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06" r:id="rId2"/>
    <p:sldId id="307" r:id="rId3"/>
    <p:sldId id="30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884"/>
  </p:normalViewPr>
  <p:slideViewPr>
    <p:cSldViewPr snapToGrid="0" snapToObjects="1">
      <p:cViewPr varScale="1">
        <p:scale>
          <a:sx n="114" d="100"/>
          <a:sy n="114" d="100"/>
        </p:scale>
        <p:origin x="4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18924-8A2F-A947-8FF3-8A6410AC85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5B3AD-4F18-4F47-A7B6-703529175A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AEA02-C448-7042-9A8E-61F7794ED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31050-D79B-E84A-A67D-1030DF0FEF60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2447F0-E7B1-3641-8B3E-D65504710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C79C36-9865-ED42-9750-25D779ADE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E0639-9158-C44C-8F0F-8190C41D4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131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CA5A2-14DD-2D44-8FF2-BEEFAFF4B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372583-CF20-0842-8830-88DC6DAC7B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CBCAE6-14C4-BC49-B8FA-4EF5BCC10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31050-D79B-E84A-A67D-1030DF0FEF60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A57C7-C877-8A45-83D9-2BE98A7CF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B4CBD-7A18-9F41-8974-D685A4B2D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E0639-9158-C44C-8F0F-8190C41D4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192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232BAF-0505-4B4D-BCFC-BB68C88033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D660EF-3B72-5C48-8AF7-AEFE29EA3A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E968B2-BB17-AD41-9287-2E24F28B6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31050-D79B-E84A-A67D-1030DF0FEF60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764C3-F4E2-9145-B393-4231E12A5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37FF72-9077-4E43-87CF-789F4B079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E0639-9158-C44C-8F0F-8190C41D4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097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5B774-7486-9743-974C-DE4A74452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219E5-8F02-E448-85DA-3A28B7AB2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AEDF39-B58C-4F40-B177-FF065F36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31050-D79B-E84A-A67D-1030DF0FEF60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9F770A-98E1-5949-9EA1-09559959A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D309A2-FD99-4044-8253-235A44EC0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E0639-9158-C44C-8F0F-8190C41D4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657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0BC2F-E658-7D4D-9C94-B6473DA6C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282473-B322-A747-AC4E-4DB5C1566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4A913-9D2D-D34A-94CE-AE0DBE3E3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31050-D79B-E84A-A67D-1030DF0FEF60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36400-558D-7443-A0F2-F0B987283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47F299-EAFD-1941-9338-D7D14DB69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E0639-9158-C44C-8F0F-8190C41D4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378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34E54-EDE2-064A-8FB7-E6783CE5B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72629-168E-6D4F-AC2F-EC6B33F71A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5D271-A547-D743-B537-0615831F29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2025E7-8117-F646-BA98-8E5215467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31050-D79B-E84A-A67D-1030DF0FEF60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4D9327-EAB6-2C4F-87DE-9FA1DDFBA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4DCFF6-CA57-9744-A290-2518FCA7A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E0639-9158-C44C-8F0F-8190C41D4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187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5757C-5014-8742-B88B-7DE2D4105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3F455-4E45-C243-A53C-CA98568F9F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4E88E7-5969-2343-8873-D283972160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F7C0C9-41F3-FB4F-A41C-6744098380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84FFAD-CE8D-C747-B694-F6BA8E859F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D98DC9-7D91-D443-99A1-A0CC30FC3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31050-D79B-E84A-A67D-1030DF0FEF60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2D64B7-0C11-7046-A7CC-B1C25D787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F079E4-2B74-6D47-A5B6-28AE99BDB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E0639-9158-C44C-8F0F-8190C41D4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665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8D148-A5DC-8342-B99C-B3D7A18DA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F7828E-6CBE-6348-B63D-A6E90FE27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31050-D79B-E84A-A67D-1030DF0FEF60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0D5D15-1EF2-DF41-905F-0A4B27243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3B24C2-3A2F-5040-A7E2-CC5A5EF6E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E0639-9158-C44C-8F0F-8190C41D4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58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1BAC53-11DE-1F46-9126-600495C7B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31050-D79B-E84A-A67D-1030DF0FEF60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AE5BAD-3846-E540-BD46-DAFD3F201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F76E98-234A-2740-9895-69DB4C7B9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E0639-9158-C44C-8F0F-8190C41D4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75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86D26-CD6B-374D-A49F-A4FEAF937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8189D-EEB1-BA47-9995-88A284E71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C87072-76AB-9C43-821A-CA6AF07B03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A47439-132E-4543-BC4A-EAA57CDA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31050-D79B-E84A-A67D-1030DF0FEF60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44B4F8-F8D2-F44E-A52D-3E96FD81D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041796-932A-984F-9E61-6B8B54ECD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E0639-9158-C44C-8F0F-8190C41D4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74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2CDFE-26F5-634F-98D2-E09D1707C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A29B31-A706-1548-93D3-47EADF2E44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E64C63-CD2C-ED4E-A28C-C261676CAA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F13D95-8C90-E540-A3CC-0F83974BF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31050-D79B-E84A-A67D-1030DF0FEF60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284545-9341-A946-A4D8-4B455D7CF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068667-E82A-664C-AFFD-B00433420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E0639-9158-C44C-8F0F-8190C41D4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413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0C8206-82D6-C644-8A98-48DCA7580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267626-FF5C-2846-BBE0-48B84DE1A0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283AD-4356-7F43-87D5-F19D16967D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31050-D79B-E84A-A67D-1030DF0FEF60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A57301-17BC-9D42-8C57-C8499A70B2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1DE8E3-262C-224D-A4E0-16A76915ED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E0639-9158-C44C-8F0F-8190C41D4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904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06DE939-8969-654C-B865-2D658AF7B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305" y="1069420"/>
            <a:ext cx="9089571" cy="86356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80B6B35-DEF5-A149-B609-2EE172AB8E83}"/>
              </a:ext>
            </a:extLst>
          </p:cNvPr>
          <p:cNvSpPr txBox="1"/>
          <p:nvPr/>
        </p:nvSpPr>
        <p:spPr>
          <a:xfrm>
            <a:off x="1520124" y="700088"/>
            <a:ext cx="9421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 expectation over betas vs the beta of expectations over evidence 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52DCC38-A328-8443-8AAA-FD4256203E13}"/>
                  </a:ext>
                </a:extLst>
              </p:cNvPr>
              <p:cNvSpPr txBox="1"/>
              <p:nvPr/>
            </p:nvSpPr>
            <p:spPr>
              <a:xfrm>
                <a:off x="404222" y="2302316"/>
                <a:ext cx="11460676" cy="2896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At each t, get all possible permutations of evidence  that could have been observed by another agent up to that time step. At each time step, we have 3 possibilities: red = 1, blue = 0, and no evidence = None.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Example at t=2: </a:t>
                </a:r>
                <a:r>
                  <a:rPr lang="en-US" sz="1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{[1,1],[1,0],[1,None],[0,0],[0,1],[0,None],[</a:t>
                </a:r>
                <a:r>
                  <a:rPr lang="en-US" sz="14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None,None</a:t>
                </a:r>
                <a:r>
                  <a:rPr lang="en-US" sz="1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],[None,1],[None,0]}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Prior probabilities: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1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{[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b="1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fPr>
                      <m:num>
                        <m:r>
                          <a:rPr lang="en-GB" sz="1400" b="1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𝟏</m:t>
                        </m:r>
                      </m:num>
                      <m:den>
                        <m:r>
                          <a:rPr lang="en-GB" sz="1400" b="1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𝟐𝟎</m:t>
                        </m:r>
                      </m:den>
                    </m:f>
                    <m:r>
                      <a:rPr lang="en-GB" sz="1400" b="1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</m:oMath>
                </a14:m>
                <a:r>
                  <a:rPr lang="en-US" sz="1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*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b="1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fPr>
                      <m:num>
                        <m:r>
                          <a:rPr lang="en-GB" sz="1400" b="1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𝟏</m:t>
                        </m:r>
                      </m:num>
                      <m:den>
                        <m:r>
                          <a:rPr lang="en-GB" sz="1400" b="1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𝟐𝟎</m:t>
                        </m:r>
                      </m:den>
                    </m:f>
                  </m:oMath>
                </a14:m>
                <a:r>
                  <a:rPr lang="en-US" sz="1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],[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b="1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fPr>
                      <m:num>
                        <m:r>
                          <a:rPr lang="en-GB" sz="1400" b="1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𝟏</m:t>
                        </m:r>
                      </m:num>
                      <m:den>
                        <m:r>
                          <a:rPr lang="en-GB" sz="1400" b="1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𝟐𝟎</m:t>
                        </m:r>
                      </m:den>
                    </m:f>
                    <m:r>
                      <a:rPr lang="en-GB" sz="1400" b="1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</m:oMath>
                </a14:m>
                <a:r>
                  <a:rPr lang="en-US" sz="1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*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b="1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fPr>
                      <m:num>
                        <m:r>
                          <a:rPr lang="en-GB" sz="1400" b="1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𝟏</m:t>
                        </m:r>
                      </m:num>
                      <m:den>
                        <m:r>
                          <a:rPr lang="en-GB" sz="1400" b="1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𝟐𝟎</m:t>
                        </m:r>
                      </m:den>
                    </m:f>
                  </m:oMath>
                </a14:m>
                <a:r>
                  <a:rPr lang="en-US" sz="1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],[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b="1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fPr>
                      <m:num>
                        <m:r>
                          <a:rPr lang="en-GB" sz="1400" b="1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𝟏</m:t>
                        </m:r>
                      </m:num>
                      <m:den>
                        <m:r>
                          <a:rPr lang="en-GB" sz="1400" b="1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𝟐𝟎</m:t>
                        </m:r>
                      </m:den>
                    </m:f>
                    <m:r>
                      <a:rPr lang="en-GB" sz="1400" b="1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</m:oMath>
                </a14:m>
                <a:r>
                  <a:rPr lang="en-US" sz="1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*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b="1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fPr>
                      <m:num>
                        <m:r>
                          <a:rPr lang="en-GB" sz="1400" b="1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𝟗</m:t>
                        </m:r>
                      </m:num>
                      <m:den>
                        <m:r>
                          <a:rPr lang="en-GB" sz="1400" b="1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𝟏</m:t>
                        </m:r>
                        <m:r>
                          <a:rPr lang="en-GB" sz="1400" b="1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𝟎</m:t>
                        </m:r>
                      </m:den>
                    </m:f>
                  </m:oMath>
                </a14:m>
                <a:r>
                  <a:rPr lang="en-US" sz="1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],[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b="1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fPr>
                      <m:num>
                        <m:r>
                          <a:rPr lang="en-GB" sz="1400" b="1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𝟏</m:t>
                        </m:r>
                      </m:num>
                      <m:den>
                        <m:r>
                          <a:rPr lang="en-GB" sz="1400" b="1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𝟐𝟎</m:t>
                        </m:r>
                      </m:den>
                    </m:f>
                    <m:r>
                      <a:rPr lang="en-GB" sz="1400" b="1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</m:oMath>
                </a14:m>
                <a:r>
                  <a:rPr lang="en-US" sz="1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*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b="1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fPr>
                      <m:num>
                        <m:r>
                          <a:rPr lang="en-GB" sz="1400" b="1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𝟏</m:t>
                        </m:r>
                      </m:num>
                      <m:den>
                        <m:r>
                          <a:rPr lang="en-GB" sz="1400" b="1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𝟐𝟎</m:t>
                        </m:r>
                      </m:den>
                    </m:f>
                  </m:oMath>
                </a14:m>
                <a:r>
                  <a:rPr lang="en-US" sz="1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],[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b="1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fPr>
                      <m:num>
                        <m:r>
                          <a:rPr lang="en-GB" sz="1400" b="1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𝟏</m:t>
                        </m:r>
                      </m:num>
                      <m:den>
                        <m:r>
                          <a:rPr lang="en-GB" sz="1400" b="1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𝟐𝟎</m:t>
                        </m:r>
                      </m:den>
                    </m:f>
                    <m:r>
                      <a:rPr lang="en-GB" sz="1400" b="1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</m:oMath>
                </a14:m>
                <a:r>
                  <a:rPr lang="en-US" sz="1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*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b="1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fPr>
                      <m:num>
                        <m:r>
                          <a:rPr lang="en-GB" sz="1400" b="1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𝟏</m:t>
                        </m:r>
                      </m:num>
                      <m:den>
                        <m:r>
                          <a:rPr lang="en-GB" sz="1400" b="1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𝟐𝟎</m:t>
                        </m:r>
                      </m:den>
                    </m:f>
                  </m:oMath>
                </a14:m>
                <a:r>
                  <a:rPr lang="en-US" sz="1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],[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b="1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fPr>
                      <m:num>
                        <m:r>
                          <a:rPr lang="en-GB" sz="1400" b="1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𝟏</m:t>
                        </m:r>
                      </m:num>
                      <m:den>
                        <m:r>
                          <a:rPr lang="en-GB" sz="1400" b="1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𝟐𝟎</m:t>
                        </m:r>
                      </m:den>
                    </m:f>
                    <m:r>
                      <a:rPr lang="en-GB" sz="1400" b="1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</m:oMath>
                </a14:m>
                <a:r>
                  <a:rPr lang="en-US" sz="1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*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b="1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fPr>
                      <m:num>
                        <m:r>
                          <a:rPr lang="en-GB" sz="1400" b="1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𝟏</m:t>
                        </m:r>
                      </m:num>
                      <m:den>
                        <m:r>
                          <a:rPr lang="en-GB" sz="1400" b="1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𝟏</m:t>
                        </m:r>
                        <m:r>
                          <a:rPr lang="en-GB" sz="1400" b="1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𝟎</m:t>
                        </m:r>
                      </m:den>
                    </m:f>
                  </m:oMath>
                </a14:m>
                <a:r>
                  <a:rPr lang="en-US" sz="1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],[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b="1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fPr>
                      <m:num>
                        <m:r>
                          <a:rPr lang="en-GB" sz="1400" b="1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𝟗</m:t>
                        </m:r>
                      </m:num>
                      <m:den>
                        <m:r>
                          <a:rPr lang="en-GB" sz="1400" b="1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𝟏</m:t>
                        </m:r>
                        <m:r>
                          <a:rPr lang="en-GB" sz="1400" b="1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𝟎</m:t>
                        </m:r>
                      </m:den>
                    </m:f>
                    <m:r>
                      <a:rPr lang="en-GB" sz="1400" b="1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</m:oMath>
                </a14:m>
                <a:r>
                  <a:rPr lang="en-US" sz="1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*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b="1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fPr>
                      <m:num>
                        <m:r>
                          <a:rPr lang="en-GB" sz="1400" b="1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𝟗</m:t>
                        </m:r>
                      </m:num>
                      <m:den>
                        <m:r>
                          <a:rPr lang="en-GB" sz="1400" b="1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𝟏</m:t>
                        </m:r>
                        <m:r>
                          <a:rPr lang="en-GB" sz="1400" b="1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𝟎</m:t>
                        </m:r>
                      </m:den>
                    </m:f>
                  </m:oMath>
                </a14:m>
                <a:r>
                  <a:rPr lang="en-US" sz="1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],[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b="1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fPr>
                      <m:num>
                        <m:r>
                          <a:rPr lang="en-GB" sz="1400" b="1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𝟗</m:t>
                        </m:r>
                      </m:num>
                      <m:den>
                        <m:r>
                          <a:rPr lang="en-GB" sz="1400" b="1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𝟏</m:t>
                        </m:r>
                        <m:r>
                          <a:rPr lang="en-GB" sz="1400" b="1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𝟎</m:t>
                        </m:r>
                      </m:den>
                    </m:f>
                    <m:r>
                      <a:rPr lang="en-GB" sz="1400" b="1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</m:oMath>
                </a14:m>
                <a:r>
                  <a:rPr lang="en-US" sz="1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*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b="1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fPr>
                      <m:num>
                        <m:r>
                          <a:rPr lang="en-GB" sz="1400" b="1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𝟏</m:t>
                        </m:r>
                      </m:num>
                      <m:den>
                        <m:r>
                          <a:rPr lang="en-GB" sz="1400" b="1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𝟐𝟎</m:t>
                        </m:r>
                      </m:den>
                    </m:f>
                  </m:oMath>
                </a14:m>
                <a:r>
                  <a:rPr lang="en-US" sz="1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],[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b="1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fPr>
                      <m:num>
                        <m:r>
                          <a:rPr lang="en-GB" sz="1400" b="1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𝟗</m:t>
                        </m:r>
                      </m:num>
                      <m:den>
                        <m:r>
                          <a:rPr lang="en-GB" sz="1400" b="1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𝟏</m:t>
                        </m:r>
                        <m:r>
                          <a:rPr lang="en-GB" sz="1400" b="1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𝟎</m:t>
                        </m:r>
                      </m:den>
                    </m:f>
                    <m:r>
                      <a:rPr lang="en-GB" sz="1400" b="1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</m:oMath>
                </a14:m>
                <a:r>
                  <a:rPr lang="en-US" sz="1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*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b="1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fPr>
                      <m:num>
                        <m:r>
                          <a:rPr lang="en-GB" sz="1400" b="1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𝟏</m:t>
                        </m:r>
                      </m:num>
                      <m:den>
                        <m:r>
                          <a:rPr lang="en-GB" sz="1400" b="1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𝟐𝟎</m:t>
                        </m:r>
                      </m:den>
                    </m:f>
                  </m:oMath>
                </a14:m>
                <a:r>
                  <a:rPr lang="en-US" sz="1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]}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lvl="1"/>
                <a:endParaRPr lang="en-US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52DCC38-A328-8443-8AAA-FD4256203E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222" y="2302316"/>
                <a:ext cx="11460676" cy="2896499"/>
              </a:xfrm>
              <a:prstGeom prst="rect">
                <a:avLst/>
              </a:prstGeom>
              <a:blipFill>
                <a:blip r:embed="rId3"/>
                <a:stretch>
                  <a:fillRect l="-332" t="-8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4493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A061C4F-5DED-6843-86EB-5B2BD67C3C36}"/>
              </a:ext>
            </a:extLst>
          </p:cNvPr>
          <p:cNvSpPr/>
          <p:nvPr/>
        </p:nvSpPr>
        <p:spPr>
          <a:xfrm>
            <a:off x="191429" y="301082"/>
            <a:ext cx="11809141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Now, loop over all options and update prior Beta(1,1) for each of them.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E.g., evidence = [1,1]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Judgments = [4, 5]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Now get post. probability that B observed evidence [1,1]</a:t>
            </a:r>
          </a:p>
          <a:p>
            <a:pPr lvl="1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Prior_prob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Prob_judgment_given_belief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pPr lvl="1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e in evidence: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Beta_update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(evidence) # will be Beta(2,1) and then Beta(3,1)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Discretize: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[0.02 0.06 0.1 0.14 0.18 0.22 0.27]  # for Beta(2,1)</a:t>
            </a:r>
          </a:p>
          <a:p>
            <a:pPr lvl="1"/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	Loss: [-20. -13. -7. -4. -3. -3. -6.] # for Beta(2,1)</a:t>
            </a:r>
          </a:p>
          <a:p>
            <a:pPr lvl="1"/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Softmax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(e.g., tau = 1): [0. 0. 0.01 0.15 0.55 0.28 0.02] # for Beta(2,1)</a:t>
            </a:r>
          </a:p>
          <a:p>
            <a:pPr lvl="1"/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	Check agent judgment, e.g.: [0, 0, 0, 0, 1, 0, 0] # first judgment</a:t>
            </a:r>
          </a:p>
          <a:p>
            <a:pPr lvl="1"/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	Probability of judgment: 0.55</a:t>
            </a:r>
          </a:p>
          <a:p>
            <a:pPr lvl="1"/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prior_prob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*= 1/20</a:t>
            </a:r>
          </a:p>
          <a:p>
            <a:pPr lvl="1"/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prob_judgment_given_belief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*= 0.55</a:t>
            </a:r>
          </a:p>
          <a:p>
            <a:pPr lvl="1"/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Post_prob_evidence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prior_prob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prob_judgment_given_belief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 do this for all possible evidence permutations and then normalize to get posterior probabilities </a:t>
            </a:r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5068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A061C4F-5DED-6843-86EB-5B2BD67C3C36}"/>
              </a:ext>
            </a:extLst>
          </p:cNvPr>
          <p:cNvSpPr/>
          <p:nvPr/>
        </p:nvSpPr>
        <p:spPr>
          <a:xfrm>
            <a:off x="191430" y="301082"/>
            <a:ext cx="11227420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Now that we have posterior probabilities for evidence permutations, we can compute the expectation over observations up to this time step for each agent: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Expectation_alpha_t_2 = [1,1].count(1) *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post_prob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[1,0].count(1) *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post_prob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…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Expectation_beta_t_2 = [1,1].count(0) *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post_prob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[1,0].count(0) *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post_prob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…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We then use the expectation over evidence to increment the parameters of the target agent to predict their judgments at the next time step.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Problem: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we use the cumulative density of the Beta and then put the expectation around the betas, and not the evidence inside one beta, we get 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different predictions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0628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523</Words>
  <Application>Microsoft Macintosh PowerPoint</Application>
  <PresentationFormat>Widescreen</PresentationFormat>
  <Paragraphs>42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Courier New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FRÄNKEN Jan-Philipp</dc:creator>
  <cp:lastModifiedBy>FRÄNKEN Jan-Philipp</cp:lastModifiedBy>
  <cp:revision>1</cp:revision>
  <dcterms:created xsi:type="dcterms:W3CDTF">2021-10-11T08:31:24Z</dcterms:created>
  <dcterms:modified xsi:type="dcterms:W3CDTF">2021-10-11T08:57:40Z</dcterms:modified>
</cp:coreProperties>
</file>