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probing" TargetMode="External"/><Relationship Id="rId2" Type="http://schemas.openxmlformats.org/officeDocument/2006/relationships/hyperlink" Target="https://en.wikipedia.org/wiki/Linear_prob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zniak.mimuw.edu.pl/index.php?title=Algorytmy_i_struktury_danych/Wyszukiwanie" TargetMode="External"/><Relationship Id="rId5" Type="http://schemas.openxmlformats.org/officeDocument/2006/relationships/hyperlink" Target="https://eduinf.waw.pl/inf/alg/001_search/0067e.php" TargetMode="External"/><Relationship Id="rId4" Type="http://schemas.openxmlformats.org/officeDocument/2006/relationships/hyperlink" Target="https://en.wikipedia.org/wiki/Double_hash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93BBF4-3FEF-49C4-A069-CD4939D9D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Algorytmy haszujące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F45F53-2C39-42DE-896E-7AF398943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Rajczyk</a:t>
            </a:r>
          </a:p>
        </p:txBody>
      </p:sp>
    </p:spTree>
    <p:extLst>
      <p:ext uri="{BB962C8B-B14F-4D97-AF65-F5344CB8AC3E}">
        <p14:creationId xmlns:p14="http://schemas.microsoft.com/office/powerpoint/2010/main" val="118333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76A8A86-D465-4155-968A-3553B7D7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2" y="2103120"/>
            <a:ext cx="9335095" cy="33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4DFE8-E5F8-437C-8330-D953F96F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Adresowanie otwarte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BCC182-5191-436B-89C2-739F4F6A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Innym sposobem rozwiązania problemu haszowania jest podejście nazywane adresowaniem otwartym.</a:t>
            </a:r>
          </a:p>
          <a:p>
            <a:r>
              <a:rPr lang="pl-PL" dirty="0"/>
              <a:t>Dla każdego elementu wyliczamy wartość funkcji haszującej</a:t>
            </a:r>
            <a:br>
              <a:rPr lang="pl-PL" dirty="0"/>
            </a:br>
            <a:r>
              <a:rPr lang="pl-PL" dirty="0"/>
              <a:t>i następnie umieszczamy go pod indeksem wskazanym przez te funkcję, jeżeli nie ma na nim jeszcze żadnego innego elementu.</a:t>
            </a:r>
            <a:br>
              <a:rPr lang="pl-PL" dirty="0"/>
            </a:br>
            <a:r>
              <a:rPr lang="pl-PL" dirty="0"/>
              <a:t>W przeciwnym przypadku znajdujemy pierwszą wolną </a:t>
            </a:r>
            <a:r>
              <a:rPr lang="pl-PL" i="1" dirty="0"/>
              <a:t>lukę</a:t>
            </a:r>
            <a:r>
              <a:rPr lang="pl-PL" dirty="0"/>
              <a:t> i tam umieszczamy element. Szukanie miejsca, gdzie umieścimy element może odbywać się na kilka sposobów:</a:t>
            </a:r>
          </a:p>
        </p:txBody>
      </p:sp>
    </p:spTree>
    <p:extLst>
      <p:ext uri="{BB962C8B-B14F-4D97-AF65-F5344CB8AC3E}">
        <p14:creationId xmlns:p14="http://schemas.microsoft.com/office/powerpoint/2010/main" val="10235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915E3-80DA-407E-A88B-3CEBAD6D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wyszukiwania miejsca do wstawienia elementu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18C94AC-BA17-43BB-86DD-8184206F1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1800" dirty="0"/>
                  <a:t>Możemy zdefiniować funkcję przyrostu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dirty="0"/>
                  <a:t>, która mówi o jaką ilość pozycji musimy się przesunąć po </a:t>
                </a:r>
                <a:r>
                  <a:rPr lang="pl-PL" sz="1800" i="1" dirty="0"/>
                  <a:t>i</a:t>
                </a:r>
                <a:r>
                  <a:rPr lang="pl-PL" sz="1800" dirty="0"/>
                  <a:t>-tej próbie wstawienia elementu do tablicy. Ze względu na różne postaci tej funkcji możemy wyróżnić: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l-PL" sz="1800" dirty="0"/>
                  <a:t>Szukanie (próbkowanie) liniowe – funkcja przyrostu dana jest jako: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18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l-PL" sz="1800" dirty="0"/>
                  <a:t>Szukanie (próbkowanie) kwadratowe – funkcja przyrostu dana jest jako: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8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l-PL" sz="1800" dirty="0"/>
                  <a:t>Mieszanie podwójne – funkcja przyrostu dana jest jako: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dirty="0"/>
                  <a:t>,</a:t>
                </a:r>
                <a:br>
                  <a:rPr lang="pl-PL" sz="1800" dirty="0"/>
                </a:br>
                <a:r>
                  <a:rPr lang="pl-PL" sz="1800" dirty="0"/>
                  <a:t>gdzie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dirty="0"/>
                  <a:t> jest dodatkową funkcją haszująca dla słowo X.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18C94AC-BA17-43BB-86DD-8184206F1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12BD593-A4BF-4E25-93F1-10B6F435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3" y="901284"/>
            <a:ext cx="6442718" cy="980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0DE4063A-DACC-475A-BA79-58B83A90E9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40027" y="325438"/>
                <a:ext cx="8947150" cy="4195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Próbkowanie liniowe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Próbkowanie kwadratowe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Mieszanie podwójne (dla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)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0DE4063A-DACC-475A-BA79-58B83A90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40027" y="325438"/>
                <a:ext cx="8947150" cy="4195762"/>
              </a:xfrm>
              <a:blipFill>
                <a:blip r:embed="rId3"/>
                <a:stretch>
                  <a:fillRect l="-272" t="-14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>
            <a:extLst>
              <a:ext uri="{FF2B5EF4-FFF2-40B4-BE49-F238E27FC236}">
                <a16:creationId xmlns:a16="http://schemas.microsoft.com/office/drawing/2014/main" id="{DB96A13C-6FBB-4AFA-9819-0BBBA3015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3" y="2457543"/>
            <a:ext cx="6744171" cy="107793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E1FF01A-6B21-4A8C-8EF9-360FD218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4" y="4765921"/>
            <a:ext cx="8227080" cy="11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50E8B-50E2-4670-9965-54FF9684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i usuwanie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F1CFB-41C6-4EB4-9445-BA44F383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Mogłoby się wydawać, że operacje usuwania oraz wyszukiwania</a:t>
            </a:r>
            <a:br>
              <a:rPr lang="pl-PL" sz="1800" dirty="0"/>
            </a:br>
            <a:r>
              <a:rPr lang="pl-PL" sz="1800" dirty="0"/>
              <a:t>używając adresowania otwartego będą analogiczne do operacji wstawiania. Istnieje tu jednak pewien problem, który dobrze pokaże nasz przykład:</a:t>
            </a:r>
          </a:p>
          <a:p>
            <a:r>
              <a:rPr lang="pl-PL" sz="1800" dirty="0"/>
              <a:t>Załóżmy, że chcemy usunąć klucz </a:t>
            </a:r>
            <a:r>
              <a:rPr lang="pl-PL" sz="1800" i="1" dirty="0"/>
              <a:t>JD</a:t>
            </a:r>
            <a:r>
              <a:rPr lang="pl-PL" sz="1800" dirty="0"/>
              <a:t>: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/>
              <a:t>Teraz, aby sprawdzić, czy w tablicy jest element </a:t>
            </a:r>
            <a:r>
              <a:rPr lang="pl-PL" sz="1800" i="1" dirty="0"/>
              <a:t>JAS</a:t>
            </a:r>
            <a:r>
              <a:rPr lang="pl-PL" sz="1800" dirty="0"/>
              <a:t> algorytm doszedłby do pustego miejsca i stwierdził, że taki klucz się w tablicy nie znajduje. Rozwiązanie?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E7080F-4379-4566-AC5F-62F90599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3890199"/>
            <a:ext cx="7888288" cy="8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3827C72-EF5A-4EC6-9818-F831DA0D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44282"/>
            <a:ext cx="8878539" cy="895475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321E4FA-583F-4669-8C50-BCEF2CEB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99440"/>
            <a:ext cx="8946541" cy="565911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Możemy oznaczyć element jako DELETED i wówczas w czasie wyszukiwania będziemy przemieszczać się dalej aż nie znajdziemy indeksu o wartości NULL.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Widzimy, że przy jednym usuniętym elemencie sytuacja nie wydaje się być zła…co jednak jeżeli liczba usuniętych elementów będzie rzędu wielkości tablicy?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1B41A75-B84F-4FCB-9754-7301F624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125213"/>
            <a:ext cx="885948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4FE8D1-0AFE-4EC4-AF03-30ADB5BE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rozwiązanie kolizji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5105BE-87CB-4246-9F6B-EAF29E1B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Gdy napotkamy element, który chcemy usunąć to w jego miejsce wstawiamy inny element o takiej samej wartości funkcji haszującej.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Jednak wówczas znowu pojawia się problem pustego miejsca. Rozwiązaniem idealnym byłoby więc przepisanie całej tablicy w naprawionej kolejności do nowej tablicy. Jest to jednak czasochłonne i mało optymalne pamięciowo.</a:t>
            </a:r>
          </a:p>
          <a:p>
            <a:r>
              <a:rPr lang="pl-PL" dirty="0"/>
              <a:t>Dlatego też przy strukturach, gdzie chcemy usuwać jakieś słowa częściej korzysta się z metody łańcuchowej.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0534BDC-F82B-485A-AB32-7F2A3AE2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0" y="2955152"/>
            <a:ext cx="8791564" cy="11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880E1-898C-41CB-A9E4-FEC6C99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6D6953-FA94-435F-B843-480ACE46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Zaletą jest oczywiście większa losowość miejsc, na które trafiają elementy oraz szybkość wyszukiwania ich.</a:t>
            </a:r>
          </a:p>
          <a:p>
            <a:r>
              <a:rPr lang="pl-PL" sz="1800" dirty="0"/>
              <a:t>Problem może być oczywiście wstawianie elementu, gdzie przy użyciu wyszukiwania kwadratowego bądź mieszania podwójnego możemy kilkukrotnie odwiedzić jakieś miejsce podczas, gdy w innym jeszcze nie byliśmy.</a:t>
            </a:r>
          </a:p>
          <a:p>
            <a:r>
              <a:rPr lang="pl-PL" sz="1800" dirty="0"/>
              <a:t>Problematyczna jest też sytuacja, gdy cała tablica jest zajęta, bo wówczas algorytm będzie działał w nieskończoność (dobrze jest więc taki stan w jakiś sposób kontrolować).</a:t>
            </a:r>
          </a:p>
          <a:p>
            <a:r>
              <a:rPr lang="pl-PL" sz="1800" dirty="0"/>
              <a:t>Wspomniany już problem usuwania.</a:t>
            </a:r>
          </a:p>
        </p:txBody>
      </p:sp>
    </p:spTree>
    <p:extLst>
      <p:ext uri="{BB962C8B-B14F-4D97-AF65-F5344CB8AC3E}">
        <p14:creationId xmlns:p14="http://schemas.microsoft.com/office/powerpoint/2010/main" val="94664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52C8E6-D820-4172-A8D4-948B0F85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BD033A-49B5-462C-9F53-5F7BC6C0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Clifford Stein, Ron </a:t>
            </a:r>
            <a:r>
              <a:rPr lang="pl-PL" dirty="0" err="1"/>
              <a:t>Rivest</a:t>
            </a:r>
            <a:r>
              <a:rPr lang="pl-PL" dirty="0"/>
              <a:t> i Thomas H. </a:t>
            </a:r>
            <a:r>
              <a:rPr lang="pl-PL" dirty="0" err="1"/>
              <a:t>Cormen</a:t>
            </a:r>
            <a:r>
              <a:rPr lang="pl-PL" dirty="0"/>
              <a:t> </a:t>
            </a:r>
            <a:r>
              <a:rPr lang="pl-PL" i="1" dirty="0"/>
              <a:t>Wprowadzenie do algorytmów </a:t>
            </a:r>
          </a:p>
          <a:p>
            <a:r>
              <a:rPr lang="pl-PL" i="1" dirty="0">
                <a:hlinkClick r:id="rId2"/>
              </a:rPr>
              <a:t>https://en.wikipedia.org/wiki/Linear_probing</a:t>
            </a:r>
            <a:endParaRPr lang="pl-PL" i="1" dirty="0"/>
          </a:p>
          <a:p>
            <a:r>
              <a:rPr lang="pl-PL" i="1" dirty="0">
                <a:hlinkClick r:id="rId3"/>
              </a:rPr>
              <a:t>https://en.wikipedia.org/wiki/Quadratic_probing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https://en.wikipedia.org/wiki/Double_hashing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https://eduinf.waw.pl/inf/alg/001_search/0067e.php</a:t>
            </a:r>
            <a:endParaRPr lang="pl-PL" i="1" dirty="0"/>
          </a:p>
          <a:p>
            <a:r>
              <a:rPr lang="pl-PL" i="1" dirty="0">
                <a:hlinkClick r:id="rId6"/>
              </a:rPr>
              <a:t>http://wazniak.mimuw.edu.pl/index.php?title=Algorytmy_i_struktury_danych/Wyszukiwanie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38496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2C3DA8-B07A-4D35-A345-BA61BBC2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63221E-6C0E-48DA-AF30-9CA3E4BF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Problem haszowania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Rozwiązanie </a:t>
            </a:r>
            <a:r>
              <a:rPr lang="pl-PL" i="1" dirty="0"/>
              <a:t>intuicyjne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Problem kolizji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Metoda łańcuchowa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Adresowanie otwarte</a:t>
            </a:r>
          </a:p>
        </p:txBody>
      </p:sp>
    </p:spTree>
    <p:extLst>
      <p:ext uri="{BB962C8B-B14F-4D97-AF65-F5344CB8AC3E}">
        <p14:creationId xmlns:p14="http://schemas.microsoft.com/office/powerpoint/2010/main" val="5063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B03D1F-E340-4C34-8BEF-0DF38842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haszowania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8166C38-64A3-409E-9A60-9A1640A58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1800" dirty="0"/>
                  <a:t>Częstym problemem w algorytmice jest kwestia rozstrzygnięcia, czy jakiś element znajduje się w tablicy bądź innej strukturze danych.</a:t>
                </a:r>
              </a:p>
              <a:p>
                <a:r>
                  <a:rPr lang="pl-PL" sz="1800" dirty="0"/>
                  <a:t>Rozwiązanie naiwne to przejście całej tablicy i sprawdzenie, czy natrafiliśmy na dany element. Czas takiej operacji jest oczywiście liniowy w zależności od wielkości tablicy.</a:t>
                </a:r>
              </a:p>
              <a:p>
                <a:r>
                  <a:rPr lang="pl-PL" sz="1800" dirty="0"/>
                  <a:t>Pomysł? W jakiś sposób skojarzyć element, który ma być umieszczony w tablicy z indeksem, na którym zostanie umieszczony.</a:t>
                </a:r>
              </a:p>
              <a:p>
                <a:r>
                  <a:rPr lang="pl-PL" sz="1800" dirty="0"/>
                  <a:t>Innymi słowy: dla każdego słowa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sz="1800" dirty="0"/>
                  <a:t> będziemy chcieli wyliczyć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l-PL" sz="1800" dirty="0"/>
                  <a:t> (funkcję haszującą), która będzie determinowała jego indeks w tablicy.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8166C38-64A3-409E-9A60-9A1640A58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t="-872" r="-4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0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76528-C740-4060-93C7-43C3F995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intuicyjne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AD7133-6E5E-4E8C-9F60-12E6BF58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1800" dirty="0"/>
                  <a:t>Każdemu słowu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sz="1800" dirty="0"/>
                  <a:t> przypisujemy </a:t>
                </a:r>
                <a:r>
                  <a:rPr lang="pl-PL" sz="1800" i="1" dirty="0"/>
                  <a:t>sumę</a:t>
                </a:r>
                <a:r>
                  <a:rPr lang="pl-PL" sz="1800" dirty="0"/>
                  <a:t> jego liter podzieloną przez rozmiar tablicy.</a:t>
                </a:r>
              </a:p>
              <a:p>
                <a:r>
                  <a:rPr lang="pl-PL" sz="1800" dirty="0"/>
                  <a:t>Przykład: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1800" dirty="0"/>
                  <a:t> – tablica o rozmiarze 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pl-PL" sz="1800" dirty="0"/>
                  <a:t> - </a:t>
                </a:r>
                <a:r>
                  <a:rPr lang="pl-PL" sz="1800" i="1" dirty="0"/>
                  <a:t>wartość</a:t>
                </a:r>
                <a:r>
                  <a:rPr lang="pl-PL" sz="1800" dirty="0"/>
                  <a:t> litery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sz="1800" dirty="0"/>
                  <a:t> – w naszym przypadku kod ASCII</a:t>
                </a:r>
              </a:p>
              <a:p>
                <a:pPr marL="0" indent="0">
                  <a:buNone/>
                </a:pPr>
                <a:r>
                  <a:rPr lang="pl-PL" sz="1800" dirty="0"/>
                  <a:t>ALA, MA, KOTA – elementy do wstawienia</a:t>
                </a:r>
              </a:p>
              <a:p>
                <a:pPr marL="0" indent="0">
                  <a:buNone/>
                </a:pP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𝐴𝐿𝐴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65+76+65</m:t>
                          </m:r>
                        </m:e>
                      </m:d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10=6</m:t>
                      </m:r>
                    </m:oMath>
                  </m:oMathPara>
                </a14:m>
                <a:endParaRPr lang="pl-PL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77+65</m:t>
                          </m:r>
                        </m:e>
                      </m:d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10=2</m:t>
                      </m:r>
                    </m:oMath>
                  </m:oMathPara>
                </a14:m>
                <a:endParaRPr lang="pl-PL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𝐾𝑂𝑇𝐴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75+79+84+65</m:t>
                          </m:r>
                        </m:e>
                      </m:d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10=3</m:t>
                      </m:r>
                    </m:oMath>
                  </m:oMathPara>
                </a14:m>
                <a:endParaRPr lang="pl-PL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1800" b="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AD7133-6E5E-4E8C-9F60-12E6BF58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C24885A-7D74-4929-8490-FA994009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2857747"/>
            <a:ext cx="9002381" cy="100026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0CC536F-40F7-467B-93D4-4D9A734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5D1B88-D603-4624-9AF5-9789A56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476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413EEB-7417-4416-8187-09095428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07" y="705481"/>
            <a:ext cx="9404723" cy="990738"/>
          </a:xfrm>
        </p:spPr>
        <p:txBody>
          <a:bodyPr/>
          <a:lstStyle/>
          <a:p>
            <a:r>
              <a:rPr lang="pl-PL" dirty="0"/>
              <a:t>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3E0EF6-8A92-4F24-8E0B-10E8521F2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468" y="2129119"/>
                <a:ext cx="8946541" cy="4195481"/>
              </a:xfrm>
            </p:spPr>
            <p:txBody>
              <a:bodyPr/>
              <a:lstStyle/>
              <a:p>
                <a:r>
                  <a:rPr lang="pl-PL" dirty="0"/>
                  <a:t>Dodajmy do naszej tablicy słowo DJ: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𝐷𝐽</m:t>
                          </m:r>
                        </m:e>
                      </m:d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</m:e>
                      </m:d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l-P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  <m:r>
                            <a:rPr lang="pl-P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10=2</m:t>
                      </m:r>
                    </m:oMath>
                  </m:oMathPara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dirty="0"/>
                  <a:t>Możemy łatwo zauważyć, że chcąc wstawić dwa słowa mające taką samą wartość funkcji haszującej dojdzie do tzw. </a:t>
                </a:r>
                <a:r>
                  <a:rPr lang="pl-PL" i="1" dirty="0"/>
                  <a:t>kolizji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i="1" dirty="0"/>
              </a:p>
              <a:p>
                <a:r>
                  <a:rPr lang="pl-PL" dirty="0"/>
                  <a:t>Taka sytuacja jest oczywiście niepożądana i przedstawimy teraz sposoby jak sobie z tym radzić.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3E0EF6-8A92-4F24-8E0B-10E8521F2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468" y="2129119"/>
                <a:ext cx="8946541" cy="4195481"/>
              </a:xfrm>
              <a:blipFill>
                <a:blip r:embed="rId2"/>
                <a:stretch>
                  <a:fillRect l="-341" t="-7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49AF9EA8-DF30-4F6D-B520-FE54232C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886131"/>
            <a:ext cx="890711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484F0-090A-4BD1-A825-9FC08AD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r>
              <a:rPr lang="pl-PL" dirty="0"/>
              <a:t>Metoda łańcuchowa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B7CBDA-7E6C-430E-AFBA-3B8CAC0C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/>
              <a:t>Pierwszym rozwiązaniem jest metoda łańcuchowa. Polega ona na tym, że jeżeli dwa słowa mają taką samą wartość funkcji haszującej to wówczas umieszczamy je na liście pod tym samym indeksem. </a:t>
            </a:r>
            <a:br>
              <a:rPr lang="pl-PL" sz="1800" dirty="0"/>
            </a:br>
            <a:r>
              <a:rPr lang="pl-PL" sz="1800" dirty="0"/>
              <a:t>Dla poprzedniego przykładu będzie to wyglądać następująco: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3F3125-43B8-4721-B229-D0C8B88D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58" y="3773170"/>
            <a:ext cx="9021434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EF31C02-E958-4F51-94DF-0EFCA70E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51" y="3038641"/>
            <a:ext cx="8935697" cy="2162477"/>
          </a:xfrm>
          <a:prstGeom prst="rect">
            <a:avLst/>
          </a:prstGeom>
        </p:spPr>
      </p:pic>
      <p:sp>
        <p:nvSpPr>
          <p:cNvPr id="6" name="Tytuł 5">
            <a:extLst>
              <a:ext uri="{FF2B5EF4-FFF2-40B4-BE49-F238E27FC236}">
                <a16:creationId xmlns:a16="http://schemas.microsoft.com/office/drawing/2014/main" id="{7F18014B-D83F-496D-8E39-0798A46F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Po dodaniu kilku kolejnych słów</a:t>
            </a:r>
            <a:br>
              <a:rPr lang="pl-PL" sz="4400" dirty="0"/>
            </a:b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E4B1363-1147-48B3-B4F0-67190482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1378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F1776-9F0D-4903-93C0-DB3F4711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i 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A12237-DE27-4E9D-BDD7-5E0A1C8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Niewątpliwą zaletą metody łańcuchowej jest łatwość operacji usuwania oraz wstawiania elementu. Przy implementacji w języku </a:t>
            </a:r>
            <a:r>
              <a:rPr lang="pl-PL" sz="1800" i="1" dirty="0" err="1"/>
              <a:t>Python</a:t>
            </a:r>
            <a:r>
              <a:rPr lang="pl-PL" sz="1800" i="1" dirty="0"/>
              <a:t> </a:t>
            </a:r>
            <a:r>
              <a:rPr lang="pl-PL" sz="1800" dirty="0"/>
              <a:t>można posłużyć się </a:t>
            </a:r>
            <a:r>
              <a:rPr lang="pl-PL" sz="1800" i="1" dirty="0"/>
              <a:t>listą list </a:t>
            </a:r>
            <a:r>
              <a:rPr lang="pl-PL" sz="1800" dirty="0"/>
              <a:t>lub stworzyć pewną strukturę podobną do wskaźników – tak aby każdy wyraz pamiętał swojego poprzednika i następnika.</a:t>
            </a:r>
          </a:p>
          <a:p>
            <a:r>
              <a:rPr lang="pl-PL" sz="1800" dirty="0"/>
              <a:t>Wada metody łańcuchowej objawia się, kiedy wiele elementów ma taką samą wartość funkcji haszującej – wówczas czas wyszukiwania elementu staje się liniowy.</a:t>
            </a:r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92661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914</Words>
  <Application>Microsoft Office PowerPoint</Application>
  <PresentationFormat>Panoramiczny</PresentationFormat>
  <Paragraphs>91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Wingdings</vt:lpstr>
      <vt:lpstr>Wingdings 3</vt:lpstr>
      <vt:lpstr>Jon</vt:lpstr>
      <vt:lpstr>Algorytmy haszujące</vt:lpstr>
      <vt:lpstr>Plan prezentacji</vt:lpstr>
      <vt:lpstr>Problem haszowania</vt:lpstr>
      <vt:lpstr>Rozwiązanie intuicyjne</vt:lpstr>
      <vt:lpstr>Przykład</vt:lpstr>
      <vt:lpstr>Problem?</vt:lpstr>
      <vt:lpstr>Metoda łańcuchowa</vt:lpstr>
      <vt:lpstr>Po dodaniu kilku kolejnych słów </vt:lpstr>
      <vt:lpstr>Zalety i wady</vt:lpstr>
      <vt:lpstr>Prezentacja programu PowerPoint</vt:lpstr>
      <vt:lpstr>Adresowanie otwarte</vt:lpstr>
      <vt:lpstr>Sposoby wyszukiwania miejsca do wstawienia elementu</vt:lpstr>
      <vt:lpstr>Prezentacja programu PowerPoint</vt:lpstr>
      <vt:lpstr>Wyszukiwanie i usuwanie</vt:lpstr>
      <vt:lpstr>Prezentacja programu PowerPoint</vt:lpstr>
      <vt:lpstr>Inne rozwiązanie kolizji</vt:lpstr>
      <vt:lpstr>Wady i zalety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Algorytmy haszujące</dc:title>
  <dc:creator>Jan Rajczyk</dc:creator>
  <cp:lastModifiedBy>Jan Rajczyk</cp:lastModifiedBy>
  <cp:revision>9</cp:revision>
  <dcterms:created xsi:type="dcterms:W3CDTF">2021-06-04T11:11:24Z</dcterms:created>
  <dcterms:modified xsi:type="dcterms:W3CDTF">2021-06-08T12:39:18Z</dcterms:modified>
</cp:coreProperties>
</file>