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7" r:id="rId4"/>
    <p:sldId id="256" r:id="rId5"/>
    <p:sldId id="268" r:id="rId6"/>
    <p:sldId id="269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8" r:id="rId16"/>
    <p:sldId id="284" r:id="rId17"/>
    <p:sldId id="285" r:id="rId18"/>
    <p:sldId id="287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目标用户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3" name="文本占位符 14"/>
          <p:cNvSpPr txBox="1"/>
          <p:nvPr>
            <p:custDataLst>
              <p:tags r:id="rId2"/>
            </p:custDataLst>
          </p:nvPr>
        </p:nvSpPr>
        <p:spPr>
          <a:xfrm>
            <a:off x="2595245" y="3387725"/>
            <a:ext cx="7420610" cy="14458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、对游戏背景（文明进化）感兴趣的玩家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" name="文本占位符 14"/>
          <p:cNvSpPr txBox="1"/>
          <p:nvPr>
            <p:custDataLst>
              <p:tags r:id="rId3"/>
            </p:custDataLst>
          </p:nvPr>
        </p:nvSpPr>
        <p:spPr>
          <a:xfrm>
            <a:off x="2595245" y="4833620"/>
            <a:ext cx="7420610" cy="137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、普通休闲游戏玩家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" name="文本占位符 14"/>
          <p:cNvSpPr txBox="1"/>
          <p:nvPr>
            <p:custDataLst>
              <p:tags r:id="rId4"/>
            </p:custDataLst>
          </p:nvPr>
        </p:nvSpPr>
        <p:spPr>
          <a:xfrm>
            <a:off x="2595245" y="2009140"/>
            <a:ext cx="7420610" cy="137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、对老虎机玩法感兴趣的玩家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多人玩法构想：竞技场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14805"/>
            <a:ext cx="9914255" cy="4171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这个构想主要出于以下一些目的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、玩家需要花费很多的时间去收集新的卡牌，而开发者可以源源不断地提供新的卡牌</a:t>
            </a:r>
            <a:r>
              <a:rPr lang="zh-CN" altLang="en-US" dirty="0" smtClean="0">
                <a:solidFill>
                  <a:schemeClr val="bg1"/>
                </a:solidFill>
              </a:rPr>
              <a:t>供玩家收集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、玩家在对抗时可以实施</a:t>
            </a:r>
            <a:r>
              <a:rPr lang="zh-CN" altLang="en-US" dirty="0" smtClean="0">
                <a:solidFill>
                  <a:schemeClr val="bg1"/>
                </a:solidFill>
              </a:rPr>
              <a:t>一些策略，获得一种自己的策略影响结果的感觉（也可以只</a:t>
            </a:r>
            <a:r>
              <a:rPr lang="zh-CN" altLang="en-US" dirty="0" smtClean="0">
                <a:solidFill>
                  <a:schemeClr val="bg1"/>
                </a:solidFill>
              </a:rPr>
              <a:t>是幻觉，只要有就行）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、玩家能够击败别的玩家获得上榜的机会，从而获得成就感，使得</a:t>
            </a:r>
            <a:r>
              <a:rPr lang="zh-CN" altLang="en-US" dirty="0" smtClean="0">
                <a:solidFill>
                  <a:schemeClr val="bg1"/>
                </a:solidFill>
              </a:rPr>
              <a:t>这个玩法也可以长期玩下去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只要能满足这些</a:t>
            </a:r>
            <a:r>
              <a:rPr lang="zh-CN" altLang="en-US" dirty="0" smtClean="0">
                <a:solidFill>
                  <a:schemeClr val="bg1"/>
                </a:solidFill>
              </a:rPr>
              <a:t>功能的玩法，都可以考虑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游戏设计：基础玩法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14805"/>
            <a:ext cx="9914255" cy="4171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2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基础玩法仍然是老虎机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奖励游戏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每一个老虎机结合一个主题，如某个古埃及神话，主题影响老虎机的表现效果（图案、背景等）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老虎机由金币启动，产出有：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、金币（期望值是负数）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、文明点数（类似于经验值）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、道具（也可以取名叫做</a:t>
            </a:r>
            <a:r>
              <a:rPr lang="zh-CN" altLang="en-US" dirty="0" smtClean="0">
                <a:solidFill>
                  <a:schemeClr val="bg1"/>
                </a:solidFill>
              </a:rPr>
              <a:t>科技、社会成果）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游戏设计：文明时代划分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91005"/>
            <a:ext cx="9914255" cy="4171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游戏中有着许多个老虎机，靠奖励游戏和主题来表现差异化，同时还有以下组织：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玩家一开始只能玩一个老虎机，随着条件的满足开启其它老虎机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多个老虎机组成一个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时代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，如古代、古典时代、中世纪、大航海时代、工业时代、现代，每个时代</a:t>
            </a:r>
            <a:r>
              <a:rPr lang="zh-CN" altLang="en-US" dirty="0" smtClean="0">
                <a:solidFill>
                  <a:schemeClr val="bg1"/>
                </a:solidFill>
              </a:rPr>
              <a:t>里包含多个老虎机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玩家从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古代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的第一个老虎机开始玩，利用老虎机产出的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文明点数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解锁本时代更高级的老虎机，同事足够的文明点数也是进入下一时代的条件之一（另一个条件是特殊建筑）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游戏设计：文明时代划分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91005"/>
            <a:ext cx="9914255" cy="4745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 lnSpcReduction="2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如何从一个时代进入下一个时代？可以通过老虎机游戏，集齐指定的道具后解锁，而我设想的是通过一个间接的方式：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老虎机游戏</a:t>
            </a:r>
            <a:r>
              <a:rPr lang="en-US" altLang="zh-CN" dirty="0" smtClean="0">
                <a:solidFill>
                  <a:schemeClr val="bg1"/>
                </a:solidFill>
              </a:rPr>
              <a:t>---&gt;</a:t>
            </a:r>
            <a:r>
              <a:rPr lang="zh-CN" altLang="en-US" dirty="0" smtClean="0">
                <a:solidFill>
                  <a:schemeClr val="bg1"/>
                </a:solidFill>
              </a:rPr>
              <a:t>道具</a:t>
            </a:r>
            <a:r>
              <a:rPr lang="en-US" altLang="zh-CN" dirty="0" smtClean="0">
                <a:solidFill>
                  <a:schemeClr val="bg1"/>
                </a:solidFill>
              </a:rPr>
              <a:t>---&gt;</a:t>
            </a:r>
            <a:r>
              <a:rPr lang="zh-CN" altLang="en-US" dirty="0" smtClean="0">
                <a:solidFill>
                  <a:schemeClr val="bg1"/>
                </a:solidFill>
              </a:rPr>
              <a:t>建筑列表</a:t>
            </a:r>
            <a:r>
              <a:rPr lang="en-US" altLang="zh-CN" dirty="0" smtClean="0">
                <a:solidFill>
                  <a:schemeClr val="bg1"/>
                </a:solidFill>
              </a:rPr>
              <a:t>---&gt;</a:t>
            </a:r>
            <a:r>
              <a:rPr lang="zh-CN" altLang="en-US" dirty="0" smtClean="0">
                <a:solidFill>
                  <a:schemeClr val="bg1"/>
                </a:solidFill>
              </a:rPr>
              <a:t>开启下一时代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这样做有以下几个好处：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、紧密结合玩法与背景：文明的鲜明特征是不同时代的不同风格的建筑物，通过建筑的建设，玩家更能感受到文明的进步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、新的玩法：建期某个时代本身所有的建筑物，能够满足玩家的完成和收集感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、特殊建筑设计：有能开启下一时代的建筑，也有开启本时代竞技场的建筑，或者增加每日金币奖励的建筑（其它建筑也可以提供一些功能，比如每天增加文明点数）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游戏设计：流程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91005"/>
            <a:ext cx="9914255" cy="4745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 lnSpcReduction="2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玩家进入游戏后，启动第一个老虎机名为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奥西里斯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，在游玩中</a:t>
            </a:r>
            <a:r>
              <a:rPr lang="zh-CN" altLang="en-US" dirty="0" smtClean="0">
                <a:solidFill>
                  <a:schemeClr val="bg1"/>
                </a:solidFill>
              </a:rPr>
              <a:t>获得了文明点数，依次解锁了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伊西斯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亚历山大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等老虎机，同时获得了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建筑师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木材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巨石块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等道具，积累一定数量</a:t>
            </a:r>
            <a:r>
              <a:rPr lang="zh-CN" altLang="en-US" dirty="0" smtClean="0">
                <a:solidFill>
                  <a:schemeClr val="bg1"/>
                </a:solidFill>
              </a:rPr>
              <a:t>可以建造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大金字塔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斯芬克斯像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等建筑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随着玩家的建设，屏幕上展示出大金字塔和斯芬克斯像的形象。其中大金字塔每天给玩家奖励文明点数、斯芬克斯像每天给玩家奖励金币。接着，</a:t>
            </a:r>
            <a:r>
              <a:rPr lang="zh-CN" altLang="en-US" dirty="0" smtClean="0">
                <a:solidFill>
                  <a:schemeClr val="bg1"/>
                </a:solidFill>
              </a:rPr>
              <a:t>玩家建造出特殊建筑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竞技场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，开启了跟其他玩家进行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古代文明对抗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的功能，并获得埃及特有的竞技场卡牌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最后玩家建造出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大图书馆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奇迹，并积累了</a:t>
            </a:r>
            <a:r>
              <a:rPr lang="en-US" altLang="zh-CN" dirty="0" smtClean="0">
                <a:solidFill>
                  <a:schemeClr val="bg1"/>
                </a:solidFill>
              </a:rPr>
              <a:t>50000</a:t>
            </a:r>
            <a:r>
              <a:rPr lang="zh-CN" altLang="en-US" dirty="0" smtClean="0">
                <a:solidFill>
                  <a:schemeClr val="bg1"/>
                </a:solidFill>
              </a:rPr>
              <a:t>文明点数，进入古典时代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到了古典时代不一定继续讲述埃及的故事，可以换作希腊或者克里特岛文明。重复这一个过程，直到现代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游戏设计：扩展性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91005"/>
            <a:ext cx="9914255" cy="4745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玩家进过一段时间的游戏，很可能开启了所有的时代，在纵向维度上，我们顶多开发到未来时代也没法继续做了，那么还可以在横向维度上继续扩展，如：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除了古代埃及文明，也可以做古代中国文明，古典印度文明，近代日本文明</a:t>
            </a:r>
            <a:r>
              <a:rPr lang="zh-CN" altLang="en-US" dirty="0" smtClean="0">
                <a:solidFill>
                  <a:schemeClr val="bg1"/>
                </a:solidFill>
              </a:rPr>
              <a:t>，这些消耗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文明点数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来进行开启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每一个文明同样包含了多个老虎机，以及有文明特色的建筑物，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玩它们的目的就是为了建设特殊建筑，如竞技场提供的卡牌。（对于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文明点数和金币的奖励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值得商榷，可能会难以被消耗）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游戏设计：经济系统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91005"/>
            <a:ext cx="9914255" cy="4745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经济系统的核心是金币，由于在老虎机游戏中金币会被消耗，而玩家又能免费获得金币，所以我们需要想</a:t>
            </a:r>
            <a:r>
              <a:rPr lang="zh-CN" altLang="en-US" dirty="0" smtClean="0">
                <a:solidFill>
                  <a:schemeClr val="bg1"/>
                </a:solidFill>
              </a:rPr>
              <a:t>办法鼓励玩家尽量花掉金币，将金币转换为文明点数和道具，最终变为建筑物提供特殊功能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金币的来源有每日赠送和玩家充值，其中某些特殊建筑能提供每日赠送的金币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金币和道具之间可以相互转换，从中回收一部分金币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通过活动、竞技场，回收金币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游戏设计：小结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91005"/>
            <a:ext cx="9914255" cy="4745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本游戏设计方案从理论上能够做到：融合背景主题、玩家</a:t>
            </a:r>
            <a:r>
              <a:rPr lang="zh-CN" altLang="en-US" dirty="0" smtClean="0">
                <a:solidFill>
                  <a:schemeClr val="bg1"/>
                </a:solidFill>
              </a:rPr>
              <a:t>能长期玩下去、能持续扩展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这个设计的问题在于，规则是否过于复杂？如果适当的</a:t>
            </a:r>
            <a:r>
              <a:rPr lang="en-US" altLang="zh-CN" dirty="0" smtClean="0">
                <a:solidFill>
                  <a:schemeClr val="bg1"/>
                </a:solidFill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</a:rPr>
              <a:t>和引导能够帮助玩家理解规则，那问题就不大了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主要问题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91005"/>
            <a:ext cx="9914255" cy="4745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付费系统的设计，没想好怎么做。购买金币是一个途径，但买时间可能会更好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目标用户分析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3" name="文本占位符 14"/>
          <p:cNvSpPr txBox="1"/>
          <p:nvPr>
            <p:custDataLst>
              <p:tags r:id="rId2"/>
            </p:custDataLst>
          </p:nvPr>
        </p:nvSpPr>
        <p:spPr>
          <a:xfrm>
            <a:off x="2595245" y="3387725"/>
            <a:ext cx="7420610" cy="14458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、对游戏背景感兴趣的玩家，对于游戏背景融入玩法的要求高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" name="文本占位符 14"/>
          <p:cNvSpPr txBox="1"/>
          <p:nvPr>
            <p:custDataLst>
              <p:tags r:id="rId3"/>
            </p:custDataLst>
          </p:nvPr>
        </p:nvSpPr>
        <p:spPr>
          <a:xfrm>
            <a:off x="2595245" y="4833620"/>
            <a:ext cx="7420610" cy="137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、普通休闲游戏玩家的获取非常依赖于运营的，对于研发来说是很难控制的因素，因此对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类玩家的把握应该是设计的重点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" name="文本占位符 14"/>
          <p:cNvSpPr txBox="1"/>
          <p:nvPr>
            <p:custDataLst>
              <p:tags r:id="rId4"/>
            </p:custDataLst>
          </p:nvPr>
        </p:nvSpPr>
        <p:spPr>
          <a:xfrm>
            <a:off x="2595245" y="2009140"/>
            <a:ext cx="7420610" cy="137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、对老虎机玩法感兴趣的玩家群体比较稳定，付费意愿也强，但他们在意有差异化的产品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7655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总的设计原则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1965960" y="1603375"/>
            <a:ext cx="8512175" cy="27863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、视觉声音效果好，规则精简、简单易懂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、确保以老虎机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奖励玩法为核心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、强化背景跟游戏性</a:t>
            </a:r>
            <a:r>
              <a:rPr lang="zh-CN" altLang="en-US" dirty="0" smtClean="0">
                <a:solidFill>
                  <a:schemeClr val="bg1"/>
                </a:solidFill>
              </a:rPr>
              <a:t>的关联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、让玩家有长远目标，可以长期玩下去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原则</a:t>
            </a:r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1965960" y="1691005"/>
            <a:ext cx="8512175" cy="27863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取决于表现设计，后面再研究；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从目前来看已经有了成熟的设计方案，发挥的余地不太大，这里的</a:t>
            </a:r>
            <a:r>
              <a:rPr lang="zh-CN" altLang="en-US" dirty="0" smtClean="0">
                <a:solidFill>
                  <a:schemeClr val="bg1"/>
                </a:solidFill>
              </a:rPr>
              <a:t>重点是对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的设计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背景设计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1965960" y="1603375"/>
            <a:ext cx="8512175" cy="39801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以文明的进化为背景，是一个很有发挥空间的题材，可以参考同类背景的游戏如《文明》《帝国时代》的设计思路。最大的优势在于受众广（玩家或多或少都对历史有一定的了解和兴趣），</a:t>
            </a:r>
            <a:r>
              <a:rPr lang="zh-CN" altLang="en-US" dirty="0" smtClean="0">
                <a:solidFill>
                  <a:schemeClr val="bg1"/>
                </a:solidFill>
              </a:rPr>
              <a:t>以及以下</a:t>
            </a:r>
            <a:r>
              <a:rPr lang="zh-CN" altLang="en-US" dirty="0" smtClean="0">
                <a:solidFill>
                  <a:schemeClr val="bg1"/>
                </a:solidFill>
              </a:rPr>
              <a:t>可玩的地方：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对历史一定程度的</a:t>
            </a:r>
            <a:r>
              <a:rPr lang="zh-CN" altLang="en-US" dirty="0" smtClean="0">
                <a:solidFill>
                  <a:schemeClr val="bg1"/>
                </a:solidFill>
              </a:rPr>
              <a:t>还原，给玩家获得现实知识的满足感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进化的过程带来成就感、成长感等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不同文明之间的差异带来策略的多样性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背景设计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1954530" y="1603375"/>
            <a:ext cx="8512175" cy="3788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首先，老虎机玩法对于文明进程的表现是很不充分的</a:t>
            </a:r>
            <a:r>
              <a:rPr lang="zh-CN" altLang="en-US" dirty="0" smtClean="0">
                <a:solidFill>
                  <a:schemeClr val="bg1"/>
                </a:solidFill>
              </a:rPr>
              <a:t>。为了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紧密</a:t>
            </a:r>
            <a:r>
              <a:rPr lang="zh-CN" altLang="en-US" dirty="0" smtClean="0">
                <a:solidFill>
                  <a:schemeClr val="bg1"/>
                </a:solidFill>
              </a:rPr>
              <a:t>游戏的背景与玩法，吸引对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文明进化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主题感兴趣的玩家，还需要另外的玩法来辅助</a:t>
            </a:r>
            <a:r>
              <a:rPr lang="zh-CN" altLang="en-US" dirty="0" smtClean="0">
                <a:solidFill>
                  <a:schemeClr val="bg1"/>
                </a:solidFill>
              </a:rPr>
              <a:t>，这是后面讨论的一个重点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同时，老虎机玩法与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文明进化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主题并不冲突，甚至可以认为它模拟了人类社会发展过程中的随机性，因此并不会产生很大的违和感，是可以发挥的题材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长远目标设计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61060" y="1614805"/>
            <a:ext cx="9914255" cy="4577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吸引玩家长时间玩一个游戏有几种方式：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、玩法本身产生大量内容（如：我的世界、</a:t>
            </a:r>
            <a:r>
              <a:rPr lang="en-US" altLang="zh-CN" dirty="0" smtClean="0">
                <a:solidFill>
                  <a:schemeClr val="bg1"/>
                </a:solidFill>
              </a:rPr>
              <a:t>roguelike</a:t>
            </a: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、开发者不断更新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、多人游戏，特别是对抗形式（可以看作是玩法产生内容的一种）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按照老虎机的游戏机制，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是比较难做到的，那么应该在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上下功夫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是比较容易想到的，因此在设计上要留下扩展空间，随后会有</a:t>
            </a:r>
            <a:r>
              <a:rPr lang="zh-CN" altLang="en-US" dirty="0" smtClean="0">
                <a:solidFill>
                  <a:schemeClr val="bg1"/>
                </a:solidFill>
              </a:rPr>
              <a:t>讨论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长远目标设计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14805"/>
            <a:ext cx="9914255" cy="5038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多人玩法是一定要有的，除了一些轻度的互动（排行榜等），可以考虑合作玩法或竞争玩法</a:t>
            </a:r>
            <a:r>
              <a:rPr lang="zh-CN" altLang="en-US" dirty="0" smtClean="0">
                <a:solidFill>
                  <a:schemeClr val="bg1"/>
                </a:solidFill>
              </a:rPr>
              <a:t>，一般来说竞争更容易设计一点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因为老虎机是纯基于运气的玩法，玩家没有发挥余地，单纯用它</a:t>
            </a:r>
            <a:r>
              <a:rPr lang="zh-CN" altLang="en-US" dirty="0" smtClean="0">
                <a:solidFill>
                  <a:schemeClr val="bg1"/>
                </a:solidFill>
              </a:rPr>
              <a:t>作竞争是不合适的。至少要像石头剪刀布那样，让玩家有个最基本的选择空间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那么可以参考石头剪刀布的思路，以及</a:t>
            </a:r>
            <a:r>
              <a:rPr lang="zh-CN" altLang="en-US" dirty="0" smtClean="0">
                <a:solidFill>
                  <a:schemeClr val="bg1"/>
                </a:solidFill>
              </a:rPr>
              <a:t>参考卡牌游戏（指万智牌、炉石等）的思路，因为它足够简单又包含一定的 策略性。这种玩法需要长时间的收集卡牌过程，而在对抗过程中运气又占了很大的比重，与老虎机的玩法比较贴近，只需增加一个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收集卡牌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的过程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下面是一个多人对抗玩法的构想，而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收集卡牌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过程在后面说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多人玩法构想：竞技场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14"/>
          <p:cNvSpPr txBox="1"/>
          <p:nvPr>
            <p:custDataLst>
              <p:tags r:id="rId2"/>
            </p:custDataLst>
          </p:nvPr>
        </p:nvSpPr>
        <p:spPr>
          <a:xfrm>
            <a:off x="838200" y="1614805"/>
            <a:ext cx="9914255" cy="4678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基本玩法：</a:t>
            </a:r>
            <a:r>
              <a:rPr lang="en-US" altLang="zh-CN" dirty="0" smtClean="0">
                <a:solidFill>
                  <a:schemeClr val="bg1"/>
                </a:solidFill>
              </a:rPr>
              <a:t> 4</a:t>
            </a:r>
            <a:r>
              <a:rPr lang="zh-CN" altLang="en-US" dirty="0" smtClean="0">
                <a:solidFill>
                  <a:schemeClr val="bg1"/>
                </a:solidFill>
              </a:rPr>
              <a:t>个玩家一组对抗，每个人投入一定的保证金（数额可以有大有小），然后开始老虎机游戏，</a:t>
            </a:r>
            <a:r>
              <a:rPr lang="zh-CN" altLang="en-US" dirty="0" smtClean="0">
                <a:solidFill>
                  <a:schemeClr val="bg1"/>
                </a:solidFill>
              </a:rPr>
              <a:t>最后满足条件的赢家获得所有人的保证金（抽成一部分给系统）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每个玩家在对抗之前，需要从自己拥有的卡牌里选出两样来（类似于挑选牌组）。这些选项之间是有针对性的，如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克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克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。而玩家预先并不知道别的玩家做了什么选择，只能看到对手的可选卡牌</a:t>
            </a:r>
            <a:r>
              <a:rPr lang="zh-CN" altLang="en-US" dirty="0" smtClean="0">
                <a:solidFill>
                  <a:schemeClr val="bg1"/>
                </a:solidFill>
              </a:rPr>
              <a:t>或历史选择</a:t>
            </a:r>
            <a:r>
              <a:rPr lang="zh-CN" altLang="en-US" dirty="0" smtClean="0">
                <a:solidFill>
                  <a:schemeClr val="bg1"/>
                </a:solidFill>
              </a:rPr>
              <a:t>，因此整个玩法其实也是赌运气（具体之间的针对性可以结合老虎机玩法再想，总之要达到石头剪刀布那样的效果）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每周有排行榜，将胜者的名字写上去</a:t>
            </a:r>
            <a:r>
              <a:rPr lang="zh-CN" altLang="en-US" dirty="0" smtClean="0">
                <a:solidFill>
                  <a:schemeClr val="bg1"/>
                </a:solidFill>
              </a:rPr>
              <a:t>，强化竞技场的成就感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可以考虑做成三盘两胜制，每一盘玩家都可以重新选择卡牌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0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3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3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4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4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4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4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4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5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5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5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2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5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5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5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5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8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2974</Words>
  <Application>WPS 演示</Application>
  <PresentationFormat>宽屏</PresentationFormat>
  <Paragraphs>125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janry</cp:lastModifiedBy>
  <cp:revision>186</cp:revision>
  <dcterms:created xsi:type="dcterms:W3CDTF">2018-06-26T01:59:00Z</dcterms:created>
  <dcterms:modified xsi:type="dcterms:W3CDTF">2018-07-02T10:35:18Z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