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7"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70A"/>
    <a:srgbClr val="F4EF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150" d="100"/>
          <a:sy n="150" d="100"/>
        </p:scale>
        <p:origin x="62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C8C895-C091-4A40-B58D-CF0CBAFBD277}"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6A3B8F2A-A95E-49B5-A67B-F72DA850A1BD}">
      <dgm:prSet/>
      <dgm:spPr/>
      <dgm:t>
        <a:bodyPr/>
        <a:lstStyle/>
        <a:p>
          <a:r>
            <a:rPr lang="en-US" dirty="0">
              <a:latin typeface="Aptos Light" panose="020B0004020202020204" pitchFamily="34" charset="0"/>
            </a:rPr>
            <a:t>Introducing an application on the smartwatch that guides the user towards very high intensity exercises. This application should strongly encourage our users to engage in high-intensity workouts such as HIIT, cardio, dynamic cycling, and similar activities.</a:t>
          </a:r>
        </a:p>
      </dgm:t>
    </dgm:pt>
    <dgm:pt modelId="{8E72B455-5D5A-4D77-8392-60F08CE23F7C}" type="parTrans" cxnId="{E3785CB3-6908-4B26-ABA7-F9A049D45530}">
      <dgm:prSet/>
      <dgm:spPr/>
      <dgm:t>
        <a:bodyPr/>
        <a:lstStyle/>
        <a:p>
          <a:endParaRPr lang="en-US"/>
        </a:p>
      </dgm:t>
    </dgm:pt>
    <dgm:pt modelId="{CE640EED-1367-4B07-AA04-C3FB823CB4CC}" type="sibTrans" cxnId="{E3785CB3-6908-4B26-ABA7-F9A049D45530}">
      <dgm:prSet/>
      <dgm:spPr/>
      <dgm:t>
        <a:bodyPr/>
        <a:lstStyle/>
        <a:p>
          <a:endParaRPr lang="en-US"/>
        </a:p>
      </dgm:t>
    </dgm:pt>
    <dgm:pt modelId="{0F1E45E4-5706-4A98-84D7-873DBD920AE3}">
      <dgm:prSet/>
      <dgm:spPr/>
      <dgm:t>
        <a:bodyPr/>
        <a:lstStyle/>
        <a:p>
          <a:r>
            <a:rPr lang="en-US" dirty="0">
              <a:latin typeface="Aptos Light" panose="020B0004020202020204" pitchFamily="34" charset="0"/>
            </a:rPr>
            <a:t>Introducing as many options as possible for tracking one's activity during high-intensity workouts.</a:t>
          </a:r>
        </a:p>
      </dgm:t>
    </dgm:pt>
    <dgm:pt modelId="{508AECB0-57F5-4B5D-964E-6D5EDFAB6707}" type="parTrans" cxnId="{05370A05-1DE5-4667-BF2F-2C17733D8D9A}">
      <dgm:prSet/>
      <dgm:spPr/>
      <dgm:t>
        <a:bodyPr/>
        <a:lstStyle/>
        <a:p>
          <a:endParaRPr lang="en-US"/>
        </a:p>
      </dgm:t>
    </dgm:pt>
    <dgm:pt modelId="{A0A5CC0C-EADF-488D-93A0-10EE5A288E6E}" type="sibTrans" cxnId="{05370A05-1DE5-4667-BF2F-2C17733D8D9A}">
      <dgm:prSet/>
      <dgm:spPr/>
      <dgm:t>
        <a:bodyPr/>
        <a:lstStyle/>
        <a:p>
          <a:endParaRPr lang="en-US"/>
        </a:p>
      </dgm:t>
    </dgm:pt>
    <dgm:pt modelId="{FDD59A82-3A65-4607-9B17-FD62A76C9AA4}">
      <dgm:prSet/>
      <dgm:spPr/>
      <dgm:t>
        <a:bodyPr/>
        <a:lstStyle/>
        <a:p>
          <a:r>
            <a:rPr lang="en-US" dirty="0">
              <a:latin typeface="Aptos Light" panose="020B0004020202020204" pitchFamily="34" charset="0"/>
            </a:rPr>
            <a:t>Raising user awareness through gentle pop-up messages that appear periodically in the app, explaining why following the path outlined by the app can lead to the best possible results.</a:t>
          </a:r>
        </a:p>
      </dgm:t>
    </dgm:pt>
    <dgm:pt modelId="{D645FE56-49E3-4C8B-8CDE-6FABD6A71DB0}" type="parTrans" cxnId="{24A47A56-8655-4A29-BBA0-1DEAF25D4319}">
      <dgm:prSet/>
      <dgm:spPr/>
      <dgm:t>
        <a:bodyPr/>
        <a:lstStyle/>
        <a:p>
          <a:endParaRPr lang="en-US"/>
        </a:p>
      </dgm:t>
    </dgm:pt>
    <dgm:pt modelId="{B7E3EC79-C1A8-4E62-B19E-1C8D0F3CF498}" type="sibTrans" cxnId="{24A47A56-8655-4A29-BBA0-1DEAF25D4319}">
      <dgm:prSet/>
      <dgm:spPr/>
      <dgm:t>
        <a:bodyPr/>
        <a:lstStyle/>
        <a:p>
          <a:endParaRPr lang="en-US"/>
        </a:p>
      </dgm:t>
    </dgm:pt>
    <dgm:pt modelId="{A3F4344E-2216-4EEF-9558-4D2BED21C5C4}" type="pres">
      <dgm:prSet presAssocID="{84C8C895-C091-4A40-B58D-CF0CBAFBD277}" presName="hierChild1" presStyleCnt="0">
        <dgm:presLayoutVars>
          <dgm:chPref val="1"/>
          <dgm:dir/>
          <dgm:animOne val="branch"/>
          <dgm:animLvl val="lvl"/>
          <dgm:resizeHandles/>
        </dgm:presLayoutVars>
      </dgm:prSet>
      <dgm:spPr/>
    </dgm:pt>
    <dgm:pt modelId="{9E01AE9A-074C-4824-BB03-7A5F6FC16190}" type="pres">
      <dgm:prSet presAssocID="{6A3B8F2A-A95E-49B5-A67B-F72DA850A1BD}" presName="hierRoot1" presStyleCnt="0"/>
      <dgm:spPr/>
    </dgm:pt>
    <dgm:pt modelId="{A60BA1AD-D35A-4ACD-BA6D-1B3F1C000F20}" type="pres">
      <dgm:prSet presAssocID="{6A3B8F2A-A95E-49B5-A67B-F72DA850A1BD}" presName="composite" presStyleCnt="0"/>
      <dgm:spPr/>
    </dgm:pt>
    <dgm:pt modelId="{A927D065-B33E-4400-A58B-2E3D658261C7}" type="pres">
      <dgm:prSet presAssocID="{6A3B8F2A-A95E-49B5-A67B-F72DA850A1BD}" presName="background" presStyleLbl="node0" presStyleIdx="0" presStyleCnt="3"/>
      <dgm:spPr/>
    </dgm:pt>
    <dgm:pt modelId="{B15C1A8F-D23F-4202-ABC0-55E1AD8C79F8}" type="pres">
      <dgm:prSet presAssocID="{6A3B8F2A-A95E-49B5-A67B-F72DA850A1BD}" presName="text" presStyleLbl="fgAcc0" presStyleIdx="0" presStyleCnt="3">
        <dgm:presLayoutVars>
          <dgm:chPref val="3"/>
        </dgm:presLayoutVars>
      </dgm:prSet>
      <dgm:spPr/>
    </dgm:pt>
    <dgm:pt modelId="{6A201813-5BD5-4A51-ACE3-F6C2623E119F}" type="pres">
      <dgm:prSet presAssocID="{6A3B8F2A-A95E-49B5-A67B-F72DA850A1BD}" presName="hierChild2" presStyleCnt="0"/>
      <dgm:spPr/>
    </dgm:pt>
    <dgm:pt modelId="{EA230AAA-1766-4B98-87A0-099BE3306F14}" type="pres">
      <dgm:prSet presAssocID="{0F1E45E4-5706-4A98-84D7-873DBD920AE3}" presName="hierRoot1" presStyleCnt="0"/>
      <dgm:spPr/>
    </dgm:pt>
    <dgm:pt modelId="{C5C506B5-0257-47FF-AC65-1C3B65CFC958}" type="pres">
      <dgm:prSet presAssocID="{0F1E45E4-5706-4A98-84D7-873DBD920AE3}" presName="composite" presStyleCnt="0"/>
      <dgm:spPr/>
    </dgm:pt>
    <dgm:pt modelId="{3FAE2320-F203-48DB-BE62-AC5A196AC9B3}" type="pres">
      <dgm:prSet presAssocID="{0F1E45E4-5706-4A98-84D7-873DBD920AE3}" presName="background" presStyleLbl="node0" presStyleIdx="1" presStyleCnt="3"/>
      <dgm:spPr/>
    </dgm:pt>
    <dgm:pt modelId="{CAD40942-4BFD-44EA-91A9-00B986711BA3}" type="pres">
      <dgm:prSet presAssocID="{0F1E45E4-5706-4A98-84D7-873DBD920AE3}" presName="text" presStyleLbl="fgAcc0" presStyleIdx="1" presStyleCnt="3">
        <dgm:presLayoutVars>
          <dgm:chPref val="3"/>
        </dgm:presLayoutVars>
      </dgm:prSet>
      <dgm:spPr/>
    </dgm:pt>
    <dgm:pt modelId="{C2937B75-2EBF-4B5D-BB6B-E90113B2361F}" type="pres">
      <dgm:prSet presAssocID="{0F1E45E4-5706-4A98-84D7-873DBD920AE3}" presName="hierChild2" presStyleCnt="0"/>
      <dgm:spPr/>
    </dgm:pt>
    <dgm:pt modelId="{211A2B07-429D-4B5B-A6AC-0DC84C4A33BF}" type="pres">
      <dgm:prSet presAssocID="{FDD59A82-3A65-4607-9B17-FD62A76C9AA4}" presName="hierRoot1" presStyleCnt="0"/>
      <dgm:spPr/>
    </dgm:pt>
    <dgm:pt modelId="{3E6B016E-4B32-430F-B5F5-2ED977018A9A}" type="pres">
      <dgm:prSet presAssocID="{FDD59A82-3A65-4607-9B17-FD62A76C9AA4}" presName="composite" presStyleCnt="0"/>
      <dgm:spPr/>
    </dgm:pt>
    <dgm:pt modelId="{E0FAE02B-3941-4A38-B84C-97C7DDE57312}" type="pres">
      <dgm:prSet presAssocID="{FDD59A82-3A65-4607-9B17-FD62A76C9AA4}" presName="background" presStyleLbl="node0" presStyleIdx="2" presStyleCnt="3"/>
      <dgm:spPr/>
    </dgm:pt>
    <dgm:pt modelId="{CA02F6A5-6174-4C3D-B3EA-2D1E56C3C73C}" type="pres">
      <dgm:prSet presAssocID="{FDD59A82-3A65-4607-9B17-FD62A76C9AA4}" presName="text" presStyleLbl="fgAcc0" presStyleIdx="2" presStyleCnt="3">
        <dgm:presLayoutVars>
          <dgm:chPref val="3"/>
        </dgm:presLayoutVars>
      </dgm:prSet>
      <dgm:spPr/>
    </dgm:pt>
    <dgm:pt modelId="{F8FDF645-6245-4EFE-AB91-57413E132B34}" type="pres">
      <dgm:prSet presAssocID="{FDD59A82-3A65-4607-9B17-FD62A76C9AA4}" presName="hierChild2" presStyleCnt="0"/>
      <dgm:spPr/>
    </dgm:pt>
  </dgm:ptLst>
  <dgm:cxnLst>
    <dgm:cxn modelId="{E5547B00-B3B2-4B43-B7E2-F7BF95E868C3}" type="presOf" srcId="{FDD59A82-3A65-4607-9B17-FD62A76C9AA4}" destId="{CA02F6A5-6174-4C3D-B3EA-2D1E56C3C73C}" srcOrd="0" destOrd="0" presId="urn:microsoft.com/office/officeart/2005/8/layout/hierarchy1"/>
    <dgm:cxn modelId="{05370A05-1DE5-4667-BF2F-2C17733D8D9A}" srcId="{84C8C895-C091-4A40-B58D-CF0CBAFBD277}" destId="{0F1E45E4-5706-4A98-84D7-873DBD920AE3}" srcOrd="1" destOrd="0" parTransId="{508AECB0-57F5-4B5D-964E-6D5EDFAB6707}" sibTransId="{A0A5CC0C-EADF-488D-93A0-10EE5A288E6E}"/>
    <dgm:cxn modelId="{88C45A28-E9B6-4D2A-A0B2-E96FA4BBF2D4}" type="presOf" srcId="{6A3B8F2A-A95E-49B5-A67B-F72DA850A1BD}" destId="{B15C1A8F-D23F-4202-ABC0-55E1AD8C79F8}" srcOrd="0" destOrd="0" presId="urn:microsoft.com/office/officeart/2005/8/layout/hierarchy1"/>
    <dgm:cxn modelId="{24A47A56-8655-4A29-BBA0-1DEAF25D4319}" srcId="{84C8C895-C091-4A40-B58D-CF0CBAFBD277}" destId="{FDD59A82-3A65-4607-9B17-FD62A76C9AA4}" srcOrd="2" destOrd="0" parTransId="{D645FE56-49E3-4C8B-8CDE-6FABD6A71DB0}" sibTransId="{B7E3EC79-C1A8-4E62-B19E-1C8D0F3CF498}"/>
    <dgm:cxn modelId="{D1EB9EAF-305D-4C59-B6D9-628438EDFFC8}" type="presOf" srcId="{0F1E45E4-5706-4A98-84D7-873DBD920AE3}" destId="{CAD40942-4BFD-44EA-91A9-00B986711BA3}" srcOrd="0" destOrd="0" presId="urn:microsoft.com/office/officeart/2005/8/layout/hierarchy1"/>
    <dgm:cxn modelId="{E3785CB3-6908-4B26-ABA7-F9A049D45530}" srcId="{84C8C895-C091-4A40-B58D-CF0CBAFBD277}" destId="{6A3B8F2A-A95E-49B5-A67B-F72DA850A1BD}" srcOrd="0" destOrd="0" parTransId="{8E72B455-5D5A-4D77-8392-60F08CE23F7C}" sibTransId="{CE640EED-1367-4B07-AA04-C3FB823CB4CC}"/>
    <dgm:cxn modelId="{1EE1CFE1-46B9-410D-8781-1FBF7220A113}" type="presOf" srcId="{84C8C895-C091-4A40-B58D-CF0CBAFBD277}" destId="{A3F4344E-2216-4EEF-9558-4D2BED21C5C4}" srcOrd="0" destOrd="0" presId="urn:microsoft.com/office/officeart/2005/8/layout/hierarchy1"/>
    <dgm:cxn modelId="{CDB852A1-1D67-448D-AB87-BDCD26E25FB5}" type="presParOf" srcId="{A3F4344E-2216-4EEF-9558-4D2BED21C5C4}" destId="{9E01AE9A-074C-4824-BB03-7A5F6FC16190}" srcOrd="0" destOrd="0" presId="urn:microsoft.com/office/officeart/2005/8/layout/hierarchy1"/>
    <dgm:cxn modelId="{42587DAE-AF88-4207-BDB3-23D9C1C18A46}" type="presParOf" srcId="{9E01AE9A-074C-4824-BB03-7A5F6FC16190}" destId="{A60BA1AD-D35A-4ACD-BA6D-1B3F1C000F20}" srcOrd="0" destOrd="0" presId="urn:microsoft.com/office/officeart/2005/8/layout/hierarchy1"/>
    <dgm:cxn modelId="{5049F046-FB95-4572-8A84-14684FDFE245}" type="presParOf" srcId="{A60BA1AD-D35A-4ACD-BA6D-1B3F1C000F20}" destId="{A927D065-B33E-4400-A58B-2E3D658261C7}" srcOrd="0" destOrd="0" presId="urn:microsoft.com/office/officeart/2005/8/layout/hierarchy1"/>
    <dgm:cxn modelId="{4762E6ED-68FD-45AC-859A-B3C06EA5CD50}" type="presParOf" srcId="{A60BA1AD-D35A-4ACD-BA6D-1B3F1C000F20}" destId="{B15C1A8F-D23F-4202-ABC0-55E1AD8C79F8}" srcOrd="1" destOrd="0" presId="urn:microsoft.com/office/officeart/2005/8/layout/hierarchy1"/>
    <dgm:cxn modelId="{6DFA80CA-6D0D-435E-B709-ED49BD7FFEF6}" type="presParOf" srcId="{9E01AE9A-074C-4824-BB03-7A5F6FC16190}" destId="{6A201813-5BD5-4A51-ACE3-F6C2623E119F}" srcOrd="1" destOrd="0" presId="urn:microsoft.com/office/officeart/2005/8/layout/hierarchy1"/>
    <dgm:cxn modelId="{A2008FCD-C6D3-4D15-8D56-4D42BF0C391E}" type="presParOf" srcId="{A3F4344E-2216-4EEF-9558-4D2BED21C5C4}" destId="{EA230AAA-1766-4B98-87A0-099BE3306F14}" srcOrd="1" destOrd="0" presId="urn:microsoft.com/office/officeart/2005/8/layout/hierarchy1"/>
    <dgm:cxn modelId="{2CBE409F-A0F6-4281-A8BA-B5BC53D2BDBE}" type="presParOf" srcId="{EA230AAA-1766-4B98-87A0-099BE3306F14}" destId="{C5C506B5-0257-47FF-AC65-1C3B65CFC958}" srcOrd="0" destOrd="0" presId="urn:microsoft.com/office/officeart/2005/8/layout/hierarchy1"/>
    <dgm:cxn modelId="{07CB889F-CED0-4248-9AED-1F84A2D1B988}" type="presParOf" srcId="{C5C506B5-0257-47FF-AC65-1C3B65CFC958}" destId="{3FAE2320-F203-48DB-BE62-AC5A196AC9B3}" srcOrd="0" destOrd="0" presId="urn:microsoft.com/office/officeart/2005/8/layout/hierarchy1"/>
    <dgm:cxn modelId="{02D2F659-9A09-4734-A1DE-E84ACF5E2EFC}" type="presParOf" srcId="{C5C506B5-0257-47FF-AC65-1C3B65CFC958}" destId="{CAD40942-4BFD-44EA-91A9-00B986711BA3}" srcOrd="1" destOrd="0" presId="urn:microsoft.com/office/officeart/2005/8/layout/hierarchy1"/>
    <dgm:cxn modelId="{9ABB3FBE-6D0D-4902-9CEE-3BDA2C400673}" type="presParOf" srcId="{EA230AAA-1766-4B98-87A0-099BE3306F14}" destId="{C2937B75-2EBF-4B5D-BB6B-E90113B2361F}" srcOrd="1" destOrd="0" presId="urn:microsoft.com/office/officeart/2005/8/layout/hierarchy1"/>
    <dgm:cxn modelId="{9905BA28-B792-4A6E-9C88-D3B909F2B2AF}" type="presParOf" srcId="{A3F4344E-2216-4EEF-9558-4D2BED21C5C4}" destId="{211A2B07-429D-4B5B-A6AC-0DC84C4A33BF}" srcOrd="2" destOrd="0" presId="urn:microsoft.com/office/officeart/2005/8/layout/hierarchy1"/>
    <dgm:cxn modelId="{12D5F9AA-38DE-42CA-8974-00487ECFF6D6}" type="presParOf" srcId="{211A2B07-429D-4B5B-A6AC-0DC84C4A33BF}" destId="{3E6B016E-4B32-430F-B5F5-2ED977018A9A}" srcOrd="0" destOrd="0" presId="urn:microsoft.com/office/officeart/2005/8/layout/hierarchy1"/>
    <dgm:cxn modelId="{451A8EA8-E344-4D60-9BF7-EE7463F6FD26}" type="presParOf" srcId="{3E6B016E-4B32-430F-B5F5-2ED977018A9A}" destId="{E0FAE02B-3941-4A38-B84C-97C7DDE57312}" srcOrd="0" destOrd="0" presId="urn:microsoft.com/office/officeart/2005/8/layout/hierarchy1"/>
    <dgm:cxn modelId="{2DCABC51-438B-4B63-86B0-79DA2476B493}" type="presParOf" srcId="{3E6B016E-4B32-430F-B5F5-2ED977018A9A}" destId="{CA02F6A5-6174-4C3D-B3EA-2D1E56C3C73C}" srcOrd="1" destOrd="0" presId="urn:microsoft.com/office/officeart/2005/8/layout/hierarchy1"/>
    <dgm:cxn modelId="{E87ABA46-1E2F-41B8-B727-BFEFDB4D6F41}" type="presParOf" srcId="{211A2B07-429D-4B5B-A6AC-0DC84C4A33BF}" destId="{F8FDF645-6245-4EFE-AB91-57413E132B3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27D065-B33E-4400-A58B-2E3D658261C7}">
      <dsp:nvSpPr>
        <dsp:cNvPr id="0" name=""/>
        <dsp:cNvSpPr/>
      </dsp:nvSpPr>
      <dsp:spPr>
        <a:xfrm>
          <a:off x="0" y="96419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5C1A8F-D23F-4202-ABC0-55E1AD8C79F8}">
      <dsp:nvSpPr>
        <dsp:cNvPr id="0" name=""/>
        <dsp:cNvSpPr/>
      </dsp:nvSpPr>
      <dsp:spPr>
        <a:xfrm>
          <a:off x="314325" y="126280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ptos Light" panose="020B0004020202020204" pitchFamily="34" charset="0"/>
            </a:rPr>
            <a:t>Introducing an application on the smartwatch that guides the user towards very high intensity exercises. This application should strongly encourage our users to engage in high-intensity workouts such as HIIT, cardio, dynamic cycling, and similar activities.</a:t>
          </a:r>
        </a:p>
      </dsp:txBody>
      <dsp:txXfrm>
        <a:off x="366939" y="1315414"/>
        <a:ext cx="2723696" cy="1691139"/>
      </dsp:txXfrm>
    </dsp:sp>
    <dsp:sp modelId="{3FAE2320-F203-48DB-BE62-AC5A196AC9B3}">
      <dsp:nvSpPr>
        <dsp:cNvPr id="0" name=""/>
        <dsp:cNvSpPr/>
      </dsp:nvSpPr>
      <dsp:spPr>
        <a:xfrm>
          <a:off x="3457574" y="96419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D40942-4BFD-44EA-91A9-00B986711BA3}">
      <dsp:nvSpPr>
        <dsp:cNvPr id="0" name=""/>
        <dsp:cNvSpPr/>
      </dsp:nvSpPr>
      <dsp:spPr>
        <a:xfrm>
          <a:off x="3771899" y="126280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ptos Light" panose="020B0004020202020204" pitchFamily="34" charset="0"/>
            </a:rPr>
            <a:t>Introducing as many options as possible for tracking one's activity during high-intensity workouts.</a:t>
          </a:r>
        </a:p>
      </dsp:txBody>
      <dsp:txXfrm>
        <a:off x="3824513" y="1315414"/>
        <a:ext cx="2723696" cy="1691139"/>
      </dsp:txXfrm>
    </dsp:sp>
    <dsp:sp modelId="{E0FAE02B-3941-4A38-B84C-97C7DDE57312}">
      <dsp:nvSpPr>
        <dsp:cNvPr id="0" name=""/>
        <dsp:cNvSpPr/>
      </dsp:nvSpPr>
      <dsp:spPr>
        <a:xfrm>
          <a:off x="6915149" y="96419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02F6A5-6174-4C3D-B3EA-2D1E56C3C73C}">
      <dsp:nvSpPr>
        <dsp:cNvPr id="0" name=""/>
        <dsp:cNvSpPr/>
      </dsp:nvSpPr>
      <dsp:spPr>
        <a:xfrm>
          <a:off x="7229475" y="126280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ptos Light" panose="020B0004020202020204" pitchFamily="34" charset="0"/>
            </a:rPr>
            <a:t>Raising user awareness through gentle pop-up messages that appear periodically in the app, explaining why following the path outlined by the app can lead to the best possible results.</a:t>
          </a:r>
        </a:p>
      </dsp:txBody>
      <dsp:txXfrm>
        <a:off x="7282089" y="1315414"/>
        <a:ext cx="2723696" cy="169113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9D5B0E-9168-4556-9B80-8158D8F31FC9}" type="datetimeFigureOut">
              <a:rPr lang="pl-PL" smtClean="0"/>
              <a:t>10.03.2025</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442451-41FC-4468-9B7E-71EA8E1E8DA5}" type="slidenum">
              <a:rPr lang="pl-PL" smtClean="0"/>
              <a:t>‹#›</a:t>
            </a:fld>
            <a:endParaRPr lang="pl-PL"/>
          </a:p>
        </p:txBody>
      </p:sp>
    </p:spTree>
    <p:extLst>
      <p:ext uri="{BB962C8B-B14F-4D97-AF65-F5344CB8AC3E}">
        <p14:creationId xmlns:p14="http://schemas.microsoft.com/office/powerpoint/2010/main" val="806566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9B442451-41FC-4468-9B7E-71EA8E1E8DA5}" type="slidenum">
              <a:rPr lang="pl-PL" smtClean="0"/>
              <a:t>6</a:t>
            </a:fld>
            <a:endParaRPr lang="pl-PL"/>
          </a:p>
        </p:txBody>
      </p:sp>
    </p:spTree>
    <p:extLst>
      <p:ext uri="{BB962C8B-B14F-4D97-AF65-F5344CB8AC3E}">
        <p14:creationId xmlns:p14="http://schemas.microsoft.com/office/powerpoint/2010/main" val="1480798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p:txBody>
      </p:sp>
      <p:sp>
        <p:nvSpPr>
          <p:cNvPr id="4" name="Slide Number Placeholder 3"/>
          <p:cNvSpPr>
            <a:spLocks noGrp="1"/>
          </p:cNvSpPr>
          <p:nvPr>
            <p:ph type="sldNum" sz="quarter" idx="5"/>
          </p:nvPr>
        </p:nvSpPr>
        <p:spPr/>
        <p:txBody>
          <a:bodyPr/>
          <a:lstStyle/>
          <a:p>
            <a:fld id="{9B442451-41FC-4468-9B7E-71EA8E1E8DA5}" type="slidenum">
              <a:rPr lang="pl-PL" smtClean="0"/>
              <a:t>7</a:t>
            </a:fld>
            <a:endParaRPr lang="pl-PL"/>
          </a:p>
        </p:txBody>
      </p:sp>
    </p:spTree>
    <p:extLst>
      <p:ext uri="{BB962C8B-B14F-4D97-AF65-F5344CB8AC3E}">
        <p14:creationId xmlns:p14="http://schemas.microsoft.com/office/powerpoint/2010/main" val="3522776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78CA0E-389C-47B7-9BC9-7361556AD5FA}" type="datetimeFigureOut">
              <a:rPr lang="pl-PL" smtClean="0"/>
              <a:t>10.03.2025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0467D8E-2C8E-4A91-BA67-2AE774CFDED0}" type="slidenum">
              <a:rPr lang="pl-PL" smtClean="0"/>
              <a:t>‹#›</a:t>
            </a:fld>
            <a:endParaRPr lang="pl-P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4533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78CA0E-389C-47B7-9BC9-7361556AD5FA}" type="datetimeFigureOut">
              <a:rPr lang="pl-PL" smtClean="0"/>
              <a:t>10.03.2025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0467D8E-2C8E-4A91-BA67-2AE774CFDED0}" type="slidenum">
              <a:rPr lang="pl-PL" smtClean="0"/>
              <a:t>‹#›</a:t>
            </a:fld>
            <a:endParaRPr lang="pl-PL"/>
          </a:p>
        </p:txBody>
      </p:sp>
    </p:spTree>
    <p:extLst>
      <p:ext uri="{BB962C8B-B14F-4D97-AF65-F5344CB8AC3E}">
        <p14:creationId xmlns:p14="http://schemas.microsoft.com/office/powerpoint/2010/main" val="1917652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78CA0E-389C-47B7-9BC9-7361556AD5FA}" type="datetimeFigureOut">
              <a:rPr lang="pl-PL" smtClean="0"/>
              <a:t>10.03.2025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0467D8E-2C8E-4A91-BA67-2AE774CFDED0}" type="slidenum">
              <a:rPr lang="pl-PL" smtClean="0"/>
              <a:t>‹#›</a:t>
            </a:fld>
            <a:endParaRPr lang="pl-PL"/>
          </a:p>
        </p:txBody>
      </p:sp>
    </p:spTree>
    <p:extLst>
      <p:ext uri="{BB962C8B-B14F-4D97-AF65-F5344CB8AC3E}">
        <p14:creationId xmlns:p14="http://schemas.microsoft.com/office/powerpoint/2010/main" val="1102156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78CA0E-389C-47B7-9BC9-7361556AD5FA}" type="datetimeFigureOut">
              <a:rPr lang="pl-PL" smtClean="0"/>
              <a:t>10.03.2025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0467D8E-2C8E-4A91-BA67-2AE774CFDED0}" type="slidenum">
              <a:rPr lang="pl-PL" smtClean="0"/>
              <a:t>‹#›</a:t>
            </a:fld>
            <a:endParaRPr lang="pl-PL"/>
          </a:p>
        </p:txBody>
      </p:sp>
    </p:spTree>
    <p:extLst>
      <p:ext uri="{BB962C8B-B14F-4D97-AF65-F5344CB8AC3E}">
        <p14:creationId xmlns:p14="http://schemas.microsoft.com/office/powerpoint/2010/main" val="259272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78CA0E-389C-47B7-9BC9-7361556AD5FA}" type="datetimeFigureOut">
              <a:rPr lang="pl-PL" smtClean="0"/>
              <a:t>10.03.2025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0467D8E-2C8E-4A91-BA67-2AE774CFDED0}" type="slidenum">
              <a:rPr lang="pl-PL" smtClean="0"/>
              <a:t>‹#›</a:t>
            </a:fld>
            <a:endParaRPr lang="pl-P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1163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78CA0E-389C-47B7-9BC9-7361556AD5FA}" type="datetimeFigureOut">
              <a:rPr lang="pl-PL" smtClean="0"/>
              <a:t>10.03.2025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0467D8E-2C8E-4A91-BA67-2AE774CFDED0}" type="slidenum">
              <a:rPr lang="pl-PL" smtClean="0"/>
              <a:t>‹#›</a:t>
            </a:fld>
            <a:endParaRPr lang="pl-PL"/>
          </a:p>
        </p:txBody>
      </p:sp>
    </p:spTree>
    <p:extLst>
      <p:ext uri="{BB962C8B-B14F-4D97-AF65-F5344CB8AC3E}">
        <p14:creationId xmlns:p14="http://schemas.microsoft.com/office/powerpoint/2010/main" val="3966370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78CA0E-389C-47B7-9BC9-7361556AD5FA}" type="datetimeFigureOut">
              <a:rPr lang="pl-PL" smtClean="0"/>
              <a:t>10.03.2025</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30467D8E-2C8E-4A91-BA67-2AE774CFDED0}" type="slidenum">
              <a:rPr lang="pl-PL" smtClean="0"/>
              <a:t>‹#›</a:t>
            </a:fld>
            <a:endParaRPr lang="pl-PL"/>
          </a:p>
        </p:txBody>
      </p:sp>
    </p:spTree>
    <p:extLst>
      <p:ext uri="{BB962C8B-B14F-4D97-AF65-F5344CB8AC3E}">
        <p14:creationId xmlns:p14="http://schemas.microsoft.com/office/powerpoint/2010/main" val="512687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78CA0E-389C-47B7-9BC9-7361556AD5FA}" type="datetimeFigureOut">
              <a:rPr lang="pl-PL" smtClean="0"/>
              <a:t>10.03.2025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30467D8E-2C8E-4A91-BA67-2AE774CFDED0}" type="slidenum">
              <a:rPr lang="pl-PL" smtClean="0"/>
              <a:t>‹#›</a:t>
            </a:fld>
            <a:endParaRPr lang="pl-PL"/>
          </a:p>
        </p:txBody>
      </p:sp>
    </p:spTree>
    <p:extLst>
      <p:ext uri="{BB962C8B-B14F-4D97-AF65-F5344CB8AC3E}">
        <p14:creationId xmlns:p14="http://schemas.microsoft.com/office/powerpoint/2010/main" val="619690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78CA0E-389C-47B7-9BC9-7361556AD5FA}" type="datetimeFigureOut">
              <a:rPr lang="pl-PL" smtClean="0"/>
              <a:t>10.03.2025</a:t>
            </a:fld>
            <a:endParaRPr lang="pl-P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l-PL"/>
          </a:p>
        </p:txBody>
      </p:sp>
      <p:sp>
        <p:nvSpPr>
          <p:cNvPr id="9" name="Slide Number Placeholder 8"/>
          <p:cNvSpPr>
            <a:spLocks noGrp="1"/>
          </p:cNvSpPr>
          <p:nvPr>
            <p:ph type="sldNum" sz="quarter" idx="12"/>
          </p:nvPr>
        </p:nvSpPr>
        <p:spPr/>
        <p:txBody>
          <a:bodyPr/>
          <a:lstStyle/>
          <a:p>
            <a:fld id="{30467D8E-2C8E-4A91-BA67-2AE774CFDED0}" type="slidenum">
              <a:rPr lang="pl-PL" smtClean="0"/>
              <a:t>‹#›</a:t>
            </a:fld>
            <a:endParaRPr lang="pl-PL"/>
          </a:p>
        </p:txBody>
      </p:sp>
    </p:spTree>
    <p:extLst>
      <p:ext uri="{BB962C8B-B14F-4D97-AF65-F5344CB8AC3E}">
        <p14:creationId xmlns:p14="http://schemas.microsoft.com/office/powerpoint/2010/main" val="3671539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378CA0E-389C-47B7-9BC9-7361556AD5FA}" type="datetimeFigureOut">
              <a:rPr lang="pl-PL" smtClean="0"/>
              <a:t>10.03.2025</a:t>
            </a:fld>
            <a:endParaRPr lang="pl-P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l-P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467D8E-2C8E-4A91-BA67-2AE774CFDED0}" type="slidenum">
              <a:rPr lang="pl-PL" smtClean="0"/>
              <a:t>‹#›</a:t>
            </a:fld>
            <a:endParaRPr lang="pl-PL"/>
          </a:p>
        </p:txBody>
      </p:sp>
    </p:spTree>
    <p:extLst>
      <p:ext uri="{BB962C8B-B14F-4D97-AF65-F5344CB8AC3E}">
        <p14:creationId xmlns:p14="http://schemas.microsoft.com/office/powerpoint/2010/main" val="3585495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78CA0E-389C-47B7-9BC9-7361556AD5FA}" type="datetimeFigureOut">
              <a:rPr lang="pl-PL" smtClean="0"/>
              <a:t>10.03.2025</a:t>
            </a:fld>
            <a:endParaRPr lang="pl-PL"/>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467D8E-2C8E-4A91-BA67-2AE774CFDED0}" type="slidenum">
              <a:rPr lang="pl-PL" smtClean="0"/>
              <a:t>‹#›</a:t>
            </a:fld>
            <a:endParaRPr lang="pl-PL"/>
          </a:p>
        </p:txBody>
      </p:sp>
    </p:spTree>
    <p:extLst>
      <p:ext uri="{BB962C8B-B14F-4D97-AF65-F5344CB8AC3E}">
        <p14:creationId xmlns:p14="http://schemas.microsoft.com/office/powerpoint/2010/main" val="350023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378CA0E-389C-47B7-9BC9-7361556AD5FA}" type="datetimeFigureOut">
              <a:rPr lang="pl-PL" smtClean="0"/>
              <a:t>10.03.2025</a:t>
            </a:fld>
            <a:endParaRPr lang="pl-P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l-P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0467D8E-2C8E-4A91-BA67-2AE774CFDED0}" type="slidenum">
              <a:rPr lang="pl-PL" smtClean="0"/>
              <a:t>‹#›</a:t>
            </a:fld>
            <a:endParaRPr lang="pl-P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490218"/>
      </p:ext>
    </p:extLst>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77DD2C1-0122-44FD-8A7F-7BC5E8565C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8A4D34-4261-4A7A-F3E5-2D2F4D242670}"/>
              </a:ext>
            </a:extLst>
          </p:cNvPr>
          <p:cNvSpPr>
            <a:spLocks noGrp="1"/>
          </p:cNvSpPr>
          <p:nvPr>
            <p:ph type="ctrTitle"/>
          </p:nvPr>
        </p:nvSpPr>
        <p:spPr>
          <a:xfrm>
            <a:off x="5289754" y="639097"/>
            <a:ext cx="6253317" cy="3686015"/>
          </a:xfrm>
        </p:spPr>
        <p:txBody>
          <a:bodyPr>
            <a:normAutofit/>
          </a:bodyPr>
          <a:lstStyle/>
          <a:p>
            <a:r>
              <a:rPr lang="pl-PL" dirty="0">
                <a:latin typeface="Aptos Black" panose="020B0004020202020204" pitchFamily="34" charset="0"/>
              </a:rPr>
              <a:t>Smart device efficiency</a:t>
            </a:r>
          </a:p>
        </p:txBody>
      </p:sp>
      <p:sp>
        <p:nvSpPr>
          <p:cNvPr id="3" name="Subtitle 2">
            <a:extLst>
              <a:ext uri="{FF2B5EF4-FFF2-40B4-BE49-F238E27FC236}">
                <a16:creationId xmlns:a16="http://schemas.microsoft.com/office/drawing/2014/main" id="{61D0B12F-C8B9-D7BA-DB2A-FADC58E126D3}"/>
              </a:ext>
            </a:extLst>
          </p:cNvPr>
          <p:cNvSpPr>
            <a:spLocks noGrp="1"/>
          </p:cNvSpPr>
          <p:nvPr>
            <p:ph type="subTitle" idx="1"/>
          </p:nvPr>
        </p:nvSpPr>
        <p:spPr>
          <a:xfrm>
            <a:off x="5289753" y="4455621"/>
            <a:ext cx="6269347" cy="1238616"/>
          </a:xfrm>
        </p:spPr>
        <p:txBody>
          <a:bodyPr>
            <a:normAutofit/>
          </a:bodyPr>
          <a:lstStyle/>
          <a:p>
            <a:r>
              <a:rPr lang="pl-PL">
                <a:solidFill>
                  <a:schemeClr val="tx1">
                    <a:lumMod val="85000"/>
                    <a:lumOff val="15000"/>
                  </a:schemeClr>
                </a:solidFill>
                <a:latin typeface="Aptos Light" panose="020B0004020202020204" pitchFamily="34" charset="0"/>
              </a:rPr>
              <a:t>Author:	Maciej Broda</a:t>
            </a:r>
          </a:p>
          <a:p>
            <a:r>
              <a:rPr lang="pl-PL">
                <a:solidFill>
                  <a:schemeClr val="tx1">
                    <a:lumMod val="85000"/>
                    <a:lumOff val="15000"/>
                  </a:schemeClr>
                </a:solidFill>
                <a:latin typeface="Aptos Light" panose="020B0004020202020204" pitchFamily="34" charset="0"/>
              </a:rPr>
              <a:t>Date: 	March 2025</a:t>
            </a:r>
          </a:p>
        </p:txBody>
      </p:sp>
      <p:pic>
        <p:nvPicPr>
          <p:cNvPr id="7" name="Graphic 6" descr="Gauge">
            <a:extLst>
              <a:ext uri="{FF2B5EF4-FFF2-40B4-BE49-F238E27FC236}">
                <a16:creationId xmlns:a16="http://schemas.microsoft.com/office/drawing/2014/main" id="{5D102B56-F6CE-52BB-33A1-AAB287F45B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10" name="Straight Connector 9">
            <a:extLst>
              <a:ext uri="{FF2B5EF4-FFF2-40B4-BE49-F238E27FC236}">
                <a16:creationId xmlns:a16="http://schemas.microsoft.com/office/drawing/2014/main" id="{5A7B6757-994C-4B75-ABFE-D8F9E76093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6BC3A56-B546-4061-8E22-D2983771D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l-PL"/>
          </a:p>
        </p:txBody>
      </p:sp>
      <p:sp>
        <p:nvSpPr>
          <p:cNvPr id="13" name="Rectangle 12">
            <a:extLst>
              <a:ext uri="{FF2B5EF4-FFF2-40B4-BE49-F238E27FC236}">
                <a16:creationId xmlns:a16="http://schemas.microsoft.com/office/drawing/2014/main" id="{923A7353-9373-4700-8B89-F4F7BA2D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l-PL"/>
          </a:p>
        </p:txBody>
      </p:sp>
    </p:spTree>
    <p:extLst>
      <p:ext uri="{BB962C8B-B14F-4D97-AF65-F5344CB8AC3E}">
        <p14:creationId xmlns:p14="http://schemas.microsoft.com/office/powerpoint/2010/main" val="2679897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5A42EF-68E6-4808-81CD-E5ABD0ED9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1C54A3-33F6-7A6C-54FC-F5B671608CB2}"/>
              </a:ext>
            </a:extLst>
          </p:cNvPr>
          <p:cNvSpPr>
            <a:spLocks noGrp="1"/>
          </p:cNvSpPr>
          <p:nvPr>
            <p:ph type="title"/>
          </p:nvPr>
        </p:nvSpPr>
        <p:spPr>
          <a:xfrm>
            <a:off x="6411685" y="634946"/>
            <a:ext cx="5127171" cy="1450757"/>
          </a:xfrm>
        </p:spPr>
        <p:txBody>
          <a:bodyPr>
            <a:noAutofit/>
          </a:bodyPr>
          <a:lstStyle/>
          <a:p>
            <a:r>
              <a:rPr lang="pl-PL" dirty="0">
                <a:latin typeface="Aptos Black" panose="020B0004020202020204" pitchFamily="34" charset="0"/>
              </a:rPr>
              <a:t>Goal of presentation</a:t>
            </a:r>
          </a:p>
        </p:txBody>
      </p:sp>
      <p:pic>
        <p:nvPicPr>
          <p:cNvPr id="7" name="Graphic 6" descr="Bullseye">
            <a:extLst>
              <a:ext uri="{FF2B5EF4-FFF2-40B4-BE49-F238E27FC236}">
                <a16:creationId xmlns:a16="http://schemas.microsoft.com/office/drawing/2014/main" id="{9215FD7A-69A8-50F1-FA06-5411B00A73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132" y="645106"/>
            <a:ext cx="5247747" cy="5247747"/>
          </a:xfrm>
          <a:prstGeom prst="rect">
            <a:avLst/>
          </a:prstGeom>
        </p:spPr>
      </p:pic>
      <p:cxnSp>
        <p:nvCxnSpPr>
          <p:cNvPr id="10" name="Straight Connector 9">
            <a:extLst>
              <a:ext uri="{FF2B5EF4-FFF2-40B4-BE49-F238E27FC236}">
                <a16:creationId xmlns:a16="http://schemas.microsoft.com/office/drawing/2014/main" id="{3C4A154E-1950-4755-A5FC-5998EE0CC1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C266567-4175-C8A5-17F5-1258C66627D4}"/>
              </a:ext>
            </a:extLst>
          </p:cNvPr>
          <p:cNvSpPr>
            <a:spLocks noGrp="1"/>
          </p:cNvSpPr>
          <p:nvPr>
            <p:ph idx="1"/>
          </p:nvPr>
        </p:nvSpPr>
        <p:spPr>
          <a:xfrm>
            <a:off x="6411684" y="2198914"/>
            <a:ext cx="5127172" cy="3670180"/>
          </a:xfrm>
        </p:spPr>
        <p:txBody>
          <a:bodyPr>
            <a:normAutofit/>
          </a:bodyPr>
          <a:lstStyle/>
          <a:p>
            <a:pPr algn="just">
              <a:lnSpc>
                <a:spcPct val="150000"/>
              </a:lnSpc>
            </a:pPr>
            <a:r>
              <a:rPr lang="pl-PL" dirty="0">
                <a:latin typeface="Aptos Light" panose="020B0004020202020204" pitchFamily="34" charset="0"/>
              </a:rPr>
              <a:t>Present trends in FitBit smart device data to implement most relevant marketing strategy in Bellabeat’s product.</a:t>
            </a:r>
          </a:p>
        </p:txBody>
      </p:sp>
      <p:sp>
        <p:nvSpPr>
          <p:cNvPr id="11" name="Rectangle 10">
            <a:extLst>
              <a:ext uri="{FF2B5EF4-FFF2-40B4-BE49-F238E27FC236}">
                <a16:creationId xmlns:a16="http://schemas.microsoft.com/office/drawing/2014/main" id="{3FE9C285-56FB-4B36-8ECA-C2D6596AA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l-PL"/>
          </a:p>
        </p:txBody>
      </p:sp>
      <p:sp>
        <p:nvSpPr>
          <p:cNvPr id="13" name="Rectangle 12">
            <a:extLst>
              <a:ext uri="{FF2B5EF4-FFF2-40B4-BE49-F238E27FC236}">
                <a16:creationId xmlns:a16="http://schemas.microsoft.com/office/drawing/2014/main" id="{937C076B-00B1-4629-B27F-A86F9885F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l-PL"/>
          </a:p>
        </p:txBody>
      </p:sp>
    </p:spTree>
    <p:extLst>
      <p:ext uri="{BB962C8B-B14F-4D97-AF65-F5344CB8AC3E}">
        <p14:creationId xmlns:p14="http://schemas.microsoft.com/office/powerpoint/2010/main" val="1689634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5A42EF-68E6-4808-81CD-E5ABD0ED9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337684-06D2-3C84-81D9-0620875608E1}"/>
              </a:ext>
            </a:extLst>
          </p:cNvPr>
          <p:cNvSpPr>
            <a:spLocks noGrp="1"/>
          </p:cNvSpPr>
          <p:nvPr>
            <p:ph type="title"/>
          </p:nvPr>
        </p:nvSpPr>
        <p:spPr>
          <a:xfrm>
            <a:off x="6411685" y="634946"/>
            <a:ext cx="5127171" cy="1450757"/>
          </a:xfrm>
        </p:spPr>
        <p:txBody>
          <a:bodyPr>
            <a:normAutofit/>
          </a:bodyPr>
          <a:lstStyle/>
          <a:p>
            <a:r>
              <a:rPr lang="pl-PL" dirty="0">
                <a:latin typeface="Aptos Black" panose="020B0004020202020204" pitchFamily="34" charset="0"/>
              </a:rPr>
              <a:t>Analyze introdution</a:t>
            </a:r>
          </a:p>
        </p:txBody>
      </p:sp>
      <p:pic>
        <p:nvPicPr>
          <p:cNvPr id="7" name="Graphic 6" descr="Statistics">
            <a:extLst>
              <a:ext uri="{FF2B5EF4-FFF2-40B4-BE49-F238E27FC236}">
                <a16:creationId xmlns:a16="http://schemas.microsoft.com/office/drawing/2014/main" id="{6B8E4926-52BA-9277-E093-5E951C3C14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132" y="645106"/>
            <a:ext cx="5247747" cy="5247747"/>
          </a:xfrm>
          <a:prstGeom prst="rect">
            <a:avLst/>
          </a:prstGeom>
        </p:spPr>
      </p:pic>
      <p:cxnSp>
        <p:nvCxnSpPr>
          <p:cNvPr id="10" name="Straight Connector 9">
            <a:extLst>
              <a:ext uri="{FF2B5EF4-FFF2-40B4-BE49-F238E27FC236}">
                <a16:creationId xmlns:a16="http://schemas.microsoft.com/office/drawing/2014/main" id="{3C4A154E-1950-4755-A5FC-5998EE0CC1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5267A1-5A8A-155B-2114-26973DB4B355}"/>
              </a:ext>
            </a:extLst>
          </p:cNvPr>
          <p:cNvSpPr>
            <a:spLocks noGrp="1"/>
          </p:cNvSpPr>
          <p:nvPr>
            <p:ph idx="1"/>
          </p:nvPr>
        </p:nvSpPr>
        <p:spPr>
          <a:xfrm>
            <a:off x="6411684" y="2198914"/>
            <a:ext cx="5127172" cy="3670180"/>
          </a:xfrm>
        </p:spPr>
        <p:txBody>
          <a:bodyPr>
            <a:normAutofit/>
          </a:bodyPr>
          <a:lstStyle/>
          <a:p>
            <a:pPr algn="just">
              <a:lnSpc>
                <a:spcPct val="150000"/>
              </a:lnSpc>
            </a:pPr>
            <a:r>
              <a:rPr lang="pl-PL" dirty="0">
                <a:latin typeface="Aptos Light" panose="020B0004020202020204" pitchFamily="34" charset="0"/>
              </a:rPr>
              <a:t>Analyze include data from FitBit company about usage of one of they smart device. Data were measured in 2016 within one month. We will focus on the most crucial part in smart device industry – calories.</a:t>
            </a:r>
          </a:p>
        </p:txBody>
      </p:sp>
      <p:sp>
        <p:nvSpPr>
          <p:cNvPr id="11" name="Rectangle 10">
            <a:extLst>
              <a:ext uri="{FF2B5EF4-FFF2-40B4-BE49-F238E27FC236}">
                <a16:creationId xmlns:a16="http://schemas.microsoft.com/office/drawing/2014/main" id="{3FE9C285-56FB-4B36-8ECA-C2D6596AA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l-PL"/>
          </a:p>
        </p:txBody>
      </p:sp>
      <p:sp>
        <p:nvSpPr>
          <p:cNvPr id="13" name="Rectangle 12">
            <a:extLst>
              <a:ext uri="{FF2B5EF4-FFF2-40B4-BE49-F238E27FC236}">
                <a16:creationId xmlns:a16="http://schemas.microsoft.com/office/drawing/2014/main" id="{937C076B-00B1-4629-B27F-A86F9885F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l-PL"/>
          </a:p>
        </p:txBody>
      </p:sp>
    </p:spTree>
    <p:extLst>
      <p:ext uri="{BB962C8B-B14F-4D97-AF65-F5344CB8AC3E}">
        <p14:creationId xmlns:p14="http://schemas.microsoft.com/office/powerpoint/2010/main" val="72290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F1309F-250C-FC6A-8CA4-CBFAABDC3C9C}"/>
              </a:ext>
            </a:extLst>
          </p:cNvPr>
          <p:cNvSpPr>
            <a:spLocks noGrp="1"/>
          </p:cNvSpPr>
          <p:nvPr>
            <p:ph type="title"/>
          </p:nvPr>
        </p:nvSpPr>
        <p:spPr>
          <a:xfrm>
            <a:off x="990932" y="286603"/>
            <a:ext cx="6750987" cy="1450757"/>
          </a:xfrm>
        </p:spPr>
        <p:txBody>
          <a:bodyPr>
            <a:normAutofit/>
          </a:bodyPr>
          <a:lstStyle/>
          <a:p>
            <a:pPr algn="ctr"/>
            <a:r>
              <a:rPr lang="pl-PL" dirty="0">
                <a:solidFill>
                  <a:schemeClr val="accent2"/>
                </a:solidFill>
                <a:latin typeface="Aptos Black" panose="020B0004020202020204" pitchFamily="34" charset="0"/>
              </a:rPr>
              <a:t>Calories</a:t>
            </a:r>
          </a:p>
        </p:txBody>
      </p:sp>
      <p:sp>
        <p:nvSpPr>
          <p:cNvPr id="3" name="Content Placeholder 2">
            <a:extLst>
              <a:ext uri="{FF2B5EF4-FFF2-40B4-BE49-F238E27FC236}">
                <a16:creationId xmlns:a16="http://schemas.microsoft.com/office/drawing/2014/main" id="{CF8D2DC1-72B7-6E48-6C98-5CBC6AB5B037}"/>
              </a:ext>
            </a:extLst>
          </p:cNvPr>
          <p:cNvSpPr>
            <a:spLocks noGrp="1"/>
          </p:cNvSpPr>
          <p:nvPr>
            <p:ph idx="1"/>
          </p:nvPr>
        </p:nvSpPr>
        <p:spPr>
          <a:xfrm>
            <a:off x="1044204" y="2023962"/>
            <a:ext cx="6697715" cy="3845131"/>
          </a:xfrm>
        </p:spPr>
        <p:txBody>
          <a:bodyPr>
            <a:normAutofit/>
          </a:bodyPr>
          <a:lstStyle/>
          <a:p>
            <a:pPr marL="201168" lvl="1" indent="0" algn="just">
              <a:lnSpc>
                <a:spcPct val="150000"/>
              </a:lnSpc>
              <a:buNone/>
            </a:pPr>
            <a:r>
              <a:rPr lang="en-US" dirty="0">
                <a:latin typeface="Aptos Light" panose="020B0004020202020204" pitchFamily="34" charset="0"/>
              </a:rPr>
              <a:t>The main purpose of buying smartwatches is to measure various physical activity metrics, but ultimately it all comes down to burning, maintaining, or gaining calories, which can help us achieve our ideal silhouette. </a:t>
            </a:r>
            <a:endParaRPr lang="pl-PL" dirty="0">
              <a:latin typeface="Aptos Light" panose="020B0004020202020204" pitchFamily="34" charset="0"/>
            </a:endParaRPr>
          </a:p>
          <a:p>
            <a:pPr marL="201168" lvl="1" indent="0" algn="just">
              <a:lnSpc>
                <a:spcPct val="150000"/>
              </a:lnSpc>
              <a:buNone/>
            </a:pPr>
            <a:endParaRPr lang="pl-PL" dirty="0">
              <a:latin typeface="Aptos Light" panose="020B0004020202020204" pitchFamily="34" charset="0"/>
            </a:endParaRPr>
          </a:p>
          <a:p>
            <a:pPr marL="201168" lvl="1" indent="0" algn="just">
              <a:lnSpc>
                <a:spcPct val="150000"/>
              </a:lnSpc>
              <a:buNone/>
            </a:pPr>
            <a:r>
              <a:rPr lang="en-US" dirty="0">
                <a:latin typeface="Aptos Light" panose="020B0004020202020204" pitchFamily="34" charset="0"/>
              </a:rPr>
              <a:t>That's why I measured the correlation between the time spent in </a:t>
            </a:r>
            <a:r>
              <a:rPr lang="en-US" dirty="0">
                <a:solidFill>
                  <a:schemeClr val="accent2"/>
                </a:solidFill>
                <a:latin typeface="Aptos Light" panose="020B0004020202020204" pitchFamily="34" charset="0"/>
              </a:rPr>
              <a:t>light</a:t>
            </a:r>
            <a:r>
              <a:rPr lang="en-US" dirty="0">
                <a:latin typeface="Aptos Light" panose="020B0004020202020204" pitchFamily="34" charset="0"/>
              </a:rPr>
              <a:t>, </a:t>
            </a:r>
            <a:r>
              <a:rPr lang="en-US" dirty="0">
                <a:solidFill>
                  <a:srgbClr val="FFC000"/>
                </a:solidFill>
                <a:latin typeface="Aptos Light" panose="020B0004020202020204" pitchFamily="34" charset="0"/>
              </a:rPr>
              <a:t>moderate</a:t>
            </a:r>
            <a:r>
              <a:rPr lang="en-US" dirty="0">
                <a:latin typeface="Aptos Light" panose="020B0004020202020204" pitchFamily="34" charset="0"/>
              </a:rPr>
              <a:t>, and </a:t>
            </a:r>
            <a:r>
              <a:rPr lang="en-US" dirty="0">
                <a:solidFill>
                  <a:srgbClr val="FF0000"/>
                </a:solidFill>
                <a:latin typeface="Aptos Light" panose="020B0004020202020204" pitchFamily="34" charset="0"/>
              </a:rPr>
              <a:t>intense</a:t>
            </a:r>
            <a:r>
              <a:rPr lang="en-US" dirty="0">
                <a:latin typeface="Aptos Light" panose="020B0004020202020204" pitchFamily="34" charset="0"/>
              </a:rPr>
              <a:t> activities and the calories burned during each activity.</a:t>
            </a:r>
            <a:endParaRPr lang="pl-PL" dirty="0">
              <a:latin typeface="Aptos Light" panose="020B0004020202020204" pitchFamily="34" charset="0"/>
            </a:endParaRPr>
          </a:p>
        </p:txBody>
      </p:sp>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l-PL"/>
          </a:p>
        </p:txBody>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l-PL"/>
          </a:p>
        </p:txBody>
      </p:sp>
    </p:spTree>
    <p:extLst>
      <p:ext uri="{BB962C8B-B14F-4D97-AF65-F5344CB8AC3E}">
        <p14:creationId xmlns:p14="http://schemas.microsoft.com/office/powerpoint/2010/main" val="220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8CA78E7-359D-40DC-AFAB-8287268FC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l-PL"/>
          </a:p>
        </p:txBody>
      </p:sp>
      <p:sp>
        <p:nvSpPr>
          <p:cNvPr id="16" name="Rectangle 15">
            <a:extLst>
              <a:ext uri="{FF2B5EF4-FFF2-40B4-BE49-F238E27FC236}">
                <a16:creationId xmlns:a16="http://schemas.microsoft.com/office/drawing/2014/main" id="{8ECA9D09-8011-4ADA-AC83-425AD46E8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l-PL"/>
          </a:p>
        </p:txBody>
      </p:sp>
      <p:cxnSp>
        <p:nvCxnSpPr>
          <p:cNvPr id="18" name="Straight Connector 17">
            <a:extLst>
              <a:ext uri="{FF2B5EF4-FFF2-40B4-BE49-F238E27FC236}">
                <a16:creationId xmlns:a16="http://schemas.microsoft.com/office/drawing/2014/main" id="{12A25E9B-15F8-4123-8275-812AD89E2F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B2F25D53-0410-4BB4-9B55-E2CC7CCB0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26F5F73-D1CA-4B46-A67F-08170E95A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l-PL"/>
          </a:p>
        </p:txBody>
      </p:sp>
      <p:sp>
        <p:nvSpPr>
          <p:cNvPr id="2" name="Title 1">
            <a:extLst>
              <a:ext uri="{FF2B5EF4-FFF2-40B4-BE49-F238E27FC236}">
                <a16:creationId xmlns:a16="http://schemas.microsoft.com/office/drawing/2014/main" id="{43A3A6BA-1C1D-1CF3-B24E-584D9FEFC413}"/>
              </a:ext>
            </a:extLst>
          </p:cNvPr>
          <p:cNvSpPr>
            <a:spLocks noGrp="1"/>
          </p:cNvSpPr>
          <p:nvPr>
            <p:ph type="title"/>
          </p:nvPr>
        </p:nvSpPr>
        <p:spPr>
          <a:xfrm>
            <a:off x="1066783" y="5683416"/>
            <a:ext cx="10058400" cy="822960"/>
          </a:xfrm>
        </p:spPr>
        <p:txBody>
          <a:bodyPr vert="horz" lIns="91440" tIns="45720" rIns="91440" bIns="45720" rtlCol="0" anchor="b">
            <a:noAutofit/>
          </a:bodyPr>
          <a:lstStyle/>
          <a:p>
            <a:pPr algn="ctr"/>
            <a:r>
              <a:rPr lang="pl-PL" sz="4400" dirty="0">
                <a:solidFill>
                  <a:srgbClr val="FFFFFF"/>
                </a:solidFill>
                <a:latin typeface="Aptos" panose="020B0004020202020204" pitchFamily="34" charset="0"/>
              </a:rPr>
              <a:t>Scatter plots depict correlation between each activity type and calories burned. </a:t>
            </a:r>
            <a:endParaRPr lang="en-US" sz="4400" dirty="0">
              <a:solidFill>
                <a:srgbClr val="FFFFFF"/>
              </a:solidFill>
              <a:latin typeface="Aptos" panose="020B0004020202020204" pitchFamily="34" charset="0"/>
            </a:endParaRPr>
          </a:p>
        </p:txBody>
      </p:sp>
      <p:pic>
        <p:nvPicPr>
          <p:cNvPr id="9" name="Picture 8" descr="A graph with red dots&#10;&#10;AI-generated content may be incorrect.">
            <a:extLst>
              <a:ext uri="{FF2B5EF4-FFF2-40B4-BE49-F238E27FC236}">
                <a16:creationId xmlns:a16="http://schemas.microsoft.com/office/drawing/2014/main" id="{6BB1F8D1-8DE3-3701-8388-12BDB8472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6504" y="565495"/>
            <a:ext cx="3197428" cy="3602736"/>
          </a:xfrm>
          <a:prstGeom prst="rect">
            <a:avLst/>
          </a:prstGeom>
        </p:spPr>
      </p:pic>
      <p:sp>
        <p:nvSpPr>
          <p:cNvPr id="24" name="Rectangle 23">
            <a:extLst>
              <a:ext uri="{FF2B5EF4-FFF2-40B4-BE49-F238E27FC236}">
                <a16:creationId xmlns:a16="http://schemas.microsoft.com/office/drawing/2014/main" id="{30AC5670-0CC0-48E8-8629-C161D1184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553"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dots and lines&#10;&#10;AI-generated content may be incorrect.">
            <a:extLst>
              <a:ext uri="{FF2B5EF4-FFF2-40B4-BE49-F238E27FC236}">
                <a16:creationId xmlns:a16="http://schemas.microsoft.com/office/drawing/2014/main" id="{F4467434-CBA1-1278-AAA0-3073B252B8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3133" y="590208"/>
            <a:ext cx="3197428" cy="3602736"/>
          </a:xfrm>
          <a:prstGeom prst="rect">
            <a:avLst/>
          </a:prstGeom>
        </p:spPr>
      </p:pic>
      <p:sp>
        <p:nvSpPr>
          <p:cNvPr id="26" name="Rectangle 25">
            <a:extLst>
              <a:ext uri="{FF2B5EF4-FFF2-40B4-BE49-F238E27FC236}">
                <a16:creationId xmlns:a16="http://schemas.microsoft.com/office/drawing/2014/main" id="{26D661E6-9617-40D4-8EDF-37EE44EDF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969"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with yellow dots&#10;&#10;AI-generated content may be incorrect.">
            <a:extLst>
              <a:ext uri="{FF2B5EF4-FFF2-40B4-BE49-F238E27FC236}">
                <a16:creationId xmlns:a16="http://schemas.microsoft.com/office/drawing/2014/main" id="{9B709D4E-C382-37B6-2828-DEFE3190A5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0551" y="566928"/>
            <a:ext cx="3197428" cy="3602736"/>
          </a:xfrm>
          <a:prstGeom prst="rect">
            <a:avLst/>
          </a:prstGeom>
        </p:spPr>
      </p:pic>
      <p:sp>
        <p:nvSpPr>
          <p:cNvPr id="28" name="Rectangle 27">
            <a:extLst>
              <a:ext uri="{FF2B5EF4-FFF2-40B4-BE49-F238E27FC236}">
                <a16:creationId xmlns:a16="http://schemas.microsoft.com/office/drawing/2014/main" id="{72DDC9B1-F824-4001-9D89-9FC0FB24E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l-PL"/>
          </a:p>
        </p:txBody>
      </p:sp>
    </p:spTree>
    <p:extLst>
      <p:ext uri="{BB962C8B-B14F-4D97-AF65-F5344CB8AC3E}">
        <p14:creationId xmlns:p14="http://schemas.microsoft.com/office/powerpoint/2010/main" val="758811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4E5223-45FB-06AE-2632-7044C0F6DC2E}"/>
              </a:ext>
            </a:extLst>
          </p:cNvPr>
          <p:cNvSpPr>
            <a:spLocks noGrp="1"/>
          </p:cNvSpPr>
          <p:nvPr>
            <p:ph type="title"/>
          </p:nvPr>
        </p:nvSpPr>
        <p:spPr>
          <a:xfrm>
            <a:off x="990932" y="286603"/>
            <a:ext cx="6750987" cy="1450757"/>
          </a:xfrm>
        </p:spPr>
        <p:txBody>
          <a:bodyPr>
            <a:normAutofit/>
          </a:bodyPr>
          <a:lstStyle/>
          <a:p>
            <a:r>
              <a:rPr lang="pl-PL" sz="4400" dirty="0">
                <a:solidFill>
                  <a:schemeClr val="accent2"/>
                </a:solidFill>
                <a:latin typeface="Aptos Black" panose="020B0004020202020204" pitchFamily="34" charset="0"/>
              </a:rPr>
              <a:t>Very high activity</a:t>
            </a:r>
            <a:br>
              <a:rPr lang="pl-PL" sz="3400" dirty="0">
                <a:solidFill>
                  <a:schemeClr val="accent2"/>
                </a:solidFill>
              </a:rPr>
            </a:br>
            <a:r>
              <a:rPr lang="pl-PL" sz="1400" dirty="0">
                <a:solidFill>
                  <a:schemeClr val="accent2"/>
                </a:solidFill>
                <a:latin typeface="Aptos" panose="020B0004020202020204" pitchFamily="34" charset="0"/>
              </a:rPr>
              <a:t>The most effective way to lose calories</a:t>
            </a:r>
          </a:p>
        </p:txBody>
      </p:sp>
      <p:sp>
        <p:nvSpPr>
          <p:cNvPr id="3" name="Content Placeholder 2">
            <a:extLst>
              <a:ext uri="{FF2B5EF4-FFF2-40B4-BE49-F238E27FC236}">
                <a16:creationId xmlns:a16="http://schemas.microsoft.com/office/drawing/2014/main" id="{48D02696-26E7-02DF-F999-6EA247A6C986}"/>
              </a:ext>
            </a:extLst>
          </p:cNvPr>
          <p:cNvSpPr>
            <a:spLocks noGrp="1"/>
          </p:cNvSpPr>
          <p:nvPr>
            <p:ph idx="1"/>
          </p:nvPr>
        </p:nvSpPr>
        <p:spPr>
          <a:xfrm>
            <a:off x="1044204" y="2023962"/>
            <a:ext cx="6697715" cy="3845131"/>
          </a:xfrm>
        </p:spPr>
        <p:txBody>
          <a:bodyPr>
            <a:normAutofit/>
          </a:bodyPr>
          <a:lstStyle/>
          <a:p>
            <a:pPr>
              <a:lnSpc>
                <a:spcPct val="150000"/>
              </a:lnSpc>
            </a:pPr>
            <a:r>
              <a:rPr lang="en-US" dirty="0">
                <a:latin typeface="Aptos Light" panose="020B0004020202020204" pitchFamily="34" charset="0"/>
              </a:rPr>
              <a:t>Based on the scatter plots, very high intensity is closest to the trend line, which means that the correlation is the most significant. Therefore, </a:t>
            </a:r>
            <a:r>
              <a:rPr lang="en-US" dirty="0" err="1">
                <a:latin typeface="Aptos Light" panose="020B0004020202020204" pitchFamily="34" charset="0"/>
              </a:rPr>
              <a:t>Bellabeats</a:t>
            </a:r>
            <a:r>
              <a:rPr lang="en-US" dirty="0">
                <a:latin typeface="Aptos Light" panose="020B0004020202020204" pitchFamily="34" charset="0"/>
              </a:rPr>
              <a:t> should focus on this area if they want to improve client satisfaction and self-fulfillment, ultimately enhancing client trust and happiness.</a:t>
            </a:r>
            <a:endParaRPr lang="pl-PL" dirty="0">
              <a:latin typeface="Aptos Light" panose="020B0004020202020204" pitchFamily="34" charset="0"/>
            </a:endParaRPr>
          </a:p>
        </p:txBody>
      </p:sp>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l-PL"/>
          </a:p>
        </p:txBody>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l-PL"/>
          </a:p>
        </p:txBody>
      </p:sp>
    </p:spTree>
    <p:extLst>
      <p:ext uri="{BB962C8B-B14F-4D97-AF65-F5344CB8AC3E}">
        <p14:creationId xmlns:p14="http://schemas.microsoft.com/office/powerpoint/2010/main" val="3297004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DB5F4-ED92-F352-8214-7939ED720FC8}"/>
              </a:ext>
            </a:extLst>
          </p:cNvPr>
          <p:cNvSpPr>
            <a:spLocks noGrp="1"/>
          </p:cNvSpPr>
          <p:nvPr>
            <p:ph type="title"/>
          </p:nvPr>
        </p:nvSpPr>
        <p:spPr/>
        <p:txBody>
          <a:bodyPr/>
          <a:lstStyle/>
          <a:p>
            <a:pPr algn="ctr"/>
            <a:r>
              <a:rPr lang="pl-PL" dirty="0">
                <a:latin typeface="Aptos Black" panose="020B0004020202020204" pitchFamily="34" charset="0"/>
              </a:rPr>
              <a:t>Insights</a:t>
            </a:r>
          </a:p>
        </p:txBody>
      </p:sp>
      <p:graphicFrame>
        <p:nvGraphicFramePr>
          <p:cNvPr id="5" name="Content Placeholder 2">
            <a:extLst>
              <a:ext uri="{FF2B5EF4-FFF2-40B4-BE49-F238E27FC236}">
                <a16:creationId xmlns:a16="http://schemas.microsoft.com/office/drawing/2014/main" id="{1904EE44-5C9F-F687-AF9E-C8EAA3B961A7}"/>
              </a:ext>
            </a:extLst>
          </p:cNvPr>
          <p:cNvGraphicFramePr>
            <a:graphicFrameLocks noGrp="1"/>
          </p:cNvGraphicFramePr>
          <p:nvPr>
            <p:ph idx="1"/>
            <p:extLst>
              <p:ext uri="{D42A27DB-BD31-4B8C-83A1-F6EECF244321}">
                <p14:modId xmlns:p14="http://schemas.microsoft.com/office/powerpoint/2010/main" val="40755424"/>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83139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A8FFEA1-1B69-4F42-B552-0CCF72596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l-PL"/>
          </a:p>
        </p:txBody>
      </p:sp>
      <p:sp>
        <p:nvSpPr>
          <p:cNvPr id="12" name="Rectangle 11">
            <a:extLst>
              <a:ext uri="{FF2B5EF4-FFF2-40B4-BE49-F238E27FC236}">
                <a16:creationId xmlns:a16="http://schemas.microsoft.com/office/drawing/2014/main" id="{AA3C9226-5EC8-460B-82D7-72AA994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l-PL"/>
          </a:p>
        </p:txBody>
      </p:sp>
      <p:cxnSp>
        <p:nvCxnSpPr>
          <p:cNvPr id="14" name="Straight Connector 13">
            <a:extLst>
              <a:ext uri="{FF2B5EF4-FFF2-40B4-BE49-F238E27FC236}">
                <a16:creationId xmlns:a16="http://schemas.microsoft.com/office/drawing/2014/main" id="{62A90A9D-33DF-408E-BF4C-F82588935C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A77DD2C1-0122-44FD-8A7F-7BC5E8565C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CC983-596A-CD2B-1F39-E364E9809F7C}"/>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dirty="0">
                <a:solidFill>
                  <a:schemeClr val="tx1">
                    <a:lumMod val="85000"/>
                    <a:lumOff val="15000"/>
                  </a:schemeClr>
                </a:solidFill>
                <a:latin typeface="Aptos Black" panose="020B0004020202020204" pitchFamily="34" charset="0"/>
              </a:rPr>
              <a:t>Time for questions</a:t>
            </a:r>
          </a:p>
        </p:txBody>
      </p:sp>
      <p:pic>
        <p:nvPicPr>
          <p:cNvPr id="7" name="Graphic 6" descr="Help">
            <a:extLst>
              <a:ext uri="{FF2B5EF4-FFF2-40B4-BE49-F238E27FC236}">
                <a16:creationId xmlns:a16="http://schemas.microsoft.com/office/drawing/2014/main" id="{40E3752F-7240-7457-69E0-4D321E9B7E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18" name="Straight Connector 17">
            <a:extLst>
              <a:ext uri="{FF2B5EF4-FFF2-40B4-BE49-F238E27FC236}">
                <a16:creationId xmlns:a16="http://schemas.microsoft.com/office/drawing/2014/main" id="{5A7B6757-994C-4B75-ABFE-D8F9E76093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6BC3A56-B546-4061-8E22-D2983771D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l-PL"/>
          </a:p>
        </p:txBody>
      </p:sp>
      <p:sp>
        <p:nvSpPr>
          <p:cNvPr id="22" name="Rectangle 21">
            <a:extLst>
              <a:ext uri="{FF2B5EF4-FFF2-40B4-BE49-F238E27FC236}">
                <a16:creationId xmlns:a16="http://schemas.microsoft.com/office/drawing/2014/main" id="{923A7353-9373-4700-8B89-F4F7BA2D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pl-PL"/>
          </a:p>
        </p:txBody>
      </p:sp>
    </p:spTree>
    <p:extLst>
      <p:ext uri="{BB962C8B-B14F-4D97-AF65-F5344CB8AC3E}">
        <p14:creationId xmlns:p14="http://schemas.microsoft.com/office/powerpoint/2010/main" val="229953534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TM03457444[[fn=Basis]]</Template>
  <TotalTime>87</TotalTime>
  <Words>305</Words>
  <Application>Microsoft Office PowerPoint</Application>
  <PresentationFormat>Widescreen</PresentationFormat>
  <Paragraphs>21</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Black</vt:lpstr>
      <vt:lpstr>Aptos Light</vt:lpstr>
      <vt:lpstr>Calibri</vt:lpstr>
      <vt:lpstr>Calibri Light</vt:lpstr>
      <vt:lpstr>Retrospect</vt:lpstr>
      <vt:lpstr>Smart device efficiency</vt:lpstr>
      <vt:lpstr>Goal of presentation</vt:lpstr>
      <vt:lpstr>Analyze introdution</vt:lpstr>
      <vt:lpstr>Calories</vt:lpstr>
      <vt:lpstr>Scatter plots depict correlation between each activity type and calories burned. </vt:lpstr>
      <vt:lpstr>Very high activity The most effective way to lose calories</vt:lpstr>
      <vt:lpstr>Insights</vt:lpstr>
      <vt:lpstr>Time for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Maciej Broda</dc:creator>
  <cp:lastModifiedBy>Maciej Broda</cp:lastModifiedBy>
  <cp:revision>3</cp:revision>
  <dcterms:created xsi:type="dcterms:W3CDTF">2025-03-10T18:04:54Z</dcterms:created>
  <dcterms:modified xsi:type="dcterms:W3CDTF">2025-03-10T19:39:39Z</dcterms:modified>
</cp:coreProperties>
</file>