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57" r:id="rId15"/>
    <p:sldId id="317" r:id="rId16"/>
    <p:sldId id="313" r:id="rId17"/>
    <p:sldId id="314" r:id="rId18"/>
    <p:sldId id="318" r:id="rId19"/>
    <p:sldId id="315" r:id="rId20"/>
    <p:sldId id="319" r:id="rId21"/>
    <p:sldId id="320" r:id="rId22"/>
    <p:sldId id="259" r:id="rId23"/>
    <p:sldId id="316" r:id="rId24"/>
    <p:sldId id="261" r:id="rId25"/>
    <p:sldId id="262" r:id="rId26"/>
    <p:sldId id="263" r:id="rId27"/>
    <p:sldId id="264" r:id="rId28"/>
    <p:sldId id="260" r:id="rId29"/>
    <p:sldId id="265" r:id="rId30"/>
    <p:sldId id="266" r:id="rId31"/>
    <p:sldId id="271" r:id="rId32"/>
    <p:sldId id="267" r:id="rId33"/>
    <p:sldId id="268" r:id="rId34"/>
    <p:sldId id="269" r:id="rId35"/>
    <p:sldId id="270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293" r:id="rId55"/>
    <p:sldId id="294" r:id="rId56"/>
    <p:sldId id="295" r:id="rId57"/>
    <p:sldId id="296" r:id="rId58"/>
    <p:sldId id="297" r:id="rId59"/>
    <p:sldId id="298" r:id="rId60"/>
    <p:sldId id="299" r:id="rId61"/>
    <p:sldId id="300" r:id="rId62"/>
    <p:sldId id="301" r:id="rId63"/>
    <p:sldId id="274" r:id="rId6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Obdélník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bdélník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bdélník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římá spojnice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Přímá spojnice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Obdélník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á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á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á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cs-CZ"/>
          </a:p>
        </p:txBody>
      </p:sp>
      <p:sp>
        <p:nvSpPr>
          <p:cNvPr id="9" name="Obdélník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římá spojnice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Přímá spojnice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Přímá spojnice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Obdélník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á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á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á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á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á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Přímá spojnice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4" name="Zástupný symbol pro text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Přímá spojnice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bdélník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římá spojnice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á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Zástupný symbol pro obsah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1" name="Zástupný symbol pro datum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  <p:sp>
        <p:nvSpPr>
          <p:cNvPr id="23" name="Zástupný symbol pro zápatí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á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0" name="Přímá spojnice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Obdélník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římá spojnice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Přímá spojnice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Přímá spojnice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Zástupný symbol pro datum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  <p:sp>
        <p:nvSpPr>
          <p:cNvPr id="21" name="Zástupný symbol pro zápatí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římá spojnice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011C8EA-266C-4D53-8ACF-992AF0FA7EEE}" type="datetimeFigureOut">
              <a:rPr lang="cs-CZ" smtClean="0"/>
              <a:t>07.04.2025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Přímá spojnice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římá spojnice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Obdélník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římá spojnice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á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EC58C0-B52B-49C7-9815-A1DE594CF3D3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Duševní poruchy u dětí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Bc. Irena Mádrová</a:t>
            </a:r>
          </a:p>
          <a:p>
            <a:r>
              <a:rPr lang="cs-CZ" dirty="0" smtClean="0"/>
              <a:t>FN </a:t>
            </a:r>
            <a:r>
              <a:rPr lang="cs-CZ" dirty="0" smtClean="0"/>
              <a:t>Olomouc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064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Rizkové</a:t>
            </a:r>
            <a:r>
              <a:rPr lang="cs-CZ" dirty="0" smtClean="0"/>
              <a:t> faktory</a:t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Psychické </a:t>
            </a:r>
            <a:r>
              <a:rPr lang="cs-CZ" dirty="0" smtClean="0"/>
              <a:t>poruchy – úzkost, deprese</a:t>
            </a:r>
          </a:p>
          <a:p>
            <a:r>
              <a:rPr lang="cs-CZ" dirty="0"/>
              <a:t>T</a:t>
            </a:r>
            <a:r>
              <a:rPr lang="cs-CZ" dirty="0" smtClean="0"/>
              <a:t>rauma </a:t>
            </a:r>
            <a:r>
              <a:rPr lang="cs-CZ" dirty="0"/>
              <a:t>v </a:t>
            </a:r>
            <a:r>
              <a:rPr lang="cs-CZ" dirty="0" smtClean="0"/>
              <a:t>dětství – zneužívání, šikana, zanedbávání</a:t>
            </a:r>
          </a:p>
          <a:p>
            <a:r>
              <a:rPr lang="cs-CZ" dirty="0"/>
              <a:t>R</a:t>
            </a:r>
            <a:r>
              <a:rPr lang="cs-CZ" dirty="0" smtClean="0"/>
              <a:t>odinné problémy – rozvod,  domácí násilí</a:t>
            </a:r>
          </a:p>
          <a:p>
            <a:r>
              <a:rPr lang="cs-CZ" dirty="0"/>
              <a:t>S</a:t>
            </a:r>
            <a:r>
              <a:rPr lang="cs-CZ" dirty="0" smtClean="0"/>
              <a:t>ociální </a:t>
            </a:r>
            <a:r>
              <a:rPr lang="cs-CZ" dirty="0"/>
              <a:t>izolace nebo problém s </a:t>
            </a:r>
            <a:r>
              <a:rPr lang="cs-CZ" dirty="0" smtClean="0"/>
              <a:t>vrstevníky</a:t>
            </a:r>
          </a:p>
          <a:p>
            <a:r>
              <a:rPr lang="cs-CZ" dirty="0" smtClean="0"/>
              <a:t>Perfekcionismus a vysoké nároky na sebe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722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rozpoznat sebepoškozování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Časté nošení dlouhého oblečení i v teplém počasí</a:t>
            </a:r>
          </a:p>
          <a:p>
            <a:r>
              <a:rPr lang="cs-CZ" dirty="0" smtClean="0"/>
              <a:t>Neobvyklé rány, jizvy, modřiny</a:t>
            </a:r>
          </a:p>
          <a:p>
            <a:r>
              <a:rPr lang="cs-CZ" dirty="0" smtClean="0"/>
              <a:t>Vyhýbání se tělesnému kontaktu</a:t>
            </a:r>
          </a:p>
          <a:p>
            <a:r>
              <a:rPr lang="cs-CZ" dirty="0" smtClean="0"/>
              <a:t>Nápadné změny nálady, úzkost, sevřenost</a:t>
            </a:r>
          </a:p>
          <a:p>
            <a:r>
              <a:rPr lang="cs-CZ" dirty="0" smtClean="0"/>
              <a:t>Závislost na sociálních sítích s tematikou sebepoškozování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749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Pomoc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Neodsuzovat a nepanikařit – potřeba pocitu bezpečí</a:t>
            </a:r>
          </a:p>
          <a:p>
            <a:r>
              <a:rPr lang="cs-CZ" dirty="0" smtClean="0"/>
              <a:t>Podpořit komunikaci – projevit zájem</a:t>
            </a:r>
          </a:p>
          <a:p>
            <a:r>
              <a:rPr lang="cs-CZ" dirty="0" smtClean="0"/>
              <a:t>Vyhledat odbornou pomoc  - najít řešení</a:t>
            </a:r>
          </a:p>
          <a:p>
            <a:r>
              <a:rPr lang="cs-CZ" dirty="0" smtClean="0"/>
              <a:t>Podpora -  zdravé způsoby zvládání emocí – sport, relaxace, kreativní techniky</a:t>
            </a:r>
          </a:p>
          <a:p>
            <a:r>
              <a:rPr lang="cs-CZ" dirty="0" smtClean="0"/>
              <a:t>Omezit přístup k nebezpečným předmětům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8028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léčba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Psychoterapie – KBT, DBT</a:t>
            </a:r>
          </a:p>
          <a:p>
            <a:r>
              <a:rPr lang="cs-CZ" dirty="0" smtClean="0"/>
              <a:t>Rodinná terapie</a:t>
            </a:r>
          </a:p>
          <a:p>
            <a:r>
              <a:rPr lang="cs-CZ" dirty="0" smtClean="0"/>
              <a:t>Farmakoterapie – antidepresiva</a:t>
            </a:r>
          </a:p>
          <a:p>
            <a:r>
              <a:rPr lang="cs-CZ" dirty="0" smtClean="0"/>
              <a:t>Podpora ve škole</a:t>
            </a:r>
          </a:p>
        </p:txBody>
      </p:sp>
    </p:spTree>
    <p:extLst>
      <p:ext uri="{BB962C8B-B14F-4D97-AF65-F5344CB8AC3E}">
        <p14:creationId xmlns:p14="http://schemas.microsoft.com/office/powerpoint/2010/main" val="309634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Úzkostné poruchy u dětí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cs-CZ" dirty="0"/>
              <a:t>Úzkostné poruchy u dětí jsou poměrně častým problémem, který může mít vážný vliv na jejich každodenní život. Tyto poruchy se mohou projevovat různými způsoby a mohou mít různou intenzitu, od mírné úzkosti až po závažné a chronické stavy.</a:t>
            </a:r>
          </a:p>
          <a:p>
            <a:r>
              <a:rPr lang="cs-CZ" b="1" dirty="0" smtClean="0"/>
              <a:t>Generalizovaná </a:t>
            </a:r>
            <a:r>
              <a:rPr lang="cs-CZ" b="1" dirty="0"/>
              <a:t>úzkostná porucha (</a:t>
            </a:r>
            <a:r>
              <a:rPr lang="cs-CZ" b="1" dirty="0" smtClean="0"/>
              <a:t>GAD) - </a:t>
            </a:r>
            <a:r>
              <a:rPr lang="cs-CZ" dirty="0" smtClean="0"/>
              <a:t>nadměrná obava, </a:t>
            </a:r>
            <a:r>
              <a:rPr lang="cs-CZ" dirty="0"/>
              <a:t>úzkost z mnoha různých situací (škola, vztahy s ostatními dětmi, zdraví apod</a:t>
            </a:r>
            <a:r>
              <a:rPr lang="cs-CZ" dirty="0" smtClean="0"/>
              <a:t>.). 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    - Fyzické projevy – bolesti břicha, hlavy, svalové napětí, únava</a:t>
            </a:r>
          </a:p>
          <a:p>
            <a:pPr marL="0" indent="0">
              <a:buNone/>
            </a:pPr>
            <a:r>
              <a:rPr lang="cs-CZ" dirty="0" smtClean="0"/>
              <a:t>     - Perfekcionismus</a:t>
            </a:r>
            <a:endParaRPr lang="cs-CZ" dirty="0"/>
          </a:p>
          <a:p>
            <a:r>
              <a:rPr lang="cs-CZ" b="1" dirty="0"/>
              <a:t>Sociální úzkostná </a:t>
            </a:r>
            <a:r>
              <a:rPr lang="cs-CZ" b="1" dirty="0" smtClean="0"/>
              <a:t>porucha - </a:t>
            </a:r>
            <a:r>
              <a:rPr lang="cs-CZ" dirty="0" smtClean="0"/>
              <a:t>obávají </a:t>
            </a:r>
            <a:r>
              <a:rPr lang="cs-CZ" dirty="0"/>
              <a:t>sociálních situací, jako je mluvení před ostatními, seznámení se s novými lidmi, nebo obavy z toho, co si o nich ostatní myslí. Může vést k vyhýbání se školním akcím nebo sociálním interakcím.</a:t>
            </a:r>
          </a:p>
          <a:p>
            <a:r>
              <a:rPr lang="cs-CZ" b="1" dirty="0"/>
              <a:t>Specifické </a:t>
            </a:r>
            <a:r>
              <a:rPr lang="cs-CZ" b="1" dirty="0" smtClean="0"/>
              <a:t>fobie - </a:t>
            </a:r>
            <a:r>
              <a:rPr lang="cs-CZ" dirty="0" smtClean="0"/>
              <a:t>iracionální </a:t>
            </a:r>
            <a:r>
              <a:rPr lang="cs-CZ" dirty="0"/>
              <a:t>strach z konkrétních věcí, jako je tma, zvířata, výšky nebo dokonce návštěva zubaře. Tento strach může být natolik silný, že ovlivňuje jejich každodenní život.</a:t>
            </a:r>
          </a:p>
          <a:p>
            <a:r>
              <a:rPr lang="cs-CZ" b="1" dirty="0"/>
              <a:t>Panická </a:t>
            </a:r>
            <a:r>
              <a:rPr lang="cs-CZ" b="1" dirty="0" smtClean="0"/>
              <a:t>porucha</a:t>
            </a:r>
            <a:r>
              <a:rPr lang="cs-CZ" b="1" dirty="0"/>
              <a:t> </a:t>
            </a:r>
            <a:r>
              <a:rPr lang="cs-CZ" b="1" dirty="0" smtClean="0"/>
              <a:t>- </a:t>
            </a:r>
            <a:r>
              <a:rPr lang="cs-CZ" dirty="0" smtClean="0"/>
              <a:t> </a:t>
            </a:r>
            <a:r>
              <a:rPr lang="cs-CZ" dirty="0"/>
              <a:t>opakovanými a </a:t>
            </a:r>
            <a:r>
              <a:rPr lang="cs-CZ" dirty="0" smtClean="0"/>
              <a:t>nečekané panické ataky, </a:t>
            </a:r>
            <a:r>
              <a:rPr lang="cs-CZ" dirty="0"/>
              <a:t>které jsou spojeny s intenzivními pocity strachu, bušení srdce, pocitem </a:t>
            </a:r>
            <a:r>
              <a:rPr lang="cs-CZ" dirty="0" smtClean="0"/>
              <a:t>zadušení </a:t>
            </a:r>
            <a:r>
              <a:rPr lang="cs-CZ" dirty="0"/>
              <a:t>nebo závratí.</a:t>
            </a:r>
          </a:p>
          <a:p>
            <a:r>
              <a:rPr lang="cs-CZ" b="1" dirty="0"/>
              <a:t>Posttraumatická stresová porucha (</a:t>
            </a:r>
            <a:r>
              <a:rPr lang="cs-CZ" b="1" dirty="0" smtClean="0"/>
              <a:t>PTSD) - </a:t>
            </a:r>
            <a:r>
              <a:rPr lang="cs-CZ" dirty="0" smtClean="0"/>
              <a:t>traumatickou </a:t>
            </a:r>
            <a:r>
              <a:rPr lang="cs-CZ" dirty="0"/>
              <a:t>událost, může se vyvinout PTSD, což způsobí, že dítě bude mít přetrvávající úzkostné symptomy, </a:t>
            </a:r>
            <a:r>
              <a:rPr lang="cs-CZ" dirty="0" err="1"/>
              <a:t>flashbacky</a:t>
            </a:r>
            <a:r>
              <a:rPr lang="cs-CZ" dirty="0"/>
              <a:t>, noční můry a nadměrně reaguje na situace, které mu připomínají trauma.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2164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Separační úzkostná porucha – intenzivní strach z odloučení od rodiny nebo pečovatelů, noční můry o odloučení, nechť chodit do školy, somatické symptomy, trauma</a:t>
            </a:r>
          </a:p>
          <a:p>
            <a:r>
              <a:rPr lang="cs-CZ" dirty="0" smtClean="0"/>
              <a:t>OCD – nutkavé myšlenky(obsese) x opakované rituály (kompulze)</a:t>
            </a:r>
          </a:p>
        </p:txBody>
      </p:sp>
    </p:spTree>
    <p:extLst>
      <p:ext uri="{BB962C8B-B14F-4D97-AF65-F5344CB8AC3E}">
        <p14:creationId xmlns:p14="http://schemas.microsoft.com/office/powerpoint/2010/main" val="1824264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/>
              <a:t>Příznaky úzkostných poruch u dětí: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Nadměrné </a:t>
            </a:r>
            <a:r>
              <a:rPr lang="cs-CZ" dirty="0"/>
              <a:t>obavy a strachy.</a:t>
            </a:r>
          </a:p>
          <a:p>
            <a:r>
              <a:rPr lang="cs-CZ" dirty="0"/>
              <a:t>Fyzické příznaky, jako jsou bolesti břicha, bolesti hlavy nebo problémy se spánkem.</a:t>
            </a:r>
          </a:p>
          <a:p>
            <a:r>
              <a:rPr lang="cs-CZ" dirty="0"/>
              <a:t>Problémy ve škole, například vyhýbání se školním aktivitám nebo špatný výkon.</a:t>
            </a:r>
          </a:p>
          <a:p>
            <a:r>
              <a:rPr lang="cs-CZ" dirty="0"/>
              <a:t>Změny v chování, jako je uzavírání se do sebe, podrážděnost nebo agresivita.</a:t>
            </a:r>
          </a:p>
          <a:p>
            <a:r>
              <a:rPr lang="cs-CZ" dirty="0"/>
              <a:t>Vyhýbání se sociálním situacím nebo novým zkušenostem</a:t>
            </a:r>
            <a:r>
              <a:rPr lang="cs-CZ" dirty="0" smtClean="0"/>
              <a:t>.</a:t>
            </a:r>
          </a:p>
          <a:p>
            <a:r>
              <a:rPr lang="cs-CZ" dirty="0"/>
              <a:t>Časté obavy a přemýšlení o </a:t>
            </a:r>
            <a:r>
              <a:rPr lang="cs-CZ" dirty="0" smtClean="0"/>
              <a:t>katastrofách</a:t>
            </a:r>
            <a:endParaRPr lang="cs-CZ" dirty="0"/>
          </a:p>
          <a:p>
            <a:r>
              <a:rPr lang="cs-CZ" dirty="0"/>
              <a:t>Plačtivost, podrážděnost, záchvaty vzteku bez zjevné příčiny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883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Příčiny úzkostných poruch: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genetické faktory</a:t>
            </a:r>
          </a:p>
          <a:p>
            <a:r>
              <a:rPr lang="cs-CZ" dirty="0" smtClean="0"/>
              <a:t>stresující </a:t>
            </a:r>
            <a:r>
              <a:rPr lang="cs-CZ" dirty="0"/>
              <a:t>životní události (např. rozvod rodičů, úmrtí blízké </a:t>
            </a:r>
            <a:r>
              <a:rPr lang="cs-CZ" dirty="0" smtClean="0"/>
              <a:t>osoby)</a:t>
            </a:r>
          </a:p>
          <a:p>
            <a:r>
              <a:rPr lang="cs-CZ" dirty="0" smtClean="0"/>
              <a:t>temperament dítěte </a:t>
            </a:r>
          </a:p>
          <a:p>
            <a:r>
              <a:rPr lang="cs-CZ" dirty="0" smtClean="0"/>
              <a:t>vlivy </a:t>
            </a:r>
            <a:r>
              <a:rPr lang="cs-CZ" dirty="0"/>
              <a:t>z rodinného </a:t>
            </a:r>
            <a:r>
              <a:rPr lang="cs-CZ" dirty="0" smtClean="0"/>
              <a:t>prostředí</a:t>
            </a:r>
            <a:endParaRPr lang="cs-CZ" dirty="0"/>
          </a:p>
          <a:p>
            <a:r>
              <a:rPr lang="cs-CZ" dirty="0"/>
              <a:t>s</a:t>
            </a:r>
            <a:r>
              <a:rPr lang="cs-CZ" dirty="0" smtClean="0"/>
              <a:t>ociální tlak</a:t>
            </a:r>
          </a:p>
          <a:p>
            <a:r>
              <a:rPr lang="cs-CZ" dirty="0" smtClean="0"/>
              <a:t>trauma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500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pomoci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Podporovat otevřenou komunikaci</a:t>
            </a:r>
          </a:p>
          <a:p>
            <a:r>
              <a:rPr lang="cs-CZ" dirty="0" smtClean="0"/>
              <a:t>Učit zvládat úzkost</a:t>
            </a:r>
          </a:p>
          <a:p>
            <a:r>
              <a:rPr lang="cs-CZ" dirty="0" smtClean="0"/>
              <a:t>Stanovit jasnou a stabilní rutinu</a:t>
            </a:r>
          </a:p>
          <a:p>
            <a:r>
              <a:rPr lang="cs-CZ" dirty="0" smtClean="0"/>
              <a:t>Vyvarovat se přehnané ochrany</a:t>
            </a:r>
          </a:p>
          <a:p>
            <a:r>
              <a:rPr lang="cs-CZ" dirty="0" smtClean="0"/>
              <a:t>Vyhledat odbornou pomoc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438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Léčba úzkostných poruch</a:t>
            </a:r>
            <a:r>
              <a:rPr lang="cs-CZ" b="1" dirty="0" smtClean="0"/>
              <a:t>: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P</a:t>
            </a:r>
            <a:r>
              <a:rPr lang="cs-CZ" dirty="0" smtClean="0"/>
              <a:t>sychoterapie </a:t>
            </a:r>
            <a:r>
              <a:rPr lang="cs-CZ" dirty="0"/>
              <a:t>(například kognitivně-behaviorální terapie</a:t>
            </a:r>
            <a:r>
              <a:rPr lang="cs-CZ" dirty="0" smtClean="0"/>
              <a:t>)</a:t>
            </a:r>
          </a:p>
          <a:p>
            <a:r>
              <a:rPr lang="cs-CZ" dirty="0" smtClean="0"/>
              <a:t>Expozice a nácvik zvládání stresu</a:t>
            </a:r>
          </a:p>
          <a:p>
            <a:r>
              <a:rPr lang="cs-CZ" dirty="0"/>
              <a:t>F</a:t>
            </a:r>
            <a:r>
              <a:rPr lang="cs-CZ" dirty="0" smtClean="0"/>
              <a:t>armakoterapie </a:t>
            </a:r>
            <a:r>
              <a:rPr lang="cs-CZ" dirty="0"/>
              <a:t>(antidepresiva nebo anxiolytika). </a:t>
            </a:r>
            <a:r>
              <a:rPr lang="cs-CZ" dirty="0" smtClean="0"/>
              <a:t>- je </a:t>
            </a:r>
            <a:r>
              <a:rPr lang="cs-CZ" dirty="0"/>
              <a:t>důležité, aby léčba byla přizpůsobena konkrétním potřebám dítěte.</a:t>
            </a:r>
          </a:p>
          <a:p>
            <a:r>
              <a:rPr lang="cs-CZ" dirty="0"/>
              <a:t>Pokud má dítě příznaky úzkostné poruchy, je důležité včas vyhledat odbornou pomoc, aby se předešlo dlouhodobým negativním dopadům na jeho vývoj a životní pohodu.</a:t>
            </a:r>
          </a:p>
        </p:txBody>
      </p:sp>
    </p:spTree>
    <p:extLst>
      <p:ext uri="{BB962C8B-B14F-4D97-AF65-F5344CB8AC3E}">
        <p14:creationId xmlns:p14="http://schemas.microsoft.com/office/powerpoint/2010/main" val="213892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Poruchy nálady -  BAP, deprese, mánie</a:t>
            </a:r>
          </a:p>
          <a:p>
            <a:r>
              <a:rPr lang="cs-CZ" dirty="0" smtClean="0"/>
              <a:t>Úzkostné poruchy – GAD, separační úzkostná porucha, sociální fobie, OCD</a:t>
            </a:r>
          </a:p>
          <a:p>
            <a:r>
              <a:rPr lang="cs-CZ" dirty="0" smtClean="0"/>
              <a:t>Poruchy </a:t>
            </a:r>
            <a:r>
              <a:rPr lang="cs-CZ" dirty="0" err="1" smtClean="0"/>
              <a:t>neurovývoje</a:t>
            </a:r>
            <a:r>
              <a:rPr lang="cs-CZ" dirty="0" smtClean="0"/>
              <a:t> – PAS, ADHD, specifické poruchy učení</a:t>
            </a:r>
          </a:p>
          <a:p>
            <a:r>
              <a:rPr lang="cs-CZ" dirty="0" smtClean="0"/>
              <a:t>Psychotické poruchy – schizofrenie, </a:t>
            </a:r>
            <a:r>
              <a:rPr lang="cs-CZ" dirty="0" err="1" smtClean="0"/>
              <a:t>schizoafektivní</a:t>
            </a:r>
            <a:r>
              <a:rPr lang="cs-CZ" dirty="0" smtClean="0"/>
              <a:t> porucha, </a:t>
            </a:r>
          </a:p>
          <a:p>
            <a:r>
              <a:rPr lang="cs-CZ" dirty="0" smtClean="0"/>
              <a:t>Porucha chování – opoziční vzdorovitá porucha, porucha chování</a:t>
            </a:r>
          </a:p>
          <a:p>
            <a:r>
              <a:rPr lang="cs-CZ" dirty="0" smtClean="0"/>
              <a:t>Poruchy příjmu potravy</a:t>
            </a:r>
          </a:p>
          <a:p>
            <a:r>
              <a:rPr lang="cs-CZ" dirty="0" smtClean="0"/>
              <a:t>Tikové poruchy – </a:t>
            </a:r>
            <a:r>
              <a:rPr lang="cs-CZ" dirty="0" err="1" smtClean="0"/>
              <a:t>Touretteův</a:t>
            </a:r>
            <a:r>
              <a:rPr lang="cs-CZ" dirty="0" smtClean="0"/>
              <a:t> syndrom</a:t>
            </a:r>
          </a:p>
          <a:p>
            <a:r>
              <a:rPr lang="cs-CZ" dirty="0" smtClean="0"/>
              <a:t>Závislost</a:t>
            </a:r>
          </a:p>
          <a:p>
            <a:pPr marL="0" indent="0">
              <a:buNone/>
            </a:pP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61746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Prevence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Podpora zdravého sebevědomí a sociálních dovedností – nebát se chyby, silné </a:t>
            </a:r>
            <a:r>
              <a:rPr lang="cs-CZ" dirty="0" smtClean="0"/>
              <a:t>stránky</a:t>
            </a:r>
            <a:endParaRPr lang="cs-CZ" dirty="0" smtClean="0"/>
          </a:p>
          <a:p>
            <a:r>
              <a:rPr lang="cs-CZ" dirty="0" smtClean="0"/>
              <a:t>Vytváření bezpečného místa a stabilního prostředí</a:t>
            </a:r>
          </a:p>
          <a:p>
            <a:r>
              <a:rPr lang="cs-CZ" dirty="0" smtClean="0"/>
              <a:t>Učení dětí, jak zvládnout stres a emoce – povzbuzení, pojmenování</a:t>
            </a:r>
          </a:p>
          <a:p>
            <a:r>
              <a:rPr lang="cs-CZ" dirty="0" smtClean="0"/>
              <a:t>Omezovat vlivu stresujících faktorů – tlak na výkon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3927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15" y="629310"/>
            <a:ext cx="3246953" cy="5844516"/>
          </a:xfrm>
        </p:spPr>
      </p:pic>
    </p:spTree>
    <p:extLst>
      <p:ext uri="{BB962C8B-B14F-4D97-AF65-F5344CB8AC3E}">
        <p14:creationId xmlns:p14="http://schemas.microsoft.com/office/powerpoint/2010/main" val="137510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Rozdělení demencí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primárně degenerativní (atroficko-degenerativní, </a:t>
            </a:r>
            <a:r>
              <a:rPr lang="cs-CZ" dirty="0" err="1" smtClean="0"/>
              <a:t>neurodegenerativní</a:t>
            </a:r>
            <a:r>
              <a:rPr lang="cs-CZ" dirty="0" smtClean="0"/>
              <a:t>), např. demence u Alzheimerovy nemoci </a:t>
            </a:r>
          </a:p>
          <a:p>
            <a:r>
              <a:rPr lang="cs-CZ" dirty="0" smtClean="0"/>
              <a:t>demence sekundární, symptomatické, způsobené jiným prim. onemocněním postihujícím CNS (např. vaskulárním onemocněním, neuroinfekcí, intoxikací CNS</a:t>
            </a:r>
          </a:p>
          <a:p>
            <a:r>
              <a:rPr lang="cs-CZ" dirty="0" smtClean="0"/>
              <a:t>Epidemiologie: ve věku 65 let 5% populace, každých pět let zdvojnásobení počtu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8728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Ošetřovatelská péče u dětí s úzkostnými poruchami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Z</a:t>
            </a:r>
            <a:r>
              <a:rPr lang="cs-CZ" dirty="0" smtClean="0"/>
              <a:t>aměřena </a:t>
            </a:r>
            <a:r>
              <a:rPr lang="cs-CZ" dirty="0"/>
              <a:t>na podporu psychické a emocionální pohody </a:t>
            </a:r>
            <a:r>
              <a:rPr lang="cs-CZ" dirty="0" smtClean="0"/>
              <a:t>dítěte</a:t>
            </a:r>
          </a:p>
          <a:p>
            <a:r>
              <a:rPr lang="cs-CZ" dirty="0"/>
              <a:t>P</a:t>
            </a:r>
            <a:r>
              <a:rPr lang="cs-CZ" dirty="0" smtClean="0"/>
              <a:t>omáhá </a:t>
            </a:r>
            <a:r>
              <a:rPr lang="cs-CZ" dirty="0"/>
              <a:t>rozvíjet dovednosti zvládání stresu a úzkosti a poskytuje rodinám potřebné informace a podporu. </a:t>
            </a:r>
            <a:endParaRPr lang="cs-CZ" dirty="0" smtClean="0"/>
          </a:p>
          <a:p>
            <a:r>
              <a:rPr lang="cs-CZ" dirty="0" smtClean="0"/>
              <a:t>Poskytnutí </a:t>
            </a:r>
            <a:r>
              <a:rPr lang="cs-CZ" dirty="0"/>
              <a:t>bezpečného a podpůrného </a:t>
            </a:r>
            <a:r>
              <a:rPr lang="cs-CZ" dirty="0" smtClean="0"/>
              <a:t>prostředí</a:t>
            </a:r>
            <a:r>
              <a:rPr lang="cs-CZ" dirty="0"/>
              <a:t> </a:t>
            </a:r>
            <a:r>
              <a:rPr lang="cs-CZ" dirty="0" smtClean="0"/>
              <a:t>-  dítě </a:t>
            </a:r>
            <a:r>
              <a:rPr lang="cs-CZ" dirty="0"/>
              <a:t>s poruchovou poruchou potřebuje stabilní a bezpečné prostředí, kde se cítí chráněné. </a:t>
            </a:r>
            <a:endParaRPr lang="cs-CZ" dirty="0" smtClean="0"/>
          </a:p>
          <a:p>
            <a:r>
              <a:rPr lang="cs-CZ" dirty="0" smtClean="0"/>
              <a:t>Ošetřovatelé </a:t>
            </a:r>
            <a:r>
              <a:rPr lang="cs-CZ" dirty="0"/>
              <a:t>by měli podporovat pocit bezpečí a jistoty, aby dítě mělo možnost vyjádřit své obavy a pocity bez strachu z kritiky</a:t>
            </a:r>
            <a:r>
              <a:rPr lang="cs-CZ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169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Frontální a </a:t>
            </a:r>
            <a:r>
              <a:rPr lang="cs-CZ" dirty="0" err="1" smtClean="0"/>
              <a:t>frontotemporální</a:t>
            </a:r>
            <a:r>
              <a:rPr lang="cs-CZ" dirty="0" smtClean="0"/>
              <a:t> demence včetně Pickovy choroby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V 5. a 6. </a:t>
            </a:r>
            <a:r>
              <a:rPr lang="cs-CZ" dirty="0" err="1" smtClean="0"/>
              <a:t>deceniu</a:t>
            </a:r>
            <a:r>
              <a:rPr lang="cs-CZ" dirty="0" smtClean="0"/>
              <a:t>, pomalu progredientní </a:t>
            </a:r>
          </a:p>
          <a:p>
            <a:r>
              <a:rPr lang="cs-CZ" dirty="0" smtClean="0"/>
              <a:t>Atrofie frontálních a temporálních laloků s výskytem tzv. Pickových tělísek, dále atrofie pyramidových buněk, zduření neuronů, </a:t>
            </a:r>
            <a:r>
              <a:rPr lang="cs-CZ" dirty="0" err="1" smtClean="0"/>
              <a:t>glióza</a:t>
            </a:r>
            <a:r>
              <a:rPr lang="cs-CZ" dirty="0" smtClean="0"/>
              <a:t> Prvními projevy jsou obvykle změny v oblasti emotivity a osobnosti, </a:t>
            </a:r>
            <a:r>
              <a:rPr lang="cs-CZ" dirty="0" err="1" smtClean="0"/>
              <a:t>hypersexualita</a:t>
            </a:r>
            <a:r>
              <a:rPr lang="cs-CZ" dirty="0" smtClean="0"/>
              <a:t>, </a:t>
            </a:r>
            <a:r>
              <a:rPr lang="cs-CZ" dirty="0" err="1" smtClean="0"/>
              <a:t>hyperorexie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2490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Demence u </a:t>
            </a:r>
            <a:r>
              <a:rPr lang="cs-CZ" dirty="0" err="1" smtClean="0"/>
              <a:t>Huntigtonovy</a:t>
            </a:r>
            <a:r>
              <a:rPr lang="cs-CZ" dirty="0" smtClean="0"/>
              <a:t> choroby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• AD přenosná, ve 4. nebo 5. </a:t>
            </a:r>
            <a:r>
              <a:rPr lang="cs-CZ" dirty="0" err="1" smtClean="0"/>
              <a:t>deceniu</a:t>
            </a:r>
            <a:r>
              <a:rPr lang="cs-CZ" dirty="0" smtClean="0"/>
              <a:t>, předchází zpravidla neurologické příznaky (</a:t>
            </a:r>
            <a:r>
              <a:rPr lang="cs-CZ" dirty="0" err="1" smtClean="0"/>
              <a:t>choreatiformní</a:t>
            </a:r>
            <a:r>
              <a:rPr lang="cs-CZ" dirty="0" smtClean="0"/>
              <a:t> pohyby, poruchy chůze, rigidita); demence má tzv. podkorový charakter - v popředí celková zpomalenost, pomalá progrese poruch myšlení, depresivní nálada, někdy </a:t>
            </a:r>
            <a:r>
              <a:rPr lang="cs-CZ" dirty="0" err="1" smtClean="0"/>
              <a:t>paranoidita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1780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Symptomatické (sekundární) demence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/>
              <a:t>Demence ischemicko-vaskulárního typu</a:t>
            </a:r>
          </a:p>
          <a:p>
            <a:r>
              <a:rPr lang="cs-CZ" dirty="0" smtClean="0"/>
              <a:t>vznikají náhle a poměrně rychle, průběh schodovitý, zůstává relativně zachována osobnost pacienta, častá je deprese, vyskytují se neurologické příznaky, důležité jsou nálezy na zobrazovacích metodách </a:t>
            </a:r>
          </a:p>
          <a:p>
            <a:r>
              <a:rPr lang="cs-CZ" dirty="0"/>
              <a:t>s</a:t>
            </a:r>
            <a:r>
              <a:rPr lang="cs-CZ" dirty="0" smtClean="0"/>
              <a:t> náhlým začátkem, </a:t>
            </a:r>
            <a:r>
              <a:rPr lang="cs-CZ" dirty="0" err="1" smtClean="0"/>
              <a:t>Multiinfarktové</a:t>
            </a:r>
            <a:r>
              <a:rPr lang="cs-CZ" dirty="0" smtClean="0"/>
              <a:t> demence, Převážně podkorová vaskulární demence (na podkladě hypertenzních encefalopatií), Smíšená kortikální a subkortikální vaskulární demence, smíšené demence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9231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Demence u </a:t>
            </a:r>
            <a:r>
              <a:rPr lang="cs-CZ" dirty="0" err="1" smtClean="0"/>
              <a:t>Creutzfeldt</a:t>
            </a:r>
            <a:r>
              <a:rPr lang="cs-CZ" dirty="0" smtClean="0"/>
              <a:t>-Jakobovy choroby, infekční etiologie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rychlá progrese demence s dezintegrací prakticky všech vyšších mozkových funkcí, přítomen jeden nebo více neurologických příznaků (pyramidové příznaky, </a:t>
            </a:r>
            <a:r>
              <a:rPr lang="cs-CZ" dirty="0" err="1" smtClean="0"/>
              <a:t>extrapyramidové</a:t>
            </a:r>
            <a:r>
              <a:rPr lang="cs-CZ" dirty="0" smtClean="0"/>
              <a:t> příznaky, mozečkové příznaky, afázie, zhoršení zraku), </a:t>
            </a:r>
            <a:r>
              <a:rPr lang="cs-CZ" dirty="0" err="1" smtClean="0"/>
              <a:t>termínálním</a:t>
            </a:r>
            <a:r>
              <a:rPr lang="cs-CZ" dirty="0" smtClean="0"/>
              <a:t> stadiem akinetický a </a:t>
            </a:r>
            <a:r>
              <a:rPr lang="cs-CZ" dirty="0" err="1" smtClean="0"/>
              <a:t>mutistický</a:t>
            </a:r>
            <a:r>
              <a:rPr lang="cs-CZ" dirty="0" smtClean="0"/>
              <a:t> stav. Nalézán charakteristický EEG záznam (periodické hroty na podkladě pomalých vln s nízkou voltáží), neuropatologicky úbytek neuronů, </a:t>
            </a:r>
            <a:r>
              <a:rPr lang="cs-CZ" dirty="0" err="1" smtClean="0"/>
              <a:t>astrocytóza</a:t>
            </a:r>
            <a:r>
              <a:rPr lang="cs-CZ" dirty="0" smtClean="0"/>
              <a:t> a spongiformní změny.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78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Alzheimerova choroba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S časným začátkem (před 65. rokem) </a:t>
            </a:r>
          </a:p>
          <a:p>
            <a:r>
              <a:rPr lang="cs-CZ" dirty="0" smtClean="0"/>
              <a:t>S pozdním začátkem (v 65 letech a později) </a:t>
            </a:r>
          </a:p>
          <a:p>
            <a:r>
              <a:rPr lang="cs-CZ" dirty="0" smtClean="0"/>
              <a:t>Plíživý začátek, nejprve zhoršování paměti a dalších kognitivních funkcí, poměrně časně však dochází i k poruchám nekognitivních funkcí – tzv. BPSD </a:t>
            </a:r>
          </a:p>
          <a:p>
            <a:r>
              <a:rPr lang="cs-CZ" dirty="0" smtClean="0"/>
              <a:t>Neurobiologie – ukládání beta-amyloidu, abnormální fosforylace tau-proteinu tvořící tzv. </a:t>
            </a:r>
            <a:r>
              <a:rPr lang="cs-CZ" dirty="0" err="1" smtClean="0"/>
              <a:t>tangles</a:t>
            </a:r>
            <a:r>
              <a:rPr lang="cs-CZ" dirty="0" smtClean="0"/>
              <a:t>, nedostatek nervových růstových faktorů, postižen centrální </a:t>
            </a:r>
            <a:r>
              <a:rPr lang="cs-CZ" dirty="0" err="1" smtClean="0"/>
              <a:t>acetylcholinergní</a:t>
            </a:r>
            <a:r>
              <a:rPr lang="cs-CZ" dirty="0" smtClean="0"/>
              <a:t> systém, zmnožení enzymu MAO-B odbourávající dopamin, což vede k nahromadění kyslíkových radikálů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3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Anamnéza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Důležitá důkladná anamnéza včetně psychosociálního vývoje, vzdělání, podrobné profesní kariéry, analýzy interpersonálních vztahů, somatické morbidity a sklonu ke zneužívání návykových látek. • Hodnotíme jak údaje od pacienta, tak i od jeho blízkých (objektivní anamnéza) • Potřebujeme získat obraz o vztazích i premorbidní úrovní pacienta včetně jeho základních dovedností, kognitivních funkcí, kulturní a jazykové úrovně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90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Historie </a:t>
            </a:r>
            <a:r>
              <a:rPr lang="cs-CZ" dirty="0" err="1" smtClean="0"/>
              <a:t>pedopsychiatrie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Od 19 století se postupně vyvíjí, začala se věnovat pozornost duševním poruchám u dětí až po současnost, kdy je psychiatrie samostatným specializovaným oborem</a:t>
            </a:r>
          </a:p>
          <a:p>
            <a:pPr marL="0" indent="0">
              <a:buNone/>
            </a:pPr>
            <a:r>
              <a:rPr lang="cs-CZ" dirty="0" smtClean="0"/>
              <a:t>V 19 století se duševní poruchy u dětí </a:t>
            </a:r>
            <a:r>
              <a:rPr lang="cs-CZ" dirty="0" smtClean="0"/>
              <a:t>často vnímaly </a:t>
            </a:r>
            <a:r>
              <a:rPr lang="cs-CZ" dirty="0" smtClean="0"/>
              <a:t>jako morální nebo výchovné problémy</a:t>
            </a:r>
          </a:p>
          <a:p>
            <a:pPr marL="0" indent="0">
              <a:buNone/>
            </a:pPr>
            <a:r>
              <a:rPr lang="cs-CZ" dirty="0" smtClean="0"/>
              <a:t>Vědecké přístupy</a:t>
            </a:r>
          </a:p>
          <a:p>
            <a:r>
              <a:rPr lang="cs-CZ" dirty="0" smtClean="0"/>
              <a:t>Jean-</a:t>
            </a:r>
            <a:r>
              <a:rPr lang="cs-CZ" dirty="0" err="1" smtClean="0"/>
              <a:t>Etiene</a:t>
            </a:r>
            <a:r>
              <a:rPr lang="cs-CZ" dirty="0" smtClean="0"/>
              <a:t> </a:t>
            </a:r>
            <a:r>
              <a:rPr lang="cs-CZ" dirty="0" err="1" smtClean="0"/>
              <a:t>Dominique</a:t>
            </a:r>
            <a:r>
              <a:rPr lang="cs-CZ" dirty="0" smtClean="0"/>
              <a:t> </a:t>
            </a:r>
            <a:r>
              <a:rPr lang="cs-CZ" dirty="0" err="1" smtClean="0"/>
              <a:t>Esquirol</a:t>
            </a:r>
            <a:r>
              <a:rPr lang="cs-CZ" dirty="0" smtClean="0"/>
              <a:t> (1772-1840) – odlišil mentální retardaci od duševních chorob</a:t>
            </a:r>
          </a:p>
          <a:p>
            <a:r>
              <a:rPr lang="cs-CZ" dirty="0" smtClean="0"/>
              <a:t>Phillipe </a:t>
            </a:r>
            <a:r>
              <a:rPr lang="cs-CZ" dirty="0" err="1" smtClean="0"/>
              <a:t>Pinel</a:t>
            </a:r>
            <a:r>
              <a:rPr lang="cs-CZ" dirty="0" smtClean="0"/>
              <a:t> (1745-1526) – prosazoval humánní přístup k duševně nemocným, včetně dětí</a:t>
            </a:r>
          </a:p>
          <a:p>
            <a:r>
              <a:rPr lang="cs-CZ" dirty="0" smtClean="0"/>
              <a:t>¨Vznikala první zařízení pro děti s duševními, ale léčba byla primitivní</a:t>
            </a:r>
          </a:p>
          <a:p>
            <a:pPr marL="0" indent="0">
              <a:buNone/>
            </a:pPr>
            <a:r>
              <a:rPr lang="cs-CZ" dirty="0" smtClean="0"/>
              <a:t> </a:t>
            </a:r>
          </a:p>
          <a:p>
            <a:pPr marL="0" indent="0">
              <a:buNone/>
            </a:pPr>
            <a:r>
              <a:rPr lang="cs-C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965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Psychiatrické vyšetření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Při vyšetření je třeba posoudit zejména stav pacientova vědomí, jeho orientovanost, vzhled, chování a postoj k vyšetření, řeč, PM tempo, emotivitu, myšlení, vnímání, paměť a další kognitivní funkce, fyziologické funkce jako spánek a příjem stravy a tekutin, případné poruchy chování, </a:t>
            </a:r>
            <a:r>
              <a:rPr lang="cs-CZ" dirty="0" err="1" smtClean="0"/>
              <a:t>suicidalitu</a:t>
            </a:r>
            <a:r>
              <a:rPr lang="cs-CZ" dirty="0" smtClean="0"/>
              <a:t>, náhled.</a:t>
            </a:r>
          </a:p>
          <a:p>
            <a:r>
              <a:rPr lang="cs-CZ" dirty="0" smtClean="0"/>
              <a:t>Zejména je třeba se zaměřit na tři okruhy: kognitivní funkce, emoční funkce a behaviorální příznaky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4994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Pomocné vyšetřovací metody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 smtClean="0"/>
              <a:t>Používají se metody laboratorní, zobrazovací, případně elektrofyziologické apod. </a:t>
            </a:r>
          </a:p>
          <a:p>
            <a:r>
              <a:rPr lang="cs-CZ" dirty="0" smtClean="0"/>
              <a:t> základní laboratorní vyšetření biochemické (</a:t>
            </a:r>
            <a:r>
              <a:rPr lang="cs-CZ" dirty="0" err="1" smtClean="0"/>
              <a:t>iontogram</a:t>
            </a:r>
            <a:r>
              <a:rPr lang="cs-CZ" dirty="0" smtClean="0"/>
              <a:t>, kalcemie, glykemie, TSH, </a:t>
            </a:r>
            <a:r>
              <a:rPr lang="cs-CZ" dirty="0" err="1" smtClean="0"/>
              <a:t>albuminemie</a:t>
            </a:r>
            <a:r>
              <a:rPr lang="cs-CZ" dirty="0" smtClean="0"/>
              <a:t>, urea, kreatinin, jaterní enzymy, CRP, </a:t>
            </a:r>
            <a:r>
              <a:rPr lang="cs-CZ" dirty="0" err="1" smtClean="0"/>
              <a:t>lipidogram</a:t>
            </a:r>
            <a:r>
              <a:rPr lang="cs-CZ" dirty="0" smtClean="0"/>
              <a:t>) doplněné o stanovení vitamínu B12, kyseliny listové a hormonů štítné žlázy, hematologické vyšetření (</a:t>
            </a:r>
            <a:r>
              <a:rPr lang="cs-CZ" dirty="0" err="1" smtClean="0"/>
              <a:t>KO+dif</a:t>
            </a:r>
            <a:r>
              <a:rPr lang="cs-CZ" dirty="0" smtClean="0"/>
              <a:t>), vyšetření moči (chemicky + sediment) a příp. serologické vyšetření (lues, </a:t>
            </a:r>
            <a:r>
              <a:rPr lang="cs-CZ" dirty="0" err="1" smtClean="0"/>
              <a:t>Lymeská</a:t>
            </a:r>
            <a:r>
              <a:rPr lang="cs-CZ" dirty="0" smtClean="0"/>
              <a:t> borelióza, HIV), INR u </a:t>
            </a:r>
            <a:r>
              <a:rPr lang="cs-CZ" dirty="0" err="1" smtClean="0"/>
              <a:t>warfarinizovaných</a:t>
            </a:r>
            <a:r>
              <a:rPr lang="cs-CZ" dirty="0" smtClean="0"/>
              <a:t>, hemokultura, toxikologické vyšetření.</a:t>
            </a:r>
          </a:p>
          <a:p>
            <a:r>
              <a:rPr lang="cs-CZ" dirty="0" smtClean="0"/>
              <a:t>RTG S+P a EKG.</a:t>
            </a:r>
          </a:p>
          <a:p>
            <a:r>
              <a:rPr lang="cs-CZ" dirty="0" smtClean="0"/>
              <a:t>zobrazovací metody - CT nebo MR mozku. Ve speciálních případech lze použít i funkční zobrazovací vyšetření jako SPECT nebo PET.  </a:t>
            </a:r>
          </a:p>
          <a:p>
            <a:r>
              <a:rPr lang="cs-CZ" dirty="0" smtClean="0"/>
              <a:t>Vyšetření </a:t>
            </a:r>
            <a:r>
              <a:rPr lang="cs-CZ" dirty="0" err="1" smtClean="0"/>
              <a:t>likvoru</a:t>
            </a:r>
            <a:r>
              <a:rPr lang="cs-CZ" dirty="0" smtClean="0"/>
              <a:t> – standardní vyšetření (glukóza, celková bílkovina, cytologie), speciální vyšetření (triplet: tau celkový, tau </a:t>
            </a:r>
            <a:r>
              <a:rPr lang="cs-CZ" dirty="0" err="1" smtClean="0"/>
              <a:t>fosforylovaný</a:t>
            </a:r>
            <a:r>
              <a:rPr lang="cs-CZ" dirty="0" smtClean="0"/>
              <a:t>, beta amyloid a protein 14- 3-3). </a:t>
            </a:r>
          </a:p>
          <a:p>
            <a:r>
              <a:rPr lang="cs-CZ" dirty="0" smtClean="0"/>
              <a:t> Význam EEG je oproti tomu v </a:t>
            </a:r>
            <a:r>
              <a:rPr lang="cs-CZ" dirty="0" err="1" smtClean="0"/>
              <a:t>gerontopsychiatrii</a:t>
            </a:r>
            <a:r>
              <a:rPr lang="cs-CZ" dirty="0" smtClean="0"/>
              <a:t> marginální (vyloučení epilepsie, podezření na </a:t>
            </a:r>
            <a:r>
              <a:rPr lang="cs-CZ" dirty="0" err="1" smtClean="0"/>
              <a:t>Creutzfeldt</a:t>
            </a:r>
            <a:r>
              <a:rPr lang="cs-CZ" dirty="0" smtClean="0"/>
              <a:t>-Jakobovu nemoc).</a:t>
            </a:r>
          </a:p>
          <a:p>
            <a:r>
              <a:rPr lang="cs-CZ" dirty="0" err="1" smtClean="0"/>
              <a:t>Addenbrookský</a:t>
            </a:r>
            <a:r>
              <a:rPr lang="cs-CZ" dirty="0" smtClean="0"/>
              <a:t> kognitivní test</a:t>
            </a:r>
          </a:p>
          <a:p>
            <a:r>
              <a:rPr lang="cs-CZ" dirty="0" smtClean="0"/>
              <a:t>MMSE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6533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kognitivních funkcí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Kognitivní (poznávací) funkce – funkce umožňující výběr a zpracování informací tak, abychom se přizpůsobili svému prostředí. Náleží mezi ně recepce – příjem informací, jejich podržení, třídění a integrace, dále paměť a učení, myšlení, expresivní funkce – řeč, kreslení, mimické vyjadřování. </a:t>
            </a:r>
          </a:p>
          <a:p>
            <a:r>
              <a:rPr lang="cs-CZ" dirty="0" smtClean="0"/>
              <a:t> Porucha vede k poruše exekutivních funkcí, k nimž patří motivace a vůle, plánování činnosti a provádění úkonů – jednání. </a:t>
            </a:r>
          </a:p>
          <a:p>
            <a:r>
              <a:rPr lang="cs-CZ" dirty="0" smtClean="0"/>
              <a:t> Důležité uvědomit si, které faktory a situace mohou signalizovat poruchy kognitivních funkcí. </a:t>
            </a:r>
          </a:p>
          <a:p>
            <a:r>
              <a:rPr lang="cs-CZ" dirty="0" smtClean="0"/>
              <a:t>poruchy paměti</a:t>
            </a:r>
          </a:p>
          <a:p>
            <a:pPr marL="0" indent="0">
              <a:buNone/>
            </a:pPr>
            <a:r>
              <a:rPr lang="cs-CZ" dirty="0" smtClean="0"/>
              <a:t> -  narušena vštípivost, zapamatování nových paměťových obsahů,  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 výbavnost, zejména její přesnost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 paramnézie (zkreslení vybavovaných vzpomínek)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 </a:t>
            </a:r>
            <a:r>
              <a:rPr lang="cs-CZ" dirty="0" err="1" smtClean="0"/>
              <a:t>ekmnézie</a:t>
            </a:r>
            <a:r>
              <a:rPr lang="cs-CZ" dirty="0" smtClean="0"/>
              <a:t> (špatně časově lokalizované vzpomínky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</a:t>
            </a:r>
            <a:r>
              <a:rPr lang="cs-CZ" dirty="0" err="1" smtClean="0"/>
              <a:t>kryptomnézie</a:t>
            </a:r>
            <a:r>
              <a:rPr lang="cs-CZ" dirty="0" smtClean="0"/>
              <a:t> (neúmyslné paměťové plagiáty)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2254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kognitivních funkcí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U převážně kortikálních postižení dochází především k poruše deklarativní paměti 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sémantická – vypadávají naučené vědomosti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epizodická – zapomínání nedávných vzpomínek</a:t>
            </a:r>
          </a:p>
          <a:p>
            <a:r>
              <a:rPr lang="cs-CZ" dirty="0" smtClean="0"/>
              <a:t> U převážně subkortikálního postižení dochází zpočátku především k postižení nedeklarativní paměti. </a:t>
            </a:r>
          </a:p>
          <a:p>
            <a:r>
              <a:rPr lang="cs-CZ" dirty="0" smtClean="0"/>
              <a:t> U těžkých demencí postiženy obě složky. </a:t>
            </a:r>
          </a:p>
          <a:p>
            <a:endParaRPr lang="cs-CZ" dirty="0"/>
          </a:p>
          <a:p>
            <a:r>
              <a:rPr lang="cs-CZ" dirty="0"/>
              <a:t>P</a:t>
            </a:r>
            <a:r>
              <a:rPr lang="cs-CZ" dirty="0" smtClean="0"/>
              <a:t>orucha myšlení. </a:t>
            </a:r>
          </a:p>
          <a:p>
            <a:pPr marL="0" indent="0">
              <a:buNone/>
            </a:pPr>
            <a:r>
              <a:rPr lang="cs-CZ" dirty="0" smtClean="0"/>
              <a:t> - V časných fázích kognitivní poruchy myšlení porušeno zejména v oblasti abstrakce a logického uvažování, ztrácí se soudnost.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 S poruchou myšlení souvisí porucha řečových funkcí. V implicitních stadiích se objevují poruchy vyjadřování.</a:t>
            </a:r>
          </a:p>
          <a:p>
            <a:pPr marL="0" indent="0">
              <a:buNone/>
            </a:pPr>
            <a:r>
              <a:rPr lang="cs-CZ" dirty="0"/>
              <a:t> </a:t>
            </a:r>
            <a:r>
              <a:rPr lang="cs-CZ" dirty="0" smtClean="0"/>
              <a:t>-  Později dochází k rozvoji fatických poruch -  </a:t>
            </a:r>
            <a:r>
              <a:rPr lang="cs-CZ" dirty="0"/>
              <a:t>n</a:t>
            </a:r>
            <a:r>
              <a:rPr lang="cs-CZ" dirty="0" smtClean="0"/>
              <a:t>ejprve se objevuje </a:t>
            </a:r>
            <a:r>
              <a:rPr lang="cs-CZ" dirty="0" err="1" smtClean="0"/>
              <a:t>parafázie</a:t>
            </a:r>
            <a:r>
              <a:rPr lang="cs-CZ" dirty="0" smtClean="0"/>
              <a:t> (komolení slov, používání nesprávných předložek, přípon), později plná afázie.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9707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kognitivních funkcí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u="sng" dirty="0"/>
              <a:t>m</a:t>
            </a:r>
            <a:r>
              <a:rPr lang="cs-CZ" u="sng" dirty="0" smtClean="0"/>
              <a:t>otorická</a:t>
            </a:r>
            <a:r>
              <a:rPr lang="cs-CZ" dirty="0" smtClean="0"/>
              <a:t> (expresivní) afázie se vyznačuje tím, že řeč je zkomolená, slova nejsou srozumitelná, jsou závažné poruchy gramatiky. </a:t>
            </a:r>
          </a:p>
          <a:p>
            <a:r>
              <a:rPr lang="cs-CZ" dirty="0" smtClean="0"/>
              <a:t> </a:t>
            </a:r>
            <a:r>
              <a:rPr lang="cs-CZ" u="sng" dirty="0" smtClean="0"/>
              <a:t>senzorická</a:t>
            </a:r>
            <a:r>
              <a:rPr lang="cs-CZ" dirty="0" smtClean="0"/>
              <a:t> afázie se rozvíjí v důsledku poruchy detekce zvukového signálu v kortexu, postižený nerozumí řečenému. </a:t>
            </a:r>
          </a:p>
          <a:p>
            <a:r>
              <a:rPr lang="cs-CZ" dirty="0" smtClean="0"/>
              <a:t> s poruchou paměti úzce souvisí porucha orientace. </a:t>
            </a:r>
          </a:p>
          <a:p>
            <a:r>
              <a:rPr lang="cs-CZ" dirty="0" smtClean="0"/>
              <a:t>orientace v prostoru a obecněji porucha </a:t>
            </a:r>
            <a:r>
              <a:rPr lang="cs-CZ" dirty="0" err="1" smtClean="0"/>
              <a:t>vizuospaciálních</a:t>
            </a:r>
            <a:r>
              <a:rPr lang="cs-CZ" dirty="0" smtClean="0"/>
              <a:t> funkcí může být časný příznak Alzheimerovy demence. </a:t>
            </a:r>
          </a:p>
          <a:p>
            <a:r>
              <a:rPr lang="cs-CZ" dirty="0"/>
              <a:t>p</a:t>
            </a:r>
            <a:r>
              <a:rPr lang="cs-CZ" dirty="0" smtClean="0"/>
              <a:t>orucha exekutivních funkcí se projevuje poruchou schopnosti naplánovat a vykonat jakékoli složitější úkony. • K hodnocení se používá řada testů (viz dále)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73622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Hodnocení  funkcí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/>
              <a:t>Oblast kognitivních funkcí</a:t>
            </a:r>
            <a:r>
              <a:rPr lang="cs-CZ" dirty="0"/>
              <a:t> - porucha paměti, porucha orientace, porucha úsudku a myšlení, porucha řeči, porucha poznání, apraxie</a:t>
            </a:r>
          </a:p>
          <a:p>
            <a:r>
              <a:rPr lang="cs-CZ" b="1" dirty="0"/>
              <a:t>BPSD    (Behaviorální a psychologické symptomy demence - </a:t>
            </a:r>
            <a:r>
              <a:rPr lang="cs-CZ" dirty="0"/>
              <a:t>porucha osobnosti, společensky nepřijatelné chování, toulání, poruchy příjmu potravy, poruchy emotivity, deprese, úzkost, podrážděnost, apatie, halucinace, bludy, agrese – verbální, fyzická</a:t>
            </a:r>
          </a:p>
          <a:p>
            <a:r>
              <a:rPr lang="cs-CZ" b="1" dirty="0"/>
              <a:t>Oblast aktivit denního života - </a:t>
            </a:r>
            <a:r>
              <a:rPr lang="cs-CZ" dirty="0"/>
              <a:t>potíže s komplexními činnostmi, potíže s domácími pracemi, problémy v sebeobsluze, neschopnost komunikovat, neschopnost chůze, plná závislost na pomoci druhých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2361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Zvláštnosti ošetřovatelské péče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dementní nemocní mají potíže při běžných denních aktivitách jako  je jídlo, mytí oblékání, osobní hygiena apod.</a:t>
            </a:r>
          </a:p>
          <a:p>
            <a:endParaRPr lang="cs-CZ" dirty="0"/>
          </a:p>
          <a:p>
            <a:r>
              <a:rPr lang="cs-CZ" b="1" dirty="0"/>
              <a:t>   Ošetřovatelské intervence : </a:t>
            </a:r>
          </a:p>
          <a:p>
            <a:r>
              <a:rPr lang="cs-CZ" b="1" dirty="0"/>
              <a:t>zmatenost – chronický stav</a:t>
            </a:r>
            <a:r>
              <a:rPr lang="cs-CZ" dirty="0"/>
              <a:t> z důvodu organické poruchy projevující  se poruchami společenské přizpůsobivosti, změnami osobnosti, poruchami paměti</a:t>
            </a:r>
          </a:p>
          <a:p>
            <a:endParaRPr lang="cs-CZ" dirty="0"/>
          </a:p>
          <a:p>
            <a:r>
              <a:rPr lang="cs-CZ" b="1" dirty="0"/>
              <a:t>porucha verbální komunikace</a:t>
            </a:r>
            <a:r>
              <a:rPr lang="cs-CZ" dirty="0"/>
              <a:t> z důvodu </a:t>
            </a:r>
            <a:r>
              <a:rPr lang="cs-CZ" dirty="0" err="1"/>
              <a:t>org</a:t>
            </a:r>
            <a:r>
              <a:rPr lang="cs-CZ" dirty="0"/>
              <a:t>. poruchy</a:t>
            </a:r>
          </a:p>
          <a:p>
            <a:endParaRPr lang="cs-CZ" dirty="0"/>
          </a:p>
          <a:p>
            <a:r>
              <a:rPr lang="cs-CZ" b="1" dirty="0"/>
              <a:t>porucha paměti</a:t>
            </a:r>
            <a:r>
              <a:rPr lang="cs-CZ" dirty="0"/>
              <a:t>  z důvodu patologických změn v mozku projevující se zapomětlivostí, neschopnosti si vzpomenout</a:t>
            </a:r>
          </a:p>
          <a:p>
            <a:endParaRPr lang="cs-CZ" dirty="0"/>
          </a:p>
          <a:p>
            <a:r>
              <a:rPr lang="cs-CZ" b="1" dirty="0"/>
              <a:t>poruchy sociální interakce</a:t>
            </a:r>
            <a:r>
              <a:rPr lang="cs-CZ" dirty="0"/>
              <a:t> – obtížně si zvyká na nové prostředí – z důvodu </a:t>
            </a:r>
            <a:r>
              <a:rPr lang="cs-CZ" dirty="0" err="1"/>
              <a:t>org</a:t>
            </a:r>
            <a:r>
              <a:rPr lang="cs-CZ" dirty="0"/>
              <a:t>. poruchy</a:t>
            </a:r>
          </a:p>
          <a:p>
            <a:endParaRPr lang="cs-CZ" dirty="0"/>
          </a:p>
          <a:p>
            <a:r>
              <a:rPr lang="cs-CZ" b="1" dirty="0"/>
              <a:t>porucha soběstačnosti, riziko zranění, nespavost</a:t>
            </a:r>
            <a:r>
              <a:rPr lang="cs-CZ" dirty="0"/>
              <a:t> </a:t>
            </a:r>
          </a:p>
          <a:p>
            <a:r>
              <a:rPr lang="cs-CZ" dirty="0"/>
              <a:t>     – noční aktivita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684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19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. LEHKÁ DEMENCE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Počáteční stadium nemoci si můžete snadno splést s přirozeným stárnutím.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Nejdříve dochází k poruchám paměti. Lidé je často považují za běžný projev stárnutí - „Ona už je stará, tak zapomíná, to je normální." Člověk zapomíná, není si schopen zapamatovat nové věci. Naopak si někdy dobře vybavuje vzpomínky z mládí, rád o nich opakovaně do omrzení mluví.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Zhoršuje se jeho obrazová představivost a logické uvažování, schopnost úsudku a počítání.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Objevují se poruchy prostorové orientace. Nemocný bloudí na méně známých místech.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Trpí také přechodnou časovou dezorientací. Není schopen vybavit si, jaký je den, měsíc nebo rok.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Má sníženou schopnost plynulého vyjadřování a mohou se vyskytnout i první psychologické příznaky a poruchy chování - deprese, poruchy vnímání, ojediněle i bludy.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84742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Když jsou přivedeni k lékaři a dostávají otázky, otáčejí se bezradně na doprovázejícího příbuzného - příznak otáčení hlavy.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Pacient je však schopen základní péče o sebe sama, i když se u něj může vyskytnout ztráta iniciativy a průbojnosti.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Často založí někam peníze, dokumenty, klíče a není schopen je najít.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 paměti si nemocní nebývají vědomi, cítí se často zdraví.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Podezírají někdy blízké, že jim věci schovávají.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Popírají své problémy, odmítají možnost, že by se jim zhoršovala paměť.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Zůstává jim schopnost povrchně diskutovat a společensky povídat.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Někdy kontrastuje s podezíráním blízkých naivní důvěra, se kterou se svěřují cizím lidem.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Mění se osobnost a povaha nemocných, jsou zvýšeně sobečtí, soustředění jen na sebe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7004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PROBLÉMY: 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obtížné dorozumění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zapomínání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zakládání věcí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podezíravost, vztahovačnost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popírání problémů, porucha paměti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dezorientace v čase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bloudění na známých místech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obtížné rozhodování, bezradnost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příznak "otáčení hlavy"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ztráta iniciativy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známky deprese, úzkosti a agresivity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ztráta zájmu o koníčky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změna osobnosti, sobeckost a egocentrismus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216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Ranní vývoj dětské psychiatrie 19- začátek 20 stol.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Sigmund Freud (1856- 1939) – zavedl psychoanalýzu a představu, že dětské zkušenosti formují duševní zdraví</a:t>
            </a:r>
          </a:p>
          <a:p>
            <a:r>
              <a:rPr lang="cs-CZ" dirty="0" smtClean="0"/>
              <a:t>Emil </a:t>
            </a:r>
            <a:r>
              <a:rPr lang="cs-CZ" dirty="0" err="1" smtClean="0"/>
              <a:t>Kraepelin</a:t>
            </a:r>
            <a:r>
              <a:rPr lang="cs-CZ" dirty="0" smtClean="0"/>
              <a:t> (1856-1926) – vytvořil první klasifikaci duševních nemocí včetně dětských forem</a:t>
            </a:r>
          </a:p>
          <a:p>
            <a:r>
              <a:rPr lang="cs-CZ" dirty="0" smtClean="0"/>
              <a:t>První kliniky specializované na duševní zdraví dětí vznikly v Evropě a USA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631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1700" b="1" cap="none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STŘEDNÍ </a:t>
            </a:r>
            <a:r>
              <a:rPr lang="cs-CZ" sz="17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STADIUM DEMENCE</a:t>
            </a:r>
            <a:br>
              <a:rPr lang="cs-CZ" sz="17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Nedokáže vykonávat běžné denní činnosti hlavně neschopnost se soustředit a objevují se výrazné výpadky paměti.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Nedovede pojmenovat známé věci, z paměti vypadávají běžná slova.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Zhoršuje se a ztrácí se schopnost počítat, číst a psát.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Zůstávají zachovány útržky vzpomínek na události z mládí.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soudnosti, těžší formy poruchy časové a prostorové orientace a také zhoršování řečových schopností.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chování, halucinace a bludy. Myslí si, že mu někdo chodí do bytu, podezírá a obviňuje blízké, sousedy nebo zcela cizí osoby z krádeží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 velké části je odkázán na péči okolí, má potíže s dodržováním hygieny, nedovede se přiměřeně obléci, udržovat si své věci v pořádku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Objevují se přechodné odpolední a noční stavy zmatenosti - jedná se o poruchy vědomí, odborně nazývané deliria. Častější je také bloudění, ztrácení se. Přesto zůstává zachovaná schopnost vést povrchní společenskou konverzaci.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Na první dojem mohou být nenápadní, postižení paměti není při krátkém kontaktu patrné. Prohlubuje se změna osobnosti, egocentrismus, sobeckost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2151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ztráta paměti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soudnosti, nekritičnost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prohlubování změn osobnosti, sobeckost, egocentrismus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neschopnost vykonávat běžné aktivity - vaření, nakupování, úklid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potřeba pomoci při mytí, vykonávání osobní hygieny a oblékání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obtížná komunikace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zatoulávání se, bloudění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chování, agrese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halucinace, podezřívavé chování, bludná vztahovačnost, bludy – někdo mě okrádá, obviňování blízkých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stavy zmatenosti – deliria – kvalitativní porucha vědomí, náhlý vznik dramatický průběh, odeznívá do hodin, někdy bezpříznakové střídání hyper a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hypoaktivity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6425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17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TĚŽKÉ STADIUM DEMENCE</a:t>
            </a:r>
            <a:br>
              <a:rPr lang="cs-CZ" sz="17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U pacienta se vyskytují poruchy chůze, pády, neurologické poruchy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chování - především agresivita, odpolední a noční stavy zmatenosti. Nemocný je zcela závislý na cizí pomoci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Dochází k naprosté ztrátě soběstačnosti, nemocný je ve všem zcela odkázán na pečovatele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Nepoznává přátele ani členy vlastní rodiny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Má obtíže při příjmu potravy a s dodržování pravidelné osobní hygieny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Nemocný neudrží moč a stolici, neřekne si včas, že potřebuje na stranu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I při zajištění dostatečného příjmu potravy a tekutin nemocní chátrají a někdy rychle hubnou.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Zhoršuje se schopnost řeči. Nemocný opakuje jedno nebo několik slov či větu, někdy přestane mluvit úplně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V posledním stadiu onemocnění Alzheimerovou chorobou se u něj mohou objevit další souběžné nemoci. Tyto, jinak mnohdy zanedbatelné choroby, mohou být pro pacienta s Alzheimerovou chorobou rizikové a život ohrožující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6532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Problémy: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příjmu potravy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nerozpoznání blízkých osob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nepochopení okolního dění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ztráta schopnosti souvislé řeči, opakování slov, vět, křik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odpolední a noční stavy zmatenosti – deliria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obtížná chůze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vylučování moči a stolice, inkontinence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chování neodpovídající situaci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úplná ztráta soběstačnosti, ve všem závisí na pečovateli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upoutání na invalidní vozík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těžké duševní i tělesné chátrání, hubnutí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endParaRPr lang="cs-CZ" sz="2000" dirty="0">
              <a:solidFill>
                <a:prstClr val="black">
                  <a:lumMod val="75000"/>
                  <a:lumOff val="25000"/>
                </a:prstClr>
              </a:solidFill>
              <a:latin typeface="Trebuchet MS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60630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Sociální dopady onemocnění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Sdělení zprávy o závažném onemocnění milované osoby není nikdy jednoduché.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Reakce na zprávu se mohou různit.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Velmi záleží na vztahu nemocného s ostatními členy rodiny.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Zatajování a zkreslování informací se ale nevyplácí, buďte proto upřímní.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První informaci sděluje nemocnému, příbuzným lékař!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3524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Doporučení pro rodinu</a:t>
            </a:r>
            <a:endParaRPr lang="cs-CZ" sz="2000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seznámit 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se co nejlépe s onemocněním. To platí i pro ostatní členy rodiny či příbuzné, kteří budou s nemocným ve styku. Potřebujete informace o tom, jak onemocnění postupuje, jak může uživatel reagovat a jak v případě potřeby poskytnete pomoc.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Je běžné, že členové rodiny a blízcí reagují na zjištění tak závažného onemocnění u drahé osoby rozdílně. Mohou odmítat přijmout diagnózu. Leckdy se u nich kromě strachu a úzkosti projeví i vztek a zlost.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Někteří členové rodiny se nebudou moci z různých důvodů na péči o nemocného podílet v takovém rozsahu, v jakém by pečující potřeboval.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Protože nebudou s nemocným v každodenním kontaktu, nemusí vědět, co všechno péče obnáší. Mohou být kritičtí nebo nebudou mít dostatek soucitu.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Nenechte se tím odradit. Vaše péče je pro pacienta životně důležitá!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623157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19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Změny nálady: </a:t>
            </a:r>
            <a:br>
              <a:rPr lang="cs-CZ" sz="19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Pokuste se na chvíli zamyslet nad tím, jak byste se cítili v kůži pacienta s Alzheimerovou chorobou.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Není to lehká situace.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Nemocní mohou mít pocit ztráty půdy pod nohama, jsou vystaveni nejisté budoucnosti.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Musejí se přizpůsobit změně životních rolí. Mají strach ze změněné situace a z toho, že na mnoho věcí nestačí a potřebují pomoc. Celý život se dokázali postarat sami o sebe. Proto se dál snaží žít nezávisle, nemají dojem potřeby Vaší péče. Pro sebedůvěru nemocného je důležité, aby zůstal nezávislý tak dlouho, jak jen to bude možné.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Nezapomínejte, je stále jedincem, který vnímá a cítí. Nemluvte o jeho stavu, pokud je přítomen. Zbytečně probouzíte neklid.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Připravte se na změny nálad a chování nemocného. Naučte se vzniklý problém řešit: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3939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19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Deprese</a:t>
            </a:r>
            <a:br>
              <a:rPr lang="cs-CZ" sz="19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 postupujícím zhoršováním duševních i fyzických schopností si pacient začne uvědomovat, že nezvládá běžné každodenní činnosti. Začíná být frustrovaný a objevují se první deprese a stížnosti na zdravotní stav. Nemocný není schopen překonat nepříjemné pocity a přestává se aktivně zapojovat do dění v ve svém okolí. 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ŘEŠENÍ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Snažte se být oporou a uklidnit jej. Dávejte najevo svoji empatii.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Nečekejte, že deprese ustoupí okamžitě. Jestliže však trvá delší dobu, konzultujte s  lékařem.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92714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Apatie a úzkost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Tyto pocity a časté, zdánlivě bezdůvodné změny nálad jsou u Alzheimerovy choroby obvyklé. Pramení z neschopnosti vypořádat se s běžnými úkoly a požadavky. 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ŘEŠENÍ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Pokuste se být milí a vstřícní. Vyslechněte nemocného a snažte se ho uklidnit.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Hledejte řešení s kolektivem.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Poraďte se s ošetřujícím lékařem nebo psychiatrem.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7024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Podezíravost a halucinace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Může se stát, že Vás nemocný začne podezírat a obviňovat z jednání, které se nestalo. Obviní Vás například, že ho chcete otrávit, něco mu ukrást nebo vědomě ublížit. Jde o zkreslený závěr, tzv. blud. Také se mu může zdát, že vidí nebo slyší neexistující osoby a předměty. V tomto případě hovoříme o halucinacích. 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ŘEŠENÍ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Nezpochybňujte pravdivost pacientova tvrzení. Nehádejte se. Nenechte se vyvést z míry urážkami.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Snažte se nemocného uklidnit klidným hlasem nebo jemným dotykem, držením ruky.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Pokuste se odvést pozornost k jinému tématu.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092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1. polovina 20 stol.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Leo </a:t>
            </a:r>
            <a:r>
              <a:rPr lang="cs-CZ" dirty="0" err="1" smtClean="0"/>
              <a:t>Kanner</a:t>
            </a:r>
            <a:r>
              <a:rPr lang="cs-CZ" dirty="0" smtClean="0"/>
              <a:t> )1943) – popsal autismus jako samostatnou </a:t>
            </a:r>
            <a:r>
              <a:rPr lang="cs-CZ" dirty="0" err="1" smtClean="0"/>
              <a:t>diagnozu</a:t>
            </a:r>
            <a:endParaRPr lang="cs-CZ" dirty="0" smtClean="0"/>
          </a:p>
          <a:p>
            <a:r>
              <a:rPr lang="cs-CZ" dirty="0" smtClean="0"/>
              <a:t>Hans </a:t>
            </a:r>
            <a:r>
              <a:rPr lang="cs-CZ" dirty="0" err="1" smtClean="0"/>
              <a:t>Asperger</a:t>
            </a:r>
            <a:r>
              <a:rPr lang="cs-CZ" dirty="0" smtClean="0"/>
              <a:t> (1944) – identifikoval Aspergerův syndrom</a:t>
            </a:r>
          </a:p>
          <a:p>
            <a:r>
              <a:rPr lang="cs-CZ" dirty="0" smtClean="0"/>
              <a:t>John Watson, B. F. </a:t>
            </a:r>
            <a:r>
              <a:rPr lang="cs-CZ" dirty="0" err="1" smtClean="0"/>
              <a:t>Skinner</a:t>
            </a:r>
            <a:r>
              <a:rPr lang="cs-CZ" dirty="0" smtClean="0"/>
              <a:t> přispěli v rámci behaviorálních teorií k porozumění dětskému chování</a:t>
            </a:r>
          </a:p>
          <a:p>
            <a:r>
              <a:rPr lang="cs-CZ" dirty="0" smtClean="0"/>
              <a:t>Po 2 světové válce vnikaly specializované dětské psychiatrické kliniky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582119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Ztrácení věcí a podezíráni z krádeže 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Lidé s demencí často zapomínají, kam nějakou věc položili. Mohou pak obviňovat Vás či jiné lidi z krádeže postrádaných věcí. Jejich chování je výsledkem nejistoty spojené se ztrátou paměti a kontroly nad světem, který je obklopuje. 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ŘEŠENÍ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Na obvinění reagujte jemně, nezlobte se.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Vyjádřete souhlas s tím, že se věc ztratila a pomozte ji hledat.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Zkontrolujte místa, kde si nemocný obvykle nechává své věci. Nahlédněte i do odpadkového koše.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Důležité věci, jako jsou například klíče, rodina by je měla mít k dispozici ve více kopiích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76848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Nepřiměřené sexuální chování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Vzácně se může nemocný svlékat na veřejnosti, osahávat vlastní pohlavní orgány nebo se dotýkat druhých osob nepřiměřeným způsobem. 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ŘEŠENÍ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Snažte se odvést jeho pozornost na jinou činnost.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Jemným způsobem mu v prováděné činnosti zabraňte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2835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Bloudění 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Díky ztrátě paměti a úsudku může nemocný bloudit uvnitř vlastního domu nebo z něho odejít a ztratit se. Může tím ohrozit svoji bezpečnost. 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ŘEŠENÍ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Zabezpečte domácnost. Zajistěte, aby nemocný nemohl opustit svůj byt bez Vašeho vědomí.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Nemocný by měl mít neustále u sebe něco, podle čeho jej lze identifikovat. (identifikační náramek, průkaz, kartičku s napsanou adresou).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Pro případ zatoulání a ztráty si pořiďte fotografii nemocného. Pomůže Vám při žádání o pomoc při hledání.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Upozorněte okolí nemocného na možnost bloudění.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27702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Násilí a agresivita</a:t>
            </a:r>
            <a:br>
              <a:rPr lang="cs-CZ" sz="20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Jednou z nejtěžších věcí, se kterou se možná budete muset vyrovnat, je zlost, agrese a násilí ze strany nemocného. Nejde o nevděk. Příčiny tohoto chování jsou ve ztrátě ovládání a úsudku, ztrátě schopnosti projevit negativní pocity jiným způsobem, ztrátě schopnosti rozumět chování druhých lidí. 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ŘEŠENÍ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Buďte klidní, nedejte najevo strach nebo neklid.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Snažte se upoutat pozornost nemocného k nějaké uklidňující činnosti.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Poskytněte nemocnému více prostoru.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Vyvarujte se situací, které vyvolaly agresivní reakci.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Při nezvladatelné agresivitě vyhledejte pomoc.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Obraťte se na lékaře.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9022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Za všech okolností se vyhýbejte konfliktům.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Pokuste se zachovat klid a vyrovnanost.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Rozčilení vzniklou situaci ještě zhorší.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Na obvinění odpovídejte jemně, nezlobte se.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Nezapomínejte, že příčinou je nemoc, nikoliv chyba či vina nemocného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8049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19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Strava a tekutiny </a:t>
            </a:r>
            <a:br>
              <a:rPr lang="cs-CZ" sz="19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Lidé s Alzheimerovou chorobou zapomínají na jídlo a pití, i když jsou ještě ve stadiu relativní samostatnosti.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Mohou si jídlo sami schovat a zapomenout na něj. Někdy ho také bezděky vyhodí nebo sní poté, co je již zkažené.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Pokud se tyto situace opakují, je to signál, že uživatel již nemůže hospodařit sám.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9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Musí se připravit nová opatření. Zpočátku můžete v období jídla nemocnému zavolat a připomenout mu, že se má najíst. Toto řešení je však pouze krátkodobě.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8355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Mírné stadium onemocnění - minimální pozornost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Připomínejte nemocnému, aby jedl.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Připravujte mu vyváženou stravu podle rozvrhu.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Připravte nemocnému zdravé drobné občerstvení (celozrnné sušenky), které může mít celý den po ruce.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Vyvarujte se používání příliš mělkého nádobí a výrazných rušivých vzorů na nádobí.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Servírujte pokrmy v tichém prostředí.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Střední stadium onemocnění - bedlivý dohled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Stanovte limit na počet vybraných pokrmů najednou.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Nakrájejte nemocnému pokrm, aby bylo snadné jej sníst, nejvhodnější je mletá strava, kaše místo brambor apod.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Jemně a citlivě povzbuzujte ke správnému žvýkání a polykání.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Pokuste se připravovat jídla, která lze jíst snadno rukama.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21382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Pro zjednodušení pití používejte brčka a hrnečky na krmení rekonvalescentů.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Zkontrolujte teplotu jídla a nápojů před jejich podání nemocnému.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Povzbuzujte nemocného k jedení menších a zdravých svačin mezi hlavními.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Udržujte pitný režim nemocného, pravidelně mu podávejte tekutiny.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Pokud Vám to lékař doporučí, doplňujte stravu tekutými výživovými doplňky stravy.</a:t>
            </a:r>
          </a:p>
          <a:p>
            <a:endParaRPr lang="cs-CZ" dirty="0"/>
          </a:p>
        </p:txBody>
      </p:sp>
      <p:pic>
        <p:nvPicPr>
          <p:cNvPr id="4" name="Picture 2" descr="C:\Users\Sunny\Desktop\inde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Sunny\Desktop\inde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450829"/>
            <a:ext cx="2228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2819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" lvl="0">
              <a:spcBef>
                <a:spcPct val="20000"/>
              </a:spcBef>
              <a:spcAft>
                <a:spcPts val="300"/>
              </a:spcAft>
            </a:pPr>
            <a:r>
              <a:rPr lang="cs-CZ" sz="22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  <a:t>Těžké stadium onemocnění </a:t>
            </a:r>
            <a:br>
              <a:rPr lang="cs-CZ" sz="2200" b="1" cap="none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  <a:ea typeface="+mn-ea"/>
                <a:cs typeface="+mn-cs"/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neustálá péče a asistence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Pomalu nemocného krmte lžící po malých soustech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Snažte se omezit pokrmy, které vyžadují žvýkání.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Přecházejte postupně ke kašovité a mixované stravě a hustším tekutinám, které je snadné polykat.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endParaRPr lang="cs-CZ" sz="2200" dirty="0">
              <a:solidFill>
                <a:prstClr val="black">
                  <a:lumMod val="75000"/>
                  <a:lumOff val="25000"/>
                </a:prstClr>
              </a:solidFill>
              <a:latin typeface="Trebuchet MS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1007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/>
          <a:lstStyle/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Farmakologická léčba demence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Kognitiva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- základním mechanismem účinku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kognitiv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je jejich inhibice  -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donepezil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Donpethon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),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rivastigmin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Exelon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 a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galantamin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Glantamin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Přítomnost bludů –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memantin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Ebixa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Poruchy chování –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tiprid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Tiapridal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),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melperon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Buronil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Psychotické příznaky (halucinace, bludy) – slabé dávky antipsychotik –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kvetiapin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Quetiapin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),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risperidon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Risperidon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),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olanzapin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(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Zyprexa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)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Nefarmakologická léčba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Tx/>
              <a:buChar char="-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Citlivý přístup, jednoduchá komunikace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Tx/>
              <a:buChar char="-"/>
            </a:pP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Ergoterapie, arteterapie, </a:t>
            </a:r>
            <a:r>
              <a:rPr lang="cs-CZ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canis</a:t>
            </a:r>
            <a:r>
              <a:rPr lang="cs-CZ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, muzikoterapie reminiscenční terapie, pohovor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956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2. Polovina 20. století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1950-1960 – rozvoj psychofarmakologie – léky na ADHD, deprese, schizofrenie u dětí</a:t>
            </a:r>
          </a:p>
          <a:p>
            <a:r>
              <a:rPr lang="cs-CZ" dirty="0" smtClean="0"/>
              <a:t>1980 – diagnostický manuál DSM-III – přinesl jasnější definice dětských duševních poruch</a:t>
            </a:r>
          </a:p>
          <a:p>
            <a:r>
              <a:rPr lang="cs-CZ" dirty="0" smtClean="0"/>
              <a:t>1990-2000 – růst povědomí ADHD, autismu, úzkostných poruchách a deprese u dětí</a:t>
            </a:r>
          </a:p>
          <a:p>
            <a:endParaRPr lang="cs-CZ" dirty="0"/>
          </a:p>
          <a:p>
            <a:r>
              <a:rPr lang="cs-CZ" dirty="0" smtClean="0"/>
              <a:t>V dnešní době se využívá kombinace psychoterapie, farmakoterapie a rodinné terapie. Klade se důraz na prevenci, včasnou diagnostiku a </a:t>
            </a:r>
            <a:r>
              <a:rPr lang="cs-CZ" dirty="0" err="1" smtClean="0"/>
              <a:t>destigmatizaci</a:t>
            </a:r>
            <a:r>
              <a:rPr lang="cs-CZ" dirty="0" smtClean="0"/>
              <a:t> dětských duševních poruch-</a:t>
            </a:r>
          </a:p>
          <a:p>
            <a:r>
              <a:rPr lang="cs-CZ" dirty="0" smtClean="0"/>
              <a:t>Dynamicky s </a:t>
            </a:r>
            <a:r>
              <a:rPr lang="cs-CZ" dirty="0" err="1" smtClean="0"/>
              <a:t>rozvíji</a:t>
            </a:r>
            <a:r>
              <a:rPr lang="cs-CZ" dirty="0" smtClean="0"/>
              <a:t> díky pokroku v neurovědách, genetice, psychofarmakologii a psychoterapeutických metodách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63001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2074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467600" cy="5493224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cs-CZ" b="1" dirty="0"/>
              <a:t>Právní pomoc</a:t>
            </a:r>
          </a:p>
          <a:p>
            <a:r>
              <a:rPr lang="cs-CZ" dirty="0"/>
              <a:t>S postupem choroby nebude uživatel schopen spravovat svůj majetek a vše, co s tím souvisí. Tato úloha připadne přímým příbuzným, nebo stanovenému opatrovníkovi, viz níže. </a:t>
            </a:r>
          </a:p>
          <a:p>
            <a:r>
              <a:rPr lang="cs-CZ" dirty="0"/>
              <a:t>Je dobré mít seznam všeho jeho majetku, cenností, smluv, pojistek, různých potvrzení a jiných dokladů včetně přístupu k bankovnímu účtu. Je-li to možné, seznam by měl vytvořit pacient. V opačném případě lze využít pomoci člena rodiny nebo právního zástupce. </a:t>
            </a:r>
          </a:p>
          <a:p>
            <a:r>
              <a:rPr lang="cs-CZ" dirty="0"/>
              <a:t>Pokud nemocný není schopen samostatně hospodařit se svým majetkem a financemi, je možné podat návrh na zahájení řízení o odebrání způsobilosti k právním úkonům a stanovení opatrovníka. Podnět k tomu může podat i například zdravotnické zařízení. Stav pacienta posuzuje znalecký posudek, který si vyžádá soud. </a:t>
            </a:r>
          </a:p>
          <a:p>
            <a:r>
              <a:rPr lang="cs-CZ" dirty="0"/>
              <a:t>Duševní poruchy jsou důvodem k omezení nebo zbavení způsobilosti k právním úkonům. </a:t>
            </a:r>
          </a:p>
          <a:p>
            <a:r>
              <a:rPr lang="cs-CZ" dirty="0"/>
              <a:t>Ve zdravotnickém zařízení řeší sociální záležitosti pacienta sociální sestra spolu s příbuznými, popř.se stanoveným opatrovníkem. </a:t>
            </a:r>
          </a:p>
        </p:txBody>
      </p:sp>
    </p:spTree>
    <p:extLst>
      <p:ext uri="{BB962C8B-B14F-4D97-AF65-F5344CB8AC3E}">
        <p14:creationId xmlns:p14="http://schemas.microsoft.com/office/powerpoint/2010/main" val="25770557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274042"/>
          </a:xfrm>
        </p:spPr>
        <p:txBody>
          <a:bodyPr>
            <a:normAutofit fontScale="90000"/>
          </a:bodyPr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764704"/>
            <a:ext cx="7467600" cy="5709248"/>
          </a:xfrm>
        </p:spPr>
        <p:txBody>
          <a:bodyPr>
            <a:normAutofit/>
          </a:bodyPr>
          <a:lstStyle/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Finanční pomoc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Péče o bezmocnou osobu s sebou přináší i finanční problémy. Toto břemeno si mohou členové rodiny rozložit mezi sebe. Některé zdravotnické pomůcky, bez nichž se nemocný neobejde, hradí pojišťovna. Nebo na ně alespoň přispívá.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Na příslušném oddělení okresního nebo obvodního úřadu je možnost získat informace o různých finančních příspěvcích. Například příspěvek při celodenní péči o bezmocnou osobu.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Okresní správa sociálního zabezpečení (OSSZ) vyřizuje i mimořádné výhody pro občany těžce postižené na zdraví, žádosti o zvýšení důchodu pro bezmocnost apod.</a:t>
            </a:r>
          </a:p>
        </p:txBody>
      </p:sp>
    </p:spTree>
    <p:extLst>
      <p:ext uri="{BB962C8B-B14F-4D97-AF65-F5344CB8AC3E}">
        <p14:creationId xmlns:p14="http://schemas.microsoft.com/office/powerpoint/2010/main" val="25803070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8058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7467600" cy="5565232"/>
          </a:xfrm>
        </p:spPr>
        <p:txBody>
          <a:bodyPr/>
          <a:lstStyle/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17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Psychologická pomoc u domácí péče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Péče o osobu s demencí představuje pro pečující osoby obrovskou psychickou zátěž. Pomoc je nutné hledat zvenčí, nikoliv u sebe.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Některé pocity vyplývající z role pečující osoby se mohou zdát negativní. Jsou však přirozené.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Pomoc by pečující osoba měla hledat nejprve u ostatních členů rodiny. Pro rodinu je vhodný kontakt se členy občanských sdružení.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Nejlépe  může pomoci odborný lékař, který posoudí konkrétní problémy a doporučí postup, který bude nejlépe vyhovovat pacientovi i pečující osobě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r>
              <a:rPr lang="cs-CZ" sz="17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Kde získat další informace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Česká </a:t>
            </a:r>
            <a:r>
              <a:rPr lang="cs-CZ" sz="17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alzheimerovská</a:t>
            </a: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 společnost, o.p.s. – www.Alzheimer.cz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www.mojestari.cz 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komunikační techniky, techniky práce s agresivním klientem</a:t>
            </a:r>
          </a:p>
          <a:p>
            <a:pPr marL="228600" lvl="0" indent="-18288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Font typeface="Georgia" pitchFamily="18" charset="0"/>
              <a:buChar char="*"/>
            </a:pPr>
            <a:r>
              <a:rPr lang="cs-CZ" sz="17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/>
              </a:rPr>
              <a:t>práce na sobě</a:t>
            </a:r>
          </a:p>
          <a:p>
            <a:pPr marL="45720" lvl="0" indent="0">
              <a:spcBef>
                <a:spcPct val="20000"/>
              </a:spcBef>
              <a:spcAft>
                <a:spcPts val="300"/>
              </a:spcAft>
              <a:buClr>
                <a:srgbClr val="F14124">
                  <a:lumMod val="75000"/>
                </a:srgbClr>
              </a:buClr>
              <a:buSzPct val="130000"/>
              <a:buNone/>
            </a:pPr>
            <a:endParaRPr lang="cs-CZ" sz="1700" dirty="0">
              <a:solidFill>
                <a:prstClr val="black">
                  <a:lumMod val="75000"/>
                  <a:lumOff val="25000"/>
                </a:prstClr>
              </a:solidFill>
              <a:latin typeface="Trebuchet MS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99922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68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Výzvy v dětské psychiatrii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Nedostatek </a:t>
            </a:r>
            <a:r>
              <a:rPr lang="cs-CZ" dirty="0" err="1" smtClean="0"/>
              <a:t>pedopsychiatrů</a:t>
            </a:r>
            <a:endParaRPr lang="cs-CZ" dirty="0" smtClean="0"/>
          </a:p>
          <a:p>
            <a:r>
              <a:rPr lang="cs-CZ" dirty="0" smtClean="0"/>
              <a:t>Stigmatizace</a:t>
            </a:r>
          </a:p>
          <a:p>
            <a:r>
              <a:rPr lang="cs-CZ" dirty="0" smtClean="0"/>
              <a:t>Vliv digitálního prostředí – </a:t>
            </a:r>
            <a:r>
              <a:rPr lang="cs-CZ" dirty="0" err="1" smtClean="0"/>
              <a:t>kyberšikana</a:t>
            </a:r>
            <a:r>
              <a:rPr lang="cs-CZ" dirty="0" smtClean="0"/>
              <a:t>, závislost na technologiích</a:t>
            </a:r>
          </a:p>
          <a:p>
            <a:r>
              <a:rPr lang="cs-CZ" dirty="0" smtClean="0"/>
              <a:t>Pandemie COVID – 19 – zvýšený výskyt úzkostí a deprese u dětí v důsledku izolace a nejistoty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955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Sebepoškozování u dětí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Záměrné ubližování sobě samému, obvykle bez úmyslu spáchat sebevraždu</a:t>
            </a:r>
          </a:p>
          <a:p>
            <a:r>
              <a:rPr lang="cs-CZ" dirty="0" smtClean="0"/>
              <a:t>Vážný problém, který si zaslouží citlivý a odborný přístup</a:t>
            </a:r>
          </a:p>
          <a:p>
            <a:r>
              <a:rPr lang="cs-CZ" dirty="0"/>
              <a:t>Č</a:t>
            </a:r>
            <a:r>
              <a:rPr lang="cs-CZ" dirty="0" smtClean="0"/>
              <a:t>ím dříve je pomoc, tím vyšší šance, že se podaří najít zdravější způsoby zvládání emocí</a:t>
            </a:r>
          </a:p>
          <a:p>
            <a:r>
              <a:rPr lang="cs-CZ" dirty="0" smtClean="0"/>
              <a:t>Nyní i mladší dětí, více u dospívajících</a:t>
            </a:r>
          </a:p>
          <a:p>
            <a:r>
              <a:rPr lang="cs-CZ" dirty="0" smtClean="0"/>
              <a:t>Formy: řezání, pálení, úmyslné bití nebo narážení do předmětů, tahání či trhání vlasů, záměrné bránění hojení ran, poškozování nehtů nebo kousání kůže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3196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Příčiny a motivace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Psychické bolesti a stres – sebepoškozování slouží jako mechanismus k odreagování emocí</a:t>
            </a:r>
          </a:p>
          <a:p>
            <a:r>
              <a:rPr lang="cs-CZ" dirty="0" smtClean="0"/>
              <a:t>Úzkosti a deprese</a:t>
            </a:r>
          </a:p>
          <a:p>
            <a:r>
              <a:rPr lang="cs-CZ" dirty="0" smtClean="0"/>
              <a:t>Nízké sebevědomí a pocit viny – forma trestu</a:t>
            </a:r>
          </a:p>
          <a:p>
            <a:r>
              <a:rPr lang="cs-CZ" dirty="0" smtClean="0"/>
              <a:t>Touha po kontrole – dítě má pocit, že nemá kontrolu nad svým životem</a:t>
            </a:r>
          </a:p>
          <a:p>
            <a:r>
              <a:rPr lang="cs-CZ" dirty="0" smtClean="0"/>
              <a:t>Napodobování vrstevníků nebo internetových vzorů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2241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kýř">
  <a:themeElements>
    <a:clrScheme name="Arkýř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Arkýř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rkýř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</TotalTime>
  <Words>4906</Words>
  <Application>Microsoft Office PowerPoint</Application>
  <PresentationFormat>Předvádění na obrazovce (4:3)</PresentationFormat>
  <Paragraphs>400</Paragraphs>
  <Slides>63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63</vt:i4>
      </vt:variant>
    </vt:vector>
  </HeadingPairs>
  <TitlesOfParts>
    <vt:vector size="64" baseType="lpstr">
      <vt:lpstr>Arkýř</vt:lpstr>
      <vt:lpstr>Duševní poruchy u dětí</vt:lpstr>
      <vt:lpstr>rozdělení</vt:lpstr>
      <vt:lpstr>Historie pedopsychiatrie</vt:lpstr>
      <vt:lpstr>Ranní vývoj dětské psychiatrie 19- začátek 20 stol.</vt:lpstr>
      <vt:lpstr>1. polovina 20 stol.</vt:lpstr>
      <vt:lpstr>2. Polovina 20. století</vt:lpstr>
      <vt:lpstr>Výzvy v dětské psychiatrii</vt:lpstr>
      <vt:lpstr>Sebepoškozování u dětí</vt:lpstr>
      <vt:lpstr>Příčiny a motivace</vt:lpstr>
      <vt:lpstr>Rizkové faktory </vt:lpstr>
      <vt:lpstr>Jak rozpoznat sebepoškozování</vt:lpstr>
      <vt:lpstr>Pomoc</vt:lpstr>
      <vt:lpstr>léčba</vt:lpstr>
      <vt:lpstr>Úzkostné poruchy u dětí</vt:lpstr>
      <vt:lpstr>Prezentace aplikace PowerPoint</vt:lpstr>
      <vt:lpstr>Příznaky úzkostných poruch u dětí: </vt:lpstr>
      <vt:lpstr>Příčiny úzkostných poruch:</vt:lpstr>
      <vt:lpstr>Jak pomoci</vt:lpstr>
      <vt:lpstr>Léčba úzkostných poruch:</vt:lpstr>
      <vt:lpstr>Prevence</vt:lpstr>
      <vt:lpstr>děkuji</vt:lpstr>
      <vt:lpstr>Rozdělení demencí</vt:lpstr>
      <vt:lpstr>Ošetřovatelská péče u dětí s úzkostnými poruchami</vt:lpstr>
      <vt:lpstr>Frontální a frontotemporální demence včetně Pickovy choroby </vt:lpstr>
      <vt:lpstr>Demence u Huntigtonovy choroby </vt:lpstr>
      <vt:lpstr>Symptomatické (sekundární) demence</vt:lpstr>
      <vt:lpstr>Demence u Creutzfeldt-Jakobovy choroby, infekční etiologie</vt:lpstr>
      <vt:lpstr>Alzheimerova choroba</vt:lpstr>
      <vt:lpstr>Anamnéza</vt:lpstr>
      <vt:lpstr>Psychiatrické vyšetření</vt:lpstr>
      <vt:lpstr>Pomocné vyšetřovací metody</vt:lpstr>
      <vt:lpstr>Hodnocení kognitivních funkcí</vt:lpstr>
      <vt:lpstr>Hodnocení kognitivních funkcí</vt:lpstr>
      <vt:lpstr>Hodnocení kognitivních funkcí</vt:lpstr>
      <vt:lpstr>Hodnocení  funkcí</vt:lpstr>
      <vt:lpstr>Zvláštnosti ošetřovatelské péče</vt:lpstr>
      <vt:lpstr>. LEHKÁ DEMENCE</vt:lpstr>
      <vt:lpstr>Prezentace aplikace PowerPoint</vt:lpstr>
      <vt:lpstr>PROBLÉMY:  </vt:lpstr>
      <vt:lpstr>STŘEDNÍ STADIUM DEMENCE </vt:lpstr>
      <vt:lpstr>Prezentace aplikace PowerPoint</vt:lpstr>
      <vt:lpstr>TĚŽKÉ STADIUM DEMENCE </vt:lpstr>
      <vt:lpstr>Problémy: </vt:lpstr>
      <vt:lpstr>Sociální dopady onemocnění</vt:lpstr>
      <vt:lpstr>Doporučení pro rodinu</vt:lpstr>
      <vt:lpstr>Změny nálady:  </vt:lpstr>
      <vt:lpstr>Deprese </vt:lpstr>
      <vt:lpstr>Apatie a úzkost </vt:lpstr>
      <vt:lpstr>Podezíravost a halucinace </vt:lpstr>
      <vt:lpstr>Ztrácení věcí a podezíráni z krádeže  </vt:lpstr>
      <vt:lpstr>Nepřiměřené sexuální chování </vt:lpstr>
      <vt:lpstr>Bloudění  </vt:lpstr>
      <vt:lpstr>Násilí a agresivita </vt:lpstr>
      <vt:lpstr>Prezentace aplikace PowerPoint</vt:lpstr>
      <vt:lpstr>Strava a tekutiny  </vt:lpstr>
      <vt:lpstr>Prezentace aplikace PowerPoint</vt:lpstr>
      <vt:lpstr>Prezentace aplikace PowerPoint</vt:lpstr>
      <vt:lpstr>Těžké stadium onemocnění  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Ošetřovatelská péče u organických poruch</dc:title>
  <dc:creator>Kamil</dc:creator>
  <cp:lastModifiedBy>Probook</cp:lastModifiedBy>
  <cp:revision>18</cp:revision>
  <dcterms:created xsi:type="dcterms:W3CDTF">2019-09-17T08:57:01Z</dcterms:created>
  <dcterms:modified xsi:type="dcterms:W3CDTF">2025-04-07T18:48:14Z</dcterms:modified>
</cp:coreProperties>
</file>