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64" r:id="rId15"/>
    <p:sldId id="270" r:id="rId16"/>
    <p:sldId id="271" r:id="rId17"/>
    <p:sldId id="274" r:id="rId18"/>
    <p:sldId id="272" r:id="rId19"/>
    <p:sldId id="273"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86" d="100"/>
          <a:sy n="86" d="100"/>
        </p:scale>
        <p:origin x="56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Úvodní snímek">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cs-CZ"/>
              <a:t>Kliknutím lze upravit styl.</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cs-CZ"/>
              <a:t>Kliknutím můžete upravit styl předlohy.</a:t>
            </a:r>
            <a:endParaRPr lang="en-US" dirty="0"/>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1135091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Název a popisek">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683206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ce s popiskem">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3103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Jmenovka">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342570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Jmenovka s citac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97469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ravda nebo nepravda">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cs-CZ"/>
              <a:t>Kliknutím lze upravit styl.</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cs-CZ"/>
              <a:t>Upravte styly předlohy textu.</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510729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Vertical Text Placeholder 2"/>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1451520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cs-CZ"/>
              <a:t>Kliknutím lze upravit styl.</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765153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cs-CZ"/>
              <a:t>Kliknutím lze upravit styl.</a:t>
            </a:r>
            <a:endParaRPr lang="en-US" dirty="0"/>
          </a:p>
        </p:txBody>
      </p:sp>
      <p:sp>
        <p:nvSpPr>
          <p:cNvPr id="3" name="Content Placeholder 2"/>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48605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cs-CZ"/>
              <a:t>Kliknutím lze upravit styl.</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cs-CZ"/>
              <a:t>Upravte styly předlohy textu.</a:t>
            </a:r>
          </a:p>
        </p:txBody>
      </p:sp>
      <p:sp>
        <p:nvSpPr>
          <p:cNvPr id="4" name="Date Placeholder 3"/>
          <p:cNvSpPr>
            <a:spLocks noGrp="1"/>
          </p:cNvSpPr>
          <p:nvPr>
            <p:ph type="dt" sz="half" idx="10"/>
          </p:nvPr>
        </p:nvSpPr>
        <p:spPr/>
        <p:txBody>
          <a:bodyPr/>
          <a:lstStyle/>
          <a:p>
            <a:fld id="{FF660DEC-8341-4C74-9442-4BE702906A69}" type="datetimeFigureOut">
              <a:rPr lang="cs-CZ" smtClean="0"/>
              <a:t>14.04.2025</a:t>
            </a:fld>
            <a:endParaRPr lang="cs-CZ"/>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1444744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cs-CZ"/>
              <a:t>Kliknutím lze upravit styl.</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Date Placeholder 4"/>
          <p:cNvSpPr>
            <a:spLocks noGrp="1"/>
          </p:cNvSpPr>
          <p:nvPr>
            <p:ph type="dt" sz="half" idx="10"/>
          </p:nvPr>
        </p:nvSpPr>
        <p:spPr/>
        <p:txBody>
          <a:bodyPr/>
          <a:lstStyle/>
          <a:p>
            <a:fld id="{FF660DEC-8341-4C74-9442-4BE702906A69}" type="datetimeFigureOut">
              <a:rPr lang="cs-CZ" smtClean="0"/>
              <a:t>14.04.2025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91831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cs-CZ"/>
              <a:t>Kliknutím lze upravit styl.</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7" name="Date Placeholder 6"/>
          <p:cNvSpPr>
            <a:spLocks noGrp="1"/>
          </p:cNvSpPr>
          <p:nvPr>
            <p:ph type="dt" sz="half" idx="10"/>
          </p:nvPr>
        </p:nvSpPr>
        <p:spPr/>
        <p:txBody>
          <a:bodyPr/>
          <a:lstStyle/>
          <a:p>
            <a:fld id="{FF660DEC-8341-4C74-9442-4BE702906A69}" type="datetimeFigureOut">
              <a:rPr lang="cs-CZ" smtClean="0"/>
              <a:t>14.04.2025</a:t>
            </a:fld>
            <a:endParaRPr lang="cs-CZ"/>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1185302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cs-CZ"/>
              <a:t>Kliknutím lze upravit styl.</a:t>
            </a:r>
            <a:endParaRPr lang="en-US" dirty="0"/>
          </a:p>
        </p:txBody>
      </p:sp>
      <p:sp>
        <p:nvSpPr>
          <p:cNvPr id="3" name="Date Placeholder 2"/>
          <p:cNvSpPr>
            <a:spLocks noGrp="1"/>
          </p:cNvSpPr>
          <p:nvPr>
            <p:ph type="dt" sz="half" idx="10"/>
          </p:nvPr>
        </p:nvSpPr>
        <p:spPr/>
        <p:txBody>
          <a:bodyPr/>
          <a:lstStyle/>
          <a:p>
            <a:fld id="{FF660DEC-8341-4C74-9442-4BE702906A69}" type="datetimeFigureOut">
              <a:rPr lang="cs-CZ" smtClean="0"/>
              <a:t>14.04.2025</a:t>
            </a:fld>
            <a:endParaRPr lang="cs-CZ"/>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265022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60DEC-8341-4C74-9442-4BE702906A69}" type="datetimeFigureOut">
              <a:rPr lang="cs-CZ" smtClean="0"/>
              <a:t>14.04.2025</a:t>
            </a:fld>
            <a:endParaRPr lang="cs-CZ"/>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359542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cs-CZ"/>
              <a:t>Kliknutím lze upravit styl.</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cs-CZ"/>
              <a:t>Upravte styly předlohy textu.</a:t>
            </a:r>
          </a:p>
        </p:txBody>
      </p:sp>
      <p:sp>
        <p:nvSpPr>
          <p:cNvPr id="5" name="Date Placeholder 4"/>
          <p:cNvSpPr>
            <a:spLocks noGrp="1"/>
          </p:cNvSpPr>
          <p:nvPr>
            <p:ph type="dt" sz="half" idx="10"/>
          </p:nvPr>
        </p:nvSpPr>
        <p:spPr/>
        <p:txBody>
          <a:bodyPr/>
          <a:lstStyle/>
          <a:p>
            <a:fld id="{FF660DEC-8341-4C74-9442-4BE702906A69}" type="datetimeFigureOut">
              <a:rPr lang="cs-CZ" smtClean="0"/>
              <a:t>14.04.2025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185003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cs-CZ"/>
              <a:t>Kliknutím lze upravit styl.</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cs-CZ"/>
              <a:t>Kliknutím na ikonu přidáte obrázek.</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cs-CZ"/>
              <a:t>Upravte styly předlohy textu.</a:t>
            </a:r>
          </a:p>
        </p:txBody>
      </p:sp>
      <p:sp>
        <p:nvSpPr>
          <p:cNvPr id="5" name="Date Placeholder 4"/>
          <p:cNvSpPr>
            <a:spLocks noGrp="1"/>
          </p:cNvSpPr>
          <p:nvPr>
            <p:ph type="dt" sz="half" idx="10"/>
          </p:nvPr>
        </p:nvSpPr>
        <p:spPr/>
        <p:txBody>
          <a:bodyPr/>
          <a:lstStyle/>
          <a:p>
            <a:fld id="{FF660DEC-8341-4C74-9442-4BE702906A69}" type="datetimeFigureOut">
              <a:rPr lang="cs-CZ" smtClean="0"/>
              <a:t>14.04.2025</a:t>
            </a:fld>
            <a:endParaRPr lang="cs-CZ"/>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21F7FC43-705F-4D4B-8373-527D0FCF5F9B}" type="slidenum">
              <a:rPr lang="cs-CZ" smtClean="0"/>
              <a:t>‹#›</a:t>
            </a:fld>
            <a:endParaRPr lang="cs-CZ"/>
          </a:p>
        </p:txBody>
      </p:sp>
    </p:spTree>
    <p:extLst>
      <p:ext uri="{BB962C8B-B14F-4D97-AF65-F5344CB8AC3E}">
        <p14:creationId xmlns:p14="http://schemas.microsoft.com/office/powerpoint/2010/main" val="2363140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cs-CZ"/>
              <a:t>Kliknutím lze upravit styl.</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F660DEC-8341-4C74-9442-4BE702906A69}" type="datetimeFigureOut">
              <a:rPr lang="cs-CZ" smtClean="0"/>
              <a:t>14.04.2025</a:t>
            </a:fld>
            <a:endParaRPr lang="cs-CZ"/>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1F7FC43-705F-4D4B-8373-527D0FCF5F9B}" type="slidenum">
              <a:rPr lang="cs-CZ" smtClean="0"/>
              <a:t>‹#›</a:t>
            </a:fld>
            <a:endParaRPr lang="cs-CZ"/>
          </a:p>
        </p:txBody>
      </p:sp>
    </p:spTree>
    <p:extLst>
      <p:ext uri="{BB962C8B-B14F-4D97-AF65-F5344CB8AC3E}">
        <p14:creationId xmlns:p14="http://schemas.microsoft.com/office/powerpoint/2010/main" val="5392219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A92BFBA-E11D-4BEB-920E-ECD80BBB4089}"/>
              </a:ext>
            </a:extLst>
          </p:cNvPr>
          <p:cNvSpPr>
            <a:spLocks noGrp="1"/>
          </p:cNvSpPr>
          <p:nvPr>
            <p:ph type="ctrTitle"/>
          </p:nvPr>
        </p:nvSpPr>
        <p:spPr/>
        <p:txBody>
          <a:bodyPr/>
          <a:lstStyle/>
          <a:p>
            <a:r>
              <a:rPr lang="cs-CZ" dirty="0"/>
              <a:t>OCD</a:t>
            </a:r>
          </a:p>
        </p:txBody>
      </p:sp>
      <p:sp>
        <p:nvSpPr>
          <p:cNvPr id="3" name="Podnadpis 2">
            <a:extLst>
              <a:ext uri="{FF2B5EF4-FFF2-40B4-BE49-F238E27FC236}">
                <a16:creationId xmlns:a16="http://schemas.microsoft.com/office/drawing/2014/main" id="{217BF8CD-BC89-4E37-9355-BDF37737791E}"/>
              </a:ext>
            </a:extLst>
          </p:cNvPr>
          <p:cNvSpPr>
            <a:spLocks noGrp="1"/>
          </p:cNvSpPr>
          <p:nvPr>
            <p:ph type="subTitle" idx="1"/>
          </p:nvPr>
        </p:nvSpPr>
        <p:spPr/>
        <p:txBody>
          <a:bodyPr/>
          <a:lstStyle/>
          <a:p>
            <a:r>
              <a:rPr lang="cs-CZ" dirty="0"/>
              <a:t>Bc. Irena Mádrová</a:t>
            </a:r>
          </a:p>
        </p:txBody>
      </p:sp>
    </p:spTree>
    <p:extLst>
      <p:ext uri="{BB962C8B-B14F-4D97-AF65-F5344CB8AC3E}">
        <p14:creationId xmlns:p14="http://schemas.microsoft.com/office/powerpoint/2010/main" val="3566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C844C8A-9DD5-4ECC-B306-05BF4AB80E4D}"/>
              </a:ext>
            </a:extLst>
          </p:cNvPr>
          <p:cNvSpPr>
            <a:spLocks noGrp="1"/>
          </p:cNvSpPr>
          <p:nvPr>
            <p:ph type="title"/>
          </p:nvPr>
        </p:nvSpPr>
        <p:spPr/>
        <p:txBody>
          <a:bodyPr/>
          <a:lstStyle/>
          <a:p>
            <a:r>
              <a:rPr lang="pl-PL" dirty="0"/>
              <a:t>Vývoj a vznik této poruchy</a:t>
            </a:r>
            <a:endParaRPr lang="cs-CZ" dirty="0"/>
          </a:p>
        </p:txBody>
      </p:sp>
      <p:sp>
        <p:nvSpPr>
          <p:cNvPr id="3" name="Zástupný symbol pro obsah 2">
            <a:extLst>
              <a:ext uri="{FF2B5EF4-FFF2-40B4-BE49-F238E27FC236}">
                <a16:creationId xmlns:a16="http://schemas.microsoft.com/office/drawing/2014/main" id="{82838FB3-F9DA-4873-AB9C-671B3A3509E0}"/>
              </a:ext>
            </a:extLst>
          </p:cNvPr>
          <p:cNvSpPr>
            <a:spLocks noGrp="1"/>
          </p:cNvSpPr>
          <p:nvPr>
            <p:ph idx="1"/>
          </p:nvPr>
        </p:nvSpPr>
        <p:spPr>
          <a:xfrm>
            <a:off x="677334" y="1562471"/>
            <a:ext cx="8596668" cy="4478892"/>
          </a:xfrm>
        </p:spPr>
        <p:txBody>
          <a:bodyPr>
            <a:normAutofit fontScale="85000" lnSpcReduction="20000"/>
          </a:bodyPr>
          <a:lstStyle/>
          <a:p>
            <a:r>
              <a:rPr lang="cs-CZ" b="1" dirty="0"/>
              <a:t>Dědičné faktory</a:t>
            </a:r>
            <a:r>
              <a:rPr lang="cs-CZ" dirty="0"/>
              <a:t>: V některých rodinách se OCD vyskytuje častěji, což naznačuje možnou vrozenou biologickou zranitelnost.</a:t>
            </a:r>
          </a:p>
          <a:p>
            <a:r>
              <a:rPr lang="cs-CZ" b="1" dirty="0"/>
              <a:t>Biochemické faktory</a:t>
            </a:r>
            <a:r>
              <a:rPr lang="cs-CZ" dirty="0"/>
              <a:t>: Zvýšené hladiny metabolitů serotoninu v mozkomíšním moku a zvýšená citlivost </a:t>
            </a:r>
            <a:r>
              <a:rPr lang="cs-CZ" dirty="0" err="1"/>
              <a:t>serotoninergních</a:t>
            </a:r>
            <a:r>
              <a:rPr lang="cs-CZ" dirty="0"/>
              <a:t> receptorů na destičkách mohou naznačovat poruchu v systému serotoninové </a:t>
            </a:r>
            <a:r>
              <a:rPr lang="cs-CZ" dirty="0" err="1"/>
              <a:t>neurotransmise</a:t>
            </a:r>
            <a:r>
              <a:rPr lang="cs-CZ" dirty="0"/>
              <a:t>.</a:t>
            </a:r>
          </a:p>
          <a:p>
            <a:r>
              <a:rPr lang="cs-CZ" b="1" dirty="0"/>
              <a:t>Dětství a výchova:</a:t>
            </a:r>
            <a:r>
              <a:rPr lang="cs-CZ" dirty="0"/>
              <a:t> Pokud dítě pocit bezpečí postrádá, cítí se nejisté a má potíže ve vztazích s ostatními, obavy z  nových situací a neumění zvládat neúspěchy.</a:t>
            </a:r>
          </a:p>
          <a:p>
            <a:r>
              <a:rPr lang="cs-CZ" dirty="0"/>
              <a:t>Pocit bezpečí může být uměle vytvářen kontrolováním různých aspektů, jako jsou věci, hygiena či myšlenky. </a:t>
            </a:r>
          </a:p>
          <a:p>
            <a:r>
              <a:rPr lang="cs-CZ" dirty="0"/>
              <a:t>Vzhledem k tomu, že dokonalá kontrola není reálná, člověk neustále cítí potřebu kontrolovat znovu. Rozvoj OCD v dospělosti může být spojen s napodobováním důležité osoby (obvykle jednoho z rodičů) v dětství. Dítě, které pozoruje rodiče v nadměrné kontrole či provádění rituálů, bývá náchylné k tomu, tento vzorec napodobit. Může také zažívat tlak od rodiče k nadměrnému zajištění.</a:t>
            </a:r>
          </a:p>
          <a:p>
            <a:r>
              <a:rPr lang="cs-CZ" dirty="0"/>
              <a:t>Perfekcionistický a vysoce kritický styl výchovy, či výchova, která se zaměřuje na neustálé obrany proti potenciálním nebezpečím, může vést k nutkání kontrolovat a zajišťovat. </a:t>
            </a:r>
          </a:p>
          <a:p>
            <a:r>
              <a:rPr lang="cs-CZ" dirty="0"/>
              <a:t>Naopak chaos v rodině, časté konflikty a nejasnost rolí může vést k tomu, že dítě hledá kontrolu nad nepodstatnými věcmi ve snaze vytvořit si určitou strukturu.</a:t>
            </a:r>
            <a:endParaRPr lang="cs-CZ" b="1" dirty="0"/>
          </a:p>
        </p:txBody>
      </p:sp>
    </p:spTree>
    <p:extLst>
      <p:ext uri="{BB962C8B-B14F-4D97-AF65-F5344CB8AC3E}">
        <p14:creationId xmlns:p14="http://schemas.microsoft.com/office/powerpoint/2010/main" val="4355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297390E-0C78-4CED-A66E-7DFD9FC4D470}"/>
              </a:ext>
            </a:extLst>
          </p:cNvPr>
          <p:cNvSpPr>
            <a:spLocks noGrp="1"/>
          </p:cNvSpPr>
          <p:nvPr>
            <p:ph type="title"/>
          </p:nvPr>
        </p:nvSpPr>
        <p:spPr/>
        <p:txBody>
          <a:bodyPr/>
          <a:lstStyle/>
          <a:p>
            <a:r>
              <a:rPr lang="cs-CZ" dirty="0"/>
              <a:t>Vznik a vývoj OCD</a:t>
            </a:r>
          </a:p>
        </p:txBody>
      </p:sp>
      <p:sp>
        <p:nvSpPr>
          <p:cNvPr id="3" name="Zástupný symbol pro obsah 2">
            <a:extLst>
              <a:ext uri="{FF2B5EF4-FFF2-40B4-BE49-F238E27FC236}">
                <a16:creationId xmlns:a16="http://schemas.microsoft.com/office/drawing/2014/main" id="{3491A889-FB70-485A-BE1D-3F7112CE827C}"/>
              </a:ext>
            </a:extLst>
          </p:cNvPr>
          <p:cNvSpPr>
            <a:spLocks noGrp="1"/>
          </p:cNvSpPr>
          <p:nvPr>
            <p:ph idx="1"/>
          </p:nvPr>
        </p:nvSpPr>
        <p:spPr>
          <a:xfrm>
            <a:off x="677334" y="1473693"/>
            <a:ext cx="8596668" cy="4567669"/>
          </a:xfrm>
        </p:spPr>
        <p:txBody>
          <a:bodyPr/>
          <a:lstStyle/>
          <a:p>
            <a:r>
              <a:rPr lang="cs-CZ" b="1" dirty="0"/>
              <a:t>Osobnostní rysy: </a:t>
            </a:r>
            <a:r>
              <a:rPr lang="cs-CZ" dirty="0"/>
              <a:t>Někteří jedinci s OCD vykazují už od dětství výrazné osobnostní rysy, jako jsou nadměrné obavy o každodenní záležitosti, obtíže s přijímáním kritiky, vysoká preciznost a výkonová orientace. </a:t>
            </a:r>
          </a:p>
          <a:p>
            <a:r>
              <a:rPr lang="cs-CZ" b="1" dirty="0"/>
              <a:t>Stres</a:t>
            </a:r>
            <a:r>
              <a:rPr lang="cs-CZ" dirty="0"/>
              <a:t>: může hrát klíčovou roli v počátečních fázích rozvoje OCD nebo v obdobích jejího zhoršení. Osoby žijící v stresujících podmínkách jsou více náchylné k úzkosti. Stres je často spojen s problémy v rodinných, pracovních nebo studijních vztazích, jako jsou konflikty mezi partnery nebo mezi rodiči a dětmi. Tyto problémy se mohou projevovat jak častými hádkami, tak napjatým tichým obdobím. V práci mohou nastat konflikty nebo workoholismus, což je nadměrné pracovní tempo s nedostatkem odpočinku.</a:t>
            </a:r>
          </a:p>
          <a:p>
            <a:endParaRPr lang="cs-CZ" dirty="0"/>
          </a:p>
          <a:p>
            <a:pPr marL="0" indent="0">
              <a:buNone/>
            </a:pPr>
            <a:r>
              <a:rPr lang="cs-CZ" dirty="0"/>
              <a:t>Ačkoli stres sám o sobě není příčinou OCD, může být důvodem pro její rozvoj nebo zhoršení v určitých obdobích</a:t>
            </a:r>
          </a:p>
        </p:txBody>
      </p:sp>
    </p:spTree>
    <p:extLst>
      <p:ext uri="{BB962C8B-B14F-4D97-AF65-F5344CB8AC3E}">
        <p14:creationId xmlns:p14="http://schemas.microsoft.com/office/powerpoint/2010/main" val="1913035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7B32E85-53B1-497F-9AA8-E5F3076E4BCE}"/>
              </a:ext>
            </a:extLst>
          </p:cNvPr>
          <p:cNvSpPr>
            <a:spLocks noGrp="1"/>
          </p:cNvSpPr>
          <p:nvPr>
            <p:ph type="title"/>
          </p:nvPr>
        </p:nvSpPr>
        <p:spPr/>
        <p:txBody>
          <a:bodyPr/>
          <a:lstStyle/>
          <a:p>
            <a:r>
              <a:rPr lang="cs-CZ" dirty="0"/>
              <a:t>Léčba</a:t>
            </a:r>
          </a:p>
        </p:txBody>
      </p:sp>
      <p:sp>
        <p:nvSpPr>
          <p:cNvPr id="3" name="Zástupný symbol pro obsah 2">
            <a:extLst>
              <a:ext uri="{FF2B5EF4-FFF2-40B4-BE49-F238E27FC236}">
                <a16:creationId xmlns:a16="http://schemas.microsoft.com/office/drawing/2014/main" id="{A6BA7C5B-9D90-4CF3-B32E-4C230B65FFA0}"/>
              </a:ext>
            </a:extLst>
          </p:cNvPr>
          <p:cNvSpPr>
            <a:spLocks noGrp="1"/>
          </p:cNvSpPr>
          <p:nvPr>
            <p:ph idx="1"/>
          </p:nvPr>
        </p:nvSpPr>
        <p:spPr/>
        <p:txBody>
          <a:bodyPr/>
          <a:lstStyle/>
          <a:p>
            <a:r>
              <a:rPr lang="cs-CZ" dirty="0"/>
              <a:t>Antidepresiva – SSRI – </a:t>
            </a:r>
            <a:r>
              <a:rPr lang="cs-CZ" dirty="0" err="1"/>
              <a:t>cilalopram</a:t>
            </a:r>
            <a:r>
              <a:rPr lang="cs-CZ" dirty="0"/>
              <a:t>, </a:t>
            </a:r>
            <a:r>
              <a:rPr lang="cs-CZ" dirty="0" err="1"/>
              <a:t>escitalopram</a:t>
            </a:r>
            <a:r>
              <a:rPr lang="cs-CZ" dirty="0"/>
              <a:t>, </a:t>
            </a:r>
            <a:r>
              <a:rPr lang="cs-CZ" dirty="0" err="1"/>
              <a:t>sertralin</a:t>
            </a:r>
            <a:r>
              <a:rPr lang="cs-CZ" dirty="0"/>
              <a:t>, paroxetin</a:t>
            </a:r>
          </a:p>
          <a:p>
            <a:r>
              <a:rPr lang="cs-CZ" dirty="0"/>
              <a:t>Psychoterapie KBT – expoziční léčba</a:t>
            </a:r>
          </a:p>
          <a:p>
            <a:endParaRPr lang="cs-CZ" dirty="0"/>
          </a:p>
          <a:p>
            <a:r>
              <a:rPr lang="cs-CZ" dirty="0"/>
              <a:t>Psychofarmaka nevyžadují od pacienta složitou spolupráci, stačí je pouze užívat. </a:t>
            </a:r>
          </a:p>
          <a:p>
            <a:r>
              <a:rPr lang="cs-CZ" dirty="0"/>
              <a:t>Psychoterapie je náročnější, avšak její výsledky bývají trvalejší a nenesou s sebou nežádoucí účinky spojené s léky. </a:t>
            </a:r>
          </a:p>
          <a:p>
            <a:r>
              <a:rPr lang="cs-CZ" dirty="0"/>
              <a:t>U mírnějších forem OCD by měla být upřednostněna psychoterapie, pokud je k dispozici. </a:t>
            </a:r>
          </a:p>
          <a:p>
            <a:r>
              <a:rPr lang="cs-CZ" dirty="0"/>
              <a:t>U závažnějších případů je vhodné použít kombinaci obou přístupů</a:t>
            </a:r>
          </a:p>
        </p:txBody>
      </p:sp>
    </p:spTree>
    <p:extLst>
      <p:ext uri="{BB962C8B-B14F-4D97-AF65-F5344CB8AC3E}">
        <p14:creationId xmlns:p14="http://schemas.microsoft.com/office/powerpoint/2010/main" val="1110803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9F6BAE4-5A9D-4740-9B86-A8E37486A795}"/>
              </a:ext>
            </a:extLst>
          </p:cNvPr>
          <p:cNvSpPr>
            <a:spLocks noGrp="1"/>
          </p:cNvSpPr>
          <p:nvPr>
            <p:ph type="title"/>
          </p:nvPr>
        </p:nvSpPr>
        <p:spPr>
          <a:xfrm>
            <a:off x="677334" y="609600"/>
            <a:ext cx="8596668" cy="757561"/>
          </a:xfrm>
        </p:spPr>
        <p:txBody>
          <a:bodyPr/>
          <a:lstStyle/>
          <a:p>
            <a:r>
              <a:rPr lang="cs-CZ" dirty="0"/>
              <a:t>Ošetřovatelská péče</a:t>
            </a:r>
          </a:p>
        </p:txBody>
      </p:sp>
      <p:sp>
        <p:nvSpPr>
          <p:cNvPr id="3" name="Zástupný symbol pro obsah 2">
            <a:extLst>
              <a:ext uri="{FF2B5EF4-FFF2-40B4-BE49-F238E27FC236}">
                <a16:creationId xmlns:a16="http://schemas.microsoft.com/office/drawing/2014/main" id="{DA3E2E10-3047-4880-9304-1CC93354DC0C}"/>
              </a:ext>
            </a:extLst>
          </p:cNvPr>
          <p:cNvSpPr>
            <a:spLocks noGrp="1"/>
          </p:cNvSpPr>
          <p:nvPr>
            <p:ph idx="1"/>
          </p:nvPr>
        </p:nvSpPr>
        <p:spPr/>
        <p:txBody>
          <a:bodyPr>
            <a:normAutofit fontScale="85000" lnSpcReduction="10000"/>
          </a:bodyPr>
          <a:lstStyle/>
          <a:p>
            <a:r>
              <a:rPr lang="cs-CZ" dirty="0">
                <a:solidFill>
                  <a:srgbClr val="000000"/>
                </a:solidFill>
              </a:rPr>
              <a:t>Pro sestry a pro ostatní nelékařský personál jsou pacienti s OCD značně nároční a vyčerpávající, především proto, že často nerozumí, proč pacient opakovaně stále dokola pokládá ty samé otázky, stále se ujišťuje, proč tráví hodiny ve sprše, v koupelně. Proč celé dny provádí „rituály“, které nemůže přerušit, proč je agresivní na sestru, pokud mu do jeho „rituálů“ zasáhne. Proč neustále porušuje režim oddělení, nestíhá program oddělení, všude chodí pozdě.</a:t>
            </a:r>
          </a:p>
          <a:p>
            <a:r>
              <a:rPr lang="cs-CZ" dirty="0"/>
              <a:t>Tyto stavy vyžadují velkou trpělivost, vnímavost sestry, schopnost rozpoznat, které chování můžeme považovat ještě za standardní a které už zatěžuje pacienta a jeho rodinu.</a:t>
            </a:r>
          </a:p>
          <a:p>
            <a:r>
              <a:rPr lang="cs-CZ" dirty="0"/>
              <a:t>Účelem léčby je, aby pacient zvládl nepohodu, pokud neudělá „zabezpečovací chování“ – kompulzi. Pokud se konkrétně podíváme na první situaci, cílem bude, aby se pacientka nešla umýt. </a:t>
            </a:r>
          </a:p>
          <a:p>
            <a:r>
              <a:rPr lang="cs-CZ" dirty="0"/>
              <a:t>Sestra pomáhá a motivuje pacientku v „novém“ jednání, chválí ji za úspěch, ale i za snahu, protože ne vždy se hned na poprvé podaří vysoké napětí a úzkost zvládnout. Jedná se o expoziční terapii (vystavování se něčemu z čeho mám obavy), během které, díky jejímu opakování, dochází postupně ke snížení napětí, úzkosti a strachu</a:t>
            </a:r>
          </a:p>
          <a:p>
            <a:endParaRPr lang="cs-CZ" dirty="0"/>
          </a:p>
        </p:txBody>
      </p:sp>
    </p:spTree>
    <p:extLst>
      <p:ext uri="{BB962C8B-B14F-4D97-AF65-F5344CB8AC3E}">
        <p14:creationId xmlns:p14="http://schemas.microsoft.com/office/powerpoint/2010/main" val="916377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5E1B1256-F604-45E0-BB3E-4EDC32A9CDE2}"/>
              </a:ext>
            </a:extLst>
          </p:cNvPr>
          <p:cNvSpPr>
            <a:spLocks noGrp="1"/>
          </p:cNvSpPr>
          <p:nvPr>
            <p:ph type="title"/>
          </p:nvPr>
        </p:nvSpPr>
        <p:spPr/>
        <p:txBody>
          <a:bodyPr/>
          <a:lstStyle/>
          <a:p>
            <a:r>
              <a:rPr lang="cs-CZ" dirty="0"/>
              <a:t>Ruminace</a:t>
            </a:r>
          </a:p>
        </p:txBody>
      </p:sp>
      <p:sp>
        <p:nvSpPr>
          <p:cNvPr id="3" name="Zástupný symbol pro obsah 2">
            <a:extLst>
              <a:ext uri="{FF2B5EF4-FFF2-40B4-BE49-F238E27FC236}">
                <a16:creationId xmlns:a16="http://schemas.microsoft.com/office/drawing/2014/main" id="{20EE624D-66EA-49AD-8C70-9FC9964D8A7A}"/>
              </a:ext>
            </a:extLst>
          </p:cNvPr>
          <p:cNvSpPr>
            <a:spLocks noGrp="1"/>
          </p:cNvSpPr>
          <p:nvPr>
            <p:ph idx="1"/>
          </p:nvPr>
        </p:nvSpPr>
        <p:spPr>
          <a:xfrm>
            <a:off x="677334" y="1411551"/>
            <a:ext cx="8596668" cy="4629812"/>
          </a:xfrm>
        </p:spPr>
        <p:txBody>
          <a:bodyPr/>
          <a:lstStyle/>
          <a:p>
            <a:r>
              <a:rPr lang="cs-CZ" dirty="0"/>
              <a:t>bývá nejčastěji zkoumána, jako kognitivní faktor zranitelnosti spojený s rozvojem deprese. Zahrnuje negativní myšlení, které může narušovat schopnost efektivně řešit problémy</a:t>
            </a:r>
          </a:p>
          <a:p>
            <a:r>
              <a:rPr lang="cs-CZ" dirty="0"/>
              <a:t>představuje neproduktivní a dlouhý tok myšlenek na konkrétní téma. Ruminace na rozdíl od obsesí se neprojevuje v pacientově vědomí v jasně definované formě nebo s konkrétním obsahem. Je to proces mentální neutralizace myšlenek, které obvykle předcházejí obsesi.</a:t>
            </a:r>
          </a:p>
          <a:p>
            <a:r>
              <a:rPr lang="cs-CZ" dirty="0"/>
              <a:t>Příklad : otázka „Zblázním se?“ může vyvolat kompulzivní potřebu nad tím přemýšlet – právě to je ruminace.</a:t>
            </a:r>
          </a:p>
          <a:p>
            <a:r>
              <a:rPr lang="cs-CZ" dirty="0"/>
              <a:t>postrádá přesnou definici.</a:t>
            </a:r>
          </a:p>
        </p:txBody>
      </p:sp>
    </p:spTree>
    <p:extLst>
      <p:ext uri="{BB962C8B-B14F-4D97-AF65-F5344CB8AC3E}">
        <p14:creationId xmlns:p14="http://schemas.microsoft.com/office/powerpoint/2010/main" val="4048028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BA8AE63-03AE-47AE-BC97-52BF39D74262}"/>
              </a:ext>
            </a:extLst>
          </p:cNvPr>
          <p:cNvSpPr>
            <a:spLocks noGrp="1"/>
          </p:cNvSpPr>
          <p:nvPr>
            <p:ph type="title"/>
          </p:nvPr>
        </p:nvSpPr>
        <p:spPr>
          <a:xfrm>
            <a:off x="677334" y="204186"/>
            <a:ext cx="8596668" cy="612560"/>
          </a:xfrm>
        </p:spPr>
        <p:txBody>
          <a:bodyPr>
            <a:normAutofit fontScale="90000"/>
          </a:bodyPr>
          <a:lstStyle/>
          <a:p>
            <a:r>
              <a:rPr lang="cs-CZ" dirty="0"/>
              <a:t>Příklady OCD</a:t>
            </a:r>
          </a:p>
        </p:txBody>
      </p:sp>
      <p:sp>
        <p:nvSpPr>
          <p:cNvPr id="3" name="Zástupný symbol pro obsah 2">
            <a:extLst>
              <a:ext uri="{FF2B5EF4-FFF2-40B4-BE49-F238E27FC236}">
                <a16:creationId xmlns:a16="http://schemas.microsoft.com/office/drawing/2014/main" id="{A9008D1A-7636-4766-8787-6F97F09A201A}"/>
              </a:ext>
            </a:extLst>
          </p:cNvPr>
          <p:cNvSpPr>
            <a:spLocks noGrp="1"/>
          </p:cNvSpPr>
          <p:nvPr>
            <p:ph idx="1"/>
          </p:nvPr>
        </p:nvSpPr>
        <p:spPr>
          <a:xfrm>
            <a:off x="677334" y="816746"/>
            <a:ext cx="8596668" cy="5770485"/>
          </a:xfrm>
        </p:spPr>
        <p:txBody>
          <a:bodyPr>
            <a:normAutofit fontScale="70000" lnSpcReduction="20000"/>
          </a:bodyPr>
          <a:lstStyle/>
          <a:p>
            <a:r>
              <a:rPr lang="cs-CZ" dirty="0"/>
              <a:t>Lucie je 23letá žena se středoškolským vzděláním s maturitou, která pracuje jako administrativní pracovník ve státní sféře. Je svobodná, bezdětná, má partnera. Žije v rodinném domě ve společné domácnosti s rodiči a kočkou. Jejími koníčky, zájmy a zálibami jsou badminton, jízda na kole, cestování, procházky, zahradničení, malba na kamínky, detekce kovu, sledování seriálů. Hodně času tráví se svou kočkou a psem, který patří prarodičům. Zhruba 6 let navštěvuje psychiatra pro obsedantně-kompulzivní poruchu, depresi a úzkost. Je sexuálně aktivní kvůli partnerovi. Pro ni samotnou je to stresující.</a:t>
            </a:r>
          </a:p>
          <a:p>
            <a:r>
              <a:rPr lang="cs-CZ" b="1" dirty="0"/>
              <a:t>Problém:</a:t>
            </a:r>
          </a:p>
          <a:p>
            <a:pPr marL="0" indent="0">
              <a:buNone/>
            </a:pPr>
            <a:r>
              <a:rPr lang="cs-CZ" dirty="0"/>
              <a:t>- Má strach mít sex kvůli vtíravým, pedofilním myšlenkám.</a:t>
            </a:r>
          </a:p>
          <a:p>
            <a:pPr marL="0" indent="0">
              <a:buNone/>
            </a:pPr>
            <a:r>
              <a:rPr lang="cs-CZ" dirty="0"/>
              <a:t>- Když vidí bratrance je jí jich líto a všechny myšlenky se vrací a nabalují.</a:t>
            </a:r>
          </a:p>
          <a:p>
            <a:pPr marL="0" indent="0">
              <a:buNone/>
            </a:pPr>
            <a:r>
              <a:rPr lang="cs-CZ" dirty="0"/>
              <a:t>- Když je sama s rodiči napadají ji vulgarismy.</a:t>
            </a:r>
          </a:p>
          <a:p>
            <a:r>
              <a:rPr lang="cs-CZ" b="1" dirty="0"/>
              <a:t>Situace, ve kterých se cítí klidná a uvolněná:</a:t>
            </a:r>
          </a:p>
          <a:p>
            <a:pPr marL="0" indent="0">
              <a:buNone/>
            </a:pPr>
            <a:r>
              <a:rPr lang="cs-CZ" dirty="0"/>
              <a:t>- Když se vypovídá matce, ta ji řekne něco, co ji uklidní a zároveň si uvědomí, že není až tak špatný člověk.</a:t>
            </a:r>
          </a:p>
          <a:p>
            <a:pPr marL="0" indent="0">
              <a:buNone/>
            </a:pPr>
            <a:r>
              <a:rPr lang="cs-CZ" dirty="0"/>
              <a:t>- Když je s přítelem dokáže ji odreagovat.</a:t>
            </a:r>
          </a:p>
          <a:p>
            <a:pPr marL="0" indent="0">
              <a:buNone/>
            </a:pPr>
            <a:r>
              <a:rPr lang="cs-CZ" dirty="0"/>
              <a:t>- Když se dívá na oblíbený seriál.</a:t>
            </a:r>
          </a:p>
          <a:p>
            <a:pPr marL="0" indent="0">
              <a:buNone/>
            </a:pPr>
            <a:r>
              <a:rPr lang="cs-CZ" dirty="0"/>
              <a:t>- Když si nějakým způsobem zaměstná hlavu, odvede tím pozornost od vtíravých myšlenek.</a:t>
            </a:r>
          </a:p>
          <a:p>
            <a:r>
              <a:rPr lang="cs-CZ" b="1" dirty="0"/>
              <a:t>Hledání pomoci/sdílení problému:</a:t>
            </a:r>
          </a:p>
          <a:p>
            <a:pPr marL="0" indent="0">
              <a:buNone/>
            </a:pPr>
            <a:r>
              <a:rPr lang="cs-CZ" dirty="0"/>
              <a:t>- Psycholog, terapeut, psychiatr, farářka</a:t>
            </a:r>
          </a:p>
          <a:p>
            <a:r>
              <a:rPr lang="cs-CZ" b="1" dirty="0"/>
              <a:t>Podstata problému (vlastními slovy):</a:t>
            </a:r>
          </a:p>
          <a:p>
            <a:pPr marL="0" indent="0">
              <a:buNone/>
            </a:pPr>
            <a:r>
              <a:rPr lang="cs-CZ" b="1" dirty="0"/>
              <a:t>,,Trpím vtíravými myšlenkami v hlavě (sexuální, nadávky na blízké,..) a v poslední době se projevují i ve formě fyzických (umývání kartáčku na zuby, kontrola, že jsem si nekýchla na kartáčky, pečivo,..) to vše se mi za poslední dva měsíce rapidně zhoršilo a omezujeme mě to, jak v pracovním, tak v osobním životě.“</a:t>
            </a:r>
          </a:p>
          <a:p>
            <a:endParaRPr lang="cs-CZ" dirty="0"/>
          </a:p>
        </p:txBody>
      </p:sp>
    </p:spTree>
    <p:extLst>
      <p:ext uri="{BB962C8B-B14F-4D97-AF65-F5344CB8AC3E}">
        <p14:creationId xmlns:p14="http://schemas.microsoft.com/office/powerpoint/2010/main" val="343299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42FDC27-AF26-43A5-BC23-4035D0249ACA}"/>
              </a:ext>
            </a:extLst>
          </p:cNvPr>
          <p:cNvSpPr>
            <a:spLocks noGrp="1"/>
          </p:cNvSpPr>
          <p:nvPr>
            <p:ph type="title"/>
          </p:nvPr>
        </p:nvSpPr>
        <p:spPr>
          <a:xfrm>
            <a:off x="677334" y="337352"/>
            <a:ext cx="8596668" cy="594804"/>
          </a:xfrm>
        </p:spPr>
        <p:txBody>
          <a:bodyPr>
            <a:normAutofit fontScale="90000"/>
          </a:bodyPr>
          <a:lstStyle/>
          <a:p>
            <a:r>
              <a:rPr lang="cs-CZ" dirty="0"/>
              <a:t>Lucie</a:t>
            </a:r>
          </a:p>
        </p:txBody>
      </p:sp>
      <p:sp>
        <p:nvSpPr>
          <p:cNvPr id="3" name="Zástupný symbol pro obsah 2">
            <a:extLst>
              <a:ext uri="{FF2B5EF4-FFF2-40B4-BE49-F238E27FC236}">
                <a16:creationId xmlns:a16="http://schemas.microsoft.com/office/drawing/2014/main" id="{DE9BBB28-B559-4DD8-8527-F58B920349CC}"/>
              </a:ext>
            </a:extLst>
          </p:cNvPr>
          <p:cNvSpPr>
            <a:spLocks noGrp="1"/>
          </p:cNvSpPr>
          <p:nvPr>
            <p:ph idx="1"/>
          </p:nvPr>
        </p:nvSpPr>
        <p:spPr>
          <a:xfrm>
            <a:off x="677334" y="1109709"/>
            <a:ext cx="8596668" cy="4931653"/>
          </a:xfrm>
        </p:spPr>
        <p:txBody>
          <a:bodyPr>
            <a:normAutofit fontScale="85000" lnSpcReduction="20000"/>
          </a:bodyPr>
          <a:lstStyle/>
          <a:p>
            <a:r>
              <a:rPr lang="cs-CZ" dirty="0"/>
              <a:t>Spouštěč: Sex s přítelem </a:t>
            </a:r>
          </a:p>
          <a:p>
            <a:r>
              <a:rPr lang="cs-CZ" dirty="0"/>
              <a:t>Obsese: Představa sexu s osmiletými </a:t>
            </a:r>
            <a:r>
              <a:rPr lang="cs-CZ" dirty="0" err="1"/>
              <a:t>bratránky</a:t>
            </a:r>
            <a:r>
              <a:rPr lang="cs-CZ" dirty="0"/>
              <a:t>. </a:t>
            </a:r>
          </a:p>
          <a:p>
            <a:r>
              <a:rPr lang="cs-CZ" dirty="0"/>
              <a:t>Kompulze: Myšlenkový rituál, opakování: Nejsem to já, je to jen hlavě, nechci to. Ujišťování, že není pedofil.</a:t>
            </a:r>
          </a:p>
          <a:p>
            <a:pPr marL="0" indent="0">
              <a:buNone/>
            </a:pPr>
            <a:r>
              <a:rPr lang="cs-CZ" dirty="0"/>
              <a:t>Úzkost, napětí 95%. Řeším to pořád dokola, ujišťuji se, že nejsem pedofil, jsou to vtíravé myšlenky, které nechci.</a:t>
            </a:r>
          </a:p>
          <a:p>
            <a:r>
              <a:rPr lang="cs-CZ" dirty="0"/>
              <a:t>Spouštěč: Vzájemná komunikace rodičů  </a:t>
            </a:r>
          </a:p>
          <a:p>
            <a:r>
              <a:rPr lang="cs-CZ" dirty="0"/>
              <a:t>Obsese: Obsah myšlenek jsou vulgarismy vůči matce a otci </a:t>
            </a:r>
          </a:p>
          <a:p>
            <a:r>
              <a:rPr lang="cs-CZ" dirty="0"/>
              <a:t>Kompulze: Ujišťování se u rodičů, že si nic takového nechtěla myslet. </a:t>
            </a:r>
          </a:p>
          <a:p>
            <a:pPr marL="0" indent="0">
              <a:buNone/>
            </a:pPr>
            <a:r>
              <a:rPr lang="cs-CZ" dirty="0"/>
              <a:t>Úzkost, napětí 90%. Zraňuje mě to, nikdy bych neřekla nic tak hnusného oni matce ani otci, mám je moc ráda.</a:t>
            </a:r>
          </a:p>
          <a:p>
            <a:r>
              <a:rPr lang="cs-CZ" dirty="0"/>
              <a:t>Spouštěč: Koupelna, čištění zubů a obličeje </a:t>
            </a:r>
          </a:p>
          <a:p>
            <a:r>
              <a:rPr lang="cs-CZ" dirty="0"/>
              <a:t>Obsese: Myšlenka na znečištění kartáčků vlastním dechem a vlastní hygienou. Například plivání pasty do umyvadla </a:t>
            </a:r>
          </a:p>
          <a:p>
            <a:r>
              <a:rPr lang="cs-CZ" dirty="0"/>
              <a:t>Kompulze: Vytváření katastrofických scénářů obsahujících znečištění a následné onemocnění. Ujišťování se, psaní vzkazů, potřeba sdělení. </a:t>
            </a:r>
          </a:p>
          <a:p>
            <a:pPr marL="0" indent="0">
              <a:buNone/>
            </a:pPr>
            <a:r>
              <a:rPr lang="cs-CZ" dirty="0"/>
              <a:t>Je to vyčerpávající. Úzkost 40%.</a:t>
            </a:r>
          </a:p>
          <a:p>
            <a:endParaRPr lang="cs-CZ" dirty="0"/>
          </a:p>
        </p:txBody>
      </p:sp>
    </p:spTree>
    <p:extLst>
      <p:ext uri="{BB962C8B-B14F-4D97-AF65-F5344CB8AC3E}">
        <p14:creationId xmlns:p14="http://schemas.microsoft.com/office/powerpoint/2010/main" val="39463101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EA8B7380-3FC2-40C4-90A9-43CCBF479891}"/>
              </a:ext>
            </a:extLst>
          </p:cNvPr>
          <p:cNvSpPr>
            <a:spLocks noGrp="1"/>
          </p:cNvSpPr>
          <p:nvPr>
            <p:ph type="title"/>
          </p:nvPr>
        </p:nvSpPr>
        <p:spPr/>
        <p:txBody>
          <a:bodyPr/>
          <a:lstStyle/>
          <a:p>
            <a:r>
              <a:rPr lang="cs-CZ" dirty="0"/>
              <a:t>Vznik Lucie</a:t>
            </a:r>
          </a:p>
        </p:txBody>
      </p:sp>
      <p:sp>
        <p:nvSpPr>
          <p:cNvPr id="3" name="Zástupný symbol pro obsah 2">
            <a:extLst>
              <a:ext uri="{FF2B5EF4-FFF2-40B4-BE49-F238E27FC236}">
                <a16:creationId xmlns:a16="http://schemas.microsoft.com/office/drawing/2014/main" id="{1567E262-9FAC-444C-8FB7-5318C8CC91A5}"/>
              </a:ext>
            </a:extLst>
          </p:cNvPr>
          <p:cNvSpPr>
            <a:spLocks noGrp="1"/>
          </p:cNvSpPr>
          <p:nvPr>
            <p:ph idx="1"/>
          </p:nvPr>
        </p:nvSpPr>
        <p:spPr/>
        <p:txBody>
          <a:bodyPr>
            <a:normAutofit lnSpcReduction="10000"/>
          </a:bodyPr>
          <a:lstStyle/>
          <a:p>
            <a:r>
              <a:rPr lang="cs-CZ" dirty="0"/>
              <a:t>,V 11 letech mi umřel kocourek. Pamatuji si, že jsem mu v pokojíčku udělala takové pietní místo, kde jsem psala jeho jméno a srdíčka. Pak jsem psala něco z čeho jsem nechtíc udělala rituál, který jsem pořád opakovala. Stávala jsem u okna a mluvila na něj do nebíčka ty věty, které jsem už znala nazpaměť. Dělala jsem to pořád byla jsem tak nešťastná. Pak jsem najednou začala mluvit hrozně spisovně což bylo nepřirozené, protože mi to začala říkat hlava. Rodiče si toho všeho všimli a řekli ať toho nechám.“</a:t>
            </a:r>
          </a:p>
          <a:p>
            <a:endParaRPr lang="cs-CZ" dirty="0"/>
          </a:p>
          <a:p>
            <a:r>
              <a:rPr lang="cs-CZ" dirty="0"/>
              <a:t>Hodnocení sebe sama - ,,Jsem hodně sebekritická, nespokojená sama se sebou, nemám se ráda. Jsem na sebe moc přísná, nevěřím si, nemám téměř žádné sebevědomí, jsem lítostivá, snadno zmanipulovatelná, vidím na sobě jen samé nedostatky, neumím si prosadit svůj názor, jsem zranitelná, depresivní, úzkostná a plačtivá, ale také dobrosrdečná, laskavá a upřímná.“</a:t>
            </a:r>
          </a:p>
        </p:txBody>
      </p:sp>
    </p:spTree>
    <p:extLst>
      <p:ext uri="{BB962C8B-B14F-4D97-AF65-F5344CB8AC3E}">
        <p14:creationId xmlns:p14="http://schemas.microsoft.com/office/powerpoint/2010/main" val="48247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F179992-14B4-4390-8000-3D47E0592DB7}"/>
              </a:ext>
            </a:extLst>
          </p:cNvPr>
          <p:cNvSpPr>
            <a:spLocks noGrp="1"/>
          </p:cNvSpPr>
          <p:nvPr>
            <p:ph type="title"/>
          </p:nvPr>
        </p:nvSpPr>
        <p:spPr>
          <a:xfrm>
            <a:off x="677334" y="426128"/>
            <a:ext cx="8596668" cy="452761"/>
          </a:xfrm>
        </p:spPr>
        <p:txBody>
          <a:bodyPr>
            <a:normAutofit fontScale="90000"/>
          </a:bodyPr>
          <a:lstStyle/>
          <a:p>
            <a:r>
              <a:rPr lang="cs-CZ" dirty="0"/>
              <a:t>Andrea</a:t>
            </a:r>
          </a:p>
        </p:txBody>
      </p:sp>
      <p:sp>
        <p:nvSpPr>
          <p:cNvPr id="3" name="Zástupný symbol pro obsah 2">
            <a:extLst>
              <a:ext uri="{FF2B5EF4-FFF2-40B4-BE49-F238E27FC236}">
                <a16:creationId xmlns:a16="http://schemas.microsoft.com/office/drawing/2014/main" id="{20988FEF-15C9-42F7-9712-22905A352EEA}"/>
              </a:ext>
            </a:extLst>
          </p:cNvPr>
          <p:cNvSpPr>
            <a:spLocks noGrp="1"/>
          </p:cNvSpPr>
          <p:nvPr>
            <p:ph idx="1"/>
          </p:nvPr>
        </p:nvSpPr>
        <p:spPr>
          <a:xfrm>
            <a:off x="677334" y="1074199"/>
            <a:ext cx="8596668" cy="4967164"/>
          </a:xfrm>
        </p:spPr>
        <p:txBody>
          <a:bodyPr>
            <a:normAutofit fontScale="85000" lnSpcReduction="20000"/>
          </a:bodyPr>
          <a:lstStyle/>
          <a:p>
            <a:r>
              <a:rPr lang="cs-CZ" dirty="0"/>
              <a:t>Andrea je 29letá žena se středoškolským vzděláním s maturitou, pracující jako uklízečka na 0,25 úvazku. Je svobodná, bezdětná, žijící s partnerem v bytě. Jejími koníčky, zájmy a zálibami jsou běh, kolo, videohry, </a:t>
            </a:r>
            <a:r>
              <a:rPr lang="cs-CZ" dirty="0" err="1"/>
              <a:t>netflix</a:t>
            </a:r>
            <a:r>
              <a:rPr lang="cs-CZ" dirty="0"/>
              <a:t> a čtení. Sexuální aktivita nenarušena.</a:t>
            </a:r>
          </a:p>
          <a:p>
            <a:r>
              <a:rPr lang="cs-CZ" b="1" dirty="0"/>
              <a:t>Problém:</a:t>
            </a:r>
          </a:p>
          <a:p>
            <a:pPr marL="0" indent="0">
              <a:buNone/>
            </a:pPr>
            <a:r>
              <a:rPr lang="cs-CZ" dirty="0"/>
              <a:t>- Čáry na zemi nebo kanály při chůzi nebo běhu.</a:t>
            </a:r>
          </a:p>
          <a:p>
            <a:pPr marL="0" indent="0">
              <a:buNone/>
            </a:pPr>
            <a:r>
              <a:rPr lang="cs-CZ" dirty="0"/>
              <a:t>- Vícero čar za sebou.</a:t>
            </a:r>
          </a:p>
          <a:p>
            <a:pPr marL="0" indent="0">
              <a:buNone/>
            </a:pPr>
            <a:r>
              <a:rPr lang="cs-CZ" dirty="0"/>
              <a:t>- Opakované překračování čar nebo kanálů.</a:t>
            </a:r>
          </a:p>
          <a:p>
            <a:r>
              <a:rPr lang="cs-CZ" b="1" dirty="0"/>
              <a:t>Situace, ve kterých se cítí klidná a uvolněná:</a:t>
            </a:r>
          </a:p>
          <a:p>
            <a:pPr marL="0" indent="0">
              <a:buNone/>
            </a:pPr>
            <a:r>
              <a:rPr lang="cs-CZ" dirty="0"/>
              <a:t>- Relaxace</a:t>
            </a:r>
          </a:p>
          <a:p>
            <a:pPr marL="0" indent="0">
              <a:buNone/>
            </a:pPr>
            <a:r>
              <a:rPr lang="cs-CZ" dirty="0"/>
              <a:t>- Odpočinek v posteli</a:t>
            </a:r>
          </a:p>
          <a:p>
            <a:pPr marL="0" indent="0">
              <a:buNone/>
            </a:pPr>
            <a:r>
              <a:rPr lang="cs-CZ" dirty="0"/>
              <a:t>- Když je s rodinou nebo s blízkými přáteli.</a:t>
            </a:r>
          </a:p>
          <a:p>
            <a:r>
              <a:rPr lang="cs-CZ" b="1" dirty="0"/>
              <a:t>Hledání pomoci/sdílení problému:</a:t>
            </a:r>
          </a:p>
          <a:p>
            <a:pPr marL="0" indent="0">
              <a:buNone/>
            </a:pPr>
            <a:r>
              <a:rPr lang="cs-CZ" dirty="0"/>
              <a:t>- Psychiatr, sociální pracovnice, psycholog</a:t>
            </a:r>
          </a:p>
          <a:p>
            <a:r>
              <a:rPr lang="cs-CZ" b="1" dirty="0"/>
              <a:t>Podstata problému (vlastními slovy):</a:t>
            </a:r>
          </a:p>
          <a:p>
            <a:pPr marL="0" indent="0">
              <a:buNone/>
            </a:pPr>
            <a:r>
              <a:rPr lang="cs-CZ" b="1" dirty="0"/>
              <a:t>,,Opakování činností například zastavování se při chůzi a pak vrácení. Vytahování zásuvky a dávání zpět, počítání, rituály. Po úmrtí babičky mi pověrčivá matka partnera mi říkala různé pověry. Začala jsem mít vtíravé myšlenky, následně dělání kompulzí.“</a:t>
            </a:r>
          </a:p>
          <a:p>
            <a:endParaRPr lang="cs-CZ" dirty="0"/>
          </a:p>
        </p:txBody>
      </p:sp>
    </p:spTree>
    <p:extLst>
      <p:ext uri="{BB962C8B-B14F-4D97-AF65-F5344CB8AC3E}">
        <p14:creationId xmlns:p14="http://schemas.microsoft.com/office/powerpoint/2010/main" val="94739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7ED85C8-79EB-4B85-831F-2EE16E6DACF9}"/>
              </a:ext>
            </a:extLst>
          </p:cNvPr>
          <p:cNvSpPr>
            <a:spLocks noGrp="1"/>
          </p:cNvSpPr>
          <p:nvPr>
            <p:ph type="title"/>
          </p:nvPr>
        </p:nvSpPr>
        <p:spPr>
          <a:xfrm>
            <a:off x="677334" y="609600"/>
            <a:ext cx="8596668" cy="677662"/>
          </a:xfrm>
        </p:spPr>
        <p:txBody>
          <a:bodyPr/>
          <a:lstStyle/>
          <a:p>
            <a:r>
              <a:rPr lang="cs-CZ" dirty="0"/>
              <a:t>Andrea</a:t>
            </a:r>
          </a:p>
        </p:txBody>
      </p:sp>
      <p:sp>
        <p:nvSpPr>
          <p:cNvPr id="3" name="Zástupný symbol pro obsah 2">
            <a:extLst>
              <a:ext uri="{FF2B5EF4-FFF2-40B4-BE49-F238E27FC236}">
                <a16:creationId xmlns:a16="http://schemas.microsoft.com/office/drawing/2014/main" id="{AE2202E7-8A50-4D47-8867-7C213ADBB0FF}"/>
              </a:ext>
            </a:extLst>
          </p:cNvPr>
          <p:cNvSpPr>
            <a:spLocks noGrp="1"/>
          </p:cNvSpPr>
          <p:nvPr>
            <p:ph idx="1"/>
          </p:nvPr>
        </p:nvSpPr>
        <p:spPr>
          <a:xfrm>
            <a:off x="677334" y="1287262"/>
            <a:ext cx="8596668" cy="4961137"/>
          </a:xfrm>
        </p:spPr>
        <p:txBody>
          <a:bodyPr>
            <a:normAutofit/>
          </a:bodyPr>
          <a:lstStyle/>
          <a:p>
            <a:r>
              <a:rPr lang="cs-CZ" dirty="0"/>
              <a:t>Spouštěč: Chůze, běh </a:t>
            </a:r>
          </a:p>
          <a:p>
            <a:r>
              <a:rPr lang="cs-CZ" dirty="0"/>
              <a:t>Obsese: Myšlenky setrvávat a vracet se na stejné místo. Pověrčivý strach, že se něco stane</a:t>
            </a:r>
          </a:p>
          <a:p>
            <a:r>
              <a:rPr lang="cs-CZ" dirty="0"/>
              <a:t>Kompulze: Vyhýbaní se čarám na zemi, překračování kanálů, vracení se na stejné místo</a:t>
            </a:r>
          </a:p>
          <a:p>
            <a:r>
              <a:rPr lang="cs-CZ" dirty="0"/>
              <a:t>Úzkost a strach 95%.</a:t>
            </a:r>
          </a:p>
          <a:p>
            <a:r>
              <a:rPr lang="cs-CZ" dirty="0"/>
              <a:t>Spouštěč: Pověry a partnerova matka </a:t>
            </a:r>
          </a:p>
          <a:p>
            <a:r>
              <a:rPr lang="cs-CZ" dirty="0"/>
              <a:t>Obsese: Katastrofické scénáře obsahově ke zranění. </a:t>
            </a:r>
          </a:p>
          <a:p>
            <a:r>
              <a:rPr lang="cs-CZ" dirty="0"/>
              <a:t>Kompulze: Šťastná a nešťastná čísla. Vytahování předmětů ze zásuvek a opětovné zapojování předmětů do zásuvek. Opakovaně číst přečtené či přepisovat napsané, opakovat rutinní činnosti, oblékání, svlékání, počítání, věcí.</a:t>
            </a:r>
          </a:p>
          <a:p>
            <a:pPr marL="0" indent="0">
              <a:buNone/>
            </a:pPr>
            <a:r>
              <a:rPr lang="cs-CZ" dirty="0"/>
              <a:t>Úzkost a strach 95%.</a:t>
            </a:r>
          </a:p>
          <a:p>
            <a:endParaRPr lang="cs-CZ" dirty="0"/>
          </a:p>
        </p:txBody>
      </p:sp>
    </p:spTree>
    <p:extLst>
      <p:ext uri="{BB962C8B-B14F-4D97-AF65-F5344CB8AC3E}">
        <p14:creationId xmlns:p14="http://schemas.microsoft.com/office/powerpoint/2010/main" val="813526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F8CC227-B657-463D-8548-13F8ECA2F29C}"/>
              </a:ext>
            </a:extLst>
          </p:cNvPr>
          <p:cNvSpPr>
            <a:spLocks noGrp="1"/>
          </p:cNvSpPr>
          <p:nvPr>
            <p:ph type="title"/>
          </p:nvPr>
        </p:nvSpPr>
        <p:spPr/>
        <p:txBody>
          <a:bodyPr/>
          <a:lstStyle/>
          <a:p>
            <a:r>
              <a:rPr lang="cs-CZ" dirty="0"/>
              <a:t>Obsedantně-kompulzivní porucha</a:t>
            </a:r>
          </a:p>
        </p:txBody>
      </p:sp>
      <p:sp>
        <p:nvSpPr>
          <p:cNvPr id="3" name="Zástupný symbol pro obsah 2">
            <a:extLst>
              <a:ext uri="{FF2B5EF4-FFF2-40B4-BE49-F238E27FC236}">
                <a16:creationId xmlns:a16="http://schemas.microsoft.com/office/drawing/2014/main" id="{B8968093-6C18-491A-931E-30D9F26EA409}"/>
              </a:ext>
            </a:extLst>
          </p:cNvPr>
          <p:cNvSpPr>
            <a:spLocks noGrp="1"/>
          </p:cNvSpPr>
          <p:nvPr>
            <p:ph idx="1"/>
          </p:nvPr>
        </p:nvSpPr>
        <p:spPr>
          <a:xfrm>
            <a:off x="677334" y="1296537"/>
            <a:ext cx="8596668" cy="4951863"/>
          </a:xfrm>
        </p:spPr>
        <p:txBody>
          <a:bodyPr/>
          <a:lstStyle/>
          <a:p>
            <a:r>
              <a:rPr lang="cs-CZ" dirty="0"/>
              <a:t>je závažná duševní porucha, která výrazně negativně ovlivňuje jak psychické zdraví jednotlivce, tak i jeho celkovou kvalitu života. Tato neurotická porucha bývá nejčastější příčinou </a:t>
            </a:r>
            <a:r>
              <a:rPr lang="cs-CZ" dirty="0" err="1"/>
              <a:t>invalidizace</a:t>
            </a:r>
            <a:r>
              <a:rPr lang="cs-CZ" dirty="0"/>
              <a:t>.</a:t>
            </a:r>
          </a:p>
          <a:p>
            <a:r>
              <a:rPr lang="cs-CZ" dirty="0"/>
              <a:t>má genetické predispozice a obvykle se projevuje v období dospívání, ale může se objevit i v dětství. </a:t>
            </a:r>
          </a:p>
          <a:p>
            <a:r>
              <a:rPr lang="cs-CZ" dirty="0"/>
              <a:t>u mužů se často vyvine dříve než u žen a její nástup může být buď náhlý nebo postupný.</a:t>
            </a:r>
          </a:p>
          <a:p>
            <a:r>
              <a:rPr lang="cs-CZ" dirty="0"/>
              <a:t>pacienti obvykle vyhledávají lékařskou pomoc po 7 až 15 letech trvání této poruchy, nebo se stává, že ji nevyhledají vůbec.</a:t>
            </a:r>
          </a:p>
          <a:p>
            <a:r>
              <a:rPr lang="cs-CZ" dirty="0"/>
              <a:t>příčiny jsou různé a jde o onemocnění s více faktory</a:t>
            </a:r>
          </a:p>
          <a:p>
            <a:r>
              <a:rPr lang="cs-CZ" dirty="0"/>
              <a:t>V některých případech se OCD může vyskytnout po špatném zážitku, který člověka velmi zasáhl, rozrušil a znepokojil. Je příčinou stavů, kdy člověk nemá dostatečnou kontrolu nad některými svými myšlenkami, emocemi a chováním.</a:t>
            </a:r>
          </a:p>
        </p:txBody>
      </p:sp>
    </p:spTree>
    <p:extLst>
      <p:ext uri="{BB962C8B-B14F-4D97-AF65-F5344CB8AC3E}">
        <p14:creationId xmlns:p14="http://schemas.microsoft.com/office/powerpoint/2010/main" val="1169082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855D5EBD-0F84-405C-8A9E-96C2D14FB18D}"/>
              </a:ext>
            </a:extLst>
          </p:cNvPr>
          <p:cNvSpPr>
            <a:spLocks noGrp="1"/>
          </p:cNvSpPr>
          <p:nvPr>
            <p:ph type="title"/>
          </p:nvPr>
        </p:nvSpPr>
        <p:spPr>
          <a:xfrm>
            <a:off x="677334" y="609600"/>
            <a:ext cx="8596668" cy="695417"/>
          </a:xfrm>
        </p:spPr>
        <p:txBody>
          <a:bodyPr/>
          <a:lstStyle/>
          <a:p>
            <a:r>
              <a:rPr lang="cs-CZ" dirty="0"/>
              <a:t>Michal</a:t>
            </a:r>
          </a:p>
        </p:txBody>
      </p:sp>
      <p:sp>
        <p:nvSpPr>
          <p:cNvPr id="3" name="Zástupný symbol pro obsah 2">
            <a:extLst>
              <a:ext uri="{FF2B5EF4-FFF2-40B4-BE49-F238E27FC236}">
                <a16:creationId xmlns:a16="http://schemas.microsoft.com/office/drawing/2014/main" id="{2E374479-6B91-4F12-9FB4-5C03C6689D65}"/>
              </a:ext>
            </a:extLst>
          </p:cNvPr>
          <p:cNvSpPr>
            <a:spLocks noGrp="1"/>
          </p:cNvSpPr>
          <p:nvPr>
            <p:ph idx="1"/>
          </p:nvPr>
        </p:nvSpPr>
        <p:spPr>
          <a:xfrm>
            <a:off x="677334" y="1305017"/>
            <a:ext cx="8596668" cy="5140171"/>
          </a:xfrm>
        </p:spPr>
        <p:txBody>
          <a:bodyPr>
            <a:normAutofit fontScale="77500" lnSpcReduction="20000"/>
          </a:bodyPr>
          <a:lstStyle/>
          <a:p>
            <a:r>
              <a:rPr lang="cs-CZ" dirty="0"/>
              <a:t>Michal má 36 let, má středoškolské vzdělání s maturitou. Má ID 3.stupně. Je svobodný, bezdětný, žije v rodinné domě s rodiči, bratrem a babičkou. Je bez partnerky. Jeho zájmy jsou hudba, filmy, PC, mobil časopisy, sledování sportu na TV, řízení auta. Léčí se 12 let. Nyní je bez sexuální aktivity.</a:t>
            </a:r>
          </a:p>
          <a:p>
            <a:r>
              <a:rPr lang="cs-CZ" b="1" dirty="0"/>
              <a:t>Problém:</a:t>
            </a:r>
          </a:p>
          <a:p>
            <a:pPr marL="0" indent="0">
              <a:buNone/>
            </a:pPr>
            <a:r>
              <a:rPr lang="cs-CZ" dirty="0"/>
              <a:t>- ,,Svět venku“</a:t>
            </a:r>
          </a:p>
          <a:p>
            <a:pPr marL="0" indent="0">
              <a:buNone/>
            </a:pPr>
            <a:r>
              <a:rPr lang="cs-CZ" dirty="0"/>
              <a:t>- Jídlo</a:t>
            </a:r>
          </a:p>
          <a:p>
            <a:pPr marL="0" indent="0">
              <a:buNone/>
            </a:pPr>
            <a:r>
              <a:rPr lang="cs-CZ" dirty="0"/>
              <a:t>- WC</a:t>
            </a:r>
          </a:p>
          <a:p>
            <a:pPr marL="0" indent="0">
              <a:buNone/>
            </a:pPr>
            <a:r>
              <a:rPr lang="cs-CZ" dirty="0"/>
              <a:t>- Sprcha</a:t>
            </a:r>
          </a:p>
          <a:p>
            <a:pPr marL="0" indent="0">
              <a:buNone/>
            </a:pPr>
            <a:r>
              <a:rPr lang="cs-CZ" dirty="0"/>
              <a:t>- Běžné denní činnosti</a:t>
            </a:r>
          </a:p>
          <a:p>
            <a:r>
              <a:rPr lang="cs-CZ" b="1" dirty="0"/>
              <a:t>Situace, ve kterých se cítí klidný a uvolněný:</a:t>
            </a:r>
          </a:p>
          <a:p>
            <a:pPr marL="0" indent="0">
              <a:buNone/>
            </a:pPr>
            <a:r>
              <a:rPr lang="cs-CZ" dirty="0"/>
              <a:t>- S rodinou, pokud plní jeho požadavky</a:t>
            </a:r>
          </a:p>
          <a:p>
            <a:pPr marL="0" indent="0">
              <a:buNone/>
            </a:pPr>
            <a:r>
              <a:rPr lang="cs-CZ" dirty="0"/>
              <a:t>- Izolace od spouštěčů</a:t>
            </a:r>
          </a:p>
          <a:p>
            <a:r>
              <a:rPr lang="cs-CZ" b="1" dirty="0"/>
              <a:t>Hledání pomoci/sdílení problému:</a:t>
            </a:r>
          </a:p>
          <a:p>
            <a:pPr marL="0" indent="0">
              <a:buNone/>
            </a:pPr>
            <a:r>
              <a:rPr lang="cs-CZ" dirty="0"/>
              <a:t>- Rodiče, psychiatr, psycholog</a:t>
            </a:r>
          </a:p>
          <a:p>
            <a:r>
              <a:rPr lang="cs-CZ" b="1" dirty="0"/>
              <a:t>Podstata problému (vlastními slovy):</a:t>
            </a:r>
          </a:p>
          <a:p>
            <a:pPr marL="0" indent="0">
              <a:buNone/>
            </a:pPr>
            <a:r>
              <a:rPr lang="cs-CZ" b="1" dirty="0"/>
              <a:t>,,Moje potíže se zhoršily po salmonele a po uvolnění hygienických pravidel. Začal jsem mít problémy se vším, co by mě mohlo kontaminovat. Především s odpadky a se vším, co s nimi souvisí.“</a:t>
            </a:r>
          </a:p>
          <a:p>
            <a:endParaRPr lang="cs-CZ" dirty="0"/>
          </a:p>
        </p:txBody>
      </p:sp>
    </p:spTree>
    <p:extLst>
      <p:ext uri="{BB962C8B-B14F-4D97-AF65-F5344CB8AC3E}">
        <p14:creationId xmlns:p14="http://schemas.microsoft.com/office/powerpoint/2010/main" val="11771955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72772EC0-5800-439F-86CD-EED0906A0204}"/>
              </a:ext>
            </a:extLst>
          </p:cNvPr>
          <p:cNvSpPr>
            <a:spLocks noGrp="1"/>
          </p:cNvSpPr>
          <p:nvPr>
            <p:ph type="title"/>
          </p:nvPr>
        </p:nvSpPr>
        <p:spPr>
          <a:xfrm>
            <a:off x="677334" y="609600"/>
            <a:ext cx="8596668" cy="588885"/>
          </a:xfrm>
        </p:spPr>
        <p:txBody>
          <a:bodyPr>
            <a:normAutofit fontScale="90000"/>
          </a:bodyPr>
          <a:lstStyle/>
          <a:p>
            <a:r>
              <a:rPr lang="cs-CZ" dirty="0"/>
              <a:t>Michal</a:t>
            </a:r>
          </a:p>
        </p:txBody>
      </p:sp>
      <p:sp>
        <p:nvSpPr>
          <p:cNvPr id="3" name="Zástupný symbol pro obsah 2">
            <a:extLst>
              <a:ext uri="{FF2B5EF4-FFF2-40B4-BE49-F238E27FC236}">
                <a16:creationId xmlns:a16="http://schemas.microsoft.com/office/drawing/2014/main" id="{9E416693-ABF2-4EEF-9CFA-6723E68BDF09}"/>
              </a:ext>
            </a:extLst>
          </p:cNvPr>
          <p:cNvSpPr>
            <a:spLocks noGrp="1"/>
          </p:cNvSpPr>
          <p:nvPr>
            <p:ph idx="1"/>
          </p:nvPr>
        </p:nvSpPr>
        <p:spPr>
          <a:xfrm>
            <a:off x="677334" y="1198485"/>
            <a:ext cx="8596668" cy="4842877"/>
          </a:xfrm>
        </p:spPr>
        <p:txBody>
          <a:bodyPr/>
          <a:lstStyle/>
          <a:p>
            <a:r>
              <a:rPr lang="cs-CZ" dirty="0"/>
              <a:t>Spouštěč: ,,Svět venku“, jídlo,</a:t>
            </a:r>
          </a:p>
          <a:p>
            <a:r>
              <a:rPr lang="cs-CZ" dirty="0"/>
              <a:t>Obsese: WC, špína a kontaminace</a:t>
            </a:r>
          </a:p>
          <a:p>
            <a:r>
              <a:rPr lang="cs-CZ" dirty="0"/>
              <a:t>Kompulze: ujišťování, kontrolování od rodičů. Nadměrné rituální nároky od rodiny, nadměrné mytí. </a:t>
            </a:r>
          </a:p>
          <a:p>
            <a:pPr marL="0" indent="0">
              <a:buNone/>
            </a:pPr>
            <a:r>
              <a:rPr lang="cs-CZ" dirty="0"/>
              <a:t>Pokud se rituály nedodržují, tak je agresivní (50%) a má strach (90%)</a:t>
            </a:r>
          </a:p>
          <a:p>
            <a:r>
              <a:rPr lang="cs-CZ" dirty="0"/>
              <a:t>Spouštěč: Běžné denní činnosti </a:t>
            </a:r>
          </a:p>
          <a:p>
            <a:r>
              <a:rPr lang="cs-CZ" dirty="0"/>
              <a:t>Obsese: Strach, že udělá chybu.</a:t>
            </a:r>
          </a:p>
          <a:p>
            <a:r>
              <a:rPr lang="cs-CZ" dirty="0"/>
              <a:t>Kompulze:  Aby nikoho nenakazil, aby se nikomu nic nestalo a ujišťování. </a:t>
            </a:r>
          </a:p>
          <a:p>
            <a:pPr marL="0" indent="0">
              <a:buNone/>
            </a:pPr>
            <a:r>
              <a:rPr lang="cs-CZ" dirty="0"/>
              <a:t>Pokus se rituály nedodržují, tak je agresivní (50%) a má strach (90%)</a:t>
            </a:r>
          </a:p>
          <a:p>
            <a:endParaRPr lang="cs-CZ" dirty="0"/>
          </a:p>
        </p:txBody>
      </p:sp>
    </p:spTree>
    <p:extLst>
      <p:ext uri="{BB962C8B-B14F-4D97-AF65-F5344CB8AC3E}">
        <p14:creationId xmlns:p14="http://schemas.microsoft.com/office/powerpoint/2010/main" val="846590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6F7D2232-FB84-4216-A5C7-E481FDB968F7}"/>
              </a:ext>
            </a:extLst>
          </p:cNvPr>
          <p:cNvSpPr>
            <a:spLocks noGrp="1"/>
          </p:cNvSpPr>
          <p:nvPr>
            <p:ph type="title"/>
          </p:nvPr>
        </p:nvSpPr>
        <p:spPr/>
        <p:txBody>
          <a:bodyPr/>
          <a:lstStyle/>
          <a:p>
            <a:r>
              <a:rPr lang="cs-CZ" dirty="0"/>
              <a:t>Vznik Michal</a:t>
            </a:r>
          </a:p>
        </p:txBody>
      </p:sp>
      <p:sp>
        <p:nvSpPr>
          <p:cNvPr id="3" name="Zástupný symbol pro obsah 2">
            <a:extLst>
              <a:ext uri="{FF2B5EF4-FFF2-40B4-BE49-F238E27FC236}">
                <a16:creationId xmlns:a16="http://schemas.microsoft.com/office/drawing/2014/main" id="{A8855F38-D515-464E-A1F5-4576D7AB1165}"/>
              </a:ext>
            </a:extLst>
          </p:cNvPr>
          <p:cNvSpPr>
            <a:spLocks noGrp="1"/>
          </p:cNvSpPr>
          <p:nvPr>
            <p:ph idx="1"/>
          </p:nvPr>
        </p:nvSpPr>
        <p:spPr/>
        <p:txBody>
          <a:bodyPr>
            <a:normAutofit fontScale="92500" lnSpcReduction="20000"/>
          </a:bodyPr>
          <a:lstStyle/>
          <a:p>
            <a:r>
              <a:rPr lang="cs-CZ" dirty="0"/>
              <a:t>,,První příznaky se objevily již při zápisu do první třídy. Například jsem si nechtěl vzít figurku vyrobenou z role od toaletního papíru nebo jsem si utíral držátka berlí, abych nepřinesl nějakou bakterii domů. V sedmé třídě jsme měli případy žloutenky a několik podezření. Měl jsem obavu, že to přinesu domů a například ovladač od TV jsem používal špejli. Pokud někdo chytal věci ze školy, nutil jsem je mýt si ruce.“</a:t>
            </a:r>
          </a:p>
          <a:p>
            <a:r>
              <a:rPr lang="cs-CZ" dirty="0"/>
              <a:t>Hodnocení: klidný, až flegmatický, ochotný pomoci, dobromyslný, svědomitý. Mezi jeho nedostatky patří nedochvilnost, lenost, odkládání věcí, </a:t>
            </a:r>
            <a:r>
              <a:rPr lang="cs-CZ" dirty="0" err="1"/>
              <a:t>prokrastinace</a:t>
            </a:r>
            <a:r>
              <a:rPr lang="cs-CZ" dirty="0"/>
              <a:t>.</a:t>
            </a:r>
          </a:p>
          <a:p>
            <a:endParaRPr lang="cs-CZ" dirty="0"/>
          </a:p>
          <a:p>
            <a:pPr marL="0" indent="0">
              <a:buNone/>
            </a:pPr>
            <a:r>
              <a:rPr lang="cs-CZ" dirty="0"/>
              <a:t>,,Chci po rodičích a bratrovi, aby se přizpůsobili mým požadavkům. Znamená to pro ně, že mi nesmí zavírat dveře od pokoje, abych se mohl kdykoliv ujistit, že je vše v pořádku, pomáhat mi se sprchou a sami se řádně sprchovat. Po kontaktu s toaletou, odpadky se musí řádně umýt a zdezinfikovat. Všichni musí používat tekuté mýdlo. Nechci, aby k nám někdo chodil, protože by vše kontaminoval a nedodržel by moje hygienické postupy.“</a:t>
            </a:r>
          </a:p>
          <a:p>
            <a:endParaRPr lang="cs-CZ" dirty="0"/>
          </a:p>
        </p:txBody>
      </p:sp>
    </p:spTree>
    <p:extLst>
      <p:ext uri="{BB962C8B-B14F-4D97-AF65-F5344CB8AC3E}">
        <p14:creationId xmlns:p14="http://schemas.microsoft.com/office/powerpoint/2010/main" val="1088429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9496302-7CFD-4856-A7BA-06E1A5769D6D}"/>
              </a:ext>
            </a:extLst>
          </p:cNvPr>
          <p:cNvSpPr>
            <a:spLocks noGrp="1"/>
          </p:cNvSpPr>
          <p:nvPr>
            <p:ph type="title"/>
          </p:nvPr>
        </p:nvSpPr>
        <p:spPr/>
        <p:txBody>
          <a:bodyPr/>
          <a:lstStyle/>
          <a:p>
            <a:pPr algn="ctr"/>
            <a:r>
              <a:rPr lang="cs-CZ" dirty="0"/>
              <a:t>OCD</a:t>
            </a:r>
          </a:p>
        </p:txBody>
      </p:sp>
      <p:sp>
        <p:nvSpPr>
          <p:cNvPr id="3" name="Zástupný symbol pro obsah 2">
            <a:extLst>
              <a:ext uri="{FF2B5EF4-FFF2-40B4-BE49-F238E27FC236}">
                <a16:creationId xmlns:a16="http://schemas.microsoft.com/office/drawing/2014/main" id="{3DC84765-CC91-4277-AA09-3B79774D0FD6}"/>
              </a:ext>
            </a:extLst>
          </p:cNvPr>
          <p:cNvSpPr>
            <a:spLocks noGrp="1"/>
          </p:cNvSpPr>
          <p:nvPr>
            <p:ph idx="1"/>
          </p:nvPr>
        </p:nvSpPr>
        <p:spPr/>
        <p:txBody>
          <a:bodyPr/>
          <a:lstStyle/>
          <a:p>
            <a:r>
              <a:rPr lang="cs-CZ" dirty="0"/>
              <a:t>patofyziologie tohoto onemocnění není dosud zcela jasná</a:t>
            </a:r>
          </a:p>
          <a:p>
            <a:r>
              <a:rPr lang="cs-CZ" dirty="0"/>
              <a:t>obvykle probíhá chronicky a obtížně, přičemž většina postižených nedosahuje úplného vymizení symptomů.</a:t>
            </a:r>
          </a:p>
          <a:p>
            <a:r>
              <a:rPr lang="cs-CZ" dirty="0"/>
              <a:t>jádrové příznaky zahrnují kognitivní a behaviorální projev, mezi které patří obsedantní myšlenky a ritualizované či vyhýbavé chování.</a:t>
            </a:r>
          </a:p>
          <a:p>
            <a:r>
              <a:rPr lang="cs-CZ" dirty="0"/>
              <a:t>způsobovat deprese, smutek, vzájemné obviňování a další komorbidní či sekundární symptomy</a:t>
            </a:r>
          </a:p>
          <a:p>
            <a:r>
              <a:rPr lang="cs-CZ" dirty="0"/>
              <a:t>ve společnosti jsou duševní nemoci vnímány jako stigmatizující</a:t>
            </a:r>
          </a:p>
        </p:txBody>
      </p:sp>
    </p:spTree>
    <p:extLst>
      <p:ext uri="{BB962C8B-B14F-4D97-AF65-F5344CB8AC3E}">
        <p14:creationId xmlns:p14="http://schemas.microsoft.com/office/powerpoint/2010/main" val="1278995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3BEE412-4C8F-46B5-A589-E99780A70359}"/>
              </a:ext>
            </a:extLst>
          </p:cNvPr>
          <p:cNvSpPr>
            <a:spLocks noGrp="1"/>
          </p:cNvSpPr>
          <p:nvPr>
            <p:ph type="title"/>
          </p:nvPr>
        </p:nvSpPr>
        <p:spPr/>
        <p:txBody>
          <a:bodyPr/>
          <a:lstStyle/>
          <a:p>
            <a:r>
              <a:rPr lang="cs-CZ" dirty="0"/>
              <a:t>Obsese</a:t>
            </a:r>
          </a:p>
        </p:txBody>
      </p:sp>
      <p:sp>
        <p:nvSpPr>
          <p:cNvPr id="3" name="Zástupný symbol pro obsah 2">
            <a:extLst>
              <a:ext uri="{FF2B5EF4-FFF2-40B4-BE49-F238E27FC236}">
                <a16:creationId xmlns:a16="http://schemas.microsoft.com/office/drawing/2014/main" id="{83DC0CA2-B61E-450A-A06C-8BE3C78104A1}"/>
              </a:ext>
            </a:extLst>
          </p:cNvPr>
          <p:cNvSpPr>
            <a:spLocks noGrp="1"/>
          </p:cNvSpPr>
          <p:nvPr>
            <p:ph idx="1"/>
          </p:nvPr>
        </p:nvSpPr>
        <p:spPr/>
        <p:txBody>
          <a:bodyPr/>
          <a:lstStyle/>
          <a:p>
            <a:r>
              <a:rPr lang="cs-CZ" dirty="0"/>
              <a:t>představují vtíravé myšlenky, které se vyznačují neodbytností a vyvolávají v člověku silné pocity úzkosti, tísně a nervozity. </a:t>
            </a:r>
          </a:p>
          <a:p>
            <a:r>
              <a:rPr lang="cs-CZ" dirty="0"/>
              <a:t>jsou to myšlenky, které vznikají samovolně nebo jako odpověď na určité podněty, jako je například pohled na ostrý předmět, figurínu nebo osobu v černém oblečení, přičemž mohou být vyvolány dotykem kliky nebo přečtením specifického slova </a:t>
            </a:r>
          </a:p>
          <a:p>
            <a:r>
              <a:rPr lang="cs-CZ" dirty="0"/>
              <a:t>projevují se jako myšlenky, impulzy nebo napětí, které jsou někdy těžko specifikovatelné. </a:t>
            </a:r>
          </a:p>
          <a:p>
            <a:r>
              <a:rPr lang="cs-CZ" dirty="0"/>
              <a:t>mají sklony k tomu, že se rozšiřují do různých aspektů prožívání. </a:t>
            </a:r>
          </a:p>
          <a:p>
            <a:r>
              <a:rPr lang="cs-CZ" dirty="0"/>
              <a:t>pacienti také využívají různé metody, jak své obsese neutralizovat, přičemž se nejčastěji uchylují k ujišťování a vyhýbání se určitým situacím.</a:t>
            </a:r>
          </a:p>
        </p:txBody>
      </p:sp>
    </p:spTree>
    <p:extLst>
      <p:ext uri="{BB962C8B-B14F-4D97-AF65-F5344CB8AC3E}">
        <p14:creationId xmlns:p14="http://schemas.microsoft.com/office/powerpoint/2010/main" val="1332873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C6EA234-901C-4F56-A1D9-B44A04B236EF}"/>
              </a:ext>
            </a:extLst>
          </p:cNvPr>
          <p:cNvSpPr>
            <a:spLocks noGrp="1"/>
          </p:cNvSpPr>
          <p:nvPr>
            <p:ph type="title"/>
          </p:nvPr>
        </p:nvSpPr>
        <p:spPr/>
        <p:txBody>
          <a:bodyPr/>
          <a:lstStyle/>
          <a:p>
            <a:r>
              <a:rPr lang="cs-CZ" dirty="0"/>
              <a:t>Obsese</a:t>
            </a:r>
          </a:p>
        </p:txBody>
      </p:sp>
      <p:sp>
        <p:nvSpPr>
          <p:cNvPr id="3" name="Zástupný symbol pro obsah 2">
            <a:extLst>
              <a:ext uri="{FF2B5EF4-FFF2-40B4-BE49-F238E27FC236}">
                <a16:creationId xmlns:a16="http://schemas.microsoft.com/office/drawing/2014/main" id="{3C785D57-6901-4DAE-B109-3E63F8BEB4CF}"/>
              </a:ext>
            </a:extLst>
          </p:cNvPr>
          <p:cNvSpPr>
            <a:spLocks noGrp="1"/>
          </p:cNvSpPr>
          <p:nvPr>
            <p:ph idx="1"/>
          </p:nvPr>
        </p:nvSpPr>
        <p:spPr>
          <a:xfrm>
            <a:off x="677334" y="1180731"/>
            <a:ext cx="8596668" cy="5379868"/>
          </a:xfrm>
        </p:spPr>
        <p:txBody>
          <a:bodyPr>
            <a:normAutofit fontScale="92500" lnSpcReduction="20000"/>
          </a:bodyPr>
          <a:lstStyle/>
          <a:p>
            <a:r>
              <a:rPr lang="cs-CZ" dirty="0"/>
              <a:t>často jsou spojeny s různými nepříjemnými pocity, jako je například strach, úzkost, tíseň, vnitřní napětí, nervozita, stud, výčitky- následně vzniká stresová reakce, která může mít za následek fyzické projevy jako je zrychlený tep, třes, pocení, bolest břicha a jiné. </a:t>
            </a:r>
          </a:p>
          <a:p>
            <a:r>
              <a:rPr lang="cs-CZ" dirty="0"/>
              <a:t>vyvolaná úzkost, která na rozdíl od strachu nemá konkrétní podobu, zde má funkci upozornit na nebezpečí. </a:t>
            </a:r>
          </a:p>
          <a:p>
            <a:r>
              <a:rPr lang="cs-CZ" dirty="0"/>
              <a:t>mnohdy úzkost získáme ve spojitosti s výchovou, ať už od rodiny, ze sociálního prostředí, tak i ze zaměstnání nebo ze životních zkušeností. </a:t>
            </a:r>
          </a:p>
          <a:p>
            <a:r>
              <a:rPr lang="cs-CZ" dirty="0"/>
              <a:t>může  se objevit i pocit hnusu. Je to pocit, kdy má člověk odpor k obsesi, na kterou myslí, mohou mít také formu obrazů a představ.</a:t>
            </a:r>
          </a:p>
          <a:p>
            <a:r>
              <a:rPr lang="cs-CZ" dirty="0"/>
              <a:t>obvykle objevují v situacích, kdy jsme vystaveni spouštěčům, což jsou prvky nebo okolnosti, které nám připomínají naše obavy. Tyto spouštěče mohou mít různé formy a můžeme je rozdělit na:</a:t>
            </a:r>
          </a:p>
          <a:p>
            <a:pPr marL="0" indent="0">
              <a:buNone/>
            </a:pPr>
            <a:r>
              <a:rPr lang="cs-CZ" dirty="0"/>
              <a:t>      </a:t>
            </a:r>
            <a:r>
              <a:rPr lang="cs-CZ" b="1" dirty="0"/>
              <a:t>vnitřní </a:t>
            </a:r>
            <a:r>
              <a:rPr lang="cs-CZ" dirty="0"/>
              <a:t>– útržky našich myšlenek a vzpomínek, tedy podněty, které vycházejí</a:t>
            </a:r>
          </a:p>
          <a:p>
            <a:pPr marL="0" indent="0">
              <a:buNone/>
            </a:pPr>
            <a:r>
              <a:rPr lang="cs-CZ" dirty="0"/>
              <a:t>      z naší psychiky</a:t>
            </a:r>
          </a:p>
          <a:p>
            <a:pPr marL="0" indent="0">
              <a:buNone/>
            </a:pPr>
            <a:r>
              <a:rPr lang="cs-CZ" dirty="0"/>
              <a:t>      </a:t>
            </a:r>
            <a:r>
              <a:rPr lang="cs-CZ" b="1" dirty="0"/>
              <a:t>vnější</a:t>
            </a:r>
            <a:r>
              <a:rPr lang="cs-CZ" dirty="0"/>
              <a:t> – podněty, které přicházejí z okolního světa, což zahrnuje objekty, místa,</a:t>
            </a:r>
          </a:p>
          <a:p>
            <a:pPr marL="0" indent="0">
              <a:buNone/>
            </a:pPr>
            <a:r>
              <a:rPr lang="cs-CZ" dirty="0"/>
              <a:t>      konkrétní osoby, nebo informace z médií, jako jsou televizní nebo rozhlasové</a:t>
            </a:r>
          </a:p>
          <a:p>
            <a:pPr marL="0" indent="0">
              <a:buNone/>
            </a:pPr>
            <a:r>
              <a:rPr lang="cs-CZ" dirty="0"/>
              <a:t>      zprávy</a:t>
            </a:r>
          </a:p>
          <a:p>
            <a:endParaRPr lang="cs-CZ" dirty="0"/>
          </a:p>
          <a:p>
            <a:endParaRPr lang="cs-CZ" dirty="0"/>
          </a:p>
        </p:txBody>
      </p:sp>
    </p:spTree>
    <p:extLst>
      <p:ext uri="{BB962C8B-B14F-4D97-AF65-F5344CB8AC3E}">
        <p14:creationId xmlns:p14="http://schemas.microsoft.com/office/powerpoint/2010/main" val="1576115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A850C85C-A6C9-4973-B6BE-63D6CFD97432}"/>
              </a:ext>
            </a:extLst>
          </p:cNvPr>
          <p:cNvSpPr>
            <a:spLocks noGrp="1"/>
          </p:cNvSpPr>
          <p:nvPr>
            <p:ph type="title"/>
          </p:nvPr>
        </p:nvSpPr>
        <p:spPr/>
        <p:txBody>
          <a:bodyPr/>
          <a:lstStyle/>
          <a:p>
            <a:r>
              <a:rPr lang="cs-CZ" dirty="0"/>
              <a:t>Kompulze</a:t>
            </a:r>
          </a:p>
        </p:txBody>
      </p:sp>
      <p:sp>
        <p:nvSpPr>
          <p:cNvPr id="3" name="Zástupný symbol pro obsah 2">
            <a:extLst>
              <a:ext uri="{FF2B5EF4-FFF2-40B4-BE49-F238E27FC236}">
                <a16:creationId xmlns:a16="http://schemas.microsoft.com/office/drawing/2014/main" id="{2388D503-7571-4576-A45D-4B21305E96E4}"/>
              </a:ext>
            </a:extLst>
          </p:cNvPr>
          <p:cNvSpPr>
            <a:spLocks noGrp="1"/>
          </p:cNvSpPr>
          <p:nvPr>
            <p:ph idx="1"/>
          </p:nvPr>
        </p:nvSpPr>
        <p:spPr>
          <a:xfrm>
            <a:off x="677334" y="1242875"/>
            <a:ext cx="8596668" cy="4798488"/>
          </a:xfrm>
        </p:spPr>
        <p:txBody>
          <a:bodyPr>
            <a:normAutofit lnSpcReduction="10000"/>
          </a:bodyPr>
          <a:lstStyle/>
          <a:p>
            <a:r>
              <a:rPr lang="cs-CZ" dirty="0"/>
              <a:t>představuje chování, jímž se snažíme zmírnit úzkost, nervozitu a nepohodlí vyvolané obsedantními myšlenkami</a:t>
            </a:r>
          </a:p>
          <a:p>
            <a:r>
              <a:rPr lang="cs-CZ" dirty="0"/>
              <a:t>zahrnuje převážně jednoduché a opakované úkony (jako je počítání nebo mytí), zatímco rituály se považují za složené a komplikované aktivity (například počítání podle specifického pořadí nebo mytí podle stanoveného postupu či pravidel)</a:t>
            </a:r>
          </a:p>
          <a:p>
            <a:r>
              <a:rPr lang="cs-CZ" dirty="0"/>
              <a:t>kompulze a rituály mohou jedinci v životě zásadně bránit, protože se s nimi nedokáže vyrovnat. Tyto praktiky mohou být také značně časově náročné, zdraví škodlivé nebo jinak omezující</a:t>
            </a:r>
          </a:p>
          <a:p>
            <a:r>
              <a:rPr lang="cs-CZ" dirty="0"/>
              <a:t>tento způsob chování bývá většinou ritualizovaný, má přesně stanovený postup, podmínky a počet opakování.</a:t>
            </a:r>
          </a:p>
          <a:p>
            <a:r>
              <a:rPr lang="cs-CZ" dirty="0"/>
              <a:t>některé kompulzivní chování se zdá být nelogické a nemá racionální základ.</a:t>
            </a:r>
          </a:p>
          <a:p>
            <a:r>
              <a:rPr lang="cs-CZ" dirty="0"/>
              <a:t>osoba trpící OCD si uvědomuje absurdnost a přehnanost svého chování, nedokáže však vysvětlit, proč je nutné jednat určitým způsobem, ačkoliv se cítí nucena takové chování opakovat, protože jí poskytuje úlevu.</a:t>
            </a:r>
          </a:p>
          <a:p>
            <a:endParaRPr lang="cs-CZ" dirty="0"/>
          </a:p>
        </p:txBody>
      </p:sp>
    </p:spTree>
    <p:extLst>
      <p:ext uri="{BB962C8B-B14F-4D97-AF65-F5344CB8AC3E}">
        <p14:creationId xmlns:p14="http://schemas.microsoft.com/office/powerpoint/2010/main" val="367247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30E58295-E2D2-41C1-A792-223961E11AC9}"/>
              </a:ext>
            </a:extLst>
          </p:cNvPr>
          <p:cNvSpPr>
            <a:spLocks noGrp="1"/>
          </p:cNvSpPr>
          <p:nvPr>
            <p:ph type="title"/>
          </p:nvPr>
        </p:nvSpPr>
        <p:spPr/>
        <p:txBody>
          <a:bodyPr/>
          <a:lstStyle/>
          <a:p>
            <a:r>
              <a:rPr lang="cs-CZ" dirty="0"/>
              <a:t>Kompulze</a:t>
            </a:r>
          </a:p>
        </p:txBody>
      </p:sp>
      <p:sp>
        <p:nvSpPr>
          <p:cNvPr id="3" name="Zástupný symbol pro obsah 2">
            <a:extLst>
              <a:ext uri="{FF2B5EF4-FFF2-40B4-BE49-F238E27FC236}">
                <a16:creationId xmlns:a16="http://schemas.microsoft.com/office/drawing/2014/main" id="{2D45FF91-A8FD-462A-9FF3-12830ADF8071}"/>
              </a:ext>
            </a:extLst>
          </p:cNvPr>
          <p:cNvSpPr>
            <a:spLocks noGrp="1"/>
          </p:cNvSpPr>
          <p:nvPr>
            <p:ph idx="1"/>
          </p:nvPr>
        </p:nvSpPr>
        <p:spPr>
          <a:xfrm>
            <a:off x="677334" y="1384917"/>
            <a:ext cx="8596668" cy="5473083"/>
          </a:xfrm>
        </p:spPr>
        <p:txBody>
          <a:bodyPr>
            <a:normAutofit fontScale="92500" lnSpcReduction="10000"/>
          </a:bodyPr>
          <a:lstStyle/>
          <a:p>
            <a:r>
              <a:rPr lang="cs-CZ" dirty="0"/>
              <a:t>omezit nutkavé chování je velmi těžké, děti jej občas skrývají a provádějí tzv. mentální rituály, jako je počítání nebo opakování modliteb či písniček.</a:t>
            </a:r>
          </a:p>
          <a:p>
            <a:r>
              <a:rPr lang="cs-CZ" dirty="0"/>
              <a:t>mentální kompulze se stejně jako obsedantní myšlenky vztahují k myšlenkovým procesům. Hlavní rozdíl spočívá v tom, že děti dokáží mentální kompulze vyvolat a ovládat svou vůlí, zatímco obsedantní myšlenky neovládají. </a:t>
            </a:r>
          </a:p>
          <a:p>
            <a:r>
              <a:rPr lang="cs-CZ" dirty="0"/>
              <a:t>mentální kompulze mohou být také spojeny s představami. </a:t>
            </a:r>
          </a:p>
          <a:p>
            <a:r>
              <a:rPr lang="cs-CZ" dirty="0"/>
              <a:t>Příklady:</a:t>
            </a:r>
          </a:p>
          <a:p>
            <a:pPr>
              <a:buFont typeface="Wingdings" panose="05000000000000000000" pitchFamily="2" charset="2"/>
              <a:buChar char="v"/>
            </a:pPr>
            <a:r>
              <a:rPr lang="cs-CZ" dirty="0"/>
              <a:t> nutkavé umývání, čištění a praní oblečení, opětovné ověřování a kontrolování, opakování běžných činností, jako je vycházení ze dveří, pohyb očima, prsty nebo provádění určitých aktivit stále dokola.</a:t>
            </a:r>
          </a:p>
          <a:p>
            <a:pPr>
              <a:buFont typeface="Wingdings" panose="05000000000000000000" pitchFamily="2" charset="2"/>
              <a:buChar char="v"/>
            </a:pPr>
            <a:r>
              <a:rPr lang="cs-CZ" dirty="0"/>
              <a:t>dotýkání se věcí, sepisování seznamů, uspořádávání objektů, přesné ustlání postele a vykonávání činností v pevném pořadí, hromadění věcí, skrytá nutkavá chování (mentální kompulze) jako je opakování určitého slova, věty, modlitby nebo magické formule v mysli, představování si specifických obrazů či modlení.</a:t>
            </a:r>
          </a:p>
          <a:p>
            <a:pPr>
              <a:buFont typeface="Wingdings" panose="05000000000000000000" pitchFamily="2" charset="2"/>
              <a:buChar char="v"/>
            </a:pPr>
            <a:r>
              <a:rPr lang="cs-CZ" dirty="0"/>
              <a:t>ujišťování, kdy se člověk opakovaně dotazuje svých blízkých, zda např. zamkli dveře, zda nikdo nebyl v jeho pokoji, nebo zda byl ručník v koupelně vyprán na 60 °C.  = když ujištění na chvíli zmírní úzkost, po čase se člověk znovu ptá a naléhá, dokud nezíská odpovídající odpověď, což je pro jeho rodinu a okolí značně vyčerpávající.</a:t>
            </a:r>
          </a:p>
          <a:p>
            <a:pPr>
              <a:buFont typeface="Wingdings" panose="05000000000000000000" pitchFamily="2" charset="2"/>
              <a:buChar char="v"/>
            </a:pPr>
            <a:endParaRPr lang="cs-CZ" dirty="0"/>
          </a:p>
        </p:txBody>
      </p:sp>
    </p:spTree>
    <p:extLst>
      <p:ext uri="{BB962C8B-B14F-4D97-AF65-F5344CB8AC3E}">
        <p14:creationId xmlns:p14="http://schemas.microsoft.com/office/powerpoint/2010/main" val="3166593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230E6197-10A4-422C-B63E-73FB34774F63}"/>
              </a:ext>
            </a:extLst>
          </p:cNvPr>
          <p:cNvSpPr>
            <a:spLocks noGrp="1"/>
          </p:cNvSpPr>
          <p:nvPr>
            <p:ph type="title"/>
          </p:nvPr>
        </p:nvSpPr>
        <p:spPr/>
        <p:txBody>
          <a:bodyPr/>
          <a:lstStyle/>
          <a:p>
            <a:r>
              <a:rPr lang="cs-CZ" dirty="0"/>
              <a:t>OCD</a:t>
            </a:r>
          </a:p>
        </p:txBody>
      </p:sp>
      <p:sp>
        <p:nvSpPr>
          <p:cNvPr id="3" name="Zástupný symbol pro obsah 2">
            <a:extLst>
              <a:ext uri="{FF2B5EF4-FFF2-40B4-BE49-F238E27FC236}">
                <a16:creationId xmlns:a16="http://schemas.microsoft.com/office/drawing/2014/main" id="{5655958C-CB20-46FA-B114-EC14261777B1}"/>
              </a:ext>
            </a:extLst>
          </p:cNvPr>
          <p:cNvSpPr>
            <a:spLocks noGrp="1"/>
          </p:cNvSpPr>
          <p:nvPr>
            <p:ph idx="1"/>
          </p:nvPr>
        </p:nvSpPr>
        <p:spPr>
          <a:xfrm>
            <a:off x="544169" y="1488613"/>
            <a:ext cx="8596668" cy="4759787"/>
          </a:xfrm>
        </p:spPr>
        <p:txBody>
          <a:bodyPr/>
          <a:lstStyle/>
          <a:p>
            <a:r>
              <a:rPr lang="cs-CZ" dirty="0"/>
              <a:t>Kompulzivní a nutkavé chování při jakémkoli narušení daného rituálu je nutné ho opakovat. Postupem času se kompulzivní chování stává intenzivnějším, neboť osoba trpící OCD začne mít pochybnosti o účinnosti svého chování = nestačí pouze umývat si ruce teplou vodou a dezinfekčním mýdlem, ale je nutné je důkladně drhnout kartáčkem a po umytí aplikovat ještě dezinfekční gel. </a:t>
            </a:r>
          </a:p>
          <a:p>
            <a:r>
              <a:rPr lang="cs-CZ" dirty="0"/>
              <a:t>Kompulze se tak stávají stále sofistikovanějšími, složitějšími a časově náročnějšími, což má výrazný dopad na život jednotlivce v mnoha oblastech. Podobně se rozšiřují i obsesivní myšlenky.</a:t>
            </a:r>
          </a:p>
          <a:p>
            <a:r>
              <a:rPr lang="cs-CZ" dirty="0"/>
              <a:t>Aby pacienti zmírnili obsese, především následnou úzkost a kompulzivní chování, snaží se vyhýbat situacím, ve kterých obvykle vznikají. Tento jev nazývá vyhýbavé chování.</a:t>
            </a:r>
          </a:p>
        </p:txBody>
      </p:sp>
    </p:spTree>
    <p:extLst>
      <p:ext uri="{BB962C8B-B14F-4D97-AF65-F5344CB8AC3E}">
        <p14:creationId xmlns:p14="http://schemas.microsoft.com/office/powerpoint/2010/main" val="3712690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E5306CC-CB74-4F3F-A06D-4ED1C8A14E45}"/>
              </a:ext>
            </a:extLst>
          </p:cNvPr>
          <p:cNvSpPr>
            <a:spLocks noGrp="1"/>
          </p:cNvSpPr>
          <p:nvPr>
            <p:ph type="title"/>
          </p:nvPr>
        </p:nvSpPr>
        <p:spPr/>
        <p:txBody>
          <a:bodyPr/>
          <a:lstStyle/>
          <a:p>
            <a:r>
              <a:rPr lang="cs-CZ" dirty="0"/>
              <a:t>Příčiny</a:t>
            </a:r>
          </a:p>
        </p:txBody>
      </p:sp>
      <p:sp>
        <p:nvSpPr>
          <p:cNvPr id="3" name="Zástupný symbol pro obsah 2">
            <a:extLst>
              <a:ext uri="{FF2B5EF4-FFF2-40B4-BE49-F238E27FC236}">
                <a16:creationId xmlns:a16="http://schemas.microsoft.com/office/drawing/2014/main" id="{77167829-92F1-4AC9-A7BD-C8D98AB2C3AC}"/>
              </a:ext>
            </a:extLst>
          </p:cNvPr>
          <p:cNvSpPr>
            <a:spLocks noGrp="1"/>
          </p:cNvSpPr>
          <p:nvPr>
            <p:ph idx="1"/>
          </p:nvPr>
        </p:nvSpPr>
        <p:spPr>
          <a:xfrm>
            <a:off x="677334" y="1393795"/>
            <a:ext cx="8596668" cy="4918228"/>
          </a:xfrm>
        </p:spPr>
        <p:txBody>
          <a:bodyPr/>
          <a:lstStyle/>
          <a:p>
            <a:r>
              <a:rPr lang="cs-CZ" dirty="0"/>
              <a:t>nejsou zcela jasné.</a:t>
            </a:r>
          </a:p>
          <a:p>
            <a:r>
              <a:rPr lang="cs-CZ" dirty="0"/>
              <a:t>Mohou být důsledkem interakce genetických, biologických, psychologických a sociálních faktorů. Genetická predispozice se odhaduje na 40–60 % rizika rozvoje této poruchy =  jedinci s rodinnou anamnézou OCD mají větší pravděpodobnost, že si tuto poruchu vyvinou. </a:t>
            </a:r>
          </a:p>
          <a:p>
            <a:r>
              <a:rPr lang="cs-CZ" dirty="0"/>
              <a:t>mezi biologické faktory patří nedostatek serotoninu nebo neurologické nálezy, které popisují rozpojení systému drah, který spojuje </a:t>
            </a:r>
            <a:r>
              <a:rPr lang="cs-CZ" dirty="0" err="1"/>
              <a:t>prefrontální</a:t>
            </a:r>
            <a:r>
              <a:rPr lang="cs-CZ" dirty="0"/>
              <a:t> kortex, thalamus a bazální ganglia</a:t>
            </a:r>
          </a:p>
          <a:p>
            <a:r>
              <a:rPr lang="cs-CZ" b="1" dirty="0"/>
              <a:t>psychologické faktory -  </a:t>
            </a:r>
            <a:r>
              <a:rPr lang="cs-CZ" dirty="0"/>
              <a:t>zahrnují dysfunkční přesvědčení o sobě, ostatních a světě, zkreslené vnímání rizika a nadměrnou potřebu kontroly. Lidé s OCD často vidí svět jako nebezpečný a plný nejistoty, cítí se odpovědní za vše a usilují o neustálou kontrolu</a:t>
            </a:r>
          </a:p>
          <a:p>
            <a:r>
              <a:rPr lang="cs-CZ" b="1" dirty="0"/>
              <a:t>sociální faktory </a:t>
            </a:r>
            <a:r>
              <a:rPr lang="cs-CZ" dirty="0"/>
              <a:t>=  /které mohou ovlivnit vznik či udržení OCD/ se řadí vliv rodiny a okolí, včetně nadměrného nátlaku, kritiky ze strany rodičů nebo nadměrné ochrany, a nejistoty v rodinných vztazích.</a:t>
            </a:r>
          </a:p>
        </p:txBody>
      </p:sp>
    </p:spTree>
    <p:extLst>
      <p:ext uri="{BB962C8B-B14F-4D97-AF65-F5344CB8AC3E}">
        <p14:creationId xmlns:p14="http://schemas.microsoft.com/office/powerpoint/2010/main" val="3129563047"/>
      </p:ext>
    </p:extLst>
  </p:cSld>
  <p:clrMapOvr>
    <a:masterClrMapping/>
  </p:clrMapOvr>
</p:sld>
</file>

<file path=ppt/theme/theme1.xml><?xml version="1.0" encoding="utf-8"?>
<a:theme xmlns:a="http://schemas.openxmlformats.org/drawingml/2006/main" name="Fazeta">
  <a:themeElements>
    <a:clrScheme name="Faz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z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z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79</TotalTime>
  <Words>3274</Words>
  <Application>Microsoft Office PowerPoint</Application>
  <PresentationFormat>Širokoúhlá obrazovka</PresentationFormat>
  <Paragraphs>172</Paragraphs>
  <Slides>22</Slides>
  <Notes>0</Notes>
  <HiddenSlides>0</HiddenSlides>
  <MMClips>0</MMClips>
  <ScaleCrop>false</ScaleCrop>
  <HeadingPairs>
    <vt:vector size="6" baseType="variant">
      <vt:variant>
        <vt:lpstr>Použitá písma</vt:lpstr>
      </vt:variant>
      <vt:variant>
        <vt:i4>4</vt:i4>
      </vt:variant>
      <vt:variant>
        <vt:lpstr>Motiv</vt:lpstr>
      </vt:variant>
      <vt:variant>
        <vt:i4>1</vt:i4>
      </vt:variant>
      <vt:variant>
        <vt:lpstr>Nadpisy snímků</vt:lpstr>
      </vt:variant>
      <vt:variant>
        <vt:i4>22</vt:i4>
      </vt:variant>
    </vt:vector>
  </HeadingPairs>
  <TitlesOfParts>
    <vt:vector size="27" baseType="lpstr">
      <vt:lpstr>Arial</vt:lpstr>
      <vt:lpstr>Trebuchet MS</vt:lpstr>
      <vt:lpstr>Wingdings</vt:lpstr>
      <vt:lpstr>Wingdings 3</vt:lpstr>
      <vt:lpstr>Fazeta</vt:lpstr>
      <vt:lpstr>OCD</vt:lpstr>
      <vt:lpstr>Obsedantně-kompulzivní porucha</vt:lpstr>
      <vt:lpstr>OCD</vt:lpstr>
      <vt:lpstr>Obsese</vt:lpstr>
      <vt:lpstr>Obsese</vt:lpstr>
      <vt:lpstr>Kompulze</vt:lpstr>
      <vt:lpstr>Kompulze</vt:lpstr>
      <vt:lpstr>OCD</vt:lpstr>
      <vt:lpstr>Příčiny</vt:lpstr>
      <vt:lpstr>Vývoj a vznik této poruchy</vt:lpstr>
      <vt:lpstr>Vznik a vývoj OCD</vt:lpstr>
      <vt:lpstr>Léčba</vt:lpstr>
      <vt:lpstr>Ošetřovatelská péče</vt:lpstr>
      <vt:lpstr>Ruminace</vt:lpstr>
      <vt:lpstr>Příklady OCD</vt:lpstr>
      <vt:lpstr>Lucie</vt:lpstr>
      <vt:lpstr>Vznik Lucie</vt:lpstr>
      <vt:lpstr>Andrea</vt:lpstr>
      <vt:lpstr>Andrea</vt:lpstr>
      <vt:lpstr>Michal</vt:lpstr>
      <vt:lpstr>Michal</vt:lpstr>
      <vt:lpstr>Vznik Michal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OCD</dc:title>
  <dc:creator>D331224 User</dc:creator>
  <cp:lastModifiedBy>D331224 User</cp:lastModifiedBy>
  <cp:revision>10</cp:revision>
  <dcterms:created xsi:type="dcterms:W3CDTF">2025-04-14T20:23:33Z</dcterms:created>
  <dcterms:modified xsi:type="dcterms:W3CDTF">2025-04-14T21:42:58Z</dcterms:modified>
</cp:coreProperties>
</file>