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9" r:id="rId3"/>
    <p:sldId id="257" r:id="rId4"/>
    <p:sldId id="260" r:id="rId5"/>
    <p:sldId id="261" r:id="rId6"/>
    <p:sldId id="258"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cs-CZ"/>
              <a:t>Kliknutím lze upravit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334146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292161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4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211831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3227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259084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114229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cs-CZ"/>
              <a:t>Kliknutím lze upravit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1299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170147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24D3504-2676-483C-A0D3-7587D2B88F35}" type="datetimeFigureOut">
              <a:rPr lang="cs-CZ" smtClean="0"/>
              <a:t>21.04.2025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26212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324D3504-2676-483C-A0D3-7587D2B88F35}" type="datetimeFigureOut">
              <a:rPr lang="cs-CZ" smtClean="0"/>
              <a:t>21.04.2025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340035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324D3504-2676-483C-A0D3-7587D2B88F35}" type="datetimeFigureOut">
              <a:rPr lang="cs-CZ" smtClean="0"/>
              <a:t>21.04.2025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427438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324D3504-2676-483C-A0D3-7587D2B88F35}" type="datetimeFigureOut">
              <a:rPr lang="cs-CZ" smtClean="0"/>
              <a:t>21.04.2025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10695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D3504-2676-483C-A0D3-7587D2B88F35}" type="datetimeFigureOut">
              <a:rPr lang="cs-CZ" smtClean="0"/>
              <a:t>21.04.2025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375730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cs-CZ"/>
              <a:t>Kliknutím lze upravit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cs-CZ"/>
              <a:t>Upravte styly předlohy textu.</a:t>
            </a:r>
          </a:p>
        </p:txBody>
      </p:sp>
      <p:sp>
        <p:nvSpPr>
          <p:cNvPr id="5" name="Date Placeholder 4"/>
          <p:cNvSpPr>
            <a:spLocks noGrp="1"/>
          </p:cNvSpPr>
          <p:nvPr>
            <p:ph type="dt" sz="half" idx="10"/>
          </p:nvPr>
        </p:nvSpPr>
        <p:spPr/>
        <p:txBody>
          <a:bodyPr/>
          <a:lstStyle/>
          <a:p>
            <a:fld id="{324D3504-2676-483C-A0D3-7587D2B88F35}" type="datetimeFigureOut">
              <a:rPr lang="cs-CZ" smtClean="0"/>
              <a:t>21.04.2025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17479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324D3504-2676-483C-A0D3-7587D2B88F35}" type="datetimeFigureOut">
              <a:rPr lang="cs-CZ" smtClean="0"/>
              <a:t>21.04.2025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788C5A1E-6DEC-4976-9188-E44F0FBF3FBE}" type="slidenum">
              <a:rPr lang="cs-CZ" smtClean="0"/>
              <a:t>‹#›</a:t>
            </a:fld>
            <a:endParaRPr lang="cs-CZ"/>
          </a:p>
        </p:txBody>
      </p:sp>
    </p:spTree>
    <p:extLst>
      <p:ext uri="{BB962C8B-B14F-4D97-AF65-F5344CB8AC3E}">
        <p14:creationId xmlns:p14="http://schemas.microsoft.com/office/powerpoint/2010/main" val="403756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cs-CZ"/>
              <a:t>Kliknutím lze upravit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4D3504-2676-483C-A0D3-7587D2B88F35}" type="datetimeFigureOut">
              <a:rPr lang="cs-CZ" smtClean="0"/>
              <a:t>21.04.2025</a:t>
            </a:fld>
            <a:endParaRPr lang="cs-C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C5A1E-6DEC-4976-9188-E44F0FBF3FBE}" type="slidenum">
              <a:rPr lang="cs-CZ" smtClean="0"/>
              <a:t>‹#›</a:t>
            </a:fld>
            <a:endParaRPr lang="cs-CZ"/>
          </a:p>
        </p:txBody>
      </p:sp>
    </p:spTree>
    <p:extLst>
      <p:ext uri="{BB962C8B-B14F-4D97-AF65-F5344CB8AC3E}">
        <p14:creationId xmlns:p14="http://schemas.microsoft.com/office/powerpoint/2010/main" val="12078586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16869D-B7A5-4754-8F94-54529D21FA1C}"/>
              </a:ext>
            </a:extLst>
          </p:cNvPr>
          <p:cNvSpPr>
            <a:spLocks noGrp="1"/>
          </p:cNvSpPr>
          <p:nvPr>
            <p:ph type="ctrTitle"/>
          </p:nvPr>
        </p:nvSpPr>
        <p:spPr/>
        <p:txBody>
          <a:bodyPr/>
          <a:lstStyle/>
          <a:p>
            <a:r>
              <a:rPr lang="cs-CZ" dirty="0"/>
              <a:t>Návyková rizika u dětí</a:t>
            </a:r>
          </a:p>
        </p:txBody>
      </p:sp>
      <p:sp>
        <p:nvSpPr>
          <p:cNvPr id="3" name="Podnadpis 2">
            <a:extLst>
              <a:ext uri="{FF2B5EF4-FFF2-40B4-BE49-F238E27FC236}">
                <a16:creationId xmlns:a16="http://schemas.microsoft.com/office/drawing/2014/main" id="{2B3EDCC9-712A-4BE4-8FC9-AFA09FEB6DBC}"/>
              </a:ext>
            </a:extLst>
          </p:cNvPr>
          <p:cNvSpPr>
            <a:spLocks noGrp="1"/>
          </p:cNvSpPr>
          <p:nvPr>
            <p:ph type="subTitle" idx="1"/>
          </p:nvPr>
        </p:nvSpPr>
        <p:spPr/>
        <p:txBody>
          <a:bodyPr/>
          <a:lstStyle/>
          <a:p>
            <a:r>
              <a:rPr lang="cs-CZ" dirty="0"/>
              <a:t>Bc. Irena Mádrová</a:t>
            </a:r>
          </a:p>
        </p:txBody>
      </p:sp>
    </p:spTree>
    <p:extLst>
      <p:ext uri="{BB962C8B-B14F-4D97-AF65-F5344CB8AC3E}">
        <p14:creationId xmlns:p14="http://schemas.microsoft.com/office/powerpoint/2010/main" val="117084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2C433E-37D5-4D64-9B90-0EB63FFD7512}"/>
              </a:ext>
            </a:extLst>
          </p:cNvPr>
          <p:cNvSpPr>
            <a:spLocks noGrp="1"/>
          </p:cNvSpPr>
          <p:nvPr>
            <p:ph type="title"/>
          </p:nvPr>
        </p:nvSpPr>
        <p:spPr/>
        <p:txBody>
          <a:bodyPr>
            <a:normAutofit fontScale="90000"/>
          </a:bodyPr>
          <a:lstStyle/>
          <a:p>
            <a:br>
              <a:rPr lang="cs-CZ" dirty="0"/>
            </a:br>
            <a:r>
              <a:rPr lang="cs-CZ" b="1" dirty="0"/>
              <a:t>Léčba návykových nemocí u dětí a dospívajících obecně </a:t>
            </a:r>
            <a:br>
              <a:rPr lang="cs-CZ" dirty="0"/>
            </a:br>
            <a:endParaRPr lang="cs-CZ" dirty="0"/>
          </a:p>
        </p:txBody>
      </p:sp>
      <p:sp>
        <p:nvSpPr>
          <p:cNvPr id="3" name="Zástupný symbol pro obsah 2">
            <a:extLst>
              <a:ext uri="{FF2B5EF4-FFF2-40B4-BE49-F238E27FC236}">
                <a16:creationId xmlns:a16="http://schemas.microsoft.com/office/drawing/2014/main" id="{6C904B6B-049C-4C9E-91C1-90F5252A5644}"/>
              </a:ext>
            </a:extLst>
          </p:cNvPr>
          <p:cNvSpPr>
            <a:spLocks noGrp="1"/>
          </p:cNvSpPr>
          <p:nvPr>
            <p:ph idx="1"/>
          </p:nvPr>
        </p:nvSpPr>
        <p:spPr/>
        <p:txBody>
          <a:bodyPr/>
          <a:lstStyle/>
          <a:p>
            <a:r>
              <a:rPr lang="cs-CZ" b="1" dirty="0"/>
              <a:t>- </a:t>
            </a:r>
            <a:r>
              <a:rPr lang="cs-CZ" dirty="0"/>
              <a:t>rodinná terapie s rodiči, </a:t>
            </a:r>
          </a:p>
          <a:p>
            <a:r>
              <a:rPr lang="cs-CZ" dirty="0"/>
              <a:t>- psychoterapie, </a:t>
            </a:r>
          </a:p>
          <a:p>
            <a:r>
              <a:rPr lang="cs-CZ" dirty="0"/>
              <a:t>- poradenství, </a:t>
            </a:r>
          </a:p>
          <a:p>
            <a:r>
              <a:rPr lang="cs-CZ" dirty="0"/>
              <a:t>- nácvik dovedností potřebných pro život, </a:t>
            </a:r>
          </a:p>
          <a:p>
            <a:r>
              <a:rPr lang="cs-CZ" dirty="0"/>
              <a:t>- řešení otázek životního stylu a sítě sociálních stavů, </a:t>
            </a:r>
          </a:p>
          <a:p>
            <a:r>
              <a:rPr lang="cs-CZ" dirty="0"/>
              <a:t>- zvládání stresu a relaxační techniky, </a:t>
            </a:r>
          </a:p>
          <a:p>
            <a:r>
              <a:rPr lang="cs-CZ" dirty="0"/>
              <a:t>- laičtí terapeuti, </a:t>
            </a:r>
          </a:p>
          <a:p>
            <a:r>
              <a:rPr lang="cs-CZ" dirty="0"/>
              <a:t>- ústavní léčení (pokud se stav nedaří zvládnout ambulantně). </a:t>
            </a:r>
          </a:p>
        </p:txBody>
      </p:sp>
    </p:spTree>
    <p:extLst>
      <p:ext uri="{BB962C8B-B14F-4D97-AF65-F5344CB8AC3E}">
        <p14:creationId xmlns:p14="http://schemas.microsoft.com/office/powerpoint/2010/main" val="282202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9F0C53-543E-4914-B8BE-D37B189941D3}"/>
              </a:ext>
            </a:extLst>
          </p:cNvPr>
          <p:cNvSpPr>
            <a:spLocks noGrp="1"/>
          </p:cNvSpPr>
          <p:nvPr>
            <p:ph type="title"/>
          </p:nvPr>
        </p:nvSpPr>
        <p:spPr/>
        <p:txBody>
          <a:bodyPr/>
          <a:lstStyle/>
          <a:p>
            <a:r>
              <a:rPr lang="cs-CZ" dirty="0"/>
              <a:t>Postupy používané při intervenci</a:t>
            </a:r>
          </a:p>
        </p:txBody>
      </p:sp>
      <p:sp>
        <p:nvSpPr>
          <p:cNvPr id="3" name="Zástupný symbol pro obsah 2">
            <a:extLst>
              <a:ext uri="{FF2B5EF4-FFF2-40B4-BE49-F238E27FC236}">
                <a16:creationId xmlns:a16="http://schemas.microsoft.com/office/drawing/2014/main" id="{8B25D28A-86EA-4B10-8C0F-310F8B8934CB}"/>
              </a:ext>
            </a:extLst>
          </p:cNvPr>
          <p:cNvSpPr>
            <a:spLocks noGrp="1"/>
          </p:cNvSpPr>
          <p:nvPr>
            <p:ph idx="1"/>
          </p:nvPr>
        </p:nvSpPr>
        <p:spPr/>
        <p:txBody>
          <a:bodyPr>
            <a:normAutofit fontScale="92500" lnSpcReduction="20000"/>
          </a:bodyPr>
          <a:lstStyle/>
          <a:p>
            <a:r>
              <a:rPr lang="cs-CZ" dirty="0"/>
              <a:t>doporučení přestat, </a:t>
            </a:r>
          </a:p>
          <a:p>
            <a:r>
              <a:rPr lang="cs-CZ" dirty="0"/>
              <a:t>svépomocné manuály, </a:t>
            </a:r>
          </a:p>
          <a:p>
            <a:r>
              <a:rPr lang="cs-CZ" dirty="0"/>
              <a:t>posilování motivace, </a:t>
            </a:r>
          </a:p>
          <a:p>
            <a:r>
              <a:rPr lang="cs-CZ" dirty="0"/>
              <a:t>spolupráce s rodinou, </a:t>
            </a:r>
          </a:p>
          <a:p>
            <a:r>
              <a:rPr lang="cs-CZ" dirty="0"/>
              <a:t>linky důvěry, centra krizové intervence, </a:t>
            </a:r>
          </a:p>
          <a:p>
            <a:r>
              <a:rPr lang="cs-CZ" dirty="0"/>
              <a:t>doporučení ke specializované léčbě, </a:t>
            </a:r>
          </a:p>
          <a:p>
            <a:r>
              <a:rPr lang="cs-CZ" dirty="0"/>
              <a:t>následné kontroly. </a:t>
            </a:r>
          </a:p>
          <a:p>
            <a:endParaRPr lang="cs-CZ" dirty="0"/>
          </a:p>
          <a:p>
            <a:r>
              <a:rPr lang="cs-CZ" dirty="0"/>
              <a:t>Problémy působené návykovými látkami a hazardní hrou u dětí a dospívajících jsou v České republice na vzestupu. Navíc návykové látky komplikují u dětí a dospívajících léčbu jiných duševních problémů, proto je znalost této problematiky pro stanovení léčby a ošetřovatelského přístupu zásadně důležitá.</a:t>
            </a:r>
          </a:p>
        </p:txBody>
      </p:sp>
    </p:spTree>
    <p:extLst>
      <p:ext uri="{BB962C8B-B14F-4D97-AF65-F5344CB8AC3E}">
        <p14:creationId xmlns:p14="http://schemas.microsoft.com/office/powerpoint/2010/main" val="134602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37DDAB7-CC0F-4305-9E75-8AB6340D8E14}"/>
              </a:ext>
            </a:extLst>
          </p:cNvPr>
          <p:cNvSpPr>
            <a:spLocks noGrp="1"/>
          </p:cNvSpPr>
          <p:nvPr>
            <p:ph type="title"/>
          </p:nvPr>
        </p:nvSpPr>
        <p:spPr>
          <a:xfrm>
            <a:off x="677334" y="609600"/>
            <a:ext cx="8596668" cy="973667"/>
          </a:xfrm>
        </p:spPr>
        <p:txBody>
          <a:bodyPr>
            <a:normAutofit fontScale="90000"/>
          </a:bodyPr>
          <a:lstStyle/>
          <a:p>
            <a:r>
              <a:rPr lang="cs-CZ" b="1" dirty="0"/>
              <a:t>Ošetřovatelský péče u dětí s akutní intoxikací</a:t>
            </a:r>
            <a:endParaRPr lang="cs-CZ" dirty="0"/>
          </a:p>
        </p:txBody>
      </p:sp>
      <p:sp>
        <p:nvSpPr>
          <p:cNvPr id="3" name="Zástupný symbol pro obsah 2">
            <a:extLst>
              <a:ext uri="{FF2B5EF4-FFF2-40B4-BE49-F238E27FC236}">
                <a16:creationId xmlns:a16="http://schemas.microsoft.com/office/drawing/2014/main" id="{9B0218BB-B6DA-4160-8EDB-1CCE1905C305}"/>
              </a:ext>
            </a:extLst>
          </p:cNvPr>
          <p:cNvSpPr>
            <a:spLocks noGrp="1"/>
          </p:cNvSpPr>
          <p:nvPr>
            <p:ph idx="1"/>
          </p:nvPr>
        </p:nvSpPr>
        <p:spPr>
          <a:xfrm>
            <a:off x="677334" y="1803401"/>
            <a:ext cx="8596668" cy="4237962"/>
          </a:xfrm>
        </p:spPr>
        <p:txBody>
          <a:bodyPr>
            <a:normAutofit fontScale="47500" lnSpcReduction="20000"/>
          </a:bodyPr>
          <a:lstStyle/>
          <a:p>
            <a:r>
              <a:rPr lang="cs-CZ" dirty="0"/>
              <a:t>Je zaměřena na – bezpečnost, uspokojování biologických potřeb, rozvoj komunikace, zapojení do běžných činností každodenního života, nácvik sebeobsluhy a </a:t>
            </a:r>
            <a:r>
              <a:rPr lang="cs-CZ" dirty="0" err="1"/>
              <a:t>sebepéče</a:t>
            </a:r>
            <a:r>
              <a:rPr lang="cs-CZ" dirty="0"/>
              <a:t>. Cílem je návrat k normálnímu životu (resocializace). </a:t>
            </a:r>
          </a:p>
          <a:p>
            <a:r>
              <a:rPr lang="cs-CZ" i="1" dirty="0"/>
              <a:t>V průběhu hospitalizace sledujeme: </a:t>
            </a:r>
            <a:endParaRPr lang="cs-CZ" dirty="0"/>
          </a:p>
          <a:p>
            <a:pPr marL="0" indent="0">
              <a:buNone/>
            </a:pPr>
            <a:r>
              <a:rPr lang="cs-CZ" dirty="0"/>
              <a:t>❑ </a:t>
            </a:r>
            <a:r>
              <a:rPr lang="cs-CZ" i="1" dirty="0"/>
              <a:t>celkové ladění </a:t>
            </a:r>
            <a:r>
              <a:rPr lang="cs-CZ" dirty="0"/>
              <a:t>svěřence při příchodu, reakce na umístění a vyrovnání se s novým prostředím, snahu o spolupráci a naopak </a:t>
            </a:r>
          </a:p>
          <a:p>
            <a:pPr marL="0" indent="0">
              <a:buNone/>
            </a:pPr>
            <a:r>
              <a:rPr lang="cs-CZ" dirty="0"/>
              <a:t>❑ jaký má </a:t>
            </a:r>
            <a:r>
              <a:rPr lang="cs-CZ" i="1" dirty="0"/>
              <a:t>vztah k programu </a:t>
            </a:r>
            <a:r>
              <a:rPr lang="cs-CZ" dirty="0"/>
              <a:t>a režimu, zda je aktivní, či pasivní </a:t>
            </a:r>
          </a:p>
          <a:p>
            <a:pPr marL="0" indent="0">
              <a:buNone/>
            </a:pPr>
            <a:r>
              <a:rPr lang="cs-CZ" dirty="0"/>
              <a:t>❑ </a:t>
            </a:r>
            <a:r>
              <a:rPr lang="cs-CZ" i="1" dirty="0"/>
              <a:t>vztah ke skupině a kolektivu, </a:t>
            </a:r>
            <a:r>
              <a:rPr lang="cs-CZ" dirty="0"/>
              <a:t>prosazování ve skupině, zapojování se či nikoli do skupinového dění, inklinace k ostatním dětem (jakého typu), první konflikty </a:t>
            </a:r>
          </a:p>
          <a:p>
            <a:pPr marL="0" indent="0">
              <a:buNone/>
            </a:pPr>
            <a:r>
              <a:rPr lang="cs-CZ" dirty="0"/>
              <a:t>❑ </a:t>
            </a:r>
            <a:r>
              <a:rPr lang="cs-CZ" i="1" dirty="0"/>
              <a:t>vztah k dospělým</a:t>
            </a:r>
            <a:r>
              <a:rPr lang="cs-CZ" dirty="0"/>
              <a:t>, respektování autorit, způsob navazování kontaktu s dospělými, reakce na požadavky a hodnocení dospělých </a:t>
            </a:r>
          </a:p>
          <a:p>
            <a:pPr marL="0" indent="0">
              <a:buNone/>
            </a:pPr>
            <a:r>
              <a:rPr lang="cs-CZ" dirty="0"/>
              <a:t>❑ </a:t>
            </a:r>
            <a:r>
              <a:rPr lang="cs-CZ" i="1" dirty="0"/>
              <a:t>úroveň pracovních dovedností</a:t>
            </a:r>
            <a:r>
              <a:rPr lang="cs-CZ" dirty="0"/>
              <a:t>, samostatnost, vytrvalost, manuální zručnost, v jakých situacích podává nejkvalitnější výkon </a:t>
            </a:r>
          </a:p>
          <a:p>
            <a:pPr marL="0" indent="0">
              <a:buNone/>
            </a:pPr>
            <a:r>
              <a:rPr lang="cs-CZ" dirty="0"/>
              <a:t>❑ úroveň hygienických návyků a celková upravenost </a:t>
            </a:r>
          </a:p>
          <a:p>
            <a:pPr>
              <a:buFont typeface="Wingdings" panose="05000000000000000000" pitchFamily="2" charset="2"/>
              <a:buChar char="q"/>
            </a:pPr>
            <a:r>
              <a:rPr lang="cs-CZ" i="1" dirty="0"/>
              <a:t>zájmová oblast </a:t>
            </a:r>
            <a:r>
              <a:rPr lang="cs-CZ" dirty="0"/>
              <a:t>- základní dovednosti, specifické znalosti a dovednosti </a:t>
            </a:r>
          </a:p>
          <a:p>
            <a:pPr marL="0" indent="0">
              <a:buNone/>
            </a:pPr>
            <a:r>
              <a:rPr lang="cs-CZ" dirty="0"/>
              <a:t>❑ </a:t>
            </a:r>
            <a:r>
              <a:rPr lang="cs-CZ" i="1" dirty="0"/>
              <a:t>vazby na rodiče a rodinné prostředí, </a:t>
            </a:r>
            <a:r>
              <a:rPr lang="cs-CZ" dirty="0"/>
              <a:t>četnost písemného kontaktu, vztah k jednotlivým členům rodiny, zájem rodičů o návštěvy, reakce dítěte na návštěvy </a:t>
            </a:r>
          </a:p>
          <a:p>
            <a:pPr marL="0" indent="0">
              <a:buNone/>
            </a:pPr>
            <a:r>
              <a:rPr lang="cs-CZ" dirty="0"/>
              <a:t>❑ </a:t>
            </a:r>
            <a:r>
              <a:rPr lang="cs-CZ" i="1" dirty="0"/>
              <a:t>projevy na veřejnosti, </a:t>
            </a:r>
            <a:r>
              <a:rPr lang="cs-CZ" dirty="0"/>
              <a:t>úroveň společenského vystupování, vztah k opačnému pohlaví </a:t>
            </a:r>
          </a:p>
          <a:p>
            <a:pPr marL="0" indent="0">
              <a:buNone/>
            </a:pPr>
            <a:r>
              <a:rPr lang="pt-BR" dirty="0"/>
              <a:t>❑ </a:t>
            </a:r>
            <a:r>
              <a:rPr lang="pt-BR" i="1" dirty="0"/>
              <a:t>zdravotní stav, </a:t>
            </a:r>
            <a:r>
              <a:rPr lang="pt-BR" dirty="0"/>
              <a:t>úniky do nemoci </a:t>
            </a:r>
          </a:p>
          <a:p>
            <a:pPr marL="0" indent="0">
              <a:buNone/>
            </a:pPr>
            <a:r>
              <a:rPr lang="cs-CZ" dirty="0"/>
              <a:t>❑ </a:t>
            </a:r>
            <a:r>
              <a:rPr lang="cs-CZ" i="1" dirty="0"/>
              <a:t>orientace do budoucnosti, </a:t>
            </a:r>
            <a:r>
              <a:rPr lang="cs-CZ" dirty="0"/>
              <a:t>krátkodobé a dlouhodobé perspektivy </a:t>
            </a:r>
          </a:p>
          <a:p>
            <a:pPr marL="0" indent="0">
              <a:buNone/>
            </a:pPr>
            <a:r>
              <a:rPr lang="cs-CZ" dirty="0"/>
              <a:t>❑ </a:t>
            </a:r>
            <a:r>
              <a:rPr lang="cs-CZ" i="1" dirty="0"/>
              <a:t>vyrovnávání se s náročnými životními situacemi </a:t>
            </a:r>
            <a:endParaRPr lang="cs-CZ" dirty="0"/>
          </a:p>
          <a:p>
            <a:pPr marL="0" indent="0">
              <a:buNone/>
            </a:pPr>
            <a:r>
              <a:rPr lang="cs-CZ" dirty="0"/>
              <a:t>❑ </a:t>
            </a:r>
            <a:r>
              <a:rPr lang="cs-CZ" i="1" dirty="0"/>
              <a:t>hospodaření s finančními prostředky </a:t>
            </a:r>
            <a:endParaRPr lang="cs-CZ" dirty="0"/>
          </a:p>
          <a:p>
            <a:pPr marL="0" indent="0">
              <a:buNone/>
            </a:pPr>
            <a:r>
              <a:rPr lang="cs-CZ" dirty="0"/>
              <a:t>❑ vztah ke svěřeným věcem </a:t>
            </a:r>
          </a:p>
          <a:p>
            <a:pPr marL="0" indent="0">
              <a:buNone/>
            </a:pPr>
            <a:r>
              <a:rPr lang="cs-CZ" dirty="0"/>
              <a:t>❑ </a:t>
            </a:r>
            <a:r>
              <a:rPr lang="cs-CZ" i="1" dirty="0"/>
              <a:t>základní charakteristické vlastnosti</a:t>
            </a:r>
            <a:r>
              <a:rPr lang="cs-CZ" dirty="0"/>
              <a:t>, společenskost, samotářství, dominance, </a:t>
            </a:r>
            <a:r>
              <a:rPr lang="cs-CZ" dirty="0" err="1"/>
              <a:t>submisiva</a:t>
            </a:r>
            <a:r>
              <a:rPr lang="cs-CZ" dirty="0"/>
              <a:t>, vztah k vlastní osobě, celkové ladění, afektivita </a:t>
            </a:r>
          </a:p>
          <a:p>
            <a:pPr marL="0" indent="0">
              <a:buNone/>
            </a:pPr>
            <a:endParaRPr lang="cs-CZ" dirty="0"/>
          </a:p>
          <a:p>
            <a:endParaRPr lang="cs-CZ" dirty="0"/>
          </a:p>
        </p:txBody>
      </p:sp>
    </p:spTree>
    <p:extLst>
      <p:ext uri="{BB962C8B-B14F-4D97-AF65-F5344CB8AC3E}">
        <p14:creationId xmlns:p14="http://schemas.microsoft.com/office/powerpoint/2010/main" val="27766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4B365AA-D204-4167-88F1-DF9E1F8AFFD5}"/>
              </a:ext>
            </a:extLst>
          </p:cNvPr>
          <p:cNvSpPr>
            <a:spLocks noGrp="1"/>
          </p:cNvSpPr>
          <p:nvPr>
            <p:ph type="title"/>
          </p:nvPr>
        </p:nvSpPr>
        <p:spPr>
          <a:xfrm>
            <a:off x="677334" y="609600"/>
            <a:ext cx="8596668" cy="990600"/>
          </a:xfrm>
        </p:spPr>
        <p:txBody>
          <a:bodyPr>
            <a:normAutofit fontScale="90000"/>
          </a:bodyPr>
          <a:lstStyle/>
          <a:p>
            <a:r>
              <a:rPr lang="cs-CZ" i="1" dirty="0"/>
              <a:t>Péče o děti, které užívají NL je náročná z důvodů:</a:t>
            </a:r>
            <a:endParaRPr lang="cs-CZ" dirty="0"/>
          </a:p>
        </p:txBody>
      </p:sp>
      <p:sp>
        <p:nvSpPr>
          <p:cNvPr id="3" name="Zástupný symbol pro obsah 2">
            <a:extLst>
              <a:ext uri="{FF2B5EF4-FFF2-40B4-BE49-F238E27FC236}">
                <a16:creationId xmlns:a16="http://schemas.microsoft.com/office/drawing/2014/main" id="{B59CF3FD-0420-44D4-A905-4E84C3516C25}"/>
              </a:ext>
            </a:extLst>
          </p:cNvPr>
          <p:cNvSpPr>
            <a:spLocks noGrp="1"/>
          </p:cNvSpPr>
          <p:nvPr>
            <p:ph idx="1"/>
          </p:nvPr>
        </p:nvSpPr>
        <p:spPr/>
        <p:txBody>
          <a:bodyPr>
            <a:normAutofit lnSpcReduction="10000"/>
          </a:bodyPr>
          <a:lstStyle/>
          <a:p>
            <a:endParaRPr lang="cs-CZ" dirty="0"/>
          </a:p>
          <a:p>
            <a:r>
              <a:rPr lang="cs-CZ" dirty="0"/>
              <a:t>nárůstu počtu dětských a adolescentních pacientů s problémy s návykovými látkami </a:t>
            </a:r>
          </a:p>
          <a:p>
            <a:pPr marL="0" indent="0">
              <a:buNone/>
            </a:pPr>
            <a:r>
              <a:rPr lang="cs-CZ" dirty="0"/>
              <a:t>❑ jejich nízká motivace k léčbě, spolupracují formálně </a:t>
            </a:r>
          </a:p>
          <a:p>
            <a:pPr marL="0" indent="0">
              <a:buNone/>
            </a:pPr>
            <a:r>
              <a:rPr lang="cs-CZ" dirty="0"/>
              <a:t>❑ jsou egocentrické, problémy děti vidí v okolí a ne u sebe </a:t>
            </a:r>
          </a:p>
          <a:p>
            <a:pPr marL="0" indent="0">
              <a:buNone/>
            </a:pPr>
            <a:r>
              <a:rPr lang="cs-CZ" dirty="0"/>
              <a:t>❑ jsou neklidné z důvodu abstinence </a:t>
            </a:r>
          </a:p>
          <a:p>
            <a:pPr marL="0" indent="0">
              <a:buNone/>
            </a:pPr>
            <a:r>
              <a:rPr lang="cs-CZ" dirty="0"/>
              <a:t>❑ poškozují vybavení oddělení </a:t>
            </a:r>
          </a:p>
          <a:p>
            <a:pPr marL="0" indent="0">
              <a:buNone/>
            </a:pPr>
            <a:r>
              <a:rPr lang="cs-CZ" dirty="0"/>
              <a:t>❑ mají naléhavé chování </a:t>
            </a:r>
          </a:p>
          <a:p>
            <a:pPr marL="0" indent="0">
              <a:buNone/>
            </a:pPr>
            <a:r>
              <a:rPr lang="cs-CZ" dirty="0"/>
              <a:t>❑ nevyhovující prostorové členění stanice </a:t>
            </a:r>
          </a:p>
          <a:p>
            <a:pPr marL="0" indent="0">
              <a:buNone/>
            </a:pPr>
            <a:r>
              <a:rPr lang="cs-CZ" dirty="0"/>
              <a:t>❑ kombinace s dalšími psychiatrickými diagnózami na stanici - nároky na organizaci a akceptaci individuálních potřeb klientů </a:t>
            </a:r>
          </a:p>
          <a:p>
            <a:endParaRPr lang="cs-CZ" dirty="0"/>
          </a:p>
        </p:txBody>
      </p:sp>
    </p:spTree>
    <p:extLst>
      <p:ext uri="{BB962C8B-B14F-4D97-AF65-F5344CB8AC3E}">
        <p14:creationId xmlns:p14="http://schemas.microsoft.com/office/powerpoint/2010/main" val="357852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252FE8-F743-4F12-B8F7-0ADAC9CEC9C4}"/>
              </a:ext>
            </a:extLst>
          </p:cNvPr>
          <p:cNvSpPr>
            <a:spLocks noGrp="1"/>
          </p:cNvSpPr>
          <p:nvPr>
            <p:ph type="title"/>
          </p:nvPr>
        </p:nvSpPr>
        <p:spPr>
          <a:xfrm>
            <a:off x="677334" y="609600"/>
            <a:ext cx="8596668" cy="635000"/>
          </a:xfrm>
        </p:spPr>
        <p:txBody>
          <a:bodyPr>
            <a:normAutofit fontScale="90000"/>
          </a:bodyPr>
          <a:lstStyle/>
          <a:p>
            <a:r>
              <a:rPr lang="cs-CZ" i="1" dirty="0"/>
              <a:t>Uspokojování biologických potřeb</a:t>
            </a:r>
            <a:endParaRPr lang="cs-CZ" dirty="0"/>
          </a:p>
        </p:txBody>
      </p:sp>
      <p:sp>
        <p:nvSpPr>
          <p:cNvPr id="3" name="Zástupný symbol pro obsah 2">
            <a:extLst>
              <a:ext uri="{FF2B5EF4-FFF2-40B4-BE49-F238E27FC236}">
                <a16:creationId xmlns:a16="http://schemas.microsoft.com/office/drawing/2014/main" id="{E597259A-D0E0-4E10-B2FD-51748BFFA41A}"/>
              </a:ext>
            </a:extLst>
          </p:cNvPr>
          <p:cNvSpPr>
            <a:spLocks noGrp="1"/>
          </p:cNvSpPr>
          <p:nvPr>
            <p:ph idx="1"/>
          </p:nvPr>
        </p:nvSpPr>
        <p:spPr>
          <a:xfrm>
            <a:off x="677334" y="1337733"/>
            <a:ext cx="8596668" cy="4703629"/>
          </a:xfrm>
        </p:spPr>
        <p:txBody>
          <a:bodyPr/>
          <a:lstStyle/>
          <a:p>
            <a:r>
              <a:rPr lang="cs-CZ" dirty="0"/>
              <a:t>Přijímání potravy, tekutin, vyprazdňování - cílem péče je zajistit dostatečný a vyvážený příjem potravy a tekutin a pomoci nemocnému navrátit se zpět ke svým běžným stravovacím návykům. Příjem potravy je ovlivněn abstinencí, snaží se zajíst chuť na NL. Při vyprazdňování se snažíme ponechat nemocnému co největší samostatnost, ale samozřejmě je nutná kontrola a případná dopomoc personálu. </a:t>
            </a:r>
          </a:p>
          <a:p>
            <a:r>
              <a:rPr lang="cs-CZ" i="1" dirty="0"/>
              <a:t>Hygiena a </a:t>
            </a:r>
            <a:r>
              <a:rPr lang="cs-CZ" i="1" dirty="0" err="1"/>
              <a:t>sebepéče</a:t>
            </a:r>
            <a:r>
              <a:rPr lang="cs-CZ" i="1" dirty="0"/>
              <a:t>  - d</a:t>
            </a:r>
            <a:r>
              <a:rPr lang="cs-CZ" dirty="0"/>
              <a:t>ítě pod vlivem drog zanedbávalo svůj zevnějšek, je potřeba taktně pacienty vést k takové péči o svůj zevnějšek, která bude přijatelná pro okolí i pacienta samotného.</a:t>
            </a:r>
          </a:p>
        </p:txBody>
      </p:sp>
    </p:spTree>
    <p:extLst>
      <p:ext uri="{BB962C8B-B14F-4D97-AF65-F5344CB8AC3E}">
        <p14:creationId xmlns:p14="http://schemas.microsoft.com/office/powerpoint/2010/main" val="450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D96FE9-9E41-41B2-A8E5-2661A56B39B7}"/>
              </a:ext>
            </a:extLst>
          </p:cNvPr>
          <p:cNvSpPr>
            <a:spLocks noGrp="1"/>
          </p:cNvSpPr>
          <p:nvPr>
            <p:ph type="title"/>
          </p:nvPr>
        </p:nvSpPr>
        <p:spPr>
          <a:xfrm>
            <a:off x="677334" y="609600"/>
            <a:ext cx="8596668" cy="635000"/>
          </a:xfrm>
        </p:spPr>
        <p:txBody>
          <a:bodyPr>
            <a:normAutofit fontScale="90000"/>
          </a:bodyPr>
          <a:lstStyle/>
          <a:p>
            <a:r>
              <a:rPr lang="cs-CZ" i="1" dirty="0"/>
              <a:t>Edukace</a:t>
            </a:r>
            <a:endParaRPr lang="cs-CZ" dirty="0"/>
          </a:p>
        </p:txBody>
      </p:sp>
      <p:sp>
        <p:nvSpPr>
          <p:cNvPr id="3" name="Zástupný symbol pro obsah 2">
            <a:extLst>
              <a:ext uri="{FF2B5EF4-FFF2-40B4-BE49-F238E27FC236}">
                <a16:creationId xmlns:a16="http://schemas.microsoft.com/office/drawing/2014/main" id="{294725AB-71D7-43A9-BB8C-AC7DFD6EBC7D}"/>
              </a:ext>
            </a:extLst>
          </p:cNvPr>
          <p:cNvSpPr>
            <a:spLocks noGrp="1"/>
          </p:cNvSpPr>
          <p:nvPr>
            <p:ph idx="1"/>
          </p:nvPr>
        </p:nvSpPr>
        <p:spPr>
          <a:xfrm>
            <a:off x="677334" y="1244601"/>
            <a:ext cx="8596668" cy="4796762"/>
          </a:xfrm>
        </p:spPr>
        <p:txBody>
          <a:bodyPr/>
          <a:lstStyle/>
          <a:p>
            <a:r>
              <a:rPr lang="cs-CZ" dirty="0"/>
              <a:t>U dětí jsou významnými autoritami rodiče a dítě potřebuje i od nejbližších vnímat, že zejména oni věří ve smysl a prospěšnost jeho života bez drog. Prevence problémů působených alkoholem a drogami u dětí a dospívajících má smysl a je důležitá. S dítětem nebo dospívajícím je třeba trávit přiměřeně čas, pokud možno každý den.</a:t>
            </a:r>
          </a:p>
          <a:p>
            <a:r>
              <a:rPr lang="cs-CZ" dirty="0"/>
              <a:t>Naslouchání, povzbuzování, vřelost a respekt, </a:t>
            </a:r>
            <a:r>
              <a:rPr lang="cs-CZ" dirty="0" err="1"/>
              <a:t>posilovánnín</a:t>
            </a:r>
            <a:r>
              <a:rPr lang="cs-CZ" dirty="0"/>
              <a:t> vlastního sebevědomí, pochvala</a:t>
            </a:r>
          </a:p>
          <a:p>
            <a:r>
              <a:rPr lang="cs-CZ" dirty="0"/>
              <a:t>Pozor na vlastní reakce, zejména takové, které by si dítě mohlo vykládat jako posměch nebo odmítnutí</a:t>
            </a:r>
          </a:p>
          <a:p>
            <a:r>
              <a:rPr lang="cs-CZ" dirty="0"/>
              <a:t>Při výchově spolupráce s dalšími členy rodiny. Nejdůležitějším spojencem bývá druhý rodič dítěte. I rozvedení rodiče by při výchově měli spolupracovat, dohodnout společný postup nebo se alespoň informovat. Kdyby se to nepodařilo, mohlo by dítě rozporů zneužívat.</a:t>
            </a:r>
          </a:p>
        </p:txBody>
      </p:sp>
    </p:spTree>
    <p:extLst>
      <p:ext uri="{BB962C8B-B14F-4D97-AF65-F5344CB8AC3E}">
        <p14:creationId xmlns:p14="http://schemas.microsoft.com/office/powerpoint/2010/main" val="366325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DEBACE7-F9FB-458C-9FD4-5B8E158F463F}"/>
              </a:ext>
            </a:extLst>
          </p:cNvPr>
          <p:cNvSpPr>
            <a:spLocks noGrp="1"/>
          </p:cNvSpPr>
          <p:nvPr>
            <p:ph type="title"/>
          </p:nvPr>
        </p:nvSpPr>
        <p:spPr>
          <a:xfrm>
            <a:off x="1097280" y="286604"/>
            <a:ext cx="10058400" cy="238330"/>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31DEAABC-5DE1-4EF6-92F3-0255136D886E}"/>
              </a:ext>
            </a:extLst>
          </p:cNvPr>
          <p:cNvSpPr>
            <a:spLocks noGrp="1"/>
          </p:cNvSpPr>
          <p:nvPr>
            <p:ph idx="1"/>
          </p:nvPr>
        </p:nvSpPr>
        <p:spPr>
          <a:xfrm>
            <a:off x="1097280" y="1676400"/>
            <a:ext cx="10058400" cy="4192694"/>
          </a:xfrm>
        </p:spPr>
        <p:txBody>
          <a:bodyPr>
            <a:normAutofit/>
          </a:bodyPr>
          <a:lstStyle/>
          <a:p>
            <a:r>
              <a:rPr lang="cs-CZ" dirty="0"/>
              <a:t>Problematika návykových látek je důležitá sama o sobě. Tyto látky ovšem mohou i dekompenzovat jiné duševní poruchy. Návykové látky mají u dětí a dospívajících specifická rizika. </a:t>
            </a:r>
          </a:p>
          <a:p>
            <a:r>
              <a:rPr lang="cs-CZ" dirty="0"/>
              <a:t>Některá specifická rizika návykových látek u dětí a dospívajících v porovnání s dospělými: </a:t>
            </a:r>
          </a:p>
          <a:p>
            <a:pPr>
              <a:buFont typeface="Wingdings" panose="05000000000000000000" pitchFamily="2" charset="2"/>
              <a:buChar char="q"/>
            </a:pPr>
            <a:r>
              <a:rPr lang="cs-CZ" dirty="0"/>
              <a:t>vyšší riziko těžkých otrav, </a:t>
            </a:r>
          </a:p>
          <a:p>
            <a:pPr>
              <a:buFont typeface="Wingdings" panose="05000000000000000000" pitchFamily="2" charset="2"/>
              <a:buChar char="q"/>
            </a:pPr>
            <a:r>
              <a:rPr lang="cs-CZ" dirty="0"/>
              <a:t>rychleji se vytváří závislost, </a:t>
            </a:r>
          </a:p>
          <a:p>
            <a:pPr>
              <a:buFont typeface="Wingdings" panose="05000000000000000000" pitchFamily="2" charset="2"/>
              <a:buChar char="q"/>
            </a:pPr>
            <a:r>
              <a:rPr lang="cs-CZ" dirty="0"/>
              <a:t>zaostávání v psychosociálním vývoji, </a:t>
            </a:r>
          </a:p>
          <a:p>
            <a:pPr>
              <a:buFont typeface="Wingdings" panose="05000000000000000000" pitchFamily="2" charset="2"/>
              <a:buChar char="q"/>
            </a:pPr>
            <a:r>
              <a:rPr lang="cs-CZ" dirty="0"/>
              <a:t>vyšší riziko nebezpečného jednání pod vlivem návykové látky, </a:t>
            </a:r>
          </a:p>
          <a:p>
            <a:pPr>
              <a:buFont typeface="Wingdings" panose="05000000000000000000" pitchFamily="2" charset="2"/>
              <a:buChar char="q"/>
            </a:pPr>
            <a:r>
              <a:rPr lang="cs-CZ" dirty="0"/>
              <a:t>návykové problémy se u dospívajících pojí častěji s dalšími komplikacemi, jako selhávání v životních rolích, trestná činnost apod. </a:t>
            </a:r>
          </a:p>
          <a:p>
            <a:endParaRPr lang="cs-CZ" dirty="0"/>
          </a:p>
        </p:txBody>
      </p:sp>
    </p:spTree>
    <p:extLst>
      <p:ext uri="{BB962C8B-B14F-4D97-AF65-F5344CB8AC3E}">
        <p14:creationId xmlns:p14="http://schemas.microsoft.com/office/powerpoint/2010/main" val="39136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2F8674-B047-4391-B447-B6371DC4E268}"/>
              </a:ext>
            </a:extLst>
          </p:cNvPr>
          <p:cNvSpPr>
            <a:spLocks noGrp="1"/>
          </p:cNvSpPr>
          <p:nvPr>
            <p:ph type="title"/>
          </p:nvPr>
        </p:nvSpPr>
        <p:spPr/>
        <p:txBody>
          <a:bodyPr>
            <a:normAutofit/>
          </a:bodyPr>
          <a:lstStyle/>
          <a:p>
            <a:r>
              <a:rPr lang="cs-CZ" b="1" i="1" dirty="0"/>
              <a:t>Specializovaná ošetřovatelská péče o děti s akutní intoxikaci a se závislosti </a:t>
            </a:r>
            <a:endParaRPr lang="cs-CZ" dirty="0"/>
          </a:p>
        </p:txBody>
      </p:sp>
      <p:sp>
        <p:nvSpPr>
          <p:cNvPr id="3" name="Zástupný symbol pro obsah 2">
            <a:extLst>
              <a:ext uri="{FF2B5EF4-FFF2-40B4-BE49-F238E27FC236}">
                <a16:creationId xmlns:a16="http://schemas.microsoft.com/office/drawing/2014/main" id="{FA748959-E683-4D66-97E7-63D700F1D011}"/>
              </a:ext>
            </a:extLst>
          </p:cNvPr>
          <p:cNvSpPr>
            <a:spLocks noGrp="1"/>
          </p:cNvSpPr>
          <p:nvPr>
            <p:ph idx="1"/>
          </p:nvPr>
        </p:nvSpPr>
        <p:spPr/>
        <p:txBody>
          <a:bodyPr>
            <a:normAutofit fontScale="77500" lnSpcReduction="20000"/>
          </a:bodyPr>
          <a:lstStyle/>
          <a:p>
            <a:r>
              <a:rPr lang="cs-CZ" b="1" i="1" dirty="0"/>
              <a:t>Závislost na psychoaktivních látkách </a:t>
            </a:r>
            <a:r>
              <a:rPr lang="cs-CZ" dirty="0"/>
              <a:t>– každá duševní nebo behaviorální porucha, která vznikla jako důsledek užívání jedné nebo více psychoaktivních látek bez ohledu na to, zda byly či nebyly předepsány lékařem. </a:t>
            </a:r>
          </a:p>
          <a:p>
            <a:r>
              <a:rPr lang="cs-CZ" i="1" dirty="0"/>
              <a:t>Rozdělení psychoaktivních látek: </a:t>
            </a:r>
            <a:endParaRPr lang="cs-CZ" dirty="0"/>
          </a:p>
          <a:p>
            <a:pPr marL="0" indent="0">
              <a:buNone/>
            </a:pPr>
            <a:r>
              <a:rPr lang="cs-CZ" dirty="0"/>
              <a:t>❑ budivé = stimulancia (amfetaminy, kokain, kofein) </a:t>
            </a:r>
          </a:p>
          <a:p>
            <a:pPr marL="0" indent="0">
              <a:buNone/>
            </a:pPr>
            <a:r>
              <a:rPr lang="cs-CZ" dirty="0"/>
              <a:t>❑ </a:t>
            </a:r>
            <a:r>
              <a:rPr lang="cs-CZ" i="1" dirty="0"/>
              <a:t>tlumivé </a:t>
            </a:r>
            <a:r>
              <a:rPr lang="cs-CZ" dirty="0"/>
              <a:t>(alkohol, opiáty) </a:t>
            </a:r>
          </a:p>
          <a:p>
            <a:pPr marL="0" indent="0">
              <a:buNone/>
            </a:pPr>
            <a:r>
              <a:rPr lang="cs-CZ" dirty="0"/>
              <a:t>❑ </a:t>
            </a:r>
            <a:r>
              <a:rPr lang="cs-CZ" i="1" dirty="0"/>
              <a:t>halucinogenní </a:t>
            </a:r>
            <a:r>
              <a:rPr lang="cs-CZ" dirty="0"/>
              <a:t>(</a:t>
            </a:r>
            <a:r>
              <a:rPr lang="cs-CZ" dirty="0" err="1"/>
              <a:t>kanabinoidy</a:t>
            </a:r>
            <a:r>
              <a:rPr lang="cs-CZ" dirty="0"/>
              <a:t>, LSD) </a:t>
            </a:r>
          </a:p>
          <a:p>
            <a:pPr>
              <a:buFont typeface="Wingdings" panose="05000000000000000000" pitchFamily="2" charset="2"/>
              <a:buChar char="q"/>
            </a:pPr>
            <a:r>
              <a:rPr lang="cs-CZ" dirty="0"/>
              <a:t> těkavé ( toluen)</a:t>
            </a:r>
          </a:p>
          <a:p>
            <a:pPr>
              <a:buFont typeface="Wingdings" panose="05000000000000000000" pitchFamily="2" charset="2"/>
              <a:buChar char="q"/>
            </a:pPr>
            <a:endParaRPr lang="cs-CZ" dirty="0"/>
          </a:p>
          <a:p>
            <a:pPr marL="0" indent="0">
              <a:buNone/>
            </a:pPr>
            <a:r>
              <a:rPr lang="cs-CZ" b="1" dirty="0"/>
              <a:t>- měkké drogy: </a:t>
            </a:r>
            <a:r>
              <a:rPr lang="cs-CZ" dirty="0"/>
              <a:t>marihuana, hašiš, kofein, thein. </a:t>
            </a:r>
          </a:p>
          <a:p>
            <a:pPr>
              <a:buFontTx/>
              <a:buChar char="-"/>
            </a:pPr>
            <a:r>
              <a:rPr lang="cs-CZ" b="1" dirty="0"/>
              <a:t>tvrdé drogy: </a:t>
            </a:r>
            <a:r>
              <a:rPr lang="cs-CZ" dirty="0"/>
              <a:t>extáze, heroin, kokain, LSD, lysohlávky, morfin, pervitin, toluen… </a:t>
            </a:r>
          </a:p>
          <a:p>
            <a:pPr>
              <a:buFontTx/>
              <a:buChar char="-"/>
            </a:pPr>
            <a:endParaRPr lang="cs-CZ" dirty="0"/>
          </a:p>
          <a:p>
            <a:pPr marL="0" indent="0">
              <a:buNone/>
            </a:pPr>
            <a:r>
              <a:rPr lang="cs-CZ" dirty="0"/>
              <a:t>Prvouživatelé a experimentátoři mají s odhadem účinku drog malé nebo žádné zkušenosti a snadno se může stát, že správně neodhadnou dávku a předávkují se. </a:t>
            </a:r>
          </a:p>
          <a:p>
            <a:endParaRPr lang="cs-CZ" dirty="0"/>
          </a:p>
        </p:txBody>
      </p:sp>
    </p:spTree>
    <p:extLst>
      <p:ext uri="{BB962C8B-B14F-4D97-AF65-F5344CB8AC3E}">
        <p14:creationId xmlns:p14="http://schemas.microsoft.com/office/powerpoint/2010/main" val="81551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D24822E-E704-4EA9-9312-A6E123F4003A}"/>
              </a:ext>
            </a:extLst>
          </p:cNvPr>
          <p:cNvSpPr>
            <a:spLocks noGrp="1"/>
          </p:cNvSpPr>
          <p:nvPr>
            <p:ph type="title"/>
          </p:nvPr>
        </p:nvSpPr>
        <p:spPr/>
        <p:txBody>
          <a:bodyPr/>
          <a:lstStyle/>
          <a:p>
            <a:r>
              <a:rPr lang="cs-CZ" b="1" dirty="0"/>
              <a:t>Počátek návyku na alkoholu </a:t>
            </a:r>
            <a:br>
              <a:rPr lang="cs-CZ" dirty="0"/>
            </a:br>
            <a:endParaRPr lang="cs-CZ" dirty="0"/>
          </a:p>
        </p:txBody>
      </p:sp>
      <p:sp>
        <p:nvSpPr>
          <p:cNvPr id="3" name="Zástupný symbol pro obsah 2">
            <a:extLst>
              <a:ext uri="{FF2B5EF4-FFF2-40B4-BE49-F238E27FC236}">
                <a16:creationId xmlns:a16="http://schemas.microsoft.com/office/drawing/2014/main" id="{6117B4D5-6DDF-4D69-87DA-D2E08352BDE6}"/>
              </a:ext>
            </a:extLst>
          </p:cNvPr>
          <p:cNvSpPr>
            <a:spLocks noGrp="1"/>
          </p:cNvSpPr>
          <p:nvPr>
            <p:ph idx="1"/>
          </p:nvPr>
        </p:nvSpPr>
        <p:spPr/>
        <p:txBody>
          <a:bodyPr>
            <a:normAutofit/>
          </a:bodyPr>
          <a:lstStyle/>
          <a:p>
            <a:r>
              <a:rPr lang="cs-CZ" dirty="0"/>
              <a:t>Vznik alkoholismu není jednorázová záležitost. Z pijáka se stává alkoholik dle jeho věku za různou dobu. U 15letého člověka je to cca. půl roku a více. U dospělého trvá vznik závislosti většinou roky (až pět let). Čím je tedy člověk mladší, tím vzniká závislost dříve. </a:t>
            </a:r>
          </a:p>
          <a:p>
            <a:r>
              <a:rPr lang="cs-CZ" dirty="0"/>
              <a:t>U mladých lidí jde o prostředek záměrné intoxikace. Nejčastěji se opíjí sami, málokdy je alkohol podán mládeži dospělou osobou. Důvodem k pití alkoholu je nuda a nedostatek jiného využití času. </a:t>
            </a:r>
          </a:p>
          <a:p>
            <a:r>
              <a:rPr lang="cs-CZ" dirty="0"/>
              <a:t>Počátek alkoholismu se dá analogizovat se situací, kdy člověk hledá v alkoholu zdroj euforie – tj. příjemnou změnu nálady, obveselení, úlevu, odstranění potíží a duševního napětí, zapomnění, snaha o to si dodat odvahu ap. </a:t>
            </a:r>
          </a:p>
        </p:txBody>
      </p:sp>
    </p:spTree>
    <p:extLst>
      <p:ext uri="{BB962C8B-B14F-4D97-AF65-F5344CB8AC3E}">
        <p14:creationId xmlns:p14="http://schemas.microsoft.com/office/powerpoint/2010/main" val="24792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14CB22-6DFC-45A6-80D9-1D0469A13796}"/>
              </a:ext>
            </a:extLst>
          </p:cNvPr>
          <p:cNvSpPr>
            <a:spLocks noGrp="1"/>
          </p:cNvSpPr>
          <p:nvPr>
            <p:ph type="title"/>
          </p:nvPr>
        </p:nvSpPr>
        <p:spPr/>
        <p:txBody>
          <a:bodyPr/>
          <a:lstStyle/>
          <a:p>
            <a:r>
              <a:rPr lang="cs-CZ" b="1" dirty="0"/>
              <a:t>Proč děti berou drogy? </a:t>
            </a:r>
            <a:br>
              <a:rPr lang="cs-CZ" dirty="0"/>
            </a:br>
            <a:endParaRPr lang="cs-CZ" dirty="0"/>
          </a:p>
        </p:txBody>
      </p:sp>
      <p:sp>
        <p:nvSpPr>
          <p:cNvPr id="3" name="Zástupný symbol pro obsah 2">
            <a:extLst>
              <a:ext uri="{FF2B5EF4-FFF2-40B4-BE49-F238E27FC236}">
                <a16:creationId xmlns:a16="http://schemas.microsoft.com/office/drawing/2014/main" id="{A5FACB08-BABE-4DF8-A534-679DE9B34A9A}"/>
              </a:ext>
            </a:extLst>
          </p:cNvPr>
          <p:cNvSpPr>
            <a:spLocks noGrp="1"/>
          </p:cNvSpPr>
          <p:nvPr>
            <p:ph idx="1"/>
          </p:nvPr>
        </p:nvSpPr>
        <p:spPr/>
        <p:txBody>
          <a:bodyPr>
            <a:normAutofit fontScale="85000" lnSpcReduction="20000"/>
          </a:bodyPr>
          <a:lstStyle/>
          <a:p>
            <a:r>
              <a:rPr lang="cs-CZ" dirty="0"/>
              <a:t>Protože chtějí ve svém životě něco změnit. </a:t>
            </a:r>
          </a:p>
          <a:p>
            <a:r>
              <a:rPr lang="cs-CZ" dirty="0"/>
              <a:t>Zde je několik důvodů, které mladí lidé uvedli pro své rozhodnutí brát drogy: </a:t>
            </a:r>
          </a:p>
          <a:p>
            <a:pPr>
              <a:buFont typeface="Wingdings" panose="05000000000000000000" pitchFamily="2" charset="2"/>
              <a:buChar char="q"/>
            </a:pPr>
            <a:r>
              <a:rPr lang="cs-CZ" dirty="0"/>
              <a:t> zapadnout do kolektivu</a:t>
            </a:r>
          </a:p>
          <a:p>
            <a:pPr>
              <a:buFont typeface="Wingdings" panose="05000000000000000000" pitchFamily="2" charset="2"/>
              <a:buChar char="q"/>
            </a:pPr>
            <a:r>
              <a:rPr lang="pl-PL" dirty="0"/>
              <a:t>uniknout od reality a odpočinout si</a:t>
            </a:r>
          </a:p>
          <a:p>
            <a:pPr>
              <a:buFont typeface="Wingdings" panose="05000000000000000000" pitchFamily="2" charset="2"/>
              <a:buChar char="q"/>
            </a:pPr>
            <a:r>
              <a:rPr lang="cs-CZ" dirty="0"/>
              <a:t>zahnat nudu</a:t>
            </a:r>
          </a:p>
          <a:p>
            <a:pPr>
              <a:buFont typeface="Wingdings" panose="05000000000000000000" pitchFamily="2" charset="2"/>
              <a:buChar char="q"/>
            </a:pPr>
            <a:r>
              <a:rPr lang="cs-CZ" dirty="0"/>
              <a:t> udělat něco dospěláckého</a:t>
            </a:r>
          </a:p>
          <a:p>
            <a:pPr>
              <a:buFont typeface="Wingdings" panose="05000000000000000000" pitchFamily="2" charset="2"/>
              <a:buChar char="q"/>
            </a:pPr>
            <a:r>
              <a:rPr lang="cs-CZ" dirty="0"/>
              <a:t>vzbouřit se</a:t>
            </a:r>
          </a:p>
          <a:p>
            <a:pPr>
              <a:buFont typeface="Wingdings" panose="05000000000000000000" pitchFamily="2" charset="2"/>
              <a:buChar char="q"/>
            </a:pPr>
            <a:r>
              <a:rPr lang="cs-CZ" dirty="0"/>
              <a:t>experimentovat </a:t>
            </a:r>
          </a:p>
          <a:p>
            <a:pPr>
              <a:buFont typeface="Wingdings" panose="05000000000000000000" pitchFamily="2" charset="2"/>
              <a:buChar char="q"/>
            </a:pPr>
            <a:endParaRPr lang="cs-CZ" dirty="0"/>
          </a:p>
          <a:p>
            <a:pPr marL="0" indent="0">
              <a:buNone/>
            </a:pPr>
            <a:r>
              <a:rPr lang="cs-CZ" i="1" dirty="0"/>
              <a:t>„Pervitin byl mou nejoblíbenější drogou, avšak užívala jsem i další – levné, snadno dostupné, vysoce návykové a samozřejmě snadno uživatelné. Zkusila jsem pervitin jednou a BUM! Byla jsem závislá. Jednou z věcí, kterou má závislost ovlivnila, byla má hudební kariéra. Měla jsem skvělou kapelu a hrála skvělou hudbu a měla skvělé spoluhráče, kteří nebyli jen členy kapely, ale i mými nejlepšími přáteli. To vše se změnilo, když jsem začala užívat pervitin.“ </a:t>
            </a:r>
            <a:endParaRPr lang="cs-CZ" dirty="0"/>
          </a:p>
        </p:txBody>
      </p:sp>
    </p:spTree>
    <p:extLst>
      <p:ext uri="{BB962C8B-B14F-4D97-AF65-F5344CB8AC3E}">
        <p14:creationId xmlns:p14="http://schemas.microsoft.com/office/powerpoint/2010/main" val="340390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9E41F96-7391-4EE6-B56C-03BC6D9580A1}"/>
              </a:ext>
            </a:extLst>
          </p:cNvPr>
          <p:cNvSpPr>
            <a:spLocks noGrp="1"/>
          </p:cNvSpPr>
          <p:nvPr>
            <p:ph type="title"/>
          </p:nvPr>
        </p:nvSpPr>
        <p:spPr>
          <a:xfrm>
            <a:off x="677334" y="169334"/>
            <a:ext cx="8596668" cy="889000"/>
          </a:xfrm>
        </p:spPr>
        <p:txBody>
          <a:bodyPr>
            <a:normAutofit fontScale="90000"/>
          </a:bodyPr>
          <a:lstStyle/>
          <a:p>
            <a:r>
              <a:rPr lang="cs-CZ" i="1" dirty="0"/>
              <a:t>Dle aktuálního klinického stavu rozlišujeme: </a:t>
            </a:r>
            <a:br>
              <a:rPr lang="cs-CZ" dirty="0"/>
            </a:br>
            <a:endParaRPr lang="cs-CZ" dirty="0"/>
          </a:p>
        </p:txBody>
      </p:sp>
      <p:sp>
        <p:nvSpPr>
          <p:cNvPr id="3" name="Zástupný symbol pro obsah 2">
            <a:extLst>
              <a:ext uri="{FF2B5EF4-FFF2-40B4-BE49-F238E27FC236}">
                <a16:creationId xmlns:a16="http://schemas.microsoft.com/office/drawing/2014/main" id="{6D6755A0-B340-477F-9B7A-DFE4E94F2C58}"/>
              </a:ext>
            </a:extLst>
          </p:cNvPr>
          <p:cNvSpPr>
            <a:spLocks noGrp="1"/>
          </p:cNvSpPr>
          <p:nvPr>
            <p:ph idx="1"/>
          </p:nvPr>
        </p:nvSpPr>
        <p:spPr>
          <a:xfrm>
            <a:off x="838200" y="1058332"/>
            <a:ext cx="10515600" cy="5520267"/>
          </a:xfrm>
        </p:spPr>
        <p:txBody>
          <a:bodyPr>
            <a:noAutofit/>
          </a:bodyPr>
          <a:lstStyle/>
          <a:p>
            <a:r>
              <a:rPr lang="cs-CZ" i="1" dirty="0"/>
              <a:t>Akutní intoxikace </a:t>
            </a:r>
            <a:r>
              <a:rPr lang="cs-CZ" dirty="0"/>
              <a:t>- přechodný stav (do 48 hodin), který následuje po užití psychoaktivních látek a ústí ve změny fyziologických, psychických nebo behaviorálních funkcí (poruchy vědomí, chování, vnímání, emotivity, kognitivní…). Stav odezní po vyloučení látky z těla (detoxikace). </a:t>
            </a:r>
          </a:p>
          <a:p>
            <a:r>
              <a:rPr lang="cs-CZ" i="1" dirty="0"/>
              <a:t>Škodlivé užívání </a:t>
            </a:r>
            <a:r>
              <a:rPr lang="cs-CZ" dirty="0"/>
              <a:t>- jde o užívání (i chronické) psychoaktivní látky, které vede k poškození: a) psychického zdraví (deprese, rizikové chování) b) fyzického zdraví (AIDS, hepatitidy, perforace nosní přepážky ze šňupání…) Toto poškození vzniká přímo užitím dané látky nebo nepřímo, způsobem jejího užívání. </a:t>
            </a:r>
          </a:p>
          <a:p>
            <a:r>
              <a:rPr lang="cs-CZ" i="1" dirty="0"/>
              <a:t>Syndrom </a:t>
            </a:r>
            <a:r>
              <a:rPr lang="cs-CZ" i="1" dirty="0" err="1"/>
              <a:t>závilosti</a:t>
            </a:r>
            <a:r>
              <a:rPr lang="cs-CZ" i="1" dirty="0"/>
              <a:t> </a:t>
            </a:r>
            <a:r>
              <a:rPr lang="cs-CZ" dirty="0"/>
              <a:t>- vzniká při opakovaném užívání dané látky. Závislost může být psychická nebo fyzická, přičemž pro dg. syndromu závislosti je nutno splnit tři dg. kritéria, která se objeví v průběhu jednoho měsíce: </a:t>
            </a:r>
          </a:p>
          <a:p>
            <a:pPr marL="0" indent="0">
              <a:buNone/>
            </a:pPr>
            <a:r>
              <a:rPr lang="cs-CZ" dirty="0"/>
              <a:t>❑ </a:t>
            </a:r>
            <a:r>
              <a:rPr lang="cs-CZ" i="1" dirty="0"/>
              <a:t>Fyzická - </a:t>
            </a:r>
            <a:r>
              <a:rPr lang="cs-CZ" dirty="0"/>
              <a:t>somatický odvykací stav, průkaz tolerance (nutnost zvyšovat dávky) </a:t>
            </a:r>
          </a:p>
          <a:p>
            <a:pPr marL="0" indent="0">
              <a:buNone/>
            </a:pPr>
            <a:r>
              <a:rPr lang="cs-CZ" dirty="0"/>
              <a:t>❑ </a:t>
            </a:r>
            <a:r>
              <a:rPr lang="cs-CZ" i="1" dirty="0"/>
              <a:t>Psychická </a:t>
            </a:r>
            <a:r>
              <a:rPr lang="cs-CZ" dirty="0"/>
              <a:t>- </a:t>
            </a:r>
            <a:r>
              <a:rPr lang="cs-CZ" dirty="0" err="1"/>
              <a:t>craving</a:t>
            </a:r>
            <a:r>
              <a:rPr lang="cs-CZ" dirty="0"/>
              <a:t>, potíže s kontrolou užívání dané látky, zanedbávání jiných zájmů, pokračování v užívání i přes důkaz škodlivosti typ závislosti vyplývá z vlastností dané látky, některé látky nemusejí závislost vyvolávat. </a:t>
            </a:r>
          </a:p>
          <a:p>
            <a:r>
              <a:rPr lang="cs-CZ" dirty="0"/>
              <a:t>Abstinenční syndrom (odvykací stav) – v odvykacím stavu se většinou děje opak toho, co se děje při intoxikaci (pokud je látka budivá, dojde k útlumu…). </a:t>
            </a:r>
          </a:p>
        </p:txBody>
      </p:sp>
    </p:spTree>
    <p:extLst>
      <p:ext uri="{BB962C8B-B14F-4D97-AF65-F5344CB8AC3E}">
        <p14:creationId xmlns:p14="http://schemas.microsoft.com/office/powerpoint/2010/main" val="1876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2D736E-E336-4C25-9DC7-1A06AB35085E}"/>
              </a:ext>
            </a:extLst>
          </p:cNvPr>
          <p:cNvSpPr>
            <a:spLocks noGrp="1"/>
          </p:cNvSpPr>
          <p:nvPr>
            <p:ph type="title"/>
          </p:nvPr>
        </p:nvSpPr>
        <p:spPr>
          <a:xfrm>
            <a:off x="838200" y="382060"/>
            <a:ext cx="10515600" cy="693208"/>
          </a:xfrm>
        </p:spPr>
        <p:txBody>
          <a:bodyPr>
            <a:normAutofit/>
          </a:bodyPr>
          <a:lstStyle/>
          <a:p>
            <a:r>
              <a:rPr lang="cs-CZ" dirty="0"/>
              <a:t>Akutní intoxikace</a:t>
            </a:r>
          </a:p>
        </p:txBody>
      </p:sp>
      <p:sp>
        <p:nvSpPr>
          <p:cNvPr id="3" name="Zástupný symbol pro obsah 2">
            <a:extLst>
              <a:ext uri="{FF2B5EF4-FFF2-40B4-BE49-F238E27FC236}">
                <a16:creationId xmlns:a16="http://schemas.microsoft.com/office/drawing/2014/main" id="{B52C1E6C-38E7-484E-A4B4-224B5C1827FD}"/>
              </a:ext>
            </a:extLst>
          </p:cNvPr>
          <p:cNvSpPr>
            <a:spLocks noGrp="1"/>
          </p:cNvSpPr>
          <p:nvPr>
            <p:ph idx="1"/>
          </p:nvPr>
        </p:nvSpPr>
        <p:spPr>
          <a:xfrm>
            <a:off x="838200" y="1329267"/>
            <a:ext cx="10515600" cy="5461000"/>
          </a:xfrm>
        </p:spPr>
        <p:txBody>
          <a:bodyPr>
            <a:normAutofit/>
          </a:bodyPr>
          <a:lstStyle/>
          <a:p>
            <a:r>
              <a:rPr lang="cs-CZ" i="1" dirty="0"/>
              <a:t>Akutní intoxikace alkoholem: </a:t>
            </a:r>
            <a:r>
              <a:rPr lang="cs-CZ" dirty="0"/>
              <a:t>– dysfunkční chování (agresivita, </a:t>
            </a:r>
            <a:r>
              <a:rPr lang="cs-CZ" dirty="0" err="1"/>
              <a:t>odbržděnost</a:t>
            </a:r>
            <a:r>
              <a:rPr lang="cs-CZ" dirty="0"/>
              <a:t>, afektivní labilita, hádavost, porucha pozornosti), nejistá chůze, dysartrická řeč, červeň ve tváři, porucha vědomí, nystagmus. </a:t>
            </a:r>
          </a:p>
          <a:p>
            <a:r>
              <a:rPr lang="cs-CZ" i="1" dirty="0"/>
              <a:t>Akutní intoxikace </a:t>
            </a:r>
            <a:r>
              <a:rPr lang="cs-CZ" i="1" dirty="0" err="1"/>
              <a:t>opioidy</a:t>
            </a:r>
            <a:r>
              <a:rPr lang="cs-CZ" i="1" dirty="0"/>
              <a:t>: </a:t>
            </a:r>
            <a:r>
              <a:rPr lang="cs-CZ" dirty="0"/>
              <a:t>– dysfunkční chování (</a:t>
            </a:r>
            <a:r>
              <a:rPr lang="cs-CZ" dirty="0" err="1"/>
              <a:t>odbržděnost</a:t>
            </a:r>
            <a:r>
              <a:rPr lang="cs-CZ" dirty="0"/>
              <a:t>, apatie a útlum, porucha pozornosti, zhoršená výkonnost, zpomalená psychomotorika), ospalost, zúžení zornic, nebo jejich rozšíření při anoxii, dysartrická řeč, porucha vědomí. </a:t>
            </a:r>
          </a:p>
          <a:p>
            <a:r>
              <a:rPr lang="cs-CZ" i="1" dirty="0"/>
              <a:t>Akutní intoxikace </a:t>
            </a:r>
            <a:r>
              <a:rPr lang="cs-CZ" i="1" dirty="0" err="1"/>
              <a:t>kanabinoidy</a:t>
            </a:r>
            <a:r>
              <a:rPr lang="cs-CZ" i="1" dirty="0"/>
              <a:t>: </a:t>
            </a:r>
            <a:r>
              <a:rPr lang="cs-CZ" dirty="0"/>
              <a:t>– dysfunkční chování nebo poruchy vnímání (depersonalizace, derealizace, euforie, </a:t>
            </a:r>
            <a:r>
              <a:rPr lang="cs-CZ" dirty="0" err="1"/>
              <a:t>odbržděnost</a:t>
            </a:r>
            <a:r>
              <a:rPr lang="cs-CZ" dirty="0"/>
              <a:t>, halucinace při zachované orientaci, nedůvěra, zrakové nebo taktilní iluze, zhoršená soudnost, porucha pozornosti, zpomalení reakčního času), zvýšená chuť k jídlu, tachykardie, sucho v ústech, nastříknuté spojivky. </a:t>
            </a:r>
          </a:p>
          <a:p>
            <a:r>
              <a:rPr lang="cs-CZ" i="1" dirty="0"/>
              <a:t>Akutní intoxikace sedativy a hypnotiky: – </a:t>
            </a:r>
            <a:r>
              <a:rPr lang="cs-CZ" dirty="0"/>
              <a:t>dysfunkční chování (apatie a útlum, anterográdní amnézie, euforie, </a:t>
            </a:r>
            <a:r>
              <a:rPr lang="cs-CZ" dirty="0" err="1"/>
              <a:t>odbržděnost</a:t>
            </a:r>
            <a:r>
              <a:rPr lang="cs-CZ" dirty="0"/>
              <a:t>, obtěžující chování, agresivita, afektivní labilita, poruchy psychomotoriky),  nejistá chůze, nejistý stoj, rozmazaná řeč, nystagmus, </a:t>
            </a:r>
            <a:r>
              <a:rPr lang="cs-CZ" dirty="0" err="1"/>
              <a:t>erytematózní</a:t>
            </a:r>
            <a:r>
              <a:rPr lang="cs-CZ" dirty="0"/>
              <a:t> </a:t>
            </a:r>
            <a:r>
              <a:rPr lang="cs-CZ" dirty="0" err="1"/>
              <a:t>makuly</a:t>
            </a:r>
            <a:r>
              <a:rPr lang="cs-CZ" dirty="0"/>
              <a:t> nebo vezikuly na kůži, porucha vědomí. </a:t>
            </a:r>
          </a:p>
          <a:p>
            <a:endParaRPr lang="cs-CZ" dirty="0"/>
          </a:p>
          <a:p>
            <a:endParaRPr lang="cs-CZ" dirty="0"/>
          </a:p>
          <a:p>
            <a:endParaRPr lang="cs-CZ" dirty="0"/>
          </a:p>
          <a:p>
            <a:endParaRPr lang="cs-CZ" dirty="0"/>
          </a:p>
          <a:p>
            <a:endParaRPr lang="cs-CZ" dirty="0"/>
          </a:p>
        </p:txBody>
      </p:sp>
    </p:spTree>
    <p:extLst>
      <p:ext uri="{BB962C8B-B14F-4D97-AF65-F5344CB8AC3E}">
        <p14:creationId xmlns:p14="http://schemas.microsoft.com/office/powerpoint/2010/main" val="152166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90B038-6E54-448B-8E8F-FAF526CD465B}"/>
              </a:ext>
            </a:extLst>
          </p:cNvPr>
          <p:cNvSpPr>
            <a:spLocks noGrp="1"/>
          </p:cNvSpPr>
          <p:nvPr>
            <p:ph type="title"/>
          </p:nvPr>
        </p:nvSpPr>
        <p:spPr>
          <a:xfrm>
            <a:off x="838200" y="365126"/>
            <a:ext cx="10515600" cy="718608"/>
          </a:xfrm>
        </p:spPr>
        <p:txBody>
          <a:bodyPr>
            <a:normAutofit/>
          </a:bodyPr>
          <a:lstStyle/>
          <a:p>
            <a:r>
              <a:rPr lang="cs-CZ" dirty="0"/>
              <a:t>Akutní intoxikace</a:t>
            </a:r>
          </a:p>
        </p:txBody>
      </p:sp>
      <p:sp>
        <p:nvSpPr>
          <p:cNvPr id="3" name="Zástupný symbol pro obsah 2">
            <a:extLst>
              <a:ext uri="{FF2B5EF4-FFF2-40B4-BE49-F238E27FC236}">
                <a16:creationId xmlns:a16="http://schemas.microsoft.com/office/drawing/2014/main" id="{A1351FDB-33B7-4648-9AEF-F963E26B3D2F}"/>
              </a:ext>
            </a:extLst>
          </p:cNvPr>
          <p:cNvSpPr>
            <a:spLocks noGrp="1"/>
          </p:cNvSpPr>
          <p:nvPr>
            <p:ph idx="1"/>
          </p:nvPr>
        </p:nvSpPr>
        <p:spPr>
          <a:xfrm>
            <a:off x="838200" y="1193800"/>
            <a:ext cx="10515600" cy="4983163"/>
          </a:xfrm>
        </p:spPr>
        <p:txBody>
          <a:bodyPr>
            <a:normAutofit/>
          </a:bodyPr>
          <a:lstStyle/>
          <a:p>
            <a:r>
              <a:rPr lang="cs-CZ" i="1" dirty="0"/>
              <a:t>Akutní intoxikace kokainem a jinými stimulancii: </a:t>
            </a:r>
            <a:r>
              <a:rPr lang="cs-CZ" dirty="0"/>
              <a:t>– dysfunkční chování nebo poruchy vnímání (zvýšená bdělost, paranoidní představy, stereotypní jednání, euforie, pocit zvýšené energie, zrakové nebo taktilní iluze, halucinace, obtěžující chování až agresivita, afektivní labilita, …), váhový úbytek, rozšíření zornic, bolesti na hrudi, psychomotorický neklid, nauzea nebo zvracení, svalová slabost, záchvaty křečí. </a:t>
            </a:r>
          </a:p>
          <a:p>
            <a:r>
              <a:rPr lang="cs-CZ" i="1" dirty="0"/>
              <a:t>Akutní intoxikace halucinogeny: </a:t>
            </a:r>
            <a:r>
              <a:rPr lang="cs-CZ" dirty="0"/>
              <a:t>– dysfunkční chování nebo poruchy vnímání (insomnie, zhoršená výkonnost, afektivní labilita, bizarní sny), návaly potu, nauzea nebo zvracení, tachykardie, arytmie. </a:t>
            </a:r>
          </a:p>
          <a:p>
            <a:endParaRPr lang="cs-CZ" dirty="0"/>
          </a:p>
          <a:p>
            <a:endParaRPr lang="cs-CZ" dirty="0"/>
          </a:p>
        </p:txBody>
      </p:sp>
    </p:spTree>
    <p:extLst>
      <p:ext uri="{BB962C8B-B14F-4D97-AF65-F5344CB8AC3E}">
        <p14:creationId xmlns:p14="http://schemas.microsoft.com/office/powerpoint/2010/main" val="217815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26A339-6357-4ECA-8AC9-B537719233DC}"/>
              </a:ext>
            </a:extLst>
          </p:cNvPr>
          <p:cNvSpPr>
            <a:spLocks noGrp="1"/>
          </p:cNvSpPr>
          <p:nvPr>
            <p:ph type="title"/>
          </p:nvPr>
        </p:nvSpPr>
        <p:spPr>
          <a:xfrm>
            <a:off x="838200" y="365126"/>
            <a:ext cx="10515600" cy="617008"/>
          </a:xfrm>
        </p:spPr>
        <p:txBody>
          <a:bodyPr>
            <a:normAutofit fontScale="90000"/>
          </a:bodyPr>
          <a:lstStyle/>
          <a:p>
            <a:r>
              <a:rPr lang="cs-CZ" dirty="0"/>
              <a:t>Terapie a prevence</a:t>
            </a:r>
          </a:p>
        </p:txBody>
      </p:sp>
      <p:sp>
        <p:nvSpPr>
          <p:cNvPr id="3" name="Zástupný symbol pro obsah 2">
            <a:extLst>
              <a:ext uri="{FF2B5EF4-FFF2-40B4-BE49-F238E27FC236}">
                <a16:creationId xmlns:a16="http://schemas.microsoft.com/office/drawing/2014/main" id="{C54CFB4F-5CEE-40FC-B08D-8FAC55DC3585}"/>
              </a:ext>
            </a:extLst>
          </p:cNvPr>
          <p:cNvSpPr>
            <a:spLocks noGrp="1"/>
          </p:cNvSpPr>
          <p:nvPr>
            <p:ph idx="1"/>
          </p:nvPr>
        </p:nvSpPr>
        <p:spPr>
          <a:xfrm>
            <a:off x="838200" y="982134"/>
            <a:ext cx="10515600" cy="5194829"/>
          </a:xfrm>
        </p:spPr>
        <p:txBody>
          <a:bodyPr>
            <a:normAutofit/>
          </a:bodyPr>
          <a:lstStyle/>
          <a:p>
            <a:pPr marL="0" indent="0">
              <a:buNone/>
            </a:pPr>
            <a:endParaRPr lang="cs-CZ" dirty="0"/>
          </a:p>
          <a:p>
            <a:r>
              <a:rPr lang="cs-CZ" b="1" dirty="0"/>
              <a:t>Primární prevence u normální populace </a:t>
            </a:r>
            <a:endParaRPr lang="cs-CZ" dirty="0"/>
          </a:p>
          <a:p>
            <a:pPr marL="0" indent="0">
              <a:buNone/>
            </a:pPr>
            <a:r>
              <a:rPr lang="pl-PL" dirty="0"/>
              <a:t>- komplexní program spolupracující s dalšími organizacemi a rodiči, </a:t>
            </a:r>
          </a:p>
          <a:p>
            <a:pPr marL="0" indent="0">
              <a:buNone/>
            </a:pPr>
            <a:r>
              <a:rPr lang="it-IT" dirty="0"/>
              <a:t>- nabídka včasné pomoci pro různé problémy, </a:t>
            </a:r>
          </a:p>
          <a:p>
            <a:pPr marL="0" indent="0">
              <a:buNone/>
            </a:pPr>
            <a:r>
              <a:rPr lang="cs-CZ" dirty="0"/>
              <a:t>- program odpovídá věku, je nenáročný a interaktivní. </a:t>
            </a:r>
          </a:p>
          <a:p>
            <a:r>
              <a:rPr lang="cs-CZ" b="1" dirty="0"/>
              <a:t>Primární prevence u dětí a dospívajících se zvýšeným rizikem </a:t>
            </a:r>
            <a:endParaRPr lang="cs-CZ" dirty="0"/>
          </a:p>
          <a:p>
            <a:pPr>
              <a:buFontTx/>
              <a:buChar char="-"/>
            </a:pPr>
            <a:r>
              <a:rPr lang="cs-CZ" dirty="0"/>
              <a:t>je náročnější časově, </a:t>
            </a:r>
          </a:p>
          <a:p>
            <a:pPr>
              <a:buFontTx/>
              <a:buChar char="-"/>
            </a:pPr>
            <a:r>
              <a:rPr lang="cs-CZ" dirty="0"/>
              <a:t>pomoc cílená pro danou skupinu s ohledem na zachování potřeb individuálních. </a:t>
            </a:r>
          </a:p>
          <a:p>
            <a:r>
              <a:rPr lang="cs-CZ" b="1" dirty="0"/>
              <a:t>Časná a krátká intervence</a:t>
            </a:r>
          </a:p>
          <a:p>
            <a:pPr marL="0" indent="0">
              <a:buNone/>
            </a:pPr>
            <a:r>
              <a:rPr lang="cs-CZ" b="1" dirty="0"/>
              <a:t>- </a:t>
            </a:r>
            <a:r>
              <a:rPr lang="pl-PL" dirty="0"/>
              <a:t>cílem je léčit co nejdříve, </a:t>
            </a:r>
          </a:p>
          <a:p>
            <a:pPr marL="0" indent="0">
              <a:buNone/>
            </a:pPr>
            <a:r>
              <a:rPr lang="cs-CZ" dirty="0"/>
              <a:t>- léčba v časných stadiích je úspěšnější, </a:t>
            </a:r>
            <a:r>
              <a:rPr lang="cs-CZ" b="1" dirty="0"/>
              <a:t>  </a:t>
            </a:r>
            <a:endParaRPr lang="cs-CZ" dirty="0"/>
          </a:p>
          <a:p>
            <a:endParaRPr lang="cs-CZ" dirty="0"/>
          </a:p>
        </p:txBody>
      </p:sp>
    </p:spTree>
    <p:extLst>
      <p:ext uri="{BB962C8B-B14F-4D97-AF65-F5344CB8AC3E}">
        <p14:creationId xmlns:p14="http://schemas.microsoft.com/office/powerpoint/2010/main" val="3480753194"/>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1813</Words>
  <Application>Microsoft Office PowerPoint</Application>
  <PresentationFormat>Širokoúhlá obrazovka</PresentationFormat>
  <Paragraphs>121</Paragraphs>
  <Slides>15</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15</vt:i4>
      </vt:variant>
    </vt:vector>
  </HeadingPairs>
  <TitlesOfParts>
    <vt:vector size="20" baseType="lpstr">
      <vt:lpstr>Arial</vt:lpstr>
      <vt:lpstr>Trebuchet MS</vt:lpstr>
      <vt:lpstr>Wingdings</vt:lpstr>
      <vt:lpstr>Wingdings 3</vt:lpstr>
      <vt:lpstr>Fazeta</vt:lpstr>
      <vt:lpstr>Návyková rizika u dětí</vt:lpstr>
      <vt:lpstr>Prezentace aplikace PowerPoint</vt:lpstr>
      <vt:lpstr>Specializovaná ošetřovatelská péče o děti s akutní intoxikaci a se závislosti </vt:lpstr>
      <vt:lpstr>Počátek návyku na alkoholu  </vt:lpstr>
      <vt:lpstr>Proč děti berou drogy?  </vt:lpstr>
      <vt:lpstr>Dle aktuálního klinického stavu rozlišujeme:  </vt:lpstr>
      <vt:lpstr>Akutní intoxikace</vt:lpstr>
      <vt:lpstr>Akutní intoxikace</vt:lpstr>
      <vt:lpstr>Terapie a prevence</vt:lpstr>
      <vt:lpstr> Léčba návykových nemocí u dětí a dospívajících obecně  </vt:lpstr>
      <vt:lpstr>Postupy používané při intervenci</vt:lpstr>
      <vt:lpstr>Ošetřovatelský péče u dětí s akutní intoxikací</vt:lpstr>
      <vt:lpstr>Péče o děti, které užívají NL je náročná z důvodů:</vt:lpstr>
      <vt:lpstr>Uspokojování biologických potřeb</vt:lpstr>
      <vt:lpstr>Edukace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Návyková rizika u dětí</dc:title>
  <dc:creator>D348077 User</dc:creator>
  <cp:lastModifiedBy>D348077 User</cp:lastModifiedBy>
  <cp:revision>5</cp:revision>
  <dcterms:created xsi:type="dcterms:W3CDTF">2025-04-21T20:32:54Z</dcterms:created>
  <dcterms:modified xsi:type="dcterms:W3CDTF">2025-04-21T21:10:53Z</dcterms:modified>
</cp:coreProperties>
</file>