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cs-CZ"/>
              <a:t>Kliknutím lze upravit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220268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ev a popisek">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cs-CZ"/>
              <a:t>Kliknutím lze upravit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429159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ce s popisk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711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Jmenovka">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cs-CZ"/>
              <a:t>Kliknutím lze upravit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32393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menovka s citac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4050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vda nebo nepravda">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417095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38931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cs-CZ"/>
              <a:t>Kliknutím lze upravit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202548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8603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cs-CZ"/>
              <a:t>Kliknutím lze upravit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91F91C37-F8A6-4565-B4BC-8B96649B2BAE}" type="datetimeFigureOut">
              <a:rPr lang="cs-CZ" smtClean="0"/>
              <a:t>26.04.2025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272456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91F91C37-F8A6-4565-B4BC-8B96649B2BAE}" type="datetimeFigureOut">
              <a:rPr lang="cs-CZ" smtClean="0"/>
              <a:t>26.04.2025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342553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91F91C37-F8A6-4565-B4BC-8B96649B2BAE}" type="datetimeFigureOut">
              <a:rPr lang="cs-CZ" smtClean="0"/>
              <a:t>26.04.2025</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178419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91F91C37-F8A6-4565-B4BC-8B96649B2BAE}" type="datetimeFigureOut">
              <a:rPr lang="cs-CZ" smtClean="0"/>
              <a:t>26.04.2025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1300732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91C37-F8A6-4565-B4BC-8B96649B2BAE}" type="datetimeFigureOut">
              <a:rPr lang="cs-CZ" smtClean="0"/>
              <a:t>26.04.2025</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273803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cs-CZ"/>
              <a:t>Kliknutím lze upravit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cs-CZ"/>
              <a:t>Upravte styly předlohy textu.</a:t>
            </a:r>
          </a:p>
        </p:txBody>
      </p:sp>
      <p:sp>
        <p:nvSpPr>
          <p:cNvPr id="5" name="Date Placeholder 4"/>
          <p:cNvSpPr>
            <a:spLocks noGrp="1"/>
          </p:cNvSpPr>
          <p:nvPr>
            <p:ph type="dt" sz="half" idx="10"/>
          </p:nvPr>
        </p:nvSpPr>
        <p:spPr/>
        <p:txBody>
          <a:bodyPr/>
          <a:lstStyle/>
          <a:p>
            <a:fld id="{91F91C37-F8A6-4565-B4BC-8B96649B2BAE}" type="datetimeFigureOut">
              <a:rPr lang="cs-CZ" smtClean="0"/>
              <a:t>26.04.2025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103543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cs-CZ"/>
              <a:t>Kliknutím lze upravit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5" name="Date Placeholder 4"/>
          <p:cNvSpPr>
            <a:spLocks noGrp="1"/>
          </p:cNvSpPr>
          <p:nvPr>
            <p:ph type="dt" sz="half" idx="10"/>
          </p:nvPr>
        </p:nvSpPr>
        <p:spPr/>
        <p:txBody>
          <a:bodyPr/>
          <a:lstStyle/>
          <a:p>
            <a:fld id="{91F91C37-F8A6-4565-B4BC-8B96649B2BAE}" type="datetimeFigureOut">
              <a:rPr lang="cs-CZ" smtClean="0"/>
              <a:t>26.04.2025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DE2395-7BE3-48B6-A8BC-C94DA6008A70}" type="slidenum">
              <a:rPr lang="cs-CZ" smtClean="0"/>
              <a:t>‹#›</a:t>
            </a:fld>
            <a:endParaRPr lang="cs-CZ"/>
          </a:p>
        </p:txBody>
      </p:sp>
    </p:spTree>
    <p:extLst>
      <p:ext uri="{BB962C8B-B14F-4D97-AF65-F5344CB8AC3E}">
        <p14:creationId xmlns:p14="http://schemas.microsoft.com/office/powerpoint/2010/main" val="422990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cs-CZ"/>
              <a:t>Kliknutím lze upravit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F91C37-F8A6-4565-B4BC-8B96649B2BAE}" type="datetimeFigureOut">
              <a:rPr lang="cs-CZ" smtClean="0"/>
              <a:t>26.04.2025</a:t>
            </a:fld>
            <a:endParaRPr lang="cs-C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DE2395-7BE3-48B6-A8BC-C94DA6008A70}" type="slidenum">
              <a:rPr lang="cs-CZ" smtClean="0"/>
              <a:t>‹#›</a:t>
            </a:fld>
            <a:endParaRPr lang="cs-CZ"/>
          </a:p>
        </p:txBody>
      </p:sp>
    </p:spTree>
    <p:extLst>
      <p:ext uri="{BB962C8B-B14F-4D97-AF65-F5344CB8AC3E}">
        <p14:creationId xmlns:p14="http://schemas.microsoft.com/office/powerpoint/2010/main" val="3465328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D9887C1-8221-4553-8A1C-8F84BF31A722}"/>
              </a:ext>
            </a:extLst>
          </p:cNvPr>
          <p:cNvSpPr>
            <a:spLocks noGrp="1"/>
          </p:cNvSpPr>
          <p:nvPr>
            <p:ph type="ctrTitle"/>
          </p:nvPr>
        </p:nvSpPr>
        <p:spPr/>
        <p:txBody>
          <a:bodyPr>
            <a:normAutofit fontScale="90000"/>
          </a:bodyPr>
          <a:lstStyle/>
          <a:p>
            <a:r>
              <a:rPr lang="cs-CZ" b="1" i="1" dirty="0"/>
              <a:t>Specializovaná ošetřovatelská péče u dětí s poruchami chování a emocí </a:t>
            </a:r>
            <a:endParaRPr lang="cs-CZ" dirty="0"/>
          </a:p>
        </p:txBody>
      </p:sp>
      <p:sp>
        <p:nvSpPr>
          <p:cNvPr id="3" name="Podnadpis 2">
            <a:extLst>
              <a:ext uri="{FF2B5EF4-FFF2-40B4-BE49-F238E27FC236}">
                <a16:creationId xmlns:a16="http://schemas.microsoft.com/office/drawing/2014/main" id="{B2088A41-3BF8-4FDC-96E4-435CA87759BE}"/>
              </a:ext>
            </a:extLst>
          </p:cNvPr>
          <p:cNvSpPr>
            <a:spLocks noGrp="1"/>
          </p:cNvSpPr>
          <p:nvPr>
            <p:ph type="subTitle" idx="1"/>
          </p:nvPr>
        </p:nvSpPr>
        <p:spPr/>
        <p:txBody>
          <a:bodyPr/>
          <a:lstStyle/>
          <a:p>
            <a:endParaRPr lang="cs-CZ"/>
          </a:p>
        </p:txBody>
      </p:sp>
    </p:spTree>
    <p:extLst>
      <p:ext uri="{BB962C8B-B14F-4D97-AF65-F5344CB8AC3E}">
        <p14:creationId xmlns:p14="http://schemas.microsoft.com/office/powerpoint/2010/main" val="349296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254C0F8-3AE8-4007-A459-3E527E897553}"/>
              </a:ext>
            </a:extLst>
          </p:cNvPr>
          <p:cNvSpPr>
            <a:spLocks noGrp="1"/>
          </p:cNvSpPr>
          <p:nvPr>
            <p:ph type="title"/>
          </p:nvPr>
        </p:nvSpPr>
        <p:spPr/>
        <p:txBody>
          <a:bodyPr>
            <a:normAutofit fontScale="90000"/>
          </a:bodyPr>
          <a:lstStyle/>
          <a:p>
            <a:r>
              <a:rPr lang="cs-CZ" b="1" i="1" dirty="0"/>
              <a:t>Specializovaná ošetřovatelská péče o děti s psychickými poruchami se somatickými projevy </a:t>
            </a:r>
            <a:endParaRPr lang="cs-CZ" dirty="0"/>
          </a:p>
        </p:txBody>
      </p:sp>
      <p:sp>
        <p:nvSpPr>
          <p:cNvPr id="3" name="Zástupný symbol pro obsah 2">
            <a:extLst>
              <a:ext uri="{FF2B5EF4-FFF2-40B4-BE49-F238E27FC236}">
                <a16:creationId xmlns:a16="http://schemas.microsoft.com/office/drawing/2014/main" id="{EE7EE713-D7A9-45A2-B016-11DFFE1116E2}"/>
              </a:ext>
            </a:extLst>
          </p:cNvPr>
          <p:cNvSpPr>
            <a:spLocks noGrp="1"/>
          </p:cNvSpPr>
          <p:nvPr>
            <p:ph idx="1"/>
          </p:nvPr>
        </p:nvSpPr>
        <p:spPr>
          <a:xfrm>
            <a:off x="838200" y="1690688"/>
            <a:ext cx="10515600" cy="4802187"/>
          </a:xfrm>
        </p:spPr>
        <p:txBody>
          <a:bodyPr>
            <a:normAutofit/>
          </a:bodyPr>
          <a:lstStyle/>
          <a:p>
            <a:r>
              <a:rPr lang="cs-CZ" dirty="0"/>
              <a:t>Představují širokou škálu symptomů, na jejichž vzniku se spolupodílí somatické, psychické i sociální faktory. </a:t>
            </a:r>
          </a:p>
          <a:p>
            <a:r>
              <a:rPr lang="cs-CZ" dirty="0"/>
              <a:t>Děti oproti dospělým nejsou schopny ještě přesně slovně vyjadřovat své emoce, mnohem častěji tedy komunikují tělem. Není proto vůbec překvapující, že u dětí se psychosomatické poruchy objeví snáze a častěji než u dospělých. </a:t>
            </a:r>
          </a:p>
          <a:p>
            <a:r>
              <a:rPr lang="cs-CZ" dirty="0"/>
              <a:t>Zvýšený výskyt psychosomatických onemocnění u dětí lze vysvětlit i tím, že dítě není schopno, na rozdíl od dospělého, aktivně ovlivnit situaci, která v něm vyvolává stres, úzkost nebo rozporuplné pocity. A tak se jeho, často potlačované, emoce promítnou na tělesné úrovni-</a:t>
            </a:r>
            <a:r>
              <a:rPr lang="cs-CZ" dirty="0" err="1"/>
              <a:t>emočni</a:t>
            </a:r>
            <a:r>
              <a:rPr lang="cs-CZ" dirty="0"/>
              <a:t> stres, konflikty, trauma. </a:t>
            </a:r>
          </a:p>
          <a:p>
            <a:r>
              <a:rPr lang="cs-CZ" dirty="0"/>
              <a:t>Onemocnění pak často představuje útěk od nějakého pro dítě neřešitelného problému či zátěžové situace, a to nejen v rámci rodiny, ale také ve školním či jiném vrstevnickém kolektivu. </a:t>
            </a:r>
          </a:p>
        </p:txBody>
      </p:sp>
    </p:spTree>
    <p:extLst>
      <p:ext uri="{BB962C8B-B14F-4D97-AF65-F5344CB8AC3E}">
        <p14:creationId xmlns:p14="http://schemas.microsoft.com/office/powerpoint/2010/main" val="154456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1D0628F-712D-475F-8FC1-A7E86CD0FF3C}"/>
              </a:ext>
            </a:extLst>
          </p:cNvPr>
          <p:cNvSpPr>
            <a:spLocks noGrp="1"/>
          </p:cNvSpPr>
          <p:nvPr>
            <p:ph type="title"/>
          </p:nvPr>
        </p:nvSpPr>
        <p:spPr/>
        <p:txBody>
          <a:bodyPr/>
          <a:lstStyle/>
          <a:p>
            <a:r>
              <a:rPr lang="cs-CZ" i="1" dirty="0"/>
              <a:t>K typickým psychosomatickým poruchám u dětí patří nejrůznější bolesti: </a:t>
            </a:r>
            <a:endParaRPr lang="cs-CZ" dirty="0"/>
          </a:p>
        </p:txBody>
      </p:sp>
      <p:sp>
        <p:nvSpPr>
          <p:cNvPr id="3" name="Zástupný symbol pro obsah 2">
            <a:extLst>
              <a:ext uri="{FF2B5EF4-FFF2-40B4-BE49-F238E27FC236}">
                <a16:creationId xmlns:a16="http://schemas.microsoft.com/office/drawing/2014/main" id="{62B1A520-895D-4C20-84DC-F22CD9059BAE}"/>
              </a:ext>
            </a:extLst>
          </p:cNvPr>
          <p:cNvSpPr>
            <a:spLocks noGrp="1"/>
          </p:cNvSpPr>
          <p:nvPr>
            <p:ph idx="1"/>
          </p:nvPr>
        </p:nvSpPr>
        <p:spPr/>
        <p:txBody>
          <a:bodyPr>
            <a:normAutofit/>
          </a:bodyPr>
          <a:lstStyle/>
          <a:p>
            <a:endParaRPr lang="cs-CZ" dirty="0"/>
          </a:p>
          <a:p>
            <a:r>
              <a:rPr lang="cs-CZ" dirty="0"/>
              <a:t>bolesti hlavy – spojené s přetížením, strachem</a:t>
            </a:r>
          </a:p>
          <a:p>
            <a:r>
              <a:rPr lang="cs-CZ" dirty="0"/>
              <a:t>bolesti břicha – stres ze školy, z rodičů</a:t>
            </a:r>
          </a:p>
          <a:p>
            <a:r>
              <a:rPr lang="cs-CZ" dirty="0"/>
              <a:t>silná únava – dlouhodobá bez fyzického vysvětlení</a:t>
            </a:r>
          </a:p>
          <a:p>
            <a:r>
              <a:rPr lang="cs-CZ" dirty="0"/>
              <a:t>Nechutenství, zvracení – před zkouškou, písemkou, z rozvodu rodičů</a:t>
            </a:r>
          </a:p>
          <a:p>
            <a:r>
              <a:rPr lang="cs-CZ" dirty="0"/>
              <a:t>psychogenní kašel </a:t>
            </a:r>
          </a:p>
          <a:p>
            <a:r>
              <a:rPr lang="cs-CZ" dirty="0"/>
              <a:t>kolapsové stavy </a:t>
            </a:r>
          </a:p>
          <a:p>
            <a:r>
              <a:rPr lang="cs-CZ" dirty="0" err="1"/>
              <a:t>febrílie</a:t>
            </a:r>
            <a:endParaRPr lang="cs-CZ" dirty="0"/>
          </a:p>
          <a:p>
            <a:r>
              <a:rPr lang="cs-CZ" dirty="0"/>
              <a:t>PPP </a:t>
            </a:r>
          </a:p>
          <a:p>
            <a:endParaRPr lang="cs-CZ" dirty="0"/>
          </a:p>
        </p:txBody>
      </p:sp>
    </p:spTree>
    <p:extLst>
      <p:ext uri="{BB962C8B-B14F-4D97-AF65-F5344CB8AC3E}">
        <p14:creationId xmlns:p14="http://schemas.microsoft.com/office/powerpoint/2010/main" val="284724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71BDDFB-CDA3-4561-8C1F-CF769CFD5560}"/>
              </a:ext>
            </a:extLst>
          </p:cNvPr>
          <p:cNvSpPr>
            <a:spLocks noGrp="1"/>
          </p:cNvSpPr>
          <p:nvPr>
            <p:ph type="title"/>
          </p:nvPr>
        </p:nvSpPr>
        <p:spPr/>
        <p:txBody>
          <a:bodyPr/>
          <a:lstStyle/>
          <a:p>
            <a:r>
              <a:rPr lang="cs-CZ" dirty="0"/>
              <a:t>Příčiny</a:t>
            </a:r>
          </a:p>
        </p:txBody>
      </p:sp>
      <p:sp>
        <p:nvSpPr>
          <p:cNvPr id="3" name="Zástupný symbol pro obsah 2">
            <a:extLst>
              <a:ext uri="{FF2B5EF4-FFF2-40B4-BE49-F238E27FC236}">
                <a16:creationId xmlns:a16="http://schemas.microsoft.com/office/drawing/2014/main" id="{C8C37565-746B-4F99-9CA4-B326225A53BB}"/>
              </a:ext>
            </a:extLst>
          </p:cNvPr>
          <p:cNvSpPr>
            <a:spLocks noGrp="1"/>
          </p:cNvSpPr>
          <p:nvPr>
            <p:ph idx="1"/>
          </p:nvPr>
        </p:nvSpPr>
        <p:spPr/>
        <p:txBody>
          <a:bodyPr/>
          <a:lstStyle/>
          <a:p>
            <a:r>
              <a:rPr lang="cs-CZ" dirty="0"/>
              <a:t>Rodinné problémy – rozvod, konflikty</a:t>
            </a:r>
          </a:p>
          <a:p>
            <a:r>
              <a:rPr lang="cs-CZ" dirty="0"/>
              <a:t>Vysoké nároky – tlak na výkon</a:t>
            </a:r>
          </a:p>
          <a:p>
            <a:r>
              <a:rPr lang="cs-CZ" dirty="0"/>
              <a:t>Šikana a sociální izolace</a:t>
            </a:r>
          </a:p>
          <a:p>
            <a:r>
              <a:rPr lang="cs-CZ" dirty="0"/>
              <a:t>Ztráty a trauma – stěhování, smrt blízkého</a:t>
            </a:r>
          </a:p>
          <a:p>
            <a:r>
              <a:rPr lang="cs-CZ" dirty="0"/>
              <a:t>Úzkostně-depresivní stavy</a:t>
            </a:r>
          </a:p>
        </p:txBody>
      </p:sp>
    </p:spTree>
    <p:extLst>
      <p:ext uri="{BB962C8B-B14F-4D97-AF65-F5344CB8AC3E}">
        <p14:creationId xmlns:p14="http://schemas.microsoft.com/office/powerpoint/2010/main" val="135171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B7ABE6A-4C6D-471C-83F0-92EC29CAC9C6}"/>
              </a:ext>
            </a:extLst>
          </p:cNvPr>
          <p:cNvSpPr>
            <a:spLocks noGrp="1"/>
          </p:cNvSpPr>
          <p:nvPr>
            <p:ph type="title"/>
          </p:nvPr>
        </p:nvSpPr>
        <p:spPr/>
        <p:txBody>
          <a:bodyPr/>
          <a:lstStyle/>
          <a:p>
            <a:r>
              <a:rPr lang="cs-CZ" b="1" dirty="0"/>
              <a:t>Tikové poruchy </a:t>
            </a:r>
            <a:endParaRPr lang="cs-CZ" dirty="0"/>
          </a:p>
        </p:txBody>
      </p:sp>
      <p:sp>
        <p:nvSpPr>
          <p:cNvPr id="3" name="Zástupný symbol pro obsah 2">
            <a:extLst>
              <a:ext uri="{FF2B5EF4-FFF2-40B4-BE49-F238E27FC236}">
                <a16:creationId xmlns:a16="http://schemas.microsoft.com/office/drawing/2014/main" id="{8B4890B8-8E8D-4757-AC8B-1FC23B0BFAAD}"/>
              </a:ext>
            </a:extLst>
          </p:cNvPr>
          <p:cNvSpPr>
            <a:spLocks noGrp="1"/>
          </p:cNvSpPr>
          <p:nvPr>
            <p:ph idx="1"/>
          </p:nvPr>
        </p:nvSpPr>
        <p:spPr/>
        <p:txBody>
          <a:bodyPr>
            <a:normAutofit fontScale="85000" lnSpcReduction="20000"/>
          </a:bodyPr>
          <a:lstStyle/>
          <a:p>
            <a:r>
              <a:rPr lang="cs-CZ" dirty="0"/>
              <a:t>Tiky jsou náhlé, rychle se opakující, bezúčelné pohyby, zvuky, gesta nebo projevy. Nejčastější výskyt je u dětí mladšího školního věku. Tiková porucha se v dětství vyskytuje častěji než v dospělosti. </a:t>
            </a:r>
          </a:p>
          <a:p>
            <a:pPr marL="0" indent="0">
              <a:buNone/>
            </a:pPr>
            <a:r>
              <a:rPr lang="cs-CZ" b="1" i="1" dirty="0"/>
              <a:t>Druhy tiků: </a:t>
            </a:r>
            <a:endParaRPr lang="cs-CZ" dirty="0"/>
          </a:p>
          <a:p>
            <a:pPr marL="0" indent="0">
              <a:buNone/>
            </a:pPr>
            <a:r>
              <a:rPr lang="cs-CZ" i="1" dirty="0"/>
              <a:t>Jednoduché: </a:t>
            </a:r>
            <a:endParaRPr lang="cs-CZ" dirty="0"/>
          </a:p>
          <a:p>
            <a:r>
              <a:rPr lang="cs-CZ" i="1" dirty="0"/>
              <a:t>motorické tiky </a:t>
            </a:r>
            <a:r>
              <a:rPr lang="cs-CZ" dirty="0"/>
              <a:t>nejčastěji se vyskytující v oblasti mimického svalstva (grimasování, mrkání, poškubávání obočím, krčení nosu...) </a:t>
            </a:r>
          </a:p>
          <a:p>
            <a:r>
              <a:rPr lang="cs-CZ" i="1" dirty="0"/>
              <a:t>vokální tiky</a:t>
            </a:r>
            <a:r>
              <a:rPr lang="cs-CZ" dirty="0"/>
              <a:t>, krátké zvuky (frkání, chrochtání, pokašlávání, mručení, hekání, syčení...) </a:t>
            </a:r>
          </a:p>
          <a:p>
            <a:endParaRPr lang="cs-CZ" dirty="0"/>
          </a:p>
          <a:p>
            <a:pPr marL="0" indent="0">
              <a:buNone/>
            </a:pPr>
            <a:r>
              <a:rPr lang="cs-CZ" i="1" dirty="0"/>
              <a:t>Komplexní: </a:t>
            </a:r>
            <a:endParaRPr lang="cs-CZ" dirty="0"/>
          </a:p>
          <a:p>
            <a:r>
              <a:rPr lang="cs-CZ" i="1" dirty="0"/>
              <a:t>motorické </a:t>
            </a:r>
            <a:r>
              <a:rPr lang="cs-CZ" dirty="0"/>
              <a:t>projevující se opakovaným dotýkáním, předkláněním, poplácáváním, poskakováním, plivání, olizování </a:t>
            </a:r>
          </a:p>
          <a:p>
            <a:r>
              <a:rPr lang="cs-CZ" i="1" dirty="0"/>
              <a:t>vokální </a:t>
            </a:r>
            <a:r>
              <a:rPr lang="cs-CZ" dirty="0"/>
              <a:t>skládající se z celého komplexu zvuků, slov nebo krátkých frází (</a:t>
            </a:r>
            <a:r>
              <a:rPr lang="cs-CZ" i="1" dirty="0"/>
              <a:t>koprolalie </a:t>
            </a:r>
            <a:r>
              <a:rPr lang="cs-CZ" dirty="0"/>
              <a:t>- užívání </a:t>
            </a:r>
            <a:r>
              <a:rPr lang="cs-CZ" dirty="0" err="1"/>
              <a:t>obscenních</a:t>
            </a:r>
            <a:r>
              <a:rPr lang="cs-CZ" dirty="0"/>
              <a:t> slov, </a:t>
            </a:r>
            <a:r>
              <a:rPr lang="cs-CZ" i="1" dirty="0" err="1"/>
              <a:t>palilalie</a:t>
            </a:r>
            <a:r>
              <a:rPr lang="cs-CZ" i="1" dirty="0"/>
              <a:t> </a:t>
            </a:r>
            <a:r>
              <a:rPr lang="cs-CZ" dirty="0"/>
              <a:t>- opakování vlastních zvuků, </a:t>
            </a:r>
            <a:r>
              <a:rPr lang="cs-CZ" i="1" dirty="0"/>
              <a:t>echolalie </a:t>
            </a:r>
            <a:r>
              <a:rPr lang="cs-CZ" dirty="0"/>
              <a:t>- opakování slyšeného) </a:t>
            </a:r>
          </a:p>
          <a:p>
            <a:endParaRPr lang="cs-CZ" dirty="0"/>
          </a:p>
        </p:txBody>
      </p:sp>
    </p:spTree>
    <p:extLst>
      <p:ext uri="{BB962C8B-B14F-4D97-AF65-F5344CB8AC3E}">
        <p14:creationId xmlns:p14="http://schemas.microsoft.com/office/powerpoint/2010/main" val="34843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C495154-BB23-4E95-89C0-FD7512CD06F0}"/>
              </a:ext>
            </a:extLst>
          </p:cNvPr>
          <p:cNvSpPr>
            <a:spLocks noGrp="1"/>
          </p:cNvSpPr>
          <p:nvPr>
            <p:ph type="title"/>
          </p:nvPr>
        </p:nvSpPr>
        <p:spPr/>
        <p:txBody>
          <a:bodyPr/>
          <a:lstStyle/>
          <a:p>
            <a:r>
              <a:rPr lang="cs-CZ" i="1" dirty="0"/>
              <a:t>Specifika ošetřovatelské péče o dítě s tikovou poruchou </a:t>
            </a:r>
            <a:endParaRPr lang="cs-CZ" dirty="0"/>
          </a:p>
        </p:txBody>
      </p:sp>
      <p:sp>
        <p:nvSpPr>
          <p:cNvPr id="3" name="Zástupný symbol pro obsah 2">
            <a:extLst>
              <a:ext uri="{FF2B5EF4-FFF2-40B4-BE49-F238E27FC236}">
                <a16:creationId xmlns:a16="http://schemas.microsoft.com/office/drawing/2014/main" id="{E75CC388-7004-4830-A40E-F321894A7B32}"/>
              </a:ext>
            </a:extLst>
          </p:cNvPr>
          <p:cNvSpPr>
            <a:spLocks noGrp="1"/>
          </p:cNvSpPr>
          <p:nvPr>
            <p:ph idx="1"/>
          </p:nvPr>
        </p:nvSpPr>
        <p:spPr/>
        <p:txBody>
          <a:bodyPr>
            <a:normAutofit fontScale="92500" lnSpcReduction="20000"/>
          </a:bodyPr>
          <a:lstStyle/>
          <a:p>
            <a:r>
              <a:rPr lang="cs-CZ" dirty="0"/>
              <a:t>Ve škole, na ulici, doma, tiky přitahují pozornost ostatních lidí. Dítě se snaží provedení tiku oddálit, což bohužel vede ke zvýšení jeho vnitřního napětí. </a:t>
            </a:r>
          </a:p>
          <a:p>
            <a:r>
              <a:rPr lang="cs-CZ" dirty="0"/>
              <a:t>Dítě bývá terčem posměchu a šikany. K tomu se často přidají poruchy chování, specifické poruchy školních dovedností a výsledkem bývá špatný školní prospěch. </a:t>
            </a:r>
          </a:p>
          <a:p>
            <a:r>
              <a:rPr lang="cs-CZ" dirty="0"/>
              <a:t>Další potíže se objevují v době dospívání a dospělosti -  problémy především v navazování vztahů s opačným pohlavím, často mívají konflikty i v rodině a mezi vrstevníky. </a:t>
            </a:r>
          </a:p>
          <a:p>
            <a:r>
              <a:rPr lang="cs-CZ" dirty="0"/>
              <a:t>Aby se předešlo těmto negativním dopadům nemoci, je podstatné, abychom ve vzdělávacím a výchovném procesu těchto jedinců dodržovali určitá pravidla a postupy. </a:t>
            </a:r>
          </a:p>
          <a:p>
            <a:r>
              <a:rPr lang="cs-CZ" dirty="0"/>
              <a:t>Za nejdůležitější považujeme to, že je třeba k nim přistupovat s velkou vlídností, trpělivostí a shovívavostí.</a:t>
            </a:r>
          </a:p>
          <a:p>
            <a:r>
              <a:rPr lang="cs-CZ" dirty="0"/>
              <a:t>Je velmi důležité samotnému dítěti, rodině, spolužákům i pedagogům vhodnou formou vysvětlit, co způsobuje jeho potíže a zamezit tak, aby se dítě cítilo nejisté a nepochopené, a abychom předešli posměchu ze strany jeho okolí. </a:t>
            </a:r>
          </a:p>
        </p:txBody>
      </p:sp>
    </p:spTree>
    <p:extLst>
      <p:ext uri="{BB962C8B-B14F-4D97-AF65-F5344CB8AC3E}">
        <p14:creationId xmlns:p14="http://schemas.microsoft.com/office/powerpoint/2010/main" val="170570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C10B679-77DB-4334-85E5-B280A7192885}"/>
              </a:ext>
            </a:extLst>
          </p:cNvPr>
          <p:cNvSpPr>
            <a:spLocks noGrp="1"/>
          </p:cNvSpPr>
          <p:nvPr>
            <p:ph type="title"/>
          </p:nvPr>
        </p:nvSpPr>
        <p:spPr>
          <a:xfrm>
            <a:off x="838200" y="365126"/>
            <a:ext cx="10515600" cy="252942"/>
          </a:xfrm>
        </p:spPr>
        <p:txBody>
          <a:bodyPr>
            <a:normAutofit fontScale="90000"/>
          </a:bodyPr>
          <a:lstStyle/>
          <a:p>
            <a:endParaRPr lang="cs-CZ" dirty="0"/>
          </a:p>
        </p:txBody>
      </p:sp>
      <p:sp>
        <p:nvSpPr>
          <p:cNvPr id="3" name="Zástupný symbol pro obsah 2">
            <a:extLst>
              <a:ext uri="{FF2B5EF4-FFF2-40B4-BE49-F238E27FC236}">
                <a16:creationId xmlns:a16="http://schemas.microsoft.com/office/drawing/2014/main" id="{EC90AE0A-EBC6-42E9-BBAB-0E85E77B6749}"/>
              </a:ext>
            </a:extLst>
          </p:cNvPr>
          <p:cNvSpPr>
            <a:spLocks noGrp="1"/>
          </p:cNvSpPr>
          <p:nvPr>
            <p:ph idx="1"/>
          </p:nvPr>
        </p:nvSpPr>
        <p:spPr>
          <a:xfrm>
            <a:off x="838200" y="829733"/>
            <a:ext cx="10515600" cy="5347230"/>
          </a:xfrm>
        </p:spPr>
        <p:txBody>
          <a:bodyPr>
            <a:normAutofit/>
          </a:bodyPr>
          <a:lstStyle/>
          <a:p>
            <a:r>
              <a:rPr lang="cs-CZ" dirty="0"/>
              <a:t>Dítě při své práci potřebuje vést, častěji si odpočinout a mít možnost uvolnění. </a:t>
            </a:r>
          </a:p>
          <a:p>
            <a:r>
              <a:rPr lang="cs-CZ" dirty="0"/>
              <a:t>Za úkol sestry je považováno především vyvolání vzájemné důvěry a kladné působení na sebevědomí dítěte. </a:t>
            </a:r>
          </a:p>
          <a:p>
            <a:r>
              <a:rPr lang="cs-CZ" u="sng" dirty="0"/>
              <a:t>Je vhodné </a:t>
            </a:r>
            <a:r>
              <a:rPr lang="cs-CZ" dirty="0"/>
              <a:t>také rozvíjet zájmové aktivity jedince a jeho případné specifické nadání. Široká osvěta a informovanost veřejnosti je důležitým krokem nejen k diagnostice a léčbě, ale hlavně k úspěšné socializaci takto postižených jedinců. </a:t>
            </a:r>
          </a:p>
          <a:p>
            <a:r>
              <a:rPr lang="cs-CZ" u="sng" dirty="0"/>
              <a:t>Není vhodné </a:t>
            </a:r>
            <a:r>
              <a:rPr lang="cs-CZ" dirty="0"/>
              <a:t>se na děti zlobit pro jejich tiky a poruchy chování, i když se nám mohou zdát jako zlobení. Děti za ně nemohou. </a:t>
            </a:r>
          </a:p>
          <a:p>
            <a:r>
              <a:rPr lang="cs-CZ" dirty="0"/>
              <a:t>Často se setkáváme s rodiči a pedagogy, kteří považují tiky dětí za zlozvyky a snaží se tyto zlozvyky děti odnaučit. </a:t>
            </a:r>
          </a:p>
          <a:p>
            <a:r>
              <a:rPr lang="cs-CZ" dirty="0"/>
              <a:t>Děti by neměly být za svoje tiky trestány, to pouze zhoršuje projevy jejich poruchy. Je důležité, abychom dětem vysvětlili podstatu a příčinu jejich potíží a to úměrně jejich věku. </a:t>
            </a:r>
          </a:p>
          <a:p>
            <a:r>
              <a:rPr lang="cs-CZ" dirty="0"/>
              <a:t>Dítě s tiky bývá často vzhledem ke svým potížím terčem posměchu, tomu bychom měli včas předejít. </a:t>
            </a:r>
          </a:p>
          <a:p>
            <a:r>
              <a:rPr lang="cs-CZ" dirty="0"/>
              <a:t>V prostředí, ve kterém dítě s námi tráví čas, je nutno předcházet nežádoucímu stresu. </a:t>
            </a:r>
          </a:p>
        </p:txBody>
      </p:sp>
    </p:spTree>
    <p:extLst>
      <p:ext uri="{BB962C8B-B14F-4D97-AF65-F5344CB8AC3E}">
        <p14:creationId xmlns:p14="http://schemas.microsoft.com/office/powerpoint/2010/main" val="236696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921F98-C7AE-498E-A6CD-1D758B7A367F}"/>
              </a:ext>
            </a:extLst>
          </p:cNvPr>
          <p:cNvSpPr>
            <a:spLocks noGrp="1"/>
          </p:cNvSpPr>
          <p:nvPr>
            <p:ph type="title"/>
          </p:nvPr>
        </p:nvSpPr>
        <p:spPr>
          <a:xfrm>
            <a:off x="838200" y="365126"/>
            <a:ext cx="10515600" cy="938742"/>
          </a:xfrm>
        </p:spPr>
        <p:txBody>
          <a:bodyPr>
            <a:normAutofit/>
          </a:bodyPr>
          <a:lstStyle/>
          <a:p>
            <a:r>
              <a:rPr lang="cs-CZ" i="1" dirty="0">
                <a:solidFill>
                  <a:srgbClr val="000000"/>
                </a:solidFill>
                <a:latin typeface="Times New Roman" panose="02020603050405020304" pitchFamily="18" charset="0"/>
              </a:rPr>
              <a:t>Ošetřovatelské intervence u dětí s tikovou poruchou: </a:t>
            </a:r>
            <a:endParaRPr lang="cs-CZ" dirty="0"/>
          </a:p>
        </p:txBody>
      </p:sp>
      <p:sp>
        <p:nvSpPr>
          <p:cNvPr id="3" name="Zástupný symbol pro obsah 2">
            <a:extLst>
              <a:ext uri="{FF2B5EF4-FFF2-40B4-BE49-F238E27FC236}">
                <a16:creationId xmlns:a16="http://schemas.microsoft.com/office/drawing/2014/main" id="{FA27829A-02CC-4667-9CF1-38D6D68D01FA}"/>
              </a:ext>
            </a:extLst>
          </p:cNvPr>
          <p:cNvSpPr>
            <a:spLocks noGrp="1"/>
          </p:cNvSpPr>
          <p:nvPr>
            <p:ph idx="1"/>
          </p:nvPr>
        </p:nvSpPr>
        <p:spPr>
          <a:xfrm>
            <a:off x="838200" y="1413933"/>
            <a:ext cx="10515600" cy="4763030"/>
          </a:xfrm>
        </p:spPr>
        <p:txBody>
          <a:bodyPr>
            <a:normAutofit fontScale="92500" lnSpcReduction="20000"/>
          </a:bodyPr>
          <a:lstStyle/>
          <a:p>
            <a:endParaRPr lang="cs-CZ" dirty="0"/>
          </a:p>
          <a:p>
            <a:r>
              <a:rPr lang="pl-PL" dirty="0"/>
              <a:t>získej si důvěru pacienta, dodej mu pocit bezpečí a jistoty </a:t>
            </a:r>
          </a:p>
          <a:p>
            <a:r>
              <a:rPr lang="cs-CZ" dirty="0"/>
              <a:t>vyslechni trpělivě pocity dítěte </a:t>
            </a:r>
          </a:p>
          <a:p>
            <a:r>
              <a:rPr lang="cs-CZ" dirty="0"/>
              <a:t>vytvoř si blízký kontakt s dítětem </a:t>
            </a:r>
          </a:p>
          <a:p>
            <a:r>
              <a:rPr lang="cs-CZ" dirty="0"/>
              <a:t>podporuj dítě k vyjádření pocitů </a:t>
            </a:r>
          </a:p>
          <a:p>
            <a:r>
              <a:rPr lang="cs-CZ" dirty="0"/>
              <a:t>uveď dítě do skupiny </a:t>
            </a:r>
          </a:p>
          <a:p>
            <a:r>
              <a:rPr lang="cs-CZ" dirty="0"/>
              <a:t>povzbuzuj dítě ke společným aktivitám s vrstevníky </a:t>
            </a:r>
          </a:p>
          <a:p>
            <a:r>
              <a:rPr lang="cs-CZ" dirty="0"/>
              <a:t>podávej mu informace s ohledem na věk a chápání dítěte </a:t>
            </a:r>
          </a:p>
          <a:p>
            <a:r>
              <a:rPr lang="cs-CZ" dirty="0"/>
              <a:t>buď tolerantní k jeho projevům </a:t>
            </a:r>
          </a:p>
          <a:p>
            <a:r>
              <a:rPr lang="cs-CZ" dirty="0"/>
              <a:t>komunikujte s dítětem v úrovni očí </a:t>
            </a:r>
          </a:p>
          <a:p>
            <a:r>
              <a:rPr lang="cs-CZ" dirty="0"/>
              <a:t>sleduj tiky a veď záznam v dokumentaci (jaké tiky, četnost..) </a:t>
            </a:r>
          </a:p>
          <a:p>
            <a:r>
              <a:rPr lang="cs-CZ" dirty="0"/>
              <a:t>zamez posměchu v kolektivu ostatních dětí </a:t>
            </a:r>
          </a:p>
          <a:p>
            <a:r>
              <a:rPr lang="cs-CZ" dirty="0"/>
              <a:t>seznam dítě s možností denně komunikovat s lékařem, psychologem, možnosti se vyjádřit i o svých pocitech anonymně (schránka důvěry), psát si deník </a:t>
            </a:r>
          </a:p>
          <a:p>
            <a:endParaRPr lang="cs-CZ" dirty="0"/>
          </a:p>
        </p:txBody>
      </p:sp>
    </p:spTree>
    <p:extLst>
      <p:ext uri="{BB962C8B-B14F-4D97-AF65-F5344CB8AC3E}">
        <p14:creationId xmlns:p14="http://schemas.microsoft.com/office/powerpoint/2010/main" val="297317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2B14D59-74D5-432B-8F2C-23B788A279C7}"/>
              </a:ext>
            </a:extLst>
          </p:cNvPr>
          <p:cNvSpPr>
            <a:spLocks noGrp="1"/>
          </p:cNvSpPr>
          <p:nvPr>
            <p:ph type="title"/>
          </p:nvPr>
        </p:nvSpPr>
        <p:spPr>
          <a:xfrm>
            <a:off x="838200" y="365126"/>
            <a:ext cx="10515600" cy="820208"/>
          </a:xfrm>
        </p:spPr>
        <p:txBody>
          <a:bodyPr/>
          <a:lstStyle/>
          <a:p>
            <a:r>
              <a:rPr lang="cs-CZ" dirty="0">
                <a:solidFill>
                  <a:srgbClr val="000000"/>
                </a:solidFill>
                <a:latin typeface="Times New Roman" panose="02020603050405020304" pitchFamily="18" charset="0"/>
              </a:rPr>
              <a:t>Poruchy spánku </a:t>
            </a:r>
            <a:endParaRPr lang="cs-CZ" dirty="0"/>
          </a:p>
        </p:txBody>
      </p:sp>
      <p:sp>
        <p:nvSpPr>
          <p:cNvPr id="3" name="Zástupný symbol pro obsah 2">
            <a:extLst>
              <a:ext uri="{FF2B5EF4-FFF2-40B4-BE49-F238E27FC236}">
                <a16:creationId xmlns:a16="http://schemas.microsoft.com/office/drawing/2014/main" id="{514BB1D7-A65B-4395-A015-50CC3DCDCD68}"/>
              </a:ext>
            </a:extLst>
          </p:cNvPr>
          <p:cNvSpPr>
            <a:spLocks noGrp="1"/>
          </p:cNvSpPr>
          <p:nvPr>
            <p:ph idx="1"/>
          </p:nvPr>
        </p:nvSpPr>
        <p:spPr>
          <a:xfrm>
            <a:off x="838200" y="1185334"/>
            <a:ext cx="10515600" cy="4991629"/>
          </a:xfrm>
        </p:spPr>
        <p:txBody>
          <a:bodyPr/>
          <a:lstStyle/>
          <a:p>
            <a:r>
              <a:rPr lang="cs-CZ" dirty="0"/>
              <a:t>Často se vyskytuje u psychóz, afektivních poruch, panických poruch, u návykových poruch. </a:t>
            </a:r>
          </a:p>
          <a:p>
            <a:r>
              <a:rPr lang="cs-CZ" dirty="0"/>
              <a:t>V dětském věku jsou nejčastějším příčinami separační úzkost a stresující okolnosti, které vedou k nočnímu probouzení, nočním můrám. Děti proto odmítají ulehnout. </a:t>
            </a:r>
          </a:p>
          <a:p>
            <a:r>
              <a:rPr lang="cs-CZ" dirty="0"/>
              <a:t>Děti s hyperaktivní poruchou a poruchou chování mívají potíže usnout a udržet spánek. </a:t>
            </a:r>
          </a:p>
          <a:p>
            <a:r>
              <a:rPr lang="cs-CZ" dirty="0"/>
              <a:t>U starších dětí a adolescentů jsou spánkové problémy často vázány na úzkostné a afektivní syndromy. </a:t>
            </a:r>
          </a:p>
          <a:p>
            <a:r>
              <a:rPr lang="cs-CZ" dirty="0"/>
              <a:t>Prepubertální děti s depresí mají častěji insomnii a po pubertě převažuje naopak hypersomnie. </a:t>
            </a:r>
          </a:p>
        </p:txBody>
      </p:sp>
    </p:spTree>
    <p:extLst>
      <p:ext uri="{BB962C8B-B14F-4D97-AF65-F5344CB8AC3E}">
        <p14:creationId xmlns:p14="http://schemas.microsoft.com/office/powerpoint/2010/main" val="85576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D7D9BF-C398-4830-BD1D-BDB0D3E9E264}"/>
              </a:ext>
            </a:extLst>
          </p:cNvPr>
          <p:cNvSpPr>
            <a:spLocks noGrp="1"/>
          </p:cNvSpPr>
          <p:nvPr>
            <p:ph type="title"/>
          </p:nvPr>
        </p:nvSpPr>
        <p:spPr>
          <a:xfrm>
            <a:off x="838200" y="365126"/>
            <a:ext cx="10515600" cy="718608"/>
          </a:xfrm>
        </p:spPr>
        <p:txBody>
          <a:bodyPr/>
          <a:lstStyle/>
          <a:p>
            <a:r>
              <a:rPr lang="cs-CZ" i="1" dirty="0"/>
              <a:t>Projevy poruch spánku: </a:t>
            </a:r>
            <a:endParaRPr lang="cs-CZ" dirty="0"/>
          </a:p>
        </p:txBody>
      </p:sp>
      <p:sp>
        <p:nvSpPr>
          <p:cNvPr id="3" name="Zástupný symbol pro obsah 2">
            <a:extLst>
              <a:ext uri="{FF2B5EF4-FFF2-40B4-BE49-F238E27FC236}">
                <a16:creationId xmlns:a16="http://schemas.microsoft.com/office/drawing/2014/main" id="{481B0A8C-AA2C-468C-A5DF-132552D1BC3A}"/>
              </a:ext>
            </a:extLst>
          </p:cNvPr>
          <p:cNvSpPr>
            <a:spLocks noGrp="1"/>
          </p:cNvSpPr>
          <p:nvPr>
            <p:ph idx="1"/>
          </p:nvPr>
        </p:nvSpPr>
        <p:spPr>
          <a:xfrm>
            <a:off x="838200" y="1083734"/>
            <a:ext cx="10515600" cy="5093229"/>
          </a:xfrm>
        </p:spPr>
        <p:txBody>
          <a:bodyPr/>
          <a:lstStyle/>
          <a:p>
            <a:endParaRPr lang="cs-CZ" dirty="0"/>
          </a:p>
          <a:p>
            <a:r>
              <a:rPr lang="cs-CZ" dirty="0"/>
              <a:t>slovní stesky na obtížné usínání a nedostatek odpočinku </a:t>
            </a:r>
          </a:p>
          <a:p>
            <a:r>
              <a:rPr lang="cs-CZ" dirty="0"/>
              <a:t>přerušovaný spánek </a:t>
            </a:r>
          </a:p>
          <a:p>
            <a:r>
              <a:rPr lang="cs-CZ" dirty="0"/>
              <a:t>tmavé kruhy pod očima </a:t>
            </a:r>
          </a:p>
          <a:p>
            <a:r>
              <a:rPr lang="cs-CZ" dirty="0"/>
              <a:t>zívání </a:t>
            </a:r>
          </a:p>
          <a:p>
            <a:r>
              <a:rPr lang="cs-CZ" dirty="0"/>
              <a:t>změny v držení těla </a:t>
            </a:r>
          </a:p>
          <a:p>
            <a:r>
              <a:rPr lang="cs-CZ" dirty="0"/>
              <a:t>zvýšená dráždivost, plačtivost </a:t>
            </a:r>
          </a:p>
          <a:p>
            <a:r>
              <a:rPr lang="cs-CZ" dirty="0"/>
              <a:t>změny v chování a výkonu (neklid, dezorientace, letargie) </a:t>
            </a:r>
          </a:p>
          <a:p>
            <a:r>
              <a:rPr lang="cs-CZ" dirty="0"/>
              <a:t>poruchy řeči se ztíženou výslovností a používání nepřiléhavých výrazů </a:t>
            </a:r>
          </a:p>
          <a:p>
            <a:endParaRPr lang="cs-CZ" dirty="0"/>
          </a:p>
        </p:txBody>
      </p:sp>
    </p:spTree>
    <p:extLst>
      <p:ext uri="{BB962C8B-B14F-4D97-AF65-F5344CB8AC3E}">
        <p14:creationId xmlns:p14="http://schemas.microsoft.com/office/powerpoint/2010/main" val="46393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8D8C012-CD75-46EE-B84E-D4B01B385A17}"/>
              </a:ext>
            </a:extLst>
          </p:cNvPr>
          <p:cNvSpPr>
            <a:spLocks noGrp="1"/>
          </p:cNvSpPr>
          <p:nvPr>
            <p:ph type="title"/>
          </p:nvPr>
        </p:nvSpPr>
        <p:spPr>
          <a:xfrm>
            <a:off x="838200" y="365126"/>
            <a:ext cx="10515600" cy="871008"/>
          </a:xfrm>
        </p:spPr>
        <p:txBody>
          <a:bodyPr>
            <a:normAutofit fontScale="90000"/>
          </a:bodyPr>
          <a:lstStyle/>
          <a:p>
            <a:r>
              <a:rPr lang="cs-CZ" i="1" dirty="0"/>
              <a:t>Ošetřovatelské intervence u dětí s poruchou spánku: </a:t>
            </a:r>
            <a:endParaRPr lang="cs-CZ" dirty="0"/>
          </a:p>
        </p:txBody>
      </p:sp>
      <p:sp>
        <p:nvSpPr>
          <p:cNvPr id="3" name="Zástupný symbol pro obsah 2">
            <a:extLst>
              <a:ext uri="{FF2B5EF4-FFF2-40B4-BE49-F238E27FC236}">
                <a16:creationId xmlns:a16="http://schemas.microsoft.com/office/drawing/2014/main" id="{B871FF65-D5BA-44E1-AE5A-4FFA117496F2}"/>
              </a:ext>
            </a:extLst>
          </p:cNvPr>
          <p:cNvSpPr>
            <a:spLocks noGrp="1"/>
          </p:cNvSpPr>
          <p:nvPr>
            <p:ph idx="1"/>
          </p:nvPr>
        </p:nvSpPr>
        <p:spPr>
          <a:xfrm>
            <a:off x="838200" y="1236134"/>
            <a:ext cx="10515600" cy="4940829"/>
          </a:xfrm>
        </p:spPr>
        <p:txBody>
          <a:bodyPr>
            <a:normAutofit fontScale="85000" lnSpcReduction="20000"/>
          </a:bodyPr>
          <a:lstStyle/>
          <a:p>
            <a:endParaRPr lang="cs-CZ" dirty="0"/>
          </a:p>
          <a:p>
            <a:r>
              <a:rPr lang="cs-CZ" dirty="0"/>
              <a:t>zhodnoťte normální vzorec spánku dítěte (kdy chodí spát, jak usíná, jak dlouho spí) </a:t>
            </a:r>
          </a:p>
          <a:p>
            <a:r>
              <a:rPr lang="cs-CZ" dirty="0"/>
              <a:t>zjistěte změny v režimu dítěte, rodiny nebo prostředí, které by mohly narušovat spánek </a:t>
            </a:r>
          </a:p>
          <a:p>
            <a:r>
              <a:rPr lang="cs-CZ" dirty="0"/>
              <a:t>vysvětlete znepokojení týkající se nového prostředí </a:t>
            </a:r>
          </a:p>
          <a:p>
            <a:r>
              <a:rPr lang="cs-CZ" dirty="0"/>
              <a:t>ztlumte světlo a hluk na oddělení </a:t>
            </a:r>
          </a:p>
          <a:p>
            <a:r>
              <a:rPr lang="cs-CZ" dirty="0"/>
              <a:t>odstraňte stresory (chlad, horko, zápach, suchý vzduch) </a:t>
            </a:r>
          </a:p>
          <a:p>
            <a:r>
              <a:rPr lang="cs-CZ" dirty="0"/>
              <a:t>sledujte možný výskyt </a:t>
            </a:r>
            <a:r>
              <a:rPr lang="cs-CZ" dirty="0" err="1"/>
              <a:t>parasomnických</a:t>
            </a:r>
            <a:r>
              <a:rPr lang="cs-CZ" dirty="0"/>
              <a:t> projevů (noční můry, děsy, náměsíčnost) </a:t>
            </a:r>
          </a:p>
          <a:p>
            <a:r>
              <a:rPr lang="cs-CZ" dirty="0"/>
              <a:t>uprav denní aktivity vzhledem k věku dítěte </a:t>
            </a:r>
          </a:p>
          <a:p>
            <a:r>
              <a:rPr lang="cs-CZ" dirty="0"/>
              <a:t>nepodávej dítěti před spaním těžká jídla </a:t>
            </a:r>
          </a:p>
          <a:p>
            <a:r>
              <a:rPr lang="cs-CZ" dirty="0"/>
              <a:t>sniž příjem tekutin, abys zabránil častému nočnímu močení </a:t>
            </a:r>
          </a:p>
          <a:p>
            <a:r>
              <a:rPr lang="cs-CZ" dirty="0"/>
              <a:t>před spaním řádně vyvětrej </a:t>
            </a:r>
          </a:p>
          <a:p>
            <a:r>
              <a:rPr lang="cs-CZ" dirty="0"/>
              <a:t>zajisti podmínky spánku podobné domácím (přečíst pohádku, dát oblíbenou hračku) </a:t>
            </a:r>
          </a:p>
          <a:p>
            <a:r>
              <a:rPr lang="cs-CZ" dirty="0"/>
              <a:t>informuj dítě o relaxačních technikách </a:t>
            </a:r>
          </a:p>
          <a:p>
            <a:r>
              <a:rPr lang="cs-CZ" dirty="0"/>
              <a:t>hodnoť výsledky podávaných léků, které mohou mít vliv na spánek </a:t>
            </a:r>
          </a:p>
          <a:p>
            <a:r>
              <a:rPr lang="cs-CZ" dirty="0"/>
              <a:t>hodnocení kvality spánku musí být podrobné, přesné a realizované formou zápisu do dokumentace </a:t>
            </a:r>
          </a:p>
          <a:p>
            <a:endParaRPr lang="cs-CZ" dirty="0"/>
          </a:p>
        </p:txBody>
      </p:sp>
    </p:spTree>
    <p:extLst>
      <p:ext uri="{BB962C8B-B14F-4D97-AF65-F5344CB8AC3E}">
        <p14:creationId xmlns:p14="http://schemas.microsoft.com/office/powerpoint/2010/main" val="418172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A3BBE5-7C6B-4851-A17A-150670EC44EE}"/>
              </a:ext>
            </a:extLst>
          </p:cNvPr>
          <p:cNvSpPr>
            <a:spLocks noGrp="1"/>
          </p:cNvSpPr>
          <p:nvPr>
            <p:ph type="title"/>
          </p:nvPr>
        </p:nvSpPr>
        <p:spPr>
          <a:xfrm>
            <a:off x="838200" y="365126"/>
            <a:ext cx="10515600" cy="515408"/>
          </a:xfrm>
        </p:spPr>
        <p:txBody>
          <a:bodyPr>
            <a:normAutofit fontScale="90000"/>
          </a:bodyPr>
          <a:lstStyle/>
          <a:p>
            <a:endParaRPr lang="cs-CZ" dirty="0"/>
          </a:p>
        </p:txBody>
      </p:sp>
      <p:sp>
        <p:nvSpPr>
          <p:cNvPr id="3" name="Zástupný symbol pro obsah 2">
            <a:extLst>
              <a:ext uri="{FF2B5EF4-FFF2-40B4-BE49-F238E27FC236}">
                <a16:creationId xmlns:a16="http://schemas.microsoft.com/office/drawing/2014/main" id="{F96DA09B-DA8F-48DD-8902-2BF8EE8E7186}"/>
              </a:ext>
            </a:extLst>
          </p:cNvPr>
          <p:cNvSpPr>
            <a:spLocks noGrp="1"/>
          </p:cNvSpPr>
          <p:nvPr>
            <p:ph idx="1"/>
          </p:nvPr>
        </p:nvSpPr>
        <p:spPr>
          <a:xfrm>
            <a:off x="838200" y="1193800"/>
            <a:ext cx="10515600" cy="4983163"/>
          </a:xfrm>
        </p:spPr>
        <p:txBody>
          <a:bodyPr>
            <a:normAutofit/>
          </a:bodyPr>
          <a:lstStyle/>
          <a:p>
            <a:r>
              <a:rPr lang="cs-CZ" dirty="0"/>
              <a:t>Vznik poruch chování u dětí a mladistvých je pravděpodobně podmíněn kombinací faktorů genetických s nepříznivými vlivy prostředí. </a:t>
            </a:r>
          </a:p>
          <a:p>
            <a:r>
              <a:rPr lang="cs-CZ" dirty="0"/>
              <a:t>Příznaky jsou velmi různorodé, jsou modifikovány věkem dítěte a socioekonomickým prostředím, ve kterém dítě nebo mladistvý žije.</a:t>
            </a:r>
          </a:p>
          <a:p>
            <a:r>
              <a:rPr lang="cs-CZ" dirty="0"/>
              <a:t> Při posuzování, zda jde o poruchu chování, je třeba přihlížet k vývojovému stupni dítěte – například výbuchy zlosti jsou normální ve třech letech věku, ale patologické u starších dětí. </a:t>
            </a:r>
          </a:p>
          <a:p>
            <a:r>
              <a:rPr lang="cs-CZ" dirty="0"/>
              <a:t>Pro diagnózu svědčí opakující se vzorce chování, ve kterých jsou porušovány sociální normy, pravidla a práva druhých.</a:t>
            </a:r>
          </a:p>
          <a:p>
            <a:r>
              <a:rPr lang="cs-CZ" dirty="0"/>
              <a:t> Během uplynulého roku musí být přítomny tři nebo více symptomů s jedním symptomem trvale přítomným v posledním půlroce. </a:t>
            </a:r>
          </a:p>
        </p:txBody>
      </p:sp>
    </p:spTree>
    <p:extLst>
      <p:ext uri="{BB962C8B-B14F-4D97-AF65-F5344CB8AC3E}">
        <p14:creationId xmlns:p14="http://schemas.microsoft.com/office/powerpoint/2010/main" val="3426958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68F4499-32DA-41C5-BA9D-4CA3E6472AC9}"/>
              </a:ext>
            </a:extLst>
          </p:cNvPr>
          <p:cNvSpPr>
            <a:spLocks noGrp="1"/>
          </p:cNvSpPr>
          <p:nvPr>
            <p:ph type="title"/>
          </p:nvPr>
        </p:nvSpPr>
        <p:spPr>
          <a:xfrm>
            <a:off x="838200" y="365125"/>
            <a:ext cx="10515600" cy="625475"/>
          </a:xfrm>
        </p:spPr>
        <p:txBody>
          <a:bodyPr>
            <a:normAutofit fontScale="90000"/>
          </a:bodyPr>
          <a:lstStyle/>
          <a:p>
            <a:r>
              <a:rPr lang="cs-CZ" dirty="0"/>
              <a:t>Neorganická enuréza </a:t>
            </a:r>
          </a:p>
        </p:txBody>
      </p:sp>
      <p:sp>
        <p:nvSpPr>
          <p:cNvPr id="3" name="Zástupný symbol pro obsah 2">
            <a:extLst>
              <a:ext uri="{FF2B5EF4-FFF2-40B4-BE49-F238E27FC236}">
                <a16:creationId xmlns:a16="http://schemas.microsoft.com/office/drawing/2014/main" id="{5E2B8FBB-A9F3-48AA-BD9A-BCFC65F15D6A}"/>
              </a:ext>
            </a:extLst>
          </p:cNvPr>
          <p:cNvSpPr>
            <a:spLocks noGrp="1"/>
          </p:cNvSpPr>
          <p:nvPr>
            <p:ph idx="1"/>
          </p:nvPr>
        </p:nvSpPr>
        <p:spPr>
          <a:xfrm>
            <a:off x="838200" y="1075267"/>
            <a:ext cx="10515600" cy="5101696"/>
          </a:xfrm>
        </p:spPr>
        <p:txBody>
          <a:bodyPr>
            <a:normAutofit/>
          </a:bodyPr>
          <a:lstStyle/>
          <a:p>
            <a:r>
              <a:rPr lang="cs-CZ" dirty="0"/>
              <a:t>mimovolní pomočení u dětí starších pěti let, ke kterému dojde nejméně dvakrát za měsíc. </a:t>
            </a:r>
          </a:p>
          <a:p>
            <a:r>
              <a:rPr lang="cs-CZ" dirty="0"/>
              <a:t>u těchto dětí vyšetřením nenajdeme žádnou organickou příčinu pomočování.</a:t>
            </a:r>
          </a:p>
          <a:p>
            <a:r>
              <a:rPr lang="cs-CZ" dirty="0"/>
              <a:t> </a:t>
            </a:r>
            <a:r>
              <a:rPr lang="cs-CZ" i="1" dirty="0"/>
              <a:t>primární enuréza -  </a:t>
            </a:r>
            <a:r>
              <a:rPr lang="cs-CZ" dirty="0"/>
              <a:t>u které nebyl nikdy tzv. suchý interval, tj. dítě se pomočuje od narození dosud</a:t>
            </a:r>
          </a:p>
          <a:p>
            <a:r>
              <a:rPr lang="cs-CZ" i="1" dirty="0"/>
              <a:t>sekundární enuréza - </a:t>
            </a:r>
            <a:r>
              <a:rPr lang="cs-CZ" dirty="0"/>
              <a:t>kdy se dítě alespoň šest měsíců pomočuje během dne, nebo noci při spánku. </a:t>
            </a:r>
          </a:p>
          <a:p>
            <a:r>
              <a:rPr lang="cs-CZ" dirty="0"/>
              <a:t>Noční enuréza - asi u 15%  </a:t>
            </a:r>
          </a:p>
          <a:p>
            <a:r>
              <a:rPr lang="cs-CZ" dirty="0"/>
              <a:t>denní enuréza - u 5%. </a:t>
            </a:r>
          </a:p>
          <a:p>
            <a:r>
              <a:rPr lang="cs-CZ" dirty="0"/>
              <a:t>Enurézu musíme odlišit od inkontinence moči, kdy rovněž dochází k </a:t>
            </a:r>
            <a:r>
              <a:rPr lang="cs-CZ" dirty="0" err="1"/>
              <a:t>mimovolnímu</a:t>
            </a:r>
            <a:r>
              <a:rPr lang="cs-CZ" dirty="0"/>
              <a:t> úniku, a však je přítomna organická příčina. </a:t>
            </a:r>
          </a:p>
        </p:txBody>
      </p:sp>
    </p:spTree>
    <p:extLst>
      <p:ext uri="{BB962C8B-B14F-4D97-AF65-F5344CB8AC3E}">
        <p14:creationId xmlns:p14="http://schemas.microsoft.com/office/powerpoint/2010/main" val="4233550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AA7634D-9CBE-4155-8D19-7A31646D0B67}"/>
              </a:ext>
            </a:extLst>
          </p:cNvPr>
          <p:cNvSpPr>
            <a:spLocks noGrp="1"/>
          </p:cNvSpPr>
          <p:nvPr>
            <p:ph type="title"/>
          </p:nvPr>
        </p:nvSpPr>
        <p:spPr/>
        <p:txBody>
          <a:bodyPr/>
          <a:lstStyle/>
          <a:p>
            <a:r>
              <a:rPr lang="cs-CZ" i="1" dirty="0"/>
              <a:t>Etiologie</a:t>
            </a:r>
            <a:endParaRPr lang="cs-CZ" dirty="0"/>
          </a:p>
        </p:txBody>
      </p:sp>
      <p:sp>
        <p:nvSpPr>
          <p:cNvPr id="3" name="Zástupný symbol pro obsah 2">
            <a:extLst>
              <a:ext uri="{FF2B5EF4-FFF2-40B4-BE49-F238E27FC236}">
                <a16:creationId xmlns:a16="http://schemas.microsoft.com/office/drawing/2014/main" id="{9A29F0F4-44BB-4F4C-BB25-BBA1BE0F2CDB}"/>
              </a:ext>
            </a:extLst>
          </p:cNvPr>
          <p:cNvSpPr>
            <a:spLocks noGrp="1"/>
          </p:cNvSpPr>
          <p:nvPr>
            <p:ph idx="1"/>
          </p:nvPr>
        </p:nvSpPr>
        <p:spPr>
          <a:xfrm>
            <a:off x="838200" y="1507067"/>
            <a:ext cx="10515600" cy="4669896"/>
          </a:xfrm>
        </p:spPr>
        <p:txBody>
          <a:bodyPr/>
          <a:lstStyle/>
          <a:p>
            <a:r>
              <a:rPr lang="cs-CZ" i="1" dirty="0"/>
              <a:t> hereditární vlivy </a:t>
            </a:r>
            <a:r>
              <a:rPr lang="cs-CZ" dirty="0"/>
              <a:t>- pozitivní rodinná anamnéza </a:t>
            </a:r>
          </a:p>
          <a:p>
            <a:r>
              <a:rPr lang="cs-CZ" i="1" dirty="0"/>
              <a:t>organické vlivy </a:t>
            </a:r>
            <a:r>
              <a:rPr lang="cs-CZ" dirty="0"/>
              <a:t>- nezralost CNS a vývojové opoždění souhry mezi močovým měchýřem a CNS ve spánku, přítomna bývá vyšší dráždivost močového měchýře, nižší funkční kapacita </a:t>
            </a:r>
          </a:p>
          <a:p>
            <a:r>
              <a:rPr lang="cs-CZ" i="1" dirty="0"/>
              <a:t>psychogenní vlivy </a:t>
            </a:r>
            <a:r>
              <a:rPr lang="cs-CZ" dirty="0"/>
              <a:t>- uplatňují se především u sekundární enurézy, dítě může reagovat vznikem pomočování na narození sourozence, vstup do kolektivního zařízení, rozvod rodičů, ztráta blízké osoby, školní problémy. </a:t>
            </a:r>
          </a:p>
          <a:p>
            <a:endParaRPr lang="cs-CZ" dirty="0"/>
          </a:p>
        </p:txBody>
      </p:sp>
    </p:spTree>
    <p:extLst>
      <p:ext uri="{BB962C8B-B14F-4D97-AF65-F5344CB8AC3E}">
        <p14:creationId xmlns:p14="http://schemas.microsoft.com/office/powerpoint/2010/main" val="732027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1E3CB84-BDE1-48EE-82C4-815C03E41AC9}"/>
              </a:ext>
            </a:extLst>
          </p:cNvPr>
          <p:cNvSpPr>
            <a:spLocks noGrp="1"/>
          </p:cNvSpPr>
          <p:nvPr>
            <p:ph type="title"/>
          </p:nvPr>
        </p:nvSpPr>
        <p:spPr/>
        <p:txBody>
          <a:bodyPr/>
          <a:lstStyle/>
          <a:p>
            <a:r>
              <a:rPr lang="cs-CZ" i="1" dirty="0"/>
              <a:t>Klinický obraz </a:t>
            </a:r>
            <a:br>
              <a:rPr lang="cs-CZ" dirty="0"/>
            </a:br>
            <a:endParaRPr lang="cs-CZ" dirty="0"/>
          </a:p>
        </p:txBody>
      </p:sp>
      <p:sp>
        <p:nvSpPr>
          <p:cNvPr id="3" name="Zástupný symbol pro obsah 2">
            <a:extLst>
              <a:ext uri="{FF2B5EF4-FFF2-40B4-BE49-F238E27FC236}">
                <a16:creationId xmlns:a16="http://schemas.microsoft.com/office/drawing/2014/main" id="{014DBC1E-FBA2-4FCE-B5FD-6BFAF3FEC3F8}"/>
              </a:ext>
            </a:extLst>
          </p:cNvPr>
          <p:cNvSpPr>
            <a:spLocks noGrp="1"/>
          </p:cNvSpPr>
          <p:nvPr>
            <p:ph idx="1"/>
          </p:nvPr>
        </p:nvSpPr>
        <p:spPr/>
        <p:txBody>
          <a:bodyPr>
            <a:normAutofit lnSpcReduction="10000"/>
          </a:bodyPr>
          <a:lstStyle/>
          <a:p>
            <a:r>
              <a:rPr lang="cs-CZ" dirty="0"/>
              <a:t>Frekvence pomočení může být rozdílná a může u dítěte také kolísat.</a:t>
            </a:r>
          </a:p>
          <a:p>
            <a:r>
              <a:rPr lang="cs-CZ" dirty="0"/>
              <a:t> Dítě může mít období, kdy se pomočí denně, a naopak delší období zcela suché. </a:t>
            </a:r>
          </a:p>
          <a:p>
            <a:r>
              <a:rPr lang="cs-CZ" dirty="0"/>
              <a:t>Někdy bývá enuréza v kombinaci s </a:t>
            </a:r>
            <a:r>
              <a:rPr lang="cs-CZ" dirty="0" err="1"/>
              <a:t>enkoprézou</a:t>
            </a:r>
            <a:r>
              <a:rPr lang="cs-CZ" dirty="0"/>
              <a:t>. Primární enuréza bývá též kombinována s hyperkinetickým syndromem. </a:t>
            </a:r>
          </a:p>
          <a:p>
            <a:r>
              <a:rPr lang="cs-CZ" dirty="0"/>
              <a:t>Sám symptom přináší svému nositeli četné emocionální problémy a vede k sekundárně k </a:t>
            </a:r>
            <a:r>
              <a:rPr lang="cs-CZ" dirty="0" err="1"/>
              <a:t>neurotizaci</a:t>
            </a:r>
            <a:r>
              <a:rPr lang="cs-CZ" dirty="0"/>
              <a:t>. </a:t>
            </a:r>
          </a:p>
          <a:p>
            <a:r>
              <a:rPr lang="cs-CZ" dirty="0"/>
              <a:t>Dítě se za své obtíže stydí, tají je před vrstevníky, izoluje se od nich. Nezřídka je rodiči za pomočení potrestáno. </a:t>
            </a:r>
          </a:p>
          <a:p>
            <a:r>
              <a:rPr lang="cs-CZ" dirty="0"/>
              <a:t>To vše může vést sekundárně k rozvoji depresivní symptomaticky a posilovat původní symptom. </a:t>
            </a:r>
          </a:p>
          <a:p>
            <a:r>
              <a:rPr lang="cs-CZ" dirty="0"/>
              <a:t>Denní pomočování má často charakter </a:t>
            </a:r>
            <a:r>
              <a:rPr lang="cs-CZ" dirty="0" err="1"/>
              <a:t>umočování</a:t>
            </a:r>
            <a:r>
              <a:rPr lang="cs-CZ" dirty="0"/>
              <a:t>.</a:t>
            </a:r>
          </a:p>
        </p:txBody>
      </p:sp>
    </p:spTree>
    <p:extLst>
      <p:ext uri="{BB962C8B-B14F-4D97-AF65-F5344CB8AC3E}">
        <p14:creationId xmlns:p14="http://schemas.microsoft.com/office/powerpoint/2010/main" val="2412379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E73EBB4-39FE-4BA2-8A0B-1320943ACBEF}"/>
              </a:ext>
            </a:extLst>
          </p:cNvPr>
          <p:cNvSpPr>
            <a:spLocks noGrp="1"/>
          </p:cNvSpPr>
          <p:nvPr>
            <p:ph type="title"/>
          </p:nvPr>
        </p:nvSpPr>
        <p:spPr>
          <a:xfrm>
            <a:off x="838200" y="365125"/>
            <a:ext cx="10515600" cy="701675"/>
          </a:xfrm>
        </p:spPr>
        <p:txBody>
          <a:bodyPr/>
          <a:lstStyle/>
          <a:p>
            <a:r>
              <a:rPr lang="cs-CZ" i="1" dirty="0"/>
              <a:t>Terapie</a:t>
            </a:r>
            <a:endParaRPr lang="cs-CZ" dirty="0"/>
          </a:p>
        </p:txBody>
      </p:sp>
      <p:sp>
        <p:nvSpPr>
          <p:cNvPr id="3" name="Zástupný symbol pro obsah 2">
            <a:extLst>
              <a:ext uri="{FF2B5EF4-FFF2-40B4-BE49-F238E27FC236}">
                <a16:creationId xmlns:a16="http://schemas.microsoft.com/office/drawing/2014/main" id="{1659AB01-3CCE-4E74-B822-D3B7DAAA85A4}"/>
              </a:ext>
            </a:extLst>
          </p:cNvPr>
          <p:cNvSpPr>
            <a:spLocks noGrp="1"/>
          </p:cNvSpPr>
          <p:nvPr>
            <p:ph idx="1"/>
          </p:nvPr>
        </p:nvSpPr>
        <p:spPr>
          <a:xfrm>
            <a:off x="838200" y="956733"/>
            <a:ext cx="10515600" cy="5220230"/>
          </a:xfrm>
        </p:spPr>
        <p:txBody>
          <a:bodyPr>
            <a:normAutofit/>
          </a:bodyPr>
          <a:lstStyle/>
          <a:p>
            <a:r>
              <a:rPr lang="cs-CZ" i="1" dirty="0"/>
              <a:t>Režimová opatření. </a:t>
            </a:r>
            <a:r>
              <a:rPr lang="cs-CZ" dirty="0"/>
              <a:t>Je zapotřebí dítě naučit správnému pitnému a mikčnímu režimu. Dítě by mělo vyhovět prvnímu nucení na moč a zejména před spánkem by se mělo kompletně v klidu vymočit. Motivace dítěte může napomoci zaznamenávání suchých a mokrých nocí, s přiměřenou odměnou za úspěch. </a:t>
            </a:r>
          </a:p>
          <a:p>
            <a:r>
              <a:rPr lang="cs-CZ" dirty="0"/>
              <a:t>Farmakoterapie </a:t>
            </a:r>
          </a:p>
          <a:p>
            <a:r>
              <a:rPr lang="cs-CZ" i="1" dirty="0"/>
              <a:t>Použití budících přístrojů</a:t>
            </a:r>
            <a:r>
              <a:rPr lang="cs-CZ" dirty="0"/>
              <a:t>, jde o zařízení reagující na počátek mikce signalizací, která vede k probuzení dítěte (u nás nebyla tato metoda nikdy široce akceptována) </a:t>
            </a:r>
          </a:p>
          <a:p>
            <a:r>
              <a:rPr lang="cs-CZ" i="1" dirty="0"/>
              <a:t>Psychoterapie </a:t>
            </a:r>
            <a:r>
              <a:rPr lang="cs-CZ" dirty="0"/>
              <a:t>a práce s rodinou, uplatňují se prvky psychoterapie podpůrné, psychoanalyticky orientované i behaviorální. Bezpodmínečně nutná je práce s rodiči, kteří dítě trestají za pomočení </a:t>
            </a:r>
          </a:p>
          <a:p>
            <a:endParaRPr lang="cs-CZ" dirty="0"/>
          </a:p>
        </p:txBody>
      </p:sp>
    </p:spTree>
    <p:extLst>
      <p:ext uri="{BB962C8B-B14F-4D97-AF65-F5344CB8AC3E}">
        <p14:creationId xmlns:p14="http://schemas.microsoft.com/office/powerpoint/2010/main" val="146288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74FB3D-EDAF-4AF1-84E6-975C2B5B65D6}"/>
              </a:ext>
            </a:extLst>
          </p:cNvPr>
          <p:cNvSpPr>
            <a:spLocks noGrp="1"/>
          </p:cNvSpPr>
          <p:nvPr>
            <p:ph type="title"/>
          </p:nvPr>
        </p:nvSpPr>
        <p:spPr>
          <a:xfrm>
            <a:off x="838200" y="365126"/>
            <a:ext cx="10515600" cy="515408"/>
          </a:xfrm>
        </p:spPr>
        <p:txBody>
          <a:bodyPr>
            <a:normAutofit fontScale="90000"/>
          </a:bodyPr>
          <a:lstStyle/>
          <a:p>
            <a:r>
              <a:rPr lang="cs-CZ" i="1" dirty="0"/>
              <a:t>Ošetřovatelské intervence</a:t>
            </a:r>
            <a:endParaRPr lang="cs-CZ" dirty="0"/>
          </a:p>
        </p:txBody>
      </p:sp>
      <p:sp>
        <p:nvSpPr>
          <p:cNvPr id="3" name="Zástupný symbol pro obsah 2">
            <a:extLst>
              <a:ext uri="{FF2B5EF4-FFF2-40B4-BE49-F238E27FC236}">
                <a16:creationId xmlns:a16="http://schemas.microsoft.com/office/drawing/2014/main" id="{EBF7FEFA-7EF2-4DFC-8C53-390B530FCD79}"/>
              </a:ext>
            </a:extLst>
          </p:cNvPr>
          <p:cNvSpPr>
            <a:spLocks noGrp="1"/>
          </p:cNvSpPr>
          <p:nvPr>
            <p:ph idx="1"/>
          </p:nvPr>
        </p:nvSpPr>
        <p:spPr>
          <a:xfrm>
            <a:off x="838200" y="990600"/>
            <a:ext cx="10515600" cy="5186363"/>
          </a:xfrm>
        </p:spPr>
        <p:txBody>
          <a:bodyPr>
            <a:normAutofit fontScale="70000" lnSpcReduction="20000"/>
          </a:bodyPr>
          <a:lstStyle/>
          <a:p>
            <a:endParaRPr lang="cs-CZ" dirty="0"/>
          </a:p>
          <a:p>
            <a:r>
              <a:rPr lang="cs-CZ" dirty="0"/>
              <a:t>vést dítě k dodržování správných hygienických zásad </a:t>
            </a:r>
          </a:p>
          <a:p>
            <a:r>
              <a:rPr lang="cs-CZ" dirty="0"/>
              <a:t>naučte dítě správnému pitnému a mikčnímu režimu (informujte dítě o pravidelnosti močení alespoň každé 3 hodiny přes den </a:t>
            </a:r>
          </a:p>
          <a:p>
            <a:r>
              <a:rPr lang="cs-CZ" dirty="0"/>
              <a:t>po 17. hodině večerní podávejte dítěti malé množství tekutin jen při pocitu žízně </a:t>
            </a:r>
          </a:p>
          <a:p>
            <a:r>
              <a:rPr lang="cs-CZ" dirty="0"/>
              <a:t>při pomočení řešte situaci taktně, zabraňte posměchu a ponižování </a:t>
            </a:r>
          </a:p>
          <a:p>
            <a:r>
              <a:rPr lang="cs-CZ" dirty="0"/>
              <a:t>chraňte dítě před prochladnutím </a:t>
            </a:r>
          </a:p>
          <a:p>
            <a:r>
              <a:rPr lang="cs-CZ" dirty="0"/>
              <a:t>provádět rehabilitační nácvik volního ovládání močení </a:t>
            </a:r>
          </a:p>
          <a:p>
            <a:r>
              <a:rPr lang="cs-CZ" dirty="0"/>
              <a:t>při nočním vysazování zbuďte dítě do plného vědomí </a:t>
            </a:r>
          </a:p>
          <a:p>
            <a:r>
              <a:rPr lang="cs-CZ" dirty="0"/>
              <a:t>nevystavovat dítě stresové nebo emocionální zátěži </a:t>
            </a:r>
          </a:p>
          <a:p>
            <a:r>
              <a:rPr lang="cs-CZ" dirty="0"/>
              <a:t>pomáhejte dítěti se začlenit do kolektivu vrstevníků </a:t>
            </a:r>
          </a:p>
          <a:p>
            <a:r>
              <a:rPr lang="cs-CZ" dirty="0"/>
              <a:t>sledovat a vést záznamy o pomočení </a:t>
            </a:r>
          </a:p>
          <a:p>
            <a:r>
              <a:rPr lang="cs-CZ" dirty="0"/>
              <a:t>motivovat dítě k vedení enuretické kartičky </a:t>
            </a:r>
          </a:p>
          <a:p>
            <a:r>
              <a:rPr lang="cs-CZ" dirty="0"/>
              <a:t>posilovat úspěchy pochvalou, odměnou </a:t>
            </a:r>
          </a:p>
          <a:p>
            <a:r>
              <a:rPr lang="cs-CZ" dirty="0"/>
              <a:t>sledujte pečlivě co dítěti vadí, za jakých okolností dochází k pomočení </a:t>
            </a:r>
          </a:p>
          <a:p>
            <a:r>
              <a:rPr lang="pl-PL" dirty="0"/>
              <a:t>veď pečlivě záznamy v dokumentaci pacienta </a:t>
            </a:r>
          </a:p>
          <a:p>
            <a:r>
              <a:rPr lang="cs-CZ" dirty="0" err="1"/>
              <a:t>edukuj</a:t>
            </a:r>
            <a:r>
              <a:rPr lang="cs-CZ" dirty="0"/>
              <a:t> rodiče v terapeutickém přístupu, informuj je o možné psychoterapeutické pomoci, získej si jejich důvěru a spolupráci </a:t>
            </a:r>
          </a:p>
          <a:p>
            <a:r>
              <a:rPr lang="pl-PL" dirty="0"/>
              <a:t>nabídni rodičům poradenskou pomoc a podporu </a:t>
            </a:r>
          </a:p>
          <a:p>
            <a:endParaRPr lang="cs-CZ" dirty="0"/>
          </a:p>
        </p:txBody>
      </p:sp>
    </p:spTree>
    <p:extLst>
      <p:ext uri="{BB962C8B-B14F-4D97-AF65-F5344CB8AC3E}">
        <p14:creationId xmlns:p14="http://schemas.microsoft.com/office/powerpoint/2010/main" val="1654110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21BBAF-C892-49A4-A3FE-AFB0F29F2923}"/>
              </a:ext>
            </a:extLst>
          </p:cNvPr>
          <p:cNvSpPr>
            <a:spLocks noGrp="1"/>
          </p:cNvSpPr>
          <p:nvPr>
            <p:ph type="title"/>
          </p:nvPr>
        </p:nvSpPr>
        <p:spPr/>
        <p:txBody>
          <a:bodyPr/>
          <a:lstStyle/>
          <a:p>
            <a:r>
              <a:rPr lang="cs-CZ" dirty="0"/>
              <a:t>Neorganická </a:t>
            </a:r>
            <a:r>
              <a:rPr lang="cs-CZ" dirty="0" err="1"/>
              <a:t>enkopréza</a:t>
            </a:r>
            <a:endParaRPr lang="cs-CZ" dirty="0"/>
          </a:p>
        </p:txBody>
      </p:sp>
      <p:sp>
        <p:nvSpPr>
          <p:cNvPr id="3" name="Zástupný symbol pro obsah 2">
            <a:extLst>
              <a:ext uri="{FF2B5EF4-FFF2-40B4-BE49-F238E27FC236}">
                <a16:creationId xmlns:a16="http://schemas.microsoft.com/office/drawing/2014/main" id="{BCE0D472-AC6B-4C67-9121-FF2CEBB1163B}"/>
              </a:ext>
            </a:extLst>
          </p:cNvPr>
          <p:cNvSpPr>
            <a:spLocks noGrp="1"/>
          </p:cNvSpPr>
          <p:nvPr>
            <p:ph idx="1"/>
          </p:nvPr>
        </p:nvSpPr>
        <p:spPr>
          <a:xfrm>
            <a:off x="838200" y="1430867"/>
            <a:ext cx="10515600" cy="4746096"/>
          </a:xfrm>
        </p:spPr>
        <p:txBody>
          <a:bodyPr/>
          <a:lstStyle/>
          <a:p>
            <a:r>
              <a:rPr lang="cs-CZ" dirty="0"/>
              <a:t>je opakovaná mimovolní defekace u dětí starších čtyř let, při normální konzistenci stolice a bez zjištěné organické příčiny. </a:t>
            </a:r>
          </a:p>
          <a:p>
            <a:r>
              <a:rPr lang="cs-CZ" i="1" dirty="0" err="1"/>
              <a:t>enkopréza</a:t>
            </a:r>
            <a:r>
              <a:rPr lang="cs-CZ" i="1" dirty="0"/>
              <a:t> primární - </a:t>
            </a:r>
            <a:r>
              <a:rPr lang="cs-CZ" dirty="0"/>
              <a:t>dítě nikdy neudrželo čistotu</a:t>
            </a:r>
          </a:p>
          <a:p>
            <a:r>
              <a:rPr lang="cs-CZ" i="1" dirty="0" err="1"/>
              <a:t>enkoprézu</a:t>
            </a:r>
            <a:r>
              <a:rPr lang="cs-CZ" i="1" dirty="0"/>
              <a:t> sekundární - </a:t>
            </a:r>
            <a:r>
              <a:rPr lang="cs-CZ" dirty="0"/>
              <a:t> již dítě čistotu udrželo</a:t>
            </a:r>
          </a:p>
          <a:p>
            <a:r>
              <a:rPr lang="cs-CZ" dirty="0"/>
              <a:t>Vyšetřením je nutné vyloučit organickou příčinu neudržení stolice.</a:t>
            </a:r>
          </a:p>
        </p:txBody>
      </p:sp>
    </p:spTree>
    <p:extLst>
      <p:ext uri="{BB962C8B-B14F-4D97-AF65-F5344CB8AC3E}">
        <p14:creationId xmlns:p14="http://schemas.microsoft.com/office/powerpoint/2010/main" val="276997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CC2A35E-A546-4A22-96D9-99808A0753F6}"/>
              </a:ext>
            </a:extLst>
          </p:cNvPr>
          <p:cNvSpPr>
            <a:spLocks noGrp="1"/>
          </p:cNvSpPr>
          <p:nvPr>
            <p:ph type="title"/>
          </p:nvPr>
        </p:nvSpPr>
        <p:spPr>
          <a:xfrm>
            <a:off x="838200" y="365125"/>
            <a:ext cx="10515600" cy="752475"/>
          </a:xfrm>
        </p:spPr>
        <p:txBody>
          <a:bodyPr>
            <a:normAutofit fontScale="90000"/>
          </a:bodyPr>
          <a:lstStyle/>
          <a:p>
            <a:r>
              <a:rPr lang="cs-CZ" i="1" dirty="0"/>
              <a:t>Etiologie: </a:t>
            </a:r>
            <a:br>
              <a:rPr lang="cs-CZ" dirty="0"/>
            </a:br>
            <a:endParaRPr lang="cs-CZ" dirty="0"/>
          </a:p>
        </p:txBody>
      </p:sp>
      <p:sp>
        <p:nvSpPr>
          <p:cNvPr id="3" name="Zástupný symbol pro obsah 2">
            <a:extLst>
              <a:ext uri="{FF2B5EF4-FFF2-40B4-BE49-F238E27FC236}">
                <a16:creationId xmlns:a16="http://schemas.microsoft.com/office/drawing/2014/main" id="{CF2447B0-2A79-46A3-B9DD-982E207A58F3}"/>
              </a:ext>
            </a:extLst>
          </p:cNvPr>
          <p:cNvSpPr>
            <a:spLocks noGrp="1"/>
          </p:cNvSpPr>
          <p:nvPr>
            <p:ph idx="1"/>
          </p:nvPr>
        </p:nvSpPr>
        <p:spPr>
          <a:xfrm>
            <a:off x="838200" y="956733"/>
            <a:ext cx="10515600" cy="5220230"/>
          </a:xfrm>
        </p:spPr>
        <p:txBody>
          <a:bodyPr>
            <a:normAutofit/>
          </a:bodyPr>
          <a:lstStyle/>
          <a:p>
            <a:r>
              <a:rPr lang="cs-CZ" dirty="0"/>
              <a:t>nepřiměřený nácvik čistoty ve smyslu nadměrného tlaku rodičů na brzké získání kontroly nad defekací </a:t>
            </a:r>
          </a:p>
          <a:p>
            <a:r>
              <a:rPr lang="cs-CZ" dirty="0"/>
              <a:t>zanedbávající výchova </a:t>
            </a:r>
          </a:p>
          <a:p>
            <a:r>
              <a:rPr lang="cs-CZ" dirty="0"/>
              <a:t>fyziologické zadržování stolice, například v důsledku bolestivé defekace při anální fisuře, u úzkostných dětí nemožnost defekace v kolektivním zařízení </a:t>
            </a:r>
          </a:p>
          <a:p>
            <a:r>
              <a:rPr lang="cs-CZ" dirty="0"/>
              <a:t>vlivy psychologické - konflikt v rodině, konfliktní vztah k rodičům, problémy s vrstevníky ve škole, vstup do kolektivního zařízení </a:t>
            </a:r>
          </a:p>
          <a:p>
            <a:pPr marL="0" indent="0">
              <a:buNone/>
            </a:pPr>
            <a:endParaRPr lang="pl-PL" dirty="0"/>
          </a:p>
          <a:p>
            <a:endParaRPr lang="cs-CZ" dirty="0"/>
          </a:p>
        </p:txBody>
      </p:sp>
    </p:spTree>
    <p:extLst>
      <p:ext uri="{BB962C8B-B14F-4D97-AF65-F5344CB8AC3E}">
        <p14:creationId xmlns:p14="http://schemas.microsoft.com/office/powerpoint/2010/main" val="1516555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F17710E-55CA-46E9-A74C-394B1E289757}"/>
              </a:ext>
            </a:extLst>
          </p:cNvPr>
          <p:cNvSpPr>
            <a:spLocks noGrp="1"/>
          </p:cNvSpPr>
          <p:nvPr>
            <p:ph type="title"/>
          </p:nvPr>
        </p:nvSpPr>
        <p:spPr>
          <a:xfrm>
            <a:off x="838200" y="365126"/>
            <a:ext cx="10515600" cy="1091142"/>
          </a:xfrm>
        </p:spPr>
        <p:txBody>
          <a:bodyPr>
            <a:normAutofit fontScale="90000"/>
          </a:bodyPr>
          <a:lstStyle/>
          <a:p>
            <a:r>
              <a:rPr lang="cs-CZ" i="1" dirty="0"/>
              <a:t>Klinický obraz </a:t>
            </a:r>
            <a:br>
              <a:rPr lang="cs-CZ" dirty="0"/>
            </a:br>
            <a:endParaRPr lang="cs-CZ" dirty="0"/>
          </a:p>
        </p:txBody>
      </p:sp>
      <p:sp>
        <p:nvSpPr>
          <p:cNvPr id="3" name="Zástupný symbol pro obsah 2">
            <a:extLst>
              <a:ext uri="{FF2B5EF4-FFF2-40B4-BE49-F238E27FC236}">
                <a16:creationId xmlns:a16="http://schemas.microsoft.com/office/drawing/2014/main" id="{E7ED516D-3093-4CCF-8C3A-468D5A5BFF2D}"/>
              </a:ext>
            </a:extLst>
          </p:cNvPr>
          <p:cNvSpPr>
            <a:spLocks noGrp="1"/>
          </p:cNvSpPr>
          <p:nvPr>
            <p:ph idx="1"/>
          </p:nvPr>
        </p:nvSpPr>
        <p:spPr/>
        <p:txBody>
          <a:bodyPr>
            <a:normAutofit/>
          </a:bodyPr>
          <a:lstStyle/>
          <a:p>
            <a:r>
              <a:rPr lang="cs-CZ" dirty="0"/>
              <a:t>Může jít o defekaci normálního množství stolice v oblečení, ale i umazání spodního prádla stolicí. </a:t>
            </a:r>
          </a:p>
          <a:p>
            <a:r>
              <a:rPr lang="cs-CZ" dirty="0"/>
              <a:t>V některých případech může být </a:t>
            </a:r>
            <a:r>
              <a:rPr lang="cs-CZ" dirty="0" err="1"/>
              <a:t>enkopréza</a:t>
            </a:r>
            <a:r>
              <a:rPr lang="cs-CZ" dirty="0"/>
              <a:t> spojena s rozmazáváním stolice po těle, případně po vnějším okolí, například po zdech. </a:t>
            </a:r>
          </a:p>
          <a:p>
            <a:r>
              <a:rPr lang="cs-CZ" dirty="0"/>
              <a:t>K defekaci či umazání stolicí dochází převážně přes den, může k ní však dojít i v noci. </a:t>
            </a:r>
          </a:p>
          <a:p>
            <a:r>
              <a:rPr lang="cs-CZ" dirty="0"/>
              <a:t>Dítě s </a:t>
            </a:r>
            <a:r>
              <a:rPr lang="cs-CZ" dirty="0" err="1"/>
              <a:t>enkoprézou</a:t>
            </a:r>
            <a:r>
              <a:rPr lang="cs-CZ" dirty="0"/>
              <a:t> může omezit vyhledávání sociálních kontaktů s vrstevníky. </a:t>
            </a:r>
          </a:p>
          <a:p>
            <a:r>
              <a:rPr lang="cs-CZ" dirty="0"/>
              <a:t>Je mrzuté z nepříjemných pocitů, můžou se objevit projevy negativistického chování. </a:t>
            </a:r>
          </a:p>
        </p:txBody>
      </p:sp>
    </p:spTree>
    <p:extLst>
      <p:ext uri="{BB962C8B-B14F-4D97-AF65-F5344CB8AC3E}">
        <p14:creationId xmlns:p14="http://schemas.microsoft.com/office/powerpoint/2010/main" val="1753327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938D6C-187E-4EA6-85B3-FA43D3EEC215}"/>
              </a:ext>
            </a:extLst>
          </p:cNvPr>
          <p:cNvSpPr>
            <a:spLocks noGrp="1"/>
          </p:cNvSpPr>
          <p:nvPr>
            <p:ph type="title"/>
          </p:nvPr>
        </p:nvSpPr>
        <p:spPr/>
        <p:txBody>
          <a:bodyPr/>
          <a:lstStyle/>
          <a:p>
            <a:r>
              <a:rPr lang="cs-CZ" dirty="0"/>
              <a:t>Terapie</a:t>
            </a:r>
          </a:p>
        </p:txBody>
      </p:sp>
      <p:sp>
        <p:nvSpPr>
          <p:cNvPr id="3" name="Zástupný symbol pro obsah 2">
            <a:extLst>
              <a:ext uri="{FF2B5EF4-FFF2-40B4-BE49-F238E27FC236}">
                <a16:creationId xmlns:a16="http://schemas.microsoft.com/office/drawing/2014/main" id="{5AAB4C06-8F89-4BB4-A6AC-B9749C91DE41}"/>
              </a:ext>
            </a:extLst>
          </p:cNvPr>
          <p:cNvSpPr>
            <a:spLocks noGrp="1"/>
          </p:cNvSpPr>
          <p:nvPr>
            <p:ph idx="1"/>
          </p:nvPr>
        </p:nvSpPr>
        <p:spPr>
          <a:xfrm>
            <a:off x="838200" y="1490133"/>
            <a:ext cx="10515600" cy="4686830"/>
          </a:xfrm>
        </p:spPr>
        <p:txBody>
          <a:bodyPr/>
          <a:lstStyle/>
          <a:p>
            <a:pPr marL="0" indent="0">
              <a:buNone/>
            </a:pPr>
            <a:endParaRPr lang="cs-CZ" dirty="0"/>
          </a:p>
          <a:p>
            <a:r>
              <a:rPr lang="cs-CZ" dirty="0"/>
              <a:t>Léčba je závislá na převažujících etiologických vlivech. </a:t>
            </a:r>
          </a:p>
          <a:p>
            <a:r>
              <a:rPr lang="cs-CZ" dirty="0"/>
              <a:t>Důležitý je nácvik čistoty, jehož součástí je tzv. defekační režim. </a:t>
            </a:r>
          </a:p>
          <a:p>
            <a:r>
              <a:rPr lang="cs-CZ" dirty="0"/>
              <a:t>Dítě učíme chodit na stolici ráno, po předchozí provokaci defekace napitím vlažné vody a najedením zbytkovou stravou. </a:t>
            </a:r>
          </a:p>
          <a:p>
            <a:r>
              <a:rPr lang="cs-CZ" dirty="0"/>
              <a:t>Neméně důležitá je psychologická intervence obsahující prvky behaviorální psychoterapie, dynamicky orientované herní terapie, rodinné terapie. </a:t>
            </a:r>
          </a:p>
          <a:p>
            <a:r>
              <a:rPr lang="cs-CZ" dirty="0"/>
              <a:t>U některých dětí může být užitečná medikace antidepresivy s anxiolytickým efektem. </a:t>
            </a:r>
          </a:p>
        </p:txBody>
      </p:sp>
    </p:spTree>
    <p:extLst>
      <p:ext uri="{BB962C8B-B14F-4D97-AF65-F5344CB8AC3E}">
        <p14:creationId xmlns:p14="http://schemas.microsoft.com/office/powerpoint/2010/main" val="938437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7B7D5B0-E258-4B3C-AFDD-D61331E956D4}"/>
              </a:ext>
            </a:extLst>
          </p:cNvPr>
          <p:cNvSpPr>
            <a:spLocks noGrp="1"/>
          </p:cNvSpPr>
          <p:nvPr>
            <p:ph type="title"/>
          </p:nvPr>
        </p:nvSpPr>
        <p:spPr>
          <a:xfrm>
            <a:off x="838200" y="365126"/>
            <a:ext cx="10515600" cy="693208"/>
          </a:xfrm>
        </p:spPr>
        <p:txBody>
          <a:bodyPr>
            <a:normAutofit/>
          </a:bodyPr>
          <a:lstStyle/>
          <a:p>
            <a:r>
              <a:rPr lang="cs-CZ" i="1" dirty="0"/>
              <a:t>Ošetřovatelské intervence</a:t>
            </a:r>
            <a:endParaRPr lang="cs-CZ" dirty="0"/>
          </a:p>
        </p:txBody>
      </p:sp>
      <p:sp>
        <p:nvSpPr>
          <p:cNvPr id="3" name="Zástupný symbol pro obsah 2">
            <a:extLst>
              <a:ext uri="{FF2B5EF4-FFF2-40B4-BE49-F238E27FC236}">
                <a16:creationId xmlns:a16="http://schemas.microsoft.com/office/drawing/2014/main" id="{11599E65-4932-4971-95DC-3B9B3746E79F}"/>
              </a:ext>
            </a:extLst>
          </p:cNvPr>
          <p:cNvSpPr>
            <a:spLocks noGrp="1"/>
          </p:cNvSpPr>
          <p:nvPr>
            <p:ph idx="1"/>
          </p:nvPr>
        </p:nvSpPr>
        <p:spPr>
          <a:xfrm>
            <a:off x="838200" y="1058334"/>
            <a:ext cx="10515600" cy="5579533"/>
          </a:xfrm>
        </p:spPr>
        <p:txBody>
          <a:bodyPr>
            <a:normAutofit fontScale="85000" lnSpcReduction="20000"/>
          </a:bodyPr>
          <a:lstStyle/>
          <a:p>
            <a:endParaRPr lang="cs-CZ" dirty="0"/>
          </a:p>
          <a:p>
            <a:r>
              <a:rPr lang="cs-CZ" dirty="0"/>
              <a:t>vysvětli všechny činnosti, diagnostické, terapeutické i ošetřovatelské s ohledem na věk a chápání dítěte </a:t>
            </a:r>
          </a:p>
          <a:p>
            <a:r>
              <a:rPr lang="cs-CZ" dirty="0"/>
              <a:t>ověř si, zda všemu rozumělo </a:t>
            </a:r>
          </a:p>
          <a:p>
            <a:r>
              <a:rPr lang="cs-CZ" dirty="0"/>
              <a:t>dej dítěti i rodičům příslušnou literaturu </a:t>
            </a:r>
          </a:p>
          <a:p>
            <a:r>
              <a:rPr lang="cs-CZ" dirty="0"/>
              <a:t>při pokálení řešte situaci taktně, zabraňte posměchu a ponižování </a:t>
            </a:r>
          </a:p>
          <a:p>
            <a:r>
              <a:rPr lang="cs-CZ" dirty="0"/>
              <a:t>předcházejte sociální izolaci dítěte </a:t>
            </a:r>
          </a:p>
          <a:p>
            <a:r>
              <a:rPr lang="cs-CZ" dirty="0"/>
              <a:t>udržuj dítě v suchu a čistotě pravidelnou hygienou </a:t>
            </a:r>
          </a:p>
          <a:p>
            <a:r>
              <a:rPr lang="cs-CZ" dirty="0"/>
              <a:t>dodržuj režimová opatření, naučení tzv. defekačního režimu. </a:t>
            </a:r>
          </a:p>
          <a:p>
            <a:r>
              <a:rPr lang="cs-CZ" dirty="0"/>
              <a:t>dodržuj dietní opatření, např. zbytkovou stravou, potraviny s vyšším obsahem vlákniny (celozrnné obiloviny a výrobky z nich-obilné vločky, celozrnné pečivo, rýže, celozrnné těstoviny, </a:t>
            </a:r>
            <a:r>
              <a:rPr lang="cs-CZ" dirty="0" err="1"/>
              <a:t>jáhly</a:t>
            </a:r>
            <a:r>
              <a:rPr lang="cs-CZ" dirty="0"/>
              <a:t>, kroupy, pohanka, zelenina, luštěniny, mořské řasy, ovoce) </a:t>
            </a:r>
          </a:p>
          <a:p>
            <a:r>
              <a:rPr lang="cs-CZ" dirty="0"/>
              <a:t>zahajte program nácviků ovládání svěrače rekta s ohledem na věk a mentální úroveň dítěte </a:t>
            </a:r>
          </a:p>
          <a:p>
            <a:r>
              <a:rPr lang="pl-PL" dirty="0"/>
              <a:t>edukuj rodiče o možnostech psychoterapie </a:t>
            </a:r>
          </a:p>
          <a:p>
            <a:r>
              <a:rPr lang="it-IT" dirty="0"/>
              <a:t>podávej medikaci dle ordinace lékaře </a:t>
            </a:r>
          </a:p>
          <a:p>
            <a:r>
              <a:rPr lang="cs-CZ" dirty="0"/>
              <a:t>získej důvěru dítěte, aby spontánně a otevřeně vyjádřil své pocity </a:t>
            </a:r>
          </a:p>
          <a:p>
            <a:r>
              <a:rPr lang="cs-CZ" dirty="0"/>
              <a:t>vytvoř přátelskou atmosféru a vhodnou atmosféru při jednání s dítětem i rodiči </a:t>
            </a:r>
          </a:p>
          <a:p>
            <a:r>
              <a:rPr lang="cs-CZ" dirty="0"/>
              <a:t>snaž se rozptýlit dítě hrou, fyzickou aktivitou </a:t>
            </a:r>
          </a:p>
          <a:p>
            <a:r>
              <a:rPr lang="cs-CZ" dirty="0"/>
              <a:t>zapoj rodiče do péče </a:t>
            </a:r>
          </a:p>
          <a:p>
            <a:endParaRPr lang="cs-CZ" dirty="0"/>
          </a:p>
          <a:p>
            <a:endParaRPr lang="cs-CZ" dirty="0"/>
          </a:p>
        </p:txBody>
      </p:sp>
    </p:spTree>
    <p:extLst>
      <p:ext uri="{BB962C8B-B14F-4D97-AF65-F5344CB8AC3E}">
        <p14:creationId xmlns:p14="http://schemas.microsoft.com/office/powerpoint/2010/main" val="192450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6BCAA45-6E51-48EB-90B4-826420569959}"/>
              </a:ext>
            </a:extLst>
          </p:cNvPr>
          <p:cNvSpPr>
            <a:spLocks noGrp="1"/>
          </p:cNvSpPr>
          <p:nvPr>
            <p:ph type="title"/>
          </p:nvPr>
        </p:nvSpPr>
        <p:spPr>
          <a:xfrm>
            <a:off x="838200" y="365125"/>
            <a:ext cx="10515600" cy="117475"/>
          </a:xfrm>
        </p:spPr>
        <p:txBody>
          <a:bodyPr>
            <a:normAutofit fontScale="90000"/>
          </a:bodyPr>
          <a:lstStyle/>
          <a:p>
            <a:endParaRPr lang="cs-CZ" dirty="0"/>
          </a:p>
        </p:txBody>
      </p:sp>
      <p:sp>
        <p:nvSpPr>
          <p:cNvPr id="3" name="Zástupný symbol pro obsah 2">
            <a:extLst>
              <a:ext uri="{FF2B5EF4-FFF2-40B4-BE49-F238E27FC236}">
                <a16:creationId xmlns:a16="http://schemas.microsoft.com/office/drawing/2014/main" id="{094080E6-4C9D-45A1-9746-88678F2E4780}"/>
              </a:ext>
            </a:extLst>
          </p:cNvPr>
          <p:cNvSpPr>
            <a:spLocks noGrp="1"/>
          </p:cNvSpPr>
          <p:nvPr>
            <p:ph idx="1"/>
          </p:nvPr>
        </p:nvSpPr>
        <p:spPr>
          <a:xfrm>
            <a:off x="838200" y="254000"/>
            <a:ext cx="10515600" cy="5922963"/>
          </a:xfrm>
        </p:spPr>
        <p:txBody>
          <a:bodyPr>
            <a:normAutofit fontScale="25000" lnSpcReduction="20000"/>
          </a:bodyPr>
          <a:lstStyle/>
          <a:p>
            <a:pPr marL="0" indent="0">
              <a:buNone/>
            </a:pPr>
            <a:r>
              <a:rPr lang="pt-BR" sz="5600" b="1" i="1" dirty="0"/>
              <a:t>Agrese k lidem a zvířatům </a:t>
            </a:r>
            <a:endParaRPr lang="pt-BR" sz="5600" b="1" dirty="0"/>
          </a:p>
          <a:p>
            <a:r>
              <a:rPr lang="cs-CZ" sz="5600" dirty="0"/>
              <a:t>šikanování, vyhrožování nebo zastrašování druhých </a:t>
            </a:r>
          </a:p>
          <a:p>
            <a:r>
              <a:rPr lang="cs-CZ" sz="5600" dirty="0"/>
              <a:t>často si dítě začíná pranice, bitky </a:t>
            </a:r>
          </a:p>
          <a:p>
            <a:r>
              <a:rPr lang="cs-CZ" sz="5600" dirty="0"/>
              <a:t> jako zbraň používá předměty, které mohou těžce zranit druhé (cihly, nože) </a:t>
            </a:r>
          </a:p>
          <a:p>
            <a:r>
              <a:rPr lang="cs-CZ" sz="5600" dirty="0"/>
              <a:t>projevuje fyzickou agresi a hrubost k lidem </a:t>
            </a:r>
          </a:p>
          <a:p>
            <a:r>
              <a:rPr lang="cs-CZ" sz="5600" dirty="0"/>
              <a:t>projevuje fyzickou agresi a hrubost ke zvířatům </a:t>
            </a:r>
          </a:p>
          <a:p>
            <a:r>
              <a:rPr lang="cs-CZ" sz="5600" dirty="0"/>
              <a:t>krade způsobem, při němž dochází ke střetu s obětí </a:t>
            </a:r>
          </a:p>
          <a:p>
            <a:r>
              <a:rPr lang="cs-CZ" sz="5600" dirty="0"/>
              <a:t>vynucuje si na druhém sexuální aktivitu </a:t>
            </a:r>
          </a:p>
          <a:p>
            <a:endParaRPr lang="cs-CZ" sz="5600" dirty="0"/>
          </a:p>
          <a:p>
            <a:pPr marL="0" indent="0">
              <a:buNone/>
            </a:pPr>
            <a:r>
              <a:rPr lang="cs-CZ" sz="5600" b="1" i="1" dirty="0"/>
              <a:t>Destrukce majetku a vlastnictví </a:t>
            </a:r>
            <a:endParaRPr lang="cs-CZ" sz="5600" b="1" dirty="0"/>
          </a:p>
          <a:p>
            <a:r>
              <a:rPr lang="cs-CZ" sz="5600" dirty="0"/>
              <a:t>zakládá ohně se záměrem vážného poškození </a:t>
            </a:r>
          </a:p>
          <a:p>
            <a:r>
              <a:rPr lang="cs-CZ" sz="5600" dirty="0"/>
              <a:t>ničí majetek druhých </a:t>
            </a:r>
          </a:p>
          <a:p>
            <a:endParaRPr lang="cs-CZ" sz="5600" dirty="0"/>
          </a:p>
          <a:p>
            <a:pPr marL="0" indent="0">
              <a:buNone/>
            </a:pPr>
            <a:r>
              <a:rPr lang="cs-CZ" sz="5600" b="1" i="1" dirty="0"/>
              <a:t>Nepoctivost nebo krádeže </a:t>
            </a:r>
            <a:endParaRPr lang="cs-CZ" sz="5600" b="1" dirty="0"/>
          </a:p>
          <a:p>
            <a:r>
              <a:rPr lang="pt-BR" sz="5600" dirty="0"/>
              <a:t>vloupává se do budov, domů a aut </a:t>
            </a:r>
          </a:p>
          <a:p>
            <a:r>
              <a:rPr lang="cs-CZ" sz="5600" dirty="0"/>
              <a:t>často lže, aby získal prospěch nebo výhody, nebo aby se vyhnul povinnostem </a:t>
            </a:r>
          </a:p>
          <a:p>
            <a:r>
              <a:rPr lang="pl-PL" sz="5600" dirty="0"/>
              <a:t>krádeže, bez konfrontace s obětí </a:t>
            </a:r>
          </a:p>
          <a:p>
            <a:pPr marL="0" indent="0">
              <a:buNone/>
            </a:pPr>
            <a:endParaRPr lang="pl-PL" sz="5600" dirty="0"/>
          </a:p>
          <a:p>
            <a:pPr marL="0" indent="0">
              <a:buNone/>
            </a:pPr>
            <a:r>
              <a:rPr lang="cs-CZ" sz="5600" b="1" i="1" dirty="0"/>
              <a:t>Vážné násilné porušování pravidel </a:t>
            </a:r>
            <a:endParaRPr lang="cs-CZ" sz="5600" b="1" dirty="0"/>
          </a:p>
          <a:p>
            <a:r>
              <a:rPr lang="cs-CZ" sz="5600" dirty="0"/>
              <a:t>opakovaně zůstává přes zákaz rodičů celé noci venku </a:t>
            </a:r>
          </a:p>
          <a:p>
            <a:r>
              <a:rPr lang="cs-CZ" sz="5600" dirty="0"/>
              <a:t>utíká z domova </a:t>
            </a:r>
          </a:p>
          <a:p>
            <a:r>
              <a:rPr lang="cs-CZ" sz="5600" dirty="0"/>
              <a:t>časté záškoláctví </a:t>
            </a:r>
          </a:p>
          <a:p>
            <a:endParaRPr lang="pl-PL" sz="4300" dirty="0"/>
          </a:p>
          <a:p>
            <a:endParaRPr lang="cs-CZ" dirty="0"/>
          </a:p>
        </p:txBody>
      </p:sp>
    </p:spTree>
    <p:extLst>
      <p:ext uri="{BB962C8B-B14F-4D97-AF65-F5344CB8AC3E}">
        <p14:creationId xmlns:p14="http://schemas.microsoft.com/office/powerpoint/2010/main" val="335678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A1EC831-DE3A-4F96-A0CF-2A1B2ED3F1CF}"/>
              </a:ext>
            </a:extLst>
          </p:cNvPr>
          <p:cNvSpPr>
            <a:spLocks noGrp="1"/>
          </p:cNvSpPr>
          <p:nvPr>
            <p:ph type="title"/>
          </p:nvPr>
        </p:nvSpPr>
        <p:spPr>
          <a:xfrm>
            <a:off x="838200" y="365125"/>
            <a:ext cx="10515600" cy="117475"/>
          </a:xfrm>
        </p:spPr>
        <p:txBody>
          <a:bodyPr>
            <a:normAutofit fontScale="90000"/>
          </a:bodyPr>
          <a:lstStyle/>
          <a:p>
            <a:endParaRPr lang="cs-CZ"/>
          </a:p>
        </p:txBody>
      </p:sp>
      <p:sp>
        <p:nvSpPr>
          <p:cNvPr id="3" name="Zástupný symbol pro obsah 2">
            <a:extLst>
              <a:ext uri="{FF2B5EF4-FFF2-40B4-BE49-F238E27FC236}">
                <a16:creationId xmlns:a16="http://schemas.microsoft.com/office/drawing/2014/main" id="{3F8F07C8-464C-4CDB-8C2F-859409240462}"/>
              </a:ext>
            </a:extLst>
          </p:cNvPr>
          <p:cNvSpPr>
            <a:spLocks noGrp="1"/>
          </p:cNvSpPr>
          <p:nvPr>
            <p:ph idx="1"/>
          </p:nvPr>
        </p:nvSpPr>
        <p:spPr>
          <a:xfrm>
            <a:off x="1337734" y="668867"/>
            <a:ext cx="10515600" cy="5643563"/>
          </a:xfrm>
        </p:spPr>
        <p:txBody>
          <a:bodyPr>
            <a:normAutofit lnSpcReduction="10000"/>
          </a:bodyPr>
          <a:lstStyle/>
          <a:p>
            <a:pPr marL="0" indent="0">
              <a:buNone/>
            </a:pPr>
            <a:r>
              <a:rPr lang="cs-CZ" b="1" i="1" dirty="0"/>
              <a:t>Poruchy chování ve vztahu k rodině </a:t>
            </a:r>
            <a:endParaRPr lang="cs-CZ" b="1" dirty="0"/>
          </a:p>
          <a:p>
            <a:r>
              <a:rPr lang="cs-CZ" dirty="0"/>
              <a:t>Týkají se převážně mladších dětí, u kterých se doma opakovaně objevuje například agresivita, krádeže peněz, ničení věcí, zapalování rodinného majetku. Toto chování může být specificky zaměřeno proti některým členům rodiny. </a:t>
            </a:r>
          </a:p>
          <a:p>
            <a:pPr marL="0" indent="0">
              <a:buNone/>
            </a:pPr>
            <a:r>
              <a:rPr lang="cs-CZ" b="1" i="1" dirty="0"/>
              <a:t>Porucha opozičního vzdoru </a:t>
            </a:r>
            <a:endParaRPr lang="cs-CZ" b="1" dirty="0"/>
          </a:p>
          <a:p>
            <a:r>
              <a:rPr lang="cs-CZ" dirty="0"/>
              <a:t>Porucha je diagnostikována u dětí do deseti let, v popředí bývá neposlušnost, hrubost, odpor k autoritám, odmítání plnit příkazy a běžné povinnosti, zvýšená dráždivost, nepřátelské postoje. Jejich vzdorovitost má typickou provokativní povahu. </a:t>
            </a:r>
          </a:p>
          <a:p>
            <a:pPr marL="0" indent="0">
              <a:buNone/>
            </a:pPr>
            <a:r>
              <a:rPr lang="cs-CZ" b="1" i="1" dirty="0"/>
              <a:t>Socializovaná porucha chování </a:t>
            </a:r>
            <a:endParaRPr lang="cs-CZ" b="1" dirty="0"/>
          </a:p>
          <a:p>
            <a:r>
              <a:rPr lang="cs-CZ" dirty="0"/>
              <a:t>Jde o poruchy chování v rámci skupiny vrstevníků – jedná se o různé přečiny s partou, často disociálního nebo i delikventního charakteru, záškoláctví, krádeže v účasti s druhými, ničení majetku. Bývá negativní vztah k autoritám a ke škole, zatímco k mladistvým přibližně stejného věku dotyčný dokáže navázat pozitivní, emoční vztah. </a:t>
            </a:r>
          </a:p>
          <a:p>
            <a:pPr marL="0" indent="0">
              <a:buNone/>
            </a:pPr>
            <a:r>
              <a:rPr lang="cs-CZ" b="1" i="1" dirty="0"/>
              <a:t>Nesocializovaná porucha chování </a:t>
            </a:r>
            <a:endParaRPr lang="cs-CZ" b="1" dirty="0"/>
          </a:p>
          <a:p>
            <a:r>
              <a:rPr lang="cs-CZ" dirty="0"/>
              <a:t>Jde o poruchu chování samotářského, agresivního typu. Dítě nebo mladistvý páchá přestupky samostatně, v chování bývají typicky projevy agresivity a krutosti. Objevuje se tyranizování mladších, vydírání a násilností, šikanování, nekontrolovatelný vztek, krutost ke zvířatům. </a:t>
            </a:r>
          </a:p>
        </p:txBody>
      </p:sp>
    </p:spTree>
    <p:extLst>
      <p:ext uri="{BB962C8B-B14F-4D97-AF65-F5344CB8AC3E}">
        <p14:creationId xmlns:p14="http://schemas.microsoft.com/office/powerpoint/2010/main" val="61132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DC81754-10F6-489D-93E2-B20333521E3A}"/>
              </a:ext>
            </a:extLst>
          </p:cNvPr>
          <p:cNvSpPr>
            <a:spLocks noGrp="1"/>
          </p:cNvSpPr>
          <p:nvPr>
            <p:ph type="title"/>
          </p:nvPr>
        </p:nvSpPr>
        <p:spPr>
          <a:xfrm>
            <a:off x="838200" y="365126"/>
            <a:ext cx="10515600" cy="456142"/>
          </a:xfrm>
        </p:spPr>
        <p:txBody>
          <a:bodyPr>
            <a:normAutofit fontScale="90000"/>
          </a:bodyPr>
          <a:lstStyle/>
          <a:p>
            <a:endParaRPr lang="cs-CZ" dirty="0"/>
          </a:p>
        </p:txBody>
      </p:sp>
      <p:sp>
        <p:nvSpPr>
          <p:cNvPr id="3" name="Zástupný symbol pro obsah 2">
            <a:extLst>
              <a:ext uri="{FF2B5EF4-FFF2-40B4-BE49-F238E27FC236}">
                <a16:creationId xmlns:a16="http://schemas.microsoft.com/office/drawing/2014/main" id="{0E0CA662-ED6A-4C0D-8B6B-595C3B2AD6A5}"/>
              </a:ext>
            </a:extLst>
          </p:cNvPr>
          <p:cNvSpPr>
            <a:spLocks noGrp="1"/>
          </p:cNvSpPr>
          <p:nvPr>
            <p:ph idx="1"/>
          </p:nvPr>
        </p:nvSpPr>
        <p:spPr>
          <a:xfrm>
            <a:off x="838200" y="1049867"/>
            <a:ext cx="10515600" cy="5127096"/>
          </a:xfrm>
        </p:spPr>
        <p:txBody>
          <a:bodyPr/>
          <a:lstStyle/>
          <a:p>
            <a:r>
              <a:rPr lang="cs-CZ" dirty="0"/>
              <a:t>Pro odstraňování poruch chování je důležité objasnění a pochopení motivace přestupků. Ta je někdy srozumitelná: svým chováním se děti snaží vyhnout nepříjemnostem, dosáhnout vlastního prospěchu nebo přímého uspokojení, získat si kamarády a jejich obdiv věcnými dárky, snaží se vyhovět požadavkům nebo nátlaku party. </a:t>
            </a:r>
          </a:p>
          <a:p>
            <a:r>
              <a:rPr lang="cs-CZ" dirty="0"/>
              <a:t>Jindy si však ani samo dítě skutečnou motivaci provedených činů neuvědomuje. </a:t>
            </a:r>
          </a:p>
          <a:p>
            <a:r>
              <a:rPr lang="cs-CZ" dirty="0"/>
              <a:t>Problémové chování může souviset s možnou deprivací potřeb dítěte, s hyperaktivitou, poruchami učení i s případnou poruchou emocí.</a:t>
            </a:r>
          </a:p>
          <a:p>
            <a:r>
              <a:rPr lang="cs-CZ" dirty="0"/>
              <a:t> Důležité je zaměřit se také na sociální prostředí dítěte. Všechny tyto informace nám mohou pomoci lépe porozumět dětem s problematickým chováním. </a:t>
            </a:r>
          </a:p>
        </p:txBody>
      </p:sp>
    </p:spTree>
    <p:extLst>
      <p:ext uri="{BB962C8B-B14F-4D97-AF65-F5344CB8AC3E}">
        <p14:creationId xmlns:p14="http://schemas.microsoft.com/office/powerpoint/2010/main" val="383217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51BDE89-B792-4044-B9BE-96A84B6F3374}"/>
              </a:ext>
            </a:extLst>
          </p:cNvPr>
          <p:cNvSpPr>
            <a:spLocks noGrp="1"/>
          </p:cNvSpPr>
          <p:nvPr>
            <p:ph type="title"/>
          </p:nvPr>
        </p:nvSpPr>
        <p:spPr>
          <a:xfrm>
            <a:off x="838200" y="0"/>
            <a:ext cx="10515600" cy="1325563"/>
          </a:xfrm>
        </p:spPr>
        <p:txBody>
          <a:bodyPr/>
          <a:lstStyle/>
          <a:p>
            <a:r>
              <a:rPr lang="cs-CZ" dirty="0"/>
              <a:t>Při přijetí v rámci pohovoru se zaměřujeme na informace týkající se</a:t>
            </a:r>
            <a:r>
              <a:rPr lang="cs-CZ" b="1" dirty="0"/>
              <a:t>: </a:t>
            </a:r>
            <a:endParaRPr lang="cs-CZ" dirty="0"/>
          </a:p>
        </p:txBody>
      </p:sp>
      <p:sp>
        <p:nvSpPr>
          <p:cNvPr id="3" name="Zástupný symbol pro obsah 2">
            <a:extLst>
              <a:ext uri="{FF2B5EF4-FFF2-40B4-BE49-F238E27FC236}">
                <a16:creationId xmlns:a16="http://schemas.microsoft.com/office/drawing/2014/main" id="{DBF3CD56-CA27-44A4-8286-5C2929BDDCA0}"/>
              </a:ext>
            </a:extLst>
          </p:cNvPr>
          <p:cNvSpPr>
            <a:spLocks noGrp="1"/>
          </p:cNvSpPr>
          <p:nvPr>
            <p:ph idx="1"/>
          </p:nvPr>
        </p:nvSpPr>
        <p:spPr>
          <a:xfrm>
            <a:off x="838200" y="1325563"/>
            <a:ext cx="10515600" cy="4851400"/>
          </a:xfrm>
        </p:spPr>
        <p:txBody>
          <a:bodyPr>
            <a:normAutofit/>
          </a:bodyPr>
          <a:lstStyle/>
          <a:p>
            <a:r>
              <a:rPr lang="cs-CZ" i="1" dirty="0"/>
              <a:t>Záškoláctví </a:t>
            </a:r>
            <a:r>
              <a:rPr lang="cs-CZ" dirty="0"/>
              <a:t>– zjistit příčiny, důležitý rozbor, získání objektivních informací, zjistit činnosti během nepřítomnosti ve škole (zda se jedná o individuální jednání nebo s partou), program part může být od bezcílných toulek přes koukání na TV až ke konzumaci drog či alkoholu </a:t>
            </a:r>
          </a:p>
          <a:p>
            <a:r>
              <a:rPr lang="cs-CZ" i="1" dirty="0"/>
              <a:t>Útěky a toulky </a:t>
            </a:r>
            <a:r>
              <a:rPr lang="cs-CZ" dirty="0"/>
              <a:t>– opět je nutný podrobný rozbor, posouzení forem útěků (individuální útěk, s partou, z náhlého rozhodnutí, zda to bylo plánované, jaký byl cíl, nebo jenom řešení akutního konfliktu). Důležité jsou informace během útěku (zda nepáchal na útěku trestné činy, nepožil alkohol, drogy, nebyl promiskuitní). Významná je forma návratu (přišel sám, policie…) </a:t>
            </a:r>
          </a:p>
          <a:p>
            <a:r>
              <a:rPr lang="cs-CZ" i="1" dirty="0"/>
              <a:t>Krádeže </a:t>
            </a:r>
            <a:r>
              <a:rPr lang="cs-CZ" dirty="0"/>
              <a:t>– získání maxima informací a posouzení motivace. Zda šlo o individuální jednání nebo v partě. Účelnost nebo nesmyslnost krádeže. Využití peněz nebo věcí z krádeže. Využití samo pro sebe nebo podplácení vrstevníků. K předvedení odvahy v partě. Důležité je znát motivaci krádeže v rodině = svědčí o narušení citových vztahů </a:t>
            </a:r>
          </a:p>
          <a:p>
            <a:r>
              <a:rPr lang="cs-CZ" i="1" dirty="0"/>
              <a:t>Agrese </a:t>
            </a:r>
            <a:r>
              <a:rPr lang="cs-CZ" dirty="0"/>
              <a:t>– rozlišovat individuální a skupinovou agresivitu. Přihlédnout k vývojovým faktorům. V mladším věku zvýšená tendence k řešení konfliktu agresivitou. Podkladem může být organické poškození mozku, zvážit genetiku. </a:t>
            </a:r>
          </a:p>
        </p:txBody>
      </p:sp>
    </p:spTree>
    <p:extLst>
      <p:ext uri="{BB962C8B-B14F-4D97-AF65-F5344CB8AC3E}">
        <p14:creationId xmlns:p14="http://schemas.microsoft.com/office/powerpoint/2010/main" val="194206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76BD99-16EC-47D1-B65F-4F52AD0B8FFF}"/>
              </a:ext>
            </a:extLst>
          </p:cNvPr>
          <p:cNvSpPr>
            <a:spLocks noGrp="1"/>
          </p:cNvSpPr>
          <p:nvPr>
            <p:ph type="title"/>
          </p:nvPr>
        </p:nvSpPr>
        <p:spPr>
          <a:xfrm>
            <a:off x="838200" y="365125"/>
            <a:ext cx="10515600" cy="244475"/>
          </a:xfrm>
        </p:spPr>
        <p:txBody>
          <a:bodyPr>
            <a:normAutofit fontScale="90000"/>
          </a:bodyPr>
          <a:lstStyle/>
          <a:p>
            <a:endParaRPr lang="cs-CZ" dirty="0"/>
          </a:p>
        </p:txBody>
      </p:sp>
      <p:sp>
        <p:nvSpPr>
          <p:cNvPr id="3" name="Zástupný symbol pro obsah 2">
            <a:extLst>
              <a:ext uri="{FF2B5EF4-FFF2-40B4-BE49-F238E27FC236}">
                <a16:creationId xmlns:a16="http://schemas.microsoft.com/office/drawing/2014/main" id="{E0279906-1354-445A-B5A7-23E0F1E9916C}"/>
              </a:ext>
            </a:extLst>
          </p:cNvPr>
          <p:cNvSpPr>
            <a:spLocks noGrp="1"/>
          </p:cNvSpPr>
          <p:nvPr>
            <p:ph idx="1"/>
          </p:nvPr>
        </p:nvSpPr>
        <p:spPr>
          <a:xfrm>
            <a:off x="838200" y="821267"/>
            <a:ext cx="10515600" cy="5355696"/>
          </a:xfrm>
        </p:spPr>
        <p:txBody>
          <a:bodyPr>
            <a:normAutofit lnSpcReduction="10000"/>
          </a:bodyPr>
          <a:lstStyle/>
          <a:p>
            <a:r>
              <a:rPr lang="cs-CZ" dirty="0"/>
              <a:t>Jedním ze základních předpokladů úspěšné terapie s dětmi je vytvoření důvěrného vztahu, vytvoření bezpečného rámce setkávání, kdy přijímáme dítě takové, jaké v tomto okamžiku je, se všemi jeho projevy, pocity, způsoby.</a:t>
            </a:r>
          </a:p>
          <a:p>
            <a:r>
              <a:rPr lang="cs-CZ" dirty="0"/>
              <a:t>Pokud se oprostíme od hodnocení jeho chování, daří se nám kontakt navazovat mnohem lépe. Děti nás často zkoušejí, mohou nás provokovat, mohou nám odporovat. Je to jejich způsob kontaktu s námi. </a:t>
            </a:r>
          </a:p>
          <a:p>
            <a:r>
              <a:rPr lang="cs-CZ" dirty="0"/>
              <a:t>Děti potřebují jasné a pevné hranice, které vymezují dostatečná a bezpečný prostor pro projevení a uspokojení jejich potřeb a přání. Jasné hranice dodávají dětem pocit jistoty, nedostatek hranic způsobuje zmatek a může přispívat k problémovému chování. </a:t>
            </a:r>
          </a:p>
          <a:p>
            <a:r>
              <a:rPr lang="cs-CZ" dirty="0"/>
              <a:t>Je nutné si uvědomit skutečnost, že děti samy většinou pomoc odborníka nehledají. </a:t>
            </a:r>
          </a:p>
          <a:p>
            <a:r>
              <a:rPr lang="cs-CZ" dirty="0"/>
              <a:t>Potíže, které mají, neposuzují stejně jako dospělí, často jim jejich chování starosti nedělá. </a:t>
            </a:r>
          </a:p>
          <a:p>
            <a:r>
              <a:rPr lang="cs-CZ" dirty="0"/>
              <a:t>Přivádějí je k hospitalizaci obvykle rodiče, vychovatelé, nebo přicházejí na žádost školy, která si s nimi neví rady. </a:t>
            </a:r>
          </a:p>
          <a:p>
            <a:r>
              <a:rPr lang="cs-CZ" dirty="0"/>
              <a:t>Přichází s nedůvěrou k personálu, zpočátku mohou předpokládat, že personál bude zaujímat podobné postoje jako rodiče.</a:t>
            </a:r>
          </a:p>
          <a:p>
            <a:r>
              <a:rPr lang="cs-CZ" dirty="0"/>
              <a:t>Pro úspěšnou terapii je tedy rozhodující najít si cestu k dítěti a společně se pokusit vytvořit bezpečný rámec společného setkávání. </a:t>
            </a:r>
          </a:p>
        </p:txBody>
      </p:sp>
    </p:spTree>
    <p:extLst>
      <p:ext uri="{BB962C8B-B14F-4D97-AF65-F5344CB8AC3E}">
        <p14:creationId xmlns:p14="http://schemas.microsoft.com/office/powerpoint/2010/main" val="350791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4D4359-9726-4D8E-8671-98CC67AEAE98}"/>
              </a:ext>
            </a:extLst>
          </p:cNvPr>
          <p:cNvSpPr>
            <a:spLocks noGrp="1"/>
          </p:cNvSpPr>
          <p:nvPr>
            <p:ph type="title"/>
          </p:nvPr>
        </p:nvSpPr>
        <p:spPr>
          <a:xfrm>
            <a:off x="838200" y="365125"/>
            <a:ext cx="10515600" cy="752475"/>
          </a:xfrm>
        </p:spPr>
        <p:txBody>
          <a:bodyPr>
            <a:normAutofit fontScale="90000"/>
          </a:bodyPr>
          <a:lstStyle/>
          <a:p>
            <a:r>
              <a:rPr lang="pt-BR" i="1" dirty="0"/>
              <a:t>Ošetřovatelské intervence u dětí s poruchou chování: </a:t>
            </a:r>
            <a:endParaRPr lang="cs-CZ" dirty="0"/>
          </a:p>
        </p:txBody>
      </p:sp>
      <p:sp>
        <p:nvSpPr>
          <p:cNvPr id="3" name="Zástupný symbol pro obsah 2">
            <a:extLst>
              <a:ext uri="{FF2B5EF4-FFF2-40B4-BE49-F238E27FC236}">
                <a16:creationId xmlns:a16="http://schemas.microsoft.com/office/drawing/2014/main" id="{F2276DE5-DA7A-4625-8A2E-1200BD23F1B3}"/>
              </a:ext>
            </a:extLst>
          </p:cNvPr>
          <p:cNvSpPr>
            <a:spLocks noGrp="1"/>
          </p:cNvSpPr>
          <p:nvPr>
            <p:ph idx="1"/>
          </p:nvPr>
        </p:nvSpPr>
        <p:spPr>
          <a:xfrm>
            <a:off x="838200" y="1413933"/>
            <a:ext cx="10515600" cy="5078942"/>
          </a:xfrm>
        </p:spPr>
        <p:txBody>
          <a:bodyPr>
            <a:normAutofit fontScale="85000" lnSpcReduction="10000"/>
          </a:bodyPr>
          <a:lstStyle/>
          <a:p>
            <a:endParaRPr lang="cs-CZ" dirty="0"/>
          </a:p>
          <a:p>
            <a:r>
              <a:rPr lang="cs-CZ" dirty="0"/>
              <a:t>nutnost získat dítě ke spolupráci </a:t>
            </a:r>
          </a:p>
          <a:p>
            <a:r>
              <a:rPr lang="cs-CZ" dirty="0"/>
              <a:t>odstraňte z blízkosti dítěte nebezpečné předměty, kterými by si mohlo ublížit </a:t>
            </a:r>
          </a:p>
          <a:p>
            <a:r>
              <a:rPr lang="cs-CZ" dirty="0"/>
              <a:t>dbejte, aby se dítě vyjadřovalo bez zábran, ale snažte se uvádět na pravou míru jeho přehnané projevy </a:t>
            </a:r>
          </a:p>
          <a:p>
            <a:r>
              <a:rPr lang="cs-CZ" dirty="0"/>
              <a:t>hledejte s dítětem pravou příčinu zlosti a posilujte pozitivní chování </a:t>
            </a:r>
          </a:p>
          <a:p>
            <a:r>
              <a:rPr lang="cs-CZ" dirty="0"/>
              <a:t>stanovte pravidla pro abnormální chování, vysvětlete možná omezení, opatření, která je následují </a:t>
            </a:r>
          </a:p>
          <a:p>
            <a:r>
              <a:rPr lang="cs-CZ" dirty="0"/>
              <a:t>vytváření správných návyků </a:t>
            </a:r>
          </a:p>
          <a:p>
            <a:r>
              <a:rPr lang="cs-CZ" dirty="0"/>
              <a:t>pomozte dítěti stanovit si malé, reálné cíle </a:t>
            </a:r>
          </a:p>
          <a:p>
            <a:r>
              <a:rPr lang="cs-CZ" dirty="0"/>
              <a:t>nemoralizovat, neodsuzovat, nevyhrožovat </a:t>
            </a:r>
          </a:p>
          <a:p>
            <a:r>
              <a:rPr lang="cs-CZ" dirty="0"/>
              <a:t>navrhnout řešení problémů </a:t>
            </a:r>
          </a:p>
          <a:p>
            <a:r>
              <a:rPr lang="cs-CZ" dirty="0"/>
              <a:t>znát sociokulturní prostředí, ze kterého dítě pochází </a:t>
            </a:r>
          </a:p>
          <a:p>
            <a:r>
              <a:rPr lang="cs-CZ" dirty="0"/>
              <a:t>ohled na etnické zvláštnosti </a:t>
            </a:r>
          </a:p>
          <a:p>
            <a:r>
              <a:rPr lang="cs-CZ" dirty="0"/>
              <a:t>využívat zájmy dítěte </a:t>
            </a:r>
          </a:p>
          <a:p>
            <a:r>
              <a:rPr lang="cs-CZ" dirty="0"/>
              <a:t>povzbuzovat pochvalou </a:t>
            </a:r>
          </a:p>
          <a:p>
            <a:r>
              <a:rPr lang="pl-PL" dirty="0"/>
              <a:t>rodinu zapojit do terapeutického procesu. </a:t>
            </a:r>
          </a:p>
          <a:p>
            <a:endParaRPr lang="cs-CZ" dirty="0"/>
          </a:p>
        </p:txBody>
      </p:sp>
    </p:spTree>
    <p:extLst>
      <p:ext uri="{BB962C8B-B14F-4D97-AF65-F5344CB8AC3E}">
        <p14:creationId xmlns:p14="http://schemas.microsoft.com/office/powerpoint/2010/main" val="276881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560DA1F-C87A-4492-96A9-87F95B06B3F7}"/>
              </a:ext>
            </a:extLst>
          </p:cNvPr>
          <p:cNvSpPr>
            <a:spLocks noGrp="1"/>
          </p:cNvSpPr>
          <p:nvPr>
            <p:ph type="title"/>
          </p:nvPr>
        </p:nvSpPr>
        <p:spPr>
          <a:xfrm>
            <a:off x="838200" y="365126"/>
            <a:ext cx="10515600" cy="913342"/>
          </a:xfrm>
        </p:spPr>
        <p:txBody>
          <a:bodyPr>
            <a:normAutofit fontScale="90000"/>
          </a:bodyPr>
          <a:lstStyle/>
          <a:p>
            <a:r>
              <a:rPr lang="cs-CZ" i="1" dirty="0"/>
              <a:t>Cílem ošetřovatelské péče u dětí s poruchou chování: </a:t>
            </a:r>
            <a:br>
              <a:rPr lang="cs-CZ" dirty="0"/>
            </a:br>
            <a:endParaRPr lang="cs-CZ" dirty="0"/>
          </a:p>
        </p:txBody>
      </p:sp>
      <p:sp>
        <p:nvSpPr>
          <p:cNvPr id="3" name="Zástupný symbol pro obsah 2">
            <a:extLst>
              <a:ext uri="{FF2B5EF4-FFF2-40B4-BE49-F238E27FC236}">
                <a16:creationId xmlns:a16="http://schemas.microsoft.com/office/drawing/2014/main" id="{D3CE6B00-5DAB-4101-9D2D-487099026522}"/>
              </a:ext>
            </a:extLst>
          </p:cNvPr>
          <p:cNvSpPr>
            <a:spLocks noGrp="1"/>
          </p:cNvSpPr>
          <p:nvPr>
            <p:ph idx="1"/>
          </p:nvPr>
        </p:nvSpPr>
        <p:spPr>
          <a:xfrm>
            <a:off x="838200" y="1430867"/>
            <a:ext cx="10515600" cy="4746096"/>
          </a:xfrm>
        </p:spPr>
        <p:txBody>
          <a:bodyPr>
            <a:normAutofit lnSpcReduction="10000"/>
          </a:bodyPr>
          <a:lstStyle/>
          <a:p>
            <a:r>
              <a:rPr lang="cs-CZ" dirty="0"/>
              <a:t>aby děti žily ve svém přirozeném sociálním prostředí </a:t>
            </a:r>
          </a:p>
          <a:p>
            <a:r>
              <a:rPr lang="cs-CZ" dirty="0"/>
              <a:t>dítě hovoří s blízkou osobou bez zábran </a:t>
            </a:r>
          </a:p>
          <a:p>
            <a:r>
              <a:rPr lang="cs-CZ" dirty="0"/>
              <a:t>je schopné přijmout přijatelný způsob pomoci </a:t>
            </a:r>
          </a:p>
          <a:p>
            <a:r>
              <a:rPr lang="cs-CZ" dirty="0"/>
              <a:t>dítě reaguje adekvátně na stimuly z okolí, přizpůsobuje své chování dané situaci a očekávání dospělých </a:t>
            </a:r>
          </a:p>
          <a:p>
            <a:r>
              <a:rPr lang="cs-CZ" dirty="0"/>
              <a:t>chová se přiměřeně svému věku a stavu </a:t>
            </a:r>
          </a:p>
          <a:p>
            <a:r>
              <a:rPr lang="cs-CZ" dirty="0"/>
              <a:t>neubližuje sobě ani ostatním. </a:t>
            </a:r>
          </a:p>
          <a:p>
            <a:pPr marL="0" indent="0">
              <a:buNone/>
            </a:pPr>
            <a:r>
              <a:rPr lang="cs-CZ" b="1" i="1" dirty="0"/>
              <a:t>Edukace: </a:t>
            </a:r>
            <a:endParaRPr lang="cs-CZ" b="1" dirty="0"/>
          </a:p>
          <a:p>
            <a:r>
              <a:rPr lang="cs-CZ" dirty="0"/>
              <a:t>Rodiče si uvědomují nutnost změny svých dosavadních postojů, jednání a chování. Jsou přístupni radám, dodržují pokyny zdravotníků. </a:t>
            </a:r>
          </a:p>
          <a:p>
            <a:r>
              <a:rPr lang="cs-CZ" dirty="0"/>
              <a:t>Rodiče se podle svých možností účastní péče o dítě, jsou vybízení ke společným aktivitám s dítětem. </a:t>
            </a:r>
          </a:p>
          <a:p>
            <a:r>
              <a:rPr lang="cs-CZ" dirty="0"/>
              <a:t>Rodiče souhlasí s možnou sociální intervencí a pomocí. </a:t>
            </a:r>
          </a:p>
          <a:p>
            <a:endParaRPr lang="cs-CZ" dirty="0"/>
          </a:p>
        </p:txBody>
      </p:sp>
    </p:spTree>
    <p:extLst>
      <p:ext uri="{BB962C8B-B14F-4D97-AF65-F5344CB8AC3E}">
        <p14:creationId xmlns:p14="http://schemas.microsoft.com/office/powerpoint/2010/main" val="3240934127"/>
      </p:ext>
    </p:extLst>
  </p:cSld>
  <p:clrMapOvr>
    <a:masterClrMapping/>
  </p:clrMapOvr>
</p:sld>
</file>

<file path=ppt/theme/theme1.xml><?xml version="1.0" encoding="utf-8"?>
<a:theme xmlns:a="http://schemas.openxmlformats.org/drawingml/2006/main" name="Fazeta">
  <a:themeElements>
    <a:clrScheme name="Faz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z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z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3265</Words>
  <Application>Microsoft Office PowerPoint</Application>
  <PresentationFormat>Širokoúhlá obrazovka</PresentationFormat>
  <Paragraphs>255</Paragraphs>
  <Slides>29</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29</vt:i4>
      </vt:variant>
    </vt:vector>
  </HeadingPairs>
  <TitlesOfParts>
    <vt:vector size="34" baseType="lpstr">
      <vt:lpstr>Arial</vt:lpstr>
      <vt:lpstr>Times New Roman</vt:lpstr>
      <vt:lpstr>Trebuchet MS</vt:lpstr>
      <vt:lpstr>Wingdings 3</vt:lpstr>
      <vt:lpstr>Fazeta</vt:lpstr>
      <vt:lpstr>Specializovaná ošetřovatelská péče u dětí s poruchami chování a emocí </vt:lpstr>
      <vt:lpstr>Prezentace aplikace PowerPoint</vt:lpstr>
      <vt:lpstr>Prezentace aplikace PowerPoint</vt:lpstr>
      <vt:lpstr>Prezentace aplikace PowerPoint</vt:lpstr>
      <vt:lpstr>Prezentace aplikace PowerPoint</vt:lpstr>
      <vt:lpstr>Při přijetí v rámci pohovoru se zaměřujeme na informace týkající se: </vt:lpstr>
      <vt:lpstr>Prezentace aplikace PowerPoint</vt:lpstr>
      <vt:lpstr>Ošetřovatelské intervence u dětí s poruchou chování: </vt:lpstr>
      <vt:lpstr>Cílem ošetřovatelské péče u dětí s poruchou chování:  </vt:lpstr>
      <vt:lpstr>Specializovaná ošetřovatelská péče o děti s psychickými poruchami se somatickými projevy </vt:lpstr>
      <vt:lpstr>K typickým psychosomatickým poruchám u dětí patří nejrůznější bolesti: </vt:lpstr>
      <vt:lpstr>Příčiny</vt:lpstr>
      <vt:lpstr>Tikové poruchy </vt:lpstr>
      <vt:lpstr>Specifika ošetřovatelské péče o dítě s tikovou poruchou </vt:lpstr>
      <vt:lpstr>Prezentace aplikace PowerPoint</vt:lpstr>
      <vt:lpstr>Ošetřovatelské intervence u dětí s tikovou poruchou: </vt:lpstr>
      <vt:lpstr>Poruchy spánku </vt:lpstr>
      <vt:lpstr>Projevy poruch spánku: </vt:lpstr>
      <vt:lpstr>Ošetřovatelské intervence u dětí s poruchou spánku: </vt:lpstr>
      <vt:lpstr>Neorganická enuréza </vt:lpstr>
      <vt:lpstr>Etiologie</vt:lpstr>
      <vt:lpstr>Klinický obraz  </vt:lpstr>
      <vt:lpstr>Terapie</vt:lpstr>
      <vt:lpstr>Ošetřovatelské intervence</vt:lpstr>
      <vt:lpstr>Neorganická enkopréza</vt:lpstr>
      <vt:lpstr>Etiologie:  </vt:lpstr>
      <vt:lpstr>Klinický obraz  </vt:lpstr>
      <vt:lpstr>Terapie</vt:lpstr>
      <vt:lpstr>Ošetřovatelské intervence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Specializovaná ošetřovatelská péče u dětí s poruchami chování a emocí</dc:title>
  <dc:creator>D348077 User</dc:creator>
  <cp:lastModifiedBy>D348077 User</cp:lastModifiedBy>
  <cp:revision>8</cp:revision>
  <dcterms:created xsi:type="dcterms:W3CDTF">2025-04-26T20:14:32Z</dcterms:created>
  <dcterms:modified xsi:type="dcterms:W3CDTF">2025-04-26T21:28:17Z</dcterms:modified>
</cp:coreProperties>
</file>