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5F317-EE0E-B4E1-FB2D-BC79771EA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278608-94FE-5639-68CC-B0C743E84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D8B87E-B785-F28F-9F92-26E4B216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F93B-94E3-4308-9E55-9070687B8ABD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F976B1-3A9D-B3D3-446E-1B7B6F74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A8E904-620D-7615-DBCF-40095ED1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8B5D-FB0A-47CA-A9CA-4AD24001CC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8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A0C67-F06B-8820-6AAF-26944AA5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6839EC-3C7A-31E2-6164-079CD68CA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0497A1-94E9-E24F-1B09-255E1CC4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F93B-94E3-4308-9E55-9070687B8ABD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336D6D-4BBE-B25A-55EE-1CEEA7E7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F3D32A-4BB8-8359-DBDB-4264530C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8B5D-FB0A-47CA-A9CA-4AD24001CC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8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42B7F6A-2DF3-4008-8344-F0C6ABB1E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50360E-F2EE-A9A1-E6CA-0CE0DBDEB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6ED5A7-3500-F2DD-F572-B2005123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F93B-94E3-4308-9E55-9070687B8ABD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67B89F-B301-B343-3240-F1633CD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A12811-D3F8-217A-CAC5-0EEB0C13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8B5D-FB0A-47CA-A9CA-4AD24001CC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6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1E756A-3074-E224-DBDF-16A0FEE8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D686A8-C9B7-2434-C19E-EEE02D5E7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E2E86B-716C-3686-E45A-37D69CF6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F93B-94E3-4308-9E55-9070687B8ABD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DC6542-218D-D91C-934B-694D36B5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B4B6D1-E82E-74BC-9D88-C254FE72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8B5D-FB0A-47CA-A9CA-4AD24001CC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5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042A5-61F2-E380-7750-0BB4013D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CE8D22-03A4-3168-5D02-938B5D05E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6C447F-31A1-798C-1B39-B8C7B5D25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F93B-94E3-4308-9E55-9070687B8ABD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D1EC1-4CB6-3E67-2196-6896701D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9A062D-A3F6-9CEE-8F2A-5F478091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8B5D-FB0A-47CA-A9CA-4AD24001CC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4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BCF9D-2A80-F0EC-DF31-B046DFBF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0B6FC5-D228-D776-5B3B-52C808023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CF2F7D-0281-BA3A-2ED3-0FF5AD3B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1114ED-BE67-BDA9-9F49-40A07667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F93B-94E3-4308-9E55-9070687B8ABD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5CA6EE-1B68-B41A-6A97-D307D54A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42F2E1-D078-EE2B-A894-446545D3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8B5D-FB0A-47CA-A9CA-4AD24001CC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9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85F1C-1D29-2AFD-C904-D7A6E425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28BA5B-716E-C212-B528-2E9B834AA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A4EAD6-8E55-BE7E-6351-ED68622A9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47C6C8-1261-4BF0-7B58-9EA851AE8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E5770D7-5CAB-B1AD-1646-555DA9590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F6DBD6-4C49-3994-08D1-CFE072714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F93B-94E3-4308-9E55-9070687B8ABD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FBA5DED-2535-AFFD-DF7D-8910C8432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F608BE-9149-43D0-3B99-ABBF9C49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8B5D-FB0A-47CA-A9CA-4AD24001CC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0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FBAA54-5596-BF25-FE6A-CCA2830A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067E2F-5DAB-7C85-39E9-658E15D3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F93B-94E3-4308-9E55-9070687B8ABD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73A3CAB-8631-2245-1F5B-209AA6A4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2D802E-624E-CC5D-CEC4-7F7417FC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8B5D-FB0A-47CA-A9CA-4AD24001CC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8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BFD8148-FDCA-2045-F753-99FC2890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F93B-94E3-4308-9E55-9070687B8ABD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363D3A-4C85-329F-AC6E-11E1D18B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694C83-D972-21BB-8E34-920B5874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8B5D-FB0A-47CA-A9CA-4AD24001CC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4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0A436-93FF-C5DA-9F6C-81D0D004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75EC91-3EA4-6F0A-C21B-44182C803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E2F036-7E10-9B97-BBCA-544C8B379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50E71C-0B8F-EA10-73D2-60D91C2D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F93B-94E3-4308-9E55-9070687B8ABD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18AE13-2B21-EB0C-0156-8305C8E9E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7D156F-A348-7F85-74D3-A37D14FB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8B5D-FB0A-47CA-A9CA-4AD24001CC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6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EBBB54-3A9D-737F-3CAB-E61AEEE2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03316E-461D-A9A8-615E-A584668C3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4B463D-9E33-E26B-ABFB-1B3BFFA57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A55137-80FB-D648-F22B-33489A0D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F93B-94E3-4308-9E55-9070687B8ABD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251052-8334-4F72-51BF-86BDDB7A4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6C325B-1083-9826-BE91-FBEEF75A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68B5D-FB0A-47CA-A9CA-4AD24001CC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0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DEECCC2-3A8D-F0E0-212A-419C1584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75CB8E-774E-E14B-4998-B454AA385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72FD67-DD0E-0431-6731-1AAB5344A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E4F93B-94E3-4308-9E55-9070687B8ABD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71ACA-4E12-52A2-B03F-5F4D2E6AF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EA38F1-741D-675B-750C-5D9A98BC8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C68B5D-FB0A-47CA-A9CA-4AD24001CC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3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06362A-0263-86A4-BCAB-5638736CB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Designing the Digital Future: The Information Systems Group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2B5F06-E434-55E0-9474-EF1AFF1993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 the Intersection of Data, Business, and Technology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3A2B3F5-50C9-994C-D857-DEC66C285060}"/>
              </a:ext>
            </a:extLst>
          </p:cNvPr>
          <p:cNvSpPr txBox="1"/>
          <p:nvPr/>
        </p:nvSpPr>
        <p:spPr>
          <a:xfrm>
            <a:off x="88271" y="6306668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Information Systems (IS) Group | Department of IE &amp; IS</a:t>
            </a:r>
          </a:p>
        </p:txBody>
      </p:sp>
    </p:spTree>
    <p:extLst>
      <p:ext uri="{BB962C8B-B14F-4D97-AF65-F5344CB8AC3E}">
        <p14:creationId xmlns:p14="http://schemas.microsoft.com/office/powerpoint/2010/main" val="95072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8B2BD-5B20-A19F-4ACB-1E2E60225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Engineer Intelligent Enterprises ⚙️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987225-35E6-55C7-C4A0-24E9EE3E0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Information Systems (IS) group focuses on the design, implementation, and management of information technology to solve complex business and societal challenges. Our approach is:</a:t>
            </a:r>
          </a:p>
          <a:p>
            <a:pPr lvl="1"/>
            <a:r>
              <a:rPr lang="en-US" b="1" dirty="0"/>
              <a:t>Data-Driven:</a:t>
            </a:r>
            <a:r>
              <a:rPr lang="en-US" dirty="0"/>
              <a:t> Leveraging data science and AI to optimize performance and enable smart decision-making.</a:t>
            </a:r>
          </a:p>
          <a:p>
            <a:pPr lvl="1"/>
            <a:r>
              <a:rPr lang="en-US" b="1" dirty="0"/>
              <a:t>Process-Oriented:</a:t>
            </a:r>
            <a:r>
              <a:rPr lang="en-US" dirty="0"/>
              <a:t> Using business process management as a foundation for digital transformation.</a:t>
            </a:r>
          </a:p>
          <a:p>
            <a:pPr lvl="1"/>
            <a:r>
              <a:rPr lang="en-US" b="1" dirty="0"/>
              <a:t>Human-Centered:</a:t>
            </a:r>
            <a:r>
              <a:rPr lang="en-US" dirty="0"/>
              <a:t> Ensuring technology works effectively for the people and organizations it serves.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2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82917-143B-722E-2DFB-A110D7BF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the Boundaries of Digital Innovation 📈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BA1374-D198-AC2F-75FE-2B53BB4F2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research is clustered around key areas shaping the future of business.</a:t>
            </a:r>
          </a:p>
          <a:p>
            <a:pPr lvl="1"/>
            <a:r>
              <a:rPr lang="en-US" b="1" dirty="0"/>
              <a:t>Business Process Intelligence:</a:t>
            </a:r>
            <a:r>
              <a:rPr lang="en-US" dirty="0"/>
              <a:t> World-leading research in </a:t>
            </a:r>
            <a:r>
              <a:rPr lang="en-US" b="1" dirty="0"/>
              <a:t>process mining</a:t>
            </a:r>
            <a:r>
              <a:rPr lang="en-US" dirty="0"/>
              <a:t> to discover, monitor, and improve real-life operational processes based on event data.</a:t>
            </a:r>
          </a:p>
          <a:p>
            <a:pPr lvl="1"/>
            <a:r>
              <a:rPr lang="en-US" b="1" dirty="0"/>
              <a:t>AI in Business:</a:t>
            </a:r>
            <a:r>
              <a:rPr lang="en-US" dirty="0"/>
              <a:t> Developing and applying AI and machine learning models to enhance decision-making, from supply chain logistics to customer relationship management.</a:t>
            </a:r>
          </a:p>
          <a:p>
            <a:pPr lvl="1"/>
            <a:r>
              <a:rPr lang="en-US" b="1" dirty="0"/>
              <a:t>Digital Platforms &amp; Ecosystems:</a:t>
            </a:r>
            <a:r>
              <a:rPr lang="en-US" dirty="0"/>
              <a:t> Analyzing the design, governance, and strategy of digital platforms that are transforming entire industries.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process flow diagram">
            <a:extLst>
              <a:ext uri="{FF2B5EF4-FFF2-40B4-BE49-F238E27FC236}">
                <a16:creationId xmlns:a16="http://schemas.microsoft.com/office/drawing/2014/main" id="{931A461D-3E79-9B0C-C83A-DA3E2A911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86" y="1149814"/>
            <a:ext cx="4558372" cy="455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motiv: a neural network">
            <a:extLst>
              <a:ext uri="{FF2B5EF4-FFF2-40B4-BE49-F238E27FC236}">
                <a16:creationId xmlns:a16="http://schemas.microsoft.com/office/drawing/2014/main" id="{699B837F-8624-3505-5A4C-FB03577A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119" y="365125"/>
            <a:ext cx="6782195" cy="548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19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8ABCF-6556-430E-668C-0BF7D152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Classroom Theory to Real-World Impact 🧑‍🎓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E51F03-DC70-D96D-20B4-804FE1186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educate the next generation of engineers who can lead digital innovation. Our students learn to analyze business needs and translate them into robust IT solutions.</a:t>
            </a:r>
          </a:p>
          <a:p>
            <a:pPr lvl="1"/>
            <a:r>
              <a:rPr lang="en-US" b="1" dirty="0"/>
              <a:t>Master's Track:</a:t>
            </a:r>
            <a:r>
              <a:rPr lang="en-US" dirty="0"/>
              <a:t> Core of the </a:t>
            </a:r>
            <a:r>
              <a:rPr lang="en-US" b="1" dirty="0"/>
              <a:t>Business Information Systems</a:t>
            </a:r>
            <a:r>
              <a:rPr lang="en-US" dirty="0"/>
              <a:t> track within the M.Sc. in Operations Management &amp; Logistics.</a:t>
            </a:r>
          </a:p>
          <a:p>
            <a:pPr lvl="1"/>
            <a:r>
              <a:rPr lang="en-US" b="1" dirty="0"/>
              <a:t>Project-Based Learning:</a:t>
            </a:r>
            <a:r>
              <a:rPr lang="en-US" dirty="0"/>
              <a:t> Students work in teams on real-world cases provided by our industry partners, designing and prototyping actual information systems.</a:t>
            </a:r>
          </a:p>
          <a:p>
            <a:pPr lvl="1"/>
            <a:r>
              <a:rPr lang="en-US" b="1" dirty="0"/>
              <a:t>Essential Skills:</a:t>
            </a:r>
            <a:r>
              <a:rPr lang="en-US" dirty="0"/>
              <a:t> Graduates are equipped with expertise in data analytics, IT architecture, and business process modeling.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84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FC706-091A-9EC7-703B-B9C44EF8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Sandbox for Business Innovation 🏭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19B8E7-98B0-4DE3-B5CD-5F1C91066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'Nazareth' Logistics Lab</a:t>
            </a:r>
            <a:r>
              <a:rPr lang="en-US" dirty="0"/>
              <a:t> provides a unique, realistic environment for testing IS concepts. This model warehouse allows students and researchers to experiment with:</a:t>
            </a:r>
          </a:p>
          <a:p>
            <a:pPr lvl="1"/>
            <a:r>
              <a:rPr lang="en-US" dirty="0"/>
              <a:t>Warehouse Management Systems (WMS).</a:t>
            </a:r>
          </a:p>
          <a:p>
            <a:pPr lvl="1"/>
            <a:r>
              <a:rPr lang="en-US" dirty="0"/>
              <a:t>Automated guided vehicles (AGVs) and order-picking technologies.</a:t>
            </a:r>
          </a:p>
          <a:p>
            <a:pPr lvl="1"/>
            <a:r>
              <a:rPr lang="en-US" dirty="0"/>
              <a:t>Real-time data collection and process optimization.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56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4AC6B-E954-BCD2-F7EC-86854461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Build the Future Together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635CAA-3A91-9AA2-F116-87D4103EA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TU/e Information Systems group combines rigorous academic research with practical application, training leaders who can navigate and shape the digital world.</a:t>
            </a:r>
          </a:p>
          <a:p>
            <a:r>
              <a:rPr lang="en-US" dirty="0"/>
              <a:t>Call to Action for Partners &amp; Students:</a:t>
            </a:r>
          </a:p>
          <a:p>
            <a:pPr lvl="1"/>
            <a:r>
              <a:rPr lang="en-US" dirty="0"/>
              <a:t>Industry: Partner with us on a research project or provide a case for our students.</a:t>
            </a:r>
          </a:p>
          <a:p>
            <a:pPr lvl="1"/>
            <a:r>
              <a:rPr lang="en-US" dirty="0"/>
              <a:t>Students: Specialize in Business Information Systems and learn to solve the challenges of tomorrow.</a:t>
            </a:r>
          </a:p>
          <a:p>
            <a:r>
              <a:rPr lang="en-US" dirty="0"/>
              <a:t>Contact/Info:</a:t>
            </a:r>
          </a:p>
          <a:p>
            <a:pPr lvl="1"/>
            <a:r>
              <a:rPr lang="en-US" dirty="0"/>
              <a:t>Link to the TU/e Information Systems group homepage.</a:t>
            </a:r>
          </a:p>
        </p:txBody>
      </p:sp>
    </p:spTree>
    <p:extLst>
      <p:ext uri="{BB962C8B-B14F-4D97-AF65-F5344CB8AC3E}">
        <p14:creationId xmlns:p14="http://schemas.microsoft.com/office/powerpoint/2010/main" val="1567170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Breitbild</PresentationFormat>
  <Paragraphs>30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</vt:lpstr>
      <vt:lpstr>Designing the Digital Future: The Information Systems Group</vt:lpstr>
      <vt:lpstr>We Engineer Intelligent Enterprises ⚙️</vt:lpstr>
      <vt:lpstr>Pushing the Boundaries of Digital Innovation 📈</vt:lpstr>
      <vt:lpstr>PowerPoint-Präsentation</vt:lpstr>
      <vt:lpstr>From Classroom Theory to Real-World Impact 🧑‍🎓</vt:lpstr>
      <vt:lpstr>A Sandbox for Business Innovation 🏭</vt:lpstr>
      <vt:lpstr>Let's Build the Future Together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Schaffner</dc:creator>
  <cp:lastModifiedBy>Jan Schaffner</cp:lastModifiedBy>
  <cp:revision>1</cp:revision>
  <dcterms:created xsi:type="dcterms:W3CDTF">2025-10-09T07:26:54Z</dcterms:created>
  <dcterms:modified xsi:type="dcterms:W3CDTF">2025-10-09T07:30:53Z</dcterms:modified>
</cp:coreProperties>
</file>