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Arbeitsmappe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Arbeitsmappe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Blatt1!$A$9</c:f>
              <c:strCache>
                <c:ptCount val="1"/>
                <c:pt idx="0">
                  <c:v>Correct:</c:v>
                </c:pt>
              </c:strCache>
            </c:strRef>
          </c:tx>
          <c:invertIfNegative val="0"/>
          <c:cat>
            <c:strRef>
              <c:f>Blatt1!$B$8:$C$8</c:f>
              <c:strCache>
                <c:ptCount val="2"/>
                <c:pt idx="0">
                  <c:v>Sentiwordnet</c:v>
                </c:pt>
                <c:pt idx="1">
                  <c:v>OpinionLexicon</c:v>
                </c:pt>
              </c:strCache>
            </c:strRef>
          </c:cat>
          <c:val>
            <c:numRef>
              <c:f>Blatt1!$B$9:$C$9</c:f>
              <c:numCache>
                <c:formatCode>0%</c:formatCode>
                <c:ptCount val="2"/>
                <c:pt idx="0">
                  <c:v>0.56</c:v>
                </c:pt>
                <c:pt idx="1">
                  <c:v>0.72</c:v>
                </c:pt>
              </c:numCache>
            </c:numRef>
          </c:val>
        </c:ser>
        <c:ser>
          <c:idx val="1"/>
          <c:order val="1"/>
          <c:tx>
            <c:strRef>
              <c:f>Blatt1!$A$10</c:f>
              <c:strCache>
                <c:ptCount val="1"/>
                <c:pt idx="0">
                  <c:v>Wrong:</c:v>
                </c:pt>
              </c:strCache>
            </c:strRef>
          </c:tx>
          <c:invertIfNegative val="0"/>
          <c:cat>
            <c:strRef>
              <c:f>Blatt1!$B$8:$C$8</c:f>
              <c:strCache>
                <c:ptCount val="2"/>
                <c:pt idx="0">
                  <c:v>Sentiwordnet</c:v>
                </c:pt>
                <c:pt idx="1">
                  <c:v>OpinionLexicon</c:v>
                </c:pt>
              </c:strCache>
            </c:strRef>
          </c:cat>
          <c:val>
            <c:numRef>
              <c:f>Blatt1!$B$10:$C$10</c:f>
              <c:numCache>
                <c:formatCode>0%</c:formatCode>
                <c:ptCount val="2"/>
                <c:pt idx="0">
                  <c:v>0.44</c:v>
                </c:pt>
                <c:pt idx="1">
                  <c:v>0.28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8053976"/>
        <c:axId val="-2107654824"/>
      </c:barChart>
      <c:catAx>
        <c:axId val="-210805397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7654824"/>
        <c:crosses val="autoZero"/>
        <c:auto val="1"/>
        <c:lblAlgn val="ctr"/>
        <c:lblOffset val="100"/>
        <c:noMultiLvlLbl val="0"/>
      </c:catAx>
      <c:valAx>
        <c:axId val="-210765482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1080539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Blatt1!$A$28</c:f>
              <c:strCache>
                <c:ptCount val="1"/>
                <c:pt idx="0">
                  <c:v>Correct:</c:v>
                </c:pt>
              </c:strCache>
            </c:strRef>
          </c:tx>
          <c:invertIfNegative val="0"/>
          <c:cat>
            <c:strRef>
              <c:f>Blatt1!$B$27:$K$27</c:f>
              <c:strCache>
                <c:ptCount val="10"/>
                <c:pt idx="0">
                  <c:v>NGramm 10000 No Attribute Selection/No IDF/TF</c:v>
                </c:pt>
                <c:pt idx="1">
                  <c:v>NGramm 10000 No Attribute Selection</c:v>
                </c:pt>
                <c:pt idx="2">
                  <c:v>NGramm 10000 No Attribute Selection, Operate On Per Class Base (false)</c:v>
                </c:pt>
                <c:pt idx="3">
                  <c:v>NGramm 1000/1000</c:v>
                </c:pt>
                <c:pt idx="4">
                  <c:v>Ngramm 1000/100</c:v>
                </c:pt>
                <c:pt idx="5">
                  <c:v>Ngramm 10000/500</c:v>
                </c:pt>
                <c:pt idx="6">
                  <c:v>Ngramm 10000/500</c:v>
                </c:pt>
                <c:pt idx="7">
                  <c:v>Ngramm 15000/1000</c:v>
                </c:pt>
                <c:pt idx="8">
                  <c:v>Normal Tokenize</c:v>
                </c:pt>
                <c:pt idx="9">
                  <c:v>Ngramm 10000/500 (tokenize only)</c:v>
                </c:pt>
              </c:strCache>
            </c:strRef>
          </c:cat>
          <c:val>
            <c:numRef>
              <c:f>Blatt1!$B$28:$K$28</c:f>
              <c:numCache>
                <c:formatCode>0.00%</c:formatCode>
                <c:ptCount val="10"/>
                <c:pt idx="0">
                  <c:v>0.795</c:v>
                </c:pt>
                <c:pt idx="1">
                  <c:v>0.795</c:v>
                </c:pt>
                <c:pt idx="2">
                  <c:v>0.7985</c:v>
                </c:pt>
                <c:pt idx="3">
                  <c:v>0.77</c:v>
                </c:pt>
                <c:pt idx="4">
                  <c:v>0.7995</c:v>
                </c:pt>
                <c:pt idx="5">
                  <c:v>0.853</c:v>
                </c:pt>
                <c:pt idx="6">
                  <c:v>0.8575</c:v>
                </c:pt>
                <c:pt idx="7">
                  <c:v>0.8545</c:v>
                </c:pt>
                <c:pt idx="8">
                  <c:v>0.848</c:v>
                </c:pt>
                <c:pt idx="9">
                  <c:v>0.8085</c:v>
                </c:pt>
              </c:numCache>
            </c:numRef>
          </c:val>
        </c:ser>
        <c:ser>
          <c:idx val="1"/>
          <c:order val="1"/>
          <c:tx>
            <c:strRef>
              <c:f>Blatt1!$A$29</c:f>
              <c:strCache>
                <c:ptCount val="1"/>
                <c:pt idx="0">
                  <c:v>Error:</c:v>
                </c:pt>
              </c:strCache>
            </c:strRef>
          </c:tx>
          <c:invertIfNegative val="0"/>
          <c:cat>
            <c:strRef>
              <c:f>Blatt1!$B$27:$K$27</c:f>
              <c:strCache>
                <c:ptCount val="10"/>
                <c:pt idx="0">
                  <c:v>NGramm 10000 No Attribute Selection/No IDF/TF</c:v>
                </c:pt>
                <c:pt idx="1">
                  <c:v>NGramm 10000 No Attribute Selection</c:v>
                </c:pt>
                <c:pt idx="2">
                  <c:v>NGramm 10000 No Attribute Selection, Operate On Per Class Base (false)</c:v>
                </c:pt>
                <c:pt idx="3">
                  <c:v>NGramm 1000/1000</c:v>
                </c:pt>
                <c:pt idx="4">
                  <c:v>Ngramm 1000/100</c:v>
                </c:pt>
                <c:pt idx="5">
                  <c:v>Ngramm 10000/500</c:v>
                </c:pt>
                <c:pt idx="6">
                  <c:v>Ngramm 10000/500</c:v>
                </c:pt>
                <c:pt idx="7">
                  <c:v>Ngramm 15000/1000</c:v>
                </c:pt>
                <c:pt idx="8">
                  <c:v>Normal Tokenize</c:v>
                </c:pt>
                <c:pt idx="9">
                  <c:v>Ngramm 10000/500 (tokenize only)</c:v>
                </c:pt>
              </c:strCache>
            </c:strRef>
          </c:cat>
          <c:val>
            <c:numRef>
              <c:f>Blatt1!$B$29:$K$29</c:f>
              <c:numCache>
                <c:formatCode>0.00%</c:formatCode>
                <c:ptCount val="10"/>
                <c:pt idx="0">
                  <c:v>0.205</c:v>
                </c:pt>
                <c:pt idx="1">
                  <c:v>0.205</c:v>
                </c:pt>
                <c:pt idx="2">
                  <c:v>0.2015</c:v>
                </c:pt>
                <c:pt idx="3">
                  <c:v>0.23</c:v>
                </c:pt>
                <c:pt idx="4">
                  <c:v>0.2005</c:v>
                </c:pt>
                <c:pt idx="5">
                  <c:v>0.147</c:v>
                </c:pt>
                <c:pt idx="6">
                  <c:v>0.1425</c:v>
                </c:pt>
                <c:pt idx="7">
                  <c:v>0.1455</c:v>
                </c:pt>
                <c:pt idx="8">
                  <c:v>0.152</c:v>
                </c:pt>
                <c:pt idx="9">
                  <c:v>0.1915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7663544"/>
        <c:axId val="-2107456520"/>
      </c:barChart>
      <c:catAx>
        <c:axId val="-211766354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7456520"/>
        <c:crosses val="autoZero"/>
        <c:auto val="1"/>
        <c:lblAlgn val="ctr"/>
        <c:lblOffset val="100"/>
        <c:noMultiLvlLbl val="0"/>
      </c:catAx>
      <c:valAx>
        <c:axId val="-2107456520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-2117663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ußform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de-CH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14.01.18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Sentiment Analysis Project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17513" y="5817534"/>
            <a:ext cx="8307387" cy="378493"/>
          </a:xfrm>
        </p:spPr>
        <p:txBody>
          <a:bodyPr/>
          <a:lstStyle/>
          <a:p>
            <a:pPr algn="r"/>
            <a:r>
              <a:rPr lang="de-DE" dirty="0" smtClean="0"/>
              <a:t>Simon </a:t>
            </a:r>
            <a:r>
              <a:rPr lang="de-DE" dirty="0" err="1" smtClean="0"/>
              <a:t>Schaad</a:t>
            </a:r>
            <a:r>
              <a:rPr lang="de-DE" dirty="0" smtClean="0"/>
              <a:t>, Jan </a:t>
            </a:r>
            <a:r>
              <a:rPr lang="de-DE" dirty="0" err="1" smtClean="0"/>
              <a:t>Scheidegger</a:t>
            </a:r>
            <a:r>
              <a:rPr lang="de-DE" dirty="0" smtClean="0"/>
              <a:t>, Nicolas Schmid, 15.1.2018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136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Ansätze /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5925" y="2756646"/>
            <a:ext cx="4017873" cy="3491753"/>
          </a:xfrm>
        </p:spPr>
        <p:txBody>
          <a:bodyPr>
            <a:normAutofit/>
          </a:bodyPr>
          <a:lstStyle/>
          <a:p>
            <a:r>
              <a:rPr lang="de-DE" dirty="0" smtClean="0"/>
              <a:t>Baselines mit </a:t>
            </a:r>
            <a:r>
              <a:rPr lang="de-DE" dirty="0" err="1" smtClean="0"/>
              <a:t>SentiWordNet</a:t>
            </a:r>
            <a:r>
              <a:rPr lang="de-DE" dirty="0" smtClean="0"/>
              <a:t> &amp; </a:t>
            </a:r>
            <a:r>
              <a:rPr lang="de-DE" dirty="0" err="1" smtClean="0"/>
              <a:t>OpinionLexicon</a:t>
            </a:r>
            <a:endParaRPr lang="de-DE" dirty="0" smtClean="0"/>
          </a:p>
          <a:p>
            <a:r>
              <a:rPr lang="de-DE" dirty="0" err="1" smtClean="0"/>
              <a:t>Stopwordlist</a:t>
            </a:r>
            <a:endParaRPr lang="de-DE" dirty="0" smtClean="0"/>
          </a:p>
          <a:p>
            <a:r>
              <a:rPr lang="de-DE" dirty="0" smtClean="0"/>
              <a:t>Div. </a:t>
            </a:r>
            <a:r>
              <a:rPr lang="de-DE" dirty="0" err="1" smtClean="0"/>
              <a:t>Tokenizers</a:t>
            </a:r>
            <a:endParaRPr lang="de-DE" dirty="0" smtClean="0"/>
          </a:p>
          <a:p>
            <a:r>
              <a:rPr lang="de-DE" dirty="0" smtClean="0"/>
              <a:t>Special </a:t>
            </a:r>
            <a:r>
              <a:rPr lang="de-DE" dirty="0" err="1" smtClean="0"/>
              <a:t>Character</a:t>
            </a:r>
            <a:r>
              <a:rPr lang="de-DE" dirty="0" smtClean="0"/>
              <a:t> </a:t>
            </a:r>
            <a:r>
              <a:rPr lang="de-DE" dirty="0" err="1" smtClean="0"/>
              <a:t>Replacement</a:t>
            </a:r>
            <a:endParaRPr lang="de-DE" dirty="0" smtClean="0"/>
          </a:p>
          <a:p>
            <a:r>
              <a:rPr lang="de-DE" dirty="0" smtClean="0"/>
              <a:t>Negation Filter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86198" y="2909046"/>
            <a:ext cx="4017873" cy="3491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Shortwords</a:t>
            </a:r>
            <a:r>
              <a:rPr lang="de-DE" dirty="0" smtClean="0"/>
              <a:t> Filter</a:t>
            </a:r>
          </a:p>
          <a:p>
            <a:r>
              <a:rPr lang="de-DE" dirty="0" err="1" smtClean="0"/>
              <a:t>Unused</a:t>
            </a:r>
            <a:r>
              <a:rPr lang="de-DE" dirty="0" smtClean="0"/>
              <a:t> </a:t>
            </a:r>
            <a:r>
              <a:rPr lang="de-DE" dirty="0" err="1" smtClean="0"/>
              <a:t>Char</a:t>
            </a:r>
            <a:r>
              <a:rPr lang="de-DE" dirty="0" smtClean="0"/>
              <a:t> Filter</a:t>
            </a:r>
          </a:p>
          <a:p>
            <a:r>
              <a:rPr lang="de-DE" dirty="0" err="1" smtClean="0"/>
              <a:t>PorterStemmer</a:t>
            </a:r>
            <a:endParaRPr lang="de-DE" dirty="0" smtClean="0"/>
          </a:p>
          <a:p>
            <a:r>
              <a:rPr lang="de-DE" dirty="0" err="1" smtClean="0"/>
              <a:t>NGramRainbow</a:t>
            </a:r>
            <a:endParaRPr lang="de-DE" dirty="0" smtClean="0"/>
          </a:p>
          <a:p>
            <a:r>
              <a:rPr lang="de-DE" dirty="0" err="1" smtClean="0"/>
              <a:t>Weka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569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Resultate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69499"/>
              </p:ext>
            </p:extLst>
          </p:nvPr>
        </p:nvGraphicFramePr>
        <p:xfrm>
          <a:off x="415925" y="2755900"/>
          <a:ext cx="8308975" cy="349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302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Resultate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</p:nvPr>
        </p:nvGraphicFramePr>
        <p:xfrm>
          <a:off x="415925" y="2755900"/>
          <a:ext cx="8308975" cy="349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690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Weka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5177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reas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Boreas.thmx</Template>
  <TotalTime>0</TotalTime>
  <Words>41</Words>
  <Application>Microsoft Macintosh PowerPoint</Application>
  <PresentationFormat>Bildschirmpräsentation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Boreas</vt:lpstr>
      <vt:lpstr>Sentiment Analysis Project</vt:lpstr>
      <vt:lpstr>Ansätze / Features</vt:lpstr>
      <vt:lpstr>Resultate</vt:lpstr>
      <vt:lpstr>Resultate</vt:lpstr>
      <vt:lpstr>Weka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Project</dc:title>
  <dc:creator>Nicolas Schmid</dc:creator>
  <cp:lastModifiedBy>Nicolas Schmid</cp:lastModifiedBy>
  <cp:revision>8</cp:revision>
  <dcterms:created xsi:type="dcterms:W3CDTF">2018-01-14T10:30:39Z</dcterms:created>
  <dcterms:modified xsi:type="dcterms:W3CDTF">2018-01-14T19:47:34Z</dcterms:modified>
</cp:coreProperties>
</file>