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-152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Arbeitsmappe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Arbeitsmappe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Blatt1!$A$9</c:f>
              <c:strCache>
                <c:ptCount val="1"/>
                <c:pt idx="0">
                  <c:v>Correct:</c:v>
                </c:pt>
              </c:strCache>
            </c:strRef>
          </c:tx>
          <c:invertIfNegative val="0"/>
          <c:cat>
            <c:strRef>
              <c:f>Blatt1!$B$8:$C$8</c:f>
              <c:strCache>
                <c:ptCount val="2"/>
                <c:pt idx="0">
                  <c:v>Sentiwordnet</c:v>
                </c:pt>
                <c:pt idx="1">
                  <c:v>OpinionLexicon</c:v>
                </c:pt>
              </c:strCache>
            </c:strRef>
          </c:cat>
          <c:val>
            <c:numRef>
              <c:f>Blatt1!$B$9:$C$9</c:f>
              <c:numCache>
                <c:formatCode>0%</c:formatCode>
                <c:ptCount val="2"/>
                <c:pt idx="0">
                  <c:v>0.56</c:v>
                </c:pt>
                <c:pt idx="1">
                  <c:v>0.72</c:v>
                </c:pt>
              </c:numCache>
            </c:numRef>
          </c:val>
        </c:ser>
        <c:ser>
          <c:idx val="1"/>
          <c:order val="1"/>
          <c:tx>
            <c:strRef>
              <c:f>Blatt1!$A$10</c:f>
              <c:strCache>
                <c:ptCount val="1"/>
                <c:pt idx="0">
                  <c:v>Wrong:</c:v>
                </c:pt>
              </c:strCache>
            </c:strRef>
          </c:tx>
          <c:invertIfNegative val="0"/>
          <c:cat>
            <c:strRef>
              <c:f>Blatt1!$B$8:$C$8</c:f>
              <c:strCache>
                <c:ptCount val="2"/>
                <c:pt idx="0">
                  <c:v>Sentiwordnet</c:v>
                </c:pt>
                <c:pt idx="1">
                  <c:v>OpinionLexicon</c:v>
                </c:pt>
              </c:strCache>
            </c:strRef>
          </c:cat>
          <c:val>
            <c:numRef>
              <c:f>Blatt1!$B$10:$C$10</c:f>
              <c:numCache>
                <c:formatCode>0%</c:formatCode>
                <c:ptCount val="2"/>
                <c:pt idx="0">
                  <c:v>0.44</c:v>
                </c:pt>
                <c:pt idx="1">
                  <c:v>0.28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08053976"/>
        <c:axId val="-2107654824"/>
      </c:barChart>
      <c:catAx>
        <c:axId val="-210805397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07654824"/>
        <c:crosses val="autoZero"/>
        <c:auto val="1"/>
        <c:lblAlgn val="ctr"/>
        <c:lblOffset val="100"/>
        <c:noMultiLvlLbl val="0"/>
      </c:catAx>
      <c:valAx>
        <c:axId val="-2107654824"/>
        <c:scaling>
          <c:orientation val="minMax"/>
        </c:scaling>
        <c:delete val="0"/>
        <c:axPos val="l"/>
        <c:majorGridlines/>
        <c:numFmt formatCode="0%" sourceLinked="1"/>
        <c:majorTickMark val="out"/>
        <c:minorTickMark val="none"/>
        <c:tickLblPos val="nextTo"/>
        <c:crossAx val="-210805397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Blatt1!$A$28</c:f>
              <c:strCache>
                <c:ptCount val="1"/>
                <c:pt idx="0">
                  <c:v>Correct:</c:v>
                </c:pt>
              </c:strCache>
            </c:strRef>
          </c:tx>
          <c:invertIfNegative val="0"/>
          <c:cat>
            <c:strRef>
              <c:f>Blatt1!$B$27:$K$27</c:f>
              <c:strCache>
                <c:ptCount val="10"/>
                <c:pt idx="0">
                  <c:v>NGramm 10000 No Attribute Selection/No IDF/TF</c:v>
                </c:pt>
                <c:pt idx="1">
                  <c:v>NGramm 10000 No Attribute Selection</c:v>
                </c:pt>
                <c:pt idx="2">
                  <c:v>NGramm 10000 No Attribute Selection, Operate On Per Class Base (false)</c:v>
                </c:pt>
                <c:pt idx="3">
                  <c:v>NGramm 1000/1000</c:v>
                </c:pt>
                <c:pt idx="4">
                  <c:v>Ngramm 1000/100</c:v>
                </c:pt>
                <c:pt idx="5">
                  <c:v>Ngramm 10000/500</c:v>
                </c:pt>
                <c:pt idx="6">
                  <c:v>Ngramm 10000/500</c:v>
                </c:pt>
                <c:pt idx="7">
                  <c:v>Ngramm 15000/1000</c:v>
                </c:pt>
                <c:pt idx="8">
                  <c:v>Normal Tokenize</c:v>
                </c:pt>
                <c:pt idx="9">
                  <c:v>Ngramm 10000/500 (tokenize only)</c:v>
                </c:pt>
              </c:strCache>
            </c:strRef>
          </c:cat>
          <c:val>
            <c:numRef>
              <c:f>Blatt1!$B$28:$K$28</c:f>
              <c:numCache>
                <c:formatCode>0.00%</c:formatCode>
                <c:ptCount val="10"/>
                <c:pt idx="0">
                  <c:v>0.795</c:v>
                </c:pt>
                <c:pt idx="1">
                  <c:v>0.795</c:v>
                </c:pt>
                <c:pt idx="2">
                  <c:v>0.7985</c:v>
                </c:pt>
                <c:pt idx="3">
                  <c:v>0.77</c:v>
                </c:pt>
                <c:pt idx="4">
                  <c:v>0.7995</c:v>
                </c:pt>
                <c:pt idx="5">
                  <c:v>0.853</c:v>
                </c:pt>
                <c:pt idx="6">
                  <c:v>0.8575</c:v>
                </c:pt>
                <c:pt idx="7">
                  <c:v>0.8545</c:v>
                </c:pt>
                <c:pt idx="8">
                  <c:v>0.848</c:v>
                </c:pt>
                <c:pt idx="9">
                  <c:v>0.8085</c:v>
                </c:pt>
              </c:numCache>
            </c:numRef>
          </c:val>
        </c:ser>
        <c:ser>
          <c:idx val="1"/>
          <c:order val="1"/>
          <c:tx>
            <c:strRef>
              <c:f>Blatt1!$A$29</c:f>
              <c:strCache>
                <c:ptCount val="1"/>
                <c:pt idx="0">
                  <c:v>Error:</c:v>
                </c:pt>
              </c:strCache>
            </c:strRef>
          </c:tx>
          <c:invertIfNegative val="0"/>
          <c:cat>
            <c:strRef>
              <c:f>Blatt1!$B$27:$K$27</c:f>
              <c:strCache>
                <c:ptCount val="10"/>
                <c:pt idx="0">
                  <c:v>NGramm 10000 No Attribute Selection/No IDF/TF</c:v>
                </c:pt>
                <c:pt idx="1">
                  <c:v>NGramm 10000 No Attribute Selection</c:v>
                </c:pt>
                <c:pt idx="2">
                  <c:v>NGramm 10000 No Attribute Selection, Operate On Per Class Base (false)</c:v>
                </c:pt>
                <c:pt idx="3">
                  <c:v>NGramm 1000/1000</c:v>
                </c:pt>
                <c:pt idx="4">
                  <c:v>Ngramm 1000/100</c:v>
                </c:pt>
                <c:pt idx="5">
                  <c:v>Ngramm 10000/500</c:v>
                </c:pt>
                <c:pt idx="6">
                  <c:v>Ngramm 10000/500</c:v>
                </c:pt>
                <c:pt idx="7">
                  <c:v>Ngramm 15000/1000</c:v>
                </c:pt>
                <c:pt idx="8">
                  <c:v>Normal Tokenize</c:v>
                </c:pt>
                <c:pt idx="9">
                  <c:v>Ngramm 10000/500 (tokenize only)</c:v>
                </c:pt>
              </c:strCache>
            </c:strRef>
          </c:cat>
          <c:val>
            <c:numRef>
              <c:f>Blatt1!$B$29:$K$29</c:f>
              <c:numCache>
                <c:formatCode>0.00%</c:formatCode>
                <c:ptCount val="10"/>
                <c:pt idx="0">
                  <c:v>0.205</c:v>
                </c:pt>
                <c:pt idx="1">
                  <c:v>0.205</c:v>
                </c:pt>
                <c:pt idx="2">
                  <c:v>0.2015</c:v>
                </c:pt>
                <c:pt idx="3">
                  <c:v>0.23</c:v>
                </c:pt>
                <c:pt idx="4">
                  <c:v>0.2005</c:v>
                </c:pt>
                <c:pt idx="5">
                  <c:v>0.147</c:v>
                </c:pt>
                <c:pt idx="6">
                  <c:v>0.1425</c:v>
                </c:pt>
                <c:pt idx="7">
                  <c:v>0.1455</c:v>
                </c:pt>
                <c:pt idx="8">
                  <c:v>0.152</c:v>
                </c:pt>
                <c:pt idx="9">
                  <c:v>0.1915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17663544"/>
        <c:axId val="-2107456520"/>
      </c:barChart>
      <c:catAx>
        <c:axId val="-2117663544"/>
        <c:scaling>
          <c:orientation val="minMax"/>
        </c:scaling>
        <c:delete val="0"/>
        <c:axPos val="b"/>
        <c:majorTickMark val="out"/>
        <c:minorTickMark val="none"/>
        <c:tickLblPos val="nextTo"/>
        <c:crossAx val="-2107456520"/>
        <c:crosses val="autoZero"/>
        <c:auto val="1"/>
        <c:lblAlgn val="ctr"/>
        <c:lblOffset val="100"/>
        <c:noMultiLvlLbl val="0"/>
      </c:catAx>
      <c:valAx>
        <c:axId val="-2107456520"/>
        <c:scaling>
          <c:orientation val="minMax"/>
        </c:scaling>
        <c:delete val="0"/>
        <c:axPos val="l"/>
        <c:majorGridlines/>
        <c:numFmt formatCode="0.00%" sourceLinked="1"/>
        <c:majorTickMark val="out"/>
        <c:minorTickMark val="none"/>
        <c:tickLblPos val="nextTo"/>
        <c:crossAx val="-211766354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Home.png"/>
          <p:cNvPicPr>
            <a:picLocks noChangeAspect="1"/>
          </p:cNvPicPr>
          <p:nvPr/>
        </p:nvPicPr>
        <p:blipFill>
          <a:blip r:embed="rId2"/>
          <a:srcRect t="-93973"/>
          <a:stretch>
            <a:fillRect/>
          </a:stretch>
        </p:blipFill>
        <p:spPr>
          <a:xfrm>
            <a:off x="179294" y="1183341"/>
            <a:ext cx="8787384" cy="5276725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7513" y="2168338"/>
            <a:ext cx="8307387" cy="1619250"/>
          </a:xfrm>
        </p:spPr>
        <p:txBody>
          <a:bodyPr/>
          <a:lstStyle>
            <a:lvl1pPr algn="ctr">
              <a:defRPr sz="4800"/>
            </a:lvl1pPr>
          </a:lstStyle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7513" y="3810000"/>
            <a:ext cx="8307387" cy="753036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smtClean="0"/>
              <a:t>Master-Untertitelformat bearbeiten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14.01.18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 descr="DirectionalButtons-RightOnly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2266" y="533400"/>
            <a:ext cx="752475" cy="352425"/>
          </a:xfrm>
          <a:prstGeom prst="rect">
            <a:avLst/>
          </a:prstGeom>
        </p:spPr>
      </p:pic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0" y="1219200"/>
            <a:ext cx="533400" cy="365125"/>
          </a:xfrm>
        </p:spPr>
        <p:txBody>
          <a:bodyPr/>
          <a:lstStyle/>
          <a:p>
            <a:fld id="{886BB73A-582F-4420-9A14-CB10A2B2E5E8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1466850"/>
            <a:ext cx="8308039" cy="1128432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07224" y="2623296"/>
            <a:ext cx="4717676" cy="38312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CH" smtClean="0"/>
              <a:t>Bild auf Platzhalter ziehen oder durch Klicken auf Symbol hinzufügen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213" y="2770187"/>
            <a:ext cx="3429093" cy="35768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14.01.18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mit Beschriftung,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wireframeOverlay-PCVertical.png"/>
          <p:cNvPicPr>
            <a:picLocks noChangeAspect="1"/>
          </p:cNvPicPr>
          <p:nvPr/>
        </p:nvPicPr>
        <p:blipFill>
          <a:blip r:embed="rId2"/>
          <a:srcRect b="-123309"/>
          <a:stretch>
            <a:fillRect/>
          </a:stretch>
        </p:blipFill>
        <p:spPr>
          <a:xfrm>
            <a:off x="182880" y="1179575"/>
            <a:ext cx="5133975" cy="5275013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1680882"/>
            <a:ext cx="4313891" cy="1162050"/>
          </a:xfrm>
        </p:spPr>
        <p:txBody>
          <a:bodyPr anchor="b"/>
          <a:lstStyle>
            <a:lvl1pPr algn="l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de-CH" smtClean="0"/>
              <a:t>Mastertitelformat bearbeiten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859" y="2837329"/>
            <a:ext cx="4313891" cy="341583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14.01.18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5298140" y="1169894"/>
            <a:ext cx="3671047" cy="52760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de-CH" smtClean="0"/>
              <a:t>Bild auf Platzhalter ziehen oder durch Klicken auf Symbol hinzufügen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über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182880" y="1169894"/>
            <a:ext cx="8787384" cy="2106706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de-CH" smtClean="0"/>
              <a:t>Bild auf Platzhalter ziehen oder durch Klicken auf Symbol hinzufügen</a:t>
            </a:r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182880" y="3281082"/>
            <a:ext cx="8787384" cy="3174582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3329268"/>
            <a:ext cx="8346141" cy="1014132"/>
          </a:xfrm>
        </p:spPr>
        <p:txBody>
          <a:bodyPr anchor="b"/>
          <a:lstStyle>
            <a:lvl1pPr algn="l">
              <a:defRPr sz="3600" b="0">
                <a:solidFill>
                  <a:schemeClr val="bg1"/>
                </a:solidFill>
              </a:defRPr>
            </a:lvl1pPr>
          </a:lstStyle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859" y="4343399"/>
            <a:ext cx="8346141" cy="190976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14.01.18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er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wireframeOverlay-PCVertical.png"/>
          <p:cNvPicPr>
            <a:picLocks noChangeAspect="1"/>
          </p:cNvPicPr>
          <p:nvPr/>
        </p:nvPicPr>
        <p:blipFill>
          <a:blip r:embed="rId2"/>
          <a:srcRect b="-123309"/>
          <a:stretch>
            <a:fillRect/>
          </a:stretch>
        </p:blipFill>
        <p:spPr>
          <a:xfrm>
            <a:off x="3835212" y="1179575"/>
            <a:ext cx="5133975" cy="5275013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0" y="1680882"/>
            <a:ext cx="4313891" cy="1162050"/>
          </a:xfrm>
        </p:spPr>
        <p:txBody>
          <a:bodyPr anchor="b"/>
          <a:lstStyle>
            <a:lvl1pPr algn="l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00" y="2837329"/>
            <a:ext cx="4313891" cy="341583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14.01.18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182880" y="1179576"/>
            <a:ext cx="3671047" cy="220531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de-CH" smtClean="0"/>
              <a:t>Bild auf Platzhalter ziehen oder durch Klicken auf Symbol hinzufügen</a:t>
            </a:r>
            <a:endParaRPr/>
          </a:p>
        </p:txBody>
      </p:sp>
      <p:sp>
        <p:nvSpPr>
          <p:cNvPr id="10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2015983" y="3383280"/>
            <a:ext cx="1837944" cy="3072384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de-CH" smtClean="0"/>
              <a:t>Bild auf Platzhalter ziehen oder durch Klicken auf Symbol hinzufügen</a:t>
            </a:r>
            <a:endParaRPr/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182880" y="3383280"/>
            <a:ext cx="1837944" cy="3072384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de-CH" smtClean="0"/>
              <a:t>Bild auf Platzhalter ziehen oder durch Klicken auf Symbol hinzufügen</a:t>
            </a:r>
            <a:endParaRPr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0" y="1219200"/>
            <a:ext cx="533400" cy="365125"/>
          </a:xfrm>
        </p:spPr>
        <p:txBody>
          <a:bodyPr/>
          <a:lstStyle/>
          <a:p>
            <a:fld id="{886BB73A-582F-4420-9A14-CB10A2B2E5E8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14.01.18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VerticalTC.png"/>
          <p:cNvPicPr>
            <a:picLocks noChangeAspect="1"/>
          </p:cNvPicPr>
          <p:nvPr/>
        </p:nvPicPr>
        <p:blipFill>
          <a:blip r:embed="rId2"/>
          <a:srcRect t="-93650"/>
          <a:stretch>
            <a:fillRect/>
          </a:stretch>
        </p:blipFill>
        <p:spPr>
          <a:xfrm>
            <a:off x="7445188" y="1178128"/>
            <a:ext cx="1524000" cy="5275339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40705" y="1398494"/>
            <a:ext cx="1447800" cy="4849906"/>
          </a:xfrm>
        </p:spPr>
        <p:txBody>
          <a:bodyPr vert="eaVert"/>
          <a:lstStyle/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7513" y="1398494"/>
            <a:ext cx="6669087" cy="4849906"/>
          </a:xfrm>
        </p:spPr>
        <p:txBody>
          <a:bodyPr vert="eaVert"/>
          <a:lstStyle>
            <a:lvl5pPr>
              <a:defRPr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14.01.18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Grußform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14.01.18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‹Nr.›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82880" y="1179576"/>
            <a:ext cx="8787384" cy="5276088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6" name="Picture 5" descr="DirectionalButtons-LeftOnlyOnl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7488" y="538163"/>
            <a:ext cx="752475" cy="35242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925" y="2756646"/>
            <a:ext cx="8308975" cy="349175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14.01.18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,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reframeOverlay-TCFull.png"/>
          <p:cNvPicPr>
            <a:picLocks noChangeAspect="1"/>
          </p:cNvPicPr>
          <p:nvPr/>
        </p:nvPicPr>
        <p:blipFill>
          <a:blip r:embed="rId2"/>
          <a:srcRect l="-198711"/>
          <a:stretch>
            <a:fillRect/>
          </a:stretch>
        </p:blipFill>
        <p:spPr>
          <a:xfrm>
            <a:off x="177999" y="1179576"/>
            <a:ext cx="8788373" cy="5276088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Tx/>
              <a:defRPr>
                <a:solidFill>
                  <a:schemeClr val="bg1"/>
                </a:solidFill>
              </a:defRPr>
            </a:lvl1pPr>
            <a:lvl2pPr>
              <a:buClr>
                <a:schemeClr val="bg1">
                  <a:lumMod val="75000"/>
                </a:schemeClr>
              </a:buClr>
              <a:defRPr>
                <a:solidFill>
                  <a:schemeClr val="bg1"/>
                </a:solidFill>
              </a:defRPr>
            </a:lvl2pPr>
            <a:lvl3pPr>
              <a:buClrTx/>
              <a:defRPr>
                <a:solidFill>
                  <a:schemeClr val="bg1"/>
                </a:solidFill>
              </a:defRPr>
            </a:lvl3pPr>
            <a:lvl4pPr>
              <a:buClr>
                <a:schemeClr val="bg1">
                  <a:lumMod val="75000"/>
                </a:schemeClr>
              </a:buClr>
              <a:defRPr>
                <a:solidFill>
                  <a:schemeClr val="bg1"/>
                </a:solidFill>
              </a:defRPr>
            </a:lvl4pPr>
            <a:lvl5pPr>
              <a:buClrTx/>
              <a:defRPr>
                <a:solidFill>
                  <a:schemeClr val="bg1"/>
                </a:solidFill>
              </a:defRPr>
            </a:lvl5pPr>
            <a:lvl6pPr>
              <a:buClr>
                <a:schemeClr val="bg1">
                  <a:lumMod val="75000"/>
                </a:schemeClr>
              </a:buClr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>
              <a:buClr>
                <a:schemeClr val="bg1"/>
              </a:buClr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>
              <a:buClr>
                <a:schemeClr val="bg1">
                  <a:lumMod val="75000"/>
                </a:schemeClr>
              </a:buClr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>
              <a:buClr>
                <a:schemeClr val="bg1"/>
              </a:buClr>
              <a:defRPr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14.01.18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SectionH.png"/>
          <p:cNvPicPr>
            <a:picLocks noChangeAspect="1"/>
          </p:cNvPicPr>
          <p:nvPr/>
        </p:nvPicPr>
        <p:blipFill>
          <a:blip r:embed="rId2"/>
          <a:srcRect r="-91875"/>
          <a:stretch>
            <a:fillRect/>
          </a:stretch>
        </p:blipFill>
        <p:spPr>
          <a:xfrm>
            <a:off x="182880" y="1179576"/>
            <a:ext cx="8785105" cy="5276088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3429000"/>
            <a:ext cx="6591300" cy="1371600"/>
          </a:xfrm>
        </p:spPr>
        <p:txBody>
          <a:bodyPr anchor="b" anchorCtr="0"/>
          <a:lstStyle>
            <a:lvl1pPr algn="r">
              <a:defRPr sz="4800" b="0" cap="none" baseline="0"/>
            </a:lvl1pPr>
          </a:lstStyle>
          <a:p>
            <a:r>
              <a:rPr lang="de-CH" smtClean="0"/>
              <a:t>Mastertitelformat bearbeiten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4800599"/>
            <a:ext cx="6591300" cy="1066801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3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14.01.18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6859" y="2770188"/>
            <a:ext cx="3840480" cy="3464765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3214" y="2770188"/>
            <a:ext cx="3840480" cy="3464765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14.01.18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6859" y="2675964"/>
            <a:ext cx="3840480" cy="645459"/>
          </a:xfrm>
        </p:spPr>
        <p:txBody>
          <a:bodyPr anchor="ctr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2400" b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6859" y="3307976"/>
            <a:ext cx="3840480" cy="2925762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752" y="2675964"/>
            <a:ext cx="3840480" cy="645459"/>
          </a:xfrm>
        </p:spPr>
        <p:txBody>
          <a:bodyPr anchor="ctr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2400" b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752" y="3307976"/>
            <a:ext cx="3840480" cy="2925762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14.01.18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14.01.18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14.01.18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reframeOverlay-ContentCap.png"/>
          <p:cNvPicPr>
            <a:picLocks noChangeAspect="1"/>
          </p:cNvPicPr>
          <p:nvPr/>
        </p:nvPicPr>
        <p:blipFill>
          <a:blip r:embed="rId2"/>
          <a:srcRect b="-135871"/>
          <a:stretch>
            <a:fillRect/>
          </a:stretch>
        </p:blipFill>
        <p:spPr>
          <a:xfrm>
            <a:off x="182880" y="1179575"/>
            <a:ext cx="4228522" cy="5274037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1680882"/>
            <a:ext cx="3697941" cy="1162050"/>
          </a:xfrm>
        </p:spPr>
        <p:txBody>
          <a:bodyPr anchor="b"/>
          <a:lstStyle>
            <a:lvl1pPr algn="l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2341" y="1600200"/>
            <a:ext cx="4101353" cy="46529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859" y="2837329"/>
            <a:ext cx="3697941" cy="3415834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600"/>
              </a:spcBef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tx1">
                  <a:lumMod val="50000"/>
                  <a:lumOff val="50000"/>
                </a:schemeClr>
              </a:buClr>
              <a:buSzPct val="70000"/>
              <a:buFont typeface="Wingdings" pitchFamily="2" charset="2"/>
              <a:buNone/>
            </a:pPr>
            <a:r>
              <a:rPr lang="de-CH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14.01.18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8" Type="http://schemas.openxmlformats.org/officeDocument/2006/relationships/image" Target="../media/image2.png"/><Relationship Id="rId19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5925" y="1456765"/>
            <a:ext cx="8308975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925" y="2770188"/>
            <a:ext cx="8308975" cy="3478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0105" y="6454588"/>
            <a:ext cx="239805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7CE38E4D-051A-41E1-86A4-E56916468FD0}" type="datetimeFigureOut">
              <a:rPr lang="en-US" smtClean="0"/>
              <a:t>14.01.18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976" y="6454588"/>
            <a:ext cx="3657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0" y="121920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886BB73A-582F-4420-9A14-CB10A2B2E5E8}" type="slidenum">
              <a:rPr lang="en-US" smtClean="0"/>
              <a:t>‹Nr.›</a:t>
            </a:fld>
            <a:endParaRPr lang="en-US"/>
          </a:p>
        </p:txBody>
      </p:sp>
      <p:pic>
        <p:nvPicPr>
          <p:cNvPr id="7" name="Picture 6" descr="HomeButton.png">
            <a:hlinkClick r:id="" action="ppaction://hlinkshowjump?jump=firstslide"/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52450" y="526116"/>
            <a:ext cx="457200" cy="352425"/>
          </a:xfrm>
          <a:prstGeom prst="rect">
            <a:avLst/>
          </a:prstGeom>
        </p:spPr>
      </p:pic>
      <p:pic>
        <p:nvPicPr>
          <p:cNvPr id="10" name="Picture 9" descr="DirectionalButtons-Full.png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826188" y="526116"/>
            <a:ext cx="752475" cy="3524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l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tx1">
            <a:lumMod val="85000"/>
            <a:lumOff val="15000"/>
          </a:schemeClr>
        </a:buClr>
        <a:buSzPct val="70000"/>
        <a:buFont typeface="Wingdings" pitchFamily="2" charset="2"/>
        <a:buChar char="l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l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tx1">
            <a:lumMod val="85000"/>
            <a:lumOff val="15000"/>
          </a:schemeClr>
        </a:buClr>
        <a:buSzPct val="70000"/>
        <a:buFont typeface="Wingdings" pitchFamily="2" charset="2"/>
        <a:buChar char="l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l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tx1">
            <a:lumMod val="85000"/>
            <a:lumOff val="15000"/>
          </a:schemeClr>
        </a:buClr>
        <a:buSzPct val="70000"/>
        <a:buFont typeface="Wingdings" pitchFamily="2" charset="2"/>
        <a:buChar char="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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tx1">
            <a:lumMod val="85000"/>
            <a:lumOff val="15000"/>
          </a:schemeClr>
        </a:buClr>
        <a:buSzPct val="70000"/>
        <a:buFont typeface="Wingdings" pitchFamily="2" charset="2"/>
        <a:buChar char="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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Sentiment Analysis Project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17513" y="5817534"/>
            <a:ext cx="8307387" cy="378493"/>
          </a:xfrm>
        </p:spPr>
        <p:txBody>
          <a:bodyPr/>
          <a:lstStyle/>
          <a:p>
            <a:pPr algn="r"/>
            <a:r>
              <a:rPr lang="de-DE" dirty="0" smtClean="0"/>
              <a:t>Simon </a:t>
            </a:r>
            <a:r>
              <a:rPr lang="de-DE" dirty="0" err="1" smtClean="0"/>
              <a:t>Schaad</a:t>
            </a:r>
            <a:r>
              <a:rPr lang="de-DE" dirty="0" smtClean="0"/>
              <a:t>, Jan </a:t>
            </a:r>
            <a:r>
              <a:rPr lang="de-DE" dirty="0" err="1" smtClean="0"/>
              <a:t>Scheidegger</a:t>
            </a:r>
            <a:r>
              <a:rPr lang="de-DE" dirty="0" smtClean="0"/>
              <a:t>, Nicolas Schmid, 15.1.2018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51366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Ansätze / Features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15925" y="2756646"/>
            <a:ext cx="4017873" cy="3491753"/>
          </a:xfrm>
        </p:spPr>
        <p:txBody>
          <a:bodyPr>
            <a:normAutofit/>
          </a:bodyPr>
          <a:lstStyle/>
          <a:p>
            <a:r>
              <a:rPr lang="de-DE" dirty="0" smtClean="0"/>
              <a:t>Baselines mit </a:t>
            </a:r>
            <a:r>
              <a:rPr lang="de-DE" dirty="0" err="1" smtClean="0"/>
              <a:t>SentiWordNet</a:t>
            </a:r>
            <a:r>
              <a:rPr lang="de-DE" dirty="0" smtClean="0"/>
              <a:t> &amp; </a:t>
            </a:r>
            <a:r>
              <a:rPr lang="de-DE" dirty="0" err="1" smtClean="0"/>
              <a:t>OpinionLexicon</a:t>
            </a:r>
            <a:endParaRPr lang="de-DE" dirty="0" smtClean="0"/>
          </a:p>
          <a:p>
            <a:r>
              <a:rPr lang="de-DE" dirty="0" err="1" smtClean="0"/>
              <a:t>Stopwordlist</a:t>
            </a:r>
            <a:endParaRPr lang="de-DE" dirty="0" smtClean="0"/>
          </a:p>
          <a:p>
            <a:r>
              <a:rPr lang="de-DE" dirty="0" smtClean="0"/>
              <a:t>Div. </a:t>
            </a:r>
            <a:r>
              <a:rPr lang="de-DE" dirty="0" err="1" smtClean="0"/>
              <a:t>Tokenizers</a:t>
            </a:r>
            <a:endParaRPr lang="de-DE" dirty="0" smtClean="0"/>
          </a:p>
          <a:p>
            <a:r>
              <a:rPr lang="de-DE" dirty="0" smtClean="0"/>
              <a:t>Special </a:t>
            </a:r>
            <a:r>
              <a:rPr lang="de-DE" dirty="0" err="1" smtClean="0"/>
              <a:t>Character</a:t>
            </a:r>
            <a:r>
              <a:rPr lang="de-DE" dirty="0" smtClean="0"/>
              <a:t> </a:t>
            </a:r>
            <a:r>
              <a:rPr lang="de-DE" dirty="0" err="1" smtClean="0"/>
              <a:t>Replacement</a:t>
            </a:r>
            <a:endParaRPr lang="de-DE" dirty="0" smtClean="0"/>
          </a:p>
          <a:p>
            <a:r>
              <a:rPr lang="de-DE" dirty="0" smtClean="0"/>
              <a:t>Negation Filter</a:t>
            </a:r>
          </a:p>
          <a:p>
            <a:pPr marL="0" indent="0">
              <a:buNone/>
            </a:pPr>
            <a:endParaRPr lang="de-DE" dirty="0" smtClean="0"/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4586198" y="2909046"/>
            <a:ext cx="4017873" cy="3491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spcBef>
                <a:spcPts val="2000"/>
              </a:spcBef>
              <a:buClr>
                <a:schemeClr val="tx1">
                  <a:lumMod val="50000"/>
                  <a:lumOff val="50000"/>
                </a:schemeClr>
              </a:buClr>
              <a:buSzPct val="70000"/>
              <a:buFont typeface="Wingdings" pitchFamily="2" charset="2"/>
              <a:buChar char="l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85000"/>
                  <a:lumOff val="15000"/>
                </a:schemeClr>
              </a:buClr>
              <a:buSzPct val="70000"/>
              <a:buFont typeface="Wingdings" pitchFamily="2" charset="2"/>
              <a:buChar char="l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SzPct val="70000"/>
              <a:buFont typeface="Wingdings" pitchFamily="2" charset="2"/>
              <a:buChar char="l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85000"/>
                  <a:lumOff val="15000"/>
                </a:schemeClr>
              </a:buClr>
              <a:buSzPct val="70000"/>
              <a:buFont typeface="Wingdings" pitchFamily="2" charset="2"/>
              <a:buChar char="l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SzPct val="70000"/>
              <a:buFont typeface="Wingdings" pitchFamily="2" charset="2"/>
              <a:buChar char="l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85000"/>
                  <a:lumOff val="15000"/>
                </a:schemeClr>
              </a:buClr>
              <a:buSzPct val="70000"/>
              <a:buFont typeface="Wingdings" pitchFamily="2" charset="2"/>
              <a:buChar char="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SzPct val="70000"/>
              <a:buFont typeface="Wingdings" pitchFamily="2" charset="2"/>
              <a:buChar char="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85000"/>
                  <a:lumOff val="15000"/>
                </a:schemeClr>
              </a:buClr>
              <a:buSzPct val="70000"/>
              <a:buFont typeface="Wingdings" pitchFamily="2" charset="2"/>
              <a:buChar char="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SzPct val="70000"/>
              <a:buFont typeface="Wingdings" pitchFamily="2" charset="2"/>
              <a:buChar char=""/>
              <a:def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 smtClean="0"/>
              <a:t>Shortwords</a:t>
            </a:r>
            <a:r>
              <a:rPr lang="de-DE" dirty="0" smtClean="0"/>
              <a:t> Filter</a:t>
            </a:r>
          </a:p>
          <a:p>
            <a:r>
              <a:rPr lang="de-DE" dirty="0" err="1" smtClean="0"/>
              <a:t>Unused</a:t>
            </a:r>
            <a:r>
              <a:rPr lang="de-DE" dirty="0" smtClean="0"/>
              <a:t> </a:t>
            </a:r>
            <a:r>
              <a:rPr lang="de-DE" dirty="0" err="1" smtClean="0"/>
              <a:t>Char</a:t>
            </a:r>
            <a:r>
              <a:rPr lang="de-DE" dirty="0" smtClean="0"/>
              <a:t> Filter</a:t>
            </a:r>
          </a:p>
          <a:p>
            <a:r>
              <a:rPr lang="de-DE" dirty="0" smtClean="0"/>
              <a:t>Rating Filter</a:t>
            </a:r>
          </a:p>
          <a:p>
            <a:r>
              <a:rPr lang="de-DE" dirty="0" err="1" smtClean="0"/>
              <a:t>PorterStemmer</a:t>
            </a:r>
            <a:endParaRPr lang="de-DE" dirty="0" smtClean="0"/>
          </a:p>
          <a:p>
            <a:r>
              <a:rPr lang="de-DE" dirty="0" err="1" smtClean="0"/>
              <a:t>NGramRainbow</a:t>
            </a:r>
            <a:endParaRPr lang="de-DE" dirty="0" smtClean="0"/>
          </a:p>
          <a:p>
            <a:r>
              <a:rPr lang="de-DE" dirty="0" err="1" smtClean="0"/>
              <a:t>Weka</a:t>
            </a: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85691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Resultate</a:t>
            </a:r>
            <a:endParaRPr lang="de-DE" dirty="0"/>
          </a:p>
        </p:txBody>
      </p:sp>
      <p:graphicFrame>
        <p:nvGraphicFramePr>
          <p:cNvPr id="5" name="Inhaltsplatzhalt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569499"/>
              </p:ext>
            </p:extLst>
          </p:nvPr>
        </p:nvGraphicFramePr>
        <p:xfrm>
          <a:off x="415925" y="2755900"/>
          <a:ext cx="8308975" cy="3492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13029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Resultate</a:t>
            </a:r>
            <a:endParaRPr lang="de-DE" dirty="0"/>
          </a:p>
        </p:txBody>
      </p:sp>
      <p:graphicFrame>
        <p:nvGraphicFramePr>
          <p:cNvPr id="5" name="Inhaltsplatzhalter 4"/>
          <p:cNvGraphicFramePr>
            <a:graphicFrameLocks noGrp="1"/>
          </p:cNvGraphicFramePr>
          <p:nvPr>
            <p:ph idx="1"/>
          </p:nvPr>
        </p:nvGraphicFramePr>
        <p:xfrm>
          <a:off x="415925" y="2755900"/>
          <a:ext cx="8308975" cy="3492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769064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oreas">
  <a:themeElements>
    <a:clrScheme name="Expo">
      <a:dk1>
        <a:sysClr val="windowText" lastClr="000000"/>
      </a:dk1>
      <a:lt1>
        <a:sysClr val="window" lastClr="FFFFFF"/>
      </a:lt1>
      <a:dk2>
        <a:srgbClr val="263B86"/>
      </a:dk2>
      <a:lt2>
        <a:srgbClr val="76B6F2"/>
      </a:lt2>
      <a:accent1>
        <a:srgbClr val="FBC01E"/>
      </a:accent1>
      <a:accent2>
        <a:srgbClr val="EFE1A2"/>
      </a:accent2>
      <a:accent3>
        <a:srgbClr val="FA8716"/>
      </a:accent3>
      <a:accent4>
        <a:srgbClr val="BE0204"/>
      </a:accent4>
      <a:accent5>
        <a:srgbClr val="640F10"/>
      </a:accent5>
      <a:accent6>
        <a:srgbClr val="7E13E3"/>
      </a:accent6>
      <a:hlink>
        <a:srgbClr val="D2D200"/>
      </a:hlink>
      <a:folHlink>
        <a:srgbClr val="D0B9F8"/>
      </a:folHlink>
    </a:clrScheme>
    <a:fontScheme name="Expo">
      <a:maj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Expo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3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93000"/>
                <a:satMod val="130000"/>
              </a:schemeClr>
            </a:gs>
            <a:gs pos="60000">
              <a:schemeClr val="phClr">
                <a:tint val="80000"/>
                <a:shade val="93000"/>
                <a:satMod val="130000"/>
              </a:schemeClr>
            </a:gs>
            <a:gs pos="100000">
              <a:schemeClr val="phClr">
                <a:tint val="50000"/>
                <a:shade val="94000"/>
                <a:alpha val="100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34925" cap="flat" cmpd="sng" algn="ctr"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8600000" scaled="0"/>
          </a:gra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C0C0C0">
                <a:alpha val="75000"/>
              </a:srgbClr>
            </a:innerShdw>
            <a:outerShdw blurRad="63500" dist="38100" dir="5400000" sx="105000" sy="105000" algn="br" rotWithShape="0">
              <a:srgbClr val="000000">
                <a:alpha val="30000"/>
              </a:srgbClr>
            </a:outerShdw>
          </a:effectLst>
        </a:effectStyle>
        <a:effectStyle>
          <a:effectLst>
            <a:innerShdw blurRad="50800" dist="25400" dir="16200000">
              <a:srgbClr val="C0C0C0">
                <a:alpha val="75000"/>
              </a:srgbClr>
            </a:innerShdw>
            <a:reflection blurRad="63500" stA="40000" endPos="50000" dist="127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Boreas.thmx</Template>
  <TotalTime>0</TotalTime>
  <Words>42</Words>
  <Application>Microsoft Macintosh PowerPoint</Application>
  <PresentationFormat>Bildschirmpräsentation (4:3)</PresentationFormat>
  <Paragraphs>16</Paragraphs>
  <Slides>4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5" baseType="lpstr">
      <vt:lpstr>Boreas</vt:lpstr>
      <vt:lpstr>Sentiment Analysis Project</vt:lpstr>
      <vt:lpstr>Ansätze / Features</vt:lpstr>
      <vt:lpstr>Resultate</vt:lpstr>
      <vt:lpstr>Resultate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Analysis Project</dc:title>
  <dc:creator>Nicolas Schmid</dc:creator>
  <cp:lastModifiedBy>Nicolas Schmid</cp:lastModifiedBy>
  <cp:revision>9</cp:revision>
  <dcterms:created xsi:type="dcterms:W3CDTF">2018-01-14T10:30:39Z</dcterms:created>
  <dcterms:modified xsi:type="dcterms:W3CDTF">2018-01-14T20:21:20Z</dcterms:modified>
</cp:coreProperties>
</file>