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99" r:id="rId3"/>
    <p:sldId id="277" r:id="rId4"/>
    <p:sldId id="260" r:id="rId5"/>
    <p:sldId id="257" r:id="rId6"/>
    <p:sldId id="258" r:id="rId7"/>
    <p:sldId id="263" r:id="rId8"/>
    <p:sldId id="269" r:id="rId9"/>
    <p:sldId id="270" r:id="rId10"/>
    <p:sldId id="271" r:id="rId11"/>
    <p:sldId id="272" r:id="rId12"/>
    <p:sldId id="273" r:id="rId13"/>
    <p:sldId id="259" r:id="rId14"/>
    <p:sldId id="274" r:id="rId15"/>
    <p:sldId id="275" r:id="rId16"/>
    <p:sldId id="276" r:id="rId17"/>
    <p:sldId id="261" r:id="rId18"/>
    <p:sldId id="278" r:id="rId19"/>
    <p:sldId id="279" r:id="rId20"/>
    <p:sldId id="280" r:id="rId21"/>
    <p:sldId id="281" r:id="rId22"/>
    <p:sldId id="262" r:id="rId23"/>
    <p:sldId id="282" r:id="rId24"/>
    <p:sldId id="283" r:id="rId25"/>
    <p:sldId id="264" r:id="rId26"/>
    <p:sldId id="284" r:id="rId27"/>
    <p:sldId id="285" r:id="rId28"/>
    <p:sldId id="286" r:id="rId29"/>
    <p:sldId id="265" r:id="rId30"/>
    <p:sldId id="287" r:id="rId31"/>
    <p:sldId id="289" r:id="rId32"/>
    <p:sldId id="266" r:id="rId33"/>
    <p:sldId id="288" r:id="rId34"/>
    <p:sldId id="290" r:id="rId35"/>
    <p:sldId id="267" r:id="rId36"/>
    <p:sldId id="291" r:id="rId37"/>
    <p:sldId id="292" r:id="rId38"/>
    <p:sldId id="293" r:id="rId39"/>
    <p:sldId id="294" r:id="rId40"/>
    <p:sldId id="268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2" autoAdjust="0"/>
    <p:restoredTop sz="89261" autoAdjust="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0.00%">
                  <c:v>4.3000000000000003E-2</c:v>
                </c:pt>
                <c:pt idx="1">
                  <c:v>2.5000000000000015E-2</c:v>
                </c:pt>
                <c:pt idx="2">
                  <c:v>3.5000000000000024E-2</c:v>
                </c:pt>
                <c:pt idx="3">
                  <c:v>4.5000000000000026E-2</c:v>
                </c:pt>
                <c:pt idx="4">
                  <c:v>5.0000000000000031E-2</c:v>
                </c:pt>
                <c:pt idx="5">
                  <c:v>5.5000000000000028E-2</c:v>
                </c:pt>
                <c:pt idx="6">
                  <c:v>6.0000000000000032E-2</c:v>
                </c:pt>
              </c:numCache>
            </c:numRef>
          </c:val>
        </c:ser>
        <c:hiLowLines/>
        <c:marker val="1"/>
        <c:axId val="76539008"/>
        <c:axId val="76540928"/>
      </c:lineChart>
      <c:catAx>
        <c:axId val="76539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de-DE"/>
                </a:pPr>
                <a:r>
                  <a:rPr lang="de-DE" dirty="0" smtClean="0"/>
                  <a:t>Time</a:t>
                </a:r>
                <a:r>
                  <a:rPr lang="de-DE" baseline="0" dirty="0" smtClean="0"/>
                  <a:t> [days]</a:t>
                </a:r>
                <a:endParaRPr lang="de-DE" dirty="0"/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lang="de-DE"/>
            </a:pPr>
            <a:endParaRPr lang="de-DE"/>
          </a:p>
        </c:txPr>
        <c:crossAx val="76540928"/>
        <c:crosses val="autoZero"/>
        <c:auto val="1"/>
        <c:lblAlgn val="ctr"/>
        <c:lblOffset val="100"/>
      </c:catAx>
      <c:valAx>
        <c:axId val="765409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de-DE"/>
                </a:pPr>
                <a:r>
                  <a:rPr lang="de-DE" dirty="0" smtClean="0"/>
                  <a:t>% of delay in activity</a:t>
                </a:r>
                <a:endParaRPr lang="de-DE" dirty="0"/>
              </a:p>
            </c:rich>
          </c:tx>
          <c:layout/>
        </c:title>
        <c:numFmt formatCode="0.00%" sourceLinked="1"/>
        <c:tickLblPos val="nextTo"/>
        <c:txPr>
          <a:bodyPr/>
          <a:lstStyle/>
          <a:p>
            <a:pPr>
              <a:defRPr lang="de-DE"/>
            </a:pPr>
            <a:endParaRPr lang="de-DE"/>
          </a:p>
        </c:txPr>
        <c:crossAx val="765390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de-DE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  <c:txPr>
        <a:bodyPr/>
        <a:lstStyle/>
        <a:p>
          <a:pPr>
            <a:defRPr lang="de-DE"/>
          </a:pPr>
          <a:endParaRPr lang="de-DE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Activities</c:v>
                </c:pt>
              </c:strCache>
            </c:strRef>
          </c:tx>
          <c:dLbls>
            <c:txPr>
              <a:bodyPr/>
              <a:lstStyle/>
              <a:p>
                <a:pPr>
                  <a:defRPr lang="de-DE"/>
                </a:pPr>
                <a:endParaRPr lang="de-DE"/>
              </a:p>
            </c:txPr>
            <c:showPercent val="1"/>
          </c:dLbls>
          <c:cat>
            <c:strRef>
              <c:f>Sheet1!$A$2:$A$3</c:f>
              <c:strCache>
                <c:ptCount val="2"/>
                <c:pt idx="0">
                  <c:v>On time</c:v>
                </c:pt>
                <c:pt idx="1">
                  <c:v>Delayed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>
            <a:defRPr lang="de-DE"/>
          </a:pPr>
          <a:endParaRPr lang="de-DE"/>
        </a:p>
      </c:tx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0.15564</cdr:x>
      <cdr:y>0.25598</cdr:y>
    </cdr:from>
    <cdr:to>
      <cdr:x>0.70194</cdr:x>
      <cdr:y>0.25635</cdr:y>
    </cdr:to>
    <cdr:sp macro="" textlink="">
      <cdr:nvSpPr>
        <cdr:cNvPr id="5" name="Straight Connector 4"/>
        <cdr:cNvSpPr/>
      </cdr:nvSpPr>
      <cdr:spPr>
        <a:xfrm xmlns:a="http://schemas.openxmlformats.org/drawingml/2006/main">
          <a:off x="1280886" y="1106942"/>
          <a:ext cx="4495800" cy="1588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B457-ABE6-4CD0-8AD5-E5E4AE1B94CC}" type="datetimeFigureOut">
              <a:rPr lang="de-DE" smtClean="0"/>
              <a:pPr/>
              <a:t>14.02.2008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AA92C-6F99-4E08-82A1-58CAB5A0270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Goal1: </a:t>
            </a:r>
            <a:r>
              <a:rPr lang="en-US" dirty="0" smtClean="0">
                <a:solidFill>
                  <a:srgbClr val="FF0000"/>
                </a:solidFill>
              </a:rPr>
              <a:t>Actual performance and progress of the project are monitored against the </a:t>
            </a:r>
            <a:r>
              <a:rPr lang="de-DE" dirty="0" smtClean="0">
                <a:solidFill>
                  <a:srgbClr val="FF0000"/>
                </a:solidFill>
              </a:rPr>
              <a:t>project plan.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Goal1: </a:t>
            </a:r>
            <a:r>
              <a:rPr lang="en-US" dirty="0" smtClean="0">
                <a:solidFill>
                  <a:srgbClr val="FF0000"/>
                </a:solidFill>
              </a:rPr>
              <a:t>Actual performance and progress of the project are monitored against the </a:t>
            </a:r>
            <a:r>
              <a:rPr lang="de-DE" dirty="0" smtClean="0">
                <a:solidFill>
                  <a:srgbClr val="FF0000"/>
                </a:solidFill>
              </a:rPr>
              <a:t>project plan.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Goal1: </a:t>
            </a:r>
            <a:r>
              <a:rPr lang="en-US" dirty="0" smtClean="0">
                <a:solidFill>
                  <a:srgbClr val="FF0000"/>
                </a:solidFill>
              </a:rPr>
              <a:t>Actual performance and progress of the project are monitored against the </a:t>
            </a:r>
            <a:r>
              <a:rPr lang="de-DE" dirty="0" smtClean="0">
                <a:solidFill>
                  <a:srgbClr val="FF0000"/>
                </a:solidFill>
              </a:rPr>
              <a:t>project plan.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Mgoal:To monitor the project activities in order to predict and control it to meet the scheduled completion time</a:t>
            </a:r>
            <a:endParaRPr lang="de-DE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srgbClr val="FF0000"/>
                </a:solidFill>
              </a:rPr>
              <a:t>Sgoal:</a:t>
            </a:r>
            <a:r>
              <a:rPr lang="de-DE" baseline="0" dirty="0" smtClean="0">
                <a:solidFill>
                  <a:srgbClr val="FF000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Monitor progress against schedule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srgbClr val="FF0000"/>
                </a:solidFill>
              </a:rPr>
              <a:t>Goal1: </a:t>
            </a:r>
            <a:r>
              <a:rPr lang="en-US" dirty="0" smtClean="0">
                <a:solidFill>
                  <a:srgbClr val="FF0000"/>
                </a:solidFill>
              </a:rPr>
              <a:t>Actual performance and progress of the project are monitored against the </a:t>
            </a:r>
            <a:r>
              <a:rPr lang="de-DE" dirty="0" smtClean="0">
                <a:solidFill>
                  <a:srgbClr val="FF0000"/>
                </a:solidFill>
              </a:rPr>
              <a:t>project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Goal1: </a:t>
            </a:r>
            <a:r>
              <a:rPr lang="en-US" dirty="0" smtClean="0">
                <a:solidFill>
                  <a:srgbClr val="FF0000"/>
                </a:solidFill>
              </a:rPr>
              <a:t>Actual performance and progress of the project are monitored against the </a:t>
            </a:r>
            <a:r>
              <a:rPr lang="de-DE" dirty="0" smtClean="0">
                <a:solidFill>
                  <a:srgbClr val="FF0000"/>
                </a:solidFill>
              </a:rPr>
              <a:t>project plan.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AA92C-6F99-4E08-82A1-58CAB5A0270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676400" cy="457200"/>
          </a:xfrm>
          <a:prstGeom prst="rect">
            <a:avLst/>
          </a:prstGeom>
        </p:spPr>
        <p:txBody>
          <a:bodyPr/>
          <a:lstStyle/>
          <a:p>
            <a:fld id="{58B2F48C-C57A-4338-8715-39AC82F7D824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/>
          <a:lstStyle/>
          <a:p>
            <a:fld id="{99D8D46C-05E0-4E34-8A52-A4D3E9E36677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/>
          <a:lstStyle/>
          <a:p>
            <a:fld id="{97FD7DBC-D393-4F1B-AC65-B7D2B059CF11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/>
          <a:lstStyle/>
          <a:p>
            <a:fld id="{D574251C-5B17-4240-8F99-08103B52C062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/>
          <a:lstStyle/>
          <a:p>
            <a:fld id="{B81A7F33-C93B-40D6-8527-6B2507362A3F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 rtlCol="0"/>
          <a:lstStyle/>
          <a:p>
            <a:fld id="{DA20DE47-8544-4F90-AB40-AF9263DDDF0E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/>
          <a:lstStyle/>
          <a:p>
            <a:fld id="{85EAFB5E-2BFB-486A-802D-EC7C836241FC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0" y="6248400"/>
            <a:ext cx="1371600" cy="457200"/>
          </a:xfrm>
          <a:prstGeom prst="rect">
            <a:avLst/>
          </a:prstGeom>
        </p:spPr>
        <p:txBody>
          <a:bodyPr/>
          <a:lstStyle/>
          <a:p>
            <a:fld id="{E8C78840-7B9C-4661-B212-DA77B057FBF1}" type="datetime1">
              <a:rPr lang="en-US" smtClean="0"/>
              <a:pPr/>
              <a:t>2/14/2008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2272"/>
            <a:ext cx="1088136" cy="36576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22"/>
          <p:cNvSpPr txBox="1">
            <a:spLocks/>
          </p:cNvSpPr>
          <p:nvPr userDrawn="1"/>
        </p:nvSpPr>
        <p:spPr>
          <a:xfrm>
            <a:off x="7903464" y="-60960"/>
            <a:ext cx="1088136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/44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Date Placeholder 13"/>
          <p:cNvSpPr txBox="1">
            <a:spLocks/>
          </p:cNvSpPr>
          <p:nvPr userDrawn="1"/>
        </p:nvSpPr>
        <p:spPr>
          <a:xfrm>
            <a:off x="7010400" y="6172200"/>
            <a:ext cx="137160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DAFE9-D59E-4C68-AE36-F21F05A74B7C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2/14/2008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Monitoring and Control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Applying the GQ(I)M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419600"/>
            <a:ext cx="1574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Presented</a:t>
            </a:r>
          </a:p>
          <a:p>
            <a:pPr algn="ctr"/>
            <a:r>
              <a:rPr lang="en-GB" dirty="0" smtClean="0"/>
              <a:t>by</a:t>
            </a:r>
          </a:p>
          <a:p>
            <a:pPr algn="ctr"/>
            <a:r>
              <a:rPr lang="en-GB" dirty="0" smtClean="0"/>
              <a:t>Joy Okonkwo</a:t>
            </a:r>
          </a:p>
          <a:p>
            <a:pPr algn="ctr"/>
            <a:r>
              <a:rPr lang="en-GB" dirty="0" smtClean="0"/>
              <a:t>Jan Schulte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00200"/>
          <a:ext cx="8229600" cy="472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944">
                <a:tc>
                  <a:txBody>
                    <a:bodyPr/>
                    <a:lstStyle/>
                    <a:p>
                      <a:r>
                        <a:rPr lang="de-DE" dirty="0" smtClean="0"/>
                        <a:t>Entities of interest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business goal(s)</a:t>
                      </a:r>
                      <a:endParaRPr lang="de-DE" dirty="0"/>
                    </a:p>
                  </a:txBody>
                  <a:tcPr/>
                </a:tc>
              </a:tr>
              <a:tr h="314626">
                <a:tc>
                  <a:txBody>
                    <a:bodyPr/>
                    <a:lstStyle/>
                    <a:p>
                      <a:pPr rtl="0"/>
                      <a:r>
                        <a:rPr lang="en-US" b="1" u="sng" dirty="0" smtClean="0"/>
                        <a:t>Input</a:t>
                      </a:r>
                      <a:r>
                        <a:rPr lang="en-US" b="1" u="sng" baseline="0" dirty="0" smtClean="0"/>
                        <a:t> Resources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68317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People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Have the people spent the required time as specified in the plan?</a:t>
                      </a:r>
                      <a:endParaRPr lang="de-DE" dirty="0" smtClean="0"/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Are the people well trained for the task they have to do?</a:t>
                      </a:r>
                      <a:endParaRPr lang="en-US" dirty="0" smtClean="0"/>
                    </a:p>
                  </a:txBody>
                  <a:tcPr/>
                </a:tc>
              </a:tr>
              <a:tr h="1140195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Tools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tools needed available as planned? 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Are the right tools used?</a:t>
                      </a:r>
                      <a:endParaRPr lang="en-US" dirty="0" smtClean="0"/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tools used as described in the project plan?</a:t>
                      </a:r>
                    </a:p>
                  </a:txBody>
                  <a:tcPr/>
                </a:tc>
              </a:tr>
              <a:tr h="1068317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Subcontractors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Are the subcontractors' still on time?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944">
                <a:tc>
                  <a:txBody>
                    <a:bodyPr/>
                    <a:lstStyle/>
                    <a:p>
                      <a:r>
                        <a:rPr lang="de-DE" dirty="0" smtClean="0"/>
                        <a:t>Entities of interest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business goal(s)</a:t>
                      </a:r>
                      <a:endParaRPr lang="de-DE" dirty="0"/>
                    </a:p>
                  </a:txBody>
                  <a:tcPr/>
                </a:tc>
              </a:tr>
              <a:tr h="314626">
                <a:tc>
                  <a:txBody>
                    <a:bodyPr/>
                    <a:lstStyle/>
                    <a:p>
                      <a:pPr rtl="0"/>
                      <a:r>
                        <a:rPr lang="en-US" b="1" u="sng" dirty="0" smtClean="0"/>
                        <a:t>Process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06295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Processes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de-DE" dirty="0" smtClean="0"/>
                        <a:t>Were the processes carried</a:t>
                      </a:r>
                      <a:r>
                        <a:rPr lang="de-DE" baseline="0" dirty="0" smtClean="0"/>
                        <a:t> out as specified in the plan?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Are the right processes implemented as in the plan?</a:t>
                      </a:r>
                      <a:endParaRPr lang="en-US" baseline="0" dirty="0" smtClean="0"/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Were the processes completed on time as planned?</a:t>
                      </a:r>
                      <a:endParaRPr lang="de-DE" baseline="0" dirty="0" smtClean="0"/>
                    </a:p>
                  </a:txBody>
                  <a:tcPr/>
                </a:tc>
              </a:tr>
              <a:tr h="512975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Activities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 </a:t>
                      </a:r>
                      <a:r>
                        <a:rPr lang="de-DE" dirty="0" smtClean="0"/>
                        <a:t>Were the activities carried</a:t>
                      </a:r>
                      <a:r>
                        <a:rPr lang="de-DE" baseline="0" dirty="0" smtClean="0"/>
                        <a:t> out as specified in the plan?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Are the right activities carried out as in the plan?</a:t>
                      </a:r>
                      <a:endParaRPr lang="en-US" baseline="0" dirty="0" smtClean="0"/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Were the activities completed on time as planned?</a:t>
                      </a:r>
                      <a:endParaRPr lang="de-DE" baseline="0" dirty="0" smtClean="0"/>
                    </a:p>
                    <a:p>
                      <a:pPr rtl="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752601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944">
                <a:tc>
                  <a:txBody>
                    <a:bodyPr/>
                    <a:lstStyle/>
                    <a:p>
                      <a:r>
                        <a:rPr lang="de-DE" dirty="0" smtClean="0"/>
                        <a:t>Entities of interest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business goal(s)</a:t>
                      </a:r>
                      <a:endParaRPr lang="de-DE" dirty="0"/>
                    </a:p>
                  </a:txBody>
                  <a:tcPr/>
                </a:tc>
              </a:tr>
              <a:tr h="314626">
                <a:tc>
                  <a:txBody>
                    <a:bodyPr/>
                    <a:lstStyle/>
                    <a:p>
                      <a:pPr rtl="0"/>
                      <a:r>
                        <a:rPr lang="en-US" b="1" u="sng" dirty="0" smtClean="0"/>
                        <a:t>Process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06295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Procedures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de-DE" dirty="0" smtClean="0"/>
                        <a:t>Were the procedures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carried</a:t>
                      </a:r>
                      <a:r>
                        <a:rPr lang="de-DE" baseline="0" dirty="0" smtClean="0"/>
                        <a:t> out as specified in the plan ? (How?)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Are the right procedures carried out as in the plan ? (What)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6" name="TextBox 5"/>
          <p:cNvSpPr txBox="1"/>
          <p:nvPr/>
        </p:nvSpPr>
        <p:spPr>
          <a:xfrm>
            <a:off x="3962400" y="2971800"/>
            <a:ext cx="3629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3:</a:t>
            </a:r>
          </a:p>
          <a:p>
            <a:r>
              <a:rPr lang="de-DE" sz="4000" dirty="0" smtClean="0"/>
              <a:t>Identify Your</a:t>
            </a:r>
            <a:br>
              <a:rPr lang="de-DE" sz="4000" dirty="0" smtClean="0"/>
            </a:br>
            <a:r>
              <a:rPr lang="de-DE" sz="4000" dirty="0" smtClean="0"/>
              <a:t>Subgoals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19200"/>
          <a:ext cx="79248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638800"/>
              </a:tblGrid>
              <a:tr h="5842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Project Monitoring and Control</a:t>
                      </a:r>
                      <a:endParaRPr lang="de-DE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de-DE" dirty="0" smtClean="0"/>
                        <a:t>Group1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 the activities follow the plan?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Have the people spent the required time as specified in the plan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Is the plan kept up to date?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Are the subcontractors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still on time?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Were the processes completed on time as planned?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Were the activities completed on time as planned?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Were the procedures completed on time as planned?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de-DE" dirty="0" smtClean="0"/>
                        <a:t>Group2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work products concise and complete?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tools used as described in the project plan?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de-DE" dirty="0" smtClean="0"/>
                        <a:t>Were the processes carried</a:t>
                      </a:r>
                      <a:r>
                        <a:rPr lang="de-DE" baseline="0" dirty="0" smtClean="0"/>
                        <a:t> out as specified in the plan?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Were the activities carried</a:t>
                      </a:r>
                      <a:r>
                        <a:rPr lang="de-DE" baseline="0" dirty="0" smtClean="0"/>
                        <a:t> out as specified in the plan?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Were the procedurescarried</a:t>
                      </a:r>
                      <a:r>
                        <a:rPr lang="de-DE" baseline="0" dirty="0" smtClean="0"/>
                        <a:t> out as specified in the plan?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19200"/>
          <a:ext cx="79248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638800"/>
              </a:tblGrid>
              <a:tr h="5842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Project Monitoring and Control</a:t>
                      </a:r>
                      <a:endParaRPr lang="de-DE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de-DE" dirty="0" smtClean="0"/>
                        <a:t>Group3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right people assigned to the task as planned?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Are the right tools used?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de-DE" baseline="0" dirty="0" smtClean="0"/>
                        <a:t>Are the right processes implemented as in the plan?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de-DE" baseline="0" dirty="0" smtClean="0"/>
                        <a:t>Are the right activities carried out as in the plan?</a:t>
                      </a:r>
                      <a:endParaRPr lang="de-D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de-DE" baseline="0" dirty="0" smtClean="0"/>
                        <a:t>Are the right procedures carried out as in the plan?</a:t>
                      </a:r>
                      <a:endParaRPr lang="de-D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de-DE" dirty="0" smtClean="0"/>
                        <a:t>Group4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expenditures according to the planned budget?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 we need more budget?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Does a replan affect the budget?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de-DE" dirty="0" smtClean="0"/>
                        <a:t>Group5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Does the size of the work product still fit the planned size? 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Is the degree of  complexity of the work products according to the planned complexity?</a:t>
                      </a:r>
                      <a:endParaRPr lang="de-D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de-DE" dirty="0" smtClean="0"/>
              <a:t>Subgoals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Subgoal #1: Monitor progress against schedule</a:t>
            </a:r>
          </a:p>
          <a:p>
            <a:r>
              <a:rPr lang="de-DE" dirty="0" smtClean="0"/>
              <a:t>Subgoal #2: Monitor project implementation against guidelines</a:t>
            </a:r>
          </a:p>
          <a:p>
            <a:r>
              <a:rPr lang="de-DE" dirty="0" smtClean="0"/>
              <a:t>Subgoal #3: Monitor resources assignment against plan</a:t>
            </a:r>
          </a:p>
          <a:p>
            <a:r>
              <a:rPr lang="de-DE" dirty="0" smtClean="0"/>
              <a:t>Subgoal #4: Monitor project cost against budget plan</a:t>
            </a:r>
          </a:p>
          <a:p>
            <a:r>
              <a:rPr lang="de-DE" dirty="0" smtClean="0"/>
              <a:t>Subgoal #5: Monitor project size &amp; complexity against project estimation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962400" y="2971800"/>
            <a:ext cx="3629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4:</a:t>
            </a:r>
          </a:p>
          <a:p>
            <a:r>
              <a:rPr lang="de-DE" sz="4000" dirty="0" smtClean="0"/>
              <a:t>Identify the entities and attributes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Subgoal #1: Monitor progress against schedule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Question #1: Do the activities follow the plan?</a:t>
            </a:r>
          </a:p>
          <a:p>
            <a:pPr>
              <a:buNone/>
            </a:pPr>
            <a:r>
              <a:rPr lang="de-DE" dirty="0" smtClean="0"/>
              <a:t>Entity: </a:t>
            </a:r>
            <a:r>
              <a:rPr lang="de-DE" dirty="0" smtClean="0">
                <a:solidFill>
                  <a:srgbClr val="FF0000"/>
                </a:solidFill>
              </a:rPr>
              <a:t>Activity</a:t>
            </a:r>
          </a:p>
          <a:p>
            <a:pPr>
              <a:buNone/>
            </a:pPr>
            <a:r>
              <a:rPr lang="de-DE" dirty="0" smtClean="0"/>
              <a:t>Attributes:</a:t>
            </a:r>
          </a:p>
          <a:p>
            <a:r>
              <a:rPr lang="de-DE" dirty="0" smtClean="0"/>
              <a:t>Overall work hours assigned</a:t>
            </a:r>
          </a:p>
          <a:p>
            <a:r>
              <a:rPr lang="de-DE" dirty="0" smtClean="0"/>
              <a:t>Work hours spent</a:t>
            </a:r>
          </a:p>
          <a:p>
            <a:r>
              <a:rPr lang="de-DE" dirty="0" smtClean="0"/>
              <a:t>Percentage of activity completed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Subgoal #1: Monitor progress against schedule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Question #2: Have the people spent the required time as specified in the plan?</a:t>
            </a:r>
          </a:p>
          <a:p>
            <a:pPr>
              <a:buNone/>
            </a:pPr>
            <a:r>
              <a:rPr lang="de-DE" dirty="0" smtClean="0"/>
              <a:t>Entity: People</a:t>
            </a:r>
          </a:p>
          <a:p>
            <a:pPr>
              <a:buNone/>
            </a:pPr>
            <a:r>
              <a:rPr lang="de-DE" dirty="0" smtClean="0"/>
              <a:t>Attributes:</a:t>
            </a:r>
          </a:p>
          <a:p>
            <a:r>
              <a:rPr lang="de-DE" dirty="0" smtClean="0"/>
              <a:t>Overall work hours per day</a:t>
            </a:r>
          </a:p>
          <a:p>
            <a:r>
              <a:rPr lang="de-DE" dirty="0" smtClean="0"/>
              <a:t>Available work time/day</a:t>
            </a:r>
          </a:p>
          <a:p>
            <a:r>
              <a:rPr lang="de-DE" dirty="0" smtClean="0"/>
              <a:t>Work hours spent on the task in the plan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GB" dirty="0" smtClean="0"/>
              <a:t>Table of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Case study</a:t>
            </a:r>
          </a:p>
          <a:p>
            <a:r>
              <a:rPr lang="en-GB" dirty="0" smtClean="0"/>
              <a:t>Steps of the GQIM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your business goals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what you want to know and learn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your </a:t>
            </a:r>
            <a:r>
              <a:rPr lang="en-GB" dirty="0" err="1" smtClean="0"/>
              <a:t>subgoals</a:t>
            </a:r>
            <a:endParaRPr lang="en-GB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the entities and attributes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Formalize your measurement goals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quantifiable questions and indicators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the data elements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your measures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Identify the actions needed to implement the measures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GB" dirty="0" smtClean="0"/>
              <a:t>Prepare a plan</a:t>
            </a:r>
          </a:p>
          <a:p>
            <a:pPr marL="92583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Subgoal #1: Monitor progress against schedule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Question #3: Is the plan kept up to date</a:t>
            </a:r>
          </a:p>
          <a:p>
            <a:pPr>
              <a:buNone/>
            </a:pPr>
            <a:r>
              <a:rPr lang="de-DE" dirty="0" smtClean="0"/>
              <a:t>Entity: Plan</a:t>
            </a:r>
          </a:p>
          <a:p>
            <a:pPr>
              <a:buNone/>
            </a:pPr>
            <a:r>
              <a:rPr lang="de-DE" dirty="0" smtClean="0"/>
              <a:t>Attributes:</a:t>
            </a:r>
          </a:p>
          <a:p>
            <a:r>
              <a:rPr lang="de-DE" dirty="0" smtClean="0"/>
              <a:t>Date of the deadline of the project</a:t>
            </a:r>
          </a:p>
          <a:p>
            <a:r>
              <a:rPr lang="de-DE" dirty="0" smtClean="0"/>
              <a:t>Actual milestones achievement date</a:t>
            </a:r>
          </a:p>
          <a:p>
            <a:r>
              <a:rPr lang="de-DE" dirty="0" smtClean="0"/>
              <a:t>Actual duration of the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Subgoal #1: Monitor progress against schedule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Question #4: Are the subcontractors still on time? </a:t>
            </a:r>
          </a:p>
          <a:p>
            <a:pPr>
              <a:buNone/>
            </a:pPr>
            <a:r>
              <a:rPr lang="de-DE" dirty="0" smtClean="0"/>
              <a:t>Entity: Subcontractor</a:t>
            </a:r>
          </a:p>
          <a:p>
            <a:pPr>
              <a:buNone/>
            </a:pPr>
            <a:r>
              <a:rPr lang="de-DE" dirty="0" smtClean="0"/>
              <a:t>Attributes:</a:t>
            </a:r>
          </a:p>
          <a:p>
            <a:r>
              <a:rPr lang="de-DE" dirty="0" smtClean="0"/>
              <a:t>Percentage of work progress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962400" y="2971800"/>
            <a:ext cx="3629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5:</a:t>
            </a:r>
          </a:p>
          <a:p>
            <a:r>
              <a:rPr lang="de-DE" sz="4000" dirty="0" smtClean="0"/>
              <a:t>Formalize your measurement goals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de-DE" dirty="0" smtClean="0"/>
              <a:t>Measurement goal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Object of interest</a:t>
            </a:r>
          </a:p>
          <a:p>
            <a:pPr lvl="1"/>
            <a:r>
              <a:rPr lang="de-DE" dirty="0" smtClean="0"/>
              <a:t>Project activities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dirty="0" smtClean="0"/>
              <a:t>Purpose</a:t>
            </a:r>
          </a:p>
          <a:p>
            <a:pPr lvl="1"/>
            <a:r>
              <a:rPr lang="de-DE" dirty="0" smtClean="0"/>
              <a:t>To monitor the project activities in order to predict and control it to meet the scheduled completion time.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de-DE" dirty="0" smtClean="0"/>
              <a:t>Measurement goal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Perspective</a:t>
            </a:r>
          </a:p>
          <a:p>
            <a:pPr lvl="1"/>
            <a:r>
              <a:rPr lang="de-DE" dirty="0" smtClean="0"/>
              <a:t>To examine the project progress from the point of view of the Project Manager.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dirty="0" smtClean="0"/>
              <a:t>Environment</a:t>
            </a:r>
          </a:p>
          <a:p>
            <a:pPr lvl="1"/>
            <a:r>
              <a:rPr lang="de-DE" dirty="0" smtClean="0"/>
              <a:t>New development. Emergency Management System. 200 Emergency Managers. 100 software developers. Customer is the EMA, subdivision of the spanish public administration.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886200" y="2855655"/>
            <a:ext cx="38100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6:</a:t>
            </a:r>
          </a:p>
          <a:p>
            <a:r>
              <a:rPr lang="de-DE" sz="4000" dirty="0" smtClean="0"/>
              <a:t>Identify quanti-fiable questions and indicators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de-DE" dirty="0" smtClean="0"/>
              <a:t>Measurement Questions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Will the activity be completed on time?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Does the occured delay in the activities affect the overall project schedule?</a:t>
            </a:r>
          </a:p>
          <a:p>
            <a:r>
              <a:rPr lang="de-DE" dirty="0" smtClean="0"/>
              <a:t>Does a delay of an activity affect other activities?</a:t>
            </a:r>
          </a:p>
          <a:p>
            <a:r>
              <a:rPr lang="de-DE" dirty="0" smtClean="0"/>
              <a:t>In which phase of the project are the activities delayed?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Will the activity be completed on time?</a:t>
            </a:r>
            <a:endParaRPr lang="de-DE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13714" y="31423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Threshold 5%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510540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Acceptable</a:t>
            </a:r>
            <a:endParaRPr lang="de-DE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2895600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Not acceptable</a:t>
            </a:r>
            <a:endParaRPr lang="de-D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Does the occured delay in the activities affect the overall project schedule?</a:t>
            </a:r>
            <a:endParaRPr lang="de-DE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687" y="444137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Threshold 25%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971" y="4956629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Not acceptable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887" y="3610429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Acceptable</a:t>
            </a:r>
            <a:endParaRPr lang="de-DE" b="1" dirty="0">
              <a:solidFill>
                <a:srgbClr val="00B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249714" y="4630057"/>
            <a:ext cx="171268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962400" y="2971800"/>
            <a:ext cx="3629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7:</a:t>
            </a:r>
          </a:p>
          <a:p>
            <a:r>
              <a:rPr lang="de-DE" sz="4000" dirty="0" smtClean="0"/>
              <a:t>Identify the data elements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de-DE" dirty="0" smtClean="0"/>
              <a:t>Case study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Medium size Software &amp; Consulting company</a:t>
            </a:r>
          </a:p>
          <a:p>
            <a:r>
              <a:rPr lang="de-DE" dirty="0" smtClean="0"/>
              <a:t>750M € income/year</a:t>
            </a:r>
          </a:p>
          <a:p>
            <a:r>
              <a:rPr lang="de-DE" dirty="0" smtClean="0"/>
              <a:t>50M € profit/year</a:t>
            </a:r>
          </a:p>
          <a:p>
            <a:r>
              <a:rPr lang="de-DE" dirty="0" smtClean="0"/>
              <a:t>Problems 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Increasing problems with meeting project schedules (last 5 projects have been late)</a:t>
            </a:r>
          </a:p>
          <a:p>
            <a:pPr lvl="1"/>
            <a:r>
              <a:rPr lang="de-DE" dirty="0" smtClean="0"/>
              <a:t>Relation between cost of project against budget often inaccurate</a:t>
            </a:r>
          </a:p>
          <a:p>
            <a:r>
              <a:rPr lang="de-DE" dirty="0" smtClean="0"/>
              <a:t>Target: To make sure the new Project EMA, being developed for the Spanish Public administration, is 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de-DE" dirty="0" smtClean="0"/>
              <a:t>Data elements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r>
              <a:rPr lang="de-DE" dirty="0" smtClean="0"/>
              <a:t>Data element 1a: Work  time allocated for the activity </a:t>
            </a:r>
          </a:p>
          <a:p>
            <a:r>
              <a:rPr lang="de-DE" dirty="0" smtClean="0"/>
              <a:t>Data element 1b: Work time spent for the activity</a:t>
            </a:r>
          </a:p>
          <a:p>
            <a:r>
              <a:rPr lang="de-DE" dirty="0" smtClean="0"/>
              <a:t>Data element 2a: Number of activities delayed</a:t>
            </a:r>
          </a:p>
          <a:p>
            <a:r>
              <a:rPr lang="de-DE" dirty="0" smtClean="0"/>
              <a:t>Data element 2b: Number of activities on time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18288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Work time allocated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Work time spent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#activities</a:t>
                      </a:r>
                      <a:r>
                        <a:rPr lang="de-DE" baseline="0" dirty="0" smtClean="0"/>
                        <a:t> delayed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#activities</a:t>
                      </a:r>
                      <a:r>
                        <a:rPr lang="de-DE" baseline="0" dirty="0" smtClean="0"/>
                        <a:t> on time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Indicator1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Indicator2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962400" y="2971800"/>
            <a:ext cx="3629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8:</a:t>
            </a:r>
          </a:p>
          <a:p>
            <a:r>
              <a:rPr lang="de-DE" sz="4000" dirty="0" smtClean="0"/>
              <a:t>Define your measures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Activity Time Checklist</a:t>
            </a:r>
            <a:endParaRPr lang="de-DE" baseline="30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2392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Name of the worker</a:t>
                      </a:r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Name of team</a:t>
                      </a:r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Name of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Work time alotted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Work time spent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Delay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/     /</a:t>
                      </a:r>
                      <a:r>
                        <a:rPr lang="de-DE" u="none" baseline="0" dirty="0" smtClean="0"/>
                        <a:t>           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09800" y="2817812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32004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45720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5720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45720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62800" y="45720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72200" y="45720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4572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1200" y="4572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de-DE" dirty="0" smtClean="0"/>
              <a:t>Project Progress Checklist</a:t>
            </a:r>
            <a:endParaRPr lang="de-DE" baseline="300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22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Name of the worker</a:t>
                      </a:r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Name of team</a:t>
                      </a:r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Total</a:t>
                      </a:r>
                      <a:r>
                        <a:rPr lang="de-DE" baseline="0" dirty="0" smtClean="0"/>
                        <a:t> number of activities delayed</a:t>
                      </a:r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Total number  of</a:t>
                      </a:r>
                      <a:r>
                        <a:rPr lang="de-DE" baseline="0" dirty="0" smtClean="0"/>
                        <a:t> activities on time</a:t>
                      </a:r>
                      <a:endParaRPr lang="de-D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Name of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Delayed?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On</a:t>
                      </a:r>
                      <a:r>
                        <a:rPr lang="de-DE" baseline="0" dirty="0" smtClean="0"/>
                        <a:t> time?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 Started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 finished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09800" y="2817812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32004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9624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9800" y="4875212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962400" y="2971800"/>
            <a:ext cx="3629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Step 9:</a:t>
            </a:r>
          </a:p>
          <a:p>
            <a:r>
              <a:rPr lang="de-DE" sz="3200" dirty="0" smtClean="0"/>
              <a:t>Identify the actions needed to implement your measures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de-DE" dirty="0" smtClean="0"/>
              <a:t>Activity Time Checklist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de-DE" dirty="0" smtClean="0"/>
              <a:t>The information to be collected is:</a:t>
            </a:r>
          </a:p>
          <a:p>
            <a:pPr marL="916686" lvl="1" indent="-514350"/>
            <a:r>
              <a:rPr lang="de-DE" dirty="0" smtClean="0"/>
              <a:t>Name of the activity</a:t>
            </a:r>
          </a:p>
          <a:p>
            <a:pPr marL="916686" lvl="1" indent="-514350"/>
            <a:r>
              <a:rPr lang="de-DE" dirty="0" smtClean="0"/>
              <a:t>Time allocated for the activity per day</a:t>
            </a:r>
          </a:p>
          <a:p>
            <a:pPr marL="916686" lvl="1" indent="-514350"/>
            <a:r>
              <a:rPr lang="de-DE" dirty="0" smtClean="0"/>
              <a:t>Time spent by the person on the activity</a:t>
            </a:r>
          </a:p>
          <a:p>
            <a:pPr marL="916686" lvl="1" indent="-514350"/>
            <a:r>
              <a:rPr lang="de-DE" dirty="0" smtClean="0"/>
              <a:t>Amount of delay that occured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smtClean="0"/>
              <a:t>The information is collected </a:t>
            </a:r>
          </a:p>
          <a:p>
            <a:pPr marL="916686" lvl="1" indent="-514350"/>
            <a:r>
              <a:rPr lang="de-DE" dirty="0" smtClean="0"/>
              <a:t>by the individual  or team working on the task at the end of every day</a:t>
            </a:r>
          </a:p>
          <a:p>
            <a:pPr marL="916686" lvl="1" indent="-514350"/>
            <a:r>
              <a:rPr lang="de-DE" dirty="0" smtClean="0"/>
              <a:t>and submits the data to the database via a webpage. 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smtClean="0"/>
              <a:t>The information is put together and organised on a weekly basis by the project manager.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de-DE" dirty="0" smtClean="0"/>
              <a:t>Activity Time Checklist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 startAt="4"/>
            </a:pPr>
            <a:r>
              <a:rPr lang="de-DE" dirty="0" smtClean="0"/>
              <a:t>The data will be analyzed at the end of every week by the project manager and reports the percentage of delay in the activities </a:t>
            </a:r>
          </a:p>
          <a:p>
            <a:pPr marL="916686" lvl="1" indent="-514350">
              <a:buFont typeface="+mj-lt"/>
              <a:buAutoNum type="arabicPeriod" startAt="4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de-DE" dirty="0" smtClean="0"/>
              <a:t>Project Progress Checklist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288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de-DE" dirty="0" smtClean="0"/>
              <a:t>The information to be collected is:</a:t>
            </a:r>
          </a:p>
          <a:p>
            <a:pPr marL="916686" lvl="1" indent="-514350"/>
            <a:r>
              <a:rPr lang="de-DE" dirty="0" smtClean="0"/>
              <a:t>For each activity</a:t>
            </a:r>
          </a:p>
          <a:p>
            <a:pPr marL="1181862" lvl="2" indent="-514350"/>
            <a:r>
              <a:rPr lang="de-DE" dirty="0" smtClean="0"/>
              <a:t>Name of the activity</a:t>
            </a:r>
          </a:p>
          <a:p>
            <a:pPr marL="1181862" lvl="2" indent="-514350"/>
            <a:r>
              <a:rPr lang="de-DE" dirty="0" smtClean="0"/>
              <a:t>If the activity is delayed or on time</a:t>
            </a:r>
          </a:p>
          <a:p>
            <a:pPr marL="1181862" lvl="2" indent="-514350"/>
            <a:r>
              <a:rPr lang="de-DE" dirty="0" smtClean="0"/>
              <a:t>Start date</a:t>
            </a:r>
          </a:p>
          <a:p>
            <a:pPr marL="1181862" lvl="2" indent="-514350"/>
            <a:r>
              <a:rPr lang="de-DE" dirty="0" smtClean="0"/>
              <a:t>End date</a:t>
            </a:r>
          </a:p>
          <a:p>
            <a:pPr marL="916686" lvl="1" indent="-514350"/>
            <a:r>
              <a:rPr lang="de-DE" dirty="0" smtClean="0"/>
              <a:t>The total number of on time activities</a:t>
            </a:r>
          </a:p>
          <a:p>
            <a:pPr marL="916686" lvl="1" indent="-514350"/>
            <a:r>
              <a:rPr lang="de-DE" dirty="0" smtClean="0"/>
              <a:t>The total number of delayed activities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smtClean="0"/>
              <a:t>The information is collected </a:t>
            </a:r>
          </a:p>
          <a:p>
            <a:pPr marL="916686" lvl="1" indent="-514350"/>
            <a:r>
              <a:rPr lang="de-DE" dirty="0" smtClean="0"/>
              <a:t>by the project manager at the end of every week</a:t>
            </a:r>
          </a:p>
          <a:p>
            <a:pPr marL="624078" indent="-514350">
              <a:buFont typeface="+mj-lt"/>
              <a:buAutoNum type="arabicPeriod"/>
            </a:pPr>
            <a:r>
              <a:rPr lang="de-DE" dirty="0" smtClean="0"/>
              <a:t>The information is put into the database on </a:t>
            </a:r>
            <a:r>
              <a:rPr lang="de-DE" smtClean="0"/>
              <a:t>a </a:t>
            </a:r>
            <a:r>
              <a:rPr lang="de-DE" smtClean="0"/>
              <a:t>weekly basis </a:t>
            </a:r>
            <a:r>
              <a:rPr lang="de-DE" dirty="0" smtClean="0"/>
              <a:t>by the project manager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de-DE" dirty="0" smtClean="0"/>
              <a:t>Project Progress Checklist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 startAt="4"/>
            </a:pPr>
            <a:r>
              <a:rPr lang="de-DE" dirty="0" smtClean="0"/>
              <a:t>The data will be analyzed at the end of every month by the project manager and reports the progress to the upper management </a:t>
            </a:r>
          </a:p>
          <a:p>
            <a:pPr marL="916686" lvl="1" indent="-514350">
              <a:buFont typeface="+mj-lt"/>
              <a:buAutoNum type="arabicPeriod" startAt="4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4" name="TextBox 3"/>
          <p:cNvSpPr txBox="1"/>
          <p:nvPr/>
        </p:nvSpPr>
        <p:spPr>
          <a:xfrm>
            <a:off x="3962400" y="2971800"/>
            <a:ext cx="3629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1:</a:t>
            </a:r>
          </a:p>
          <a:p>
            <a:r>
              <a:rPr lang="de-DE" sz="4000" dirty="0" smtClean="0"/>
              <a:t>Identify Your</a:t>
            </a:r>
            <a:br>
              <a:rPr lang="de-DE" sz="4000" dirty="0" smtClean="0"/>
            </a:br>
            <a:r>
              <a:rPr lang="de-DE" sz="4000" dirty="0" smtClean="0"/>
              <a:t>Business Goals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3962400" y="2971800"/>
            <a:ext cx="3629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10:</a:t>
            </a:r>
          </a:p>
          <a:p>
            <a:r>
              <a:rPr lang="de-DE" sz="4000" dirty="0" smtClean="0"/>
              <a:t>Prepare a plan</a:t>
            </a:r>
          </a:p>
          <a:p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Software Project Monitoring and Control Measurement Plan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Creation of a database</a:t>
            </a:r>
          </a:p>
          <a:p>
            <a:pPr lvl="1"/>
            <a:r>
              <a:rPr lang="en-GB" dirty="0" smtClean="0"/>
              <a:t>Prior to the collection of data, a database shall be created to store the data collected.</a:t>
            </a:r>
          </a:p>
          <a:p>
            <a:r>
              <a:rPr lang="en-GB" dirty="0" smtClean="0"/>
              <a:t>Creation of tools to access the database</a:t>
            </a:r>
          </a:p>
          <a:p>
            <a:pPr lvl="1"/>
            <a:r>
              <a:rPr lang="en-GB" dirty="0" smtClean="0"/>
              <a:t>A  webpage will be created through which the data collected will be sent to the database.</a:t>
            </a:r>
          </a:p>
          <a:p>
            <a:r>
              <a:rPr lang="en-GB" dirty="0" smtClean="0"/>
              <a:t>Data collection</a:t>
            </a:r>
          </a:p>
          <a:p>
            <a:pPr lvl="1"/>
            <a:r>
              <a:rPr lang="en-GB" dirty="0" smtClean="0"/>
              <a:t>Every member of the project team will enter the necessary data required of them into the database via the webpage at the end of every day.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Software Project Monitoring and Control Measurement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Creation of analysis tools for the data</a:t>
            </a:r>
          </a:p>
          <a:p>
            <a:pPr lvl="1"/>
            <a:r>
              <a:rPr lang="en-GB" dirty="0" smtClean="0"/>
              <a:t>A tool will be created to analyse the data in the database.</a:t>
            </a:r>
          </a:p>
          <a:p>
            <a:r>
              <a:rPr lang="en-GB" dirty="0" smtClean="0"/>
              <a:t>Cost estimation of the metric</a:t>
            </a:r>
          </a:p>
          <a:p>
            <a:pPr lvl="1"/>
            <a:r>
              <a:rPr lang="en-GB" dirty="0" smtClean="0"/>
              <a:t>The implementation of the database, the tool and the webpage will cost about 80 staff hours.</a:t>
            </a:r>
          </a:p>
          <a:p>
            <a:pPr lvl="1"/>
            <a:r>
              <a:rPr lang="en-GB" dirty="0" smtClean="0"/>
              <a:t>The data collection will cost approximately nothing since the data collection task will not take much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have any Questions?</a:t>
            </a:r>
            <a:endParaRPr lang="en-GB" dirty="0"/>
          </a:p>
        </p:txBody>
      </p:sp>
      <p:pic>
        <p:nvPicPr>
          <p:cNvPr id="4" name="Content Placeholder 3" descr="questionmar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2286000"/>
            <a:ext cx="4222416" cy="4005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r>
              <a:rPr lang="en-GB" dirty="0" smtClean="0"/>
              <a:t>David </a:t>
            </a:r>
            <a:r>
              <a:rPr lang="en-GB" dirty="0" err="1" smtClean="0"/>
              <a:t>Zubrow</a:t>
            </a:r>
            <a:r>
              <a:rPr lang="en-GB" dirty="0" smtClean="0"/>
              <a:t>, </a:t>
            </a:r>
            <a:r>
              <a:rPr lang="en-GB" dirty="0" err="1" smtClean="0"/>
              <a:t>Wolfhart</a:t>
            </a:r>
            <a:r>
              <a:rPr lang="en-GB" dirty="0" smtClean="0"/>
              <a:t> B. </a:t>
            </a:r>
            <a:r>
              <a:rPr lang="en-GB" dirty="0" err="1" smtClean="0"/>
              <a:t>Goethert</a:t>
            </a:r>
            <a:r>
              <a:rPr lang="en-US" dirty="0" smtClean="0"/>
              <a:t>, “</a:t>
            </a:r>
            <a:r>
              <a:rPr lang="en-US" i="1" dirty="0" smtClean="0"/>
              <a:t>Goal-Driven Software Measurement</a:t>
            </a:r>
            <a:r>
              <a:rPr lang="en-US" dirty="0" smtClean="0"/>
              <a:t>”, Software Engineering Institute, Carnegie Mellon University, 1997.</a:t>
            </a:r>
          </a:p>
          <a:p>
            <a:r>
              <a:rPr lang="en-US" dirty="0" smtClean="0"/>
              <a:t>CMMI for Development 1.2, Software Engineering Institute, Carnegie Mellon University, August 2006.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de-DE" dirty="0" smtClean="0"/>
              <a:t>CMMI Project Management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/>
          <a:lstStyle/>
          <a:p>
            <a:r>
              <a:rPr lang="de-DE" dirty="0" smtClean="0"/>
              <a:t>Project Planning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Project Monitoring and Control</a:t>
            </a:r>
          </a:p>
          <a:p>
            <a:r>
              <a:rPr lang="de-DE" dirty="0" smtClean="0"/>
              <a:t>Supplier Agreement Management </a:t>
            </a:r>
          </a:p>
          <a:p>
            <a:r>
              <a:rPr lang="de-DE" dirty="0" smtClean="0"/>
              <a:t>Risk Management</a:t>
            </a:r>
          </a:p>
          <a:p>
            <a:r>
              <a:rPr lang="de-DE" dirty="0" smtClean="0"/>
              <a:t>Integrated Project Management</a:t>
            </a:r>
          </a:p>
          <a:p>
            <a:r>
              <a:rPr lang="de-DE" dirty="0" smtClean="0"/>
              <a:t>Quantitative Project Management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Project Monitoring and Control 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Goal1: </a:t>
            </a:r>
            <a:r>
              <a:rPr lang="en-US" dirty="0" smtClean="0">
                <a:solidFill>
                  <a:srgbClr val="FF0000"/>
                </a:solidFill>
              </a:rPr>
              <a:t>Actual performance and progress of the project are monitored against the </a:t>
            </a:r>
            <a:r>
              <a:rPr lang="de-DE" dirty="0" smtClean="0">
                <a:solidFill>
                  <a:srgbClr val="FF0000"/>
                </a:solidFill>
              </a:rPr>
              <a:t>project plan.</a:t>
            </a:r>
          </a:p>
          <a:p>
            <a:r>
              <a:rPr lang="de-DE" dirty="0" smtClean="0"/>
              <a:t>Goal2: </a:t>
            </a:r>
            <a:r>
              <a:rPr lang="en-US" dirty="0" smtClean="0"/>
              <a:t>Corrective actions are managed to closure when the project's performance or results deviate significantly from the plan.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295400"/>
            <a:ext cx="6929437" cy="4843462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962400" y="2971800"/>
            <a:ext cx="3629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Step 2:</a:t>
            </a:r>
          </a:p>
          <a:p>
            <a:r>
              <a:rPr lang="de-DE" sz="4000" dirty="0" smtClean="0"/>
              <a:t>Identify what you want to know or learn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24000"/>
          <a:ext cx="822960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r>
                        <a:rPr lang="de-DE" dirty="0" smtClean="0"/>
                        <a:t>Entities of interest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business goal(s)</a:t>
                      </a:r>
                      <a:endParaRPr lang="de-DE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u="sng" dirty="0" smtClean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97790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Plan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Does a replan affect the deadline?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How much deviations from the plan 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was  incurred?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Do the activities follow the plan?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Is the plan kept up to date?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97790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Budget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expenditures according to the planned budget?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 we need more budget?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Does a replan affect the budget?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10248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5976">
                <a:tc>
                  <a:txBody>
                    <a:bodyPr/>
                    <a:lstStyle/>
                    <a:p>
                      <a:r>
                        <a:rPr lang="de-DE" dirty="0" smtClean="0"/>
                        <a:t>Entities of interest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Questions related</a:t>
                      </a:r>
                      <a:r>
                        <a:rPr lang="de-DE" baseline="0" dirty="0" smtClean="0"/>
                        <a:t> to business goal(s)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u="sng" dirty="0" smtClean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715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 products of the processes</a:t>
                      </a:r>
                    </a:p>
                    <a:p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work products concise and complete? 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Does the size of the work product still fit the planned size? 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Is the degree of  complexity of the work products according to the planned complexity?</a:t>
                      </a:r>
                      <a:endParaRPr lang="de-DE" dirty="0"/>
                    </a:p>
                  </a:txBody>
                  <a:tcPr/>
                </a:tc>
              </a:tr>
              <a:tr h="160567">
                <a:tc>
                  <a:txBody>
                    <a:bodyPr/>
                    <a:lstStyle/>
                    <a:p>
                      <a:pPr rtl="0"/>
                      <a:r>
                        <a:rPr lang="en-US" b="1" u="sng" dirty="0" smtClean="0"/>
                        <a:t>Input</a:t>
                      </a:r>
                      <a:r>
                        <a:rPr lang="en-US" b="1" u="sng" baseline="0" dirty="0" smtClean="0"/>
                        <a:t> Resources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120687">
                <a:tc>
                  <a:txBody>
                    <a:bodyPr/>
                    <a:lstStyle/>
                    <a:p>
                      <a:pPr rtl="0"/>
                      <a:r>
                        <a:rPr lang="en-US" b="0" u="none" dirty="0" smtClean="0"/>
                        <a:t>People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Are the right people assigned to the task as planned?</a:t>
                      </a:r>
                    </a:p>
                    <a:p>
                      <a:pPr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Do we have sufficient people to be assigned to the task as planned?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1846</Words>
  <Application>Microsoft Office PowerPoint</Application>
  <PresentationFormat>On-screen Show (4:3)</PresentationFormat>
  <Paragraphs>325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Urban</vt:lpstr>
      <vt:lpstr>Project Monitoring and Control</vt:lpstr>
      <vt:lpstr>Table of Content</vt:lpstr>
      <vt:lpstr>Case study</vt:lpstr>
      <vt:lpstr>Slide 4</vt:lpstr>
      <vt:lpstr>CMMI Project Management</vt:lpstr>
      <vt:lpstr>Project Monitoring and Control Goals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Subgoals</vt:lpstr>
      <vt:lpstr>Slide 17</vt:lpstr>
      <vt:lpstr>Subgoal #1: Monitor progress against schedule</vt:lpstr>
      <vt:lpstr>Subgoal #1: Monitor progress against schedule</vt:lpstr>
      <vt:lpstr>Subgoal #1: Monitor progress against schedule</vt:lpstr>
      <vt:lpstr>Subgoal #1: Monitor progress against schedule</vt:lpstr>
      <vt:lpstr>Slide 22</vt:lpstr>
      <vt:lpstr>Measurement goal</vt:lpstr>
      <vt:lpstr>Measurement goal</vt:lpstr>
      <vt:lpstr>Slide 25</vt:lpstr>
      <vt:lpstr>Measurement Questions</vt:lpstr>
      <vt:lpstr>Will the activity be completed on time?</vt:lpstr>
      <vt:lpstr>Does the occured delay in the activities affect the overall project schedule?</vt:lpstr>
      <vt:lpstr>Slide 29</vt:lpstr>
      <vt:lpstr>Data elements</vt:lpstr>
      <vt:lpstr>Slide 31</vt:lpstr>
      <vt:lpstr>Slide 32</vt:lpstr>
      <vt:lpstr>Activity Time Checklist</vt:lpstr>
      <vt:lpstr>Project Progress Checklist</vt:lpstr>
      <vt:lpstr>Slide 35</vt:lpstr>
      <vt:lpstr>Activity Time Checklist</vt:lpstr>
      <vt:lpstr>Activity Time Checklist</vt:lpstr>
      <vt:lpstr>Project Progress Checklist</vt:lpstr>
      <vt:lpstr>Project Progress Checklist</vt:lpstr>
      <vt:lpstr>Slide 40</vt:lpstr>
      <vt:lpstr>Software Project Monitoring and Control Measurement Plan</vt:lpstr>
      <vt:lpstr>Software Project Monitoring and Control Measurement Plan</vt:lpstr>
      <vt:lpstr>Do you have any Questions?</vt:lpstr>
      <vt:lpstr>Bibliography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Jack Johnson</cp:lastModifiedBy>
  <cp:revision>102</cp:revision>
  <dcterms:created xsi:type="dcterms:W3CDTF">2006-08-16T00:00:00Z</dcterms:created>
  <dcterms:modified xsi:type="dcterms:W3CDTF">2008-02-14T16:10:57Z</dcterms:modified>
</cp:coreProperties>
</file>