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89" r:id="rId3"/>
    <p:sldId id="288" r:id="rId4"/>
    <p:sldId id="286" r:id="rId5"/>
    <p:sldId id="257" r:id="rId6"/>
    <p:sldId id="290" r:id="rId7"/>
    <p:sldId id="258" r:id="rId8"/>
    <p:sldId id="292" r:id="rId9"/>
    <p:sldId id="293" r:id="rId10"/>
    <p:sldId id="297" r:id="rId11"/>
    <p:sldId id="294" r:id="rId12"/>
    <p:sldId id="298" r:id="rId13"/>
    <p:sldId id="299" r:id="rId14"/>
    <p:sldId id="300" r:id="rId15"/>
    <p:sldId id="295" r:id="rId16"/>
    <p:sldId id="301" r:id="rId17"/>
    <p:sldId id="296" r:id="rId18"/>
    <p:sldId id="260" r:id="rId19"/>
    <p:sldId id="261" r:id="rId20"/>
    <p:sldId id="313" r:id="rId21"/>
    <p:sldId id="303" r:id="rId22"/>
    <p:sldId id="307" r:id="rId23"/>
    <p:sldId id="262" r:id="rId24"/>
    <p:sldId id="308" r:id="rId25"/>
    <p:sldId id="309" r:id="rId26"/>
    <p:sldId id="310" r:id="rId27"/>
    <p:sldId id="311" r:id="rId28"/>
    <p:sldId id="312" r:id="rId29"/>
    <p:sldId id="263" r:id="rId30"/>
    <p:sldId id="305" r:id="rId31"/>
    <p:sldId id="285" r:id="rId32"/>
    <p:sldId id="302"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66"/>
    <a:srgbClr val="9BBB59"/>
    <a:srgbClr val="385D8A"/>
    <a:srgbClr val="0000CC"/>
    <a:srgbClr val="FFFF00"/>
    <a:srgbClr val="FF0D0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334" autoAdjust="0"/>
    <p:restoredTop sz="68134" autoAdjust="0"/>
  </p:normalViewPr>
  <p:slideViewPr>
    <p:cSldViewPr snapToGrid="0">
      <p:cViewPr>
        <p:scale>
          <a:sx n="66" d="100"/>
          <a:sy n="66" d="100"/>
        </p:scale>
        <p:origin x="-498" y="210"/>
      </p:cViewPr>
      <p:guideLst>
        <p:guide orient="horz" pos="2160"/>
        <p:guide pos="2880"/>
      </p:guideLst>
    </p:cSldViewPr>
  </p:slideViewPr>
  <p:notesTextViewPr>
    <p:cViewPr>
      <p:scale>
        <a:sx n="100" d="100"/>
        <a:sy n="100" d="100"/>
      </p:scale>
      <p:origin x="0" y="0"/>
    </p:cViewPr>
  </p:notesTextViewPr>
  <p:notesViewPr>
    <p:cSldViewPr snapToGrid="0">
      <p:cViewPr varScale="1">
        <p:scale>
          <a:sx n="56" d="100"/>
          <a:sy n="56" d="100"/>
        </p:scale>
        <p:origin x="-1860"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de-DE"/>
  <c:chart>
    <c:plotArea>
      <c:layout/>
      <c:barChart>
        <c:barDir val="col"/>
        <c:grouping val="clustered"/>
        <c:ser>
          <c:idx val="0"/>
          <c:order val="0"/>
          <c:tx>
            <c:strRef>
              <c:f>Sheet1!$B$1</c:f>
              <c:strCache>
                <c:ptCount val="1"/>
                <c:pt idx="0">
                  <c:v>Expert</c:v>
                </c:pt>
              </c:strCache>
            </c:strRef>
          </c:tx>
          <c:cat>
            <c:strRef>
              <c:f>Sheet1!$A$2:$A$6</c:f>
              <c:strCache>
                <c:ptCount val="5"/>
                <c:pt idx="0">
                  <c:v>Jet Lab</c:v>
                </c:pt>
                <c:pt idx="1">
                  <c:v>Survey in Netherlands</c:v>
                </c:pt>
                <c:pt idx="2">
                  <c:v>Survey in New Zealand</c:v>
                </c:pt>
                <c:pt idx="3">
                  <c:v>Financial</c:v>
                </c:pt>
                <c:pt idx="4">
                  <c:v>Telecom</c:v>
                </c:pt>
              </c:strCache>
            </c:strRef>
          </c:cat>
          <c:val>
            <c:numRef>
              <c:f>Sheet1!$B$2:$B$6</c:f>
              <c:numCache>
                <c:formatCode>0%</c:formatCode>
                <c:ptCount val="5"/>
                <c:pt idx="0">
                  <c:v>0.83000000000000063</c:v>
                </c:pt>
                <c:pt idx="1">
                  <c:v>0.62000000000000066</c:v>
                </c:pt>
                <c:pt idx="2">
                  <c:v>0.86000000000000065</c:v>
                </c:pt>
                <c:pt idx="3">
                  <c:v>0.84000000000000064</c:v>
                </c:pt>
                <c:pt idx="4">
                  <c:v>0.72000000000000064</c:v>
                </c:pt>
              </c:numCache>
            </c:numRef>
          </c:val>
        </c:ser>
        <c:ser>
          <c:idx val="1"/>
          <c:order val="1"/>
          <c:tx>
            <c:strRef>
              <c:f>Sheet1!$C$1</c:f>
              <c:strCache>
                <c:ptCount val="1"/>
                <c:pt idx="0">
                  <c:v>Model</c:v>
                </c:pt>
              </c:strCache>
            </c:strRef>
          </c:tx>
          <c:cat>
            <c:strRef>
              <c:f>Sheet1!$A$2:$A$6</c:f>
              <c:strCache>
                <c:ptCount val="5"/>
                <c:pt idx="0">
                  <c:v>Jet Lab</c:v>
                </c:pt>
                <c:pt idx="1">
                  <c:v>Survey in Netherlands</c:v>
                </c:pt>
                <c:pt idx="2">
                  <c:v>Survey in New Zealand</c:v>
                </c:pt>
                <c:pt idx="3">
                  <c:v>Financial</c:v>
                </c:pt>
                <c:pt idx="4">
                  <c:v>Telecom</c:v>
                </c:pt>
              </c:strCache>
            </c:strRef>
          </c:cat>
          <c:val>
            <c:numRef>
              <c:f>Sheet1!$C$2:$C$6</c:f>
              <c:numCache>
                <c:formatCode>0%</c:formatCode>
                <c:ptCount val="5"/>
                <c:pt idx="0">
                  <c:v>7.0000000000000034E-2</c:v>
                </c:pt>
                <c:pt idx="1">
                  <c:v>0.16000000000000017</c:v>
                </c:pt>
                <c:pt idx="2">
                  <c:v>0.26</c:v>
                </c:pt>
              </c:numCache>
            </c:numRef>
          </c:val>
        </c:ser>
        <c:axId val="75650560"/>
        <c:axId val="75652096"/>
      </c:barChart>
      <c:catAx>
        <c:axId val="75650560"/>
        <c:scaling>
          <c:orientation val="minMax"/>
        </c:scaling>
        <c:axPos val="b"/>
        <c:tickLblPos val="nextTo"/>
        <c:txPr>
          <a:bodyPr/>
          <a:lstStyle/>
          <a:p>
            <a:pPr>
              <a:defRPr lang="en-US"/>
            </a:pPr>
            <a:endParaRPr lang="de-DE"/>
          </a:p>
        </c:txPr>
        <c:crossAx val="75652096"/>
        <c:crosses val="autoZero"/>
        <c:auto val="1"/>
        <c:lblAlgn val="ctr"/>
        <c:lblOffset val="100"/>
      </c:catAx>
      <c:valAx>
        <c:axId val="75652096"/>
        <c:scaling>
          <c:orientation val="minMax"/>
        </c:scaling>
        <c:axPos val="l"/>
        <c:majorGridlines/>
        <c:numFmt formatCode="0%" sourceLinked="1"/>
        <c:tickLblPos val="nextTo"/>
        <c:txPr>
          <a:bodyPr/>
          <a:lstStyle/>
          <a:p>
            <a:pPr>
              <a:defRPr lang="en-US"/>
            </a:pPr>
            <a:endParaRPr lang="de-DE"/>
          </a:p>
        </c:txPr>
        <c:crossAx val="75650560"/>
        <c:crosses val="autoZero"/>
        <c:crossBetween val="between"/>
      </c:valAx>
    </c:plotArea>
    <c:legend>
      <c:legendPos val="r"/>
      <c:layout/>
      <c:txPr>
        <a:bodyPr/>
        <a:lstStyle/>
        <a:p>
          <a:pPr>
            <a:defRPr lang="en-US"/>
          </a:pPr>
          <a:endParaRPr lang="de-DE"/>
        </a:p>
      </c:txPr>
    </c:legend>
    <c:plotVisOnly val="1"/>
  </c:chart>
  <c:txPr>
    <a:bodyPr/>
    <a:lstStyle/>
    <a:p>
      <a:pPr>
        <a:defRPr sz="1800"/>
      </a:pPr>
      <a:endParaRPr lang="de-DE"/>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de-DE"/>
  <c:chart>
    <c:autoTitleDeleted val="1"/>
    <c:plotArea>
      <c:layout/>
      <c:pieChart>
        <c:varyColors val="1"/>
        <c:ser>
          <c:idx val="0"/>
          <c:order val="0"/>
          <c:tx>
            <c:strRef>
              <c:f>Sheet1!$B$1</c:f>
              <c:strCache>
                <c:ptCount val="1"/>
                <c:pt idx="0">
                  <c:v>Sample data from SD&amp;M</c:v>
                </c:pt>
              </c:strCache>
            </c:strRef>
          </c:tx>
          <c:dLbls>
            <c:dLbl>
              <c:idx val="0"/>
              <c:layout/>
              <c:showVal val="1"/>
            </c:dLbl>
            <c:dLbl>
              <c:idx val="1"/>
              <c:layout/>
              <c:showVal val="1"/>
            </c:dLbl>
            <c:dLbl>
              <c:idx val="2"/>
              <c:layout/>
              <c:showVal val="1"/>
            </c:dLbl>
            <c:dLbl>
              <c:idx val="3"/>
              <c:layout/>
              <c:showVal val="1"/>
            </c:dLbl>
            <c:delete val="1"/>
          </c:dLbls>
          <c:cat>
            <c:strRef>
              <c:f>Sheet1!$A$2:$A$5</c:f>
              <c:strCache>
                <c:ptCount val="4"/>
                <c:pt idx="0">
                  <c:v>Requirements</c:v>
                </c:pt>
                <c:pt idx="1">
                  <c:v>Design</c:v>
                </c:pt>
                <c:pt idx="2">
                  <c:v>Implementation</c:v>
                </c:pt>
                <c:pt idx="3">
                  <c:v>Test &amp; Integration</c:v>
                </c:pt>
              </c:strCache>
            </c:strRef>
          </c:cat>
          <c:val>
            <c:numRef>
              <c:f>Sheet1!$B$2:$B$5</c:f>
              <c:numCache>
                <c:formatCode>0%</c:formatCode>
                <c:ptCount val="4"/>
                <c:pt idx="0">
                  <c:v>0.30000000000000032</c:v>
                </c:pt>
                <c:pt idx="1">
                  <c:v>0.15000000000000019</c:v>
                </c:pt>
                <c:pt idx="2">
                  <c:v>0.4</c:v>
                </c:pt>
                <c:pt idx="3">
                  <c:v>0.15000000000000019</c:v>
                </c:pt>
              </c:numCache>
            </c:numRef>
          </c:val>
        </c:ser>
        <c:firstSliceAng val="0"/>
      </c:pieChart>
    </c:plotArea>
    <c:legend>
      <c:legendPos val="r"/>
      <c:layout/>
      <c:txPr>
        <a:bodyPr/>
        <a:lstStyle/>
        <a:p>
          <a:pPr>
            <a:defRPr lang="en-US"/>
          </a:pPr>
          <a:endParaRPr lang="de-DE"/>
        </a:p>
      </c:txPr>
    </c:legend>
    <c:plotVisOnly val="1"/>
  </c:chart>
  <c:txPr>
    <a:bodyPr/>
    <a:lstStyle/>
    <a:p>
      <a:pPr>
        <a:defRPr sz="1800"/>
      </a:pPr>
      <a:endParaRPr lang="de-DE"/>
    </a:p>
  </c:txPr>
  <c:externalData r:id="rId1"/>
  <c:userShapes r:id="rId2"/>
</c:chartSpace>
</file>

<file path=ppt/drawings/drawing1.xml><?xml version="1.0" encoding="utf-8"?>
<c:userShapes xmlns:c="http://schemas.openxmlformats.org/drawingml/2006/chart">
  <cdr:relSizeAnchor xmlns:cdr="http://schemas.openxmlformats.org/drawingml/2006/chartDrawing">
    <cdr:from>
      <cdr:x>0.00539</cdr:x>
      <cdr:y>0.85744</cdr:y>
    </cdr:from>
    <cdr:to>
      <cdr:x>0.26429</cdr:x>
      <cdr:y>0.96945</cdr:y>
    </cdr:to>
    <cdr:sp macro="" textlink="">
      <cdr:nvSpPr>
        <cdr:cNvPr id="2" name="TextBox 1"/>
        <cdr:cNvSpPr txBox="1"/>
      </cdr:nvSpPr>
      <cdr:spPr>
        <a:xfrm xmlns:a="http://schemas.openxmlformats.org/drawingml/2006/main">
          <a:off x="32195" y="2168857"/>
          <a:ext cx="1545465" cy="283335"/>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Data taken from SD&amp;M</a:t>
          </a:r>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FDA6BF-2936-4E0B-B7C2-30F371A03132}" type="datetimeFigureOut">
              <a:rPr lang="de-DE" smtClean="0"/>
              <a:pPr/>
              <a:t>13.05.2008</a:t>
            </a:fld>
            <a:endParaRPr lang="de-D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3C6644-AEF6-4738-9E4D-6FB9FB2CB3A2}" type="slidenum">
              <a:rPr lang="de-DE" smtClean="0"/>
              <a:pPr/>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A29CF9-A3FF-4382-BFF7-806F63CE7C11}" type="datetimeFigureOut">
              <a:rPr lang="de-DE" smtClean="0"/>
              <a:pPr/>
              <a:t>13.05.2008</a:t>
            </a:fld>
            <a:endParaRPr lang="de-D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0B224C-0ACE-4086-8419-437E07114294}"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000B224C-0ACE-4086-8419-437E07114294}"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industry you also start estimation from the requirements doc and just do it for the implementation, and from that you project the whole project --&gt; more accurate since you spend more time on the estimation of the implementation and calculate (project) the rest from old project values</a:t>
            </a:r>
          </a:p>
          <a:p>
            <a:endParaRPr lang="de-DE" dirty="0"/>
          </a:p>
        </p:txBody>
      </p:sp>
      <p:sp>
        <p:nvSpPr>
          <p:cNvPr id="4" name="Slide Number Placeholder 3"/>
          <p:cNvSpPr>
            <a:spLocks noGrp="1"/>
          </p:cNvSpPr>
          <p:nvPr>
            <p:ph type="sldNum" sz="quarter" idx="10"/>
          </p:nvPr>
        </p:nvSpPr>
        <p:spPr/>
        <p:txBody>
          <a:bodyPr/>
          <a:lstStyle/>
          <a:p>
            <a:fld id="{000B224C-0ACE-4086-8419-437E07114294}" type="slidenum">
              <a:rPr lang="de-DE" smtClean="0"/>
              <a:pPr/>
              <a:t>29</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a:p>
        </p:txBody>
      </p:sp>
      <p:sp>
        <p:nvSpPr>
          <p:cNvPr id="4" name="Slide Number Placeholder 3"/>
          <p:cNvSpPr>
            <a:spLocks noGrp="1"/>
          </p:cNvSpPr>
          <p:nvPr>
            <p:ph type="sldNum" sz="quarter" idx="10"/>
          </p:nvPr>
        </p:nvSpPr>
        <p:spPr/>
        <p:txBody>
          <a:bodyPr/>
          <a:lstStyle/>
          <a:p>
            <a:fld id="{000B224C-0ACE-4086-8419-437E07114294}" type="slidenum">
              <a:rPr lang="de-DE" smtClean="0"/>
              <a:pPr/>
              <a:t>31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Delphi is the predecessor of wideband </a:t>
            </a:r>
            <a:r>
              <a:rPr lang="en-US" dirty="0" err="1" smtClean="0"/>
              <a:t>delphi</a:t>
            </a:r>
            <a:r>
              <a:rPr lang="en-US" dirty="0" smtClean="0"/>
              <a:t> technique. It was developed in 1940s by the RAND corporation.  This technique does not involve face to face discussions between the team members, but anonymous expert interaction through several iterations,</a:t>
            </a:r>
          </a:p>
          <a:p>
            <a:pPr eaLnBrk="1" hangingPunct="1"/>
            <a:r>
              <a:rPr lang="en-US" dirty="0" smtClean="0"/>
              <a:t>supervised by a moderator until an agreed-on majority position is attained.</a:t>
            </a:r>
          </a:p>
          <a:p>
            <a:pPr eaLnBrk="1" hangingPunct="1"/>
            <a:r>
              <a:rPr lang="en-US" dirty="0" smtClean="0"/>
              <a:t>The main difference between this technique and the wideband is that there is no group discussions in the </a:t>
            </a:r>
            <a:r>
              <a:rPr lang="en-US" dirty="0" err="1" smtClean="0"/>
              <a:t>delphi</a:t>
            </a:r>
            <a:r>
              <a:rPr lang="en-US" dirty="0" smtClean="0"/>
              <a:t> technique.</a:t>
            </a:r>
          </a:p>
          <a:p>
            <a:endParaRPr lang="de-DE" dirty="0"/>
          </a:p>
        </p:txBody>
      </p:sp>
      <p:sp>
        <p:nvSpPr>
          <p:cNvPr id="4" name="Slide Number Placeholder 3"/>
          <p:cNvSpPr>
            <a:spLocks noGrp="1"/>
          </p:cNvSpPr>
          <p:nvPr>
            <p:ph type="sldNum" sz="quarter" idx="10"/>
          </p:nvPr>
        </p:nvSpPr>
        <p:spPr/>
        <p:txBody>
          <a:bodyPr/>
          <a:lstStyle/>
          <a:p>
            <a:fld id="{000B224C-0ACE-4086-8419-437E07114294}" type="slidenum">
              <a:rPr lang="de-DE" smtClean="0"/>
              <a:pPr/>
              <a:t>18</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Published surveys on estimation practice suggest that expert estimation is the dominant strategy when estimating software development effort. In fact, we were not able to find any study reporting that most estimates were based on formal estimation models. The estimation strategy categories and definitions are probably not the same in the different studies, but there is nevertheless strong evidence to</a:t>
            </a:r>
          </a:p>
          <a:p>
            <a:pPr eaLnBrk="1" hangingPunct="1"/>
            <a:r>
              <a:rPr lang="en-US" dirty="0" smtClean="0"/>
              <a:t>support the claim that expert estimation is more frequently applied than model-based estimation.</a:t>
            </a:r>
          </a:p>
          <a:p>
            <a:endParaRPr lang="de-DE" dirty="0"/>
          </a:p>
        </p:txBody>
      </p:sp>
      <p:sp>
        <p:nvSpPr>
          <p:cNvPr id="4" name="Slide Number Placeholder 3"/>
          <p:cNvSpPr>
            <a:spLocks noGrp="1"/>
          </p:cNvSpPr>
          <p:nvPr>
            <p:ph type="sldNum" sz="quarter" idx="10"/>
          </p:nvPr>
        </p:nvSpPr>
        <p:spPr/>
        <p:txBody>
          <a:bodyPr/>
          <a:lstStyle/>
          <a:p>
            <a:fld id="{000B224C-0ACE-4086-8419-437E07114294}" type="slidenum">
              <a:rPr lang="de-DE" smtClean="0"/>
              <a:pPr/>
              <a:t>19</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For example, the study of software development estimation practice at Jet Propulsion Laboratory reported in </a:t>
            </a:r>
            <a:r>
              <a:rPr lang="en-US" dirty="0" err="1" smtClean="0"/>
              <a:t>Hihn</a:t>
            </a:r>
            <a:r>
              <a:rPr lang="en-US" dirty="0" smtClean="0"/>
              <a:t> and </a:t>
            </a:r>
            <a:r>
              <a:rPr lang="en-US" dirty="0" err="1" smtClean="0"/>
              <a:t>Habib</a:t>
            </a:r>
            <a:r>
              <a:rPr lang="en-US" dirty="0" smtClean="0"/>
              <a:t>- </a:t>
            </a:r>
            <a:r>
              <a:rPr lang="en-US" dirty="0" err="1" smtClean="0"/>
              <a:t>Agahi</a:t>
            </a:r>
            <a:r>
              <a:rPr lang="en-US" dirty="0" smtClean="0"/>
              <a:t> (1991a) found that 83% of the estimators used expert based estimation whereas 7% ‘‘models’’. The investigation of Dutch companies described in </a:t>
            </a:r>
            <a:r>
              <a:rPr lang="en-US" dirty="0" err="1" smtClean="0"/>
              <a:t>Heemstra</a:t>
            </a:r>
            <a:r>
              <a:rPr lang="en-US" dirty="0" smtClean="0"/>
              <a:t> and </a:t>
            </a:r>
            <a:r>
              <a:rPr lang="en-US" dirty="0" err="1" smtClean="0"/>
              <a:t>Kusters</a:t>
            </a:r>
            <a:r>
              <a:rPr lang="en-US" dirty="0" smtClean="0"/>
              <a:t> (1991) conclude that 62% based the estimates on ‘‘intuition and experience’’ and only 16% on ‘‘formalized estimation models’’</a:t>
            </a:r>
          </a:p>
          <a:p>
            <a:endParaRPr lang="de-DE" dirty="0"/>
          </a:p>
        </p:txBody>
      </p:sp>
      <p:sp>
        <p:nvSpPr>
          <p:cNvPr id="4" name="Slide Number Placeholder 3"/>
          <p:cNvSpPr>
            <a:spLocks noGrp="1"/>
          </p:cNvSpPr>
          <p:nvPr>
            <p:ph type="sldNum" sz="quarter" idx="10"/>
          </p:nvPr>
        </p:nvSpPr>
        <p:spPr/>
        <p:txBody>
          <a:bodyPr/>
          <a:lstStyle/>
          <a:p>
            <a:fld id="{000B224C-0ACE-4086-8419-437E07114294}" type="slidenum">
              <a:rPr lang="de-DE" smtClean="0"/>
              <a:pPr/>
              <a:t>20</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000B224C-0ACE-4086-8419-437E07114294}" type="slidenum">
              <a:rPr lang="de-DE" smtClean="0"/>
              <a:pPr/>
              <a:t>22</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section I present and  discuss 5 expert estimation principles that have improvement of expert estimation as goal.</a:t>
            </a:r>
          </a:p>
          <a:p>
            <a:endParaRPr lang="de-DE" dirty="0"/>
          </a:p>
        </p:txBody>
      </p:sp>
      <p:sp>
        <p:nvSpPr>
          <p:cNvPr id="4" name="Slide Number Placeholder 3"/>
          <p:cNvSpPr>
            <a:spLocks noGrp="1"/>
          </p:cNvSpPr>
          <p:nvPr>
            <p:ph type="sldNum" sz="quarter" idx="10"/>
          </p:nvPr>
        </p:nvSpPr>
        <p:spPr/>
        <p:txBody>
          <a:bodyPr/>
          <a:lstStyle/>
          <a:p>
            <a:fld id="{000B224C-0ACE-4086-8419-437E07114294}" type="slidenum">
              <a:rPr lang="de-DE" smtClean="0"/>
              <a:pPr/>
              <a:t>23</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The results from many human judgment studies indicate that people get over-optimistic when predicting own performance, i.e., they have problems separating ‘‘wish’’ and ‘‘realism’’.</a:t>
            </a:r>
          </a:p>
          <a:p>
            <a:pPr eaLnBrk="1" hangingPunct="1"/>
            <a:endParaRPr lang="en-US" dirty="0" smtClean="0"/>
          </a:p>
          <a:p>
            <a:pPr eaLnBrk="1" hangingPunct="1"/>
            <a:r>
              <a:rPr lang="en-US" dirty="0" smtClean="0"/>
              <a:t>There are other, obviously unfortunate, variants of  the conflict between ‘‘wishful thinking’’ and ‘‘realism’’, e.g., the ‘‘software estimation game’’ described in </a:t>
            </a:r>
            <a:r>
              <a:rPr lang="en-US" dirty="0" err="1" smtClean="0"/>
              <a:t>Thomsett</a:t>
            </a:r>
            <a:r>
              <a:rPr lang="en-US" dirty="0" smtClean="0"/>
              <a:t> (1996)</a:t>
            </a:r>
          </a:p>
          <a:p>
            <a:pPr eaLnBrk="1" hangingPunct="1"/>
            <a:endParaRPr lang="en-US" dirty="0" smtClean="0"/>
          </a:p>
          <a:p>
            <a:pPr eaLnBrk="1" hangingPunct="1"/>
            <a:r>
              <a:rPr lang="en-US" dirty="0" smtClean="0"/>
              <a:t>Boss: Hi, Mary. How long do you think it will take</a:t>
            </a:r>
          </a:p>
          <a:p>
            <a:pPr eaLnBrk="1" hangingPunct="1"/>
            <a:r>
              <a:rPr lang="en-US" dirty="0" smtClean="0"/>
              <a:t>to add some customer enquiry screens to the Aardvark</a:t>
            </a:r>
          </a:p>
          <a:p>
            <a:pPr eaLnBrk="1" hangingPunct="1"/>
            <a:r>
              <a:rPr lang="en-US" dirty="0" smtClean="0"/>
              <a:t>System?</a:t>
            </a:r>
          </a:p>
          <a:p>
            <a:pPr eaLnBrk="1" hangingPunct="1"/>
            <a:r>
              <a:rPr lang="en-US" dirty="0" smtClean="0"/>
              <a:t>Mary: Gee . . . I guess about six weeks or so.</a:t>
            </a:r>
          </a:p>
          <a:p>
            <a:pPr eaLnBrk="1" hangingPunct="1"/>
            <a:r>
              <a:rPr lang="en-US" dirty="0" smtClean="0"/>
              <a:t>Boss: WHAAT?!!!! That long?!!! You’re joking, right?</a:t>
            </a:r>
          </a:p>
          <a:p>
            <a:pPr eaLnBrk="1" hangingPunct="1"/>
            <a:r>
              <a:rPr lang="en-US" dirty="0" smtClean="0"/>
              <a:t>Mary: Oh! Sorry. It could be done perhaps in four</a:t>
            </a:r>
          </a:p>
          <a:p>
            <a:pPr eaLnBrk="1" hangingPunct="1"/>
            <a:r>
              <a:rPr lang="en-US" dirty="0" smtClean="0"/>
              <a:t>weeks . . .</a:t>
            </a:r>
          </a:p>
          <a:p>
            <a:pPr eaLnBrk="1" hangingPunct="1"/>
            <a:endParaRPr lang="en-US" dirty="0" smtClean="0"/>
          </a:p>
          <a:p>
            <a:pPr eaLnBrk="1" hangingPunct="1"/>
            <a:r>
              <a:rPr lang="en-US" dirty="0" smtClean="0"/>
              <a:t>This type of situation both puts an unfortunate pressure</a:t>
            </a:r>
          </a:p>
          <a:p>
            <a:pPr eaLnBrk="1" hangingPunct="1"/>
            <a:r>
              <a:rPr lang="en-US" dirty="0" smtClean="0"/>
              <a:t>on the estimator and leads to conflicting goals, i.e., a</a:t>
            </a:r>
          </a:p>
          <a:p>
            <a:pPr eaLnBrk="1" hangingPunct="1"/>
            <a:r>
              <a:rPr lang="en-US" dirty="0" smtClean="0"/>
              <a:t>conflict between ‘‘be realistic’’ and ‘‘please the manager’’.</a:t>
            </a:r>
          </a:p>
          <a:p>
            <a:endParaRPr lang="de-DE" dirty="0"/>
          </a:p>
        </p:txBody>
      </p:sp>
      <p:sp>
        <p:nvSpPr>
          <p:cNvPr id="4" name="Slide Number Placeholder 3"/>
          <p:cNvSpPr>
            <a:spLocks noGrp="1"/>
          </p:cNvSpPr>
          <p:nvPr>
            <p:ph type="sldNum" sz="quarter" idx="10"/>
          </p:nvPr>
        </p:nvSpPr>
        <p:spPr/>
        <p:txBody>
          <a:bodyPr/>
          <a:lstStyle/>
          <a:p>
            <a:fld id="{000B224C-0ACE-4086-8419-437E07114294}" type="slidenum">
              <a:rPr lang="de-DE" smtClean="0"/>
              <a:pPr/>
              <a:t>25</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DE" dirty="0"/>
          </a:p>
        </p:txBody>
      </p:sp>
      <p:sp>
        <p:nvSpPr>
          <p:cNvPr id="4" name="Slide Number Placeholder 3"/>
          <p:cNvSpPr>
            <a:spLocks noGrp="1"/>
          </p:cNvSpPr>
          <p:nvPr>
            <p:ph type="sldNum" sz="quarter" idx="10"/>
          </p:nvPr>
        </p:nvSpPr>
        <p:spPr/>
        <p:txBody>
          <a:bodyPr/>
          <a:lstStyle/>
          <a:p>
            <a:fld id="{000B224C-0ACE-4086-8419-437E07114294}" type="slidenum">
              <a:rPr lang="de-DE" smtClean="0"/>
              <a:pPr/>
              <a:t>26</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Use of documented data means that that the expert estimators have the opportunity to apply a more analytic estimation strategy and consequently, be less prone to human and situational biases</a:t>
            </a:r>
          </a:p>
          <a:p>
            <a:pPr eaLnBrk="1" hangingPunct="1"/>
            <a:endParaRPr lang="en-US" dirty="0" smtClean="0"/>
          </a:p>
          <a:p>
            <a:pPr eaLnBrk="1" hangingPunct="1"/>
            <a:r>
              <a:rPr lang="en-US" dirty="0" smtClean="0"/>
              <a:t>This are not the only best practices available. There are some other practices that support the expert’s estimation process like using estimation checklist which can help not to forget important activities and also Combining estimates from different sources which </a:t>
            </a:r>
            <a:r>
              <a:rPr lang="en-US" dirty="0" err="1" smtClean="0"/>
              <a:t>ofcourse</a:t>
            </a:r>
            <a:r>
              <a:rPr lang="en-US" dirty="0" smtClean="0"/>
              <a:t> is far more accurate than using individual estimates.</a:t>
            </a:r>
          </a:p>
          <a:p>
            <a:endParaRPr lang="de-DE" dirty="0"/>
          </a:p>
        </p:txBody>
      </p:sp>
      <p:sp>
        <p:nvSpPr>
          <p:cNvPr id="4" name="Slide Number Placeholder 3"/>
          <p:cNvSpPr>
            <a:spLocks noGrp="1"/>
          </p:cNvSpPr>
          <p:nvPr>
            <p:ph type="sldNum" sz="quarter" idx="10"/>
          </p:nvPr>
        </p:nvSpPr>
        <p:spPr/>
        <p:txBody>
          <a:bodyPr/>
          <a:lstStyle/>
          <a:p>
            <a:fld id="{000B224C-0ACE-4086-8419-437E07114294}" type="slidenum">
              <a:rPr lang="de-DE" smtClean="0"/>
              <a:pPr/>
              <a:t>28</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
          <p:cNvSpPr txBox="1">
            <a:spLocks/>
          </p:cNvSpPr>
          <p:nvPr userDrawn="1"/>
        </p:nvSpPr>
        <p:spPr>
          <a:xfrm>
            <a:off x="0" y="6629400"/>
            <a:ext cx="2590800" cy="228600"/>
          </a:xfrm>
          <a:prstGeom prst="rect">
            <a:avLst/>
          </a:prstGeom>
          <a:solidFill>
            <a:srgbClr val="000099"/>
          </a:solidFill>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mn-lt"/>
                <a:ea typeface="+mn-ea"/>
                <a:cs typeface="+mn-cs"/>
              </a:rPr>
              <a:t>Mohamed Omer &amp; Jan Schulte</a:t>
            </a:r>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Date Placeholder 2"/>
          <p:cNvSpPr txBox="1">
            <a:spLocks/>
          </p:cNvSpPr>
          <p:nvPr userDrawn="1"/>
        </p:nvSpPr>
        <p:spPr>
          <a:xfrm>
            <a:off x="6553200" y="6629400"/>
            <a:ext cx="2590800" cy="228600"/>
          </a:xfrm>
          <a:prstGeom prst="rect">
            <a:avLst/>
          </a:prstGeom>
          <a:solidFill>
            <a:srgbClr val="000099"/>
          </a:solidFill>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mn-lt"/>
                <a:ea typeface="+mn-ea"/>
                <a:cs typeface="+mn-cs"/>
              </a:rPr>
              <a:t>13/05/2008</a:t>
            </a:r>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Date Placeholder 2"/>
          <p:cNvSpPr txBox="1">
            <a:spLocks/>
          </p:cNvSpPr>
          <p:nvPr userDrawn="1"/>
        </p:nvSpPr>
        <p:spPr>
          <a:xfrm>
            <a:off x="2590800" y="6629400"/>
            <a:ext cx="3962400" cy="228600"/>
          </a:xfrm>
          <a:prstGeom prst="rect">
            <a:avLst/>
          </a:prstGeom>
          <a:solidFill>
            <a:schemeClr val="tx1"/>
          </a:solidFill>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solidFill>
                <a:effectLst/>
                <a:uLnTx/>
                <a:uFillTx/>
                <a:latin typeface="+mn-lt"/>
                <a:ea typeface="+mn-ea"/>
                <a:cs typeface="+mn-cs"/>
              </a:rPr>
              <a:t>(Wideband) Delphi Software Estimation</a:t>
            </a:r>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0" name="TextBox 9"/>
          <p:cNvSpPr txBox="1"/>
          <p:nvPr userDrawn="1"/>
        </p:nvSpPr>
        <p:spPr>
          <a:xfrm>
            <a:off x="8382000" y="6248400"/>
            <a:ext cx="583814" cy="276999"/>
          </a:xfrm>
          <a:prstGeom prst="rect">
            <a:avLst/>
          </a:prstGeom>
          <a:noFill/>
        </p:spPr>
        <p:txBody>
          <a:bodyPr wrap="none" rtlCol="0">
            <a:spAutoFit/>
          </a:bodyPr>
          <a:lstStyle/>
          <a:p>
            <a:fld id="{27300606-BE89-4A65-A7EA-CD5F1D41652B}" type="slidenum">
              <a:rPr lang="de-DE" sz="1200" smtClean="0"/>
              <a:pPr/>
              <a:t>‹#›</a:t>
            </a:fld>
            <a:r>
              <a:rPr lang="de-DE" sz="1200" dirty="0" smtClean="0"/>
              <a:t>/33</a:t>
            </a:r>
            <a:endParaRPr lang="de-DE" sz="1200" dirty="0"/>
          </a:p>
        </p:txBody>
      </p:sp>
      <p:sp>
        <p:nvSpPr>
          <p:cNvPr id="11" name="TextBox 10"/>
          <p:cNvSpPr txBox="1"/>
          <p:nvPr userDrawn="1"/>
        </p:nvSpPr>
        <p:spPr>
          <a:xfrm>
            <a:off x="0" y="0"/>
            <a:ext cx="977900" cy="276999"/>
          </a:xfrm>
          <a:prstGeom prst="rect">
            <a:avLst/>
          </a:prstGeom>
          <a:solidFill>
            <a:schemeClr val="tx1"/>
          </a:solidFill>
        </p:spPr>
        <p:txBody>
          <a:bodyPr wrap="square" rtlCol="0">
            <a:spAutoFit/>
          </a:bodyPr>
          <a:lstStyle/>
          <a:p>
            <a:pPr algn="ctr"/>
            <a:r>
              <a:rPr lang="de-DE" sz="1200" dirty="0" smtClean="0">
                <a:solidFill>
                  <a:schemeClr val="bg1">
                    <a:lumMod val="50000"/>
                  </a:schemeClr>
                </a:solidFill>
              </a:rPr>
              <a:t>Introduction</a:t>
            </a:r>
            <a:endParaRPr lang="de-DE" sz="1200" dirty="0">
              <a:solidFill>
                <a:schemeClr val="bg1">
                  <a:lumMod val="50000"/>
                </a:schemeClr>
              </a:solidFill>
            </a:endParaRPr>
          </a:p>
        </p:txBody>
      </p:sp>
      <p:sp>
        <p:nvSpPr>
          <p:cNvPr id="12" name="TextBox 11"/>
          <p:cNvSpPr txBox="1"/>
          <p:nvPr userDrawn="1"/>
        </p:nvSpPr>
        <p:spPr>
          <a:xfrm>
            <a:off x="977900" y="0"/>
            <a:ext cx="1257300" cy="276999"/>
          </a:xfrm>
          <a:prstGeom prst="rect">
            <a:avLst/>
          </a:prstGeom>
          <a:solidFill>
            <a:schemeClr val="tx1"/>
          </a:solidFill>
        </p:spPr>
        <p:txBody>
          <a:bodyPr wrap="square" rtlCol="0">
            <a:spAutoFit/>
          </a:bodyPr>
          <a:lstStyle/>
          <a:p>
            <a:pPr algn="ctr"/>
            <a:r>
              <a:rPr lang="de-DE" sz="1200" dirty="0" smtClean="0">
                <a:solidFill>
                  <a:schemeClr val="bg1">
                    <a:lumMod val="50000"/>
                  </a:schemeClr>
                </a:solidFill>
              </a:rPr>
              <a:t>Wideband Delphi</a:t>
            </a:r>
            <a:endParaRPr lang="de-DE" sz="1200" dirty="0">
              <a:solidFill>
                <a:schemeClr val="bg1">
                  <a:lumMod val="50000"/>
                </a:schemeClr>
              </a:solidFill>
            </a:endParaRPr>
          </a:p>
        </p:txBody>
      </p:sp>
      <p:sp>
        <p:nvSpPr>
          <p:cNvPr id="13" name="TextBox 12"/>
          <p:cNvSpPr txBox="1"/>
          <p:nvPr userDrawn="1"/>
        </p:nvSpPr>
        <p:spPr>
          <a:xfrm>
            <a:off x="2235200" y="0"/>
            <a:ext cx="609600" cy="276999"/>
          </a:xfrm>
          <a:prstGeom prst="rect">
            <a:avLst/>
          </a:prstGeom>
          <a:solidFill>
            <a:schemeClr val="tx1"/>
          </a:solidFill>
        </p:spPr>
        <p:txBody>
          <a:bodyPr wrap="square" rtlCol="0">
            <a:spAutoFit/>
          </a:bodyPr>
          <a:lstStyle/>
          <a:p>
            <a:pPr algn="ctr"/>
            <a:r>
              <a:rPr lang="de-DE" sz="1200" dirty="0" smtClean="0">
                <a:solidFill>
                  <a:schemeClr val="bg1">
                    <a:lumMod val="50000"/>
                  </a:schemeClr>
                </a:solidFill>
              </a:rPr>
              <a:t>Delphi</a:t>
            </a:r>
            <a:endParaRPr lang="de-DE" sz="1200" dirty="0">
              <a:solidFill>
                <a:schemeClr val="bg1">
                  <a:lumMod val="50000"/>
                </a:schemeClr>
              </a:solidFill>
            </a:endParaRPr>
          </a:p>
        </p:txBody>
      </p:sp>
      <p:sp>
        <p:nvSpPr>
          <p:cNvPr id="16" name="TextBox 15"/>
          <p:cNvSpPr txBox="1"/>
          <p:nvPr userDrawn="1"/>
        </p:nvSpPr>
        <p:spPr>
          <a:xfrm>
            <a:off x="6134100" y="0"/>
            <a:ext cx="800100" cy="276999"/>
          </a:xfrm>
          <a:prstGeom prst="rect">
            <a:avLst/>
          </a:prstGeom>
          <a:solidFill>
            <a:schemeClr val="tx1"/>
          </a:solidFill>
        </p:spPr>
        <p:txBody>
          <a:bodyPr wrap="square" rtlCol="0">
            <a:spAutoFit/>
          </a:bodyPr>
          <a:lstStyle/>
          <a:p>
            <a:pPr algn="ctr"/>
            <a:r>
              <a:rPr lang="de-DE" sz="1200" dirty="0" smtClean="0">
                <a:solidFill>
                  <a:schemeClr val="bg1">
                    <a:lumMod val="50000"/>
                  </a:schemeClr>
                </a:solidFill>
              </a:rPr>
              <a:t>Summary</a:t>
            </a:r>
            <a:endParaRPr lang="de-DE" sz="1200" dirty="0">
              <a:solidFill>
                <a:schemeClr val="bg1">
                  <a:lumMod val="50000"/>
                </a:schemeClr>
              </a:solidFill>
            </a:endParaRPr>
          </a:p>
        </p:txBody>
      </p:sp>
      <p:sp>
        <p:nvSpPr>
          <p:cNvPr id="14" name="TextBox 13"/>
          <p:cNvSpPr txBox="1"/>
          <p:nvPr userDrawn="1"/>
        </p:nvSpPr>
        <p:spPr>
          <a:xfrm>
            <a:off x="2844800" y="0"/>
            <a:ext cx="1181100" cy="276999"/>
          </a:xfrm>
          <a:prstGeom prst="rect">
            <a:avLst/>
          </a:prstGeom>
          <a:solidFill>
            <a:schemeClr val="tx1"/>
          </a:solidFill>
        </p:spPr>
        <p:txBody>
          <a:bodyPr wrap="square" rtlCol="0">
            <a:spAutoFit/>
          </a:bodyPr>
          <a:lstStyle/>
          <a:p>
            <a:pPr algn="ctr"/>
            <a:r>
              <a:rPr lang="de-DE" sz="1200" dirty="0" smtClean="0">
                <a:solidFill>
                  <a:schemeClr val="bg1">
                    <a:lumMod val="50000"/>
                  </a:schemeClr>
                </a:solidFill>
              </a:rPr>
              <a:t>Usage statistics</a:t>
            </a:r>
            <a:endParaRPr lang="de-DE" sz="1200" dirty="0">
              <a:solidFill>
                <a:schemeClr val="bg1">
                  <a:lumMod val="50000"/>
                </a:schemeClr>
              </a:solidFill>
            </a:endParaRPr>
          </a:p>
        </p:txBody>
      </p:sp>
      <p:sp>
        <p:nvSpPr>
          <p:cNvPr id="15" name="TextBox 14"/>
          <p:cNvSpPr txBox="1"/>
          <p:nvPr userDrawn="1"/>
        </p:nvSpPr>
        <p:spPr>
          <a:xfrm>
            <a:off x="5130800" y="0"/>
            <a:ext cx="1003300" cy="276999"/>
          </a:xfrm>
          <a:prstGeom prst="rect">
            <a:avLst/>
          </a:prstGeom>
          <a:solidFill>
            <a:schemeClr val="tx1"/>
          </a:solidFill>
        </p:spPr>
        <p:txBody>
          <a:bodyPr wrap="square" rtlCol="0">
            <a:spAutoFit/>
          </a:bodyPr>
          <a:lstStyle/>
          <a:p>
            <a:pPr algn="ctr"/>
            <a:r>
              <a:rPr lang="de-DE" sz="1200" dirty="0" smtClean="0">
                <a:solidFill>
                  <a:schemeClr val="bg1">
                    <a:lumMod val="50000"/>
                  </a:schemeClr>
                </a:solidFill>
              </a:rPr>
              <a:t>Further steps</a:t>
            </a:r>
            <a:endParaRPr lang="de-DE" sz="1200" dirty="0">
              <a:solidFill>
                <a:schemeClr val="bg1">
                  <a:lumMod val="50000"/>
                </a:schemeClr>
              </a:solidFill>
            </a:endParaRPr>
          </a:p>
        </p:txBody>
      </p:sp>
      <p:sp>
        <p:nvSpPr>
          <p:cNvPr id="17" name="TextBox 16"/>
          <p:cNvSpPr txBox="1"/>
          <p:nvPr userDrawn="1"/>
        </p:nvSpPr>
        <p:spPr>
          <a:xfrm>
            <a:off x="4025900" y="0"/>
            <a:ext cx="1104900" cy="276999"/>
          </a:xfrm>
          <a:prstGeom prst="rect">
            <a:avLst/>
          </a:prstGeom>
          <a:solidFill>
            <a:schemeClr val="tx1"/>
          </a:solidFill>
        </p:spPr>
        <p:txBody>
          <a:bodyPr wrap="square" rtlCol="0">
            <a:spAutoFit/>
          </a:bodyPr>
          <a:lstStyle/>
          <a:p>
            <a:pPr algn="ctr"/>
            <a:r>
              <a:rPr lang="de-DE" sz="1200" dirty="0" smtClean="0">
                <a:solidFill>
                  <a:schemeClr val="bg1">
                    <a:lumMod val="50000"/>
                  </a:schemeClr>
                </a:solidFill>
              </a:rPr>
              <a:t>Best practices</a:t>
            </a:r>
            <a:endParaRPr lang="de-DE" sz="1200" dirty="0">
              <a:solidFill>
                <a:schemeClr val="bg1">
                  <a:lumMod val="50000"/>
                </a:schemeClr>
              </a:solidFill>
            </a:endParaRPr>
          </a:p>
        </p:txBody>
      </p:sp>
      <p:sp>
        <p:nvSpPr>
          <p:cNvPr id="18" name="TextBox 17"/>
          <p:cNvSpPr txBox="1"/>
          <p:nvPr userDrawn="1"/>
        </p:nvSpPr>
        <p:spPr>
          <a:xfrm>
            <a:off x="6934200" y="0"/>
            <a:ext cx="965200" cy="276999"/>
          </a:xfrm>
          <a:prstGeom prst="rect">
            <a:avLst/>
          </a:prstGeom>
          <a:solidFill>
            <a:schemeClr val="tx1"/>
          </a:solidFill>
        </p:spPr>
        <p:txBody>
          <a:bodyPr wrap="square" rtlCol="0">
            <a:spAutoFit/>
          </a:bodyPr>
          <a:lstStyle/>
          <a:p>
            <a:pPr algn="ctr"/>
            <a:r>
              <a:rPr lang="de-DE" sz="1200" dirty="0" smtClean="0">
                <a:solidFill>
                  <a:schemeClr val="bg1">
                    <a:lumMod val="50000"/>
                  </a:schemeClr>
                </a:solidFill>
              </a:rPr>
              <a:t>Bibliography</a:t>
            </a:r>
            <a:endParaRPr lang="de-DE" sz="1200" dirty="0">
              <a:solidFill>
                <a:schemeClr val="bg1">
                  <a:lumMod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5/13/2008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5/13/2008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5/13/2008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5/13/2008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838200"/>
            <a:ext cx="9144000" cy="579438"/>
          </a:xfrm>
          <a:prstGeom prst="rect">
            <a:avLst/>
          </a:prstGeom>
          <a:solidFill>
            <a:srgbClr val="000099"/>
          </a:solidFill>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5/13/2008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87237"/>
            <a:ext cx="7772400" cy="1813214"/>
          </a:xfrm>
          <a:solidFill>
            <a:srgbClr val="000099"/>
          </a:solidFill>
        </p:spPr>
        <p:txBody>
          <a:bodyPr>
            <a:normAutofit/>
          </a:bodyPr>
          <a:lstStyle/>
          <a:p>
            <a:pPr algn="ctr"/>
            <a:r>
              <a:rPr lang="de-DE" dirty="0" smtClean="0">
                <a:solidFill>
                  <a:schemeClr val="bg1"/>
                </a:solidFill>
              </a:rPr>
              <a:t>Wideband-Delphi </a:t>
            </a:r>
            <a:br>
              <a:rPr lang="de-DE" dirty="0" smtClean="0">
                <a:solidFill>
                  <a:schemeClr val="bg1"/>
                </a:solidFill>
              </a:rPr>
            </a:br>
            <a:r>
              <a:rPr lang="de-DE" dirty="0" smtClean="0">
                <a:solidFill>
                  <a:schemeClr val="bg1"/>
                </a:solidFill>
              </a:rPr>
              <a:t>Software Estimation</a:t>
            </a:r>
            <a:endParaRPr lang="de-DE" dirty="0">
              <a:solidFill>
                <a:schemeClr val="bg1"/>
              </a:solidFill>
            </a:endParaRPr>
          </a:p>
        </p:txBody>
      </p:sp>
      <p:sp>
        <p:nvSpPr>
          <p:cNvPr id="3" name="Subtitle 2"/>
          <p:cNvSpPr>
            <a:spLocks noGrp="1"/>
          </p:cNvSpPr>
          <p:nvPr>
            <p:ph type="subTitle" idx="1"/>
          </p:nvPr>
        </p:nvSpPr>
        <p:spPr>
          <a:xfrm>
            <a:off x="1371600" y="3886199"/>
            <a:ext cx="6400800" cy="2237509"/>
          </a:xfrm>
        </p:spPr>
        <p:txBody>
          <a:bodyPr>
            <a:normAutofit fontScale="77500" lnSpcReduction="20000"/>
          </a:bodyPr>
          <a:lstStyle/>
          <a:p>
            <a:r>
              <a:rPr lang="de-DE" dirty="0" smtClean="0">
                <a:solidFill>
                  <a:schemeClr val="tx1">
                    <a:lumMod val="75000"/>
                    <a:lumOff val="25000"/>
                  </a:schemeClr>
                </a:solidFill>
              </a:rPr>
              <a:t>Mohamed Omer</a:t>
            </a:r>
          </a:p>
          <a:p>
            <a:r>
              <a:rPr lang="de-DE" dirty="0" smtClean="0">
                <a:solidFill>
                  <a:schemeClr val="tx1">
                    <a:lumMod val="75000"/>
                    <a:lumOff val="25000"/>
                  </a:schemeClr>
                </a:solidFill>
              </a:rPr>
              <a:t>Jan Schulte</a:t>
            </a:r>
            <a:br>
              <a:rPr lang="de-DE" dirty="0" smtClean="0">
                <a:solidFill>
                  <a:schemeClr val="tx1">
                    <a:lumMod val="75000"/>
                    <a:lumOff val="25000"/>
                  </a:schemeClr>
                </a:solidFill>
              </a:rPr>
            </a:br>
            <a:endParaRPr lang="en-GB" dirty="0" smtClean="0"/>
          </a:p>
          <a:p>
            <a:r>
              <a:rPr lang="de-DE" dirty="0" smtClean="0"/>
              <a:t>Universidad Politécnica de Madrid</a:t>
            </a:r>
          </a:p>
          <a:p>
            <a:endParaRPr lang="de-DE" dirty="0" smtClean="0"/>
          </a:p>
          <a:p>
            <a:r>
              <a:rPr lang="de-DE" dirty="0" smtClean="0"/>
              <a:t>13/05/2008</a:t>
            </a:r>
          </a:p>
          <a:p>
            <a:endParaRPr lang="de-DE"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Step 3: Individual preparation</a:t>
            </a:r>
            <a:endParaRPr lang="de-DE" dirty="0"/>
          </a:p>
        </p:txBody>
      </p:sp>
      <p:sp>
        <p:nvSpPr>
          <p:cNvPr id="14" name="Rectangle 13"/>
          <p:cNvSpPr/>
          <p:nvPr/>
        </p:nvSpPr>
        <p:spPr>
          <a:xfrm>
            <a:off x="3868377" y="3244334"/>
            <a:ext cx="1407245" cy="369332"/>
          </a:xfrm>
          <a:prstGeom prst="rect">
            <a:avLst/>
          </a:prstGeom>
        </p:spPr>
        <p:txBody>
          <a:bodyPr wrap="none">
            <a:spAutoFit/>
          </a:bodyPr>
          <a:lstStyle/>
          <a:p>
            <a:r>
              <a:rPr lang="de-DE" dirty="0" smtClean="0">
                <a:solidFill>
                  <a:schemeClr val="bg1">
                    <a:lumMod val="50000"/>
                  </a:schemeClr>
                </a:solidFill>
              </a:rPr>
              <a:t>Prerequisites</a:t>
            </a:r>
            <a:endParaRPr lang="de-DE" dirty="0"/>
          </a:p>
        </p:txBody>
      </p:sp>
      <p:sp>
        <p:nvSpPr>
          <p:cNvPr id="5" name="TextBox 4"/>
          <p:cNvSpPr txBox="1"/>
          <p:nvPr/>
        </p:nvSpPr>
        <p:spPr>
          <a:xfrm>
            <a:off x="428596" y="285728"/>
            <a:ext cx="928694"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Prerequisites</a:t>
            </a:r>
            <a:endParaRPr lang="de-DE" sz="1100" dirty="0">
              <a:solidFill>
                <a:schemeClr val="bg1">
                  <a:lumMod val="50000"/>
                </a:schemeClr>
              </a:solidFill>
            </a:endParaRPr>
          </a:p>
        </p:txBody>
      </p:sp>
      <p:sp>
        <p:nvSpPr>
          <p:cNvPr id="6" name="TextBox 5"/>
          <p:cNvSpPr txBox="1"/>
          <p:nvPr/>
        </p:nvSpPr>
        <p:spPr>
          <a:xfrm>
            <a:off x="1357290" y="285728"/>
            <a:ext cx="1025692"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Process steps</a:t>
            </a:r>
            <a:endParaRPr lang="de-DE" sz="1100" dirty="0">
              <a:solidFill>
                <a:schemeClr val="bg1">
                  <a:lumMod val="50000"/>
                </a:schemeClr>
              </a:solidFill>
            </a:endParaRPr>
          </a:p>
        </p:txBody>
      </p:sp>
      <p:pic>
        <p:nvPicPr>
          <p:cNvPr id="8" name="Content Placeholder 7" descr="TaskAndAssumptionsList.png"/>
          <p:cNvPicPr>
            <a:picLocks noGrp="1" noChangeAspect="1"/>
          </p:cNvPicPr>
          <p:nvPr>
            <p:ph idx="1"/>
          </p:nvPr>
        </p:nvPicPr>
        <p:blipFill>
          <a:blip r:embed="rId2"/>
          <a:stretch>
            <a:fillRect/>
          </a:stretch>
        </p:blipFill>
        <p:spPr>
          <a:xfrm>
            <a:off x="970513" y="1600200"/>
            <a:ext cx="7202974" cy="4525963"/>
          </a:xfrm>
        </p:spPr>
      </p:pic>
      <p:sp>
        <p:nvSpPr>
          <p:cNvPr id="9" name="TextBox 8"/>
          <p:cNvSpPr txBox="1"/>
          <p:nvPr/>
        </p:nvSpPr>
        <p:spPr>
          <a:xfrm>
            <a:off x="977900" y="0"/>
            <a:ext cx="1257300" cy="276999"/>
          </a:xfrm>
          <a:prstGeom prst="rect">
            <a:avLst/>
          </a:prstGeom>
          <a:solidFill>
            <a:srgbClr val="000099"/>
          </a:solidFill>
        </p:spPr>
        <p:txBody>
          <a:bodyPr wrap="square" rtlCol="0">
            <a:spAutoFit/>
          </a:bodyPr>
          <a:lstStyle/>
          <a:p>
            <a:pPr algn="ctr"/>
            <a:r>
              <a:rPr lang="de-DE" sz="1200" dirty="0" smtClean="0">
                <a:solidFill>
                  <a:schemeClr val="bg1"/>
                </a:solidFill>
              </a:rPr>
              <a:t>Wideband Delphi</a:t>
            </a:r>
            <a:endParaRPr lang="de-DE" sz="1200" dirty="0">
              <a:solidFill>
                <a:schemeClr val="bg1"/>
              </a:solidFill>
            </a:endParaRPr>
          </a:p>
        </p:txBody>
      </p:sp>
      <p:sp>
        <p:nvSpPr>
          <p:cNvPr id="10" name="TextBox 9"/>
          <p:cNvSpPr txBox="1"/>
          <p:nvPr/>
        </p:nvSpPr>
        <p:spPr>
          <a:xfrm>
            <a:off x="23805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1</a:t>
            </a:r>
            <a:endParaRPr lang="de-DE" sz="1100" dirty="0">
              <a:solidFill>
                <a:schemeClr val="bg1">
                  <a:lumMod val="50000"/>
                </a:schemeClr>
              </a:solidFill>
            </a:endParaRPr>
          </a:p>
        </p:txBody>
      </p:sp>
      <p:sp>
        <p:nvSpPr>
          <p:cNvPr id="11" name="TextBox 10"/>
          <p:cNvSpPr txBox="1"/>
          <p:nvPr/>
        </p:nvSpPr>
        <p:spPr>
          <a:xfrm>
            <a:off x="29329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2</a:t>
            </a:r>
            <a:endParaRPr lang="de-DE" sz="1100" dirty="0">
              <a:solidFill>
                <a:schemeClr val="bg1">
                  <a:lumMod val="50000"/>
                </a:schemeClr>
              </a:solidFill>
            </a:endParaRPr>
          </a:p>
        </p:txBody>
      </p:sp>
      <p:sp>
        <p:nvSpPr>
          <p:cNvPr id="12" name="TextBox 11"/>
          <p:cNvSpPr txBox="1"/>
          <p:nvPr/>
        </p:nvSpPr>
        <p:spPr>
          <a:xfrm>
            <a:off x="3485439" y="285523"/>
            <a:ext cx="551356" cy="261610"/>
          </a:xfrm>
          <a:prstGeom prst="rect">
            <a:avLst/>
          </a:prstGeom>
          <a:solidFill>
            <a:srgbClr val="000099"/>
          </a:solidFill>
        </p:spPr>
        <p:txBody>
          <a:bodyPr wrap="square" rtlCol="0">
            <a:spAutoFit/>
          </a:bodyPr>
          <a:lstStyle/>
          <a:p>
            <a:r>
              <a:rPr lang="de-DE" sz="1100" dirty="0" smtClean="0">
                <a:solidFill>
                  <a:schemeClr val="bg1"/>
                </a:solidFill>
              </a:rPr>
              <a:t>Step 3</a:t>
            </a:r>
            <a:endParaRPr lang="de-DE" sz="1100" dirty="0">
              <a:solidFill>
                <a:schemeClr val="bg1"/>
              </a:solidFill>
            </a:endParaRPr>
          </a:p>
        </p:txBody>
      </p:sp>
      <p:sp>
        <p:nvSpPr>
          <p:cNvPr id="13" name="TextBox 12"/>
          <p:cNvSpPr txBox="1"/>
          <p:nvPr/>
        </p:nvSpPr>
        <p:spPr>
          <a:xfrm>
            <a:off x="40378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4</a:t>
            </a:r>
            <a:endParaRPr lang="de-DE" sz="1100" dirty="0">
              <a:solidFill>
                <a:schemeClr val="bg1">
                  <a:lumMod val="50000"/>
                </a:schemeClr>
              </a:solidFill>
            </a:endParaRPr>
          </a:p>
        </p:txBody>
      </p:sp>
      <p:sp>
        <p:nvSpPr>
          <p:cNvPr id="15" name="TextBox 14"/>
          <p:cNvSpPr txBox="1"/>
          <p:nvPr/>
        </p:nvSpPr>
        <p:spPr>
          <a:xfrm>
            <a:off x="45903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5</a:t>
            </a:r>
            <a:endParaRPr lang="de-DE" sz="1100" dirty="0">
              <a:solidFill>
                <a:schemeClr val="bg1">
                  <a:lumMod val="50000"/>
                </a:schemeClr>
              </a:solidFill>
            </a:endParaRPr>
          </a:p>
        </p:txBody>
      </p:sp>
      <p:sp>
        <p:nvSpPr>
          <p:cNvPr id="16" name="TextBox 15"/>
          <p:cNvSpPr txBox="1"/>
          <p:nvPr/>
        </p:nvSpPr>
        <p:spPr>
          <a:xfrm>
            <a:off x="5133264"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6</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Step 4: Estimation session</a:t>
            </a:r>
            <a:endParaRPr lang="de-DE" dirty="0"/>
          </a:p>
        </p:txBody>
      </p:sp>
      <p:sp>
        <p:nvSpPr>
          <p:cNvPr id="3" name="Content Placeholder 2"/>
          <p:cNvSpPr>
            <a:spLocks noGrp="1"/>
          </p:cNvSpPr>
          <p:nvPr>
            <p:ph idx="1"/>
          </p:nvPr>
        </p:nvSpPr>
        <p:spPr/>
        <p:txBody>
          <a:bodyPr>
            <a:normAutofit fontScale="77500" lnSpcReduction="20000"/>
          </a:bodyPr>
          <a:lstStyle/>
          <a:p>
            <a:r>
              <a:rPr lang="de-DE" dirty="0" smtClean="0"/>
              <a:t>Brief discussion about additional tasks</a:t>
            </a:r>
          </a:p>
          <a:p>
            <a:r>
              <a:rPr lang="de-DE" dirty="0" smtClean="0"/>
              <a:t>Each member fills out </a:t>
            </a:r>
            <a:r>
              <a:rPr lang="de-DE" i="1" dirty="0" smtClean="0"/>
              <a:t>estimation form</a:t>
            </a:r>
            <a:r>
              <a:rPr lang="de-DE" dirty="0" smtClean="0"/>
              <a:t> </a:t>
            </a:r>
          </a:p>
          <a:p>
            <a:r>
              <a:rPr lang="de-DE" dirty="0" smtClean="0"/>
              <a:t>Steps</a:t>
            </a:r>
          </a:p>
          <a:p>
            <a:pPr marL="971550" lvl="1" indent="-514350">
              <a:buFont typeface="+mj-lt"/>
              <a:buAutoNum type="arabicPeriod"/>
            </a:pPr>
            <a:r>
              <a:rPr lang="de-DE" dirty="0" smtClean="0"/>
              <a:t>Moderator collects form and plots total on the whiteboard</a:t>
            </a:r>
          </a:p>
          <a:p>
            <a:pPr marL="971550" lvl="1" indent="-514350">
              <a:buFont typeface="+mj-lt"/>
              <a:buAutoNum type="arabicPeriod"/>
            </a:pPr>
            <a:r>
              <a:rPr lang="de-DE" dirty="0" smtClean="0"/>
              <a:t>Each estimator reads out clarifications</a:t>
            </a:r>
          </a:p>
          <a:p>
            <a:pPr marL="1371600" lvl="2" indent="-514350"/>
            <a:r>
              <a:rPr lang="de-DE" dirty="0" smtClean="0"/>
              <a:t>Discovered assumptions, changed tasks &amp; questions are raised</a:t>
            </a:r>
          </a:p>
          <a:p>
            <a:pPr marL="1371600" lvl="2" indent="-514350"/>
            <a:r>
              <a:rPr lang="de-DE" dirty="0" smtClean="0"/>
              <a:t>Specific estimations are </a:t>
            </a:r>
            <a:r>
              <a:rPr lang="de-DE" b="1" dirty="0" smtClean="0"/>
              <a:t>NOT</a:t>
            </a:r>
            <a:r>
              <a:rPr lang="de-DE" dirty="0" smtClean="0"/>
              <a:t> discussed</a:t>
            </a:r>
          </a:p>
          <a:p>
            <a:pPr marL="971550" lvl="1" indent="-514350">
              <a:buFont typeface="+mj-lt"/>
              <a:buAutoNum type="arabicPeriod"/>
            </a:pPr>
            <a:r>
              <a:rPr lang="de-DE" dirty="0" smtClean="0"/>
              <a:t>Team discusses &amp; resolves issues</a:t>
            </a:r>
          </a:p>
          <a:p>
            <a:pPr marL="1371600" lvl="2" indent="-514350"/>
            <a:r>
              <a:rPr lang="de-DE" dirty="0" smtClean="0"/>
              <a:t>Each member modifies his list</a:t>
            </a:r>
          </a:p>
          <a:p>
            <a:pPr marL="971550" lvl="1" indent="-514350">
              <a:buFont typeface="+mj-lt"/>
              <a:buAutoNum type="arabicPeriod"/>
            </a:pPr>
            <a:r>
              <a:rPr lang="de-DE" dirty="0" smtClean="0"/>
              <a:t>Revision of estimates using Delta</a:t>
            </a:r>
          </a:p>
          <a:p>
            <a:pPr marL="1371600" lvl="2" indent="-514350"/>
            <a:r>
              <a:rPr lang="de-DE" dirty="0" smtClean="0"/>
              <a:t>New total calculated</a:t>
            </a:r>
          </a:p>
          <a:p>
            <a:pPr marL="971550" lvl="1" indent="-514350">
              <a:buFont typeface="+mj-lt"/>
              <a:buAutoNum type="arabicPeriod"/>
            </a:pPr>
            <a:r>
              <a:rPr lang="de-DE" dirty="0" smtClean="0"/>
              <a:t>Repitition</a:t>
            </a:r>
          </a:p>
        </p:txBody>
      </p:sp>
      <p:sp>
        <p:nvSpPr>
          <p:cNvPr id="5" name="TextBox 4"/>
          <p:cNvSpPr txBox="1"/>
          <p:nvPr/>
        </p:nvSpPr>
        <p:spPr>
          <a:xfrm>
            <a:off x="428596" y="285728"/>
            <a:ext cx="928694"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Prerequisites</a:t>
            </a:r>
            <a:endParaRPr lang="de-DE" sz="1100" dirty="0">
              <a:solidFill>
                <a:schemeClr val="bg1">
                  <a:lumMod val="50000"/>
                </a:schemeClr>
              </a:solidFill>
            </a:endParaRPr>
          </a:p>
        </p:txBody>
      </p:sp>
      <p:sp>
        <p:nvSpPr>
          <p:cNvPr id="6" name="TextBox 5"/>
          <p:cNvSpPr txBox="1"/>
          <p:nvPr/>
        </p:nvSpPr>
        <p:spPr>
          <a:xfrm>
            <a:off x="1357290" y="285728"/>
            <a:ext cx="1025692"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Process steps</a:t>
            </a:r>
            <a:endParaRPr lang="de-DE" sz="1100" dirty="0">
              <a:solidFill>
                <a:schemeClr val="bg1">
                  <a:lumMod val="50000"/>
                </a:schemeClr>
              </a:solidFill>
            </a:endParaRPr>
          </a:p>
        </p:txBody>
      </p:sp>
      <p:sp>
        <p:nvSpPr>
          <p:cNvPr id="7" name="TextBox 6"/>
          <p:cNvSpPr txBox="1"/>
          <p:nvPr/>
        </p:nvSpPr>
        <p:spPr>
          <a:xfrm>
            <a:off x="977900" y="0"/>
            <a:ext cx="1257300" cy="276999"/>
          </a:xfrm>
          <a:prstGeom prst="rect">
            <a:avLst/>
          </a:prstGeom>
          <a:solidFill>
            <a:srgbClr val="000099"/>
          </a:solidFill>
        </p:spPr>
        <p:txBody>
          <a:bodyPr wrap="square" rtlCol="0">
            <a:spAutoFit/>
          </a:bodyPr>
          <a:lstStyle/>
          <a:p>
            <a:pPr algn="ctr"/>
            <a:r>
              <a:rPr lang="de-DE" sz="1200" dirty="0" smtClean="0">
                <a:solidFill>
                  <a:schemeClr val="bg1"/>
                </a:solidFill>
              </a:rPr>
              <a:t>Wideband Delphi</a:t>
            </a:r>
            <a:endParaRPr lang="de-DE" sz="1200" dirty="0">
              <a:solidFill>
                <a:schemeClr val="bg1"/>
              </a:solidFill>
            </a:endParaRPr>
          </a:p>
        </p:txBody>
      </p:sp>
      <p:sp>
        <p:nvSpPr>
          <p:cNvPr id="8" name="TextBox 7"/>
          <p:cNvSpPr txBox="1"/>
          <p:nvPr/>
        </p:nvSpPr>
        <p:spPr>
          <a:xfrm>
            <a:off x="23805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1</a:t>
            </a:r>
            <a:endParaRPr lang="de-DE" sz="1100" dirty="0">
              <a:solidFill>
                <a:schemeClr val="bg1">
                  <a:lumMod val="50000"/>
                </a:schemeClr>
              </a:solidFill>
            </a:endParaRPr>
          </a:p>
        </p:txBody>
      </p:sp>
      <p:sp>
        <p:nvSpPr>
          <p:cNvPr id="9" name="TextBox 8"/>
          <p:cNvSpPr txBox="1"/>
          <p:nvPr/>
        </p:nvSpPr>
        <p:spPr>
          <a:xfrm>
            <a:off x="29329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2</a:t>
            </a:r>
            <a:endParaRPr lang="de-DE" sz="1100" dirty="0">
              <a:solidFill>
                <a:schemeClr val="bg1">
                  <a:lumMod val="50000"/>
                </a:schemeClr>
              </a:solidFill>
            </a:endParaRPr>
          </a:p>
        </p:txBody>
      </p:sp>
      <p:sp>
        <p:nvSpPr>
          <p:cNvPr id="10" name="TextBox 9"/>
          <p:cNvSpPr txBox="1"/>
          <p:nvPr/>
        </p:nvSpPr>
        <p:spPr>
          <a:xfrm>
            <a:off x="34854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3</a:t>
            </a:r>
            <a:endParaRPr lang="de-DE" sz="1100" dirty="0">
              <a:solidFill>
                <a:schemeClr val="bg1">
                  <a:lumMod val="50000"/>
                </a:schemeClr>
              </a:solidFill>
            </a:endParaRPr>
          </a:p>
        </p:txBody>
      </p:sp>
      <p:sp>
        <p:nvSpPr>
          <p:cNvPr id="11" name="TextBox 10"/>
          <p:cNvSpPr txBox="1"/>
          <p:nvPr/>
        </p:nvSpPr>
        <p:spPr>
          <a:xfrm>
            <a:off x="4037889" y="285523"/>
            <a:ext cx="551356" cy="261610"/>
          </a:xfrm>
          <a:prstGeom prst="rect">
            <a:avLst/>
          </a:prstGeom>
          <a:solidFill>
            <a:srgbClr val="000099"/>
          </a:solidFill>
        </p:spPr>
        <p:txBody>
          <a:bodyPr wrap="square" rtlCol="0">
            <a:spAutoFit/>
          </a:bodyPr>
          <a:lstStyle/>
          <a:p>
            <a:r>
              <a:rPr lang="de-DE" sz="1100" dirty="0" smtClean="0">
                <a:solidFill>
                  <a:schemeClr val="bg1"/>
                </a:solidFill>
              </a:rPr>
              <a:t>Step 4</a:t>
            </a:r>
            <a:endParaRPr lang="de-DE" sz="1100" dirty="0">
              <a:solidFill>
                <a:schemeClr val="bg1"/>
              </a:solidFill>
            </a:endParaRPr>
          </a:p>
        </p:txBody>
      </p:sp>
      <p:sp>
        <p:nvSpPr>
          <p:cNvPr id="12" name="TextBox 11"/>
          <p:cNvSpPr txBox="1"/>
          <p:nvPr/>
        </p:nvSpPr>
        <p:spPr>
          <a:xfrm>
            <a:off x="45903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5</a:t>
            </a:r>
            <a:endParaRPr lang="de-DE" sz="1100" dirty="0">
              <a:solidFill>
                <a:schemeClr val="bg1">
                  <a:lumMod val="50000"/>
                </a:schemeClr>
              </a:solidFill>
            </a:endParaRPr>
          </a:p>
        </p:txBody>
      </p:sp>
      <p:sp>
        <p:nvSpPr>
          <p:cNvPr id="13" name="TextBox 12"/>
          <p:cNvSpPr txBox="1"/>
          <p:nvPr/>
        </p:nvSpPr>
        <p:spPr>
          <a:xfrm>
            <a:off x="5133264"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6</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Step 4: Estimation session</a:t>
            </a:r>
            <a:endParaRPr lang="de-DE" dirty="0"/>
          </a:p>
        </p:txBody>
      </p:sp>
      <p:sp>
        <p:nvSpPr>
          <p:cNvPr id="5" name="TextBox 4"/>
          <p:cNvSpPr txBox="1"/>
          <p:nvPr/>
        </p:nvSpPr>
        <p:spPr>
          <a:xfrm>
            <a:off x="428596" y="285728"/>
            <a:ext cx="928694"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Prerequisites</a:t>
            </a:r>
            <a:endParaRPr lang="de-DE" sz="1100" dirty="0">
              <a:solidFill>
                <a:schemeClr val="bg1">
                  <a:lumMod val="50000"/>
                </a:schemeClr>
              </a:solidFill>
            </a:endParaRPr>
          </a:p>
        </p:txBody>
      </p:sp>
      <p:sp>
        <p:nvSpPr>
          <p:cNvPr id="6" name="TextBox 5"/>
          <p:cNvSpPr txBox="1"/>
          <p:nvPr/>
        </p:nvSpPr>
        <p:spPr>
          <a:xfrm>
            <a:off x="1357290" y="285728"/>
            <a:ext cx="1025692"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Process steps</a:t>
            </a:r>
            <a:endParaRPr lang="de-DE" sz="1100" dirty="0">
              <a:solidFill>
                <a:schemeClr val="bg1">
                  <a:lumMod val="50000"/>
                </a:schemeClr>
              </a:solidFill>
            </a:endParaRPr>
          </a:p>
        </p:txBody>
      </p:sp>
      <p:pic>
        <p:nvPicPr>
          <p:cNvPr id="8" name="Content Placeholder 7" descr="EstimationForm.png"/>
          <p:cNvPicPr>
            <a:picLocks noGrp="1" noChangeAspect="1"/>
          </p:cNvPicPr>
          <p:nvPr>
            <p:ph idx="1"/>
          </p:nvPr>
        </p:nvPicPr>
        <p:blipFill>
          <a:blip r:embed="rId2"/>
          <a:stretch>
            <a:fillRect/>
          </a:stretch>
        </p:blipFill>
        <p:spPr>
          <a:xfrm>
            <a:off x="677943" y="1600200"/>
            <a:ext cx="7788113" cy="4525963"/>
          </a:xfrm>
        </p:spPr>
      </p:pic>
      <p:sp>
        <p:nvSpPr>
          <p:cNvPr id="9" name="TextBox 8"/>
          <p:cNvSpPr txBox="1"/>
          <p:nvPr/>
        </p:nvSpPr>
        <p:spPr>
          <a:xfrm>
            <a:off x="977900" y="0"/>
            <a:ext cx="1257300" cy="276999"/>
          </a:xfrm>
          <a:prstGeom prst="rect">
            <a:avLst/>
          </a:prstGeom>
          <a:solidFill>
            <a:srgbClr val="000099"/>
          </a:solidFill>
        </p:spPr>
        <p:txBody>
          <a:bodyPr wrap="square" rtlCol="0">
            <a:spAutoFit/>
          </a:bodyPr>
          <a:lstStyle/>
          <a:p>
            <a:pPr algn="ctr"/>
            <a:r>
              <a:rPr lang="de-DE" sz="1200" dirty="0" smtClean="0">
                <a:solidFill>
                  <a:schemeClr val="bg1"/>
                </a:solidFill>
              </a:rPr>
              <a:t>Wideband Delphi</a:t>
            </a:r>
            <a:endParaRPr lang="de-DE" sz="1200" dirty="0">
              <a:solidFill>
                <a:schemeClr val="bg1"/>
              </a:solidFill>
            </a:endParaRPr>
          </a:p>
        </p:txBody>
      </p:sp>
      <p:sp>
        <p:nvSpPr>
          <p:cNvPr id="7" name="TextBox 6"/>
          <p:cNvSpPr txBox="1"/>
          <p:nvPr/>
        </p:nvSpPr>
        <p:spPr>
          <a:xfrm>
            <a:off x="23805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1</a:t>
            </a:r>
            <a:endParaRPr lang="de-DE" sz="1100" dirty="0">
              <a:solidFill>
                <a:schemeClr val="bg1">
                  <a:lumMod val="50000"/>
                </a:schemeClr>
              </a:solidFill>
            </a:endParaRPr>
          </a:p>
        </p:txBody>
      </p:sp>
      <p:sp>
        <p:nvSpPr>
          <p:cNvPr id="10" name="TextBox 9"/>
          <p:cNvSpPr txBox="1"/>
          <p:nvPr/>
        </p:nvSpPr>
        <p:spPr>
          <a:xfrm>
            <a:off x="29329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2</a:t>
            </a:r>
            <a:endParaRPr lang="de-DE" sz="1100" dirty="0">
              <a:solidFill>
                <a:schemeClr val="bg1">
                  <a:lumMod val="50000"/>
                </a:schemeClr>
              </a:solidFill>
            </a:endParaRPr>
          </a:p>
        </p:txBody>
      </p:sp>
      <p:sp>
        <p:nvSpPr>
          <p:cNvPr id="11" name="TextBox 10"/>
          <p:cNvSpPr txBox="1"/>
          <p:nvPr/>
        </p:nvSpPr>
        <p:spPr>
          <a:xfrm>
            <a:off x="34854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3</a:t>
            </a:r>
            <a:endParaRPr lang="de-DE" sz="1100" dirty="0">
              <a:solidFill>
                <a:schemeClr val="bg1">
                  <a:lumMod val="50000"/>
                </a:schemeClr>
              </a:solidFill>
            </a:endParaRPr>
          </a:p>
        </p:txBody>
      </p:sp>
      <p:sp>
        <p:nvSpPr>
          <p:cNvPr id="12" name="TextBox 11"/>
          <p:cNvSpPr txBox="1"/>
          <p:nvPr/>
        </p:nvSpPr>
        <p:spPr>
          <a:xfrm>
            <a:off x="4037889" y="285523"/>
            <a:ext cx="551356" cy="261610"/>
          </a:xfrm>
          <a:prstGeom prst="rect">
            <a:avLst/>
          </a:prstGeom>
          <a:solidFill>
            <a:srgbClr val="000099"/>
          </a:solidFill>
        </p:spPr>
        <p:txBody>
          <a:bodyPr wrap="square" rtlCol="0">
            <a:spAutoFit/>
          </a:bodyPr>
          <a:lstStyle/>
          <a:p>
            <a:r>
              <a:rPr lang="de-DE" sz="1100" dirty="0" smtClean="0">
                <a:solidFill>
                  <a:schemeClr val="bg1"/>
                </a:solidFill>
              </a:rPr>
              <a:t>Step 4</a:t>
            </a:r>
            <a:endParaRPr lang="de-DE" sz="1100" dirty="0">
              <a:solidFill>
                <a:schemeClr val="bg1"/>
              </a:solidFill>
            </a:endParaRPr>
          </a:p>
        </p:txBody>
      </p:sp>
      <p:sp>
        <p:nvSpPr>
          <p:cNvPr id="13" name="TextBox 12"/>
          <p:cNvSpPr txBox="1"/>
          <p:nvPr/>
        </p:nvSpPr>
        <p:spPr>
          <a:xfrm>
            <a:off x="45903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5</a:t>
            </a:r>
            <a:endParaRPr lang="de-DE" sz="1100" dirty="0">
              <a:solidFill>
                <a:schemeClr val="bg1">
                  <a:lumMod val="50000"/>
                </a:schemeClr>
              </a:solidFill>
            </a:endParaRPr>
          </a:p>
        </p:txBody>
      </p:sp>
      <p:sp>
        <p:nvSpPr>
          <p:cNvPr id="14" name="TextBox 13"/>
          <p:cNvSpPr txBox="1"/>
          <p:nvPr/>
        </p:nvSpPr>
        <p:spPr>
          <a:xfrm>
            <a:off x="5133264"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6</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Step 4: Estimation session</a:t>
            </a:r>
            <a:endParaRPr lang="de-DE" dirty="0"/>
          </a:p>
        </p:txBody>
      </p:sp>
      <p:sp>
        <p:nvSpPr>
          <p:cNvPr id="5" name="TextBox 4"/>
          <p:cNvSpPr txBox="1"/>
          <p:nvPr/>
        </p:nvSpPr>
        <p:spPr>
          <a:xfrm>
            <a:off x="428596" y="285728"/>
            <a:ext cx="928694"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Prerequisites</a:t>
            </a:r>
            <a:endParaRPr lang="de-DE" sz="1100" dirty="0">
              <a:solidFill>
                <a:schemeClr val="bg1">
                  <a:lumMod val="50000"/>
                </a:schemeClr>
              </a:solidFill>
            </a:endParaRPr>
          </a:p>
        </p:txBody>
      </p:sp>
      <p:sp>
        <p:nvSpPr>
          <p:cNvPr id="6" name="TextBox 5"/>
          <p:cNvSpPr txBox="1"/>
          <p:nvPr/>
        </p:nvSpPr>
        <p:spPr>
          <a:xfrm>
            <a:off x="1357290" y="285728"/>
            <a:ext cx="1025692"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Process steps</a:t>
            </a:r>
            <a:endParaRPr lang="de-DE" sz="1100" dirty="0">
              <a:solidFill>
                <a:schemeClr val="bg1">
                  <a:lumMod val="50000"/>
                </a:schemeClr>
              </a:solidFill>
            </a:endParaRPr>
          </a:p>
        </p:txBody>
      </p:sp>
      <p:pic>
        <p:nvPicPr>
          <p:cNvPr id="8" name="Content Placeholder 7" descr="InitialEstimates.png"/>
          <p:cNvPicPr>
            <a:picLocks noGrp="1" noChangeAspect="1"/>
          </p:cNvPicPr>
          <p:nvPr>
            <p:ph idx="1"/>
          </p:nvPr>
        </p:nvPicPr>
        <p:blipFill>
          <a:blip r:embed="rId2"/>
          <a:stretch>
            <a:fillRect/>
          </a:stretch>
        </p:blipFill>
        <p:spPr>
          <a:xfrm>
            <a:off x="457200" y="2291732"/>
            <a:ext cx="8229600" cy="3142899"/>
          </a:xfrm>
        </p:spPr>
      </p:pic>
      <p:sp>
        <p:nvSpPr>
          <p:cNvPr id="9" name="TextBox 8"/>
          <p:cNvSpPr txBox="1"/>
          <p:nvPr/>
        </p:nvSpPr>
        <p:spPr>
          <a:xfrm>
            <a:off x="977900" y="0"/>
            <a:ext cx="1257300" cy="276999"/>
          </a:xfrm>
          <a:prstGeom prst="rect">
            <a:avLst/>
          </a:prstGeom>
          <a:solidFill>
            <a:srgbClr val="000099"/>
          </a:solidFill>
        </p:spPr>
        <p:txBody>
          <a:bodyPr wrap="square" rtlCol="0">
            <a:spAutoFit/>
          </a:bodyPr>
          <a:lstStyle/>
          <a:p>
            <a:pPr algn="ctr"/>
            <a:r>
              <a:rPr lang="de-DE" sz="1200" dirty="0" smtClean="0">
                <a:solidFill>
                  <a:schemeClr val="bg1"/>
                </a:solidFill>
              </a:rPr>
              <a:t>Wideband Delphi</a:t>
            </a:r>
            <a:endParaRPr lang="de-DE" sz="1200" dirty="0">
              <a:solidFill>
                <a:schemeClr val="bg1"/>
              </a:solidFill>
            </a:endParaRPr>
          </a:p>
        </p:txBody>
      </p:sp>
      <p:sp>
        <p:nvSpPr>
          <p:cNvPr id="7" name="TextBox 6"/>
          <p:cNvSpPr txBox="1"/>
          <p:nvPr/>
        </p:nvSpPr>
        <p:spPr>
          <a:xfrm>
            <a:off x="23805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1</a:t>
            </a:r>
            <a:endParaRPr lang="de-DE" sz="1100" dirty="0">
              <a:solidFill>
                <a:schemeClr val="bg1">
                  <a:lumMod val="50000"/>
                </a:schemeClr>
              </a:solidFill>
            </a:endParaRPr>
          </a:p>
        </p:txBody>
      </p:sp>
      <p:sp>
        <p:nvSpPr>
          <p:cNvPr id="10" name="TextBox 9"/>
          <p:cNvSpPr txBox="1"/>
          <p:nvPr/>
        </p:nvSpPr>
        <p:spPr>
          <a:xfrm>
            <a:off x="29329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2</a:t>
            </a:r>
            <a:endParaRPr lang="de-DE" sz="1100" dirty="0">
              <a:solidFill>
                <a:schemeClr val="bg1">
                  <a:lumMod val="50000"/>
                </a:schemeClr>
              </a:solidFill>
            </a:endParaRPr>
          </a:p>
        </p:txBody>
      </p:sp>
      <p:sp>
        <p:nvSpPr>
          <p:cNvPr id="11" name="TextBox 10"/>
          <p:cNvSpPr txBox="1"/>
          <p:nvPr/>
        </p:nvSpPr>
        <p:spPr>
          <a:xfrm>
            <a:off x="34854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3</a:t>
            </a:r>
            <a:endParaRPr lang="de-DE" sz="1100" dirty="0">
              <a:solidFill>
                <a:schemeClr val="bg1">
                  <a:lumMod val="50000"/>
                </a:schemeClr>
              </a:solidFill>
            </a:endParaRPr>
          </a:p>
        </p:txBody>
      </p:sp>
      <p:sp>
        <p:nvSpPr>
          <p:cNvPr id="12" name="TextBox 11"/>
          <p:cNvSpPr txBox="1"/>
          <p:nvPr/>
        </p:nvSpPr>
        <p:spPr>
          <a:xfrm>
            <a:off x="4037889" y="285523"/>
            <a:ext cx="551356" cy="261610"/>
          </a:xfrm>
          <a:prstGeom prst="rect">
            <a:avLst/>
          </a:prstGeom>
          <a:solidFill>
            <a:srgbClr val="000099"/>
          </a:solidFill>
        </p:spPr>
        <p:txBody>
          <a:bodyPr wrap="square" rtlCol="0">
            <a:spAutoFit/>
          </a:bodyPr>
          <a:lstStyle/>
          <a:p>
            <a:r>
              <a:rPr lang="de-DE" sz="1100" dirty="0" smtClean="0">
                <a:solidFill>
                  <a:schemeClr val="bg1"/>
                </a:solidFill>
              </a:rPr>
              <a:t>Step 4</a:t>
            </a:r>
            <a:endParaRPr lang="de-DE" sz="1100" dirty="0">
              <a:solidFill>
                <a:schemeClr val="bg1"/>
              </a:solidFill>
            </a:endParaRPr>
          </a:p>
        </p:txBody>
      </p:sp>
      <p:sp>
        <p:nvSpPr>
          <p:cNvPr id="13" name="TextBox 12"/>
          <p:cNvSpPr txBox="1"/>
          <p:nvPr/>
        </p:nvSpPr>
        <p:spPr>
          <a:xfrm>
            <a:off x="45903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5</a:t>
            </a:r>
            <a:endParaRPr lang="de-DE" sz="1100" dirty="0">
              <a:solidFill>
                <a:schemeClr val="bg1">
                  <a:lumMod val="50000"/>
                </a:schemeClr>
              </a:solidFill>
            </a:endParaRPr>
          </a:p>
        </p:txBody>
      </p:sp>
      <p:sp>
        <p:nvSpPr>
          <p:cNvPr id="14" name="TextBox 13"/>
          <p:cNvSpPr txBox="1"/>
          <p:nvPr/>
        </p:nvSpPr>
        <p:spPr>
          <a:xfrm>
            <a:off x="5133264"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6</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Step 4: Estimation session</a:t>
            </a:r>
            <a:endParaRPr lang="de-DE" dirty="0"/>
          </a:p>
        </p:txBody>
      </p:sp>
      <p:sp>
        <p:nvSpPr>
          <p:cNvPr id="5" name="TextBox 4"/>
          <p:cNvSpPr txBox="1"/>
          <p:nvPr/>
        </p:nvSpPr>
        <p:spPr>
          <a:xfrm>
            <a:off x="428596" y="285728"/>
            <a:ext cx="928694"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Prerequisites</a:t>
            </a:r>
            <a:endParaRPr lang="de-DE" sz="1100" dirty="0">
              <a:solidFill>
                <a:schemeClr val="bg1">
                  <a:lumMod val="50000"/>
                </a:schemeClr>
              </a:solidFill>
            </a:endParaRPr>
          </a:p>
        </p:txBody>
      </p:sp>
      <p:sp>
        <p:nvSpPr>
          <p:cNvPr id="6" name="TextBox 5"/>
          <p:cNvSpPr txBox="1"/>
          <p:nvPr/>
        </p:nvSpPr>
        <p:spPr>
          <a:xfrm>
            <a:off x="1357290" y="285728"/>
            <a:ext cx="1025692"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Process steps</a:t>
            </a:r>
            <a:endParaRPr lang="de-DE" sz="1100" dirty="0">
              <a:solidFill>
                <a:schemeClr val="bg1">
                  <a:lumMod val="50000"/>
                </a:schemeClr>
              </a:solidFill>
            </a:endParaRPr>
          </a:p>
        </p:txBody>
      </p:sp>
      <p:pic>
        <p:nvPicPr>
          <p:cNvPr id="9" name="Content Placeholder 8" descr="ConvergingEstimateResults.png"/>
          <p:cNvPicPr>
            <a:picLocks noGrp="1" noChangeAspect="1"/>
          </p:cNvPicPr>
          <p:nvPr>
            <p:ph idx="1"/>
          </p:nvPr>
        </p:nvPicPr>
        <p:blipFill>
          <a:blip r:embed="rId2"/>
          <a:stretch>
            <a:fillRect/>
          </a:stretch>
        </p:blipFill>
        <p:spPr>
          <a:xfrm>
            <a:off x="457200" y="2782654"/>
            <a:ext cx="8229600" cy="2161055"/>
          </a:xfrm>
        </p:spPr>
      </p:pic>
      <p:sp>
        <p:nvSpPr>
          <p:cNvPr id="10" name="TextBox 9"/>
          <p:cNvSpPr txBox="1"/>
          <p:nvPr/>
        </p:nvSpPr>
        <p:spPr>
          <a:xfrm>
            <a:off x="977900" y="0"/>
            <a:ext cx="1257300" cy="276999"/>
          </a:xfrm>
          <a:prstGeom prst="rect">
            <a:avLst/>
          </a:prstGeom>
          <a:solidFill>
            <a:srgbClr val="000099"/>
          </a:solidFill>
        </p:spPr>
        <p:txBody>
          <a:bodyPr wrap="square" rtlCol="0">
            <a:spAutoFit/>
          </a:bodyPr>
          <a:lstStyle/>
          <a:p>
            <a:pPr algn="ctr"/>
            <a:r>
              <a:rPr lang="de-DE" sz="1200" dirty="0" smtClean="0">
                <a:solidFill>
                  <a:schemeClr val="bg1"/>
                </a:solidFill>
              </a:rPr>
              <a:t>Wideband Delphi</a:t>
            </a:r>
            <a:endParaRPr lang="de-DE" sz="1200" dirty="0">
              <a:solidFill>
                <a:schemeClr val="bg1"/>
              </a:solidFill>
            </a:endParaRPr>
          </a:p>
        </p:txBody>
      </p:sp>
      <p:sp>
        <p:nvSpPr>
          <p:cNvPr id="7" name="TextBox 6"/>
          <p:cNvSpPr txBox="1"/>
          <p:nvPr/>
        </p:nvSpPr>
        <p:spPr>
          <a:xfrm>
            <a:off x="23805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1</a:t>
            </a:r>
            <a:endParaRPr lang="de-DE" sz="1100" dirty="0">
              <a:solidFill>
                <a:schemeClr val="bg1">
                  <a:lumMod val="50000"/>
                </a:schemeClr>
              </a:solidFill>
            </a:endParaRPr>
          </a:p>
        </p:txBody>
      </p:sp>
      <p:sp>
        <p:nvSpPr>
          <p:cNvPr id="8" name="TextBox 7"/>
          <p:cNvSpPr txBox="1"/>
          <p:nvPr/>
        </p:nvSpPr>
        <p:spPr>
          <a:xfrm>
            <a:off x="29329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2</a:t>
            </a:r>
            <a:endParaRPr lang="de-DE" sz="1100" dirty="0">
              <a:solidFill>
                <a:schemeClr val="bg1">
                  <a:lumMod val="50000"/>
                </a:schemeClr>
              </a:solidFill>
            </a:endParaRPr>
          </a:p>
        </p:txBody>
      </p:sp>
      <p:sp>
        <p:nvSpPr>
          <p:cNvPr id="11" name="TextBox 10"/>
          <p:cNvSpPr txBox="1"/>
          <p:nvPr/>
        </p:nvSpPr>
        <p:spPr>
          <a:xfrm>
            <a:off x="34854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3</a:t>
            </a:r>
            <a:endParaRPr lang="de-DE" sz="1100" dirty="0">
              <a:solidFill>
                <a:schemeClr val="bg1">
                  <a:lumMod val="50000"/>
                </a:schemeClr>
              </a:solidFill>
            </a:endParaRPr>
          </a:p>
        </p:txBody>
      </p:sp>
      <p:sp>
        <p:nvSpPr>
          <p:cNvPr id="12" name="TextBox 11"/>
          <p:cNvSpPr txBox="1"/>
          <p:nvPr/>
        </p:nvSpPr>
        <p:spPr>
          <a:xfrm>
            <a:off x="4037889" y="285523"/>
            <a:ext cx="551356" cy="261610"/>
          </a:xfrm>
          <a:prstGeom prst="rect">
            <a:avLst/>
          </a:prstGeom>
          <a:solidFill>
            <a:srgbClr val="000099"/>
          </a:solidFill>
        </p:spPr>
        <p:txBody>
          <a:bodyPr wrap="square" rtlCol="0">
            <a:spAutoFit/>
          </a:bodyPr>
          <a:lstStyle/>
          <a:p>
            <a:r>
              <a:rPr lang="de-DE" sz="1100" dirty="0" smtClean="0">
                <a:solidFill>
                  <a:schemeClr val="bg1"/>
                </a:solidFill>
              </a:rPr>
              <a:t>Step 4</a:t>
            </a:r>
            <a:endParaRPr lang="de-DE" sz="1100" dirty="0">
              <a:solidFill>
                <a:schemeClr val="bg1"/>
              </a:solidFill>
            </a:endParaRPr>
          </a:p>
        </p:txBody>
      </p:sp>
      <p:sp>
        <p:nvSpPr>
          <p:cNvPr id="13" name="TextBox 12"/>
          <p:cNvSpPr txBox="1"/>
          <p:nvPr/>
        </p:nvSpPr>
        <p:spPr>
          <a:xfrm>
            <a:off x="45903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5</a:t>
            </a:r>
            <a:endParaRPr lang="de-DE" sz="1100" dirty="0">
              <a:solidFill>
                <a:schemeClr val="bg1">
                  <a:lumMod val="50000"/>
                </a:schemeClr>
              </a:solidFill>
            </a:endParaRPr>
          </a:p>
        </p:txBody>
      </p:sp>
      <p:sp>
        <p:nvSpPr>
          <p:cNvPr id="14" name="TextBox 13"/>
          <p:cNvSpPr txBox="1"/>
          <p:nvPr/>
        </p:nvSpPr>
        <p:spPr>
          <a:xfrm>
            <a:off x="5133264"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6</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Step 5: Assembling tasks</a:t>
            </a:r>
            <a:endParaRPr lang="de-DE" dirty="0"/>
          </a:p>
        </p:txBody>
      </p:sp>
      <p:sp>
        <p:nvSpPr>
          <p:cNvPr id="3" name="Content Placeholder 2"/>
          <p:cNvSpPr>
            <a:spLocks noGrp="1"/>
          </p:cNvSpPr>
          <p:nvPr>
            <p:ph idx="1"/>
          </p:nvPr>
        </p:nvSpPr>
        <p:spPr/>
        <p:txBody>
          <a:bodyPr>
            <a:normAutofit lnSpcReduction="10000"/>
          </a:bodyPr>
          <a:lstStyle/>
          <a:p>
            <a:r>
              <a:rPr lang="de-DE" dirty="0" smtClean="0"/>
              <a:t>Project manager &amp; moderator gather final task list</a:t>
            </a:r>
          </a:p>
          <a:p>
            <a:pPr lvl="1"/>
            <a:r>
              <a:rPr lang="de-DE" dirty="0" smtClean="0"/>
              <a:t>Remove redundancies</a:t>
            </a:r>
          </a:p>
          <a:p>
            <a:pPr lvl="1"/>
            <a:r>
              <a:rPr lang="de-DE" dirty="0" smtClean="0"/>
              <a:t>Resolve remaining differences</a:t>
            </a:r>
          </a:p>
          <a:p>
            <a:r>
              <a:rPr lang="de-DE" dirty="0" smtClean="0"/>
              <a:t>Estimation should include best-case and worst-case scenarios</a:t>
            </a:r>
          </a:p>
          <a:p>
            <a:r>
              <a:rPr lang="de-DE" dirty="0" smtClean="0"/>
              <a:t>Remove highest &amp; lowest estimates</a:t>
            </a:r>
          </a:p>
          <a:p>
            <a:r>
              <a:rPr lang="de-DE" dirty="0" smtClean="0"/>
              <a:t>Create final assumption</a:t>
            </a:r>
          </a:p>
          <a:p>
            <a:r>
              <a:rPr lang="de-DE" dirty="0" smtClean="0"/>
              <a:t>Final decision by project manager</a:t>
            </a:r>
          </a:p>
        </p:txBody>
      </p:sp>
      <p:sp>
        <p:nvSpPr>
          <p:cNvPr id="5" name="TextBox 4"/>
          <p:cNvSpPr txBox="1"/>
          <p:nvPr/>
        </p:nvSpPr>
        <p:spPr>
          <a:xfrm>
            <a:off x="428596" y="285728"/>
            <a:ext cx="928694"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Prerequisites</a:t>
            </a:r>
            <a:endParaRPr lang="de-DE" sz="1100" dirty="0">
              <a:solidFill>
                <a:schemeClr val="bg1">
                  <a:lumMod val="50000"/>
                </a:schemeClr>
              </a:solidFill>
            </a:endParaRPr>
          </a:p>
        </p:txBody>
      </p:sp>
      <p:sp>
        <p:nvSpPr>
          <p:cNvPr id="6" name="TextBox 5"/>
          <p:cNvSpPr txBox="1"/>
          <p:nvPr/>
        </p:nvSpPr>
        <p:spPr>
          <a:xfrm>
            <a:off x="1357290" y="285728"/>
            <a:ext cx="1025692"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Process steps</a:t>
            </a:r>
            <a:endParaRPr lang="de-DE" sz="1100" dirty="0">
              <a:solidFill>
                <a:schemeClr val="bg1">
                  <a:lumMod val="50000"/>
                </a:schemeClr>
              </a:solidFill>
            </a:endParaRPr>
          </a:p>
        </p:txBody>
      </p:sp>
      <p:sp>
        <p:nvSpPr>
          <p:cNvPr id="7" name="TextBox 6"/>
          <p:cNvSpPr txBox="1"/>
          <p:nvPr/>
        </p:nvSpPr>
        <p:spPr>
          <a:xfrm>
            <a:off x="977900" y="0"/>
            <a:ext cx="1257300" cy="276999"/>
          </a:xfrm>
          <a:prstGeom prst="rect">
            <a:avLst/>
          </a:prstGeom>
          <a:solidFill>
            <a:srgbClr val="000099"/>
          </a:solidFill>
        </p:spPr>
        <p:txBody>
          <a:bodyPr wrap="square" rtlCol="0">
            <a:spAutoFit/>
          </a:bodyPr>
          <a:lstStyle/>
          <a:p>
            <a:pPr algn="ctr"/>
            <a:r>
              <a:rPr lang="de-DE" sz="1200" dirty="0" smtClean="0">
                <a:solidFill>
                  <a:schemeClr val="bg1"/>
                </a:solidFill>
              </a:rPr>
              <a:t>Wideband Delphi</a:t>
            </a:r>
            <a:endParaRPr lang="de-DE" sz="1200" dirty="0">
              <a:solidFill>
                <a:schemeClr val="bg1"/>
              </a:solidFill>
            </a:endParaRPr>
          </a:p>
        </p:txBody>
      </p:sp>
      <p:sp>
        <p:nvSpPr>
          <p:cNvPr id="8" name="TextBox 7"/>
          <p:cNvSpPr txBox="1"/>
          <p:nvPr/>
        </p:nvSpPr>
        <p:spPr>
          <a:xfrm>
            <a:off x="23805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1</a:t>
            </a:r>
            <a:endParaRPr lang="de-DE" sz="1100" dirty="0">
              <a:solidFill>
                <a:schemeClr val="bg1">
                  <a:lumMod val="50000"/>
                </a:schemeClr>
              </a:solidFill>
            </a:endParaRPr>
          </a:p>
        </p:txBody>
      </p:sp>
      <p:sp>
        <p:nvSpPr>
          <p:cNvPr id="9" name="TextBox 8"/>
          <p:cNvSpPr txBox="1"/>
          <p:nvPr/>
        </p:nvSpPr>
        <p:spPr>
          <a:xfrm>
            <a:off x="29329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2</a:t>
            </a:r>
            <a:endParaRPr lang="de-DE" sz="1100" dirty="0">
              <a:solidFill>
                <a:schemeClr val="bg1">
                  <a:lumMod val="50000"/>
                </a:schemeClr>
              </a:solidFill>
            </a:endParaRPr>
          </a:p>
        </p:txBody>
      </p:sp>
      <p:sp>
        <p:nvSpPr>
          <p:cNvPr id="10" name="TextBox 9"/>
          <p:cNvSpPr txBox="1"/>
          <p:nvPr/>
        </p:nvSpPr>
        <p:spPr>
          <a:xfrm>
            <a:off x="34854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3</a:t>
            </a:r>
            <a:endParaRPr lang="de-DE" sz="1100" dirty="0">
              <a:solidFill>
                <a:schemeClr val="bg1">
                  <a:lumMod val="50000"/>
                </a:schemeClr>
              </a:solidFill>
            </a:endParaRPr>
          </a:p>
        </p:txBody>
      </p:sp>
      <p:sp>
        <p:nvSpPr>
          <p:cNvPr id="11" name="TextBox 10"/>
          <p:cNvSpPr txBox="1"/>
          <p:nvPr/>
        </p:nvSpPr>
        <p:spPr>
          <a:xfrm>
            <a:off x="40378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4</a:t>
            </a:r>
            <a:endParaRPr lang="de-DE" sz="1100" dirty="0">
              <a:solidFill>
                <a:schemeClr val="bg1">
                  <a:lumMod val="50000"/>
                </a:schemeClr>
              </a:solidFill>
            </a:endParaRPr>
          </a:p>
        </p:txBody>
      </p:sp>
      <p:sp>
        <p:nvSpPr>
          <p:cNvPr id="12" name="TextBox 11"/>
          <p:cNvSpPr txBox="1"/>
          <p:nvPr/>
        </p:nvSpPr>
        <p:spPr>
          <a:xfrm>
            <a:off x="4590339" y="285523"/>
            <a:ext cx="551356" cy="261610"/>
          </a:xfrm>
          <a:prstGeom prst="rect">
            <a:avLst/>
          </a:prstGeom>
          <a:solidFill>
            <a:srgbClr val="000099"/>
          </a:solidFill>
        </p:spPr>
        <p:txBody>
          <a:bodyPr wrap="square" rtlCol="0">
            <a:spAutoFit/>
          </a:bodyPr>
          <a:lstStyle/>
          <a:p>
            <a:r>
              <a:rPr lang="de-DE" sz="1100" dirty="0" smtClean="0">
                <a:solidFill>
                  <a:schemeClr val="bg1"/>
                </a:solidFill>
              </a:rPr>
              <a:t>Step 5</a:t>
            </a:r>
            <a:endParaRPr lang="de-DE" sz="1100" dirty="0">
              <a:solidFill>
                <a:schemeClr val="bg1"/>
              </a:solidFill>
            </a:endParaRPr>
          </a:p>
        </p:txBody>
      </p:sp>
      <p:sp>
        <p:nvSpPr>
          <p:cNvPr id="13" name="TextBox 12"/>
          <p:cNvSpPr txBox="1"/>
          <p:nvPr/>
        </p:nvSpPr>
        <p:spPr>
          <a:xfrm>
            <a:off x="5133264"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6</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Step 5: Assembling tasks</a:t>
            </a:r>
            <a:endParaRPr lang="de-DE" dirty="0"/>
          </a:p>
        </p:txBody>
      </p:sp>
      <p:pic>
        <p:nvPicPr>
          <p:cNvPr id="7" name="Content Placeholder 6" descr="FinalEstimation.png"/>
          <p:cNvPicPr>
            <a:picLocks noGrp="1" noChangeAspect="1"/>
          </p:cNvPicPr>
          <p:nvPr>
            <p:ph idx="1"/>
          </p:nvPr>
        </p:nvPicPr>
        <p:blipFill>
          <a:blip r:embed="rId2"/>
          <a:stretch>
            <a:fillRect/>
          </a:stretch>
        </p:blipFill>
        <p:spPr>
          <a:xfrm>
            <a:off x="1433512" y="2139156"/>
            <a:ext cx="6276975" cy="3448050"/>
          </a:xfrm>
        </p:spPr>
      </p:pic>
      <p:sp>
        <p:nvSpPr>
          <p:cNvPr id="5" name="TextBox 4"/>
          <p:cNvSpPr txBox="1"/>
          <p:nvPr/>
        </p:nvSpPr>
        <p:spPr>
          <a:xfrm>
            <a:off x="428596" y="285728"/>
            <a:ext cx="928694"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Prerequisites</a:t>
            </a:r>
            <a:endParaRPr lang="de-DE" sz="1100" dirty="0">
              <a:solidFill>
                <a:schemeClr val="bg1">
                  <a:lumMod val="50000"/>
                </a:schemeClr>
              </a:solidFill>
            </a:endParaRPr>
          </a:p>
        </p:txBody>
      </p:sp>
      <p:sp>
        <p:nvSpPr>
          <p:cNvPr id="6" name="TextBox 5"/>
          <p:cNvSpPr txBox="1"/>
          <p:nvPr/>
        </p:nvSpPr>
        <p:spPr>
          <a:xfrm>
            <a:off x="1357290" y="285728"/>
            <a:ext cx="1025692"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Process steps</a:t>
            </a:r>
            <a:endParaRPr lang="de-DE" sz="1100" dirty="0">
              <a:solidFill>
                <a:schemeClr val="bg1">
                  <a:lumMod val="50000"/>
                </a:schemeClr>
              </a:solidFill>
            </a:endParaRPr>
          </a:p>
        </p:txBody>
      </p:sp>
      <p:sp>
        <p:nvSpPr>
          <p:cNvPr id="8" name="TextBox 7"/>
          <p:cNvSpPr txBox="1"/>
          <p:nvPr/>
        </p:nvSpPr>
        <p:spPr>
          <a:xfrm>
            <a:off x="977900" y="0"/>
            <a:ext cx="1257300" cy="276999"/>
          </a:xfrm>
          <a:prstGeom prst="rect">
            <a:avLst/>
          </a:prstGeom>
          <a:solidFill>
            <a:srgbClr val="000099"/>
          </a:solidFill>
        </p:spPr>
        <p:txBody>
          <a:bodyPr wrap="square" rtlCol="0">
            <a:spAutoFit/>
          </a:bodyPr>
          <a:lstStyle/>
          <a:p>
            <a:pPr algn="ctr"/>
            <a:r>
              <a:rPr lang="de-DE" sz="1200" dirty="0" smtClean="0">
                <a:solidFill>
                  <a:schemeClr val="bg1"/>
                </a:solidFill>
              </a:rPr>
              <a:t>Wideband Delphi</a:t>
            </a:r>
            <a:endParaRPr lang="de-DE" sz="1200" dirty="0">
              <a:solidFill>
                <a:schemeClr val="bg1"/>
              </a:solidFill>
            </a:endParaRPr>
          </a:p>
        </p:txBody>
      </p:sp>
      <p:sp>
        <p:nvSpPr>
          <p:cNvPr id="9" name="TextBox 8"/>
          <p:cNvSpPr txBox="1"/>
          <p:nvPr/>
        </p:nvSpPr>
        <p:spPr>
          <a:xfrm>
            <a:off x="23805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1</a:t>
            </a:r>
            <a:endParaRPr lang="de-DE" sz="1100" dirty="0">
              <a:solidFill>
                <a:schemeClr val="bg1">
                  <a:lumMod val="50000"/>
                </a:schemeClr>
              </a:solidFill>
            </a:endParaRPr>
          </a:p>
        </p:txBody>
      </p:sp>
      <p:sp>
        <p:nvSpPr>
          <p:cNvPr id="10" name="TextBox 9"/>
          <p:cNvSpPr txBox="1"/>
          <p:nvPr/>
        </p:nvSpPr>
        <p:spPr>
          <a:xfrm>
            <a:off x="29329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2</a:t>
            </a:r>
            <a:endParaRPr lang="de-DE" sz="1100" dirty="0">
              <a:solidFill>
                <a:schemeClr val="bg1">
                  <a:lumMod val="50000"/>
                </a:schemeClr>
              </a:solidFill>
            </a:endParaRPr>
          </a:p>
        </p:txBody>
      </p:sp>
      <p:sp>
        <p:nvSpPr>
          <p:cNvPr id="11" name="TextBox 10"/>
          <p:cNvSpPr txBox="1"/>
          <p:nvPr/>
        </p:nvSpPr>
        <p:spPr>
          <a:xfrm>
            <a:off x="34854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3</a:t>
            </a:r>
            <a:endParaRPr lang="de-DE" sz="1100" dirty="0">
              <a:solidFill>
                <a:schemeClr val="bg1">
                  <a:lumMod val="50000"/>
                </a:schemeClr>
              </a:solidFill>
            </a:endParaRPr>
          </a:p>
        </p:txBody>
      </p:sp>
      <p:sp>
        <p:nvSpPr>
          <p:cNvPr id="12" name="TextBox 11"/>
          <p:cNvSpPr txBox="1"/>
          <p:nvPr/>
        </p:nvSpPr>
        <p:spPr>
          <a:xfrm>
            <a:off x="40378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4</a:t>
            </a:r>
            <a:endParaRPr lang="de-DE" sz="1100" dirty="0">
              <a:solidFill>
                <a:schemeClr val="bg1">
                  <a:lumMod val="50000"/>
                </a:schemeClr>
              </a:solidFill>
            </a:endParaRPr>
          </a:p>
        </p:txBody>
      </p:sp>
      <p:sp>
        <p:nvSpPr>
          <p:cNvPr id="13" name="TextBox 12"/>
          <p:cNvSpPr txBox="1"/>
          <p:nvPr/>
        </p:nvSpPr>
        <p:spPr>
          <a:xfrm>
            <a:off x="4590339" y="285523"/>
            <a:ext cx="551356" cy="261610"/>
          </a:xfrm>
          <a:prstGeom prst="rect">
            <a:avLst/>
          </a:prstGeom>
          <a:solidFill>
            <a:srgbClr val="000099"/>
          </a:solidFill>
        </p:spPr>
        <p:txBody>
          <a:bodyPr wrap="square" rtlCol="0">
            <a:spAutoFit/>
          </a:bodyPr>
          <a:lstStyle/>
          <a:p>
            <a:r>
              <a:rPr lang="de-DE" sz="1100" dirty="0" smtClean="0">
                <a:solidFill>
                  <a:schemeClr val="bg1"/>
                </a:solidFill>
              </a:rPr>
              <a:t>Step 5</a:t>
            </a:r>
            <a:endParaRPr lang="de-DE" sz="1100" dirty="0">
              <a:solidFill>
                <a:schemeClr val="bg1"/>
              </a:solidFill>
            </a:endParaRPr>
          </a:p>
        </p:txBody>
      </p:sp>
      <p:sp>
        <p:nvSpPr>
          <p:cNvPr id="14" name="TextBox 13"/>
          <p:cNvSpPr txBox="1"/>
          <p:nvPr/>
        </p:nvSpPr>
        <p:spPr>
          <a:xfrm>
            <a:off x="5133264"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6</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Step 6: Reviewing results</a:t>
            </a:r>
            <a:endParaRPr lang="de-DE" dirty="0"/>
          </a:p>
        </p:txBody>
      </p:sp>
      <p:sp>
        <p:nvSpPr>
          <p:cNvPr id="3" name="Content Placeholder 2"/>
          <p:cNvSpPr>
            <a:spLocks noGrp="1"/>
          </p:cNvSpPr>
          <p:nvPr>
            <p:ph idx="1"/>
          </p:nvPr>
        </p:nvSpPr>
        <p:spPr/>
        <p:txBody>
          <a:bodyPr/>
          <a:lstStyle/>
          <a:p>
            <a:r>
              <a:rPr lang="de-DE" dirty="0" smtClean="0"/>
              <a:t>Final team meeting to review results</a:t>
            </a:r>
          </a:p>
          <a:p>
            <a:r>
              <a:rPr lang="de-DE" dirty="0" smtClean="0"/>
              <a:t>Determine wether the range is acceptable</a:t>
            </a:r>
          </a:p>
          <a:p>
            <a:r>
              <a:rPr lang="de-DE" dirty="0" smtClean="0"/>
              <a:t>Decide if tasks need to be broken down</a:t>
            </a:r>
          </a:p>
          <a:p>
            <a:pPr lvl="1"/>
            <a:r>
              <a:rPr lang="de-DE" dirty="0" smtClean="0"/>
              <a:t>Agree on new estimation session</a:t>
            </a:r>
          </a:p>
          <a:p>
            <a:pPr lvl="1">
              <a:buNone/>
            </a:pPr>
            <a:endParaRPr lang="de-DE" dirty="0" smtClean="0"/>
          </a:p>
        </p:txBody>
      </p:sp>
      <p:sp>
        <p:nvSpPr>
          <p:cNvPr id="5" name="TextBox 4"/>
          <p:cNvSpPr txBox="1"/>
          <p:nvPr/>
        </p:nvSpPr>
        <p:spPr>
          <a:xfrm>
            <a:off x="428596" y="285728"/>
            <a:ext cx="928694"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Prerequisites</a:t>
            </a:r>
            <a:endParaRPr lang="de-DE" sz="1100" dirty="0">
              <a:solidFill>
                <a:schemeClr val="bg1">
                  <a:lumMod val="50000"/>
                </a:schemeClr>
              </a:solidFill>
            </a:endParaRPr>
          </a:p>
        </p:txBody>
      </p:sp>
      <p:sp>
        <p:nvSpPr>
          <p:cNvPr id="6" name="TextBox 5"/>
          <p:cNvSpPr txBox="1"/>
          <p:nvPr/>
        </p:nvSpPr>
        <p:spPr>
          <a:xfrm>
            <a:off x="1357290" y="285728"/>
            <a:ext cx="1025692"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Process steps</a:t>
            </a:r>
            <a:endParaRPr lang="de-DE" sz="1100" dirty="0">
              <a:solidFill>
                <a:schemeClr val="bg1">
                  <a:lumMod val="50000"/>
                </a:schemeClr>
              </a:solidFill>
            </a:endParaRPr>
          </a:p>
        </p:txBody>
      </p:sp>
      <p:sp>
        <p:nvSpPr>
          <p:cNvPr id="7" name="TextBox 6"/>
          <p:cNvSpPr txBox="1"/>
          <p:nvPr/>
        </p:nvSpPr>
        <p:spPr>
          <a:xfrm>
            <a:off x="977900" y="0"/>
            <a:ext cx="1257300" cy="276999"/>
          </a:xfrm>
          <a:prstGeom prst="rect">
            <a:avLst/>
          </a:prstGeom>
          <a:solidFill>
            <a:srgbClr val="000099"/>
          </a:solidFill>
        </p:spPr>
        <p:txBody>
          <a:bodyPr wrap="square" rtlCol="0">
            <a:spAutoFit/>
          </a:bodyPr>
          <a:lstStyle/>
          <a:p>
            <a:pPr algn="ctr"/>
            <a:r>
              <a:rPr lang="de-DE" sz="1200" dirty="0" smtClean="0">
                <a:solidFill>
                  <a:schemeClr val="bg1"/>
                </a:solidFill>
              </a:rPr>
              <a:t>Wideband Delphi</a:t>
            </a:r>
            <a:endParaRPr lang="de-DE" sz="1200" dirty="0">
              <a:solidFill>
                <a:schemeClr val="bg1"/>
              </a:solidFill>
            </a:endParaRPr>
          </a:p>
        </p:txBody>
      </p:sp>
      <p:sp>
        <p:nvSpPr>
          <p:cNvPr id="8" name="TextBox 7"/>
          <p:cNvSpPr txBox="1"/>
          <p:nvPr/>
        </p:nvSpPr>
        <p:spPr>
          <a:xfrm>
            <a:off x="23805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1</a:t>
            </a:r>
            <a:endParaRPr lang="de-DE" sz="1100" dirty="0">
              <a:solidFill>
                <a:schemeClr val="bg1">
                  <a:lumMod val="50000"/>
                </a:schemeClr>
              </a:solidFill>
            </a:endParaRPr>
          </a:p>
        </p:txBody>
      </p:sp>
      <p:sp>
        <p:nvSpPr>
          <p:cNvPr id="9" name="TextBox 8"/>
          <p:cNvSpPr txBox="1"/>
          <p:nvPr/>
        </p:nvSpPr>
        <p:spPr>
          <a:xfrm>
            <a:off x="29329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2</a:t>
            </a:r>
            <a:endParaRPr lang="de-DE" sz="1100" dirty="0">
              <a:solidFill>
                <a:schemeClr val="bg1">
                  <a:lumMod val="50000"/>
                </a:schemeClr>
              </a:solidFill>
            </a:endParaRPr>
          </a:p>
        </p:txBody>
      </p:sp>
      <p:sp>
        <p:nvSpPr>
          <p:cNvPr id="10" name="TextBox 9"/>
          <p:cNvSpPr txBox="1"/>
          <p:nvPr/>
        </p:nvSpPr>
        <p:spPr>
          <a:xfrm>
            <a:off x="34854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3</a:t>
            </a:r>
            <a:endParaRPr lang="de-DE" sz="1100" dirty="0">
              <a:solidFill>
                <a:schemeClr val="bg1">
                  <a:lumMod val="50000"/>
                </a:schemeClr>
              </a:solidFill>
            </a:endParaRPr>
          </a:p>
        </p:txBody>
      </p:sp>
      <p:sp>
        <p:nvSpPr>
          <p:cNvPr id="11" name="TextBox 10"/>
          <p:cNvSpPr txBox="1"/>
          <p:nvPr/>
        </p:nvSpPr>
        <p:spPr>
          <a:xfrm>
            <a:off x="40378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4</a:t>
            </a:r>
            <a:endParaRPr lang="de-DE" sz="1100" dirty="0">
              <a:solidFill>
                <a:schemeClr val="bg1">
                  <a:lumMod val="50000"/>
                </a:schemeClr>
              </a:solidFill>
            </a:endParaRPr>
          </a:p>
        </p:txBody>
      </p:sp>
      <p:sp>
        <p:nvSpPr>
          <p:cNvPr id="12" name="TextBox 11"/>
          <p:cNvSpPr txBox="1"/>
          <p:nvPr/>
        </p:nvSpPr>
        <p:spPr>
          <a:xfrm>
            <a:off x="45903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5</a:t>
            </a:r>
            <a:endParaRPr lang="de-DE" sz="1100" dirty="0">
              <a:solidFill>
                <a:schemeClr val="bg1">
                  <a:lumMod val="50000"/>
                </a:schemeClr>
              </a:solidFill>
            </a:endParaRPr>
          </a:p>
        </p:txBody>
      </p:sp>
      <p:sp>
        <p:nvSpPr>
          <p:cNvPr id="13" name="TextBox 12"/>
          <p:cNvSpPr txBox="1"/>
          <p:nvPr/>
        </p:nvSpPr>
        <p:spPr>
          <a:xfrm>
            <a:off x="5133264" y="285523"/>
            <a:ext cx="551356" cy="261610"/>
          </a:xfrm>
          <a:prstGeom prst="rect">
            <a:avLst/>
          </a:prstGeom>
          <a:solidFill>
            <a:srgbClr val="000099"/>
          </a:solidFill>
        </p:spPr>
        <p:txBody>
          <a:bodyPr wrap="square" rtlCol="0">
            <a:spAutoFit/>
          </a:bodyPr>
          <a:lstStyle/>
          <a:p>
            <a:r>
              <a:rPr lang="de-DE" sz="1100" dirty="0" smtClean="0">
                <a:solidFill>
                  <a:schemeClr val="bg1"/>
                </a:solidFill>
              </a:rPr>
              <a:t>Step 6</a:t>
            </a:r>
            <a:endParaRPr lang="de-DE" sz="110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Delphi</a:t>
            </a:r>
            <a:endParaRPr lang="de-DE" dirty="0"/>
          </a:p>
        </p:txBody>
      </p:sp>
      <p:sp>
        <p:nvSpPr>
          <p:cNvPr id="3" name="Content Placeholder 2"/>
          <p:cNvSpPr>
            <a:spLocks noGrp="1"/>
          </p:cNvSpPr>
          <p:nvPr>
            <p:ph idx="1"/>
          </p:nvPr>
        </p:nvSpPr>
        <p:spPr>
          <a:xfrm>
            <a:off x="309093" y="1519707"/>
            <a:ext cx="8487177" cy="4687909"/>
          </a:xfrm>
        </p:spPr>
        <p:txBody>
          <a:bodyPr>
            <a:normAutofit lnSpcReduction="10000"/>
          </a:bodyPr>
          <a:lstStyle/>
          <a:p>
            <a:r>
              <a:rPr lang="de-DE" dirty="0" smtClean="0"/>
              <a:t>Developed in the 1940s by the RAND corporation</a:t>
            </a:r>
          </a:p>
          <a:p>
            <a:r>
              <a:rPr lang="de-DE" dirty="0" smtClean="0"/>
              <a:t>Estimation completely independent</a:t>
            </a:r>
          </a:p>
          <a:p>
            <a:r>
              <a:rPr lang="de-DE" dirty="0" smtClean="0"/>
              <a:t>No team discussion</a:t>
            </a:r>
          </a:p>
          <a:p>
            <a:r>
              <a:rPr lang="de-DE" dirty="0" smtClean="0"/>
              <a:t>Anonymous expert interactions through several iterations</a:t>
            </a:r>
          </a:p>
          <a:p>
            <a:r>
              <a:rPr lang="de-DE" dirty="0" smtClean="0"/>
              <a:t>Supervised by moderator</a:t>
            </a:r>
          </a:p>
          <a:p>
            <a:r>
              <a:rPr lang="de-DE" dirty="0" smtClean="0"/>
              <a:t>Finishes when an agreed-on majority position is attained</a:t>
            </a:r>
            <a:endParaRPr lang="de-DE" dirty="0"/>
          </a:p>
        </p:txBody>
      </p:sp>
      <p:sp>
        <p:nvSpPr>
          <p:cNvPr id="5" name="TextBox 4"/>
          <p:cNvSpPr txBox="1"/>
          <p:nvPr/>
        </p:nvSpPr>
        <p:spPr>
          <a:xfrm>
            <a:off x="2235200" y="0"/>
            <a:ext cx="609600" cy="276999"/>
          </a:xfrm>
          <a:prstGeom prst="rect">
            <a:avLst/>
          </a:prstGeom>
          <a:solidFill>
            <a:srgbClr val="000099"/>
          </a:solidFill>
        </p:spPr>
        <p:txBody>
          <a:bodyPr wrap="square" rtlCol="0">
            <a:spAutoFit/>
          </a:bodyPr>
          <a:lstStyle/>
          <a:p>
            <a:pPr algn="ctr"/>
            <a:r>
              <a:rPr lang="de-DE" sz="1200" dirty="0" smtClean="0">
                <a:solidFill>
                  <a:schemeClr val="bg1"/>
                </a:solidFill>
              </a:rPr>
              <a:t>Delphi</a:t>
            </a:r>
            <a:endParaRPr lang="de-DE" sz="12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Primary techniques in industry</a:t>
            </a:r>
            <a:endParaRPr lang="de-DE" dirty="0"/>
          </a:p>
        </p:txBody>
      </p:sp>
      <p:sp>
        <p:nvSpPr>
          <p:cNvPr id="3" name="Content Placeholder 2"/>
          <p:cNvSpPr>
            <a:spLocks noGrp="1"/>
          </p:cNvSpPr>
          <p:nvPr>
            <p:ph idx="1"/>
          </p:nvPr>
        </p:nvSpPr>
        <p:spPr/>
        <p:txBody>
          <a:bodyPr>
            <a:normAutofit/>
          </a:bodyPr>
          <a:lstStyle/>
          <a:p>
            <a:r>
              <a:rPr lang="en-US" dirty="0" smtClean="0"/>
              <a:t>Dominant strategy for estimating software development effort</a:t>
            </a:r>
          </a:p>
          <a:p>
            <a:r>
              <a:rPr lang="en-US" dirty="0" smtClean="0"/>
              <a:t>In the studies that were made:</a:t>
            </a:r>
            <a:endParaRPr lang="en-US" dirty="0" smtClean="0"/>
          </a:p>
          <a:p>
            <a:pPr lvl="1"/>
            <a:r>
              <a:rPr lang="en-US" dirty="0" smtClean="0"/>
              <a:t>Estimation strategy categories and definitions not the same in the different studies</a:t>
            </a:r>
          </a:p>
          <a:p>
            <a:pPr lvl="1"/>
            <a:r>
              <a:rPr lang="en-US" dirty="0" smtClean="0"/>
              <a:t>Strong evidence that expert based estimation most frequently used</a:t>
            </a:r>
          </a:p>
          <a:p>
            <a:pPr lvl="1"/>
            <a:r>
              <a:rPr lang="en-US" dirty="0" smtClean="0"/>
              <a:t>No paper indicating model-based estimation as the most frequently used</a:t>
            </a:r>
            <a:endParaRPr lang="de-DE" dirty="0" smtClean="0"/>
          </a:p>
        </p:txBody>
      </p:sp>
      <p:sp>
        <p:nvSpPr>
          <p:cNvPr id="14" name="TextBox 13"/>
          <p:cNvSpPr txBox="1"/>
          <p:nvPr/>
        </p:nvSpPr>
        <p:spPr>
          <a:xfrm>
            <a:off x="1993389" y="298249"/>
            <a:ext cx="1574060" cy="261610"/>
          </a:xfrm>
          <a:prstGeom prst="rect">
            <a:avLst/>
          </a:prstGeom>
          <a:solidFill>
            <a:srgbClr val="000099"/>
          </a:solidFill>
        </p:spPr>
        <p:txBody>
          <a:bodyPr wrap="square" rtlCol="0">
            <a:spAutoFit/>
          </a:bodyPr>
          <a:lstStyle/>
          <a:p>
            <a:r>
              <a:rPr lang="de-DE" sz="1100" dirty="0" smtClean="0">
                <a:solidFill>
                  <a:schemeClr val="bg1"/>
                </a:solidFill>
              </a:rPr>
              <a:t>Techniques</a:t>
            </a:r>
            <a:r>
              <a:rPr lang="de-DE" sz="1100" dirty="0" smtClean="0">
                <a:solidFill>
                  <a:schemeClr val="bg1">
                    <a:lumMod val="50000"/>
                  </a:schemeClr>
                </a:solidFill>
              </a:rPr>
              <a:t>  </a:t>
            </a:r>
            <a:r>
              <a:rPr lang="de-DE" sz="1100" dirty="0" smtClean="0">
                <a:solidFill>
                  <a:schemeClr val="bg1"/>
                </a:solidFill>
              </a:rPr>
              <a:t>in industry</a:t>
            </a:r>
            <a:endParaRPr lang="de-DE" sz="1100" dirty="0">
              <a:solidFill>
                <a:schemeClr val="bg1"/>
              </a:solidFill>
            </a:endParaRPr>
          </a:p>
        </p:txBody>
      </p:sp>
      <p:sp>
        <p:nvSpPr>
          <p:cNvPr id="17" name="TextBox 16"/>
          <p:cNvSpPr txBox="1"/>
          <p:nvPr/>
        </p:nvSpPr>
        <p:spPr>
          <a:xfrm>
            <a:off x="3568857" y="298249"/>
            <a:ext cx="928694"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Comparison</a:t>
            </a:r>
            <a:endParaRPr lang="de-DE" sz="1100" dirty="0">
              <a:solidFill>
                <a:schemeClr val="bg1">
                  <a:lumMod val="50000"/>
                </a:schemeClr>
              </a:solidFill>
            </a:endParaRPr>
          </a:p>
        </p:txBody>
      </p:sp>
      <p:sp>
        <p:nvSpPr>
          <p:cNvPr id="7" name="TextBox 6"/>
          <p:cNvSpPr txBox="1"/>
          <p:nvPr/>
        </p:nvSpPr>
        <p:spPr>
          <a:xfrm>
            <a:off x="2844800" y="0"/>
            <a:ext cx="1181100" cy="276999"/>
          </a:xfrm>
          <a:prstGeom prst="rect">
            <a:avLst/>
          </a:prstGeom>
          <a:solidFill>
            <a:srgbClr val="000099"/>
          </a:solidFill>
        </p:spPr>
        <p:txBody>
          <a:bodyPr wrap="square" rtlCol="0">
            <a:spAutoFit/>
          </a:bodyPr>
          <a:lstStyle/>
          <a:p>
            <a:pPr algn="ctr"/>
            <a:r>
              <a:rPr lang="de-DE" sz="1200" dirty="0" smtClean="0">
                <a:solidFill>
                  <a:schemeClr val="bg1"/>
                </a:solidFill>
              </a:rPr>
              <a:t>Usage statistics</a:t>
            </a:r>
            <a:endParaRPr lang="de-DE" sz="12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Table of Content</a:t>
            </a:r>
            <a:endParaRPr lang="de-DE" dirty="0"/>
          </a:p>
        </p:txBody>
      </p:sp>
      <p:sp>
        <p:nvSpPr>
          <p:cNvPr id="3" name="Content Placeholder 2"/>
          <p:cNvSpPr>
            <a:spLocks noGrp="1"/>
          </p:cNvSpPr>
          <p:nvPr>
            <p:ph idx="1"/>
          </p:nvPr>
        </p:nvSpPr>
        <p:spPr/>
        <p:txBody>
          <a:bodyPr>
            <a:normAutofit fontScale="92500" lnSpcReduction="20000"/>
          </a:bodyPr>
          <a:lstStyle/>
          <a:p>
            <a:r>
              <a:rPr lang="de-DE" dirty="0" smtClean="0"/>
              <a:t>Introduction</a:t>
            </a:r>
          </a:p>
          <a:p>
            <a:r>
              <a:rPr lang="de-DE" dirty="0" smtClean="0"/>
              <a:t>Wideband-Delphi</a:t>
            </a:r>
          </a:p>
          <a:p>
            <a:pPr lvl="1"/>
            <a:r>
              <a:rPr lang="de-DE" dirty="0" smtClean="0"/>
              <a:t>Entry critera</a:t>
            </a:r>
          </a:p>
          <a:p>
            <a:pPr lvl="1"/>
            <a:r>
              <a:rPr lang="de-DE" dirty="0" smtClean="0"/>
              <a:t>Steps</a:t>
            </a:r>
          </a:p>
          <a:p>
            <a:r>
              <a:rPr lang="de-DE" dirty="0" smtClean="0"/>
              <a:t>Delphi</a:t>
            </a:r>
          </a:p>
          <a:p>
            <a:r>
              <a:rPr lang="de-DE" dirty="0" smtClean="0"/>
              <a:t>Usage statistics</a:t>
            </a:r>
          </a:p>
          <a:p>
            <a:r>
              <a:rPr lang="de-DE" dirty="0" smtClean="0"/>
              <a:t>Best practices</a:t>
            </a:r>
          </a:p>
          <a:p>
            <a:r>
              <a:rPr lang="de-DE" dirty="0" smtClean="0"/>
              <a:t>Further steps</a:t>
            </a:r>
          </a:p>
          <a:p>
            <a:r>
              <a:rPr lang="de-DE" dirty="0" smtClean="0"/>
              <a:t>Summary</a:t>
            </a:r>
          </a:p>
          <a:p>
            <a:r>
              <a:rPr lang="de-DE" dirty="0" smtClean="0"/>
              <a:t>Bibliography</a:t>
            </a:r>
            <a:endParaRPr lang="de-D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Primary techniques in industry</a:t>
            </a:r>
            <a:endParaRPr lang="de-DE" dirty="0"/>
          </a:p>
        </p:txBody>
      </p:sp>
      <p:graphicFrame>
        <p:nvGraphicFramePr>
          <p:cNvPr id="7" name="Content Placeholder 6"/>
          <p:cNvGraphicFramePr>
            <a:graphicFrameLocks noGrp="1"/>
          </p:cNvGraphicFramePr>
          <p:nvPr>
            <p:ph idx="1"/>
          </p:nvPr>
        </p:nvGraphicFramePr>
        <p:xfrm>
          <a:off x="218941" y="1600200"/>
          <a:ext cx="8706117"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p:cNvSpPr txBox="1"/>
          <p:nvPr/>
        </p:nvSpPr>
        <p:spPr>
          <a:xfrm>
            <a:off x="1993389" y="298249"/>
            <a:ext cx="1574060" cy="261610"/>
          </a:xfrm>
          <a:prstGeom prst="rect">
            <a:avLst/>
          </a:prstGeom>
          <a:solidFill>
            <a:srgbClr val="000099"/>
          </a:solidFill>
        </p:spPr>
        <p:txBody>
          <a:bodyPr wrap="square" rtlCol="0">
            <a:spAutoFit/>
          </a:bodyPr>
          <a:lstStyle/>
          <a:p>
            <a:r>
              <a:rPr lang="de-DE" sz="1100" dirty="0" smtClean="0">
                <a:solidFill>
                  <a:schemeClr val="bg1"/>
                </a:solidFill>
              </a:rPr>
              <a:t>Techniques</a:t>
            </a:r>
            <a:r>
              <a:rPr lang="de-DE" sz="1100" dirty="0" smtClean="0">
                <a:solidFill>
                  <a:schemeClr val="bg1">
                    <a:lumMod val="50000"/>
                  </a:schemeClr>
                </a:solidFill>
              </a:rPr>
              <a:t>  </a:t>
            </a:r>
            <a:r>
              <a:rPr lang="de-DE" sz="1100" dirty="0" smtClean="0">
                <a:solidFill>
                  <a:schemeClr val="bg1"/>
                </a:solidFill>
              </a:rPr>
              <a:t>in industry</a:t>
            </a:r>
            <a:endParaRPr lang="de-DE" sz="1100" dirty="0">
              <a:solidFill>
                <a:schemeClr val="bg1"/>
              </a:solidFill>
            </a:endParaRPr>
          </a:p>
        </p:txBody>
      </p:sp>
      <p:sp>
        <p:nvSpPr>
          <p:cNvPr id="17" name="TextBox 16"/>
          <p:cNvSpPr txBox="1"/>
          <p:nvPr/>
        </p:nvSpPr>
        <p:spPr>
          <a:xfrm>
            <a:off x="3568857" y="298249"/>
            <a:ext cx="928694"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Comparison</a:t>
            </a:r>
            <a:endParaRPr lang="de-DE" sz="1100" dirty="0">
              <a:solidFill>
                <a:schemeClr val="bg1">
                  <a:lumMod val="50000"/>
                </a:schemeClr>
              </a:solidFill>
            </a:endParaRPr>
          </a:p>
        </p:txBody>
      </p:sp>
      <p:sp>
        <p:nvSpPr>
          <p:cNvPr id="8" name="TextBox 7"/>
          <p:cNvSpPr txBox="1"/>
          <p:nvPr/>
        </p:nvSpPr>
        <p:spPr>
          <a:xfrm>
            <a:off x="2844800" y="0"/>
            <a:ext cx="1181100" cy="276999"/>
          </a:xfrm>
          <a:prstGeom prst="rect">
            <a:avLst/>
          </a:prstGeom>
          <a:solidFill>
            <a:srgbClr val="000099"/>
          </a:solidFill>
        </p:spPr>
        <p:txBody>
          <a:bodyPr wrap="square" rtlCol="0">
            <a:spAutoFit/>
          </a:bodyPr>
          <a:lstStyle/>
          <a:p>
            <a:pPr algn="ctr"/>
            <a:r>
              <a:rPr lang="de-DE" sz="1200" dirty="0" smtClean="0">
                <a:solidFill>
                  <a:schemeClr val="bg1"/>
                </a:solidFill>
              </a:rPr>
              <a:t>Usage statistics</a:t>
            </a:r>
            <a:endParaRPr lang="de-DE" sz="1200"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Comparison with estimation models</a:t>
            </a:r>
            <a:endParaRPr lang="de-DE" dirty="0"/>
          </a:p>
        </p:txBody>
      </p:sp>
      <p:graphicFrame>
        <p:nvGraphicFramePr>
          <p:cNvPr id="7" name="Content Placeholder 6"/>
          <p:cNvGraphicFramePr>
            <a:graphicFrameLocks noGrp="1"/>
          </p:cNvGraphicFramePr>
          <p:nvPr>
            <p:ph idx="1"/>
          </p:nvPr>
        </p:nvGraphicFramePr>
        <p:xfrm>
          <a:off x="186739" y="1587320"/>
          <a:ext cx="8686804" cy="4629973"/>
        </p:xfrm>
        <a:graphic>
          <a:graphicData uri="http://schemas.openxmlformats.org/drawingml/2006/table">
            <a:tbl>
              <a:tblPr firstRow="1" bandRow="1">
                <a:tableStyleId>{5C22544A-7EE6-4342-B048-85BDC9FD1C3A}</a:tableStyleId>
              </a:tblPr>
              <a:tblGrid>
                <a:gridCol w="4343402"/>
                <a:gridCol w="4343402"/>
              </a:tblGrid>
              <a:tr h="369217">
                <a:tc>
                  <a:txBody>
                    <a:bodyPr/>
                    <a:lstStyle/>
                    <a:p>
                      <a:pPr algn="ctr"/>
                      <a:r>
                        <a:rPr lang="en-US" sz="1400" dirty="0" smtClean="0"/>
                        <a:t>Design</a:t>
                      </a:r>
                      <a:r>
                        <a:rPr lang="en-US" sz="1400" baseline="0" dirty="0" smtClean="0"/>
                        <a:t> of Studies</a:t>
                      </a:r>
                      <a:endParaRPr lang="en-US" sz="1400" dirty="0"/>
                    </a:p>
                  </a:txBody>
                  <a:tcPr/>
                </a:tc>
                <a:tc>
                  <a:txBody>
                    <a:bodyPr/>
                    <a:lstStyle/>
                    <a:p>
                      <a:pPr algn="ctr"/>
                      <a:r>
                        <a:rPr lang="en-US" sz="1400" dirty="0" smtClean="0"/>
                        <a:t>Results and limitations</a:t>
                      </a:r>
                      <a:endParaRPr lang="en-US" sz="1400" dirty="0"/>
                    </a:p>
                  </a:txBody>
                  <a:tcPr/>
                </a:tc>
              </a:tr>
              <a:tr h="1048250">
                <a:tc>
                  <a:txBody>
                    <a:bodyPr/>
                    <a:lstStyle/>
                    <a:p>
                      <a:r>
                        <a:rPr lang="en-US" sz="1400" b="0" kern="1200" baseline="0" dirty="0" smtClean="0">
                          <a:solidFill>
                            <a:schemeClr val="tx1"/>
                          </a:solidFill>
                          <a:latin typeface="+mn-lt"/>
                          <a:ea typeface="+mn-ea"/>
                          <a:cs typeface="+mn-cs"/>
                        </a:rPr>
                        <a:t>Experimental comparison of the estimation accuracy of 14 project leaders with that of estimation models (BYL and Estimacs) on 1 finished software project.</a:t>
                      </a:r>
                      <a:endParaRPr lang="en-US" sz="1400" b="0" dirty="0">
                        <a:solidFill>
                          <a:schemeClr val="tx1"/>
                        </a:solidFill>
                      </a:endParaRPr>
                    </a:p>
                  </a:txBody>
                  <a:tcPr/>
                </a:tc>
                <a:tc>
                  <a:txBody>
                    <a:bodyPr/>
                    <a:lstStyle/>
                    <a:p>
                      <a:r>
                        <a:rPr lang="en-US" sz="1400" b="0" kern="1200" baseline="0" dirty="0" smtClean="0">
                          <a:solidFill>
                            <a:schemeClr val="tx1"/>
                          </a:solidFill>
                          <a:latin typeface="+mn-lt"/>
                          <a:ea typeface="+mn-ea"/>
                          <a:cs typeface="+mn-cs"/>
                        </a:rPr>
                        <a:t>The project leaders’ estimates were, on average, more accurate than the estimation models. Limitations:</a:t>
                      </a:r>
                    </a:p>
                    <a:p>
                      <a:r>
                        <a:rPr lang="en-US" sz="1400" b="0" kern="1200" baseline="0" dirty="0" smtClean="0">
                          <a:solidFill>
                            <a:schemeClr val="tx1"/>
                          </a:solidFill>
                          <a:latin typeface="+mn-lt"/>
                          <a:ea typeface="+mn-ea"/>
                          <a:cs typeface="+mn-cs"/>
                        </a:rPr>
                        <a:t>(1) The experimental setting. (2) The estimation models were not calibrated to the organization.</a:t>
                      </a:r>
                      <a:endParaRPr lang="en-US" sz="1400" b="0" dirty="0">
                        <a:solidFill>
                          <a:schemeClr val="tx1"/>
                        </a:solidFill>
                      </a:endParaRPr>
                    </a:p>
                  </a:txBody>
                  <a:tcPr/>
                </a:tc>
              </a:tr>
              <a:tr h="1627546">
                <a:tc>
                  <a:txBody>
                    <a:bodyPr/>
                    <a:lstStyle/>
                    <a:p>
                      <a:r>
                        <a:rPr lang="en-US" sz="1400" b="0" kern="1200" baseline="0" dirty="0" smtClean="0">
                          <a:solidFill>
                            <a:schemeClr val="tx1"/>
                          </a:solidFill>
                          <a:latin typeface="+mn-lt"/>
                          <a:ea typeface="+mn-ea"/>
                          <a:cs typeface="+mn-cs"/>
                        </a:rPr>
                        <a:t>Experimental comparison of the estimation accuracy of five software professionals with that of estimation models (function points and COCOMO) on 10 finished software projects.</a:t>
                      </a:r>
                      <a:endParaRPr lang="en-US" sz="1400" b="0" dirty="0">
                        <a:solidFill>
                          <a:schemeClr val="tx1"/>
                        </a:solidFill>
                      </a:endParaRPr>
                    </a:p>
                  </a:txBody>
                  <a:tcPr/>
                </a:tc>
                <a:tc>
                  <a:txBody>
                    <a:bodyPr/>
                    <a:lstStyle/>
                    <a:p>
                      <a:r>
                        <a:rPr lang="en-US" sz="1400" b="0" kern="1200" baseline="0" dirty="0" smtClean="0">
                          <a:solidFill>
                            <a:schemeClr val="tx1"/>
                          </a:solidFill>
                          <a:latin typeface="+mn-lt"/>
                          <a:ea typeface="+mn-ea"/>
                          <a:cs typeface="+mn-cs"/>
                        </a:rPr>
                        <a:t>The software professionals had the most and least accurate estimates, and were, on average, more</a:t>
                      </a:r>
                    </a:p>
                    <a:p>
                      <a:r>
                        <a:rPr lang="en-US" sz="1400" b="0" kern="1200" baseline="0" dirty="0" smtClean="0">
                          <a:solidFill>
                            <a:schemeClr val="tx1"/>
                          </a:solidFill>
                          <a:latin typeface="+mn-lt"/>
                          <a:ea typeface="+mn-ea"/>
                          <a:cs typeface="+mn-cs"/>
                        </a:rPr>
                        <a:t>accurate than the models. Limitation: (1) The experimental setting. (2) The project information was</a:t>
                      </a:r>
                    </a:p>
                    <a:p>
                      <a:r>
                        <a:rPr lang="en-US" sz="1400" b="0" kern="1200" baseline="0" dirty="0" smtClean="0">
                          <a:solidFill>
                            <a:schemeClr val="tx1"/>
                          </a:solidFill>
                          <a:latin typeface="+mn-lt"/>
                          <a:ea typeface="+mn-ea"/>
                          <a:cs typeface="+mn-cs"/>
                        </a:rPr>
                        <a:t>tailored to the estimation models, e.g., no requirement specification was available, and (3) The estimation models were not calibrated to the organization.</a:t>
                      </a:r>
                      <a:endParaRPr lang="en-US" sz="1400" b="0" dirty="0">
                        <a:solidFill>
                          <a:schemeClr val="tx1"/>
                        </a:solidFill>
                      </a:endParaRPr>
                    </a:p>
                  </a:txBody>
                  <a:tcPr/>
                </a:tc>
              </a:tr>
              <a:tr h="1536647">
                <a:tc>
                  <a:txBody>
                    <a:bodyPr/>
                    <a:lstStyle/>
                    <a:p>
                      <a:r>
                        <a:rPr lang="en-US" sz="1400" b="0" kern="1200" baseline="0" dirty="0" smtClean="0">
                          <a:solidFill>
                            <a:schemeClr val="tx1"/>
                          </a:solidFill>
                          <a:latin typeface="+mn-lt"/>
                          <a:ea typeface="+mn-ea"/>
                          <a:cs typeface="+mn-cs"/>
                        </a:rPr>
                        <a:t>Experimental comparison of the estimation accuracy of 1 expert with that of estimation models (case-based reasoning model based on previous estimation strategy of the expert, function points, and COCOMO) on five finished software projects.</a:t>
                      </a:r>
                      <a:endParaRPr lang="en-US" sz="1400" b="0" dirty="0">
                        <a:solidFill>
                          <a:schemeClr val="tx1"/>
                        </a:solidFill>
                      </a:endParaRPr>
                    </a:p>
                  </a:txBody>
                  <a:tcPr/>
                </a:tc>
                <a:tc>
                  <a:txBody>
                    <a:bodyPr/>
                    <a:lstStyle/>
                    <a:p>
                      <a:r>
                        <a:rPr lang="en-US" sz="1400" b="0" kern="1200" baseline="0" dirty="0" smtClean="0">
                          <a:solidFill>
                            <a:schemeClr val="tx1"/>
                          </a:solidFill>
                          <a:latin typeface="+mn-lt"/>
                          <a:ea typeface="+mn-ea"/>
                          <a:cs typeface="+mn-cs"/>
                        </a:rPr>
                        <a:t>Expert’s estimates  - the most accurate , but not much better than the case-based reasoning</a:t>
                      </a:r>
                    </a:p>
                    <a:p>
                      <a:r>
                        <a:rPr lang="en-US" sz="1400" b="0" kern="1200" baseline="0" dirty="0" smtClean="0">
                          <a:solidFill>
                            <a:schemeClr val="tx1"/>
                          </a:solidFill>
                          <a:latin typeface="+mn-lt"/>
                          <a:ea typeface="+mn-ea"/>
                          <a:cs typeface="+mn-cs"/>
                        </a:rPr>
                        <a:t>estimation model. The algorithmic estimation models (COCOMO and function points) were the least</a:t>
                      </a:r>
                    </a:p>
                    <a:p>
                      <a:r>
                        <a:rPr lang="en-US" sz="1400" b="0" kern="1200" baseline="0" dirty="0" smtClean="0">
                          <a:solidFill>
                            <a:schemeClr val="tx1"/>
                          </a:solidFill>
                          <a:latin typeface="+mn-lt"/>
                          <a:ea typeface="+mn-ea"/>
                          <a:cs typeface="+mn-cs"/>
                        </a:rPr>
                        <a:t>accurate. Limitations: (1) The experimental setting. (2) The algorithmic estimation models were not</a:t>
                      </a:r>
                    </a:p>
                    <a:p>
                      <a:r>
                        <a:rPr lang="en-US" sz="1400" b="0" kern="1200" baseline="0" dirty="0" smtClean="0">
                          <a:solidFill>
                            <a:schemeClr val="tx1"/>
                          </a:solidFill>
                          <a:latin typeface="+mn-lt"/>
                          <a:ea typeface="+mn-ea"/>
                          <a:cs typeface="+mn-cs"/>
                        </a:rPr>
                        <a:t>calibrated to the organization. (3) Only one expert</a:t>
                      </a:r>
                      <a:endParaRPr lang="en-US" sz="1400" b="0" dirty="0">
                        <a:solidFill>
                          <a:schemeClr val="tx1"/>
                        </a:solidFill>
                      </a:endParaRPr>
                    </a:p>
                  </a:txBody>
                  <a:tcPr/>
                </a:tc>
              </a:tr>
            </a:tbl>
          </a:graphicData>
        </a:graphic>
      </p:graphicFrame>
      <p:sp>
        <p:nvSpPr>
          <p:cNvPr id="14" name="TextBox 13"/>
          <p:cNvSpPr txBox="1"/>
          <p:nvPr/>
        </p:nvSpPr>
        <p:spPr>
          <a:xfrm>
            <a:off x="1993389" y="298249"/>
            <a:ext cx="1574060"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Techniques  in industry</a:t>
            </a:r>
            <a:endParaRPr lang="de-DE" sz="1100" dirty="0">
              <a:solidFill>
                <a:schemeClr val="bg1">
                  <a:lumMod val="50000"/>
                </a:schemeClr>
              </a:solidFill>
            </a:endParaRPr>
          </a:p>
        </p:txBody>
      </p:sp>
      <p:sp>
        <p:nvSpPr>
          <p:cNvPr id="17" name="TextBox 16"/>
          <p:cNvSpPr txBox="1"/>
          <p:nvPr/>
        </p:nvSpPr>
        <p:spPr>
          <a:xfrm>
            <a:off x="3568857" y="298249"/>
            <a:ext cx="928694" cy="261610"/>
          </a:xfrm>
          <a:prstGeom prst="rect">
            <a:avLst/>
          </a:prstGeom>
          <a:solidFill>
            <a:srgbClr val="000099"/>
          </a:solidFill>
        </p:spPr>
        <p:txBody>
          <a:bodyPr wrap="square" rtlCol="0">
            <a:spAutoFit/>
          </a:bodyPr>
          <a:lstStyle/>
          <a:p>
            <a:r>
              <a:rPr lang="de-DE" sz="1100" dirty="0" smtClean="0">
                <a:solidFill>
                  <a:schemeClr val="bg1"/>
                </a:solidFill>
              </a:rPr>
              <a:t>Comparison</a:t>
            </a:r>
            <a:endParaRPr lang="de-DE" sz="1100" dirty="0">
              <a:solidFill>
                <a:schemeClr val="bg1"/>
              </a:solidFill>
            </a:endParaRPr>
          </a:p>
        </p:txBody>
      </p:sp>
      <p:sp>
        <p:nvSpPr>
          <p:cNvPr id="8" name="TextBox 7"/>
          <p:cNvSpPr txBox="1"/>
          <p:nvPr/>
        </p:nvSpPr>
        <p:spPr>
          <a:xfrm>
            <a:off x="2844800" y="0"/>
            <a:ext cx="1181100" cy="276999"/>
          </a:xfrm>
          <a:prstGeom prst="rect">
            <a:avLst/>
          </a:prstGeom>
          <a:solidFill>
            <a:srgbClr val="000099"/>
          </a:solidFill>
        </p:spPr>
        <p:txBody>
          <a:bodyPr wrap="square" rtlCol="0">
            <a:spAutoFit/>
          </a:bodyPr>
          <a:lstStyle/>
          <a:p>
            <a:pPr algn="ctr"/>
            <a:r>
              <a:rPr lang="de-DE" sz="1200" dirty="0" smtClean="0">
                <a:solidFill>
                  <a:schemeClr val="bg1"/>
                </a:solidFill>
              </a:rPr>
              <a:t>Usage statistics</a:t>
            </a:r>
            <a:endParaRPr lang="de-DE" sz="120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Comparison with estimation models</a:t>
            </a:r>
            <a:endParaRPr lang="de-DE" dirty="0"/>
          </a:p>
        </p:txBody>
      </p:sp>
      <p:graphicFrame>
        <p:nvGraphicFramePr>
          <p:cNvPr id="7" name="Content Placeholder 6"/>
          <p:cNvGraphicFramePr>
            <a:graphicFrameLocks noGrp="1"/>
          </p:cNvGraphicFramePr>
          <p:nvPr>
            <p:ph idx="1"/>
          </p:nvPr>
        </p:nvGraphicFramePr>
        <p:xfrm>
          <a:off x="457200" y="1600199"/>
          <a:ext cx="8229600" cy="3088139"/>
        </p:xfrm>
        <a:graphic>
          <a:graphicData uri="http://schemas.openxmlformats.org/drawingml/2006/table">
            <a:tbl>
              <a:tblPr firstRow="1" bandRow="1">
                <a:tableStyleId>{5C22544A-7EE6-4342-B048-85BDC9FD1C3A}</a:tableStyleId>
              </a:tblPr>
              <a:tblGrid>
                <a:gridCol w="4114800"/>
                <a:gridCol w="4114800"/>
              </a:tblGrid>
              <a:tr h="1076459">
                <a:tc>
                  <a:txBody>
                    <a:bodyPr/>
                    <a:lstStyle/>
                    <a:p>
                      <a:r>
                        <a:rPr lang="en-US" sz="1400" b="1" kern="1200" baseline="0" dirty="0" smtClean="0">
                          <a:solidFill>
                            <a:schemeClr val="lt1"/>
                          </a:solidFill>
                          <a:latin typeface="+mn-lt"/>
                          <a:ea typeface="+mn-ea"/>
                          <a:cs typeface="+mn-cs"/>
                        </a:rPr>
                        <a:t>Experimental comparison of the estimation accuracy of experts (activity-based estimates) with that of estimation models (Doty, COCOMO, function point, and Putnam SLIM) on 1 finished project.</a:t>
                      </a:r>
                      <a:endParaRPr lang="en-US" sz="1400" dirty="0"/>
                    </a:p>
                  </a:txBody>
                  <a:tcPr/>
                </a:tc>
                <a:tc>
                  <a:txBody>
                    <a:bodyPr/>
                    <a:lstStyle/>
                    <a:p>
                      <a:r>
                        <a:rPr lang="en-US" sz="1400" b="1" kern="1200" baseline="0" dirty="0" smtClean="0">
                          <a:solidFill>
                            <a:schemeClr val="lt1"/>
                          </a:solidFill>
                          <a:latin typeface="+mn-lt"/>
                          <a:ea typeface="+mn-ea"/>
                          <a:cs typeface="+mn-cs"/>
                        </a:rPr>
                        <a:t>The expert estimates were the most accurate. Limitations: (1) The experimental setting. (2) The estimation models were not calibrated to the organization. (3) Only one project was estimated.</a:t>
                      </a:r>
                      <a:endParaRPr lang="en-US" sz="1400" dirty="0"/>
                    </a:p>
                  </a:txBody>
                  <a:tcPr/>
                </a:tc>
              </a:tr>
              <a:tr h="1076459">
                <a:tc>
                  <a:txBody>
                    <a:bodyPr/>
                    <a:lstStyle/>
                    <a:p>
                      <a:r>
                        <a:rPr lang="en-US" sz="1400" kern="1200" baseline="0" dirty="0" smtClean="0">
                          <a:solidFill>
                            <a:schemeClr val="dk1"/>
                          </a:solidFill>
                          <a:latin typeface="+mn-lt"/>
                          <a:ea typeface="+mn-ea"/>
                          <a:cs typeface="+mn-cs"/>
                        </a:rPr>
                        <a:t>Observations of 145 maintenance tasks in a software</a:t>
                      </a:r>
                    </a:p>
                    <a:p>
                      <a:r>
                        <a:rPr lang="en-US" sz="1400" kern="1200" baseline="0" dirty="0" smtClean="0">
                          <a:solidFill>
                            <a:schemeClr val="dk1"/>
                          </a:solidFill>
                          <a:latin typeface="+mn-lt"/>
                          <a:ea typeface="+mn-ea"/>
                          <a:cs typeface="+mn-cs"/>
                        </a:rPr>
                        <a:t>development organization. Comparison of expert estimates with estimates based on the average of two</a:t>
                      </a:r>
                    </a:p>
                    <a:p>
                      <a:r>
                        <a:rPr lang="en-US" sz="1400" kern="1200" baseline="0" dirty="0" smtClean="0">
                          <a:solidFill>
                            <a:schemeClr val="dk1"/>
                          </a:solidFill>
                          <a:latin typeface="+mn-lt"/>
                          <a:ea typeface="+mn-ea"/>
                          <a:cs typeface="+mn-cs"/>
                        </a:rPr>
                        <a:t>estimation methods, e.g., the average of an expert</a:t>
                      </a:r>
                    </a:p>
                    <a:p>
                      <a:r>
                        <a:rPr lang="en-US" sz="1400" kern="1200" baseline="0" dirty="0" smtClean="0">
                          <a:solidFill>
                            <a:schemeClr val="dk1"/>
                          </a:solidFill>
                          <a:latin typeface="+mn-lt"/>
                          <a:ea typeface="+mn-ea"/>
                          <a:cs typeface="+mn-cs"/>
                        </a:rPr>
                        <a:t>estimates and a formal model-based estimate. The actual projects estimates were also compared with the estimates from estimation models (variants of a regression + function point-based model) based on the observed maintenance tasks</a:t>
                      </a:r>
                      <a:endParaRPr lang="en-US" sz="1400" dirty="0"/>
                    </a:p>
                  </a:txBody>
                  <a:tcPr/>
                </a:tc>
                <a:tc>
                  <a:txBody>
                    <a:bodyPr/>
                    <a:lstStyle/>
                    <a:p>
                      <a:r>
                        <a:rPr lang="en-US" sz="1400" kern="1200" baseline="0" dirty="0" smtClean="0">
                          <a:solidFill>
                            <a:schemeClr val="dk1"/>
                          </a:solidFill>
                          <a:latin typeface="+mn-lt"/>
                          <a:ea typeface="+mn-ea"/>
                          <a:cs typeface="+mn-cs"/>
                        </a:rPr>
                        <a:t>There was no difference in estimation accuracy between the average-combined and the purely expert based estimates. The expert estimates were more accurate than the model-based estimates. Limitations:</a:t>
                      </a:r>
                    </a:p>
                    <a:p>
                      <a:r>
                        <a:rPr lang="en-US" sz="1400" kern="1200" baseline="0" dirty="0" smtClean="0">
                          <a:solidFill>
                            <a:schemeClr val="dk1"/>
                          </a:solidFill>
                          <a:latin typeface="+mn-lt"/>
                          <a:ea typeface="+mn-ea"/>
                          <a:cs typeface="+mn-cs"/>
                        </a:rPr>
                        <a:t>(1) The relationship is not necessarily causal, e.g., the project combining estimation methods may be more</a:t>
                      </a:r>
                    </a:p>
                    <a:p>
                      <a:r>
                        <a:rPr lang="en-US" sz="1400" kern="1200" baseline="0" dirty="0" smtClean="0">
                          <a:solidFill>
                            <a:schemeClr val="dk1"/>
                          </a:solidFill>
                          <a:latin typeface="+mn-lt"/>
                          <a:ea typeface="+mn-ea"/>
                          <a:cs typeface="+mn-cs"/>
                        </a:rPr>
                        <a:t>complex than the other projects. (2) The expert estimates could impact the actual effort, the formal models could not.</a:t>
                      </a:r>
                      <a:endParaRPr lang="en-US" sz="1400" dirty="0"/>
                    </a:p>
                  </a:txBody>
                  <a:tcPr/>
                </a:tc>
              </a:tr>
            </a:tbl>
          </a:graphicData>
        </a:graphic>
      </p:graphicFrame>
      <p:sp>
        <p:nvSpPr>
          <p:cNvPr id="14" name="TextBox 13"/>
          <p:cNvSpPr txBox="1"/>
          <p:nvPr/>
        </p:nvSpPr>
        <p:spPr>
          <a:xfrm>
            <a:off x="1993389" y="298249"/>
            <a:ext cx="1574060"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Techniques  in industry</a:t>
            </a:r>
            <a:endParaRPr lang="de-DE" sz="1100" dirty="0">
              <a:solidFill>
                <a:schemeClr val="bg1">
                  <a:lumMod val="50000"/>
                </a:schemeClr>
              </a:solidFill>
            </a:endParaRPr>
          </a:p>
        </p:txBody>
      </p:sp>
      <p:sp>
        <p:nvSpPr>
          <p:cNvPr id="17" name="TextBox 16"/>
          <p:cNvSpPr txBox="1"/>
          <p:nvPr/>
        </p:nvSpPr>
        <p:spPr>
          <a:xfrm>
            <a:off x="3568857" y="298249"/>
            <a:ext cx="928694" cy="261610"/>
          </a:xfrm>
          <a:prstGeom prst="rect">
            <a:avLst/>
          </a:prstGeom>
          <a:solidFill>
            <a:srgbClr val="000099"/>
          </a:solidFill>
        </p:spPr>
        <p:txBody>
          <a:bodyPr wrap="square" rtlCol="0">
            <a:spAutoFit/>
          </a:bodyPr>
          <a:lstStyle/>
          <a:p>
            <a:r>
              <a:rPr lang="de-DE" sz="1100" dirty="0" smtClean="0">
                <a:solidFill>
                  <a:schemeClr val="bg1"/>
                </a:solidFill>
              </a:rPr>
              <a:t>Comparison</a:t>
            </a:r>
            <a:endParaRPr lang="de-DE" sz="1100" dirty="0">
              <a:solidFill>
                <a:schemeClr val="bg1"/>
              </a:solidFill>
            </a:endParaRPr>
          </a:p>
        </p:txBody>
      </p:sp>
      <p:sp>
        <p:nvSpPr>
          <p:cNvPr id="8" name="TextBox 7"/>
          <p:cNvSpPr txBox="1"/>
          <p:nvPr/>
        </p:nvSpPr>
        <p:spPr>
          <a:xfrm>
            <a:off x="502276" y="4842456"/>
            <a:ext cx="7920507" cy="1477328"/>
          </a:xfrm>
          <a:prstGeom prst="rect">
            <a:avLst/>
          </a:prstGeom>
          <a:noFill/>
        </p:spPr>
        <p:txBody>
          <a:bodyPr wrap="square" rtlCol="0">
            <a:spAutoFit/>
          </a:bodyPr>
          <a:lstStyle/>
          <a:p>
            <a:pPr>
              <a:buFont typeface="Arial" pitchFamily="34" charset="0"/>
              <a:buChar char="•"/>
            </a:pPr>
            <a:r>
              <a:rPr lang="en-US" dirty="0" smtClean="0"/>
              <a:t> Out of 15 conducted studies</a:t>
            </a:r>
          </a:p>
          <a:p>
            <a:pPr lvl="1">
              <a:buFont typeface="Arial" pitchFamily="34" charset="0"/>
              <a:buChar char="•"/>
            </a:pPr>
            <a:r>
              <a:rPr lang="en-US" dirty="0" smtClean="0"/>
              <a:t> 5 -   in favor expert based</a:t>
            </a:r>
          </a:p>
          <a:p>
            <a:pPr lvl="1">
              <a:buFont typeface="Arial" pitchFamily="34" charset="0"/>
              <a:buChar char="•"/>
            </a:pPr>
            <a:r>
              <a:rPr lang="en-US" dirty="0" smtClean="0"/>
              <a:t> 5 -   in favor model based</a:t>
            </a:r>
          </a:p>
          <a:p>
            <a:pPr lvl="1">
              <a:buFont typeface="Arial" pitchFamily="34" charset="0"/>
              <a:buChar char="•"/>
            </a:pPr>
            <a:r>
              <a:rPr lang="en-US" dirty="0" smtClean="0"/>
              <a:t> 5 -   found no difference</a:t>
            </a:r>
          </a:p>
          <a:p>
            <a:r>
              <a:rPr lang="en-US" dirty="0" smtClean="0"/>
              <a:t>	</a:t>
            </a:r>
            <a:endParaRPr lang="en-US" dirty="0"/>
          </a:p>
        </p:txBody>
      </p:sp>
      <p:sp>
        <p:nvSpPr>
          <p:cNvPr id="9" name="TextBox 8"/>
          <p:cNvSpPr txBox="1"/>
          <p:nvPr/>
        </p:nvSpPr>
        <p:spPr>
          <a:xfrm>
            <a:off x="2844800" y="0"/>
            <a:ext cx="1181100" cy="276999"/>
          </a:xfrm>
          <a:prstGeom prst="rect">
            <a:avLst/>
          </a:prstGeom>
          <a:solidFill>
            <a:srgbClr val="000099"/>
          </a:solidFill>
        </p:spPr>
        <p:txBody>
          <a:bodyPr wrap="square" rtlCol="0">
            <a:spAutoFit/>
          </a:bodyPr>
          <a:lstStyle/>
          <a:p>
            <a:pPr algn="ctr"/>
            <a:r>
              <a:rPr lang="de-DE" sz="1200" dirty="0" smtClean="0">
                <a:solidFill>
                  <a:schemeClr val="bg1"/>
                </a:solidFill>
              </a:rPr>
              <a:t>Usage statistics</a:t>
            </a:r>
            <a:endParaRPr lang="de-DE" sz="1200"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Reduce situational and human biases</a:t>
            </a:r>
            <a:endParaRPr lang="de-DE" dirty="0"/>
          </a:p>
        </p:txBody>
      </p:sp>
      <p:sp>
        <p:nvSpPr>
          <p:cNvPr id="3" name="Content Placeholder 2"/>
          <p:cNvSpPr>
            <a:spLocks noGrp="1"/>
          </p:cNvSpPr>
          <p:nvPr>
            <p:ph idx="1"/>
          </p:nvPr>
        </p:nvSpPr>
        <p:spPr>
          <a:xfrm>
            <a:off x="457200" y="1519708"/>
            <a:ext cx="8229600" cy="4687910"/>
          </a:xfrm>
        </p:spPr>
        <p:txBody>
          <a:bodyPr>
            <a:normAutofit lnSpcReduction="10000"/>
          </a:bodyPr>
          <a:lstStyle/>
          <a:p>
            <a:r>
              <a:rPr lang="en-US" dirty="0" smtClean="0"/>
              <a:t>Evaluate estimation accuracy, but avoid high evaluation pressure</a:t>
            </a:r>
          </a:p>
          <a:p>
            <a:r>
              <a:rPr lang="en-US" dirty="0" smtClean="0"/>
              <a:t>Avoid conflicting estimation goals</a:t>
            </a:r>
            <a:endParaRPr lang="de-DE" dirty="0" smtClean="0"/>
          </a:p>
          <a:p>
            <a:r>
              <a:rPr lang="en-US" dirty="0" smtClean="0"/>
              <a:t>Ask the estimators to justify and criticize their estimates </a:t>
            </a:r>
          </a:p>
          <a:p>
            <a:r>
              <a:rPr lang="en-US" dirty="0" smtClean="0"/>
              <a:t>Avoid irrelevant and unreliable estimation information. </a:t>
            </a:r>
          </a:p>
          <a:p>
            <a:r>
              <a:rPr lang="en-US" dirty="0" smtClean="0"/>
              <a:t>Use documented data from previous development tasks.</a:t>
            </a:r>
          </a:p>
          <a:p>
            <a:pPr>
              <a:buNone/>
            </a:pPr>
            <a:endParaRPr lang="de-DE" dirty="0"/>
          </a:p>
        </p:txBody>
      </p:sp>
      <p:sp>
        <p:nvSpPr>
          <p:cNvPr id="5" name="TextBox 4"/>
          <p:cNvSpPr txBox="1"/>
          <p:nvPr/>
        </p:nvSpPr>
        <p:spPr>
          <a:xfrm>
            <a:off x="4025900" y="0"/>
            <a:ext cx="1104900" cy="276999"/>
          </a:xfrm>
          <a:prstGeom prst="rect">
            <a:avLst/>
          </a:prstGeom>
          <a:solidFill>
            <a:srgbClr val="000099"/>
          </a:solidFill>
        </p:spPr>
        <p:txBody>
          <a:bodyPr wrap="square" rtlCol="0">
            <a:spAutoFit/>
          </a:bodyPr>
          <a:lstStyle/>
          <a:p>
            <a:pPr algn="ctr"/>
            <a:r>
              <a:rPr lang="de-DE" sz="1200" dirty="0" smtClean="0">
                <a:solidFill>
                  <a:schemeClr val="bg1"/>
                </a:solidFill>
              </a:rPr>
              <a:t>Best practices</a:t>
            </a:r>
            <a:endParaRPr lang="de-DE" sz="1200"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0006"/>
            <a:ext cx="9144000" cy="592428"/>
          </a:xfrm>
        </p:spPr>
        <p:txBody>
          <a:bodyPr>
            <a:normAutofit/>
          </a:bodyPr>
          <a:lstStyle/>
          <a:p>
            <a:r>
              <a:rPr lang="en-US" dirty="0" smtClean="0"/>
              <a:t>Evaluate estimation accuracy</a:t>
            </a:r>
          </a:p>
        </p:txBody>
      </p:sp>
      <p:sp>
        <p:nvSpPr>
          <p:cNvPr id="3" name="Content Placeholder 2"/>
          <p:cNvSpPr>
            <a:spLocks noGrp="1"/>
          </p:cNvSpPr>
          <p:nvPr>
            <p:ph idx="1"/>
          </p:nvPr>
        </p:nvSpPr>
        <p:spPr>
          <a:xfrm>
            <a:off x="457200" y="1519708"/>
            <a:ext cx="8229600" cy="4687910"/>
          </a:xfrm>
        </p:spPr>
        <p:txBody>
          <a:bodyPr>
            <a:normAutofit/>
          </a:bodyPr>
          <a:lstStyle/>
          <a:p>
            <a:r>
              <a:rPr lang="en-US" dirty="0" smtClean="0"/>
              <a:t>A high motivation for accuracy results in low estimation accuracy.</a:t>
            </a:r>
          </a:p>
          <a:p>
            <a:r>
              <a:rPr lang="en-US" dirty="0" smtClean="0"/>
              <a:t>when people feel personally responsible</a:t>
            </a:r>
          </a:p>
          <a:p>
            <a:r>
              <a:rPr lang="en-US" dirty="0" smtClean="0"/>
              <a:t> perceive that the estimation task is very important </a:t>
            </a:r>
          </a:p>
          <a:p>
            <a:r>
              <a:rPr lang="en-US" dirty="0" smtClean="0"/>
              <a:t> receive monetary rewards for accurate estimates</a:t>
            </a:r>
            <a:endParaRPr lang="de-DE" dirty="0"/>
          </a:p>
        </p:txBody>
      </p:sp>
      <p:sp>
        <p:nvSpPr>
          <p:cNvPr id="6" name="TextBox 5"/>
          <p:cNvSpPr txBox="1"/>
          <p:nvPr/>
        </p:nvSpPr>
        <p:spPr>
          <a:xfrm>
            <a:off x="4118424" y="298428"/>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2</a:t>
            </a:r>
            <a:endParaRPr lang="de-DE" sz="1100" dirty="0">
              <a:solidFill>
                <a:schemeClr val="bg1">
                  <a:lumMod val="50000"/>
                </a:schemeClr>
              </a:solidFill>
            </a:endParaRPr>
          </a:p>
        </p:txBody>
      </p:sp>
      <p:sp>
        <p:nvSpPr>
          <p:cNvPr id="7" name="TextBox 6"/>
          <p:cNvSpPr txBox="1"/>
          <p:nvPr/>
        </p:nvSpPr>
        <p:spPr>
          <a:xfrm>
            <a:off x="4734468" y="297435"/>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3</a:t>
            </a:r>
            <a:endParaRPr lang="de-DE" sz="1100" dirty="0">
              <a:solidFill>
                <a:schemeClr val="bg1">
                  <a:lumMod val="50000"/>
                </a:schemeClr>
              </a:solidFill>
            </a:endParaRPr>
          </a:p>
        </p:txBody>
      </p:sp>
      <p:sp>
        <p:nvSpPr>
          <p:cNvPr id="10" name="TextBox 9"/>
          <p:cNvSpPr txBox="1"/>
          <p:nvPr/>
        </p:nvSpPr>
        <p:spPr>
          <a:xfrm>
            <a:off x="3494944" y="298423"/>
            <a:ext cx="621001" cy="261610"/>
          </a:xfrm>
          <a:prstGeom prst="rect">
            <a:avLst/>
          </a:prstGeom>
          <a:solidFill>
            <a:srgbClr val="000099"/>
          </a:solidFill>
        </p:spPr>
        <p:txBody>
          <a:bodyPr wrap="square" rtlCol="0">
            <a:spAutoFit/>
          </a:bodyPr>
          <a:lstStyle/>
          <a:p>
            <a:r>
              <a:rPr lang="de-DE" sz="1100" dirty="0" smtClean="0">
                <a:solidFill>
                  <a:schemeClr val="bg1"/>
                </a:solidFill>
              </a:rPr>
              <a:t>B.P. 1</a:t>
            </a:r>
            <a:endParaRPr lang="de-DE" sz="1100" dirty="0">
              <a:solidFill>
                <a:schemeClr val="bg1"/>
              </a:solidFill>
            </a:endParaRPr>
          </a:p>
        </p:txBody>
      </p:sp>
      <p:sp>
        <p:nvSpPr>
          <p:cNvPr id="11" name="TextBox 10"/>
          <p:cNvSpPr txBox="1"/>
          <p:nvPr/>
        </p:nvSpPr>
        <p:spPr>
          <a:xfrm>
            <a:off x="4025900" y="0"/>
            <a:ext cx="1104900" cy="276999"/>
          </a:xfrm>
          <a:prstGeom prst="rect">
            <a:avLst/>
          </a:prstGeom>
          <a:solidFill>
            <a:srgbClr val="000099"/>
          </a:solidFill>
        </p:spPr>
        <p:txBody>
          <a:bodyPr wrap="square" rtlCol="0">
            <a:spAutoFit/>
          </a:bodyPr>
          <a:lstStyle/>
          <a:p>
            <a:pPr algn="ctr"/>
            <a:r>
              <a:rPr lang="de-DE" sz="1200" dirty="0" smtClean="0">
                <a:solidFill>
                  <a:schemeClr val="bg1"/>
                </a:solidFill>
              </a:rPr>
              <a:t>Best practices</a:t>
            </a:r>
            <a:endParaRPr lang="de-DE" sz="1200" dirty="0">
              <a:solidFill>
                <a:schemeClr val="bg1"/>
              </a:solidFill>
            </a:endParaRPr>
          </a:p>
        </p:txBody>
      </p:sp>
      <p:sp>
        <p:nvSpPr>
          <p:cNvPr id="12" name="TextBox 11"/>
          <p:cNvSpPr txBox="1"/>
          <p:nvPr/>
        </p:nvSpPr>
        <p:spPr>
          <a:xfrm>
            <a:off x="5353593" y="297435"/>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4</a:t>
            </a:r>
            <a:endParaRPr lang="de-DE" sz="1100" dirty="0">
              <a:solidFill>
                <a:schemeClr val="bg1">
                  <a:lumMod val="50000"/>
                </a:schemeClr>
              </a:solidFill>
            </a:endParaRPr>
          </a:p>
        </p:txBody>
      </p:sp>
      <p:sp>
        <p:nvSpPr>
          <p:cNvPr id="13" name="TextBox 12"/>
          <p:cNvSpPr txBox="1"/>
          <p:nvPr/>
        </p:nvSpPr>
        <p:spPr>
          <a:xfrm>
            <a:off x="5972718" y="297435"/>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5</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Avoid conflicting estimation goals</a:t>
            </a:r>
            <a:endParaRPr lang="de-DE" dirty="0"/>
          </a:p>
        </p:txBody>
      </p:sp>
      <p:sp>
        <p:nvSpPr>
          <p:cNvPr id="3" name="Content Placeholder 2"/>
          <p:cNvSpPr>
            <a:spLocks noGrp="1"/>
          </p:cNvSpPr>
          <p:nvPr>
            <p:ph idx="1"/>
          </p:nvPr>
        </p:nvSpPr>
        <p:spPr>
          <a:xfrm>
            <a:off x="206062" y="1519708"/>
            <a:ext cx="8757634" cy="4687910"/>
          </a:xfrm>
        </p:spPr>
        <p:txBody>
          <a:bodyPr>
            <a:normAutofit fontScale="92500" lnSpcReduction="10000"/>
          </a:bodyPr>
          <a:lstStyle/>
          <a:p>
            <a:r>
              <a:rPr lang="en-US" dirty="0" smtClean="0"/>
              <a:t>the conflicts between ‘‘bid’’,‘‘planned effort’’ and ‘‘most likely effort’’</a:t>
            </a:r>
          </a:p>
          <a:p>
            <a:pPr lvl="1"/>
            <a:r>
              <a:rPr lang="en-US" dirty="0" smtClean="0"/>
              <a:t>Bid should, optimally, be low enough to get the job and high enough to maximize profit</a:t>
            </a:r>
          </a:p>
          <a:p>
            <a:pPr lvl="1"/>
            <a:r>
              <a:rPr lang="en-US" dirty="0" smtClean="0"/>
              <a:t>Planned effort should enable a successful project and motivate to efficient work</a:t>
            </a:r>
          </a:p>
          <a:p>
            <a:pPr lvl="1"/>
            <a:r>
              <a:rPr lang="en-US" dirty="0" smtClean="0"/>
              <a:t>the estimate of the most likely effort should represent the most realistic use of effort</a:t>
            </a:r>
          </a:p>
          <a:p>
            <a:r>
              <a:rPr lang="en-US" dirty="0" smtClean="0"/>
              <a:t>The conflict between ‘‘wishful thinking’’ and ‘‘realism’’</a:t>
            </a:r>
          </a:p>
          <a:p>
            <a:pPr lvl="1"/>
            <a:r>
              <a:rPr lang="en-US" dirty="0" smtClean="0"/>
              <a:t>over-optimism when predicting own performance</a:t>
            </a:r>
            <a:endParaRPr lang="de-DE" dirty="0"/>
          </a:p>
        </p:txBody>
      </p:sp>
      <p:sp>
        <p:nvSpPr>
          <p:cNvPr id="15" name="TextBox 14"/>
          <p:cNvSpPr txBox="1"/>
          <p:nvPr/>
        </p:nvSpPr>
        <p:spPr>
          <a:xfrm>
            <a:off x="4025900" y="0"/>
            <a:ext cx="1104900" cy="276999"/>
          </a:xfrm>
          <a:prstGeom prst="rect">
            <a:avLst/>
          </a:prstGeom>
          <a:solidFill>
            <a:srgbClr val="000099"/>
          </a:solidFill>
        </p:spPr>
        <p:txBody>
          <a:bodyPr wrap="square" rtlCol="0">
            <a:spAutoFit/>
          </a:bodyPr>
          <a:lstStyle/>
          <a:p>
            <a:pPr algn="ctr"/>
            <a:r>
              <a:rPr lang="de-DE" sz="1200" dirty="0" smtClean="0">
                <a:solidFill>
                  <a:schemeClr val="bg1"/>
                </a:solidFill>
              </a:rPr>
              <a:t>Best practices</a:t>
            </a:r>
            <a:endParaRPr lang="de-DE" sz="1200" dirty="0">
              <a:solidFill>
                <a:schemeClr val="bg1"/>
              </a:solidFill>
            </a:endParaRPr>
          </a:p>
        </p:txBody>
      </p:sp>
      <p:sp>
        <p:nvSpPr>
          <p:cNvPr id="21" name="TextBox 20"/>
          <p:cNvSpPr txBox="1"/>
          <p:nvPr/>
        </p:nvSpPr>
        <p:spPr>
          <a:xfrm>
            <a:off x="4118424" y="298428"/>
            <a:ext cx="621001" cy="261610"/>
          </a:xfrm>
          <a:prstGeom prst="rect">
            <a:avLst/>
          </a:prstGeom>
          <a:solidFill>
            <a:srgbClr val="000099"/>
          </a:solidFill>
        </p:spPr>
        <p:txBody>
          <a:bodyPr wrap="square" rtlCol="0">
            <a:spAutoFit/>
          </a:bodyPr>
          <a:lstStyle/>
          <a:p>
            <a:r>
              <a:rPr lang="de-DE" sz="1100" dirty="0" smtClean="0">
                <a:solidFill>
                  <a:schemeClr val="bg1"/>
                </a:solidFill>
              </a:rPr>
              <a:t>B.P. 2</a:t>
            </a:r>
            <a:endParaRPr lang="de-DE" sz="1100" dirty="0">
              <a:solidFill>
                <a:schemeClr val="bg1"/>
              </a:solidFill>
            </a:endParaRPr>
          </a:p>
        </p:txBody>
      </p:sp>
      <p:sp>
        <p:nvSpPr>
          <p:cNvPr id="22" name="TextBox 21"/>
          <p:cNvSpPr txBox="1"/>
          <p:nvPr/>
        </p:nvSpPr>
        <p:spPr>
          <a:xfrm>
            <a:off x="4734468" y="297435"/>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3</a:t>
            </a:r>
            <a:endParaRPr lang="de-DE" sz="1100" dirty="0">
              <a:solidFill>
                <a:schemeClr val="bg1">
                  <a:lumMod val="50000"/>
                </a:schemeClr>
              </a:solidFill>
            </a:endParaRPr>
          </a:p>
        </p:txBody>
      </p:sp>
      <p:sp>
        <p:nvSpPr>
          <p:cNvPr id="24" name="TextBox 23"/>
          <p:cNvSpPr txBox="1"/>
          <p:nvPr/>
        </p:nvSpPr>
        <p:spPr>
          <a:xfrm>
            <a:off x="3494944" y="298423"/>
            <a:ext cx="621001" cy="261610"/>
          </a:xfrm>
          <a:prstGeom prst="rect">
            <a:avLst/>
          </a:prstGeom>
          <a:solidFill>
            <a:schemeClr val="tx1"/>
          </a:solidFill>
        </p:spPr>
        <p:txBody>
          <a:bodyPr wrap="square" rtlCol="0">
            <a:spAutoFit/>
          </a:bodyPr>
          <a:lstStyle/>
          <a:p>
            <a:r>
              <a:rPr lang="de-DE" sz="1100" dirty="0" smtClean="0">
                <a:solidFill>
                  <a:schemeClr val="tx1">
                    <a:lumMod val="50000"/>
                    <a:lumOff val="50000"/>
                  </a:schemeClr>
                </a:solidFill>
              </a:rPr>
              <a:t>B.P. 1</a:t>
            </a:r>
            <a:endParaRPr lang="de-DE" sz="1100" dirty="0">
              <a:solidFill>
                <a:schemeClr val="tx1">
                  <a:lumMod val="50000"/>
                  <a:lumOff val="50000"/>
                </a:schemeClr>
              </a:solidFill>
            </a:endParaRPr>
          </a:p>
        </p:txBody>
      </p:sp>
      <p:sp>
        <p:nvSpPr>
          <p:cNvPr id="25" name="TextBox 24"/>
          <p:cNvSpPr txBox="1"/>
          <p:nvPr/>
        </p:nvSpPr>
        <p:spPr>
          <a:xfrm>
            <a:off x="5353593" y="297435"/>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4</a:t>
            </a:r>
            <a:endParaRPr lang="de-DE" sz="1100" dirty="0">
              <a:solidFill>
                <a:schemeClr val="bg1">
                  <a:lumMod val="50000"/>
                </a:schemeClr>
              </a:solidFill>
            </a:endParaRPr>
          </a:p>
        </p:txBody>
      </p:sp>
      <p:sp>
        <p:nvSpPr>
          <p:cNvPr id="26" name="TextBox 25"/>
          <p:cNvSpPr txBox="1"/>
          <p:nvPr/>
        </p:nvSpPr>
        <p:spPr>
          <a:xfrm>
            <a:off x="5972718" y="297435"/>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5</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Justify and criticize their estimates </a:t>
            </a:r>
          </a:p>
        </p:txBody>
      </p:sp>
      <p:sp>
        <p:nvSpPr>
          <p:cNvPr id="3" name="Content Placeholder 2"/>
          <p:cNvSpPr>
            <a:spLocks noGrp="1"/>
          </p:cNvSpPr>
          <p:nvPr>
            <p:ph idx="1"/>
          </p:nvPr>
        </p:nvSpPr>
        <p:spPr>
          <a:xfrm>
            <a:off x="244699" y="1519708"/>
            <a:ext cx="8718997" cy="4687910"/>
          </a:xfrm>
        </p:spPr>
        <p:txBody>
          <a:bodyPr>
            <a:normAutofit/>
          </a:bodyPr>
          <a:lstStyle/>
          <a:p>
            <a:r>
              <a:rPr lang="en-US" dirty="0" smtClean="0"/>
              <a:t>Expert estimation of effort is frequently a ‘‘constructive’’ process</a:t>
            </a:r>
          </a:p>
          <a:p>
            <a:endParaRPr lang="en-US" dirty="0" smtClean="0"/>
          </a:p>
          <a:p>
            <a:r>
              <a:rPr lang="en-US" dirty="0" smtClean="0"/>
              <a:t>‘‘Confirming theories on how to complete the project’’, rather than ‘‘reject incorrect hypotheses and assumptions’’</a:t>
            </a:r>
            <a:endParaRPr lang="de-DE" dirty="0"/>
          </a:p>
        </p:txBody>
      </p:sp>
      <p:sp>
        <p:nvSpPr>
          <p:cNvPr id="15" name="TextBox 14"/>
          <p:cNvSpPr txBox="1"/>
          <p:nvPr/>
        </p:nvSpPr>
        <p:spPr>
          <a:xfrm>
            <a:off x="4025900" y="0"/>
            <a:ext cx="1104900" cy="276999"/>
          </a:xfrm>
          <a:prstGeom prst="rect">
            <a:avLst/>
          </a:prstGeom>
          <a:solidFill>
            <a:srgbClr val="000099"/>
          </a:solidFill>
        </p:spPr>
        <p:txBody>
          <a:bodyPr wrap="square" rtlCol="0">
            <a:spAutoFit/>
          </a:bodyPr>
          <a:lstStyle/>
          <a:p>
            <a:pPr algn="ctr"/>
            <a:r>
              <a:rPr lang="de-DE" sz="1200" dirty="0" smtClean="0">
                <a:solidFill>
                  <a:schemeClr val="bg1"/>
                </a:solidFill>
              </a:rPr>
              <a:t>Best practices</a:t>
            </a:r>
            <a:endParaRPr lang="de-DE" sz="1200" dirty="0">
              <a:solidFill>
                <a:schemeClr val="bg1"/>
              </a:solidFill>
            </a:endParaRPr>
          </a:p>
        </p:txBody>
      </p:sp>
      <p:sp>
        <p:nvSpPr>
          <p:cNvPr id="21" name="TextBox 20"/>
          <p:cNvSpPr txBox="1"/>
          <p:nvPr/>
        </p:nvSpPr>
        <p:spPr>
          <a:xfrm>
            <a:off x="4118424" y="298428"/>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2</a:t>
            </a:r>
            <a:endParaRPr lang="de-DE" sz="1100" dirty="0">
              <a:solidFill>
                <a:schemeClr val="bg1">
                  <a:lumMod val="50000"/>
                </a:schemeClr>
              </a:solidFill>
            </a:endParaRPr>
          </a:p>
        </p:txBody>
      </p:sp>
      <p:sp>
        <p:nvSpPr>
          <p:cNvPr id="22" name="TextBox 21"/>
          <p:cNvSpPr txBox="1"/>
          <p:nvPr/>
        </p:nvSpPr>
        <p:spPr>
          <a:xfrm>
            <a:off x="4734468" y="297435"/>
            <a:ext cx="621001" cy="261610"/>
          </a:xfrm>
          <a:prstGeom prst="rect">
            <a:avLst/>
          </a:prstGeom>
          <a:solidFill>
            <a:srgbClr val="000099"/>
          </a:solidFill>
        </p:spPr>
        <p:txBody>
          <a:bodyPr wrap="square" rtlCol="0">
            <a:spAutoFit/>
          </a:bodyPr>
          <a:lstStyle/>
          <a:p>
            <a:r>
              <a:rPr lang="de-DE" sz="1100" dirty="0" smtClean="0">
                <a:solidFill>
                  <a:schemeClr val="bg1"/>
                </a:solidFill>
              </a:rPr>
              <a:t>B.P. 3</a:t>
            </a:r>
            <a:endParaRPr lang="de-DE" sz="1100" dirty="0">
              <a:solidFill>
                <a:schemeClr val="bg1"/>
              </a:solidFill>
            </a:endParaRPr>
          </a:p>
        </p:txBody>
      </p:sp>
      <p:sp>
        <p:nvSpPr>
          <p:cNvPr id="24" name="TextBox 23"/>
          <p:cNvSpPr txBox="1"/>
          <p:nvPr/>
        </p:nvSpPr>
        <p:spPr>
          <a:xfrm>
            <a:off x="3494944" y="298423"/>
            <a:ext cx="621001" cy="261610"/>
          </a:xfrm>
          <a:prstGeom prst="rect">
            <a:avLst/>
          </a:prstGeom>
          <a:solidFill>
            <a:schemeClr val="tx1"/>
          </a:solidFill>
        </p:spPr>
        <p:txBody>
          <a:bodyPr wrap="square" rtlCol="0">
            <a:spAutoFit/>
          </a:bodyPr>
          <a:lstStyle/>
          <a:p>
            <a:r>
              <a:rPr lang="de-DE" sz="1100" dirty="0" smtClean="0">
                <a:solidFill>
                  <a:schemeClr val="tx1">
                    <a:lumMod val="50000"/>
                    <a:lumOff val="50000"/>
                  </a:schemeClr>
                </a:solidFill>
              </a:rPr>
              <a:t>B.P. 1</a:t>
            </a:r>
            <a:endParaRPr lang="de-DE" sz="1100" dirty="0">
              <a:solidFill>
                <a:schemeClr val="tx1">
                  <a:lumMod val="50000"/>
                  <a:lumOff val="50000"/>
                </a:schemeClr>
              </a:solidFill>
            </a:endParaRPr>
          </a:p>
        </p:txBody>
      </p:sp>
      <p:sp>
        <p:nvSpPr>
          <p:cNvPr id="25" name="TextBox 24"/>
          <p:cNvSpPr txBox="1"/>
          <p:nvPr/>
        </p:nvSpPr>
        <p:spPr>
          <a:xfrm>
            <a:off x="5353593" y="297435"/>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4</a:t>
            </a:r>
            <a:endParaRPr lang="de-DE" sz="1100" dirty="0">
              <a:solidFill>
                <a:schemeClr val="bg1">
                  <a:lumMod val="50000"/>
                </a:schemeClr>
              </a:solidFill>
            </a:endParaRPr>
          </a:p>
        </p:txBody>
      </p:sp>
      <p:sp>
        <p:nvSpPr>
          <p:cNvPr id="26" name="TextBox 25"/>
          <p:cNvSpPr txBox="1"/>
          <p:nvPr/>
        </p:nvSpPr>
        <p:spPr>
          <a:xfrm>
            <a:off x="5972718" y="297435"/>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5</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Avoid irrelevant and unreliable estimation information</a:t>
            </a:r>
            <a:endParaRPr lang="de-DE" dirty="0"/>
          </a:p>
        </p:txBody>
      </p:sp>
      <p:sp>
        <p:nvSpPr>
          <p:cNvPr id="3" name="Content Placeholder 2"/>
          <p:cNvSpPr>
            <a:spLocks noGrp="1"/>
          </p:cNvSpPr>
          <p:nvPr>
            <p:ph idx="1"/>
          </p:nvPr>
        </p:nvSpPr>
        <p:spPr>
          <a:xfrm>
            <a:off x="457200" y="1519708"/>
            <a:ext cx="8229600" cy="4687910"/>
          </a:xfrm>
        </p:spPr>
        <p:txBody>
          <a:bodyPr>
            <a:normAutofit fontScale="92500" lnSpcReduction="10000"/>
          </a:bodyPr>
          <a:lstStyle/>
          <a:p>
            <a:r>
              <a:rPr lang="en-US" dirty="0" smtClean="0"/>
              <a:t>Whitecotton et al. (1998) , People,  as good as models, to provide financial forecasts when presented with the same highly relevant information, but less accurate when irrelevant information is included</a:t>
            </a:r>
          </a:p>
          <a:p>
            <a:r>
              <a:rPr lang="en-US" dirty="0" smtClean="0"/>
              <a:t>Ettenson et al. (1987) , Domain experts (financial auditing) were better than novices to focus on the most relevant information, i.e., the experts applied less information compared with the novices</a:t>
            </a:r>
            <a:endParaRPr lang="de-DE" dirty="0"/>
          </a:p>
        </p:txBody>
      </p:sp>
      <p:sp>
        <p:nvSpPr>
          <p:cNvPr id="15" name="TextBox 14"/>
          <p:cNvSpPr txBox="1"/>
          <p:nvPr/>
        </p:nvSpPr>
        <p:spPr>
          <a:xfrm>
            <a:off x="4025900" y="0"/>
            <a:ext cx="1104900" cy="276999"/>
          </a:xfrm>
          <a:prstGeom prst="rect">
            <a:avLst/>
          </a:prstGeom>
          <a:solidFill>
            <a:srgbClr val="000099"/>
          </a:solidFill>
        </p:spPr>
        <p:txBody>
          <a:bodyPr wrap="square" rtlCol="0">
            <a:spAutoFit/>
          </a:bodyPr>
          <a:lstStyle/>
          <a:p>
            <a:pPr algn="ctr"/>
            <a:r>
              <a:rPr lang="de-DE" sz="1200" dirty="0" smtClean="0">
                <a:solidFill>
                  <a:schemeClr val="bg1"/>
                </a:solidFill>
              </a:rPr>
              <a:t>Best practices</a:t>
            </a:r>
            <a:endParaRPr lang="de-DE" sz="1200" dirty="0">
              <a:solidFill>
                <a:schemeClr val="bg1"/>
              </a:solidFill>
            </a:endParaRPr>
          </a:p>
        </p:txBody>
      </p:sp>
      <p:sp>
        <p:nvSpPr>
          <p:cNvPr id="21" name="TextBox 20"/>
          <p:cNvSpPr txBox="1"/>
          <p:nvPr/>
        </p:nvSpPr>
        <p:spPr>
          <a:xfrm>
            <a:off x="4118424" y="298428"/>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2</a:t>
            </a:r>
            <a:endParaRPr lang="de-DE" sz="1100" dirty="0">
              <a:solidFill>
                <a:schemeClr val="bg1">
                  <a:lumMod val="50000"/>
                </a:schemeClr>
              </a:solidFill>
            </a:endParaRPr>
          </a:p>
        </p:txBody>
      </p:sp>
      <p:sp>
        <p:nvSpPr>
          <p:cNvPr id="22" name="TextBox 21"/>
          <p:cNvSpPr txBox="1"/>
          <p:nvPr/>
        </p:nvSpPr>
        <p:spPr>
          <a:xfrm>
            <a:off x="4734468" y="297435"/>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3</a:t>
            </a:r>
            <a:endParaRPr lang="de-DE" sz="1100" dirty="0">
              <a:solidFill>
                <a:schemeClr val="bg1">
                  <a:lumMod val="50000"/>
                </a:schemeClr>
              </a:solidFill>
            </a:endParaRPr>
          </a:p>
        </p:txBody>
      </p:sp>
      <p:sp>
        <p:nvSpPr>
          <p:cNvPr id="24" name="TextBox 23"/>
          <p:cNvSpPr txBox="1"/>
          <p:nvPr/>
        </p:nvSpPr>
        <p:spPr>
          <a:xfrm>
            <a:off x="3494944" y="298423"/>
            <a:ext cx="621001" cy="261610"/>
          </a:xfrm>
          <a:prstGeom prst="rect">
            <a:avLst/>
          </a:prstGeom>
          <a:solidFill>
            <a:schemeClr val="tx1"/>
          </a:solidFill>
        </p:spPr>
        <p:txBody>
          <a:bodyPr wrap="square" rtlCol="0">
            <a:spAutoFit/>
          </a:bodyPr>
          <a:lstStyle/>
          <a:p>
            <a:r>
              <a:rPr lang="de-DE" sz="1100" dirty="0" smtClean="0">
                <a:solidFill>
                  <a:schemeClr val="tx1">
                    <a:lumMod val="50000"/>
                    <a:lumOff val="50000"/>
                  </a:schemeClr>
                </a:solidFill>
              </a:rPr>
              <a:t>B.P. 1</a:t>
            </a:r>
            <a:endParaRPr lang="de-DE" sz="1100" dirty="0">
              <a:solidFill>
                <a:schemeClr val="tx1">
                  <a:lumMod val="50000"/>
                  <a:lumOff val="50000"/>
                </a:schemeClr>
              </a:solidFill>
            </a:endParaRPr>
          </a:p>
        </p:txBody>
      </p:sp>
      <p:sp>
        <p:nvSpPr>
          <p:cNvPr id="25" name="TextBox 24"/>
          <p:cNvSpPr txBox="1"/>
          <p:nvPr/>
        </p:nvSpPr>
        <p:spPr>
          <a:xfrm>
            <a:off x="5353593" y="297435"/>
            <a:ext cx="621001" cy="261610"/>
          </a:xfrm>
          <a:prstGeom prst="rect">
            <a:avLst/>
          </a:prstGeom>
          <a:solidFill>
            <a:srgbClr val="000099"/>
          </a:solidFill>
        </p:spPr>
        <p:txBody>
          <a:bodyPr wrap="square" rtlCol="0">
            <a:spAutoFit/>
          </a:bodyPr>
          <a:lstStyle/>
          <a:p>
            <a:r>
              <a:rPr lang="de-DE" sz="1100" dirty="0" smtClean="0">
                <a:solidFill>
                  <a:schemeClr val="bg1"/>
                </a:solidFill>
              </a:rPr>
              <a:t>B.P. 4</a:t>
            </a:r>
            <a:endParaRPr lang="de-DE" sz="1100" dirty="0">
              <a:solidFill>
                <a:schemeClr val="bg1"/>
              </a:solidFill>
            </a:endParaRPr>
          </a:p>
        </p:txBody>
      </p:sp>
      <p:sp>
        <p:nvSpPr>
          <p:cNvPr id="26" name="TextBox 25"/>
          <p:cNvSpPr txBox="1"/>
          <p:nvPr/>
        </p:nvSpPr>
        <p:spPr>
          <a:xfrm>
            <a:off x="5972718" y="297435"/>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5</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documented data from previous development tasks</a:t>
            </a:r>
          </a:p>
        </p:txBody>
      </p:sp>
      <p:sp>
        <p:nvSpPr>
          <p:cNvPr id="3" name="Content Placeholder 2"/>
          <p:cNvSpPr>
            <a:spLocks noGrp="1"/>
          </p:cNvSpPr>
          <p:nvPr>
            <p:ph idx="1"/>
          </p:nvPr>
        </p:nvSpPr>
        <p:spPr>
          <a:xfrm>
            <a:off x="231820" y="1519708"/>
            <a:ext cx="8706118" cy="4687910"/>
          </a:xfrm>
        </p:spPr>
        <p:txBody>
          <a:bodyPr>
            <a:normAutofit/>
          </a:bodyPr>
          <a:lstStyle/>
          <a:p>
            <a:r>
              <a:rPr lang="en-US" dirty="0" smtClean="0"/>
              <a:t>Expert estimators have the opportunity to apply a more analytic estimation strategy</a:t>
            </a:r>
          </a:p>
          <a:p>
            <a:pPr>
              <a:buNone/>
            </a:pPr>
            <a:endParaRPr lang="en-US" dirty="0" smtClean="0"/>
          </a:p>
          <a:p>
            <a:r>
              <a:rPr lang="en-US" dirty="0" smtClean="0"/>
              <a:t>Lederer and Prasad (1992), Software project cost overruns were associated with lack of documented data from previous tasks, i.e., high reliance on ‘‘personal memory’’</a:t>
            </a:r>
            <a:endParaRPr lang="de-DE" dirty="0"/>
          </a:p>
        </p:txBody>
      </p:sp>
      <p:sp>
        <p:nvSpPr>
          <p:cNvPr id="15" name="TextBox 14"/>
          <p:cNvSpPr txBox="1"/>
          <p:nvPr/>
        </p:nvSpPr>
        <p:spPr>
          <a:xfrm>
            <a:off x="4025900" y="0"/>
            <a:ext cx="1104900" cy="276999"/>
          </a:xfrm>
          <a:prstGeom prst="rect">
            <a:avLst/>
          </a:prstGeom>
          <a:solidFill>
            <a:srgbClr val="000099"/>
          </a:solidFill>
        </p:spPr>
        <p:txBody>
          <a:bodyPr wrap="square" rtlCol="0">
            <a:spAutoFit/>
          </a:bodyPr>
          <a:lstStyle/>
          <a:p>
            <a:pPr algn="ctr"/>
            <a:r>
              <a:rPr lang="de-DE" sz="1200" dirty="0" smtClean="0">
                <a:solidFill>
                  <a:schemeClr val="bg1"/>
                </a:solidFill>
              </a:rPr>
              <a:t>Best practices</a:t>
            </a:r>
            <a:endParaRPr lang="de-DE" sz="1200" dirty="0">
              <a:solidFill>
                <a:schemeClr val="bg1"/>
              </a:solidFill>
            </a:endParaRPr>
          </a:p>
        </p:txBody>
      </p:sp>
      <p:sp>
        <p:nvSpPr>
          <p:cNvPr id="21" name="TextBox 20"/>
          <p:cNvSpPr txBox="1"/>
          <p:nvPr/>
        </p:nvSpPr>
        <p:spPr>
          <a:xfrm>
            <a:off x="4118424" y="298428"/>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2</a:t>
            </a:r>
            <a:endParaRPr lang="de-DE" sz="1100" dirty="0">
              <a:solidFill>
                <a:schemeClr val="bg1">
                  <a:lumMod val="50000"/>
                </a:schemeClr>
              </a:solidFill>
            </a:endParaRPr>
          </a:p>
        </p:txBody>
      </p:sp>
      <p:sp>
        <p:nvSpPr>
          <p:cNvPr id="22" name="TextBox 21"/>
          <p:cNvSpPr txBox="1"/>
          <p:nvPr/>
        </p:nvSpPr>
        <p:spPr>
          <a:xfrm>
            <a:off x="4734468" y="297435"/>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3</a:t>
            </a:r>
            <a:endParaRPr lang="de-DE" sz="1100" dirty="0">
              <a:solidFill>
                <a:schemeClr val="bg1">
                  <a:lumMod val="50000"/>
                </a:schemeClr>
              </a:solidFill>
            </a:endParaRPr>
          </a:p>
        </p:txBody>
      </p:sp>
      <p:sp>
        <p:nvSpPr>
          <p:cNvPr id="24" name="TextBox 23"/>
          <p:cNvSpPr txBox="1"/>
          <p:nvPr/>
        </p:nvSpPr>
        <p:spPr>
          <a:xfrm>
            <a:off x="3494944" y="298423"/>
            <a:ext cx="621001" cy="261610"/>
          </a:xfrm>
          <a:prstGeom prst="rect">
            <a:avLst/>
          </a:prstGeom>
          <a:solidFill>
            <a:schemeClr val="tx1"/>
          </a:solidFill>
        </p:spPr>
        <p:txBody>
          <a:bodyPr wrap="square" rtlCol="0">
            <a:spAutoFit/>
          </a:bodyPr>
          <a:lstStyle/>
          <a:p>
            <a:r>
              <a:rPr lang="de-DE" sz="1100" dirty="0" smtClean="0">
                <a:solidFill>
                  <a:schemeClr val="tx1">
                    <a:lumMod val="50000"/>
                    <a:lumOff val="50000"/>
                  </a:schemeClr>
                </a:solidFill>
              </a:rPr>
              <a:t>B.P. 1</a:t>
            </a:r>
            <a:endParaRPr lang="de-DE" sz="1100" dirty="0">
              <a:solidFill>
                <a:schemeClr val="tx1">
                  <a:lumMod val="50000"/>
                  <a:lumOff val="50000"/>
                </a:schemeClr>
              </a:solidFill>
            </a:endParaRPr>
          </a:p>
        </p:txBody>
      </p:sp>
      <p:sp>
        <p:nvSpPr>
          <p:cNvPr id="25" name="TextBox 24"/>
          <p:cNvSpPr txBox="1"/>
          <p:nvPr/>
        </p:nvSpPr>
        <p:spPr>
          <a:xfrm>
            <a:off x="5353593" y="297435"/>
            <a:ext cx="621001"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B.P. 4</a:t>
            </a:r>
            <a:endParaRPr lang="de-DE" sz="1100" dirty="0">
              <a:solidFill>
                <a:schemeClr val="bg1">
                  <a:lumMod val="50000"/>
                </a:schemeClr>
              </a:solidFill>
            </a:endParaRPr>
          </a:p>
        </p:txBody>
      </p:sp>
      <p:sp>
        <p:nvSpPr>
          <p:cNvPr id="26" name="TextBox 25"/>
          <p:cNvSpPr txBox="1"/>
          <p:nvPr/>
        </p:nvSpPr>
        <p:spPr>
          <a:xfrm>
            <a:off x="5972718" y="297435"/>
            <a:ext cx="621001" cy="261610"/>
          </a:xfrm>
          <a:prstGeom prst="rect">
            <a:avLst/>
          </a:prstGeom>
          <a:solidFill>
            <a:srgbClr val="000099"/>
          </a:solidFill>
        </p:spPr>
        <p:txBody>
          <a:bodyPr wrap="square" rtlCol="0">
            <a:spAutoFit/>
          </a:bodyPr>
          <a:lstStyle/>
          <a:p>
            <a:r>
              <a:rPr lang="de-DE" sz="1100" dirty="0" smtClean="0">
                <a:solidFill>
                  <a:schemeClr val="bg1"/>
                </a:solidFill>
              </a:rPr>
              <a:t>B.P. 5</a:t>
            </a:r>
            <a:endParaRPr lang="de-DE" sz="1100"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2800" dirty="0" smtClean="0"/>
              <a:t>Projection </a:t>
            </a:r>
            <a:endParaRPr lang="de-DE" sz="2800" dirty="0"/>
          </a:p>
        </p:txBody>
      </p:sp>
      <p:graphicFrame>
        <p:nvGraphicFramePr>
          <p:cNvPr id="23" name="Content Placeholder 22"/>
          <p:cNvGraphicFramePr>
            <a:graphicFrameLocks noGrp="1"/>
          </p:cNvGraphicFramePr>
          <p:nvPr>
            <p:ph idx="1"/>
          </p:nvPr>
        </p:nvGraphicFramePr>
        <p:xfrm>
          <a:off x="431443" y="3832698"/>
          <a:ext cx="5969358" cy="2529467"/>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p:cNvSpPr txBox="1"/>
          <p:nvPr/>
        </p:nvSpPr>
        <p:spPr>
          <a:xfrm>
            <a:off x="347731" y="1622740"/>
            <a:ext cx="8397024" cy="2616101"/>
          </a:xfrm>
          <a:prstGeom prst="rect">
            <a:avLst/>
          </a:prstGeom>
          <a:noFill/>
        </p:spPr>
        <p:txBody>
          <a:bodyPr wrap="square" rtlCol="0">
            <a:spAutoFit/>
          </a:bodyPr>
          <a:lstStyle/>
          <a:p>
            <a:pPr>
              <a:buFont typeface="Arial" pitchFamily="34" charset="0"/>
              <a:buChar char="•"/>
            </a:pPr>
            <a:r>
              <a:rPr lang="en-US" sz="3200" dirty="0" smtClean="0"/>
              <a:t> Estimation done either after the project scope and vision or requirements </a:t>
            </a:r>
          </a:p>
          <a:p>
            <a:pPr>
              <a:buFont typeface="Arial" pitchFamily="34" charset="0"/>
              <a:buChar char="•"/>
            </a:pPr>
            <a:r>
              <a:rPr lang="en-US" sz="3200" dirty="0" smtClean="0"/>
              <a:t> Estimation of the implementation effort</a:t>
            </a:r>
          </a:p>
          <a:p>
            <a:pPr>
              <a:buFont typeface="Arial" pitchFamily="34" charset="0"/>
              <a:buChar char="•"/>
            </a:pPr>
            <a:r>
              <a:rPr lang="en-US" sz="3200" dirty="0" smtClean="0"/>
              <a:t> Projection of the remaining effort</a:t>
            </a:r>
          </a:p>
          <a:p>
            <a:pPr>
              <a:buFont typeface="Arial" pitchFamily="34" charset="0"/>
              <a:buChar char="•"/>
            </a:pPr>
            <a:endParaRPr lang="en-US" dirty="0" smtClean="0"/>
          </a:p>
          <a:p>
            <a:endParaRPr lang="en-US" dirty="0"/>
          </a:p>
        </p:txBody>
      </p:sp>
      <p:sp>
        <p:nvSpPr>
          <p:cNvPr id="6" name="TextBox 5"/>
          <p:cNvSpPr txBox="1"/>
          <p:nvPr/>
        </p:nvSpPr>
        <p:spPr>
          <a:xfrm>
            <a:off x="5130800" y="0"/>
            <a:ext cx="1003300" cy="276999"/>
          </a:xfrm>
          <a:prstGeom prst="rect">
            <a:avLst/>
          </a:prstGeom>
          <a:solidFill>
            <a:srgbClr val="000099"/>
          </a:solidFill>
        </p:spPr>
        <p:txBody>
          <a:bodyPr wrap="square" rtlCol="0">
            <a:spAutoFit/>
          </a:bodyPr>
          <a:lstStyle/>
          <a:p>
            <a:pPr algn="ctr"/>
            <a:r>
              <a:rPr lang="de-DE" sz="1200" dirty="0" smtClean="0">
                <a:solidFill>
                  <a:schemeClr val="bg1"/>
                </a:solidFill>
              </a:rPr>
              <a:t>Further steps</a:t>
            </a:r>
            <a:endParaRPr lang="de-DE" sz="12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History</a:t>
            </a:r>
            <a:endParaRPr lang="de-DE" dirty="0"/>
          </a:p>
        </p:txBody>
      </p:sp>
      <p:sp>
        <p:nvSpPr>
          <p:cNvPr id="3" name="Content Placeholder 2"/>
          <p:cNvSpPr>
            <a:spLocks noGrp="1"/>
          </p:cNvSpPr>
          <p:nvPr>
            <p:ph idx="1"/>
          </p:nvPr>
        </p:nvSpPr>
        <p:spPr/>
        <p:txBody>
          <a:bodyPr/>
          <a:lstStyle/>
          <a:p>
            <a:r>
              <a:rPr lang="de-DE" dirty="0" smtClean="0"/>
              <a:t>Developed by Barry W. Boehm </a:t>
            </a:r>
            <a:br>
              <a:rPr lang="de-DE" dirty="0" smtClean="0"/>
            </a:br>
            <a:r>
              <a:rPr lang="de-DE" dirty="0" smtClean="0"/>
              <a:t>in 1981</a:t>
            </a:r>
          </a:p>
          <a:p>
            <a:r>
              <a:rPr lang="de-DE" dirty="0" smtClean="0"/>
              <a:t>Refinement of the RAND Delphi </a:t>
            </a:r>
            <a:br>
              <a:rPr lang="de-DE" dirty="0" smtClean="0"/>
            </a:br>
            <a:r>
              <a:rPr lang="de-DE" dirty="0" smtClean="0"/>
              <a:t>Estimation Technique (1940s)</a:t>
            </a:r>
          </a:p>
        </p:txBody>
      </p:sp>
      <p:sp>
        <p:nvSpPr>
          <p:cNvPr id="7" name="TextBox 6"/>
          <p:cNvSpPr txBox="1"/>
          <p:nvPr/>
        </p:nvSpPr>
        <p:spPr>
          <a:xfrm>
            <a:off x="4565" y="292099"/>
            <a:ext cx="652059" cy="269876"/>
          </a:xfrm>
          <a:prstGeom prst="rect">
            <a:avLst/>
          </a:prstGeom>
          <a:solidFill>
            <a:srgbClr val="000099"/>
          </a:solidFill>
        </p:spPr>
        <p:txBody>
          <a:bodyPr wrap="square" rtlCol="0">
            <a:spAutoFit/>
          </a:bodyPr>
          <a:lstStyle/>
          <a:p>
            <a:r>
              <a:rPr lang="de-DE" sz="1100" dirty="0" smtClean="0">
                <a:solidFill>
                  <a:schemeClr val="bg1"/>
                </a:solidFill>
              </a:rPr>
              <a:t>History</a:t>
            </a:r>
            <a:endParaRPr lang="de-DE" sz="1100" dirty="0">
              <a:solidFill>
                <a:schemeClr val="bg1"/>
              </a:solidFill>
            </a:endParaRPr>
          </a:p>
        </p:txBody>
      </p:sp>
      <p:pic>
        <p:nvPicPr>
          <p:cNvPr id="10" name="Picture 9" descr="boehm.gif"/>
          <p:cNvPicPr>
            <a:picLocks noChangeAspect="1"/>
          </p:cNvPicPr>
          <p:nvPr/>
        </p:nvPicPr>
        <p:blipFill>
          <a:blip r:embed="rId2"/>
          <a:stretch>
            <a:fillRect/>
          </a:stretch>
        </p:blipFill>
        <p:spPr>
          <a:xfrm>
            <a:off x="6482196" y="1697612"/>
            <a:ext cx="2247900" cy="2714625"/>
          </a:xfrm>
          <a:prstGeom prst="rect">
            <a:avLst/>
          </a:prstGeom>
        </p:spPr>
      </p:pic>
      <p:sp>
        <p:nvSpPr>
          <p:cNvPr id="11" name="TextBox 10"/>
          <p:cNvSpPr txBox="1"/>
          <p:nvPr/>
        </p:nvSpPr>
        <p:spPr>
          <a:xfrm>
            <a:off x="656166" y="298866"/>
            <a:ext cx="1896533"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Wideband Delphi Estimation</a:t>
            </a:r>
            <a:endParaRPr lang="de-DE" sz="1100" dirty="0">
              <a:solidFill>
                <a:schemeClr val="bg1">
                  <a:lumMod val="50000"/>
                </a:schemeClr>
              </a:solidFill>
            </a:endParaRPr>
          </a:p>
        </p:txBody>
      </p:sp>
      <p:sp>
        <p:nvSpPr>
          <p:cNvPr id="12" name="TextBox 11"/>
          <p:cNvSpPr txBox="1"/>
          <p:nvPr/>
        </p:nvSpPr>
        <p:spPr>
          <a:xfrm>
            <a:off x="0" y="0"/>
            <a:ext cx="977900" cy="276999"/>
          </a:xfrm>
          <a:prstGeom prst="rect">
            <a:avLst/>
          </a:prstGeom>
          <a:solidFill>
            <a:srgbClr val="000099"/>
          </a:solidFill>
        </p:spPr>
        <p:txBody>
          <a:bodyPr wrap="square" rtlCol="0">
            <a:spAutoFit/>
          </a:bodyPr>
          <a:lstStyle/>
          <a:p>
            <a:pPr algn="ctr"/>
            <a:r>
              <a:rPr lang="de-DE" sz="1200" dirty="0" smtClean="0">
                <a:solidFill>
                  <a:schemeClr val="bg1"/>
                </a:solidFill>
              </a:rPr>
              <a:t>Introduction</a:t>
            </a:r>
            <a:endParaRPr lang="de-DE" sz="1200"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2800" dirty="0" smtClean="0"/>
              <a:t>Additional surcharges</a:t>
            </a:r>
            <a:endParaRPr lang="de-DE" sz="2800" dirty="0"/>
          </a:p>
        </p:txBody>
      </p:sp>
      <p:sp>
        <p:nvSpPr>
          <p:cNvPr id="3" name="Content Placeholder 2"/>
          <p:cNvSpPr>
            <a:spLocks noGrp="1"/>
          </p:cNvSpPr>
          <p:nvPr>
            <p:ph idx="1"/>
          </p:nvPr>
        </p:nvSpPr>
        <p:spPr/>
        <p:txBody>
          <a:bodyPr>
            <a:normAutofit/>
          </a:bodyPr>
          <a:lstStyle/>
          <a:p>
            <a:r>
              <a:rPr lang="de-DE" dirty="0" smtClean="0"/>
              <a:t>Additional project overhead efforts will be added on the estimation :</a:t>
            </a:r>
          </a:p>
          <a:p>
            <a:pPr lvl="1"/>
            <a:r>
              <a:rPr lang="de-DE" dirty="0" smtClean="0"/>
              <a:t>Team meetings</a:t>
            </a:r>
          </a:p>
          <a:p>
            <a:pPr lvl="1"/>
            <a:r>
              <a:rPr lang="de-DE" dirty="0" smtClean="0"/>
              <a:t>Travel time</a:t>
            </a:r>
          </a:p>
          <a:p>
            <a:pPr lvl="1"/>
            <a:r>
              <a:rPr lang="de-DE" dirty="0" smtClean="0"/>
              <a:t>Vacations</a:t>
            </a:r>
          </a:p>
          <a:p>
            <a:pPr lvl="1"/>
            <a:r>
              <a:rPr lang="de-DE" dirty="0" smtClean="0"/>
              <a:t>Risk surcharges</a:t>
            </a:r>
          </a:p>
          <a:p>
            <a:pPr lvl="1"/>
            <a:r>
              <a:rPr lang="de-DE" dirty="0" smtClean="0"/>
              <a:t>Acquaintance</a:t>
            </a:r>
          </a:p>
          <a:p>
            <a:pPr lvl="1">
              <a:buNone/>
            </a:pPr>
            <a:endParaRPr lang="de-DE" dirty="0" smtClean="0"/>
          </a:p>
          <a:p>
            <a:pPr lvl="1"/>
            <a:endParaRPr lang="de-DE" dirty="0" smtClean="0"/>
          </a:p>
          <a:p>
            <a:pPr>
              <a:buNone/>
            </a:pPr>
            <a:endParaRPr lang="de-DE" dirty="0"/>
          </a:p>
        </p:txBody>
      </p:sp>
      <p:sp>
        <p:nvSpPr>
          <p:cNvPr id="5" name="TextBox 4"/>
          <p:cNvSpPr txBox="1"/>
          <p:nvPr/>
        </p:nvSpPr>
        <p:spPr>
          <a:xfrm>
            <a:off x="5130800" y="0"/>
            <a:ext cx="1003300" cy="276999"/>
          </a:xfrm>
          <a:prstGeom prst="rect">
            <a:avLst/>
          </a:prstGeom>
          <a:solidFill>
            <a:srgbClr val="000099"/>
          </a:solidFill>
        </p:spPr>
        <p:txBody>
          <a:bodyPr wrap="square" rtlCol="0">
            <a:spAutoFit/>
          </a:bodyPr>
          <a:lstStyle/>
          <a:p>
            <a:pPr algn="ctr"/>
            <a:r>
              <a:rPr lang="de-DE" sz="1200" dirty="0" smtClean="0">
                <a:solidFill>
                  <a:schemeClr val="bg1"/>
                </a:solidFill>
              </a:rPr>
              <a:t>Further steps</a:t>
            </a:r>
            <a:endParaRPr lang="de-DE" sz="1200"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Summary</a:t>
            </a:r>
            <a:endParaRPr lang="de-DE" dirty="0"/>
          </a:p>
        </p:txBody>
      </p:sp>
      <p:sp>
        <p:nvSpPr>
          <p:cNvPr id="3" name="Content Placeholder 2"/>
          <p:cNvSpPr>
            <a:spLocks noGrp="1"/>
          </p:cNvSpPr>
          <p:nvPr>
            <p:ph idx="1"/>
          </p:nvPr>
        </p:nvSpPr>
        <p:spPr/>
        <p:txBody>
          <a:bodyPr>
            <a:normAutofit fontScale="85000" lnSpcReduction="10000"/>
          </a:bodyPr>
          <a:lstStyle/>
          <a:p>
            <a:r>
              <a:rPr lang="en-US" dirty="0" smtClean="0"/>
              <a:t>One of the more common problems in the software/systems industry is the inaccurate estimation of product development schedules</a:t>
            </a:r>
          </a:p>
          <a:p>
            <a:r>
              <a:rPr lang="en-US" dirty="0" smtClean="0"/>
              <a:t>The Wideband Delphi technique is a team-based process for deriving comprehensive estimates for solution development, deployment and maintenance work.</a:t>
            </a:r>
          </a:p>
          <a:p>
            <a:r>
              <a:rPr lang="en-US" dirty="0" smtClean="0"/>
              <a:t>can be used to estimate any kind of project, e.g., new feature set, legacy modification, maintenance release, solution deployment, or improvement project. </a:t>
            </a:r>
            <a:br>
              <a:rPr lang="en-US" dirty="0" smtClean="0"/>
            </a:br>
            <a:endParaRPr lang="de-DE" dirty="0"/>
          </a:p>
        </p:txBody>
      </p:sp>
      <p:sp>
        <p:nvSpPr>
          <p:cNvPr id="5" name="TextBox 4"/>
          <p:cNvSpPr txBox="1"/>
          <p:nvPr/>
        </p:nvSpPr>
        <p:spPr>
          <a:xfrm>
            <a:off x="6134100" y="0"/>
            <a:ext cx="800100" cy="276999"/>
          </a:xfrm>
          <a:prstGeom prst="rect">
            <a:avLst/>
          </a:prstGeom>
          <a:solidFill>
            <a:srgbClr val="000099"/>
          </a:solidFill>
        </p:spPr>
        <p:txBody>
          <a:bodyPr wrap="square" rtlCol="0">
            <a:spAutoFit/>
          </a:bodyPr>
          <a:lstStyle/>
          <a:p>
            <a:pPr algn="ctr"/>
            <a:r>
              <a:rPr lang="de-DE" sz="1200" dirty="0" smtClean="0">
                <a:solidFill>
                  <a:schemeClr val="bg1"/>
                </a:solidFill>
              </a:rPr>
              <a:t>Summary</a:t>
            </a:r>
            <a:endParaRPr lang="de-DE" sz="1200"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Bibliography</a:t>
            </a:r>
            <a:endParaRPr lang="de-DE" dirty="0"/>
          </a:p>
        </p:txBody>
      </p:sp>
      <p:sp>
        <p:nvSpPr>
          <p:cNvPr id="3" name="Content Placeholder 2"/>
          <p:cNvSpPr>
            <a:spLocks noGrp="1"/>
          </p:cNvSpPr>
          <p:nvPr>
            <p:ph idx="1"/>
          </p:nvPr>
        </p:nvSpPr>
        <p:spPr/>
        <p:txBody>
          <a:bodyPr/>
          <a:lstStyle/>
          <a:p>
            <a:r>
              <a:rPr lang="de-DE" dirty="0" smtClean="0"/>
              <a:t>J. Greene, A. Stellman: </a:t>
            </a:r>
            <a:r>
              <a:rPr lang="de-DE" i="1" dirty="0" smtClean="0"/>
              <a:t>Applied Software Project Management</a:t>
            </a:r>
            <a:r>
              <a:rPr lang="de-DE" dirty="0" smtClean="0"/>
              <a:t>, O‘Reilly 2005</a:t>
            </a:r>
          </a:p>
          <a:p>
            <a:r>
              <a:rPr lang="de-DE" dirty="0" smtClean="0"/>
              <a:t>D. Galorath, M. Evans: </a:t>
            </a:r>
            <a:r>
              <a:rPr lang="de-DE" i="1" dirty="0" smtClean="0"/>
              <a:t>Software Sizing, Estimation, and Risk Management</a:t>
            </a:r>
            <a:r>
              <a:rPr lang="de-DE" dirty="0" smtClean="0"/>
              <a:t>, Auerbach Publications 2006</a:t>
            </a:r>
          </a:p>
          <a:p>
            <a:r>
              <a:rPr lang="de-DE" dirty="0" smtClean="0"/>
              <a:t>M. Jørgensen: </a:t>
            </a:r>
            <a:r>
              <a:rPr lang="en-US" i="1" dirty="0" smtClean="0"/>
              <a:t>A review of studies on expert estimation of software development effort</a:t>
            </a:r>
            <a:r>
              <a:rPr lang="en-US" dirty="0" smtClean="0"/>
              <a:t>, Journal of System and Software 2004</a:t>
            </a:r>
            <a:endParaRPr lang="de-DE" dirty="0"/>
          </a:p>
        </p:txBody>
      </p:sp>
      <p:sp>
        <p:nvSpPr>
          <p:cNvPr id="6" name="TextBox 5"/>
          <p:cNvSpPr txBox="1"/>
          <p:nvPr/>
        </p:nvSpPr>
        <p:spPr>
          <a:xfrm>
            <a:off x="6934200" y="0"/>
            <a:ext cx="965200" cy="276999"/>
          </a:xfrm>
          <a:prstGeom prst="rect">
            <a:avLst/>
          </a:prstGeom>
          <a:solidFill>
            <a:srgbClr val="000099"/>
          </a:solidFill>
        </p:spPr>
        <p:txBody>
          <a:bodyPr wrap="square" rtlCol="0">
            <a:spAutoFit/>
          </a:bodyPr>
          <a:lstStyle/>
          <a:p>
            <a:pPr algn="ctr"/>
            <a:r>
              <a:rPr lang="de-DE" sz="1200" dirty="0" smtClean="0">
                <a:solidFill>
                  <a:schemeClr val="bg1"/>
                </a:solidFill>
              </a:rPr>
              <a:t>Bibliography</a:t>
            </a:r>
            <a:endParaRPr lang="de-DE" sz="1200"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Do you have any questions ?</a:t>
            </a:r>
            <a:endParaRPr lang="de-DE" dirty="0"/>
          </a:p>
        </p:txBody>
      </p:sp>
      <p:pic>
        <p:nvPicPr>
          <p:cNvPr id="4" name="Picture 3" descr="questionmark.jpg"/>
          <p:cNvPicPr>
            <a:picLocks noChangeAspect="1"/>
          </p:cNvPicPr>
          <p:nvPr/>
        </p:nvPicPr>
        <p:blipFill>
          <a:blip r:embed="rId2"/>
          <a:stretch>
            <a:fillRect/>
          </a:stretch>
        </p:blipFill>
        <p:spPr>
          <a:xfrm>
            <a:off x="2349500" y="1784368"/>
            <a:ext cx="4445000" cy="4216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Wideband Delphi Estimation</a:t>
            </a:r>
            <a:endParaRPr lang="de-DE" dirty="0"/>
          </a:p>
        </p:txBody>
      </p:sp>
      <p:sp>
        <p:nvSpPr>
          <p:cNvPr id="3" name="Content Placeholder 2"/>
          <p:cNvSpPr>
            <a:spLocks noGrp="1"/>
          </p:cNvSpPr>
          <p:nvPr>
            <p:ph idx="1"/>
          </p:nvPr>
        </p:nvSpPr>
        <p:spPr/>
        <p:txBody>
          <a:bodyPr>
            <a:normAutofit lnSpcReduction="10000"/>
          </a:bodyPr>
          <a:lstStyle/>
          <a:p>
            <a:r>
              <a:rPr lang="de-DE" dirty="0" smtClean="0"/>
              <a:t>Expert Estimation</a:t>
            </a:r>
          </a:p>
          <a:p>
            <a:pPr lvl="1"/>
            <a:r>
              <a:rPr lang="de-DE" dirty="0" smtClean="0"/>
              <a:t>Several experts</a:t>
            </a:r>
          </a:p>
          <a:p>
            <a:pPr lvl="1"/>
            <a:r>
              <a:rPr lang="de-DE" dirty="0" smtClean="0"/>
              <a:t>Each with equal voice</a:t>
            </a:r>
          </a:p>
          <a:p>
            <a:r>
              <a:rPr lang="de-DE" dirty="0" smtClean="0"/>
              <a:t>Works because team members correct each other</a:t>
            </a:r>
          </a:p>
          <a:p>
            <a:pPr lvl="1"/>
            <a:r>
              <a:rPr lang="de-DE" dirty="0" smtClean="0"/>
              <a:t>One expert does not fully understand system</a:t>
            </a:r>
          </a:p>
          <a:p>
            <a:r>
              <a:rPr lang="de-DE" dirty="0" smtClean="0"/>
              <a:t>Explicit estimation of efforts</a:t>
            </a:r>
          </a:p>
          <a:p>
            <a:pPr lvl="1"/>
            <a:r>
              <a:rPr lang="de-DE" dirty="0" smtClean="0"/>
              <a:t>Not LOC</a:t>
            </a:r>
          </a:p>
          <a:p>
            <a:r>
              <a:rPr lang="de-DE" dirty="0" smtClean="0"/>
              <a:t>More interaction than with </a:t>
            </a:r>
            <a:r>
              <a:rPr lang="de-DE" i="1" dirty="0" smtClean="0"/>
              <a:t>standard</a:t>
            </a:r>
            <a:r>
              <a:rPr lang="de-DE" dirty="0" smtClean="0"/>
              <a:t> Delphi</a:t>
            </a:r>
          </a:p>
          <a:p>
            <a:endParaRPr lang="de-DE" dirty="0"/>
          </a:p>
        </p:txBody>
      </p:sp>
      <p:sp>
        <p:nvSpPr>
          <p:cNvPr id="12" name="TextBox 11"/>
          <p:cNvSpPr txBox="1"/>
          <p:nvPr/>
        </p:nvSpPr>
        <p:spPr>
          <a:xfrm>
            <a:off x="0" y="0"/>
            <a:ext cx="977900" cy="276999"/>
          </a:xfrm>
          <a:prstGeom prst="rect">
            <a:avLst/>
          </a:prstGeom>
          <a:solidFill>
            <a:srgbClr val="000099"/>
          </a:solidFill>
        </p:spPr>
        <p:txBody>
          <a:bodyPr wrap="square" rtlCol="0">
            <a:spAutoFit/>
          </a:bodyPr>
          <a:lstStyle/>
          <a:p>
            <a:pPr algn="ctr"/>
            <a:r>
              <a:rPr lang="de-DE" sz="1200" dirty="0" smtClean="0">
                <a:solidFill>
                  <a:schemeClr val="bg1"/>
                </a:solidFill>
              </a:rPr>
              <a:t>Introduction</a:t>
            </a:r>
            <a:endParaRPr lang="de-DE" sz="1200" dirty="0">
              <a:solidFill>
                <a:schemeClr val="bg1"/>
              </a:solidFill>
            </a:endParaRPr>
          </a:p>
        </p:txBody>
      </p:sp>
      <p:sp>
        <p:nvSpPr>
          <p:cNvPr id="7" name="TextBox 6"/>
          <p:cNvSpPr txBox="1"/>
          <p:nvPr/>
        </p:nvSpPr>
        <p:spPr>
          <a:xfrm>
            <a:off x="4565" y="292099"/>
            <a:ext cx="652059" cy="269876"/>
          </a:xfrm>
          <a:prstGeom prst="rect">
            <a:avLst/>
          </a:prstGeom>
          <a:solidFill>
            <a:schemeClr val="tx1"/>
          </a:solidFill>
        </p:spPr>
        <p:txBody>
          <a:bodyPr wrap="square" rtlCol="0">
            <a:spAutoFit/>
          </a:bodyPr>
          <a:lstStyle/>
          <a:p>
            <a:r>
              <a:rPr lang="de-DE" sz="1100" dirty="0" smtClean="0">
                <a:solidFill>
                  <a:schemeClr val="tx1">
                    <a:lumMod val="50000"/>
                    <a:lumOff val="50000"/>
                  </a:schemeClr>
                </a:solidFill>
              </a:rPr>
              <a:t>History</a:t>
            </a:r>
            <a:endParaRPr lang="de-DE" sz="1100" dirty="0">
              <a:solidFill>
                <a:schemeClr val="tx1">
                  <a:lumMod val="50000"/>
                  <a:lumOff val="50000"/>
                </a:schemeClr>
              </a:solidFill>
            </a:endParaRPr>
          </a:p>
        </p:txBody>
      </p:sp>
      <p:sp>
        <p:nvSpPr>
          <p:cNvPr id="8" name="TextBox 7"/>
          <p:cNvSpPr txBox="1"/>
          <p:nvPr/>
        </p:nvSpPr>
        <p:spPr>
          <a:xfrm>
            <a:off x="656166" y="298866"/>
            <a:ext cx="1896533" cy="261610"/>
          </a:xfrm>
          <a:prstGeom prst="rect">
            <a:avLst/>
          </a:prstGeom>
          <a:solidFill>
            <a:srgbClr val="000099"/>
          </a:solidFill>
        </p:spPr>
        <p:txBody>
          <a:bodyPr wrap="square" rtlCol="0">
            <a:spAutoFit/>
          </a:bodyPr>
          <a:lstStyle/>
          <a:p>
            <a:r>
              <a:rPr lang="de-DE" sz="1100" dirty="0" smtClean="0">
                <a:solidFill>
                  <a:schemeClr val="bg1"/>
                </a:solidFill>
              </a:rPr>
              <a:t>Wideband Delphi Estimation</a:t>
            </a:r>
            <a:endParaRPr lang="de-DE" sz="11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Prerequisites for Wideband-Delphi</a:t>
            </a:r>
            <a:endParaRPr lang="de-DE" dirty="0"/>
          </a:p>
        </p:txBody>
      </p:sp>
      <p:sp>
        <p:nvSpPr>
          <p:cNvPr id="3" name="Content Placeholder 2"/>
          <p:cNvSpPr>
            <a:spLocks noGrp="1"/>
          </p:cNvSpPr>
          <p:nvPr>
            <p:ph idx="1"/>
          </p:nvPr>
        </p:nvSpPr>
        <p:spPr/>
        <p:txBody>
          <a:bodyPr>
            <a:normAutofit/>
          </a:bodyPr>
          <a:lstStyle/>
          <a:p>
            <a:r>
              <a:rPr lang="de-DE" dirty="0" smtClean="0"/>
              <a:t>Vision and Scope document</a:t>
            </a:r>
          </a:p>
          <a:p>
            <a:pPr lvl="1"/>
            <a:r>
              <a:rPr lang="de-DE" dirty="0" smtClean="0"/>
              <a:t>Agreed by all stakeholders</a:t>
            </a:r>
          </a:p>
          <a:p>
            <a:r>
              <a:rPr lang="de-DE" dirty="0" smtClean="0"/>
              <a:t>If not available:</a:t>
            </a:r>
          </a:p>
          <a:p>
            <a:pPr lvl="1"/>
            <a:r>
              <a:rPr lang="de-DE" dirty="0" smtClean="0"/>
              <a:t>Enough supporting documentation to understand work product</a:t>
            </a:r>
          </a:p>
          <a:p>
            <a:r>
              <a:rPr lang="de-DE" dirty="0" smtClean="0"/>
              <a:t>Kickoff meeting and estimation session have been scheduled</a:t>
            </a:r>
          </a:p>
          <a:p>
            <a:pPr>
              <a:buNone/>
            </a:pPr>
            <a:endParaRPr lang="de-DE" dirty="0" smtClean="0"/>
          </a:p>
        </p:txBody>
      </p:sp>
      <p:sp>
        <p:nvSpPr>
          <p:cNvPr id="5" name="TextBox 4"/>
          <p:cNvSpPr txBox="1"/>
          <p:nvPr/>
        </p:nvSpPr>
        <p:spPr>
          <a:xfrm>
            <a:off x="428596" y="285728"/>
            <a:ext cx="928694" cy="261610"/>
          </a:xfrm>
          <a:prstGeom prst="rect">
            <a:avLst/>
          </a:prstGeom>
          <a:solidFill>
            <a:srgbClr val="000099"/>
          </a:solidFill>
        </p:spPr>
        <p:txBody>
          <a:bodyPr wrap="square" rtlCol="0">
            <a:spAutoFit/>
          </a:bodyPr>
          <a:lstStyle/>
          <a:p>
            <a:r>
              <a:rPr lang="de-DE" sz="1100" dirty="0" smtClean="0">
                <a:solidFill>
                  <a:schemeClr val="bg1"/>
                </a:solidFill>
              </a:rPr>
              <a:t>Prerequisites</a:t>
            </a:r>
            <a:endParaRPr lang="de-DE" sz="1100" dirty="0">
              <a:solidFill>
                <a:schemeClr val="bg1"/>
              </a:solidFill>
            </a:endParaRPr>
          </a:p>
        </p:txBody>
      </p:sp>
      <p:sp>
        <p:nvSpPr>
          <p:cNvPr id="6" name="TextBox 5"/>
          <p:cNvSpPr txBox="1"/>
          <p:nvPr/>
        </p:nvSpPr>
        <p:spPr>
          <a:xfrm>
            <a:off x="1357290" y="285728"/>
            <a:ext cx="1025692"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Process steps</a:t>
            </a:r>
            <a:endParaRPr lang="de-DE" sz="1100" dirty="0">
              <a:solidFill>
                <a:schemeClr val="bg1">
                  <a:lumMod val="50000"/>
                </a:schemeClr>
              </a:solidFill>
            </a:endParaRPr>
          </a:p>
        </p:txBody>
      </p:sp>
      <p:sp>
        <p:nvSpPr>
          <p:cNvPr id="7" name="TextBox 6"/>
          <p:cNvSpPr txBox="1"/>
          <p:nvPr/>
        </p:nvSpPr>
        <p:spPr>
          <a:xfrm>
            <a:off x="977900" y="0"/>
            <a:ext cx="1257300" cy="276999"/>
          </a:xfrm>
          <a:prstGeom prst="rect">
            <a:avLst/>
          </a:prstGeom>
          <a:solidFill>
            <a:srgbClr val="000099"/>
          </a:solidFill>
        </p:spPr>
        <p:txBody>
          <a:bodyPr wrap="square" rtlCol="0">
            <a:spAutoFit/>
          </a:bodyPr>
          <a:lstStyle/>
          <a:p>
            <a:pPr algn="ctr"/>
            <a:r>
              <a:rPr lang="de-DE" sz="1200" dirty="0" smtClean="0">
                <a:solidFill>
                  <a:schemeClr val="bg1"/>
                </a:solidFill>
              </a:rPr>
              <a:t>Wideband Delphi</a:t>
            </a:r>
            <a:endParaRPr lang="de-DE" sz="1200" dirty="0">
              <a:solidFill>
                <a:schemeClr val="bg1"/>
              </a:solidFill>
            </a:endParaRPr>
          </a:p>
        </p:txBody>
      </p:sp>
      <p:sp>
        <p:nvSpPr>
          <p:cNvPr id="9" name="TextBox 8"/>
          <p:cNvSpPr txBox="1"/>
          <p:nvPr/>
        </p:nvSpPr>
        <p:spPr>
          <a:xfrm>
            <a:off x="23805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1</a:t>
            </a:r>
            <a:endParaRPr lang="de-DE" sz="1100" dirty="0">
              <a:solidFill>
                <a:schemeClr val="bg1">
                  <a:lumMod val="50000"/>
                </a:schemeClr>
              </a:solidFill>
            </a:endParaRPr>
          </a:p>
        </p:txBody>
      </p:sp>
      <p:sp>
        <p:nvSpPr>
          <p:cNvPr id="10" name="TextBox 9"/>
          <p:cNvSpPr txBox="1"/>
          <p:nvPr/>
        </p:nvSpPr>
        <p:spPr>
          <a:xfrm>
            <a:off x="29329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2</a:t>
            </a:r>
            <a:endParaRPr lang="de-DE" sz="1100" dirty="0">
              <a:solidFill>
                <a:schemeClr val="bg1">
                  <a:lumMod val="50000"/>
                </a:schemeClr>
              </a:solidFill>
            </a:endParaRPr>
          </a:p>
        </p:txBody>
      </p:sp>
      <p:sp>
        <p:nvSpPr>
          <p:cNvPr id="11" name="TextBox 10"/>
          <p:cNvSpPr txBox="1"/>
          <p:nvPr/>
        </p:nvSpPr>
        <p:spPr>
          <a:xfrm>
            <a:off x="34854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3</a:t>
            </a:r>
            <a:endParaRPr lang="de-DE" sz="1100" dirty="0">
              <a:solidFill>
                <a:schemeClr val="bg1">
                  <a:lumMod val="50000"/>
                </a:schemeClr>
              </a:solidFill>
            </a:endParaRPr>
          </a:p>
        </p:txBody>
      </p:sp>
      <p:sp>
        <p:nvSpPr>
          <p:cNvPr id="12" name="TextBox 11"/>
          <p:cNvSpPr txBox="1"/>
          <p:nvPr/>
        </p:nvSpPr>
        <p:spPr>
          <a:xfrm>
            <a:off x="40378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4</a:t>
            </a:r>
            <a:endParaRPr lang="de-DE" sz="1100" dirty="0">
              <a:solidFill>
                <a:schemeClr val="bg1">
                  <a:lumMod val="50000"/>
                </a:schemeClr>
              </a:solidFill>
            </a:endParaRPr>
          </a:p>
        </p:txBody>
      </p:sp>
      <p:sp>
        <p:nvSpPr>
          <p:cNvPr id="13" name="TextBox 12"/>
          <p:cNvSpPr txBox="1"/>
          <p:nvPr/>
        </p:nvSpPr>
        <p:spPr>
          <a:xfrm>
            <a:off x="45903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5</a:t>
            </a:r>
            <a:endParaRPr lang="de-DE" sz="1100" dirty="0">
              <a:solidFill>
                <a:schemeClr val="bg1">
                  <a:lumMod val="50000"/>
                </a:schemeClr>
              </a:solidFill>
            </a:endParaRPr>
          </a:p>
        </p:txBody>
      </p:sp>
      <p:sp>
        <p:nvSpPr>
          <p:cNvPr id="14" name="TextBox 13"/>
          <p:cNvSpPr txBox="1"/>
          <p:nvPr/>
        </p:nvSpPr>
        <p:spPr>
          <a:xfrm>
            <a:off x="5133264"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6</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Process Steps</a:t>
            </a:r>
            <a:endParaRPr lang="de-DE"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de-DE" dirty="0" smtClean="0"/>
              <a:t>Choosing the team</a:t>
            </a:r>
          </a:p>
          <a:p>
            <a:pPr marL="514350" indent="-514350">
              <a:buFont typeface="+mj-lt"/>
              <a:buAutoNum type="arabicPeriod"/>
            </a:pPr>
            <a:r>
              <a:rPr lang="de-DE" dirty="0" smtClean="0"/>
              <a:t>Kickoff meeting</a:t>
            </a:r>
          </a:p>
          <a:p>
            <a:pPr marL="514350" indent="-514350">
              <a:buFont typeface="+mj-lt"/>
              <a:buAutoNum type="arabicPeriod"/>
            </a:pPr>
            <a:r>
              <a:rPr lang="de-DE" dirty="0" smtClean="0"/>
              <a:t>Individual preparation</a:t>
            </a:r>
          </a:p>
          <a:p>
            <a:pPr marL="514350" indent="-514350">
              <a:buFont typeface="+mj-lt"/>
              <a:buAutoNum type="arabicPeriod"/>
            </a:pPr>
            <a:r>
              <a:rPr lang="de-DE" dirty="0" smtClean="0"/>
              <a:t>Estimation session</a:t>
            </a:r>
          </a:p>
          <a:p>
            <a:pPr marL="514350" indent="-514350">
              <a:buFont typeface="+mj-lt"/>
              <a:buAutoNum type="arabicPeriod"/>
            </a:pPr>
            <a:r>
              <a:rPr lang="de-DE" dirty="0" smtClean="0"/>
              <a:t>Assembling tasks</a:t>
            </a:r>
          </a:p>
          <a:p>
            <a:pPr marL="514350" indent="-514350">
              <a:buFont typeface="+mj-lt"/>
              <a:buAutoNum type="arabicPeriod"/>
            </a:pPr>
            <a:r>
              <a:rPr lang="de-DE" dirty="0" smtClean="0"/>
              <a:t>Reviewing results</a:t>
            </a:r>
            <a:endParaRPr lang="de-DE" dirty="0"/>
          </a:p>
        </p:txBody>
      </p:sp>
      <p:sp>
        <p:nvSpPr>
          <p:cNvPr id="8" name="TextBox 7"/>
          <p:cNvSpPr txBox="1"/>
          <p:nvPr/>
        </p:nvSpPr>
        <p:spPr>
          <a:xfrm>
            <a:off x="428596" y="285728"/>
            <a:ext cx="928694"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Prerequisites</a:t>
            </a:r>
            <a:endParaRPr lang="de-DE" sz="1100" dirty="0">
              <a:solidFill>
                <a:schemeClr val="bg1">
                  <a:lumMod val="50000"/>
                </a:schemeClr>
              </a:solidFill>
            </a:endParaRPr>
          </a:p>
        </p:txBody>
      </p:sp>
      <p:sp>
        <p:nvSpPr>
          <p:cNvPr id="9" name="TextBox 8"/>
          <p:cNvSpPr txBox="1"/>
          <p:nvPr/>
        </p:nvSpPr>
        <p:spPr>
          <a:xfrm>
            <a:off x="1357290" y="285728"/>
            <a:ext cx="1025692" cy="261610"/>
          </a:xfrm>
          <a:prstGeom prst="rect">
            <a:avLst/>
          </a:prstGeom>
          <a:solidFill>
            <a:srgbClr val="000099"/>
          </a:solidFill>
        </p:spPr>
        <p:txBody>
          <a:bodyPr wrap="square" rtlCol="0">
            <a:spAutoFit/>
          </a:bodyPr>
          <a:lstStyle/>
          <a:p>
            <a:r>
              <a:rPr lang="de-DE" sz="1100" dirty="0" smtClean="0">
                <a:solidFill>
                  <a:schemeClr val="bg1"/>
                </a:solidFill>
              </a:rPr>
              <a:t>Process steps</a:t>
            </a:r>
            <a:endParaRPr lang="de-DE" sz="1100" dirty="0">
              <a:solidFill>
                <a:schemeClr val="bg1"/>
              </a:solidFill>
            </a:endParaRPr>
          </a:p>
        </p:txBody>
      </p:sp>
      <p:sp>
        <p:nvSpPr>
          <p:cNvPr id="6" name="TextBox 5"/>
          <p:cNvSpPr txBox="1"/>
          <p:nvPr/>
        </p:nvSpPr>
        <p:spPr>
          <a:xfrm>
            <a:off x="977900" y="0"/>
            <a:ext cx="1257300" cy="276999"/>
          </a:xfrm>
          <a:prstGeom prst="rect">
            <a:avLst/>
          </a:prstGeom>
          <a:solidFill>
            <a:srgbClr val="000099"/>
          </a:solidFill>
        </p:spPr>
        <p:txBody>
          <a:bodyPr wrap="square" rtlCol="0">
            <a:spAutoFit/>
          </a:bodyPr>
          <a:lstStyle/>
          <a:p>
            <a:pPr algn="ctr"/>
            <a:r>
              <a:rPr lang="de-DE" sz="1200" dirty="0" smtClean="0">
                <a:solidFill>
                  <a:schemeClr val="bg1"/>
                </a:solidFill>
              </a:rPr>
              <a:t>Wideband Delphi</a:t>
            </a:r>
            <a:endParaRPr lang="de-DE" sz="1200" dirty="0">
              <a:solidFill>
                <a:schemeClr val="bg1"/>
              </a:solidFill>
            </a:endParaRPr>
          </a:p>
        </p:txBody>
      </p:sp>
      <p:sp>
        <p:nvSpPr>
          <p:cNvPr id="7" name="TextBox 6"/>
          <p:cNvSpPr txBox="1"/>
          <p:nvPr/>
        </p:nvSpPr>
        <p:spPr>
          <a:xfrm>
            <a:off x="23805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1</a:t>
            </a:r>
            <a:endParaRPr lang="de-DE" sz="1100" dirty="0">
              <a:solidFill>
                <a:schemeClr val="bg1">
                  <a:lumMod val="50000"/>
                </a:schemeClr>
              </a:solidFill>
            </a:endParaRPr>
          </a:p>
        </p:txBody>
      </p:sp>
      <p:sp>
        <p:nvSpPr>
          <p:cNvPr id="10" name="TextBox 9"/>
          <p:cNvSpPr txBox="1"/>
          <p:nvPr/>
        </p:nvSpPr>
        <p:spPr>
          <a:xfrm>
            <a:off x="29329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2</a:t>
            </a:r>
            <a:endParaRPr lang="de-DE" sz="1100" dirty="0">
              <a:solidFill>
                <a:schemeClr val="bg1">
                  <a:lumMod val="50000"/>
                </a:schemeClr>
              </a:solidFill>
            </a:endParaRPr>
          </a:p>
        </p:txBody>
      </p:sp>
      <p:sp>
        <p:nvSpPr>
          <p:cNvPr id="11" name="TextBox 10"/>
          <p:cNvSpPr txBox="1"/>
          <p:nvPr/>
        </p:nvSpPr>
        <p:spPr>
          <a:xfrm>
            <a:off x="34854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3</a:t>
            </a:r>
            <a:endParaRPr lang="de-DE" sz="1100" dirty="0">
              <a:solidFill>
                <a:schemeClr val="bg1">
                  <a:lumMod val="50000"/>
                </a:schemeClr>
              </a:solidFill>
            </a:endParaRPr>
          </a:p>
        </p:txBody>
      </p:sp>
      <p:sp>
        <p:nvSpPr>
          <p:cNvPr id="12" name="TextBox 11"/>
          <p:cNvSpPr txBox="1"/>
          <p:nvPr/>
        </p:nvSpPr>
        <p:spPr>
          <a:xfrm>
            <a:off x="40378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4</a:t>
            </a:r>
            <a:endParaRPr lang="de-DE" sz="1100" dirty="0">
              <a:solidFill>
                <a:schemeClr val="bg1">
                  <a:lumMod val="50000"/>
                </a:schemeClr>
              </a:solidFill>
            </a:endParaRPr>
          </a:p>
        </p:txBody>
      </p:sp>
      <p:sp>
        <p:nvSpPr>
          <p:cNvPr id="13" name="TextBox 12"/>
          <p:cNvSpPr txBox="1"/>
          <p:nvPr/>
        </p:nvSpPr>
        <p:spPr>
          <a:xfrm>
            <a:off x="45903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5</a:t>
            </a:r>
            <a:endParaRPr lang="de-DE" sz="1100" dirty="0">
              <a:solidFill>
                <a:schemeClr val="bg1">
                  <a:lumMod val="50000"/>
                </a:schemeClr>
              </a:solidFill>
            </a:endParaRPr>
          </a:p>
        </p:txBody>
      </p:sp>
      <p:sp>
        <p:nvSpPr>
          <p:cNvPr id="14" name="TextBox 13"/>
          <p:cNvSpPr txBox="1"/>
          <p:nvPr/>
        </p:nvSpPr>
        <p:spPr>
          <a:xfrm>
            <a:off x="5133264"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6</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Step 1: Choosing the team </a:t>
            </a:r>
            <a:endParaRPr lang="de-DE" dirty="0"/>
          </a:p>
        </p:txBody>
      </p:sp>
      <p:sp>
        <p:nvSpPr>
          <p:cNvPr id="3" name="Content Placeholder 2"/>
          <p:cNvSpPr>
            <a:spLocks noGrp="1"/>
          </p:cNvSpPr>
          <p:nvPr>
            <p:ph idx="1"/>
          </p:nvPr>
        </p:nvSpPr>
        <p:spPr/>
        <p:txBody>
          <a:bodyPr>
            <a:normAutofit fontScale="92500"/>
          </a:bodyPr>
          <a:lstStyle/>
          <a:p>
            <a:r>
              <a:rPr lang="de-DE" dirty="0" smtClean="0"/>
              <a:t>Project manager chooses team</a:t>
            </a:r>
          </a:p>
          <a:p>
            <a:r>
              <a:rPr lang="de-DE" dirty="0" smtClean="0"/>
              <a:t>3-7 members</a:t>
            </a:r>
          </a:p>
          <a:p>
            <a:r>
              <a:rPr lang="de-DE" dirty="0" smtClean="0"/>
              <a:t>Representatives of involved engineering groups</a:t>
            </a:r>
          </a:p>
          <a:p>
            <a:r>
              <a:rPr lang="de-DE" dirty="0" smtClean="0"/>
              <a:t>Should know </a:t>
            </a:r>
          </a:p>
          <a:p>
            <a:pPr lvl="1"/>
            <a:r>
              <a:rPr lang="de-DE" dirty="0" smtClean="0"/>
              <a:t>Organizational needs</a:t>
            </a:r>
          </a:p>
          <a:p>
            <a:pPr lvl="1"/>
            <a:r>
              <a:rPr lang="de-DE" dirty="0" smtClean="0"/>
              <a:t>Previous projects</a:t>
            </a:r>
          </a:p>
          <a:p>
            <a:r>
              <a:rPr lang="de-DE" dirty="0" smtClean="0"/>
              <a:t>Project manager should not be moderator</a:t>
            </a:r>
          </a:p>
          <a:p>
            <a:r>
              <a:rPr lang="de-DE" dirty="0" smtClean="0"/>
              <a:t>Stakeholders should also be involved</a:t>
            </a:r>
          </a:p>
        </p:txBody>
      </p:sp>
      <p:sp>
        <p:nvSpPr>
          <p:cNvPr id="19" name="TextBox 18"/>
          <p:cNvSpPr txBox="1"/>
          <p:nvPr/>
        </p:nvSpPr>
        <p:spPr>
          <a:xfrm>
            <a:off x="428596" y="285728"/>
            <a:ext cx="928694"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Prerequisites</a:t>
            </a:r>
            <a:endParaRPr lang="de-DE" sz="1100" dirty="0">
              <a:solidFill>
                <a:schemeClr val="bg1">
                  <a:lumMod val="50000"/>
                </a:schemeClr>
              </a:solidFill>
            </a:endParaRPr>
          </a:p>
        </p:txBody>
      </p:sp>
      <p:sp>
        <p:nvSpPr>
          <p:cNvPr id="20" name="TextBox 19"/>
          <p:cNvSpPr txBox="1"/>
          <p:nvPr/>
        </p:nvSpPr>
        <p:spPr>
          <a:xfrm>
            <a:off x="1357290" y="285728"/>
            <a:ext cx="1025692"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Process steps</a:t>
            </a:r>
            <a:endParaRPr lang="de-DE" sz="1100" dirty="0">
              <a:solidFill>
                <a:schemeClr val="bg1">
                  <a:lumMod val="50000"/>
                </a:schemeClr>
              </a:solidFill>
            </a:endParaRPr>
          </a:p>
        </p:txBody>
      </p:sp>
      <p:sp>
        <p:nvSpPr>
          <p:cNvPr id="7" name="TextBox 6"/>
          <p:cNvSpPr txBox="1"/>
          <p:nvPr/>
        </p:nvSpPr>
        <p:spPr>
          <a:xfrm>
            <a:off x="977900" y="0"/>
            <a:ext cx="1257300" cy="276999"/>
          </a:xfrm>
          <a:prstGeom prst="rect">
            <a:avLst/>
          </a:prstGeom>
          <a:solidFill>
            <a:srgbClr val="000099"/>
          </a:solidFill>
        </p:spPr>
        <p:txBody>
          <a:bodyPr wrap="square" rtlCol="0">
            <a:spAutoFit/>
          </a:bodyPr>
          <a:lstStyle/>
          <a:p>
            <a:pPr algn="ctr"/>
            <a:r>
              <a:rPr lang="de-DE" sz="1200" dirty="0" smtClean="0">
                <a:solidFill>
                  <a:schemeClr val="bg1"/>
                </a:solidFill>
              </a:rPr>
              <a:t>Wideband Delphi</a:t>
            </a:r>
            <a:endParaRPr lang="de-DE" sz="1200" dirty="0">
              <a:solidFill>
                <a:schemeClr val="bg1"/>
              </a:solidFill>
            </a:endParaRPr>
          </a:p>
        </p:txBody>
      </p:sp>
      <p:sp>
        <p:nvSpPr>
          <p:cNvPr id="8" name="TextBox 7"/>
          <p:cNvSpPr txBox="1"/>
          <p:nvPr/>
        </p:nvSpPr>
        <p:spPr>
          <a:xfrm>
            <a:off x="2380539" y="285523"/>
            <a:ext cx="551356" cy="261610"/>
          </a:xfrm>
          <a:prstGeom prst="rect">
            <a:avLst/>
          </a:prstGeom>
          <a:solidFill>
            <a:srgbClr val="000099"/>
          </a:solidFill>
        </p:spPr>
        <p:txBody>
          <a:bodyPr wrap="square" rtlCol="0">
            <a:spAutoFit/>
          </a:bodyPr>
          <a:lstStyle/>
          <a:p>
            <a:r>
              <a:rPr lang="de-DE" sz="1100" dirty="0" smtClean="0">
                <a:solidFill>
                  <a:schemeClr val="bg1"/>
                </a:solidFill>
              </a:rPr>
              <a:t>Step 1</a:t>
            </a:r>
            <a:endParaRPr lang="de-DE" sz="1100" dirty="0">
              <a:solidFill>
                <a:schemeClr val="bg1"/>
              </a:solidFill>
            </a:endParaRPr>
          </a:p>
        </p:txBody>
      </p:sp>
      <p:sp>
        <p:nvSpPr>
          <p:cNvPr id="9" name="TextBox 8"/>
          <p:cNvSpPr txBox="1"/>
          <p:nvPr/>
        </p:nvSpPr>
        <p:spPr>
          <a:xfrm>
            <a:off x="29329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2</a:t>
            </a:r>
            <a:endParaRPr lang="de-DE" sz="1100" dirty="0">
              <a:solidFill>
                <a:schemeClr val="bg1">
                  <a:lumMod val="50000"/>
                </a:schemeClr>
              </a:solidFill>
            </a:endParaRPr>
          </a:p>
        </p:txBody>
      </p:sp>
      <p:sp>
        <p:nvSpPr>
          <p:cNvPr id="10" name="TextBox 9"/>
          <p:cNvSpPr txBox="1"/>
          <p:nvPr/>
        </p:nvSpPr>
        <p:spPr>
          <a:xfrm>
            <a:off x="34854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3</a:t>
            </a:r>
            <a:endParaRPr lang="de-DE" sz="1100" dirty="0">
              <a:solidFill>
                <a:schemeClr val="bg1">
                  <a:lumMod val="50000"/>
                </a:schemeClr>
              </a:solidFill>
            </a:endParaRPr>
          </a:p>
        </p:txBody>
      </p:sp>
      <p:sp>
        <p:nvSpPr>
          <p:cNvPr id="11" name="TextBox 10"/>
          <p:cNvSpPr txBox="1"/>
          <p:nvPr/>
        </p:nvSpPr>
        <p:spPr>
          <a:xfrm>
            <a:off x="40378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4</a:t>
            </a:r>
            <a:endParaRPr lang="de-DE" sz="1100" dirty="0">
              <a:solidFill>
                <a:schemeClr val="bg1">
                  <a:lumMod val="50000"/>
                </a:schemeClr>
              </a:solidFill>
            </a:endParaRPr>
          </a:p>
        </p:txBody>
      </p:sp>
      <p:sp>
        <p:nvSpPr>
          <p:cNvPr id="12" name="TextBox 11"/>
          <p:cNvSpPr txBox="1"/>
          <p:nvPr/>
        </p:nvSpPr>
        <p:spPr>
          <a:xfrm>
            <a:off x="45903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5</a:t>
            </a:r>
            <a:endParaRPr lang="de-DE" sz="1100" dirty="0">
              <a:solidFill>
                <a:schemeClr val="bg1">
                  <a:lumMod val="50000"/>
                </a:schemeClr>
              </a:solidFill>
            </a:endParaRPr>
          </a:p>
        </p:txBody>
      </p:sp>
      <p:sp>
        <p:nvSpPr>
          <p:cNvPr id="13" name="TextBox 12"/>
          <p:cNvSpPr txBox="1"/>
          <p:nvPr/>
        </p:nvSpPr>
        <p:spPr>
          <a:xfrm>
            <a:off x="5133264"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6</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Step 2: Kickoff meeting</a:t>
            </a:r>
            <a:endParaRPr lang="de-DE" dirty="0"/>
          </a:p>
        </p:txBody>
      </p:sp>
      <p:sp>
        <p:nvSpPr>
          <p:cNvPr id="3" name="Content Placeholder 2"/>
          <p:cNvSpPr>
            <a:spLocks noGrp="1"/>
          </p:cNvSpPr>
          <p:nvPr>
            <p:ph idx="1"/>
          </p:nvPr>
        </p:nvSpPr>
        <p:spPr/>
        <p:txBody>
          <a:bodyPr/>
          <a:lstStyle/>
          <a:p>
            <a:r>
              <a:rPr lang="de-DE" dirty="0" smtClean="0"/>
              <a:t>Prepare team for estimation session</a:t>
            </a:r>
          </a:p>
          <a:p>
            <a:r>
              <a:rPr lang="de-DE" dirty="0" smtClean="0"/>
              <a:t>Each member is given the vision and scope document beforehand</a:t>
            </a:r>
          </a:p>
          <a:p>
            <a:r>
              <a:rPr lang="de-DE" dirty="0" smtClean="0"/>
              <a:t>Moderator explains Delphi to new members</a:t>
            </a:r>
          </a:p>
          <a:p>
            <a:r>
              <a:rPr lang="de-DE" dirty="0" smtClean="0"/>
              <a:t>Product discussion and assumption brainstorming</a:t>
            </a:r>
          </a:p>
          <a:p>
            <a:r>
              <a:rPr lang="de-DE" dirty="0" smtClean="0"/>
              <a:t>Creation of major task list </a:t>
            </a:r>
            <a:br>
              <a:rPr lang="de-DE" dirty="0" smtClean="0"/>
            </a:br>
            <a:r>
              <a:rPr lang="de-DE" dirty="0" smtClean="0"/>
              <a:t>(</a:t>
            </a:r>
            <a:r>
              <a:rPr lang="de-DE" i="1" dirty="0" smtClean="0"/>
              <a:t>workbench breakdown structure</a:t>
            </a:r>
            <a:r>
              <a:rPr lang="de-DE" dirty="0" smtClean="0"/>
              <a:t>)</a:t>
            </a:r>
          </a:p>
        </p:txBody>
      </p:sp>
      <p:sp>
        <p:nvSpPr>
          <p:cNvPr id="7" name="TextBox 6"/>
          <p:cNvSpPr txBox="1"/>
          <p:nvPr/>
        </p:nvSpPr>
        <p:spPr>
          <a:xfrm>
            <a:off x="428596" y="285728"/>
            <a:ext cx="928694"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Prerequisites</a:t>
            </a:r>
            <a:endParaRPr lang="de-DE" sz="1100" dirty="0">
              <a:solidFill>
                <a:schemeClr val="bg1">
                  <a:lumMod val="50000"/>
                </a:schemeClr>
              </a:solidFill>
            </a:endParaRPr>
          </a:p>
        </p:txBody>
      </p:sp>
      <p:sp>
        <p:nvSpPr>
          <p:cNvPr id="8" name="TextBox 7"/>
          <p:cNvSpPr txBox="1"/>
          <p:nvPr/>
        </p:nvSpPr>
        <p:spPr>
          <a:xfrm>
            <a:off x="1357290" y="285728"/>
            <a:ext cx="1025692"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Process steps</a:t>
            </a:r>
            <a:endParaRPr lang="de-DE" sz="1100" dirty="0">
              <a:solidFill>
                <a:schemeClr val="bg1">
                  <a:lumMod val="50000"/>
                </a:schemeClr>
              </a:solidFill>
            </a:endParaRPr>
          </a:p>
        </p:txBody>
      </p:sp>
      <p:sp>
        <p:nvSpPr>
          <p:cNvPr id="9" name="TextBox 8"/>
          <p:cNvSpPr txBox="1"/>
          <p:nvPr/>
        </p:nvSpPr>
        <p:spPr>
          <a:xfrm>
            <a:off x="977900" y="0"/>
            <a:ext cx="1257300" cy="276999"/>
          </a:xfrm>
          <a:prstGeom prst="rect">
            <a:avLst/>
          </a:prstGeom>
          <a:solidFill>
            <a:srgbClr val="000099"/>
          </a:solidFill>
        </p:spPr>
        <p:txBody>
          <a:bodyPr wrap="square" rtlCol="0">
            <a:spAutoFit/>
          </a:bodyPr>
          <a:lstStyle/>
          <a:p>
            <a:pPr algn="ctr"/>
            <a:r>
              <a:rPr lang="de-DE" sz="1200" dirty="0" smtClean="0">
                <a:solidFill>
                  <a:schemeClr val="bg1"/>
                </a:solidFill>
              </a:rPr>
              <a:t>Wideband Delphi</a:t>
            </a:r>
            <a:endParaRPr lang="de-DE" sz="1200" dirty="0">
              <a:solidFill>
                <a:schemeClr val="bg1"/>
              </a:solidFill>
            </a:endParaRPr>
          </a:p>
        </p:txBody>
      </p:sp>
      <p:sp>
        <p:nvSpPr>
          <p:cNvPr id="10" name="TextBox 9"/>
          <p:cNvSpPr txBox="1"/>
          <p:nvPr/>
        </p:nvSpPr>
        <p:spPr>
          <a:xfrm>
            <a:off x="23805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1</a:t>
            </a:r>
            <a:endParaRPr lang="de-DE" sz="1100" dirty="0">
              <a:solidFill>
                <a:schemeClr val="bg1">
                  <a:lumMod val="50000"/>
                </a:schemeClr>
              </a:solidFill>
            </a:endParaRPr>
          </a:p>
        </p:txBody>
      </p:sp>
      <p:sp>
        <p:nvSpPr>
          <p:cNvPr id="11" name="TextBox 10"/>
          <p:cNvSpPr txBox="1"/>
          <p:nvPr/>
        </p:nvSpPr>
        <p:spPr>
          <a:xfrm>
            <a:off x="2932989" y="285523"/>
            <a:ext cx="551356" cy="261610"/>
          </a:xfrm>
          <a:prstGeom prst="rect">
            <a:avLst/>
          </a:prstGeom>
          <a:solidFill>
            <a:srgbClr val="000099"/>
          </a:solidFill>
        </p:spPr>
        <p:txBody>
          <a:bodyPr wrap="square" rtlCol="0">
            <a:spAutoFit/>
          </a:bodyPr>
          <a:lstStyle/>
          <a:p>
            <a:r>
              <a:rPr lang="de-DE" sz="1100" dirty="0" smtClean="0">
                <a:solidFill>
                  <a:schemeClr val="bg1"/>
                </a:solidFill>
              </a:rPr>
              <a:t>Step 2</a:t>
            </a:r>
            <a:endParaRPr lang="de-DE" sz="1100" dirty="0">
              <a:solidFill>
                <a:schemeClr val="bg1"/>
              </a:solidFill>
            </a:endParaRPr>
          </a:p>
        </p:txBody>
      </p:sp>
      <p:sp>
        <p:nvSpPr>
          <p:cNvPr id="12" name="TextBox 11"/>
          <p:cNvSpPr txBox="1"/>
          <p:nvPr/>
        </p:nvSpPr>
        <p:spPr>
          <a:xfrm>
            <a:off x="34854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3</a:t>
            </a:r>
            <a:endParaRPr lang="de-DE" sz="1100" dirty="0">
              <a:solidFill>
                <a:schemeClr val="bg1">
                  <a:lumMod val="50000"/>
                </a:schemeClr>
              </a:solidFill>
            </a:endParaRPr>
          </a:p>
        </p:txBody>
      </p:sp>
      <p:sp>
        <p:nvSpPr>
          <p:cNvPr id="13" name="TextBox 12"/>
          <p:cNvSpPr txBox="1"/>
          <p:nvPr/>
        </p:nvSpPr>
        <p:spPr>
          <a:xfrm>
            <a:off x="40378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4</a:t>
            </a:r>
            <a:endParaRPr lang="de-DE" sz="1100" dirty="0">
              <a:solidFill>
                <a:schemeClr val="bg1">
                  <a:lumMod val="50000"/>
                </a:schemeClr>
              </a:solidFill>
            </a:endParaRPr>
          </a:p>
        </p:txBody>
      </p:sp>
      <p:sp>
        <p:nvSpPr>
          <p:cNvPr id="14" name="TextBox 13"/>
          <p:cNvSpPr txBox="1"/>
          <p:nvPr/>
        </p:nvSpPr>
        <p:spPr>
          <a:xfrm>
            <a:off x="45903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5</a:t>
            </a:r>
            <a:endParaRPr lang="de-DE" sz="1100" dirty="0">
              <a:solidFill>
                <a:schemeClr val="bg1">
                  <a:lumMod val="50000"/>
                </a:schemeClr>
              </a:solidFill>
            </a:endParaRPr>
          </a:p>
        </p:txBody>
      </p:sp>
      <p:sp>
        <p:nvSpPr>
          <p:cNvPr id="15" name="TextBox 14"/>
          <p:cNvSpPr txBox="1"/>
          <p:nvPr/>
        </p:nvSpPr>
        <p:spPr>
          <a:xfrm>
            <a:off x="5133264"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6</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Step 3: Individual preparation</a:t>
            </a:r>
            <a:endParaRPr lang="de-DE" dirty="0"/>
          </a:p>
        </p:txBody>
      </p:sp>
      <p:sp>
        <p:nvSpPr>
          <p:cNvPr id="3" name="Content Placeholder 2"/>
          <p:cNvSpPr>
            <a:spLocks noGrp="1"/>
          </p:cNvSpPr>
          <p:nvPr>
            <p:ph idx="1"/>
          </p:nvPr>
        </p:nvSpPr>
        <p:spPr/>
        <p:txBody>
          <a:bodyPr>
            <a:normAutofit fontScale="92500" lnSpcReduction="10000"/>
          </a:bodyPr>
          <a:lstStyle/>
          <a:p>
            <a:r>
              <a:rPr lang="de-DE" dirty="0" smtClean="0"/>
              <a:t>Moderator distributes task list and assumptions</a:t>
            </a:r>
          </a:p>
          <a:p>
            <a:r>
              <a:rPr lang="de-DE" dirty="0" smtClean="0"/>
              <a:t>Team members independently create  </a:t>
            </a:r>
            <a:br>
              <a:rPr lang="de-DE" dirty="0" smtClean="0"/>
            </a:br>
            <a:r>
              <a:rPr lang="de-DE" dirty="0" smtClean="0"/>
              <a:t>the </a:t>
            </a:r>
            <a:r>
              <a:rPr lang="de-DE" i="1" dirty="0" smtClean="0"/>
              <a:t>preparation results</a:t>
            </a:r>
          </a:p>
          <a:p>
            <a:pPr lvl="1"/>
            <a:r>
              <a:rPr lang="de-DE" dirty="0" smtClean="0"/>
              <a:t>Estimate and assumption for each task</a:t>
            </a:r>
          </a:p>
          <a:p>
            <a:pPr lvl="2"/>
            <a:r>
              <a:rPr lang="de-DE" dirty="0" smtClean="0"/>
              <a:t>Estimation in effort, not calendar time</a:t>
            </a:r>
            <a:br>
              <a:rPr lang="de-DE" dirty="0" smtClean="0"/>
            </a:br>
            <a:r>
              <a:rPr lang="de-DE" dirty="0" smtClean="0"/>
              <a:t>(e.g. Person-Days)</a:t>
            </a:r>
          </a:p>
          <a:p>
            <a:pPr lvl="1"/>
            <a:r>
              <a:rPr lang="de-DE" dirty="0" smtClean="0"/>
              <a:t>Any additional task that should be made</a:t>
            </a:r>
          </a:p>
          <a:p>
            <a:pPr lvl="1"/>
            <a:r>
              <a:rPr lang="de-DE" dirty="0" smtClean="0"/>
              <a:t>Delays</a:t>
            </a:r>
          </a:p>
          <a:p>
            <a:pPr lvl="1"/>
            <a:r>
              <a:rPr lang="de-DE" dirty="0" smtClean="0"/>
              <a:t>Don‘t include project overhead (e.g. Vacation, meetings, etc.)</a:t>
            </a:r>
          </a:p>
          <a:p>
            <a:endParaRPr lang="de-DE" dirty="0" smtClean="0"/>
          </a:p>
          <a:p>
            <a:endParaRPr lang="de-DE" dirty="0" smtClean="0"/>
          </a:p>
        </p:txBody>
      </p:sp>
      <p:sp>
        <p:nvSpPr>
          <p:cNvPr id="5" name="TextBox 4"/>
          <p:cNvSpPr txBox="1"/>
          <p:nvPr/>
        </p:nvSpPr>
        <p:spPr>
          <a:xfrm>
            <a:off x="428596" y="285728"/>
            <a:ext cx="928694"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Prerequisites</a:t>
            </a:r>
            <a:endParaRPr lang="de-DE" sz="1100" dirty="0">
              <a:solidFill>
                <a:schemeClr val="bg1">
                  <a:lumMod val="50000"/>
                </a:schemeClr>
              </a:solidFill>
            </a:endParaRPr>
          </a:p>
        </p:txBody>
      </p:sp>
      <p:sp>
        <p:nvSpPr>
          <p:cNvPr id="6" name="TextBox 5"/>
          <p:cNvSpPr txBox="1"/>
          <p:nvPr/>
        </p:nvSpPr>
        <p:spPr>
          <a:xfrm>
            <a:off x="1357290" y="285728"/>
            <a:ext cx="1025692"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Process steps</a:t>
            </a:r>
            <a:endParaRPr lang="de-DE" sz="1100" dirty="0">
              <a:solidFill>
                <a:schemeClr val="bg1">
                  <a:lumMod val="50000"/>
                </a:schemeClr>
              </a:solidFill>
            </a:endParaRPr>
          </a:p>
        </p:txBody>
      </p:sp>
      <p:sp>
        <p:nvSpPr>
          <p:cNvPr id="7" name="TextBox 6"/>
          <p:cNvSpPr txBox="1"/>
          <p:nvPr/>
        </p:nvSpPr>
        <p:spPr>
          <a:xfrm>
            <a:off x="977900" y="0"/>
            <a:ext cx="1257300" cy="276999"/>
          </a:xfrm>
          <a:prstGeom prst="rect">
            <a:avLst/>
          </a:prstGeom>
          <a:solidFill>
            <a:srgbClr val="000099"/>
          </a:solidFill>
        </p:spPr>
        <p:txBody>
          <a:bodyPr wrap="square" rtlCol="0">
            <a:spAutoFit/>
          </a:bodyPr>
          <a:lstStyle/>
          <a:p>
            <a:pPr algn="ctr"/>
            <a:r>
              <a:rPr lang="de-DE" sz="1200" dirty="0" smtClean="0">
                <a:solidFill>
                  <a:schemeClr val="bg1"/>
                </a:solidFill>
              </a:rPr>
              <a:t>Wideband Delphi</a:t>
            </a:r>
            <a:endParaRPr lang="de-DE" sz="1200" dirty="0">
              <a:solidFill>
                <a:schemeClr val="bg1"/>
              </a:solidFill>
            </a:endParaRPr>
          </a:p>
        </p:txBody>
      </p:sp>
      <p:sp>
        <p:nvSpPr>
          <p:cNvPr id="8" name="TextBox 7"/>
          <p:cNvSpPr txBox="1"/>
          <p:nvPr/>
        </p:nvSpPr>
        <p:spPr>
          <a:xfrm>
            <a:off x="23805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1</a:t>
            </a:r>
            <a:endParaRPr lang="de-DE" sz="1100" dirty="0">
              <a:solidFill>
                <a:schemeClr val="bg1">
                  <a:lumMod val="50000"/>
                </a:schemeClr>
              </a:solidFill>
            </a:endParaRPr>
          </a:p>
        </p:txBody>
      </p:sp>
      <p:sp>
        <p:nvSpPr>
          <p:cNvPr id="9" name="TextBox 8"/>
          <p:cNvSpPr txBox="1"/>
          <p:nvPr/>
        </p:nvSpPr>
        <p:spPr>
          <a:xfrm>
            <a:off x="29329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2</a:t>
            </a:r>
            <a:endParaRPr lang="de-DE" sz="1100" dirty="0">
              <a:solidFill>
                <a:schemeClr val="bg1">
                  <a:lumMod val="50000"/>
                </a:schemeClr>
              </a:solidFill>
            </a:endParaRPr>
          </a:p>
        </p:txBody>
      </p:sp>
      <p:sp>
        <p:nvSpPr>
          <p:cNvPr id="10" name="TextBox 9"/>
          <p:cNvSpPr txBox="1"/>
          <p:nvPr/>
        </p:nvSpPr>
        <p:spPr>
          <a:xfrm>
            <a:off x="3485439" y="285523"/>
            <a:ext cx="551356" cy="261610"/>
          </a:xfrm>
          <a:prstGeom prst="rect">
            <a:avLst/>
          </a:prstGeom>
          <a:solidFill>
            <a:srgbClr val="000099"/>
          </a:solidFill>
        </p:spPr>
        <p:txBody>
          <a:bodyPr wrap="square" rtlCol="0">
            <a:spAutoFit/>
          </a:bodyPr>
          <a:lstStyle/>
          <a:p>
            <a:r>
              <a:rPr lang="de-DE" sz="1100" dirty="0" smtClean="0">
                <a:solidFill>
                  <a:schemeClr val="bg1"/>
                </a:solidFill>
              </a:rPr>
              <a:t>Step 3</a:t>
            </a:r>
            <a:endParaRPr lang="de-DE" sz="1100" dirty="0">
              <a:solidFill>
                <a:schemeClr val="bg1"/>
              </a:solidFill>
            </a:endParaRPr>
          </a:p>
        </p:txBody>
      </p:sp>
      <p:sp>
        <p:nvSpPr>
          <p:cNvPr id="11" name="TextBox 10"/>
          <p:cNvSpPr txBox="1"/>
          <p:nvPr/>
        </p:nvSpPr>
        <p:spPr>
          <a:xfrm>
            <a:off x="403788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4</a:t>
            </a:r>
            <a:endParaRPr lang="de-DE" sz="1100" dirty="0">
              <a:solidFill>
                <a:schemeClr val="bg1">
                  <a:lumMod val="50000"/>
                </a:schemeClr>
              </a:solidFill>
            </a:endParaRPr>
          </a:p>
        </p:txBody>
      </p:sp>
      <p:sp>
        <p:nvSpPr>
          <p:cNvPr id="12" name="TextBox 11"/>
          <p:cNvSpPr txBox="1"/>
          <p:nvPr/>
        </p:nvSpPr>
        <p:spPr>
          <a:xfrm>
            <a:off x="4590339"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5</a:t>
            </a:r>
            <a:endParaRPr lang="de-DE" sz="1100" dirty="0">
              <a:solidFill>
                <a:schemeClr val="bg1">
                  <a:lumMod val="50000"/>
                </a:schemeClr>
              </a:solidFill>
            </a:endParaRPr>
          </a:p>
        </p:txBody>
      </p:sp>
      <p:sp>
        <p:nvSpPr>
          <p:cNvPr id="13" name="TextBox 12"/>
          <p:cNvSpPr txBox="1"/>
          <p:nvPr/>
        </p:nvSpPr>
        <p:spPr>
          <a:xfrm>
            <a:off x="5133264" y="285523"/>
            <a:ext cx="551356" cy="261610"/>
          </a:xfrm>
          <a:prstGeom prst="rect">
            <a:avLst/>
          </a:prstGeom>
          <a:solidFill>
            <a:schemeClr val="tx1"/>
          </a:solidFill>
        </p:spPr>
        <p:txBody>
          <a:bodyPr wrap="square" rtlCol="0">
            <a:spAutoFit/>
          </a:bodyPr>
          <a:lstStyle/>
          <a:p>
            <a:r>
              <a:rPr lang="de-DE" sz="1100" dirty="0" smtClean="0">
                <a:solidFill>
                  <a:schemeClr val="bg1">
                    <a:lumMod val="50000"/>
                  </a:schemeClr>
                </a:solidFill>
              </a:rPr>
              <a:t>Step 6</a:t>
            </a:r>
            <a:endParaRPr lang="de-DE" sz="1100" dirty="0">
              <a:solidFill>
                <a:schemeClr val="bg1">
                  <a:lumMod val="5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2371</Words>
  <Application>Microsoft Office PowerPoint</Application>
  <PresentationFormat>On-screen Show (4:3)</PresentationFormat>
  <Paragraphs>404</Paragraphs>
  <Slides>33</Slides>
  <Notes>11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Wideband-Delphi  Software Estimation</vt:lpstr>
      <vt:lpstr>Table of Content</vt:lpstr>
      <vt:lpstr>History</vt:lpstr>
      <vt:lpstr>Wideband Delphi Estimation</vt:lpstr>
      <vt:lpstr>Prerequisites for Wideband-Delphi</vt:lpstr>
      <vt:lpstr>Process Steps</vt:lpstr>
      <vt:lpstr>Step 1: Choosing the team </vt:lpstr>
      <vt:lpstr>Step 2: Kickoff meeting</vt:lpstr>
      <vt:lpstr>Step 3: Individual preparation</vt:lpstr>
      <vt:lpstr>Step 3: Individual preparation</vt:lpstr>
      <vt:lpstr>Step 4: Estimation session</vt:lpstr>
      <vt:lpstr>Step 4: Estimation session</vt:lpstr>
      <vt:lpstr>Step 4: Estimation session</vt:lpstr>
      <vt:lpstr>Step 4: Estimation session</vt:lpstr>
      <vt:lpstr>Step 5: Assembling tasks</vt:lpstr>
      <vt:lpstr>Step 5: Assembling tasks</vt:lpstr>
      <vt:lpstr>Step 6: Reviewing results</vt:lpstr>
      <vt:lpstr>Delphi</vt:lpstr>
      <vt:lpstr>Primary techniques in industry</vt:lpstr>
      <vt:lpstr>Primary techniques in industry</vt:lpstr>
      <vt:lpstr>Comparison with estimation models</vt:lpstr>
      <vt:lpstr>Comparison with estimation models</vt:lpstr>
      <vt:lpstr>Reduce situational and human biases</vt:lpstr>
      <vt:lpstr>Evaluate estimation accuracy</vt:lpstr>
      <vt:lpstr>Avoid conflicting estimation goals</vt:lpstr>
      <vt:lpstr>Justify and criticize their estimates </vt:lpstr>
      <vt:lpstr>Avoid irrelevant and unreliable estimation information</vt:lpstr>
      <vt:lpstr>Use documented data from previous development tasks</vt:lpstr>
      <vt:lpstr>Projection </vt:lpstr>
      <vt:lpstr>Additional surcharges</vt:lpstr>
      <vt:lpstr>Summary</vt:lpstr>
      <vt:lpstr>Bibliography</vt:lpstr>
      <vt:lpstr>Do you have any 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Mohamed</dc:creator>
  <cp:lastModifiedBy>Jack Johnson</cp:lastModifiedBy>
  <cp:revision>176</cp:revision>
  <dcterms:created xsi:type="dcterms:W3CDTF">2006-08-16T00:00:00Z</dcterms:created>
  <dcterms:modified xsi:type="dcterms:W3CDTF">2008-05-13T13:44:08Z</dcterms:modified>
</cp:coreProperties>
</file>