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59" r:id="rId7"/>
    <p:sldId id="261" r:id="rId8"/>
    <p:sldId id="262" r:id="rId9"/>
    <p:sldId id="265" r:id="rId10"/>
    <p:sldId id="269" r:id="rId11"/>
    <p:sldId id="260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B8C6F-6EA0-4894-A49A-FB93844DC1F6}" v="261" dt="2022-04-22T03:37:33.374"/>
    <p1510:client id="{7F9AC0D5-F61C-4763-9D7D-B1F09127705A}" v="290" dt="2022-04-22T00:16:34.343"/>
    <p1510:client id="{B2E13B02-B0FA-4490-A278-E0B0BC9B2961}" v="42" dt="2022-04-24T20:04:31.316"/>
    <p1510:client id="{B8C602D3-DA82-4CC4-A1B8-7623A1B300B5}" v="210" dt="2022-04-24T19:15:17.180"/>
    <p1510:client id="{BC1BFCA6-DC00-4D62-BDBD-321D63DF0A47}" v="27" dt="2022-04-22T14:58:32.384"/>
    <p1510:client id="{D31E751A-A5CE-4FF7-BB08-0D13FF5BE33F}" v="99" dt="2022-04-21T21:50:08.058"/>
    <p1510:client id="{DBBD5797-FF17-4EA0-B79C-CFF810704AF4}" v="18" dt="2022-04-22T06:59:56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23:57:25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4511 10001 16383 0 0,'-4'0'0'0'0,"-11"0"0"0"0,-19 5 0 0 0,-9 0 0 0 0,-6 5 0 0 0,2 9 0 0 0,-9 6 0 0 0,-21 6 0 0 0,-19 0 0 0 0,-49 14 0 0 0,-5 1 0 0 0,14 1 0 0 0,18-4 0 0 0,20-4 0 0 0,19-9 0 0 0,17-5 0 0 0,11-3 0 0 0,10 0 0 0 0,8 0 0 0 0,4 1 0 0 0,4 0 0 0 0,-3 1 0 0 0,-1 6 0 0 0,-5 5 0 0 0,0 2 0 0 0,1-2 0 0 0,-2 3 0 0 0,0-2 0 0 0,1 3 0 0 0,3-2 0 0 0,-2 2 0 0 0,0-1 0 0 0,6 1 0 0 0,2-2 0 0 0,3-2 0 0 0,3 1 0 0 0,2-1 0 0 0,-5 2 0 0 0,0 0 0 0 0,1 1 0 0 0,-1 3 0 0 0,3 0 0 0 0,1 0 0 0 0,-1-1 0 0 0,-2 0 0 0 0,-1-1 0 0 0,2-4 0 0 0,2 1 0 0 0,2 3 0 0 0,-4 4 0 0 0,-3 7 0 0 0,3 4 0 0 0,0 11 0 0 0,-1-3 0 0 0,3-2 0 0 0,-4 2 0 0 0,-2-6 0 0 0,-2-4 0 0 0,3-2 0 0 0,7 4 0 0 0,0-3 0 0 0,4-6 0 0 0,-1 2 0 0 0,-2-2 0 0 0,1-4 0 0 0,-1 3 0 0 0,2-1 0 0 0,3-4 0 0 0,-1 5 0 0 0,1-1 0 0 0,3-3 0 0 0,2-1 0 0 0,2-1 0 0 0,1-4 0 0 0,2 6 0 0 0,0 0 0 0 0,1 3 0 0 0,-1 1 0 0 0,1-1 0 0 0,-1-4 0 0 0,0 4 0 0 0,0 4 0 0 0,0-2 0 0 0,0 4 0 0 0,9 7 0 0 0,2 3 0 0 0,5 0 0 0 0,3 2 0 0 0,-2-4 0 0 0,1 6 0 0 0,2 0 0 0 0,2-2 0 0 0,1-2 0 0 0,1 2 0 0 0,-3-2 0 0 0,-1-5 0 0 0,4 18 0 0 0,3 0 0 0 0,-3-6 0 0 0,-1-7 0 0 0,-1 0 0 0 0,-4-5 0 0 0,4-4 0 0 0,-2-6 0 0 0,-4-6 0 0 0,-1-1 0 0 0,2 7 0 0 0,-2-1 0 0 0,0-2 0 0 0,7 0 0 0 0,4-3 0 0 0,1 1 0 0 0,1 7 0 0 0,5 5 0 0 0,0-3 0 0 0,-1-1 0 0 0,-1-3 0 0 0,-2-6 0 0 0,-1-4 0 0 0,3 0 0 0 0,0 0 0 0 0,5 1 0 0 0,3 4 0 0 0,1 0 0 0 0,1-2 0 0 0,-1-4 0 0 0,-4-7 0 0 0,2 1 0 0 0,-3-5 0 0 0,-2-1 0 0 0,2 0 0 0 0,4-3 0 0 0,-1-6 0 0 0,-2 1 0 0 0,10 5 0 0 0,1 6 0 0 0,6 2 0 0 0,-1-4 0 0 0,-6-4 0 0 0,2-2 0 0 0,-2-4 0 0 0,-5-3 0 0 0,8 5 0 0 0,0 0 0 0 0,5 3 0 0 0,2 1 0 0 0,-1-1 0 0 0,-4-3 0 0 0,-7-5 0 0 0,-7-4 0 0 0,-1-2 0 0 0,-1-3 0 0 0,0 5 0 0 0,0 4 0 0 0,-2 6 0 0 0,-2 0 0 0 0,-3-3 0 0 0,-1-3 0 0 0,4-3 0 0 0,4-2 0 0 0,2 1 0 0 0,2 1 0 0 0,-1-1 0 0 0,-2-1 0 0 0,-3 3 0 0 0,1 0 0 0 0,4 4 0 0 0,0-1 0 0 0,2-1 0 0 0,-2-3 0 0 0,-3-2 0 0 0,-2-2 0 0 0,-4-1 0 0 0,3-1 0 0 0,0-1 0 0 0,-5-3 0 0 0,1-3 0 0 0,0 2 0 0 0,-9 4 0 0 0,-11 4 0 0 0,-17-4 0 0 0,-11-6 0 0 0,-6-6 0 0 0,1-5 0 0 0,1-4 0 0 0,0-2 0 0 0,-1 2 0 0 0,-4 1 0 0 0,-10-9 0 0 0,-3-8 0 0 0,5-2 0 0 0,10 2 0 0 0,-4-15 0 0 0,-1-2 0 0 0,4 3 0 0 0,4-2 0 0 0,5 0 0 0 0,2 4 0 0 0,-1 10 0 0 0,-1 9 0 0 0,2 9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23:57:27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5180 16007 16383 0 0,'-13'0'0'0'0,"-8"0"0"0"0,-6 0 0 0 0,-6 0 0 0 0,-7 9 0 0 0,-9 2 0 0 0,-5 5 0 0 0,2-2 0 0 0,-7 11 0 0 0,2 5 0 0 0,2 2 0 0 0,2 0 0 0 0,5-6 0 0 0,-2-7 0 0 0,3-2 0 0 0,1 4 0 0 0,0 12 0 0 0,7 4 0 0 0,2 9 0 0 0,7-3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24.04.2022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pl-PL" sz="4600">
                <a:solidFill>
                  <a:schemeClr val="bg1"/>
                </a:solidFill>
                <a:cs typeface="Calibri Light"/>
              </a:rPr>
              <a:t>Klasyfikacja zarobków osoby na podstawie danych ze spisu powszechnego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000">
                <a:solidFill>
                  <a:schemeClr val="bg1"/>
                </a:solidFill>
                <a:cs typeface="Calibri"/>
              </a:rPr>
              <a:t>Projekt ze Wstępu do uczenia maszynowego</a:t>
            </a:r>
            <a:endParaRPr lang="pl-PL" sz="20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7132094-467E-BB40-C77B-491EBFF9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9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2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Strojenie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hiperparametrów</a:t>
            </a:r>
            <a:endParaRPr lang="en-US" sz="3200" kern="120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6FCEADB7-1902-502D-0A8C-6A1B0D207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532" y="1675227"/>
            <a:ext cx="9710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779695-F86C-6295-D383-18432893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Dziękujemy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54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uwagę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22DD66-7ECA-D878-0B25-5EF8B2769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270" y="4142096"/>
            <a:ext cx="5338511" cy="10551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Autorzy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Daniel </a:t>
            </a:r>
            <a:r>
              <a:rPr lang="en-US" sz="2000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Tytkowski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Jan Skwarek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4E6BCD7-25EE-8806-85D4-2F8AA476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Opis problemu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Content Placeholder 31">
            <a:extLst>
              <a:ext uri="{FF2B5EF4-FFF2-40B4-BE49-F238E27FC236}">
                <a16:creationId xmlns:a16="http://schemas.microsoft.com/office/drawing/2014/main" id="{BC17CAB6-24B4-4FEB-1178-F7F0C9C8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pl" sz="2000">
                <a:solidFill>
                  <a:schemeClr val="bg1"/>
                </a:solidFill>
                <a:ea typeface="+mn-lt"/>
                <a:cs typeface="+mn-lt"/>
              </a:rPr>
              <a:t>Zestaw danych ze spisu powszechnego z 1994 r., aby przewidzieć, czy dana osoba zarabia więcej lub mniej niż 50 tys. USD rocznie.</a:t>
            </a:r>
            <a:endParaRPr lang="pl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E9B8FA51-E697-1B6C-7DDD-BC07223B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28" y="903730"/>
            <a:ext cx="6233179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5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0484-E908-5D13-C017-DF5AA338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2. WOE + </a:t>
            </a:r>
            <a:r>
              <a:rPr lang="en-US" err="1">
                <a:solidFill>
                  <a:schemeClr val="bg1"/>
                </a:solidFill>
                <a:cs typeface="Calibri Light"/>
              </a:rPr>
              <a:t>Regresja</a:t>
            </a:r>
            <a:r>
              <a:rPr lang="en-US">
                <a:solidFill>
                  <a:schemeClr val="bg1"/>
                </a:solidFill>
                <a:cs typeface="Calibri Light"/>
              </a:rPr>
              <a:t> </a:t>
            </a:r>
            <a:r>
              <a:rPr lang="en-US" err="1">
                <a:solidFill>
                  <a:schemeClr val="bg1"/>
                </a:solidFill>
                <a:cs typeface="Calibri Light"/>
              </a:rPr>
              <a:t>logistyczna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C2E1BFF8-8CF2-347F-24E1-A125A2D4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192" y="4698026"/>
            <a:ext cx="5249350" cy="160613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72E161A-5DB9-00DB-24FD-B702E3103C5A}"/>
              </a:ext>
            </a:extLst>
          </p:cNvPr>
          <p:cNvSpPr/>
          <p:nvPr/>
        </p:nvSpPr>
        <p:spPr>
          <a:xfrm rot="3180000">
            <a:off x="7853324" y="4187138"/>
            <a:ext cx="612798" cy="255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9430916-5A11-A961-99C2-91DB91C4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623" y="556950"/>
            <a:ext cx="4597577" cy="1193416"/>
          </a:xfrm>
          <a:prstGeom prst="rect">
            <a:avLst/>
          </a:prstGeom>
        </p:spPr>
      </p:pic>
      <p:pic>
        <p:nvPicPr>
          <p:cNvPr id="11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707E68-9790-A3CD-E6FD-895E1A44F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32759" y="2193512"/>
            <a:ext cx="5490664" cy="1633298"/>
          </a:xfrm>
        </p:spPr>
      </p:pic>
    </p:spTree>
    <p:extLst>
      <p:ext uri="{BB962C8B-B14F-4D97-AF65-F5344CB8AC3E}">
        <p14:creationId xmlns:p14="http://schemas.microsoft.com/office/powerpoint/2010/main" val="186766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7132094-467E-BB40-C77B-491EBFF9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3. </a:t>
            </a:r>
            <a:r>
              <a:rPr lang="en-US" sz="3200" err="1">
                <a:solidFill>
                  <a:schemeClr val="bg1"/>
                </a:solidFill>
              </a:rPr>
              <a:t>Regresja</a:t>
            </a:r>
            <a:r>
              <a:rPr lang="en-US" sz="320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logistyczna</a:t>
            </a:r>
            <a:endParaRPr lang="en-US" sz="3200" kern="120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2EF77D2-1E47-C5C1-CF79-4C030686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63" y="1507604"/>
            <a:ext cx="4523015" cy="895350"/>
          </a:xfrm>
          <a:prstGeom prst="rect">
            <a:avLst/>
          </a:prstGeom>
        </p:spPr>
      </p:pic>
      <p:pic>
        <p:nvPicPr>
          <p:cNvPr id="8" name="Picture 8" descr="Shape&#10;&#10;Description automatically generated">
            <a:extLst>
              <a:ext uri="{FF2B5EF4-FFF2-40B4-BE49-F238E27FC236}">
                <a16:creationId xmlns:a16="http://schemas.microsoft.com/office/drawing/2014/main" id="{5433A2BF-394D-7FD0-888B-8CA1F729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316" y="1556590"/>
            <a:ext cx="5348513" cy="82744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2127B8-96A6-B15D-0538-403A282DC115}"/>
              </a:ext>
            </a:extLst>
          </p:cNvPr>
          <p:cNvSpPr/>
          <p:nvPr/>
        </p:nvSpPr>
        <p:spPr>
          <a:xfrm>
            <a:off x="5403596" y="1713484"/>
            <a:ext cx="979714" cy="486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16F72BB-CDC1-27AE-B012-FD07AC6E3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23979" y="2764311"/>
            <a:ext cx="6740019" cy="37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644AA2F-18B9-9F97-937B-E004AF73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50" y="1166932"/>
            <a:ext cx="4003413" cy="4279709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chemeClr val="bg1"/>
                </a:solidFill>
                <a:cs typeface="Calibri Light"/>
              </a:rPr>
              <a:t>4. Predykcyjność</a:t>
            </a:r>
            <a:endParaRPr lang="pl-PL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064B31-60CA-87A2-F266-262B1FA7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738" y="-635826"/>
            <a:ext cx="4439731" cy="4279709"/>
          </a:xfrm>
        </p:spPr>
        <p:txBody>
          <a:bodyPr anchor="ctr">
            <a:normAutofit/>
          </a:bodyPr>
          <a:lstStyle/>
          <a:p>
            <a:r>
              <a:rPr lang="pl-PL" sz="2400" dirty="0" err="1">
                <a:cs typeface="Calibri"/>
              </a:rPr>
              <a:t>Accuracy</a:t>
            </a:r>
            <a:r>
              <a:rPr lang="pl-PL" sz="2400" dirty="0">
                <a:cs typeface="Calibri"/>
              </a:rPr>
              <a:t>: </a:t>
            </a:r>
            <a:r>
              <a:rPr lang="pl-PL" sz="2400" dirty="0">
                <a:ea typeface="+mn-lt"/>
                <a:cs typeface="+mn-lt"/>
              </a:rPr>
              <a:t>0.8548</a:t>
            </a:r>
            <a:endParaRPr lang="en-US" dirty="0">
              <a:ea typeface="+mn-lt"/>
              <a:cs typeface="+mn-lt"/>
            </a:endParaRPr>
          </a:p>
          <a:p>
            <a:r>
              <a:rPr lang="pl-PL" sz="2400" dirty="0">
                <a:cs typeface="Calibri"/>
              </a:rPr>
              <a:t> </a:t>
            </a:r>
            <a:r>
              <a:rPr lang="pl-PL" sz="2400" dirty="0" err="1">
                <a:cs typeface="Calibri"/>
              </a:rPr>
              <a:t>Score</a:t>
            </a:r>
            <a:r>
              <a:rPr lang="pl-PL" sz="2400" dirty="0">
                <a:cs typeface="Calibri"/>
              </a:rPr>
              <a:t>: </a:t>
            </a:r>
            <a:r>
              <a:rPr lang="pl-PL" sz="2400" dirty="0">
                <a:ea typeface="+mn-lt"/>
                <a:cs typeface="+mn-lt"/>
              </a:rPr>
              <a:t>0.6648</a:t>
            </a:r>
            <a:endParaRPr lang="en-US" dirty="0">
              <a:cs typeface="Calibri"/>
            </a:endParaRPr>
          </a:p>
          <a:p>
            <a:r>
              <a:rPr lang="pl-PL" sz="2400" dirty="0" err="1">
                <a:cs typeface="Calibri"/>
              </a:rPr>
              <a:t>Roc_auc</a:t>
            </a:r>
            <a:r>
              <a:rPr lang="pl-PL" sz="2400" dirty="0">
                <a:cs typeface="Calibri"/>
              </a:rPr>
              <a:t> </a:t>
            </a:r>
            <a:r>
              <a:rPr lang="pl-PL" sz="2400" dirty="0" err="1">
                <a:cs typeface="Calibri"/>
              </a:rPr>
              <a:t>Score</a:t>
            </a:r>
            <a:r>
              <a:rPr lang="pl-PL" sz="2400" dirty="0">
                <a:cs typeface="Calibri"/>
              </a:rPr>
              <a:t>: </a:t>
            </a:r>
            <a:r>
              <a:rPr lang="pl-PL" sz="2400" dirty="0">
                <a:ea typeface="+mn-lt"/>
                <a:cs typeface="+mn-lt"/>
              </a:rPr>
              <a:t>0.91</a:t>
            </a:r>
          </a:p>
          <a:p>
            <a:r>
              <a:rPr lang="pl-PL" sz="2400" dirty="0" err="1">
                <a:cs typeface="Calibri"/>
              </a:rPr>
              <a:t>Gini</a:t>
            </a:r>
            <a:r>
              <a:rPr lang="pl-PL" sz="2400" dirty="0">
                <a:cs typeface="Calibri"/>
              </a:rPr>
              <a:t>: 0.82</a:t>
            </a:r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C508BD5B-0125-A383-AB3E-344AC6839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72" y="2815984"/>
            <a:ext cx="5675085" cy="35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6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6FC23CF-4B0C-ADE2-3076-65EBE486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962" y="1306290"/>
            <a:ext cx="3058621" cy="1457002"/>
          </a:xfrm>
        </p:spPr>
        <p:txBody>
          <a:bodyPr anchor="b">
            <a:normAutofit/>
          </a:bodyPr>
          <a:lstStyle/>
          <a:p>
            <a:r>
              <a:rPr lang="pl-PL" sz="4000">
                <a:cs typeface="Calibri Light"/>
              </a:rPr>
              <a:t>5. EDA</a:t>
            </a:r>
            <a:endParaRPr lang="pl-PL" sz="40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Obraz 6">
            <a:extLst>
              <a:ext uri="{FF2B5EF4-FFF2-40B4-BE49-F238E27FC236}">
                <a16:creationId xmlns:a16="http://schemas.microsoft.com/office/drawing/2014/main" id="{A421D7DF-D280-540C-4182-83309CC20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73" y="3165847"/>
            <a:ext cx="3543532" cy="2872193"/>
          </a:xfrm>
        </p:spPr>
      </p:pic>
      <p:pic>
        <p:nvPicPr>
          <p:cNvPr id="5" name="Obraz 5" descr="Obraz zawierający tekst, tablica wyników&#10;&#10;Opis wygenerowany automatycznie">
            <a:extLst>
              <a:ext uri="{FF2B5EF4-FFF2-40B4-BE49-F238E27FC236}">
                <a16:creationId xmlns:a16="http://schemas.microsoft.com/office/drawing/2014/main" id="{80B13DB7-D2FF-55DE-84A7-AA4687B3A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3177"/>
          <a:stretch/>
        </p:blipFill>
        <p:spPr>
          <a:xfrm>
            <a:off x="4636963" y="10"/>
            <a:ext cx="7555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2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D4AC61-8E10-9951-00D2-CAC24394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pl-PL" sz="4800" dirty="0">
                <a:solidFill>
                  <a:schemeClr val="bg1"/>
                </a:solidFill>
                <a:cs typeface="Calibri Light"/>
              </a:rPr>
              <a:t>6. Wybór zmiennych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A09FE7-48E0-F225-7C57-53E7A59E5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  <a:cs typeface="Calibri"/>
              </a:rPr>
              <a:t>Wyrzucenie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race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i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sex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nie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tylko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ze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wzgledów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etycznych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. 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  <a:cs typeface="Calibri"/>
              </a:rPr>
              <a:t>Niektóre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kolumny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przed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zakodowaniem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miały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monotoniczną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zależność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ze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zmienną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cs typeface="Calibri"/>
              </a:rPr>
              <a:t>celu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4918061-B0FF-A306-4DEF-B3CA88A3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08" y="261195"/>
            <a:ext cx="7022124" cy="3122422"/>
          </a:xfrm>
          <a:prstGeom prst="rect">
            <a:avLst/>
          </a:prstGeom>
        </p:spPr>
      </p:pic>
      <p:pic>
        <p:nvPicPr>
          <p:cNvPr id="10" name="Picture 11" descr="Table&#10;&#10;Description automatically generated">
            <a:extLst>
              <a:ext uri="{FF2B5EF4-FFF2-40B4-BE49-F238E27FC236}">
                <a16:creationId xmlns:a16="http://schemas.microsoft.com/office/drawing/2014/main" id="{C1E6D33B-D564-ED67-DC6B-2C21C1E78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595" y="3430548"/>
            <a:ext cx="1117491" cy="3193144"/>
          </a:xfrm>
          <a:prstGeom prst="rect">
            <a:avLst/>
          </a:prstGeom>
        </p:spPr>
      </p:pic>
      <p:pic>
        <p:nvPicPr>
          <p:cNvPr id="12" name="Picture 13" descr="Chart&#10;&#10;Description automatically generated">
            <a:extLst>
              <a:ext uri="{FF2B5EF4-FFF2-40B4-BE49-F238E27FC236}">
                <a16:creationId xmlns:a16="http://schemas.microsoft.com/office/drawing/2014/main" id="{B4299F67-368C-5990-B4F0-B2AAECD16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086" y="3625045"/>
            <a:ext cx="4833257" cy="29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9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7F5CC0-F62C-77F6-0920-8C186EBC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7</a:t>
            </a:r>
            <a:r>
              <a:rPr lang="en-US" sz="5200" kern="1200">
                <a:latin typeface="+mj-lt"/>
                <a:ea typeface="+mj-ea"/>
                <a:cs typeface="+mj-cs"/>
              </a:rPr>
              <a:t>. Preprocessing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Pismo odręczne 5">
                <a:extLst>
                  <a:ext uri="{FF2B5EF4-FFF2-40B4-BE49-F238E27FC236}">
                    <a16:creationId xmlns:a16="http://schemas.microsoft.com/office/drawing/2014/main" id="{5C1000C5-5D5A-F859-792F-F8A870002094}"/>
                  </a:ext>
                </a:extLst>
              </p14:cNvPr>
              <p14:cNvContentPartPr/>
              <p14:nvPr/>
            </p14:nvContentPartPr>
            <p14:xfrm>
              <a:off x="632688" y="3314240"/>
              <a:ext cx="1104899" cy="2095499"/>
            </p14:xfrm>
          </p:contentPart>
        </mc:Choice>
        <mc:Fallback xmlns="">
          <p:pic>
            <p:nvPicPr>
              <p:cNvPr id="6" name="Pismo odręczne 5">
                <a:extLst>
                  <a:ext uri="{FF2B5EF4-FFF2-40B4-BE49-F238E27FC236}">
                    <a16:creationId xmlns:a16="http://schemas.microsoft.com/office/drawing/2014/main" id="{5C1000C5-5D5A-F859-792F-F8A870002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634" y="3296231"/>
                <a:ext cx="1140646" cy="2131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Pismo odręczne 6">
                <a:extLst>
                  <a:ext uri="{FF2B5EF4-FFF2-40B4-BE49-F238E27FC236}">
                    <a16:creationId xmlns:a16="http://schemas.microsoft.com/office/drawing/2014/main" id="{542292A4-548E-2382-BEF4-18A6EB34E612}"/>
                  </a:ext>
                </a:extLst>
              </p14:cNvPr>
              <p14:cNvContentPartPr/>
              <p14:nvPr/>
            </p14:nvContentPartPr>
            <p14:xfrm>
              <a:off x="1427093" y="5398265"/>
              <a:ext cx="304800" cy="152399"/>
            </p14:xfrm>
          </p:contentPart>
        </mc:Choice>
        <mc:Fallback xmlns="">
          <p:pic>
            <p:nvPicPr>
              <p:cNvPr id="7" name="Pismo odręczne 6">
                <a:extLst>
                  <a:ext uri="{FF2B5EF4-FFF2-40B4-BE49-F238E27FC236}">
                    <a16:creationId xmlns:a16="http://schemas.microsoft.com/office/drawing/2014/main" id="{542292A4-548E-2382-BEF4-18A6EB34E6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9310" y="5379770"/>
                <a:ext cx="340010" cy="189019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Obraz 7">
            <a:extLst>
              <a:ext uri="{FF2B5EF4-FFF2-40B4-BE49-F238E27FC236}">
                <a16:creationId xmlns:a16="http://schemas.microsoft.com/office/drawing/2014/main" id="{F897A651-C53C-30EA-DFE8-0F4792494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9483" y="4279493"/>
            <a:ext cx="9574305" cy="1965580"/>
          </a:xfrm>
          <a:prstGeom prst="rect">
            <a:avLst/>
          </a:prstGeom>
        </p:spPr>
      </p:pic>
      <p:pic>
        <p:nvPicPr>
          <p:cNvPr id="11" name="Obraz 11">
            <a:extLst>
              <a:ext uri="{FF2B5EF4-FFF2-40B4-BE49-F238E27FC236}">
                <a16:creationId xmlns:a16="http://schemas.microsoft.com/office/drawing/2014/main" id="{7F01036B-8E73-CA20-6608-CBBC6454E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38200" y="1715608"/>
            <a:ext cx="10515600" cy="1559231"/>
          </a:xfrm>
        </p:spPr>
      </p:pic>
    </p:spTree>
    <p:extLst>
      <p:ext uri="{BB962C8B-B14F-4D97-AF65-F5344CB8AC3E}">
        <p14:creationId xmlns:p14="http://schemas.microsoft.com/office/powerpoint/2010/main" val="372231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4F8626-6130-D770-59CC-CFF83EBF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8. </a:t>
            </a:r>
            <a:r>
              <a:rPr lang="en-US" sz="5400" err="1">
                <a:solidFill>
                  <a:srgbClr val="FFFFFF"/>
                </a:solidFill>
              </a:rPr>
              <a:t>Wybór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modelu</a:t>
            </a:r>
            <a:endParaRPr lang="en-US" sz="5400" err="1">
              <a:solidFill>
                <a:srgbClr val="FFFFFF"/>
              </a:solidFill>
              <a:cs typeface="Calibri Light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7">
            <a:extLst>
              <a:ext uri="{FF2B5EF4-FFF2-40B4-BE49-F238E27FC236}">
                <a16:creationId xmlns:a16="http://schemas.microsoft.com/office/drawing/2014/main" id="{48718E69-FAA4-F869-196E-4F1842F0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38" r="16772" b="9092"/>
          <a:stretch/>
        </p:blipFill>
        <p:spPr>
          <a:xfrm>
            <a:off x="533020" y="2426818"/>
            <a:ext cx="5053011" cy="399763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8">
            <a:extLst>
              <a:ext uri="{FF2B5EF4-FFF2-40B4-BE49-F238E27FC236}">
                <a16:creationId xmlns:a16="http://schemas.microsoft.com/office/drawing/2014/main" id="{F5FE8B02-E1FE-8987-06FC-61811FC9D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79894"/>
            <a:ext cx="5455917" cy="22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01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11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Klasyfikacja zarobków osoby na podstawie danych ze spisu powszechnego</vt:lpstr>
      <vt:lpstr>1. Opis problemu</vt:lpstr>
      <vt:lpstr>2. WOE + Regresja logistyczna</vt:lpstr>
      <vt:lpstr>3. Regresja logistyczna</vt:lpstr>
      <vt:lpstr>4. Predykcyjność</vt:lpstr>
      <vt:lpstr>5. EDA</vt:lpstr>
      <vt:lpstr>6. Wybór zmiennych</vt:lpstr>
      <vt:lpstr>7. Preprocessing</vt:lpstr>
      <vt:lpstr>8. Wybór modelu</vt:lpstr>
      <vt:lpstr>9. Strojenie hiperparametrów</vt:lpstr>
      <vt:lpstr>Dziękujemy za uwagę.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51</cp:revision>
  <dcterms:created xsi:type="dcterms:W3CDTF">2022-04-21T21:42:43Z</dcterms:created>
  <dcterms:modified xsi:type="dcterms:W3CDTF">2022-04-24T20:26:23Z</dcterms:modified>
</cp:coreProperties>
</file>