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23" r:id="rId6"/>
    <p:sldId id="324" r:id="rId7"/>
    <p:sldId id="258" r:id="rId8"/>
    <p:sldId id="321" r:id="rId9"/>
    <p:sldId id="277" r:id="rId10"/>
    <p:sldId id="314" r:id="rId11"/>
    <p:sldId id="285" r:id="rId12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0c2b7da-e342-43ee-a8a4-c3c6f55d73a7}">
          <p14:sldIdLst>
            <p14:sldId id="256"/>
            <p14:sldId id="257"/>
            <p14:sldId id="323"/>
            <p14:sldId id="324"/>
          </p14:sldIdLst>
        </p14:section>
        <p14:section name="无标题节" id="{d3798bef-5498-4504-9e04-8c3a4943f0b4}">
          <p14:sldIdLst>
            <p14:sldId id="258"/>
            <p14:sldId id="277"/>
            <p14:sldId id="314"/>
            <p14:sldId id="285"/>
            <p14:sldId id="3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6314" autoAdjust="0"/>
  </p:normalViewPr>
  <p:slideViewPr>
    <p:cSldViewPr>
      <p:cViewPr>
        <p:scale>
          <a:sx n="100" d="100"/>
          <a:sy n="100" d="100"/>
        </p:scale>
        <p:origin x="504" y="-1068"/>
      </p:cViewPr>
      <p:guideLst>
        <p:guide orient="horz" pos="162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D4E0A-3E9F-45E5-930A-D061E6A077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尊敬的各位老师下午好，我来自产险平平无奇队的尹冲，今天给各位老师带来的主题是分布式事务。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我们主题主要分为</a:t>
            </a:r>
            <a:r>
              <a:rPr lang="en-US" altLang="zh-CN"/>
              <a:t>4</a:t>
            </a:r>
            <a:r>
              <a:rPr lang="zh-CN" altLang="en-US"/>
              <a:t>个模块。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分库，跨服务，混合</a:t>
            </a:r>
            <a:endParaRPr lang="zh-CN" altLang="en-US"/>
          </a:p>
          <a:p>
            <a:r>
              <a:rPr lang="zh-CN" altLang="en-US"/>
              <a:t>微服务中普通事务管理无法保证一致性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业界开源使用比较复杂，门槛比较高。没有提供丰富监控和管理界面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RM</a:t>
            </a:r>
            <a:r>
              <a:rPr lang="zh-CN" altLang="en-US"/>
              <a:t>为本地事务管理器</a:t>
            </a:r>
            <a:endParaRPr lang="zh-CN" altLang="en-US"/>
          </a:p>
          <a:p>
            <a:r>
              <a:rPr lang="zh-CN" altLang="en-US"/>
              <a:t>其嵌入到服务中。</a:t>
            </a:r>
            <a:r>
              <a:rPr lang="zh-CN" altLang="en-US">
                <a:sym typeface="+mn-ea"/>
              </a:rPr>
              <a:t>实时监听</a:t>
            </a:r>
            <a:r>
              <a:rPr lang="en-US" altLang="zh-CN">
                <a:sym typeface="+mn-ea"/>
              </a:rPr>
              <a:t>zookeeper</a:t>
            </a:r>
            <a:r>
              <a:rPr lang="zh-CN" altLang="en-US">
                <a:sym typeface="+mn-ea"/>
              </a:rPr>
              <a:t>中的目录从中获取</a:t>
            </a:r>
            <a:r>
              <a:rPr lang="en-US" altLang="zh-CN">
                <a:sym typeface="+mn-ea"/>
              </a:rPr>
              <a:t>TM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master</a:t>
            </a:r>
            <a:r>
              <a:rPr lang="zh-CN" altLang="en-US">
                <a:sym typeface="+mn-ea"/>
              </a:rPr>
              <a:t>地址 并与</a:t>
            </a:r>
            <a:r>
              <a:rPr lang="en-US" altLang="zh-CN"/>
              <a:t>TM</a:t>
            </a:r>
            <a:r>
              <a:rPr lang="zh-CN" altLang="en-US"/>
              <a:t>保存长连接。通过</a:t>
            </a:r>
            <a:r>
              <a:rPr lang="en-US" altLang="zh-CN"/>
              <a:t>TM</a:t>
            </a:r>
            <a:r>
              <a:rPr lang="zh-CN" altLang="en-US"/>
              <a:t>发送的命令进行真正的提交和回滚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TM</a:t>
            </a:r>
            <a:r>
              <a:rPr lang="zh-CN" altLang="en-US"/>
              <a:t>为事务管理器。</a:t>
            </a:r>
            <a:endParaRPr lang="zh-CN" altLang="en-US"/>
          </a:p>
          <a:p>
            <a:r>
              <a:rPr lang="zh-CN" altLang="en-US"/>
              <a:t>监听</a:t>
            </a:r>
            <a:r>
              <a:rPr lang="en-US" altLang="zh-CN"/>
              <a:t>zookeeper</a:t>
            </a:r>
            <a:r>
              <a:rPr lang="zh-CN" altLang="en-US"/>
              <a:t>目录，参与</a:t>
            </a:r>
            <a:r>
              <a:rPr lang="en-US" altLang="zh-CN"/>
              <a:t>master</a:t>
            </a:r>
            <a:r>
              <a:rPr lang="zh-CN" altLang="en-US"/>
              <a:t>选举。</a:t>
            </a:r>
            <a:r>
              <a:rPr lang="zh-CN" altLang="en-US"/>
              <a:t>只有</a:t>
            </a:r>
            <a:r>
              <a:rPr lang="en-US" altLang="zh-CN"/>
              <a:t>master</a:t>
            </a:r>
            <a:r>
              <a:rPr lang="zh-CN" altLang="en-US"/>
              <a:t>和</a:t>
            </a:r>
            <a:r>
              <a:rPr lang="en-US" altLang="zh-CN"/>
              <a:t>RM</a:t>
            </a:r>
            <a:r>
              <a:rPr lang="zh-CN" altLang="en-US"/>
              <a:t>进行通信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zookeeper</a:t>
            </a:r>
            <a:r>
              <a:rPr lang="zh-CN" altLang="en-US"/>
              <a:t>引入是为了提供</a:t>
            </a:r>
            <a:r>
              <a:rPr lang="en-US" altLang="zh-CN"/>
              <a:t>TM</a:t>
            </a:r>
            <a:r>
              <a:rPr lang="zh-CN" altLang="en-US"/>
              <a:t>的高可用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我们整个方案是基于改良后台的</a:t>
            </a:r>
            <a:r>
              <a:rPr lang="en-US" altLang="zh-CN"/>
              <a:t>2PC</a:t>
            </a:r>
            <a:r>
              <a:rPr lang="zh-CN" altLang="en-US"/>
              <a:t>，在各个核心阶段会上报必要数据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、生成分布式事务唯一标识</a:t>
            </a:r>
            <a:r>
              <a:rPr lang="en-US" altLang="zh-CN"/>
              <a:t>ID</a:t>
            </a:r>
            <a:r>
              <a:rPr lang="zh-CN" altLang="en-US"/>
              <a:t>，用来标记此次分布式事务链路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、向</a:t>
            </a:r>
            <a:r>
              <a:rPr lang="en-US" altLang="zh-CN"/>
              <a:t>TM</a:t>
            </a:r>
            <a:r>
              <a:rPr lang="zh-CN" altLang="en-US"/>
              <a:t>进行注册，并上报服务名，实例</a:t>
            </a:r>
            <a:r>
              <a:rPr lang="en-US" altLang="zh-CN"/>
              <a:t>IP</a:t>
            </a:r>
            <a:r>
              <a:rPr lang="zh-CN" altLang="en-US"/>
              <a:t>，方法名，</a:t>
            </a:r>
            <a:r>
              <a:rPr lang="en-US" altLang="zh-CN"/>
              <a:t>XID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、提交阶段，会向</a:t>
            </a:r>
            <a:r>
              <a:rPr lang="en-US" altLang="zh-CN"/>
              <a:t>TM</a:t>
            </a:r>
            <a:r>
              <a:rPr lang="zh-CN" altLang="en-US"/>
              <a:t>上报</a:t>
            </a:r>
            <a:r>
              <a:rPr lang="en-US" altLang="zh-CN"/>
              <a:t>SQL</a:t>
            </a:r>
            <a:r>
              <a:rPr lang="zh-CN" altLang="en-US"/>
              <a:t>执行列表，</a:t>
            </a:r>
            <a:r>
              <a:rPr lang="en-US" altLang="zh-CN"/>
              <a:t>XID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我们在各个阶段上报核心数据，为监控和管理提供相关指标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516216" y="321982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14:prism/>
      </p:transition>
    </mc:Choice>
    <mc:Fallback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2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chenying0907 2"/>
          <p:cNvSpPr txBox="1"/>
          <p:nvPr>
            <p:custDataLst>
              <p:tags r:id="rId1"/>
            </p:custDataLst>
          </p:nvPr>
        </p:nvSpPr>
        <p:spPr>
          <a:xfrm rot="21310113">
            <a:off x="4144500" y="1225589"/>
            <a:ext cx="6305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汉仪跳跳体简" panose="00020600040101010101" pitchFamily="18" charset="-122"/>
                <a:ea typeface="汉仪跳跳体简" panose="00020600040101010101" pitchFamily="18" charset="-122"/>
                <a:cs typeface="+mn-ea"/>
                <a:sym typeface="+mn-lt"/>
              </a:rPr>
              <a:t>分布式事务</a:t>
            </a:r>
            <a:endParaRPr lang="zh-CN" altLang="en-US" sz="5400" dirty="0">
              <a:latin typeface="汉仪跳跳体简" panose="00020600040101010101" pitchFamily="18" charset="-122"/>
              <a:ea typeface="汉仪跳跳体简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456" name="PA_chenying0907 455"/>
          <p:cNvSpPr/>
          <p:nvPr>
            <p:custDataLst>
              <p:tags r:id="rId2"/>
            </p:custDataLst>
          </p:nvPr>
        </p:nvSpPr>
        <p:spPr>
          <a:xfrm rot="21158498">
            <a:off x="5419090" y="3173730"/>
            <a:ext cx="2536190" cy="70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汇报人：</a:t>
            </a:r>
            <a:endParaRPr lang="zh-CN" altLang="en-US" sz="2000" dirty="0" smtClean="0"/>
          </a:p>
          <a:p>
            <a:r>
              <a:rPr lang="zh-CN" altLang="en-US" sz="2000" dirty="0" smtClean="0"/>
              <a:t>平平无奇队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尹冲</a:t>
            </a:r>
            <a:endParaRPr lang="zh-CN" altLang="en-US" sz="2000" dirty="0" smtClean="0"/>
          </a:p>
        </p:txBody>
      </p:sp>
      <p:pic>
        <p:nvPicPr>
          <p:cNvPr id="4" name="PA_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262021" y="282960"/>
            <a:ext cx="3888432" cy="486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76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chenying0907 8"/>
          <p:cNvSpPr txBox="1"/>
          <p:nvPr>
            <p:custDataLst>
              <p:tags r:id="rId1"/>
            </p:custDataLst>
          </p:nvPr>
        </p:nvSpPr>
        <p:spPr>
          <a:xfrm>
            <a:off x="5219449" y="2068413"/>
            <a:ext cx="3779582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ym typeface="+mn-lt"/>
              </a:rPr>
              <a:t>1.</a:t>
            </a:r>
            <a:r>
              <a:rPr lang="zh-CN" altLang="en-US" sz="2400" dirty="0">
                <a:sym typeface="+mn-lt"/>
              </a:rPr>
              <a:t>分布式产生背景</a:t>
            </a:r>
            <a:endParaRPr lang="en-US" altLang="zh-CN" sz="2400" dirty="0"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+mn-lt"/>
              </a:rPr>
              <a:t>2</a:t>
            </a:r>
            <a:r>
              <a:rPr lang="en-US" altLang="zh-CN" sz="2400" dirty="0" smtClean="0">
                <a:sym typeface="+mn-lt"/>
              </a:rPr>
              <a:t>.</a:t>
            </a:r>
            <a:r>
              <a:rPr lang="zh-CN" altLang="en-US" sz="2400" dirty="0" smtClean="0">
                <a:sym typeface="+mn-lt"/>
              </a:rPr>
              <a:t>分布式业界方案</a:t>
            </a:r>
            <a:endParaRPr lang="en-US" altLang="zh-CN" sz="2400" dirty="0"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ym typeface="+mn-lt"/>
              </a:rPr>
              <a:t>3.</a:t>
            </a:r>
            <a:r>
              <a:rPr lang="zh-CN" altLang="en-US" sz="2400" dirty="0" smtClean="0">
                <a:sym typeface="+mn-lt"/>
              </a:rPr>
              <a:t>核心流程</a:t>
            </a:r>
            <a:endParaRPr lang="zh-CN" altLang="en-US" sz="2400" dirty="0"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+mn-lt"/>
              </a:rPr>
              <a:t>4.DEMO</a:t>
            </a:r>
            <a:r>
              <a:rPr lang="zh-CN" altLang="en-US" sz="2400" dirty="0">
                <a:sym typeface="+mn-lt"/>
              </a:rPr>
              <a:t>演示</a:t>
            </a:r>
            <a:endParaRPr lang="zh-CN" altLang="en-US" sz="2400" dirty="0">
              <a:sym typeface="+mn-lt"/>
            </a:endParaRPr>
          </a:p>
        </p:txBody>
      </p:sp>
      <p:sp>
        <p:nvSpPr>
          <p:cNvPr id="11" name="PA_chenying0907 10"/>
          <p:cNvSpPr txBox="1"/>
          <p:nvPr>
            <p:custDataLst>
              <p:tags r:id="rId2"/>
            </p:custDataLst>
          </p:nvPr>
        </p:nvSpPr>
        <p:spPr>
          <a:xfrm>
            <a:off x="2399660" y="3147814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目录</a:t>
            </a:r>
            <a:endParaRPr lang="zh-CN" altLang="en-US" dirty="0">
              <a:sym typeface="+mn-lt"/>
            </a:endParaRPr>
          </a:p>
        </p:txBody>
      </p:sp>
      <p:sp>
        <p:nvSpPr>
          <p:cNvPr id="70" name="PA_chenying0907 5"/>
          <p:cNvSpPr txBox="1"/>
          <p:nvPr>
            <p:custDataLst>
              <p:tags r:id="rId3"/>
            </p:custDataLst>
          </p:nvPr>
        </p:nvSpPr>
        <p:spPr>
          <a:xfrm>
            <a:off x="2055855" y="4067096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cs typeface="+mn-ea"/>
                <a:sym typeface="+mn-lt"/>
              </a:rPr>
              <a:t>CHUANGYI SHOUHUI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2" name="PA_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screen"/>
          <a:stretch>
            <a:fillRect/>
          </a:stretch>
        </p:blipFill>
        <p:spPr>
          <a:xfrm>
            <a:off x="467544" y="-16182"/>
            <a:ext cx="4752528" cy="3469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86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7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855" y="220345"/>
            <a:ext cx="196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latin typeface="汉仪跳跳体简" charset="0"/>
                <a:ea typeface="汉仪跳跳体简" charset="0"/>
                <a:sym typeface="+mn-ea"/>
              </a:rPr>
              <a:t>分布式事务背景</a:t>
            </a:r>
            <a:endParaRPr lang="zh-CN" altLang="en-US" sz="2000">
              <a:latin typeface="汉仪跳跳体简" charset="0"/>
              <a:ea typeface="汉仪跳跳体简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9385" y="657225"/>
            <a:ext cx="6950710" cy="2084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跨</a:t>
            </a:r>
            <a:r>
              <a:rPr lang="zh-CN" altLang="en-US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数据库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分布式事务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  数据库物理分割下保证跨库操作的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ACID</a:t>
            </a:r>
            <a:r>
              <a:rPr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。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跨</a:t>
            </a:r>
            <a:r>
              <a:rPr lang="zh-CN" altLang="en-US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服务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分布式事务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  服务的网络分割下保障多服务的事务完整性。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混合式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分布式事务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   跨数据库分布式事务 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+ </a:t>
            </a:r>
            <a:r>
              <a:rPr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跨服务分布式事务。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855" y="22034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分布式事务解决方案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6850" y="657225"/>
            <a:ext cx="68681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刚性事务（强一致性）</a:t>
            </a:r>
            <a:endParaRPr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2PC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3PC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XA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r>
              <a:rPr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柔性事务（最终一致性）</a:t>
            </a:r>
            <a:endParaRPr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TCC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SAGA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342900" indent="-342900">
              <a:buAutoNum type="arabicPeriod"/>
            </a:pPr>
            <a:r>
              <a:rPr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  <a:sym typeface="+mn-ea"/>
              </a:rPr>
              <a:t>事务消息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chenying0907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8734" y="63396"/>
            <a:ext cx="446449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分布式事务组件</a:t>
            </a:r>
            <a:endParaRPr lang="zh-CN" altLang="en-US" dirty="0"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617220"/>
            <a:ext cx="6532880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940"/>
            <a:ext cx="9065260" cy="5087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_chenying0907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45840" y="343535"/>
            <a:ext cx="205232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DEMO</a:t>
            </a:r>
            <a:r>
              <a:rPr lang="zh-CN" altLang="en-US" dirty="0">
                <a:sym typeface="+mn-lt"/>
              </a:rPr>
              <a:t>演示</a:t>
            </a:r>
            <a:endParaRPr lang="zh-CN" altLang="en-US" dirty="0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_chenying0907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26840" y="2110740"/>
            <a:ext cx="129032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>
                <a:latin typeface="仿宋" panose="02010609060101010101" pitchFamily="49" charset="-122"/>
                <a:ea typeface="仿宋" panose="02010609060101010101" pitchFamily="49" charset="-122"/>
                <a:cs typeface="+mn-ea"/>
              </a:defRPr>
            </a:lvl1pPr>
          </a:lstStyle>
          <a:p>
            <a:r>
              <a:rPr lang="en-US" sz="5400" dirty="0">
                <a:sym typeface="+mn-lt"/>
              </a:rPr>
              <a:t>Q&amp;A</a:t>
            </a:r>
            <a:endParaRPr lang="en-US" sz="5400" dirty="0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_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screen"/>
          <a:stretch>
            <a:fillRect/>
          </a:stretch>
        </p:blipFill>
        <p:spPr>
          <a:xfrm>
            <a:off x="4157721" y="282960"/>
            <a:ext cx="3888432" cy="4860540"/>
          </a:xfrm>
          <a:prstGeom prst="rect">
            <a:avLst/>
          </a:prstGeom>
        </p:spPr>
      </p:pic>
      <p:sp>
        <p:nvSpPr>
          <p:cNvPr id="9" name="PA_chenying0907 8"/>
          <p:cNvSpPr txBox="1"/>
          <p:nvPr>
            <p:custDataLst>
              <p:tags r:id="rId3"/>
            </p:custDataLst>
          </p:nvPr>
        </p:nvSpPr>
        <p:spPr>
          <a:xfrm>
            <a:off x="1035050" y="1995805"/>
            <a:ext cx="3122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defRPr>
            </a:lvl1pPr>
          </a:lstStyle>
          <a:p>
            <a:r>
              <a:rPr lang="en-US" altLang="zh-CN" sz="5400" dirty="0">
                <a:sym typeface="+mn-lt"/>
              </a:rPr>
              <a:t>THANKS!</a:t>
            </a:r>
            <a:endParaRPr lang="zh-CN" altLang="en-US" sz="5400" dirty="0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86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ISPRING_PRESENTATION_TITLE" val="PowerPoint 演示文稿"/>
  <p:tag name="ISPRING_ULTRA_SCORM_COURSE_ID" val="BDCDD1E2-A7E3-4241-811A-31228E51ED69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演示</Application>
  <PresentationFormat>全屏显示(16:9)</PresentationFormat>
  <Paragraphs>42</Paragraphs>
  <Slides>9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汉仪跳跳体简</vt:lpstr>
      <vt:lpstr>仿宋</vt:lpstr>
      <vt:lpstr>华文行楷</vt:lpstr>
      <vt:lpstr>微软雅黑</vt:lpstr>
      <vt:lpstr>Arial Unicode MS</vt:lpstr>
      <vt:lpstr>汉仪跳跳体简</vt:lpstr>
      <vt:lpstr>Segoe Print</vt:lpstr>
      <vt:lpstr>Calibri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创意手绘灯泡</dc:title>
  <dc:creator>第一PPT</dc:creator>
  <cp:keywords>www.1ppt.com</cp:keywords>
  <dc:description>www.1ppt.com</dc:description>
  <cp:lastModifiedBy>86322</cp:lastModifiedBy>
  <cp:revision>45</cp:revision>
  <dcterms:created xsi:type="dcterms:W3CDTF">2016-05-27T01:57:00Z</dcterms:created>
  <dcterms:modified xsi:type="dcterms:W3CDTF">2020-10-23T02:52:36Z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