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4" r:id="rId5"/>
  </p:sldIdLst>
  <p:sldSz cx="9144000" cy="5143500" type="screen16x9"/>
  <p:notesSz cx="6858000" cy="9144000"/>
  <p:embeddedFontLst>
    <p:embeddedFont>
      <p:font typeface="Abril Fatface" panose="020B0604020202020204" charset="0"/>
      <p:regular r:id="rId7"/>
    </p:embeddedFon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F9D74-6CEC-47C9-AD4A-B65C55F27406}">
  <a:tblStyle styleId="{836F9D74-6CEC-47C9-AD4A-B65C55F274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14028955a0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14028955a0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g14028955a0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Google Shape;3177;g14028955a0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225" y="-689250"/>
            <a:ext cx="10443026" cy="6208108"/>
            <a:chOff x="-1184225" y="-689250"/>
            <a:chExt cx="10443026" cy="6208108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999852" y="-689250"/>
              <a:ext cx="2258948" cy="3176458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184225" y="36456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0" y="6"/>
              <a:ext cx="690399" cy="71132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9" y="15"/>
              <a:ext cx="1083829" cy="1031211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0" y="-2"/>
              <a:ext cx="261226" cy="413888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732860" y="2569975"/>
              <a:ext cx="1525941" cy="262834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18415">
              <a:off x="-255264" y="1909132"/>
              <a:ext cx="1386541" cy="1431239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73000" y="891700"/>
            <a:ext cx="5997900" cy="29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73100" y="38666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206272" y="1182951"/>
            <a:ext cx="463484" cy="478426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820427">
            <a:off x="765951" y="845545"/>
            <a:ext cx="264866" cy="273404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6369425" y="-313537"/>
            <a:ext cx="3162367" cy="3221356"/>
          </a:xfrm>
          <a:custGeom>
            <a:avLst/>
            <a:gdLst/>
            <a:ahLst/>
            <a:cxnLst/>
            <a:rect l="l" t="t" r="r" b="b"/>
            <a:pathLst>
              <a:path w="69960" h="71265" extrusionOk="0">
                <a:moveTo>
                  <a:pt x="69719" y="0"/>
                </a:moveTo>
                <a:cubicBezTo>
                  <a:pt x="68440" y="4497"/>
                  <a:pt x="67114" y="9148"/>
                  <a:pt x="64603" y="13195"/>
                </a:cubicBezTo>
                <a:cubicBezTo>
                  <a:pt x="61822" y="17675"/>
                  <a:pt x="57828" y="20684"/>
                  <a:pt x="53642" y="21451"/>
                </a:cubicBezTo>
                <a:cubicBezTo>
                  <a:pt x="52117" y="21733"/>
                  <a:pt x="50466" y="21761"/>
                  <a:pt x="48844" y="21761"/>
                </a:cubicBezTo>
                <a:cubicBezTo>
                  <a:pt x="48639" y="21761"/>
                  <a:pt x="48434" y="21760"/>
                  <a:pt x="48230" y="21760"/>
                </a:cubicBezTo>
                <a:cubicBezTo>
                  <a:pt x="48017" y="21759"/>
                  <a:pt x="47805" y="21759"/>
                  <a:pt x="47592" y="21759"/>
                </a:cubicBezTo>
                <a:cubicBezTo>
                  <a:pt x="44134" y="21759"/>
                  <a:pt x="40640" y="21899"/>
                  <a:pt x="38369" y="24424"/>
                </a:cubicBezTo>
                <a:cubicBezTo>
                  <a:pt x="35565" y="27544"/>
                  <a:pt x="36547" y="32218"/>
                  <a:pt x="37416" y="36341"/>
                </a:cubicBezTo>
                <a:cubicBezTo>
                  <a:pt x="37557" y="37011"/>
                  <a:pt x="37692" y="37647"/>
                  <a:pt x="37812" y="38281"/>
                </a:cubicBezTo>
                <a:cubicBezTo>
                  <a:pt x="39735" y="48405"/>
                  <a:pt x="35935" y="59353"/>
                  <a:pt x="28356" y="65521"/>
                </a:cubicBezTo>
                <a:cubicBezTo>
                  <a:pt x="23874" y="69170"/>
                  <a:pt x="18203" y="71038"/>
                  <a:pt x="12621" y="71038"/>
                </a:cubicBezTo>
                <a:cubicBezTo>
                  <a:pt x="8190" y="71038"/>
                  <a:pt x="3816" y="69861"/>
                  <a:pt x="138" y="67463"/>
                </a:cubicBezTo>
                <a:lnTo>
                  <a:pt x="1" y="67672"/>
                </a:lnTo>
                <a:cubicBezTo>
                  <a:pt x="3595" y="70014"/>
                  <a:pt x="8007" y="71264"/>
                  <a:pt x="12593" y="71264"/>
                </a:cubicBezTo>
                <a:cubicBezTo>
                  <a:pt x="13223" y="71264"/>
                  <a:pt x="13859" y="71238"/>
                  <a:pt x="14503" y="71192"/>
                </a:cubicBezTo>
                <a:cubicBezTo>
                  <a:pt x="19680" y="70804"/>
                  <a:pt x="24656" y="68859"/>
                  <a:pt x="28519" y="65715"/>
                </a:cubicBezTo>
                <a:cubicBezTo>
                  <a:pt x="32346" y="62600"/>
                  <a:pt x="35268" y="58310"/>
                  <a:pt x="36963" y="53312"/>
                </a:cubicBezTo>
                <a:cubicBezTo>
                  <a:pt x="38626" y="48419"/>
                  <a:pt x="39005" y="43205"/>
                  <a:pt x="38060" y="38233"/>
                </a:cubicBezTo>
                <a:cubicBezTo>
                  <a:pt x="37940" y="37599"/>
                  <a:pt x="37801" y="36933"/>
                  <a:pt x="37664" y="36290"/>
                </a:cubicBezTo>
                <a:cubicBezTo>
                  <a:pt x="36765" y="32026"/>
                  <a:pt x="35837" y="27616"/>
                  <a:pt x="38555" y="24591"/>
                </a:cubicBezTo>
                <a:cubicBezTo>
                  <a:pt x="40780" y="22116"/>
                  <a:pt x="44121" y="22007"/>
                  <a:pt x="47693" y="22007"/>
                </a:cubicBezTo>
                <a:cubicBezTo>
                  <a:pt x="47871" y="22007"/>
                  <a:pt x="48050" y="22007"/>
                  <a:pt x="48230" y="22008"/>
                </a:cubicBezTo>
                <a:cubicBezTo>
                  <a:pt x="48460" y="22008"/>
                  <a:pt x="48691" y="22009"/>
                  <a:pt x="48923" y="22009"/>
                </a:cubicBezTo>
                <a:cubicBezTo>
                  <a:pt x="50531" y="22009"/>
                  <a:pt x="52167" y="21977"/>
                  <a:pt x="53688" y="21699"/>
                </a:cubicBezTo>
                <a:cubicBezTo>
                  <a:pt x="57941" y="20917"/>
                  <a:pt x="61998" y="17866"/>
                  <a:pt x="64816" y="13326"/>
                </a:cubicBezTo>
                <a:cubicBezTo>
                  <a:pt x="67345" y="9251"/>
                  <a:pt x="68675" y="4584"/>
                  <a:pt x="69960" y="69"/>
                </a:cubicBezTo>
                <a:lnTo>
                  <a:pt x="69719" y="0"/>
                </a:lnTo>
                <a:close/>
              </a:path>
            </a:pathLst>
          </a:custGeom>
          <a:solidFill>
            <a:srgbClr val="DB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18436">
            <a:off x="-397314" y="2273579"/>
            <a:ext cx="791619" cy="817139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Google Shape;2998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2999" name="Google Shape;2999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"/>
            <p:cNvSpPr/>
            <p:nvPr/>
          </p:nvSpPr>
          <p:spPr>
            <a:xfrm>
              <a:off x="-1031825" y="3319885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07" name="Google Shape;3007;p11"/>
          <p:cNvSpPr txBox="1">
            <a:spLocks noGrp="1"/>
          </p:cNvSpPr>
          <p:nvPr>
            <p:ph type="subTitle" idx="1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5" name="Google Shape;25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40" name="Google Shape;40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5" name="Google Shape;45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6" name="Google Shape;56;p5"/>
            <p:cNvSpPr/>
            <p:nvPr/>
          </p:nvSpPr>
          <p:spPr>
            <a:xfrm>
              <a:off x="7363641" y="4495768"/>
              <a:ext cx="1840856" cy="733229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32450" y="4771213"/>
              <a:ext cx="73575" cy="61300"/>
            </a:xfrm>
            <a:custGeom>
              <a:avLst/>
              <a:gdLst/>
              <a:ahLst/>
              <a:cxnLst/>
              <a:rect l="l" t="t" r="r" b="b"/>
              <a:pathLst>
                <a:path w="2943" h="2452" extrusionOk="0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812900" y="4680975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095875" y="4439275"/>
              <a:ext cx="687886" cy="573249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76" name="Google Shape;76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3" name="Google Shape;93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3" name="Google Shape;2933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5" name="Google Shape;2935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6" name="Google Shape;2936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oogle Shape;2946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47" name="Google Shape;2947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6" name="Google Shape;2956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57" name="Google Shape;2957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0" name="Google Shape;2960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1" name="Google Shape;2961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2" name="Google Shape;2962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6" name="Google Shape;2966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67" name="Google Shape;2967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69" name="Google Shape;2969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4" name="Google Shape;2974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7" name="Google Shape;2977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78" name="Google Shape;2978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0" name="Google Shape;2980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1" name="Google Shape;2981;p10"/>
            <p:cNvSpPr/>
            <p:nvPr/>
          </p:nvSpPr>
          <p:spPr>
            <a:xfrm>
              <a:off x="0" y="4270146"/>
              <a:ext cx="1633436" cy="873316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5" name="Google Shape;2985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86" name="Google Shape;2986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7" name="Google Shape;2987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88" name="Google Shape;2988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3" name="Google Shape;2993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6" name="Google Shape;2996;p10"/>
          <p:cNvSpPr txBox="1">
            <a:spLocks noGrp="1"/>
          </p:cNvSpPr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15"/>
          <p:cNvSpPr txBox="1">
            <a:spLocks noGrp="1"/>
          </p:cNvSpPr>
          <p:nvPr>
            <p:ph type="ctrTitle"/>
          </p:nvPr>
        </p:nvSpPr>
        <p:spPr>
          <a:xfrm>
            <a:off x="1573050" y="1291750"/>
            <a:ext cx="5997900" cy="29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>
                <a:solidFill>
                  <a:schemeClr val="dk1"/>
                </a:solidFill>
              </a:rPr>
              <a:t>Analisa Dataset Tweet</a:t>
            </a:r>
            <a:endParaRPr sz="60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Memberi</a:t>
            </a:r>
            <a:r>
              <a:rPr lang="en-US" sz="2000" dirty="0">
                <a:solidFill>
                  <a:schemeClr val="dk1"/>
                </a:solidFill>
              </a:rPr>
              <a:t> label pada hate speech  </a:t>
            </a:r>
            <a:r>
              <a:rPr lang="en-US" sz="2000" dirty="0" err="1">
                <a:solidFill>
                  <a:schemeClr val="dk1"/>
                </a:solidFill>
              </a:rPr>
              <a:t>unutk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menghindari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konflik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antara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masyarakat</a:t>
            </a:r>
            <a:endParaRPr lang="en-US" sz="20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Menghindari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anak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mempelajari</a:t>
            </a:r>
            <a:r>
              <a:rPr lang="en-US" sz="2000" dirty="0">
                <a:solidFill>
                  <a:schemeClr val="dk1"/>
                </a:solidFill>
              </a:rPr>
              <a:t> hate speech dan kata-kata yang </a:t>
            </a:r>
            <a:r>
              <a:rPr lang="en-US" sz="2000" dirty="0" err="1">
                <a:solidFill>
                  <a:schemeClr val="dk1"/>
                </a:solidFill>
              </a:rPr>
              <a:t>tidak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pantas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dari</a:t>
            </a:r>
            <a:r>
              <a:rPr lang="en-US" sz="2000" dirty="0">
                <a:solidFill>
                  <a:schemeClr val="dk1"/>
                </a:solidFill>
              </a:rPr>
              <a:t> media </a:t>
            </a:r>
            <a:r>
              <a:rPr lang="en-US" sz="2000" dirty="0" err="1">
                <a:solidFill>
                  <a:schemeClr val="dk1"/>
                </a:solidFill>
              </a:rPr>
              <a:t>sosial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d-ID" dirty="0"/>
              <a:t>Metode penelitian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044" name="Google Shape;3044;p18"/>
          <p:cNvGrpSpPr/>
          <p:nvPr/>
        </p:nvGrpSpPr>
        <p:grpSpPr>
          <a:xfrm>
            <a:off x="1316475" y="1488012"/>
            <a:ext cx="1791056" cy="2872802"/>
            <a:chOff x="720000" y="1357751"/>
            <a:chExt cx="1629300" cy="2890848"/>
          </a:xfrm>
        </p:grpSpPr>
        <p:sp>
          <p:nvSpPr>
            <p:cNvPr id="3045" name="Google Shape;3045;p18"/>
            <p:cNvSpPr txBox="1"/>
            <p:nvPr/>
          </p:nvSpPr>
          <p:spPr>
            <a:xfrm>
              <a:off x="720000" y="2069099"/>
              <a:ext cx="1629290" cy="21795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 err="1">
                  <a:solidFill>
                    <a:schemeClr val="tx1"/>
                  </a:solidFill>
                  <a:effectLst/>
                  <a:latin typeface="Barlow Semi Condensed" panose="00000506000000000000" pitchFamily="2" charset="0"/>
                </a:rPr>
                <a:t>Mengumpulkan</a:t>
              </a:r>
              <a:r>
                <a:rPr lang="id-ID" b="0" i="0" dirty="0">
                  <a:solidFill>
                    <a:schemeClr val="tx1"/>
                  </a:solidFill>
                  <a:effectLst/>
                  <a:latin typeface="Barlow Semi Condensed" panose="00000506000000000000" pitchFamily="2" charset="0"/>
                </a:rPr>
                <a:t> data Twitter menggunakan Twitter Search API yang diimplementasikan menggunakan Tweepy Library</a:t>
              </a:r>
              <a:endParaRPr dirty="0">
                <a:solidFill>
                  <a:schemeClr val="tx1"/>
                </a:solidFill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046" name="Google Shape;3046;p18"/>
            <p:cNvSpPr txBox="1"/>
            <p:nvPr/>
          </p:nvSpPr>
          <p:spPr>
            <a:xfrm>
              <a:off x="720000" y="1714926"/>
              <a:ext cx="1629300" cy="35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01</a:t>
              </a:r>
              <a:endParaRPr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047" name="Google Shape;3047;p18"/>
            <p:cNvSpPr txBox="1"/>
            <p:nvPr/>
          </p:nvSpPr>
          <p:spPr>
            <a:xfrm>
              <a:off x="720000" y="1357751"/>
              <a:ext cx="1629300" cy="35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Collect Data</a:t>
              </a:r>
              <a:endParaRPr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048" name="Google Shape;3048;p18"/>
          <p:cNvGrpSpPr/>
          <p:nvPr/>
        </p:nvGrpSpPr>
        <p:grpSpPr>
          <a:xfrm>
            <a:off x="3586036" y="1488012"/>
            <a:ext cx="2104725" cy="2872802"/>
            <a:chOff x="2238675" y="3275626"/>
            <a:chExt cx="1629300" cy="2274924"/>
          </a:xfrm>
        </p:grpSpPr>
        <p:sp>
          <p:nvSpPr>
            <p:cNvPr id="3049" name="Google Shape;3049;p18"/>
            <p:cNvSpPr txBox="1"/>
            <p:nvPr/>
          </p:nvSpPr>
          <p:spPr>
            <a:xfrm>
              <a:off x="2238675" y="3847994"/>
              <a:ext cx="1629300" cy="1702556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pembersihan data, teks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normalisasi menggunakan kamus, stemming menggunakan Algoritma Nazief-Adriani, dan penghentian penghapusan kata menggunakan stop word list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050" name="Google Shape;3050;p18"/>
            <p:cNvSpPr txBox="1"/>
            <p:nvPr/>
          </p:nvSpPr>
          <p:spPr>
            <a:xfrm>
              <a:off x="2238675" y="3552251"/>
              <a:ext cx="1629300" cy="27239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02</a:t>
              </a:r>
              <a:endParaRPr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051" name="Google Shape;3051;p18"/>
            <p:cNvSpPr txBox="1"/>
            <p:nvPr/>
          </p:nvSpPr>
          <p:spPr>
            <a:xfrm>
              <a:off x="2238675" y="3275626"/>
              <a:ext cx="1629300" cy="2805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Data Proses</a:t>
              </a:r>
              <a:endParaRPr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052" name="Google Shape;3052;p18"/>
          <p:cNvGrpSpPr/>
          <p:nvPr/>
        </p:nvGrpSpPr>
        <p:grpSpPr>
          <a:xfrm>
            <a:off x="6169266" y="1488012"/>
            <a:ext cx="2003161" cy="2872802"/>
            <a:chOff x="3757359" y="1357751"/>
            <a:chExt cx="1629303" cy="2721070"/>
          </a:xfrm>
        </p:grpSpPr>
        <p:sp>
          <p:nvSpPr>
            <p:cNvPr id="3053" name="Google Shape;3053;p18"/>
            <p:cNvSpPr txBox="1"/>
            <p:nvPr/>
          </p:nvSpPr>
          <p:spPr>
            <a:xfrm>
              <a:off x="3757359" y="2069099"/>
              <a:ext cx="1629300" cy="2009722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Menggunakan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3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metode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Binary Rel </a:t>
              </a:r>
              <a:r>
                <a:rPr lang="en-US" dirty="0" err="1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evance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(BR), Label Power-set (LP), and Classifier Chains (CC)</a:t>
              </a:r>
              <a:endParaRPr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3054" name="Google Shape;3054;p18"/>
            <p:cNvSpPr txBox="1"/>
            <p:nvPr/>
          </p:nvSpPr>
          <p:spPr>
            <a:xfrm>
              <a:off x="3757362" y="1714926"/>
              <a:ext cx="1629300" cy="35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03</a:t>
              </a:r>
              <a:endParaRPr sz="2000" dirty="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055" name="Google Shape;3055;p18"/>
            <p:cNvSpPr txBox="1"/>
            <p:nvPr/>
          </p:nvSpPr>
          <p:spPr>
            <a:xfrm>
              <a:off x="3757362" y="1357751"/>
              <a:ext cx="1629300" cy="35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Labeling</a:t>
              </a:r>
              <a:endParaRPr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cxnSp>
        <p:nvCxnSpPr>
          <p:cNvPr id="3064" name="Google Shape;3064;p18"/>
          <p:cNvCxnSpPr>
            <a:cxnSpLocks/>
            <a:stCxn id="3045" idx="2"/>
            <a:endCxn id="3049" idx="1"/>
          </p:cNvCxnSpPr>
          <p:nvPr/>
        </p:nvCxnSpPr>
        <p:spPr>
          <a:xfrm rot="5400000" flipH="1" flipV="1">
            <a:off x="2361515" y="3136293"/>
            <a:ext cx="1075004" cy="1374038"/>
          </a:xfrm>
          <a:prstGeom prst="bentConnector4">
            <a:avLst>
              <a:gd name="adj1" fmla="val -21265"/>
              <a:gd name="adj2" fmla="val 8258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5" name="Google Shape;3065;p18"/>
          <p:cNvCxnSpPr>
            <a:cxnSpLocks/>
            <a:stCxn id="3051" idx="0"/>
            <a:endCxn id="3053" idx="1"/>
          </p:cNvCxnSpPr>
          <p:nvPr/>
        </p:nvCxnSpPr>
        <p:spPr>
          <a:xfrm rot="16200000" flipH="1">
            <a:off x="4497878" y="1628533"/>
            <a:ext cx="1811908" cy="1530867"/>
          </a:xfrm>
          <a:prstGeom prst="bentConnector4">
            <a:avLst>
              <a:gd name="adj1" fmla="val -12617"/>
              <a:gd name="adj2" fmla="val 84371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BEC1C-7A49-44A0-83D2-42CEE49DF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7" t="19937" r="8179" b="17175"/>
          <a:stretch/>
        </p:blipFill>
        <p:spPr>
          <a:xfrm>
            <a:off x="848230" y="3426214"/>
            <a:ext cx="3157538" cy="1700212"/>
          </a:xfrm>
          <a:prstGeom prst="rect">
            <a:avLst/>
          </a:prstGeom>
        </p:spPr>
      </p:pic>
      <p:sp>
        <p:nvSpPr>
          <p:cNvPr id="3179" name="Google Shape;317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&amp; Analisa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180" name="Google Shape;3180;p23"/>
          <p:cNvGraphicFramePr/>
          <p:nvPr>
            <p:extLst>
              <p:ext uri="{D42A27DB-BD31-4B8C-83A1-F6EECF244321}">
                <p14:modId xmlns:p14="http://schemas.microsoft.com/office/powerpoint/2010/main" val="4045306256"/>
              </p:ext>
            </p:extLst>
          </p:nvPr>
        </p:nvGraphicFramePr>
        <p:xfrm>
          <a:off x="4925325" y="1290875"/>
          <a:ext cx="3498675" cy="3219600"/>
        </p:xfrm>
        <a:graphic>
          <a:graphicData uri="http://schemas.openxmlformats.org/drawingml/2006/table">
            <a:tbl>
              <a:tblPr>
                <a:noFill/>
                <a:tableStyleId>{836F9D74-6CEC-47C9-AD4A-B65C55F27406}</a:tableStyleId>
              </a:tblPr>
              <a:tblGrid>
                <a:gridCol w="3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Descriptive Analytics</a:t>
                      </a:r>
                      <a:endParaRPr dirty="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81" name="Google Shape;3181;p23"/>
          <p:cNvGrpSpPr/>
          <p:nvPr/>
        </p:nvGrpSpPr>
        <p:grpSpPr>
          <a:xfrm>
            <a:off x="5105513" y="1963050"/>
            <a:ext cx="3138300" cy="2352838"/>
            <a:chOff x="5236925" y="2054900"/>
            <a:chExt cx="3138300" cy="2352838"/>
          </a:xfrm>
        </p:grpSpPr>
        <p:cxnSp>
          <p:nvCxnSpPr>
            <p:cNvPr id="3182" name="Google Shape;3182;p23"/>
            <p:cNvCxnSpPr/>
            <p:nvPr/>
          </p:nvCxnSpPr>
          <p:spPr>
            <a:xfrm>
              <a:off x="5236925" y="2482689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3" name="Google Shape;3183;p23"/>
            <p:cNvCxnSpPr/>
            <p:nvPr/>
          </p:nvCxnSpPr>
          <p:spPr>
            <a:xfrm>
              <a:off x="5236925" y="2696583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4" name="Google Shape;3184;p23"/>
            <p:cNvCxnSpPr/>
            <p:nvPr/>
          </p:nvCxnSpPr>
          <p:spPr>
            <a:xfrm>
              <a:off x="5236925" y="2910477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5" name="Google Shape;3185;p23"/>
            <p:cNvCxnSpPr/>
            <p:nvPr/>
          </p:nvCxnSpPr>
          <p:spPr>
            <a:xfrm>
              <a:off x="5236925" y="3124372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6" name="Google Shape;3186;p23"/>
            <p:cNvCxnSpPr/>
            <p:nvPr/>
          </p:nvCxnSpPr>
          <p:spPr>
            <a:xfrm>
              <a:off x="5236925" y="3338266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7" name="Google Shape;3187;p23"/>
            <p:cNvCxnSpPr/>
            <p:nvPr/>
          </p:nvCxnSpPr>
          <p:spPr>
            <a:xfrm>
              <a:off x="5236925" y="3552160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8" name="Google Shape;3188;p23"/>
            <p:cNvCxnSpPr/>
            <p:nvPr/>
          </p:nvCxnSpPr>
          <p:spPr>
            <a:xfrm>
              <a:off x="5236925" y="3766055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9" name="Google Shape;3189;p23"/>
            <p:cNvCxnSpPr/>
            <p:nvPr/>
          </p:nvCxnSpPr>
          <p:spPr>
            <a:xfrm>
              <a:off x="5236925" y="3979949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0" name="Google Shape;3190;p23"/>
            <p:cNvCxnSpPr/>
            <p:nvPr/>
          </p:nvCxnSpPr>
          <p:spPr>
            <a:xfrm>
              <a:off x="5236925" y="4193843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1" name="Google Shape;3191;p23"/>
            <p:cNvCxnSpPr/>
            <p:nvPr/>
          </p:nvCxnSpPr>
          <p:spPr>
            <a:xfrm>
              <a:off x="5236925" y="4407738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2" name="Google Shape;3192;p23"/>
            <p:cNvCxnSpPr/>
            <p:nvPr/>
          </p:nvCxnSpPr>
          <p:spPr>
            <a:xfrm>
              <a:off x="5236925" y="2268794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3" name="Google Shape;3193;p23"/>
            <p:cNvCxnSpPr/>
            <p:nvPr/>
          </p:nvCxnSpPr>
          <p:spPr>
            <a:xfrm>
              <a:off x="5236925" y="2054900"/>
              <a:ext cx="3138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4" name="Google Shape;3194;p23"/>
          <p:cNvSpPr txBox="1"/>
          <p:nvPr/>
        </p:nvSpPr>
        <p:spPr>
          <a:xfrm>
            <a:off x="4995470" y="2602833"/>
            <a:ext cx="33003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Hate speech terbanyak </a:t>
            </a:r>
            <a:r>
              <a:rPr lang="sv-SE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berkaitan dengan ketidakpuasan terhadap kinerja pemerintah, yang sekarang dipimpin oleh Jokowi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7B618-A3C3-465D-A012-741DB7369D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5" r="11201"/>
          <a:stretch/>
        </p:blipFill>
        <p:spPr>
          <a:xfrm>
            <a:off x="1004924" y="1104300"/>
            <a:ext cx="2952713" cy="2321914"/>
          </a:xfrm>
          <a:prstGeom prst="rect">
            <a:avLst/>
          </a:prstGeom>
        </p:spPr>
      </p:pic>
      <p:sp>
        <p:nvSpPr>
          <p:cNvPr id="23" name="Google Shape;3194;p23">
            <a:extLst>
              <a:ext uri="{FF2B5EF4-FFF2-40B4-BE49-F238E27FC236}">
                <a16:creationId xmlns:a16="http://schemas.microsoft.com/office/drawing/2014/main" id="{77923135-7479-45E2-85EC-4A8359B9AB3A}"/>
              </a:ext>
            </a:extLst>
          </p:cNvPr>
          <p:cNvSpPr txBox="1"/>
          <p:nvPr/>
        </p:nvSpPr>
        <p:spPr>
          <a:xfrm>
            <a:off x="5024512" y="1530188"/>
            <a:ext cx="33003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Hate speech weak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berkaitan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terhadap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hate speech individual dan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mempunyai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1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nuary Daily Slides Infographic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123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Barlow Semi Condensed</vt:lpstr>
      <vt:lpstr>Bebas Neue</vt:lpstr>
      <vt:lpstr>Abril Fatface</vt:lpstr>
      <vt:lpstr>Roboto</vt:lpstr>
      <vt:lpstr>Arial</vt:lpstr>
      <vt:lpstr>January Daily Slides Infographics by Slidesgo</vt:lpstr>
      <vt:lpstr>Analisa Dataset Tweet</vt:lpstr>
      <vt:lpstr>Pendahuluan</vt:lpstr>
      <vt:lpstr>Metode penelitian</vt:lpstr>
      <vt:lpstr>Hasil &amp; 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Daily Slides Infographics</dc:title>
  <dc:creator>janson chia</dc:creator>
  <cp:lastModifiedBy>janson chia</cp:lastModifiedBy>
  <cp:revision>3</cp:revision>
  <dcterms:modified xsi:type="dcterms:W3CDTF">2022-10-20T03:58:54Z</dcterms:modified>
</cp:coreProperties>
</file>