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83DD9B-4D40-4842-8E97-59B94FDD4619}">
  <a:tblStyle styleId="{BE83DD9B-4D40-4842-8E97-59B94FDD46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222c1fd07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222c1fd07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22c1fd07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222c1fd07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22c1fd07_6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22c1fd07_6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22c1fd07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222c1fd07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fcm - full inverse-distance weightings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222222"/>
                </a:solidFill>
                <a:highlight>
                  <a:srgbClr val="FFFFFF"/>
                </a:highlight>
              </a:rPr>
              <a:t>M - determines the level of cluster fuzziness. A large M results in smaller membership values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222c1fd07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222c1fd07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22c1fd07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222c1fd07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222c1fd07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222c1fd07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22c1fd07_1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222c1fd07_1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22c1fd0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222c1fd0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222c1fd0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222c1fd0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222c1fd07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222c1fd0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22c1fd0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222c1fd0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22c1fd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222c1fd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222c1fd07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222c1fd07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>
                <a:solidFill>
                  <a:schemeClr val="dk1"/>
                </a:solidFill>
                <a:highlight>
                  <a:srgbClr val="FFFFFF"/>
                </a:highlight>
              </a:rPr>
              <a:t>The optimal number of “k” clusters are to be identified and determined based on the problem statement.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>
                <a:solidFill>
                  <a:schemeClr val="dk1"/>
                </a:solidFill>
                <a:highlight>
                  <a:srgbClr val="FFFFFF"/>
                </a:highlight>
              </a:rPr>
              <a:t>Division of data objects into subsets (clusters) such that each data object is in exactly one subset.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>
                <a:solidFill>
                  <a:schemeClr val="dk1"/>
                </a:solidFill>
                <a:highlight>
                  <a:srgbClr val="FFFFFF"/>
                </a:highlight>
              </a:rPr>
              <a:t>These algorithms are generally sensitive to outliers, which is a limitation to be paid heed to in implementation.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>
                <a:solidFill>
                  <a:schemeClr val="dk1"/>
                </a:solidFill>
                <a:highlight>
                  <a:srgbClr val="FFFFFF"/>
                </a:highlight>
              </a:rPr>
              <a:t>Few examples of these kind of clustering algorithms: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>
                <a:solidFill>
                  <a:schemeClr val="dk1"/>
                </a:solidFill>
                <a:highlight>
                  <a:srgbClr val="FFFFFF"/>
                </a:highlight>
              </a:rPr>
              <a:t>k-means.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>
                <a:solidFill>
                  <a:schemeClr val="dk1"/>
                </a:solidFill>
                <a:highlight>
                  <a:srgbClr val="FFFFFF"/>
                </a:highlight>
              </a:rPr>
              <a:t>k-mediods clustering or PAM(</a:t>
            </a:r>
            <a:r>
              <a:rPr i="1" lang="de">
                <a:solidFill>
                  <a:srgbClr val="0000FF"/>
                </a:solidFill>
                <a:highlight>
                  <a:srgbClr val="FFFFFF"/>
                </a:highlight>
              </a:rPr>
              <a:t>Partitioning Around Medoids</a:t>
            </a:r>
            <a:r>
              <a:rPr lang="de">
                <a:solidFill>
                  <a:srgbClr val="0000FF"/>
                </a:solidFill>
                <a:highlight>
                  <a:srgbClr val="FFFFFF"/>
                </a:highlight>
              </a:rPr>
              <a:t>, Kaufman &amp; Rousseeuw, 1990</a:t>
            </a:r>
            <a:r>
              <a:rPr lang="de">
                <a:solidFill>
                  <a:srgbClr val="808080"/>
                </a:solidFill>
                <a:highlight>
                  <a:srgbClr val="FFFFFF"/>
                </a:highlight>
              </a:rPr>
              <a:t>): </a:t>
            </a:r>
            <a:r>
              <a:rPr lang="de">
                <a:solidFill>
                  <a:srgbClr val="0C343D"/>
                </a:solidFill>
                <a:highlight>
                  <a:srgbClr val="FFFFFF"/>
                </a:highlight>
              </a:rPr>
              <a:t>in which, each cluster is represented by one of the objects in the cluster. PAM is less sensitive to outliers compared to k-means.In k-medoids clustering, </a:t>
            </a:r>
            <a:r>
              <a:rPr i="1" lang="de" u="sng">
                <a:solidFill>
                  <a:srgbClr val="0C343D"/>
                </a:solidFill>
                <a:highlight>
                  <a:srgbClr val="FFFFFF"/>
                </a:highlight>
              </a:rPr>
              <a:t>each cluster is represented by one of the data point in the cluster.</a:t>
            </a:r>
            <a:r>
              <a:rPr lang="de">
                <a:solidFill>
                  <a:srgbClr val="0C343D"/>
                </a:solidFill>
                <a:highlight>
                  <a:srgbClr val="FFFFFF"/>
                </a:highlight>
              </a:rPr>
              <a:t> These points are named </a:t>
            </a:r>
            <a:r>
              <a:rPr i="1" lang="de" u="sng">
                <a:solidFill>
                  <a:srgbClr val="0C343D"/>
                </a:solidFill>
                <a:highlight>
                  <a:srgbClr val="FFFFFF"/>
                </a:highlight>
              </a:rPr>
              <a:t>cluster medoids</a:t>
            </a:r>
            <a:r>
              <a:rPr i="1" lang="de">
                <a:solidFill>
                  <a:srgbClr val="0C343D"/>
                </a:solidFill>
                <a:highlight>
                  <a:srgbClr val="FFFFFF"/>
                </a:highlight>
              </a:rPr>
              <a:t>.</a:t>
            </a:r>
            <a:endParaRPr i="1">
              <a:solidFill>
                <a:srgbClr val="0C343D"/>
              </a:solidFill>
              <a:highlight>
                <a:srgbClr val="FFFFFF"/>
              </a:highlight>
            </a:endParaRPr>
          </a:p>
          <a:p>
            <a:pPr indent="-298450" lvl="2" marL="1371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100"/>
              <a:buFont typeface="Georgia"/>
              <a:buChar char="-"/>
            </a:pPr>
            <a:r>
              <a:rPr b="1" lang="de">
                <a:solidFill>
                  <a:srgbClr val="351C75"/>
                </a:solidFill>
                <a:highlight>
                  <a:srgbClr val="FFFFFF"/>
                </a:highlight>
              </a:rPr>
              <a:t>Pros</a:t>
            </a:r>
            <a:r>
              <a:rPr lang="de">
                <a:solidFill>
                  <a:srgbClr val="351C75"/>
                </a:solidFill>
                <a:highlight>
                  <a:srgbClr val="FFFFFF"/>
                </a:highlight>
              </a:rPr>
              <a:t>: it’s intuitive, more robust to noise and outliers compared to k-means, and it produces a “typical individual” for each cluster (useful for interpretation).</a:t>
            </a:r>
            <a:endParaRPr>
              <a:solidFill>
                <a:srgbClr val="351C75"/>
              </a:solidFill>
              <a:highlight>
                <a:srgbClr val="FFFFFF"/>
              </a:highlight>
            </a:endParaRPr>
          </a:p>
          <a:p>
            <a:pPr indent="-298450" lvl="2" marL="1371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100"/>
              <a:buFont typeface="Georgia"/>
              <a:buChar char="-"/>
            </a:pPr>
            <a:r>
              <a:rPr b="1" lang="de">
                <a:solidFill>
                  <a:srgbClr val="351C75"/>
                </a:solidFill>
                <a:highlight>
                  <a:srgbClr val="FFFFFF"/>
                </a:highlight>
              </a:rPr>
              <a:t>Cons</a:t>
            </a:r>
            <a:r>
              <a:rPr lang="de">
                <a:solidFill>
                  <a:srgbClr val="351C75"/>
                </a:solidFill>
                <a:highlight>
                  <a:srgbClr val="FFFFFF"/>
                </a:highlight>
              </a:rPr>
              <a:t>: it’s time consuming and computer intensive.</a:t>
            </a:r>
            <a:endParaRPr i="1">
              <a:solidFill>
                <a:srgbClr val="351C75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100"/>
              <a:buChar char="-"/>
            </a:pPr>
            <a:r>
              <a:rPr b="1" lang="de">
                <a:solidFill>
                  <a:srgbClr val="741B47"/>
                </a:solidFill>
                <a:highlight>
                  <a:srgbClr val="FFFFFF"/>
                </a:highlight>
              </a:rPr>
              <a:t>CLARA algorithm</a:t>
            </a:r>
            <a:r>
              <a:rPr lang="de">
                <a:solidFill>
                  <a:srgbClr val="741B47"/>
                </a:solidFill>
                <a:highlight>
                  <a:srgbClr val="FFFFFF"/>
                </a:highlight>
              </a:rPr>
              <a:t> (</a:t>
            </a:r>
            <a:r>
              <a:rPr i="1" lang="de">
                <a:solidFill>
                  <a:srgbClr val="741B47"/>
                </a:solidFill>
                <a:highlight>
                  <a:srgbClr val="FFFFFF"/>
                </a:highlight>
              </a:rPr>
              <a:t>Clustering Large Applications</a:t>
            </a:r>
            <a:r>
              <a:rPr lang="de">
                <a:solidFill>
                  <a:srgbClr val="741B47"/>
                </a:solidFill>
                <a:highlight>
                  <a:srgbClr val="FFFFFF"/>
                </a:highlight>
              </a:rPr>
              <a:t>), which is an extension to PAM adapted for large data sets;in order to reduce computation time and overcome RAM storage issues</a:t>
            </a:r>
            <a:r>
              <a:rPr lang="de">
                <a:solidFill>
                  <a:srgbClr val="741B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22c1fd0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22c1fd0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22c1fd07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22c1fd07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22c1fd07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22c1fd07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22c1fd07_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222c1fd07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22c1fd0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222c1fd0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22c1fd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22c1fd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Hiiiiiiiiii Johannes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8.jpg"/><Relationship Id="rId6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dbscan.readthedocs.io/en/latest/comparing_clustering_algorithms.html" TargetMode="External"/><Relationship Id="rId4" Type="http://schemas.openxmlformats.org/officeDocument/2006/relationships/hyperlink" Target="https://www.datanovia.com/en/blog/types-of-clustering-methods-overview-and-quick-start-r-code/#partitioning-clustering" TargetMode="External"/><Relationship Id="rId9" Type="http://schemas.openxmlformats.org/officeDocument/2006/relationships/hyperlink" Target="https://elementtechnologies.net/life-sciences-services/clinical-data-services" TargetMode="External"/><Relationship Id="rId5" Type="http://schemas.openxmlformats.org/officeDocument/2006/relationships/hyperlink" Target="https://www.datanovia.com/en/courses/partitional-clustering-in-r-the-essentials/" TargetMode="External"/><Relationship Id="rId6" Type="http://schemas.openxmlformats.org/officeDocument/2006/relationships/hyperlink" Target="https://medium.com/predict/three-popular-clustering-methods-and-when-to-use-each-4227c80ba2b6" TargetMode="External"/><Relationship Id="rId7" Type="http://schemas.openxmlformats.org/officeDocument/2006/relationships/hyperlink" Target="https://ethz.ch/content/dam/ethz/special-interest/gess/computational-social-science-dam/documents/education/Spring2015/datascience/clustering2.pdf" TargetMode="External"/><Relationship Id="rId8" Type="http://schemas.openxmlformats.org/officeDocument/2006/relationships/hyperlink" Target="https://medium.com/@elutins/dbscan-what-is-it-when-to-use-it-how-to-use-it-8bd506293818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hdbscan.readthedocs.io/en/latest/comparing_clustering_algorithm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h53WMIImUuc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572000" y="2398125"/>
            <a:ext cx="4260300" cy="25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rgbClr val="FFFFFF"/>
                </a:solidFill>
              </a:rPr>
              <a:t>Clustering Methods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FFFFFF"/>
                </a:solidFill>
              </a:rPr>
              <a:t>Zakariya Abu Grin, Viktor-Johannes Holl, Loa Marx, Ananya Neogi, Lenka Ting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FFFFFF"/>
                </a:solidFill>
              </a:rPr>
              <a:t>Master in Applied Data Science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FFFFFF"/>
                </a:solidFill>
              </a:rPr>
              <a:t>Oktober 10, 2019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Fuzzy Clustering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>
                <a:solidFill>
                  <a:srgbClr val="000000"/>
                </a:solidFill>
              </a:rPr>
              <a:t>Soft Method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>
                <a:solidFill>
                  <a:srgbClr val="000000"/>
                </a:solidFill>
              </a:rPr>
              <a:t>An item can be part of more than one cluster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>
                <a:solidFill>
                  <a:srgbClr val="000000"/>
                </a:solidFill>
              </a:rPr>
              <a:t>Each</a:t>
            </a:r>
            <a:r>
              <a:rPr lang="de">
                <a:solidFill>
                  <a:srgbClr val="000000"/>
                </a:solidFill>
              </a:rPr>
              <a:t> </a:t>
            </a:r>
            <a:r>
              <a:rPr lang="de">
                <a:solidFill>
                  <a:srgbClr val="000000"/>
                </a:solidFill>
                <a:highlight>
                  <a:srgbClr val="FFFFFF"/>
                </a:highlight>
              </a:rPr>
              <a:t>has a set of membership coefficients corresponding to the degree of being in a given cluster.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Fuzzy C-means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de" sz="1400">
                <a:solidFill>
                  <a:srgbClr val="000000"/>
                </a:solidFill>
                <a:highlight>
                  <a:srgbClr val="FFFFFF"/>
                </a:highlight>
              </a:rPr>
              <a:t>The centroid of a cluster is calculated as the mean of all points, weighted by their degree of belonging to the cluster.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 sz="1400">
                <a:solidFill>
                  <a:schemeClr val="dk1"/>
                </a:solidFill>
              </a:rPr>
              <a:t>Data points close to center of a cluster -&gt; get higher degree                                                          </a:t>
            </a:r>
            <a:r>
              <a:rPr lang="de" sz="1400">
                <a:solidFill>
                  <a:srgbClr val="000000"/>
                </a:solidFill>
                <a:highlight>
                  <a:srgbClr val="FFFFFF"/>
                </a:highlight>
              </a:rPr>
              <a:t>(total membership for a point must add to 1)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  <a:highlight>
                  <a:srgbClr val="FFFFFF"/>
                </a:highlight>
              </a:rPr>
              <a:t>														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5943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5943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5943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</a:rPr>
              <a:t>u1j + u2j =1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0" l="17290" r="-17290" t="0"/>
          <a:stretch/>
        </p:blipFill>
        <p:spPr>
          <a:xfrm>
            <a:off x="3275800" y="2499600"/>
            <a:ext cx="2835285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Fuzzy C-means steps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de" sz="1400">
                <a:solidFill>
                  <a:srgbClr val="000000"/>
                </a:solidFill>
              </a:rPr>
              <a:t>Specify k (number of clusters) and m.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de" sz="1400">
                <a:solidFill>
                  <a:srgbClr val="000000"/>
                </a:solidFill>
              </a:rPr>
              <a:t>Assign randomly to each point coefficients for being in the clusters.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de" sz="1400">
                <a:solidFill>
                  <a:srgbClr val="000000"/>
                </a:solidFill>
              </a:rPr>
              <a:t>Repeat the followings until (i) we reach the max number of iterations (ii) the algorithm has converged.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000000"/>
                </a:solidFill>
              </a:rPr>
              <a:t>a. Compute the centroid for each cluster.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400">
                <a:solidFill>
                  <a:srgbClr val="000000"/>
                </a:solidFill>
              </a:rPr>
              <a:t>b. For each point, compute its coefficients of being in the clusters.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Brief Comparison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2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{BE83DD9B-4D40-4842-8E97-59B94FDD4619}</a:tableStyleId>
              </a:tblPr>
              <a:tblGrid>
                <a:gridCol w="2413000"/>
                <a:gridCol w="2413000"/>
                <a:gridCol w="2753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K-means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Fuzzy C-means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Calculation Speed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Fair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Function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Implementation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Traditional case/ Limited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Can handle uncertainty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Can be used in </a:t>
                      </a:r>
                      <a:r>
                        <a:rPr lang="de"/>
                        <a:t>variety</a:t>
                      </a:r>
                      <a:r>
                        <a:rPr lang="de"/>
                        <a:t> of clusters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200" y="2624450"/>
            <a:ext cx="1701595" cy="5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375" y="2624438"/>
            <a:ext cx="14218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Each node is its own cluster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Clusters merge together by minimally increasing the linkage distance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FFFFFF"/>
              </a:highlight>
            </a:endParaRPr>
          </a:p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Hierarchical Clustering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5956"/>
            <a:ext cx="1785218" cy="1188364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122" y="1875946"/>
            <a:ext cx="1785218" cy="1188358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8911" y="1875961"/>
            <a:ext cx="1785218" cy="1188353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8" name="Google Shape;148;p26"/>
          <p:cNvCxnSpPr>
            <a:stCxn id="145" idx="3"/>
            <a:endCxn id="149" idx="1"/>
          </p:cNvCxnSpPr>
          <p:nvPr/>
        </p:nvCxnSpPr>
        <p:spPr>
          <a:xfrm>
            <a:off x="2096918" y="2470137"/>
            <a:ext cx="4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6"/>
          <p:cNvCxnSpPr>
            <a:stCxn id="149" idx="3"/>
            <a:endCxn id="147" idx="1"/>
          </p:cNvCxnSpPr>
          <p:nvPr/>
        </p:nvCxnSpPr>
        <p:spPr>
          <a:xfrm>
            <a:off x="2109011" y="2470137"/>
            <a:ext cx="4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6"/>
          <p:cNvCxnSpPr>
            <a:stCxn id="147" idx="3"/>
            <a:endCxn id="146" idx="1"/>
          </p:cNvCxnSpPr>
          <p:nvPr/>
        </p:nvCxnSpPr>
        <p:spPr>
          <a:xfrm>
            <a:off x="4354129" y="2470137"/>
            <a:ext cx="4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6"/>
          <p:cNvSpPr txBox="1"/>
          <p:nvPr/>
        </p:nvSpPr>
        <p:spPr>
          <a:xfrm>
            <a:off x="4572000" y="3206275"/>
            <a:ext cx="42495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Disadvantages: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63636"/>
              </a:lnSpc>
              <a:spcBef>
                <a:spcPts val="200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Time efficiency is not optimal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Suited for smaller datasets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Decide which level of resolution is sensible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311700" y="3206275"/>
            <a:ext cx="42495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Advantages: 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63636"/>
              </a:lnSpc>
              <a:spcBef>
                <a:spcPts val="200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No need to specify “k” clusters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Produces different levels of resolution</a:t>
            </a:r>
            <a:endParaRPr sz="105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Flexible regarding the metric used for merging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3333" y="1875950"/>
            <a:ext cx="1584497" cy="1188374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5" name="Google Shape;155;p26"/>
          <p:cNvCxnSpPr>
            <a:stCxn id="146" idx="3"/>
            <a:endCxn id="154" idx="1"/>
          </p:cNvCxnSpPr>
          <p:nvPr/>
        </p:nvCxnSpPr>
        <p:spPr>
          <a:xfrm>
            <a:off x="6611340" y="2470125"/>
            <a:ext cx="4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Hierarchical Clustering with a big dataset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938" y="1017725"/>
            <a:ext cx="65181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28"/>
          <p:cNvGraphicFramePr/>
          <p:nvPr/>
        </p:nvGraphicFramePr>
        <p:xfrm>
          <a:off x="279450" y="687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{BE83DD9B-4D40-4842-8E97-59B94FDD4619}</a:tableStyleId>
              </a:tblPr>
              <a:tblGrid>
                <a:gridCol w="1061475"/>
                <a:gridCol w="1571375"/>
                <a:gridCol w="1355000"/>
                <a:gridCol w="1629800"/>
                <a:gridCol w="1429975"/>
                <a:gridCol w="1505225"/>
              </a:tblGrid>
              <a:tr h="36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0124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solidFill>
                            <a:srgbClr val="20124D"/>
                          </a:solidFill>
                        </a:rPr>
                        <a:t>Partition</a:t>
                      </a:r>
                      <a:endParaRPr b="1" sz="1200">
                        <a:solidFill>
                          <a:srgbClr val="20124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solidFill>
                            <a:srgbClr val="20124D"/>
                          </a:solidFill>
                        </a:rPr>
                        <a:t>Hierarchical</a:t>
                      </a:r>
                      <a:endParaRPr b="1" sz="1200">
                        <a:solidFill>
                          <a:srgbClr val="20124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solidFill>
                            <a:srgbClr val="20124D"/>
                          </a:solidFill>
                        </a:rPr>
                        <a:t>Fuzzy</a:t>
                      </a:r>
                      <a:endParaRPr b="1" sz="1200">
                        <a:solidFill>
                          <a:srgbClr val="20124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solidFill>
                            <a:srgbClr val="20124D"/>
                          </a:solidFill>
                        </a:rPr>
                        <a:t>Model-based</a:t>
                      </a:r>
                      <a:endParaRPr b="1" sz="1200">
                        <a:solidFill>
                          <a:srgbClr val="20124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solidFill>
                            <a:srgbClr val="20124D"/>
                          </a:solidFill>
                        </a:rPr>
                        <a:t>Density-based</a:t>
                      </a:r>
                      <a:endParaRPr b="1" sz="1200">
                        <a:solidFill>
                          <a:srgbClr val="20124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5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/>
                        <a:t>Core Concept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Datapoints are assigned to moving centroids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Datapoints are merged according to distance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Datapoints have multiple weighted memberships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Datapoints are assumed to belong to some distributions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de" sz="1100"/>
                        <a:t>Identify distinctive groups/clusters in a dataset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04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/>
                        <a:t>Advantages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- No </a:t>
                      </a:r>
                      <a:r>
                        <a:rPr lang="de" sz="1100"/>
                        <a:t>overlap</a:t>
                      </a:r>
                      <a:r>
                        <a:rPr lang="de" sz="1100"/>
                        <a:t> between the clusters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- Good computational performance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- No specification of “k”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More </a:t>
                      </a:r>
                      <a:r>
                        <a:rPr lang="de" sz="1100"/>
                        <a:t>applicable</a:t>
                      </a:r>
                      <a:r>
                        <a:rPr lang="de" sz="1100"/>
                        <a:t> and robust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One of the fastest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- Separating clusters of high density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de" sz="1100"/>
                        <a:t>- Handling outliers within the dataset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02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/>
                        <a:t>Limitations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- S</a:t>
                      </a:r>
                      <a:r>
                        <a:rPr lang="de" sz="1100"/>
                        <a:t>ensitive to outliers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- “k” must be specified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- Computationally expensive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- Suited for small datasets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- </a:t>
                      </a:r>
                      <a:r>
                        <a:rPr lang="de" sz="1100"/>
                        <a:t>Computationally expensive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- Result depends on the initial choice of weights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Suffers with non-gaussian </a:t>
                      </a:r>
                      <a:r>
                        <a:rPr lang="de" sz="1100"/>
                        <a:t>distributed</a:t>
                      </a:r>
                      <a:r>
                        <a:rPr lang="de" sz="1100"/>
                        <a:t> data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Struggles with clusters of similiar density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/>
                        <a:t>Hard/Soft Clustering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Hard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Hard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Soft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Soft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Soft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/>
                        <a:t>Algorithms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k-means</a:t>
                      </a:r>
                      <a:r>
                        <a:rPr lang="de" sz="1100">
                          <a:solidFill>
                            <a:schemeClr val="dk1"/>
                          </a:solidFill>
                        </a:rPr>
                        <a:t>, Clara</a:t>
                      </a:r>
                      <a:r>
                        <a:rPr lang="de" sz="1100"/>
                        <a:t>, k-mediods (PAM)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AggloC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Fuzzy C-Means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Gaussian Mixture Models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-DBSCAN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13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Comparative</a:t>
            </a:r>
            <a:r>
              <a:rPr lang="de"/>
              <a:t> Study of the Clustering methods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References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100" u="sng">
                <a:solidFill>
                  <a:schemeClr val="accent5"/>
                </a:solidFill>
                <a:hlinkClick r:id="rId3"/>
              </a:rPr>
              <a:t>https://hdbscan.readthedocs.io/en/latest/comparing_clustering_algorithms.html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100" u="sng">
                <a:solidFill>
                  <a:schemeClr val="hlink"/>
                </a:solidFill>
                <a:hlinkClick r:id="rId4"/>
              </a:rPr>
              <a:t>https://www.datanovia.com/en/blog/types-of-clustering-methods-overview-and-quick-start-r-code/#partitioning-clustering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100" u="sng">
                <a:solidFill>
                  <a:schemeClr val="hlink"/>
                </a:solidFill>
                <a:hlinkClick r:id="rId5"/>
              </a:rPr>
              <a:t>https://www.datanovia.com/en/courses/partitional-clustering-in-r-the-essentials/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100" u="sng">
                <a:solidFill>
                  <a:schemeClr val="hlink"/>
                </a:solidFill>
                <a:hlinkClick r:id="rId6"/>
              </a:rPr>
              <a:t>https://medium.com/predict/three-popular-clustering-methods-and-when-to-use-each-4227c80ba2b6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100" u="sng">
                <a:solidFill>
                  <a:schemeClr val="hlink"/>
                </a:solidFill>
                <a:hlinkClick r:id="rId7"/>
              </a:rPr>
              <a:t>https://ethz.ch/content/dam/ethz/special-interest/gess/computational-social-science-dam/documents/education/Spring2015/datascience/clustering2.pdf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100" u="sng">
                <a:solidFill>
                  <a:schemeClr val="hlink"/>
                </a:solidFill>
                <a:hlinkClick r:id="rId8"/>
              </a:rPr>
              <a:t>https://medium.com/@elutins/dbscan-what-is-it-when-to-use-it-how-to-use-it-8bd506293818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100" u="sng">
                <a:solidFill>
                  <a:schemeClr val="hlink"/>
                </a:solidFill>
                <a:hlinkClick r:id="rId9"/>
              </a:rPr>
              <a:t>https://elementtechnologies.net/life-sciences-services/clinical-data-services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Affinity Propagation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Main Characteristics: 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Graph based </a:t>
            </a:r>
            <a:r>
              <a:rPr lang="de"/>
              <a:t>approach</a:t>
            </a:r>
            <a:r>
              <a:rPr lang="de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Unlike K-means, the user doesn’t need to specify the number of clusters.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/>
              <a:t>Parameters: 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P</a:t>
            </a:r>
            <a:r>
              <a:rPr lang="de"/>
              <a:t>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Damping factor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Overview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de">
                <a:solidFill>
                  <a:srgbClr val="000000"/>
                </a:solidFill>
              </a:rPr>
              <a:t>Introduction of 5 types of clustering methods</a:t>
            </a:r>
            <a:endParaRPr>
              <a:solidFill>
                <a:srgbClr val="000000"/>
              </a:solidFill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>
                <a:solidFill>
                  <a:srgbClr val="000000"/>
                </a:solidFill>
              </a:rPr>
              <a:t>Partition Clustering</a:t>
            </a:r>
            <a:endParaRPr>
              <a:solidFill>
                <a:srgbClr val="000000"/>
              </a:solidFill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>
                <a:solidFill>
                  <a:srgbClr val="000000"/>
                </a:solidFill>
              </a:rPr>
              <a:t>Model-based Clustering</a:t>
            </a:r>
            <a:endParaRPr>
              <a:solidFill>
                <a:srgbClr val="000000"/>
              </a:solidFill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>
                <a:solidFill>
                  <a:srgbClr val="000000"/>
                </a:solidFill>
              </a:rPr>
              <a:t>Density-Based Clustering</a:t>
            </a:r>
            <a:endParaRPr>
              <a:solidFill>
                <a:srgbClr val="000000"/>
              </a:solidFill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>
                <a:solidFill>
                  <a:srgbClr val="000000"/>
                </a:solidFill>
              </a:rPr>
              <a:t>Fuzzy Clustering</a:t>
            </a:r>
            <a:endParaRPr>
              <a:solidFill>
                <a:srgbClr val="000000"/>
              </a:solidFill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>
                <a:solidFill>
                  <a:srgbClr val="000000"/>
                </a:solidFill>
              </a:rPr>
              <a:t>Hierarchical Clustering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de">
                <a:solidFill>
                  <a:srgbClr val="000000"/>
                </a:solidFill>
              </a:rPr>
              <a:t>Summarized Comparison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Affinity Propagation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Reference: </a:t>
            </a:r>
            <a:r>
              <a:rPr lang="de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de" u="sng">
                <a:solidFill>
                  <a:schemeClr val="accent5"/>
                </a:solidFill>
                <a:hlinkClick r:id="rId3"/>
              </a:rPr>
              <a:t>https://hdbscan.readthedocs.io/en/latest/comparing_clustering_algorithms.html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Overview</a:t>
            </a:r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1250225" y="1787275"/>
            <a:ext cx="7334700" cy="24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Guidance for slides: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add Resources to the last slide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Slides should contain the main idea behind the method and pros/ cons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Final presentation: ~15:45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Think of columns for the final comparison table (e.g. time/ computing efficiency, suited for which data…)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Partition Clustering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de" sz="1100">
                <a:solidFill>
                  <a:srgbClr val="000000"/>
                </a:solidFill>
                <a:highlight>
                  <a:srgbClr val="FFFFFF"/>
                </a:highlight>
              </a:rPr>
              <a:t>Partitioning algorithms are clustering techniques that subdivide the data sets into a</a:t>
            </a:r>
            <a:r>
              <a:rPr i="1" lang="de" sz="11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" sz="1100">
                <a:solidFill>
                  <a:srgbClr val="000000"/>
                </a:solidFill>
                <a:highlight>
                  <a:srgbClr val="FFFFFF"/>
                </a:highlight>
              </a:rPr>
              <a:t>set of k groups, where k is the number of groups pre-specified.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1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Examples: </a:t>
            </a:r>
            <a:r>
              <a:rPr lang="de" sz="1100">
                <a:solidFill>
                  <a:srgbClr val="000000"/>
                </a:solidFill>
                <a:highlight>
                  <a:srgbClr val="FFFFFF"/>
                </a:highlight>
              </a:rPr>
              <a:t>k-means, k-mediods clustering or PAM(</a:t>
            </a:r>
            <a:r>
              <a:rPr i="1" lang="de" sz="1100">
                <a:solidFill>
                  <a:srgbClr val="000000"/>
                </a:solidFill>
                <a:highlight>
                  <a:srgbClr val="FFFFFF"/>
                </a:highlight>
              </a:rPr>
              <a:t>Partitioning Around Medoids)</a:t>
            </a:r>
            <a:r>
              <a:rPr lang="de" sz="1100">
                <a:solidFill>
                  <a:srgbClr val="000000"/>
                </a:solidFill>
                <a:highlight>
                  <a:srgbClr val="FFFFFF"/>
                </a:highlight>
              </a:rPr>
              <a:t>, Clara Algorithm.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625" y="1727900"/>
            <a:ext cx="5234649" cy="22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Model-based Clustering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00"/>
                </a:solidFill>
              </a:rPr>
              <a:t>Approach</a:t>
            </a:r>
            <a:r>
              <a:rPr b="1" lang="de">
                <a:solidFill>
                  <a:srgbClr val="000000"/>
                </a:solidFill>
              </a:rPr>
              <a:t>: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A p</a:t>
            </a:r>
            <a:r>
              <a:rPr lang="de">
                <a:solidFill>
                  <a:srgbClr val="000000"/>
                </a:solidFill>
              </a:rPr>
              <a:t>robabilistic approach where data is assumed to  be generated from some mixture of probability distributions.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00"/>
                </a:solidFill>
              </a:rPr>
              <a:t>Outcome:</a:t>
            </a:r>
            <a:r>
              <a:rPr lang="de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The probability of each point data point belonging to each cluster.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Data points are assigned based on the highest probability (</a:t>
            </a:r>
            <a:r>
              <a:rPr b="1" lang="de">
                <a:solidFill>
                  <a:srgbClr val="000000"/>
                </a:solidFill>
              </a:rPr>
              <a:t>Soft Clustering</a:t>
            </a:r>
            <a:r>
              <a:rPr lang="de">
                <a:solidFill>
                  <a:srgbClr val="000000"/>
                </a:solidFill>
              </a:rPr>
              <a:t>) or by 0 and 1 probability based on some rule/boundary (</a:t>
            </a:r>
            <a:r>
              <a:rPr b="1" lang="de">
                <a:solidFill>
                  <a:srgbClr val="000000"/>
                </a:solidFill>
              </a:rPr>
              <a:t>Hard Clustering</a:t>
            </a:r>
            <a:r>
              <a:rPr lang="de">
                <a:solidFill>
                  <a:srgbClr val="000000"/>
                </a:solidFill>
              </a:rPr>
              <a:t>).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/>
              <a:t>Reference: “Bayesian Analysis with Python”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Model-based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00"/>
                </a:solidFill>
              </a:rPr>
              <a:t>  K-means 					</a:t>
            </a:r>
            <a:r>
              <a:rPr lang="de">
                <a:solidFill>
                  <a:srgbClr val="000000"/>
                </a:solidFill>
              </a:rPr>
              <a:t>Gaussian Mixture Models (GMMs)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400"/>
              <a:t>Reference: Python Data Science Handbook</a:t>
            </a:r>
            <a:endParaRPr sz="14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472" y="1852297"/>
            <a:ext cx="3595625" cy="25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00" y="1852300"/>
            <a:ext cx="3815963" cy="27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Model-based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  K-means 					</a:t>
            </a:r>
            <a:r>
              <a:rPr lang="de"/>
              <a:t>Gaussian Mixture Models (GMMs)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/>
              <a:t>Reference: Python Data Science Handbook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400"/>
              <a:t>Reference: Python Data Science Handbook</a:t>
            </a:r>
            <a:endParaRPr sz="14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475" y="1852300"/>
            <a:ext cx="3595625" cy="2559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197" y="1852297"/>
            <a:ext cx="3595625" cy="25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Model-based Clustering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 </a:t>
            </a:r>
            <a:r>
              <a:rPr lang="de">
                <a:solidFill>
                  <a:srgbClr val="000000"/>
                </a:solidFill>
              </a:rPr>
              <a:t>Gaussian Mixture Models (GMMs)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/>
              <a:t>Reference: Python Data Science Handbook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600" y="1747198"/>
            <a:ext cx="3986326" cy="27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>
                <a:solidFill>
                  <a:srgbClr val="000000"/>
                </a:solidFill>
              </a:rPr>
              <a:t>Density-Based Clustering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 sz="1100">
                <a:solidFill>
                  <a:schemeClr val="dk1"/>
                </a:solidFill>
              </a:rPr>
              <a:t>Identify distinctive groups/clusters in a data set, based on the idea that a cluster in a data space is a continuous region of high point density, separated from other such clusters by contiguous regions of low point density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 sz="1100">
                <a:solidFill>
                  <a:schemeClr val="dk1"/>
                </a:solidFill>
              </a:rPr>
              <a:t>Based on connectivity and density functions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 sz="1100">
                <a:solidFill>
                  <a:schemeClr val="dk1"/>
                </a:solidFill>
              </a:rPr>
              <a:t>Locates regions of high density that are separated from one another by regions of low density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 sz="1100">
                <a:solidFill>
                  <a:schemeClr val="dk1"/>
                </a:solidFill>
              </a:rPr>
              <a:t>Two parameters: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 sz="1100">
                <a:solidFill>
                  <a:schemeClr val="dk1"/>
                </a:solidFill>
              </a:rPr>
              <a:t>1. maximum radius of the neighbourhood→Eps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 sz="1100">
                <a:solidFill>
                  <a:schemeClr val="dk1"/>
                </a:solidFill>
              </a:rPr>
              <a:t>2. minimum number of points in the Eps neighbourhood of a point→MinPts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1"/>
                </a:solidFill>
              </a:rPr>
              <a:t>Pros: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 sz="1100">
                <a:solidFill>
                  <a:schemeClr val="dk1"/>
                </a:solidFill>
              </a:rPr>
              <a:t>Is great at separating clusters of high density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</a:rPr>
              <a:t>from clusters of low density within a given dataset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 sz="1100">
                <a:solidFill>
                  <a:schemeClr val="dk1"/>
                </a:solidFill>
              </a:rPr>
              <a:t>Is great with handling outliers within the dataset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</a:rPr>
              <a:t>Cons: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 sz="1100">
                <a:solidFill>
                  <a:schemeClr val="dk1"/>
                </a:solidFill>
              </a:rPr>
              <a:t>struggles with clusters of similar density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 sz="1100">
                <a:solidFill>
                  <a:schemeClr val="dk1"/>
                </a:solidFill>
              </a:rPr>
              <a:t>Sensitive to the settings of parameters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000" y="3105150"/>
            <a:ext cx="2870001" cy="1478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Density-Based Clustering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437875" y="1183900"/>
            <a:ext cx="78513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DBSCAN </a:t>
            </a:r>
            <a:r>
              <a:rPr lang="de" sz="1100"/>
              <a:t>(Density-Based Spatial Clustering of Applications with Noise)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Algorithm: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Arbitrarily select a point p</a:t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Retrieve all points density-reachable from p w.r.t. Eps and MinPts</a:t>
            </a:r>
            <a:endParaRPr sz="1100"/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de" sz="1100"/>
              <a:t>If p is a core point, a cluster is formed</a:t>
            </a:r>
            <a:endParaRPr sz="1100"/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If p is a border point, no points are density-reachable from p, and DBSCAN goes to the next point of the dataset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Continue the process until all of the points have been processed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de" sz="1100"/>
              <a:t>Visualization Example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Char char="-"/>
            </a:pPr>
            <a:r>
              <a:rPr lang="de" sz="1100" u="sng">
                <a:solidFill>
                  <a:schemeClr val="hlink"/>
                </a:solidFill>
                <a:hlinkClick r:id="rId3"/>
              </a:rPr>
              <a:t>https://www.youtube.com/watch?v=h53WMIImUuc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525" y="447300"/>
            <a:ext cx="3640823" cy="18880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