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74" r:id="rId2"/>
    <p:sldId id="293" r:id="rId3"/>
    <p:sldId id="278" r:id="rId4"/>
    <p:sldId id="275" r:id="rId5"/>
    <p:sldId id="280" r:id="rId6"/>
    <p:sldId id="277" r:id="rId7"/>
    <p:sldId id="279" r:id="rId8"/>
    <p:sldId id="299" r:id="rId9"/>
    <p:sldId id="282" r:id="rId10"/>
    <p:sldId id="281" r:id="rId11"/>
    <p:sldId id="292" r:id="rId12"/>
    <p:sldId id="283" r:id="rId13"/>
    <p:sldId id="284" r:id="rId14"/>
    <p:sldId id="285" r:id="rId15"/>
    <p:sldId id="294" r:id="rId16"/>
    <p:sldId id="286" r:id="rId17"/>
    <p:sldId id="287" r:id="rId18"/>
    <p:sldId id="295" r:id="rId19"/>
    <p:sldId id="296" r:id="rId20"/>
    <p:sldId id="298" r:id="rId21"/>
    <p:sldId id="288" r:id="rId22"/>
  </p:sldIdLst>
  <p:sldSz cx="9144000" cy="6858000" type="screen4x3"/>
  <p:notesSz cx="6797675" cy="9926638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3634">
          <p15:clr>
            <a:srgbClr val="A4A3A4"/>
          </p15:clr>
        </p15:guide>
        <p15:guide id="4" pos="2880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2767">
          <p15:clr>
            <a:srgbClr val="A4A3A4"/>
          </p15:clr>
        </p15:guide>
        <p15:guide id="8" pos="29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AD"/>
    <a:srgbClr val="47484B"/>
    <a:srgbClr val="31417A"/>
    <a:srgbClr val="1A1A1A"/>
    <a:srgbClr val="47484A"/>
    <a:srgbClr val="F4F7FA"/>
    <a:srgbClr val="EAEAEA"/>
    <a:srgbClr val="1C2E3C"/>
    <a:srgbClr val="14202A"/>
    <a:srgbClr val="89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50000" autoAdjust="0"/>
  </p:normalViewPr>
  <p:slideViewPr>
    <p:cSldViewPr snapToObjects="1">
      <p:cViewPr varScale="1">
        <p:scale>
          <a:sx n="67" d="100"/>
          <a:sy n="67" d="100"/>
        </p:scale>
        <p:origin x="1492" y="48"/>
      </p:cViewPr>
      <p:guideLst>
        <p:guide orient="horz" pos="799"/>
        <p:guide orient="horz" pos="4088"/>
        <p:guide orient="horz" pos="3634"/>
        <p:guide pos="2880"/>
        <p:guide pos="158"/>
        <p:guide pos="5602"/>
        <p:guide pos="2767"/>
        <p:guide pos="29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640" y="-84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6" rIns="91349" bIns="45676" numCol="1" anchor="t" anchorCtr="0" compatLnSpc="1">
            <a:prstTxWarp prst="textNoShape">
              <a:avLst/>
            </a:prstTxWarp>
          </a:bodyPr>
          <a:lstStyle>
            <a:lvl1pPr defTabSz="912738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6" rIns="91349" bIns="45676" numCol="1" anchor="t" anchorCtr="0" compatLnSpc="1">
            <a:prstTxWarp prst="textNoShape">
              <a:avLst/>
            </a:prstTxWarp>
          </a:bodyPr>
          <a:lstStyle>
            <a:lvl1pPr algn="r" defTabSz="912738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7"/>
            <a:ext cx="2945862" cy="49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6" rIns="91349" bIns="45676" numCol="1" anchor="b" anchorCtr="0" compatLnSpc="1">
            <a:prstTxWarp prst="textNoShape">
              <a:avLst/>
            </a:prstTxWarp>
          </a:bodyPr>
          <a:lstStyle>
            <a:lvl1pPr defTabSz="912738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7"/>
            <a:ext cx="2945862" cy="49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6" rIns="91349" bIns="45676" numCol="1" anchor="b" anchorCtr="0" compatLnSpc="1">
            <a:prstTxWarp prst="textNoShape">
              <a:avLst/>
            </a:prstTxWarp>
          </a:bodyPr>
          <a:lstStyle>
            <a:lvl1pPr algn="r" defTabSz="912738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fld id="{FBED5A58-0C68-4112-B8CA-73BF85FE42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89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65623" cy="4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8" rIns="89858" bIns="44928" numCol="1" anchor="t" anchorCtr="0" compatLnSpc="1">
            <a:prstTxWarp prst="textNoShape">
              <a:avLst/>
            </a:prstTxWarp>
          </a:bodyPr>
          <a:lstStyle>
            <a:lvl1pPr defTabSz="896863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376" y="1"/>
            <a:ext cx="2965622" cy="4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8" rIns="89858" bIns="44928" numCol="1" anchor="t" anchorCtr="0" compatLnSpc="1">
            <a:prstTxWarp prst="textNoShape">
              <a:avLst/>
            </a:prstTxWarp>
          </a:bodyPr>
          <a:lstStyle>
            <a:lvl1pPr algn="r" defTabSz="896863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995862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33" y="4725432"/>
            <a:ext cx="4969051" cy="44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8" rIns="89858" bIns="44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50862"/>
            <a:ext cx="2965623" cy="4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8" rIns="89858" bIns="44928" numCol="1" anchor="b" anchorCtr="0" compatLnSpc="1">
            <a:prstTxWarp prst="textNoShape">
              <a:avLst/>
            </a:prstTxWarp>
          </a:bodyPr>
          <a:lstStyle>
            <a:lvl1pPr defTabSz="896863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376" y="9450862"/>
            <a:ext cx="2965622" cy="4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8" rIns="89858" bIns="44928" numCol="1" anchor="b" anchorCtr="0" compatLnSpc="1">
            <a:prstTxWarp prst="textNoShape">
              <a:avLst/>
            </a:prstTxWarp>
          </a:bodyPr>
          <a:lstStyle>
            <a:lvl1pPr algn="r" defTabSz="896863">
              <a:defRPr sz="1200" b="1"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fld id="{09E00CE5-CCC2-41E7-A9EC-EB729DE8ED3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5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50825" y="1268413"/>
            <a:ext cx="8642350" cy="311978"/>
          </a:xfrm>
        </p:spPr>
        <p:txBody>
          <a:bodyPr anchor="t"/>
          <a:lstStyle>
            <a:lvl1pPr>
              <a:defRPr sz="2200">
                <a:solidFill>
                  <a:srgbClr val="47484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20" name="Picture 7" descr="C:\Users\shklovskiy\Desktop\AACSB Logos\EQUIS_Accredited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16" y="246967"/>
            <a:ext cx="677637" cy="48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0" y="224644"/>
            <a:ext cx="553741" cy="55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9539" b="3665"/>
          <a:stretch/>
        </p:blipFill>
        <p:spPr>
          <a:xfrm>
            <a:off x="-10836" y="2020320"/>
            <a:ext cx="9154836" cy="4469020"/>
          </a:xfrm>
          <a:prstGeom prst="rect">
            <a:avLst/>
          </a:prstGeom>
          <a:ln>
            <a:noFill/>
          </a:ln>
        </p:spPr>
      </p:pic>
      <p:sp>
        <p:nvSpPr>
          <p:cNvPr id="29" name="Rectangle 20"/>
          <p:cNvSpPr>
            <a:spLocks noChangeArrowheads="1"/>
          </p:cNvSpPr>
          <p:nvPr userDrawn="1"/>
        </p:nvSpPr>
        <p:spPr bwMode="auto">
          <a:xfrm>
            <a:off x="5760132" y="4941168"/>
            <a:ext cx="3393929" cy="1332148"/>
          </a:xfrm>
          <a:prstGeom prst="rect">
            <a:avLst/>
          </a:prstGeom>
          <a:solidFill>
            <a:srgbClr val="2F427C">
              <a:alpha val="90000"/>
            </a:srgbClr>
          </a:solidFill>
          <a:ln>
            <a:solidFill>
              <a:srgbClr val="2F42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just" defTabSz="457200" eaLnBrk="1" latinLnBrk="0" hangingPunct="1"/>
            <a:endParaRPr lang="de-DE" sz="1800">
              <a:solidFill>
                <a:schemeClr val="lt1"/>
              </a:solidFill>
              <a:latin typeface="Arial" charset="0"/>
              <a:cs typeface="+mn-cs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 userDrawn="1"/>
        </p:nvSpPr>
        <p:spPr bwMode="auto">
          <a:xfrm>
            <a:off x="5905433" y="4941168"/>
            <a:ext cx="3248628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l">
              <a:lnSpc>
                <a:spcPts val="1400"/>
              </a:lnSpc>
            </a:pPr>
            <a:r>
              <a:rPr lang="en-US" sz="1100" b="1" dirty="0">
                <a:solidFill>
                  <a:schemeClr val="bg1"/>
                </a:solidFill>
              </a:rPr>
              <a:t>Michelle Liu</a:t>
            </a:r>
          </a:p>
          <a:p>
            <a:pPr algn="l">
              <a:lnSpc>
                <a:spcPts val="1400"/>
              </a:lnSpc>
            </a:pPr>
            <a:r>
              <a:rPr lang="en-US" sz="1100" b="1" i="0" baseline="0" dirty="0">
                <a:solidFill>
                  <a:schemeClr val="bg1"/>
                </a:solidFill>
              </a:rPr>
              <a:t>Ma. Theresa </a:t>
            </a:r>
            <a:r>
              <a:rPr lang="en-US" sz="1100" b="1" i="0" baseline="0" dirty="0" err="1">
                <a:solidFill>
                  <a:schemeClr val="bg1"/>
                </a:solidFill>
              </a:rPr>
              <a:t>Pareno</a:t>
            </a:r>
            <a:endParaRPr lang="en-US" sz="1100" b="1" i="0" dirty="0">
              <a:solidFill>
                <a:schemeClr val="bg1"/>
              </a:solidFill>
            </a:endParaRPr>
          </a:p>
          <a:p>
            <a:pPr algn="l">
              <a:lnSpc>
                <a:spcPts val="14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Nupuer</a:t>
            </a:r>
            <a:r>
              <a:rPr lang="en-US" sz="1100" b="1" dirty="0">
                <a:solidFill>
                  <a:schemeClr val="bg1"/>
                </a:solidFill>
              </a:rPr>
              <a:t> Kulkarni</a:t>
            </a:r>
            <a:br>
              <a:rPr lang="de-DE" sz="1100" b="1" dirty="0">
                <a:solidFill>
                  <a:schemeClr val="bg1"/>
                </a:solidFill>
              </a:rPr>
            </a:br>
            <a:r>
              <a:rPr lang="de-DE" sz="1100" b="1" dirty="0">
                <a:solidFill>
                  <a:schemeClr val="bg1"/>
                </a:solidFill>
              </a:rPr>
              <a:t>Maximilian Voigt</a:t>
            </a:r>
          </a:p>
          <a:p>
            <a:pPr algn="l">
              <a:lnSpc>
                <a:spcPts val="1400"/>
              </a:lnSpc>
            </a:pPr>
            <a:r>
              <a:rPr lang="de-DE" sz="1100" b="1" baseline="0" dirty="0">
                <a:solidFill>
                  <a:schemeClr val="bg1"/>
                </a:solidFill>
              </a:rPr>
              <a:t>Samar Habibi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8784000" y="6498000"/>
            <a:ext cx="360000" cy="360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46800" rIns="0" bIns="0" anchor="ctr"/>
          <a:lstStyle/>
          <a:p>
            <a:pPr algn="ctr">
              <a:defRPr/>
            </a:pPr>
            <a:fld id="{8AFCE35A-1090-4D36-B112-B85452953ADD}" type="slidenum">
              <a:rPr lang="de-DE" sz="800" b="1">
                <a:solidFill>
                  <a:schemeClr val="bg1"/>
                </a:solidFill>
                <a:latin typeface="Arial" pitchFamily="-65" charset="0"/>
                <a:ea typeface="Arial" pitchFamily="-65" charset="0"/>
                <a:cs typeface="Arial" pitchFamily="-65" charset="0"/>
              </a:rPr>
              <a:pPr algn="ctr">
                <a:defRPr/>
              </a:pPr>
              <a:t>‹#›</a:t>
            </a:fld>
            <a:endParaRPr lang="de-DE" sz="800" b="1" dirty="0">
              <a:solidFill>
                <a:schemeClr val="bg1"/>
              </a:solidFill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5" name="Picture 7" descr="C:\Users\shklovskiy\Desktop\AACSB Logos\EQUIS_Accredited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5" y="6509436"/>
            <a:ext cx="395363" cy="2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" y="6509436"/>
            <a:ext cx="323076" cy="3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5"/>
          <p:cNvSpPr txBox="1">
            <a:spLocks noChangeArrowheads="1"/>
          </p:cNvSpPr>
          <p:nvPr userDrawn="1"/>
        </p:nvSpPr>
        <p:spPr bwMode="auto">
          <a:xfrm>
            <a:off x="1079978" y="6620230"/>
            <a:ext cx="125835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4748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© Prof. Dr. Jan Nagler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0825" y="2276872"/>
            <a:ext cx="8642350" cy="1661993"/>
          </a:xfrm>
        </p:spPr>
        <p:txBody>
          <a:bodyPr anchor="ctr"/>
          <a:lstStyle>
            <a:lvl1pPr marL="0" indent="0" algn="ctr"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1pPr>
            <a:lvl2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2pPr>
            <a:lvl3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3pPr>
            <a:lvl4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4pPr>
            <a:lvl5pPr>
              <a:defRPr kumimoji="0" lang="de-DE" sz="5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udentQues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0825" y="2276872"/>
            <a:ext cx="8642350" cy="1661993"/>
          </a:xfrm>
        </p:spPr>
        <p:txBody>
          <a:bodyPr anchor="ctr"/>
          <a:lstStyle>
            <a:lvl1pPr marL="0" indent="0" algn="ctr"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1pPr>
            <a:lvl2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2pPr>
            <a:lvl3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3pPr>
            <a:lvl4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4pPr>
            <a:lvl5pPr>
              <a:defRPr kumimoji="0" lang="de-DE" sz="5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474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6821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 bwMode="gray">
          <a:xfrm>
            <a:off x="0" y="0"/>
            <a:ext cx="9144000" cy="21688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en-US" sz="1600" b="1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4113076"/>
            <a:ext cx="9144000" cy="274492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en-US" sz="1600" b="1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1592796"/>
            <a:ext cx="9144000" cy="31049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en-US" sz="1600" b="1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0825" y="2276872"/>
            <a:ext cx="8642350" cy="1661993"/>
          </a:xfrm>
        </p:spPr>
        <p:txBody>
          <a:bodyPr anchor="ctr"/>
          <a:lstStyle>
            <a:lvl1pPr marL="0" indent="0" algn="ctr"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1pPr>
            <a:lvl2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2pPr>
            <a:lvl3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3pPr>
            <a:lvl4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4pPr>
            <a:lvl5pPr>
              <a:defRPr kumimoji="0" lang="de-DE" sz="5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5389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gray">
          <a:xfrm>
            <a:off x="0" y="1628800"/>
            <a:ext cx="9144000" cy="2168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en-US" sz="1600" b="1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0825" y="2412262"/>
            <a:ext cx="8642350" cy="677108"/>
          </a:xfrm>
        </p:spPr>
        <p:txBody>
          <a:bodyPr anchor="ctr"/>
          <a:lstStyle>
            <a:lvl1pPr marL="0" indent="0" algn="ctr">
              <a:defRPr kumimoji="0" lang="en-US" sz="4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1pPr>
            <a:lvl2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2pPr>
            <a:lvl3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3pPr>
            <a:lvl4pPr>
              <a:defRPr kumimoji="0" lang="en-US" sz="5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4pPr>
            <a:lvl5pPr>
              <a:defRPr kumimoji="0" lang="de-DE" sz="5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9144000" cy="21688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en-US" sz="1600" b="1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3320988"/>
            <a:ext cx="9144000" cy="353701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rtlCol="0" anchor="ctr" anchorCtr="1"/>
          <a:lstStyle/>
          <a:p>
            <a:pPr algn="ctr" eaLnBrk="0" hangingPunct="0"/>
            <a:endParaRPr lang="en-US" sz="1600" b="1">
              <a:solidFill>
                <a:schemeClr val="bg1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8505913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8444" y="366162"/>
            <a:ext cx="6553423" cy="3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0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Slide title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718" y="1268540"/>
            <a:ext cx="8640000" cy="14280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Body text</a:t>
            </a:r>
          </a:p>
          <a:p>
            <a:pPr lvl="1"/>
            <a:r>
              <a:rPr lang="de-DE" dirty="0"/>
              <a:t>First level</a:t>
            </a:r>
          </a:p>
          <a:p>
            <a:pPr lvl="2"/>
            <a:r>
              <a:rPr lang="de-DE" dirty="0"/>
              <a:t>Second level</a:t>
            </a:r>
          </a:p>
          <a:p>
            <a:pPr lvl="3"/>
            <a:r>
              <a:rPr lang="de-DE" dirty="0"/>
              <a:t>Third level</a:t>
            </a:r>
          </a:p>
          <a:p>
            <a:pPr lvl="4"/>
            <a:r>
              <a:rPr lang="de-DE" dirty="0"/>
              <a:t>Forth level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0" y="977900"/>
            <a:ext cx="9144000" cy="3175"/>
          </a:xfrm>
          <a:prstGeom prst="rect">
            <a:avLst/>
          </a:prstGeom>
          <a:solidFill>
            <a:srgbClr val="31417A"/>
          </a:solidFill>
          <a:ln w="9525">
            <a:solidFill>
              <a:srgbClr val="31417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7" y="233351"/>
            <a:ext cx="1897965" cy="5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90" r:id="rId5"/>
    <p:sldLayoutId id="2147483691" r:id="rId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 (Headings)"/>
          <a:ea typeface=" (Headings)"/>
          <a:cs typeface=" (Headings)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 (Headings)"/>
          <a:ea typeface=" (Headings)"/>
          <a:cs typeface=" (Headings)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rgbClr val="1A1A1A"/>
          </a:solidFill>
          <a:latin typeface="+mn-lt"/>
          <a:ea typeface="+mn-ea"/>
          <a:cs typeface="+mn-cs"/>
        </a:defRPr>
      </a:lvl1pPr>
      <a:lvl2pPr marL="447675" indent="-266700" algn="l" rtl="0" eaLnBrk="0" fontAlgn="base" hangingPunct="0">
        <a:spcBef>
          <a:spcPct val="20000"/>
        </a:spcBef>
        <a:spcAft>
          <a:spcPct val="0"/>
        </a:spcAft>
        <a:buClr>
          <a:srgbClr val="47484B"/>
        </a:buClr>
        <a:buChar char="•"/>
        <a:defRPr sz="1600">
          <a:solidFill>
            <a:srgbClr val="1A1A1A"/>
          </a:solidFill>
          <a:latin typeface="+mn-lt"/>
          <a:ea typeface="+mn-ea"/>
          <a:cs typeface="+mn-cs"/>
        </a:defRPr>
      </a:lvl2pPr>
      <a:lvl3pPr marL="717550" indent="-271463" algn="l" rtl="0" eaLnBrk="0" fontAlgn="base" hangingPunct="0">
        <a:spcBef>
          <a:spcPct val="20000"/>
        </a:spcBef>
        <a:spcAft>
          <a:spcPct val="0"/>
        </a:spcAft>
        <a:buClr>
          <a:srgbClr val="47484B"/>
        </a:buClr>
        <a:buFont typeface="Arial" pitchFamily="34" charset="0"/>
        <a:buChar char="–"/>
        <a:defRPr sz="1600">
          <a:solidFill>
            <a:srgbClr val="1A1A1A"/>
          </a:solidFill>
          <a:latin typeface="+mn-lt"/>
          <a:ea typeface="+mn-ea"/>
          <a:cs typeface="+mn-cs"/>
        </a:defRPr>
      </a:lvl3pPr>
      <a:lvl4pPr marL="985838" indent="-271463" algn="l" rtl="0" eaLnBrk="0" fontAlgn="base" hangingPunct="0">
        <a:spcBef>
          <a:spcPct val="20000"/>
        </a:spcBef>
        <a:spcAft>
          <a:spcPct val="0"/>
        </a:spcAft>
        <a:buClr>
          <a:srgbClr val="47484B"/>
        </a:buClr>
        <a:buFont typeface="Arial" pitchFamily="34" charset="0"/>
        <a:buChar char="–"/>
        <a:defRPr sz="1600">
          <a:solidFill>
            <a:srgbClr val="1A1A1A"/>
          </a:solidFill>
          <a:latin typeface="+mn-lt"/>
          <a:ea typeface="+mn-ea"/>
          <a:cs typeface="+mn-cs"/>
        </a:defRPr>
      </a:lvl4pPr>
      <a:lvl5pPr marL="1257300" indent="-268288" algn="l" rtl="0" eaLnBrk="0" fontAlgn="base" hangingPunct="0">
        <a:spcBef>
          <a:spcPct val="20000"/>
        </a:spcBef>
        <a:spcAft>
          <a:spcPct val="0"/>
        </a:spcAft>
        <a:buClr>
          <a:srgbClr val="47484B"/>
        </a:buClr>
        <a:buFont typeface="Arial" pitchFamily="34" charset="0"/>
        <a:buChar char="–"/>
        <a:defRPr sz="1600">
          <a:solidFill>
            <a:srgbClr val="1A1A1A"/>
          </a:solidFill>
          <a:latin typeface="+mn-lt"/>
          <a:ea typeface="+mn-ea"/>
          <a:cs typeface="+mn-cs"/>
        </a:defRPr>
      </a:lvl5pPr>
      <a:lvl6pPr marL="1524000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rgbClr val="000000"/>
          </a:solidFill>
          <a:latin typeface="+mn-lt"/>
          <a:cs typeface="+mn-cs"/>
        </a:defRPr>
      </a:lvl6pPr>
      <a:lvl7pPr marL="1793875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rgbClr val="000000"/>
          </a:solidFill>
          <a:latin typeface="+mn-lt"/>
          <a:cs typeface="+mn-cs"/>
        </a:defRPr>
      </a:lvl7pPr>
      <a:lvl8pPr marL="2063750" indent="-2698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8pPr>
      <a:lvl9pPr marL="2330450" indent="-2667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dross/411/16mds-4up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268412"/>
            <a:ext cx="8642350" cy="648419"/>
          </a:xfrm>
        </p:spPr>
        <p:txBody>
          <a:bodyPr/>
          <a:lstStyle/>
          <a:p>
            <a:r>
              <a:rPr lang="de-DE" sz="3600" dirty="0"/>
              <a:t>Team Blue: Distance</a:t>
            </a:r>
          </a:p>
        </p:txBody>
      </p:sp>
    </p:spTree>
    <p:extLst>
      <p:ext uri="{BB962C8B-B14F-4D97-AF65-F5344CB8AC3E}">
        <p14:creationId xmlns:p14="http://schemas.microsoft.com/office/powerpoint/2010/main" val="40831276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Jaccard Similarity Index</a:t>
            </a:r>
          </a:p>
        </p:txBody>
      </p:sp>
      <p:pic>
        <p:nvPicPr>
          <p:cNvPr id="5" name="Picture 4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69EDB666-5D67-4025-898D-0B598095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20" y="3140968"/>
            <a:ext cx="4990726" cy="2794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63762-8C55-4D4D-A1A9-85A3A52F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1124744"/>
            <a:ext cx="5305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Jaccard Similarity Index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4C941-971C-42EA-A492-4AB340336E01}"/>
              </a:ext>
            </a:extLst>
          </p:cNvPr>
          <p:cNvSpPr/>
          <p:nvPr/>
        </p:nvSpPr>
        <p:spPr>
          <a:xfrm>
            <a:off x="248444" y="1268760"/>
            <a:ext cx="78519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comparing similarity, dissimilarity, and distance of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Only measures the similarity between finite sample sets. </a:t>
            </a:r>
          </a:p>
          <a:p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Use Case: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recommendation for similar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Can be use for information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Issues: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Doesn’t consider term frequency</a:t>
            </a:r>
          </a:p>
          <a:p>
            <a:b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48444" y="522151"/>
            <a:ext cx="6553423" cy="311978"/>
          </a:xfrm>
        </p:spPr>
        <p:txBody>
          <a:bodyPr/>
          <a:lstStyle/>
          <a:p>
            <a:r>
              <a:rPr lang="de-DE" dirty="0"/>
              <a:t>Jaccard Similarity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AF347-841F-41FC-B75C-04248F9D5698}"/>
              </a:ext>
            </a:extLst>
          </p:cNvPr>
          <p:cNvSpPr txBox="1"/>
          <p:nvPr/>
        </p:nvSpPr>
        <p:spPr>
          <a:xfrm>
            <a:off x="384334" y="1232756"/>
            <a:ext cx="9743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</a:t>
            </a:r>
            <a:b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Set A = {apple, banana, grapes}</a:t>
            </a:r>
            <a:b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Set B = {apple, banana, cherry, pineapple}</a:t>
            </a:r>
            <a:endParaRPr lang="en-DE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320A74-61D2-4D09-B1E6-6B6CCBF1E176}"/>
              </a:ext>
            </a:extLst>
          </p:cNvPr>
          <p:cNvSpPr/>
          <p:nvPr/>
        </p:nvSpPr>
        <p:spPr>
          <a:xfrm>
            <a:off x="247968" y="4235794"/>
            <a:ext cx="2895600" cy="2387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3D000E-B97B-478A-9D89-831EBF20150C}"/>
              </a:ext>
            </a:extLst>
          </p:cNvPr>
          <p:cNvSpPr/>
          <p:nvPr/>
        </p:nvSpPr>
        <p:spPr>
          <a:xfrm>
            <a:off x="1888808" y="4235794"/>
            <a:ext cx="2895600" cy="2387600"/>
          </a:xfrm>
          <a:prstGeom prst="ellipse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C8F9E-D756-42C3-911B-3A0BD936BAAA}"/>
              </a:ext>
            </a:extLst>
          </p:cNvPr>
          <p:cNvSpPr txBox="1"/>
          <p:nvPr/>
        </p:nvSpPr>
        <p:spPr>
          <a:xfrm>
            <a:off x="2089212" y="4917938"/>
            <a:ext cx="13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Apple</a:t>
            </a:r>
          </a:p>
          <a:p>
            <a:endParaRPr lang="en-GB" dirty="0"/>
          </a:p>
          <a:p>
            <a:r>
              <a:rPr lang="en-GB" dirty="0"/>
              <a:t>Banana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5D051-21D7-41E1-9720-94E998B40EA0}"/>
              </a:ext>
            </a:extLst>
          </p:cNvPr>
          <p:cNvSpPr txBox="1"/>
          <p:nvPr/>
        </p:nvSpPr>
        <p:spPr>
          <a:xfrm>
            <a:off x="3491292" y="4857871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Cherry </a:t>
            </a:r>
          </a:p>
          <a:p>
            <a:endParaRPr lang="en-GB" dirty="0"/>
          </a:p>
          <a:p>
            <a:r>
              <a:rPr lang="en-GB" dirty="0"/>
              <a:t>Pineapple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37D88-2269-4888-80C2-19E3BE1ACFAF}"/>
              </a:ext>
            </a:extLst>
          </p:cNvPr>
          <p:cNvSpPr txBox="1"/>
          <p:nvPr/>
        </p:nvSpPr>
        <p:spPr>
          <a:xfrm>
            <a:off x="849692" y="537960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Grapes</a:t>
            </a:r>
            <a:endParaRPr lang="en-DE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A758146-9F35-46DE-8895-BA77B773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5" y="2904886"/>
            <a:ext cx="4439694" cy="1189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6515CF-4D88-4812-81A2-AA6226A27DE8}"/>
              </a:ext>
            </a:extLst>
          </p:cNvPr>
          <p:cNvSpPr txBox="1"/>
          <p:nvPr/>
        </p:nvSpPr>
        <p:spPr>
          <a:xfrm>
            <a:off x="5063014" y="4253429"/>
            <a:ext cx="103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2</a:t>
            </a:r>
          </a:p>
          <a:p>
            <a:endParaRPr lang="en-GB" dirty="0"/>
          </a:p>
          <a:p>
            <a:r>
              <a:rPr lang="en-GB" dirty="0"/>
              <a:t>3 + 4 - 2</a:t>
            </a:r>
            <a:endParaRPr lang="en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7C06BF-CCC0-4C20-8614-EE32F2CD1DFA}"/>
              </a:ext>
            </a:extLst>
          </p:cNvPr>
          <p:cNvCxnSpPr>
            <a:cxnSpLocks/>
          </p:cNvCxnSpPr>
          <p:nvPr/>
        </p:nvCxnSpPr>
        <p:spPr>
          <a:xfrm>
            <a:off x="5063014" y="4617132"/>
            <a:ext cx="746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7E4EA-C905-4BF0-A718-90829319F510}"/>
              </a:ext>
            </a:extLst>
          </p:cNvPr>
          <p:cNvSpPr txBox="1"/>
          <p:nvPr/>
        </p:nvSpPr>
        <p:spPr>
          <a:xfrm>
            <a:off x="5063014" y="5319536"/>
            <a:ext cx="161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0.4  or 40% Similar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D8C84-9376-4534-9505-485C5613EA9D}"/>
              </a:ext>
            </a:extLst>
          </p:cNvPr>
          <p:cNvSpPr txBox="1"/>
          <p:nvPr/>
        </p:nvSpPr>
        <p:spPr>
          <a:xfrm>
            <a:off x="5578634" y="1246636"/>
            <a:ext cx="4043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Jaccard Distance: </a:t>
            </a:r>
          </a:p>
          <a:p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Jaccard distance, is a measure of how </a:t>
            </a:r>
            <a:r>
              <a:rPr lang="en-GB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dissimilar 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two sets 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 – 0.4 = 0.6</a:t>
            </a:r>
            <a:endParaRPr lang="en-DE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6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2692370"/>
            <a:ext cx="8642350" cy="830997"/>
          </a:xfrm>
        </p:spPr>
        <p:txBody>
          <a:bodyPr/>
          <a:lstStyle/>
          <a:p>
            <a:r>
              <a:rPr lang="en-GB" dirty="0" err="1"/>
              <a:t>Mahalanobis</a:t>
            </a:r>
            <a:r>
              <a:rPr lang="en-GB" dirty="0"/>
              <a:t> distance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73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66878A-4015-4728-B1D7-397AFFE2F786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0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35291E-770B-4DC5-B1EB-65BD723F5061}"/>
              </a:ext>
            </a:extLst>
          </p:cNvPr>
          <p:cNvSpPr txBox="1">
            <a:spLocks/>
          </p:cNvSpPr>
          <p:nvPr/>
        </p:nvSpPr>
        <p:spPr>
          <a:xfrm>
            <a:off x="359532" y="1340768"/>
            <a:ext cx="8424936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1pPr>
            <a:lvl2pPr marL="44767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Char char="•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2pPr>
            <a:lvl3pPr marL="7175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Font typeface="Arial" pitchFamily="34" charset="0"/>
              <a:buChar char="–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3pPr>
            <a:lvl4pPr marL="985838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Font typeface="Arial" pitchFamily="34" charset="0"/>
              <a:buChar char="–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4pPr>
            <a:lvl5pPr marL="1257300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Font typeface="Arial" pitchFamily="34" charset="0"/>
              <a:buChar char="–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5pPr>
            <a:lvl6pPr marL="1524000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rgbClr val="000000"/>
                </a:solidFill>
                <a:latin typeface="+mn-lt"/>
                <a:cs typeface="+mn-cs"/>
              </a:defRPr>
            </a:lvl6pPr>
            <a:lvl7pPr marL="1793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rgbClr val="000000"/>
                </a:solidFill>
                <a:latin typeface="+mn-lt"/>
                <a:cs typeface="+mn-cs"/>
              </a:defRPr>
            </a:lvl7pPr>
            <a:lvl8pPr marL="2063750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cs typeface="+mn-cs"/>
              </a:defRPr>
            </a:lvl8pPr>
            <a:lvl9pPr marL="233045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Euclidean distance is the distance between two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Scaling of variables will affect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If dimensions of the data are correlated, Euclidean distance does not yield information about closeness to the cluster (problem of non-spherical distributions)</a:t>
            </a:r>
          </a:p>
          <a:p>
            <a:pPr marL="0" indent="0"/>
            <a:endParaRPr lang="en-US" sz="18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164A57-FB69-4308-83E8-81959E0B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4" y="366162"/>
            <a:ext cx="6553423" cy="974606"/>
          </a:xfrm>
        </p:spPr>
        <p:txBody>
          <a:bodyPr/>
          <a:lstStyle/>
          <a:p>
            <a:r>
              <a:rPr lang="en-US" dirty="0"/>
              <a:t>Problems with Euclidean distance</a:t>
            </a:r>
            <a:br>
              <a:rPr lang="en-US" dirty="0"/>
            </a:b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49063-4597-415A-8AC6-4C1332228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58"/>
          <a:stretch/>
        </p:blipFill>
        <p:spPr>
          <a:xfrm>
            <a:off x="1079612" y="3306812"/>
            <a:ext cx="6863778" cy="26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2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AD8E35-DD4A-4665-BE22-6AA31FB94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1253331"/>
                <a:ext cx="8280920" cy="435133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1pPr>
                <a:lvl2pPr marL="44767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Char char="•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2pPr>
                <a:lvl3pPr marL="717550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Font typeface="Arial" pitchFamily="34" charset="0"/>
                  <a:buChar char="–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3pPr>
                <a:lvl4pPr marL="985838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Font typeface="Arial" pitchFamily="34" charset="0"/>
                  <a:buChar char="–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4pPr>
                <a:lvl5pPr marL="1257300" indent="-268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Font typeface="Arial" pitchFamily="34" charset="0"/>
                  <a:buChar char="–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5pPr>
                <a:lvl6pPr marL="1524000" indent="-2698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1793875" indent="-2698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2063750" indent="-2698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330450" indent="-2667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Mahalanobis distance is a measure of the distance between a point P and a distribution 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 err="1"/>
                  <a:t>Mahalanobis</a:t>
                </a:r>
                <a:r>
                  <a:rPr lang="en-GB" kern="0" dirty="0"/>
                  <a:t> distance is given by</a:t>
                </a:r>
              </a:p>
              <a:p>
                <a:endParaRPr lang="en-GB" kern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Similar to z-Score transformation, the distance from the observation to the location parameter is divided by the sample covariance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kern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AD8E35-DD4A-4665-BE22-6AA31FB9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53331"/>
                <a:ext cx="8280920" cy="4351338"/>
              </a:xfrm>
              <a:prstGeom prst="rect">
                <a:avLst/>
              </a:prstGeom>
              <a:blipFill>
                <a:blip r:embed="rId2"/>
                <a:stretch>
                  <a:fillRect l="-294" t="-4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A99E28-04AC-42B3-98B7-0B6059F59E8D}"/>
              </a:ext>
            </a:extLst>
          </p:cNvPr>
          <p:cNvSpPr txBox="1">
            <a:spLocks/>
          </p:cNvSpPr>
          <p:nvPr/>
        </p:nvSpPr>
        <p:spPr>
          <a:xfrm>
            <a:off x="431540" y="4077072"/>
            <a:ext cx="3312368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Usecases</a:t>
            </a:r>
            <a:endParaRPr lang="de-DE" sz="2000" dirty="0"/>
          </a:p>
          <a:p>
            <a:pPr lvl="1"/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dirty="0" err="1"/>
              <a:t>detection</a:t>
            </a:r>
            <a:endParaRPr lang="de-DE" sz="1800" dirty="0"/>
          </a:p>
          <a:p>
            <a:pPr lvl="1"/>
            <a:r>
              <a:rPr lang="de-DE" sz="1800" dirty="0" err="1"/>
              <a:t>Classification</a:t>
            </a:r>
            <a:endParaRPr lang="de-DE" sz="1800" dirty="0"/>
          </a:p>
          <a:p>
            <a:pPr lvl="1"/>
            <a:r>
              <a:rPr lang="de-DE" sz="1800" dirty="0" err="1"/>
              <a:t>One-class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endParaRPr lang="en-GB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45DBF-ED39-4EA9-AD2D-3523E1B7F435}"/>
              </a:ext>
            </a:extLst>
          </p:cNvPr>
          <p:cNvSpPr txBox="1">
            <a:spLocks/>
          </p:cNvSpPr>
          <p:nvPr/>
        </p:nvSpPr>
        <p:spPr>
          <a:xfrm>
            <a:off x="3995936" y="4185084"/>
            <a:ext cx="52578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Drawbacks</a:t>
            </a:r>
            <a:endParaRPr lang="de-DE" sz="1800" dirty="0"/>
          </a:p>
          <a:p>
            <a:pPr lvl="1"/>
            <a:r>
              <a:rPr lang="de-DE" sz="1800" dirty="0"/>
              <a:t>Needs </a:t>
            </a:r>
            <a:r>
              <a:rPr lang="de-DE" sz="1800" dirty="0" err="1"/>
              <a:t>grouped</a:t>
            </a:r>
            <a:r>
              <a:rPr lang="de-DE" sz="1800" dirty="0"/>
              <a:t>/ </a:t>
            </a:r>
            <a:r>
              <a:rPr lang="de-DE" sz="1800" dirty="0" err="1"/>
              <a:t>labelled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endParaRPr lang="de-DE" sz="1800" dirty="0"/>
          </a:p>
          <a:p>
            <a:pPr lvl="1"/>
            <a:r>
              <a:rPr lang="de-DE" sz="1800" dirty="0"/>
              <a:t>Inverse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covariance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needed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8095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2276872"/>
            <a:ext cx="8642350" cy="1661993"/>
          </a:xfrm>
        </p:spPr>
        <p:txBody>
          <a:bodyPr/>
          <a:lstStyle/>
          <a:p>
            <a:r>
              <a:rPr lang="en-US" dirty="0"/>
              <a:t>Nearest k neighbors-manifold based: </a:t>
            </a:r>
            <a:r>
              <a:rPr lang="en-US" dirty="0" err="1"/>
              <a:t>Isomap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89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4816A-7F0C-4F8E-94D2-89D1D1730ED4}"/>
              </a:ext>
            </a:extLst>
          </p:cNvPr>
          <p:cNvSpPr txBox="1">
            <a:spLocks/>
          </p:cNvSpPr>
          <p:nvPr/>
        </p:nvSpPr>
        <p:spPr>
          <a:xfrm>
            <a:off x="354842" y="1146412"/>
            <a:ext cx="10998958" cy="52543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1pPr>
            <a:lvl2pPr marL="44767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Char char="•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2pPr>
            <a:lvl3pPr marL="7175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Font typeface="Arial" pitchFamily="34" charset="0"/>
              <a:buChar char="–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3pPr>
            <a:lvl4pPr marL="985838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Font typeface="Arial" pitchFamily="34" charset="0"/>
              <a:buChar char="–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4pPr>
            <a:lvl5pPr marL="1257300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7484B"/>
              </a:buClr>
              <a:buFont typeface="Arial" pitchFamily="34" charset="0"/>
              <a:buChar char="–"/>
              <a:defRPr sz="1600">
                <a:solidFill>
                  <a:srgbClr val="1A1A1A"/>
                </a:solidFill>
                <a:latin typeface="+mn-lt"/>
                <a:ea typeface="+mn-ea"/>
                <a:cs typeface="+mn-cs"/>
              </a:defRPr>
            </a:lvl5pPr>
            <a:lvl6pPr marL="1524000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rgbClr val="000000"/>
                </a:solidFill>
                <a:latin typeface="+mn-lt"/>
                <a:cs typeface="+mn-cs"/>
              </a:defRPr>
            </a:lvl6pPr>
            <a:lvl7pPr marL="1793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rgbClr val="000000"/>
                </a:solidFill>
                <a:latin typeface="+mn-lt"/>
                <a:cs typeface="+mn-cs"/>
              </a:defRPr>
            </a:lvl7pPr>
            <a:lvl8pPr marL="2063750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cs typeface="+mn-cs"/>
              </a:defRPr>
            </a:lvl8pPr>
            <a:lvl9pPr marL="233045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/>
              <a:t>to visualize the structure of data set</a:t>
            </a:r>
          </a:p>
          <a:p>
            <a:endParaRPr lang="en-US" kern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70364D-5E12-4320-BB3C-3ED10BD7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559"/>
            <a:ext cx="9144000" cy="3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5270-A3D8-4C0E-8434-19B660FF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4" y="584684"/>
            <a:ext cx="6553423" cy="311978"/>
          </a:xfrm>
        </p:spPr>
        <p:txBody>
          <a:bodyPr/>
          <a:lstStyle/>
          <a:p>
            <a:r>
              <a:rPr lang="en-US" dirty="0"/>
              <a:t>Manifold based dimensionality reduction tools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59F87-6DB9-4AA7-8538-4E24E620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4158"/>
            <a:ext cx="8480645" cy="37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B95D-F74F-4BDB-9CAA-EC768D68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Isomap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AB995-A1CD-4543-9751-96DC56A3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1" y="1484783"/>
            <a:ext cx="8678381" cy="4593762"/>
          </a:xfrm>
          <a:prstGeom prst="rect">
            <a:avLst/>
          </a:prstGeom>
        </p:spPr>
      </p:pic>
      <p:pic>
        <p:nvPicPr>
          <p:cNvPr id="8" name="Picture 2" descr="https://s3-us-west-2.amazonaws.com/articles-dimred/isomap/isomap_explain.png">
            <a:extLst>
              <a:ext uri="{FF2B5EF4-FFF2-40B4-BE49-F238E27FC236}">
                <a16:creationId xmlns:a16="http://schemas.microsoft.com/office/drawing/2014/main" id="{2DEA7F5A-39AE-4128-B503-FE77ABD4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87" y="3723109"/>
            <a:ext cx="4564960" cy="236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10E8-BF4E-41C5-B4CB-89EA50BF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4" y="366162"/>
            <a:ext cx="6553423" cy="938602"/>
          </a:xfrm>
        </p:spPr>
        <p:txBody>
          <a:bodyPr/>
          <a:lstStyle/>
          <a:p>
            <a:r>
              <a:rPr lang="en-US" dirty="0"/>
              <a:t>A motivation for distance measures</a:t>
            </a:r>
            <a:br>
              <a:rPr lang="en-US" dirty="0"/>
            </a:br>
            <a:endParaRPr lang="en-D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A2787D-8C07-47F0-84C4-1749F2A7C91E}"/>
              </a:ext>
            </a:extLst>
          </p:cNvPr>
          <p:cNvSpPr txBox="1">
            <a:spLocks/>
          </p:cNvSpPr>
          <p:nvPr/>
        </p:nvSpPr>
        <p:spPr bwMode="auto">
          <a:xfrm>
            <a:off x="431540" y="1027906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0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 (Headings)"/>
                <a:ea typeface=" (Headings)"/>
                <a:cs typeface=" (Headings)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EA8DC-ADB5-4D34-A4E0-2258976B0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1471612"/>
                <a:ext cx="8568952" cy="41176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1pPr>
                <a:lvl2pPr marL="44767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Char char="•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2pPr>
                <a:lvl3pPr marL="717550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Font typeface="Arial" pitchFamily="34" charset="0"/>
                  <a:buChar char="–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3pPr>
                <a:lvl4pPr marL="985838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Font typeface="Arial" pitchFamily="34" charset="0"/>
                  <a:buChar char="–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4pPr>
                <a:lvl5pPr marL="1257300" indent="-268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7484B"/>
                  </a:buClr>
                  <a:buFont typeface="Arial" pitchFamily="34" charset="0"/>
                  <a:buChar char="–"/>
                  <a:defRPr sz="1600">
                    <a:solidFill>
                      <a:srgbClr val="1A1A1A"/>
                    </a:solidFill>
                    <a:latin typeface="+mn-lt"/>
                    <a:ea typeface="+mn-ea"/>
                    <a:cs typeface="+mn-cs"/>
                  </a:defRPr>
                </a:lvl5pPr>
                <a:lvl6pPr marL="1524000" indent="-2698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1793875" indent="-2698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2063750" indent="-2698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330450" indent="-2667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–"/>
                  <a:defRPr sz="1600" baseline="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kern="0" dirty="0"/>
                  <a:t>Clustering of data is useful for the extraction of information</a:t>
                </a:r>
              </a:p>
              <a:p>
                <a:r>
                  <a:rPr lang="en-US" kern="0" dirty="0"/>
                  <a:t>In order to classify data, measures of similarity (or distance) are necessary</a:t>
                </a:r>
              </a:p>
              <a:p>
                <a:r>
                  <a:rPr lang="en-US" kern="0" dirty="0"/>
                  <a:t>A distance measure should ideally fulfill:</a:t>
                </a:r>
              </a:p>
              <a:p>
                <a:endParaRPr lang="en-US" kern="0" dirty="0"/>
              </a:p>
              <a:p>
                <a:pPr lvl="1"/>
                <a:r>
                  <a:rPr lang="en-US" kern="0" dirty="0"/>
                  <a:t>Non-negativity: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Identity: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i="1" kern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Symmetry: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kern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Triangle inequality: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EA8DC-ADB5-4D34-A4E0-2258976B0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71612"/>
                <a:ext cx="8568952" cy="4117628"/>
              </a:xfrm>
              <a:prstGeom prst="rect">
                <a:avLst/>
              </a:prstGeom>
              <a:blipFill>
                <a:blip r:embed="rId2"/>
                <a:stretch>
                  <a:fillRect l="-356" t="-4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4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CD9A-0CF1-49E8-821C-86D9F9AB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545852"/>
            <a:ext cx="6553423" cy="311978"/>
          </a:xfrm>
        </p:spPr>
        <p:txBody>
          <a:bodyPr/>
          <a:lstStyle/>
          <a:p>
            <a:r>
              <a:rPr lang="en-GB" dirty="0" err="1"/>
              <a:t>Isomap</a:t>
            </a:r>
            <a:r>
              <a:rPr lang="en-GB" dirty="0"/>
              <a:t> Algorithm</a:t>
            </a:r>
            <a:endParaRPr lang="en-DE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910D4E5-A955-47C8-9716-0F7D3500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6" y="1088740"/>
            <a:ext cx="8000847" cy="3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D66FB-5C27-402D-9E38-57BCC3B05815}"/>
              </a:ext>
            </a:extLst>
          </p:cNvPr>
          <p:cNvSpPr txBox="1"/>
          <p:nvPr/>
        </p:nvSpPr>
        <p:spPr>
          <a:xfrm>
            <a:off x="431540" y="5625244"/>
            <a:ext cx="851620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3"/>
              </a:rPr>
              <a:t>http://www.cs.toronto.edu/~dross/411/16mds-4up.pdf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4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2692370"/>
            <a:ext cx="8642350" cy="830997"/>
          </a:xfrm>
        </p:spPr>
        <p:txBody>
          <a:bodyPr/>
          <a:lstStyle/>
          <a:p>
            <a:r>
              <a:rPr lang="de-D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197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2692370"/>
            <a:ext cx="8642350" cy="830997"/>
          </a:xfrm>
        </p:spPr>
        <p:txBody>
          <a:bodyPr/>
          <a:lstStyle/>
          <a:p>
            <a:r>
              <a:rPr lang="de-DE" dirty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22697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miro.medium.com/max/1338/1*jQnOPXvpgbmH4Yp0T8--dA.png">
            <a:extLst>
              <a:ext uri="{FF2B5EF4-FFF2-40B4-BE49-F238E27FC236}">
                <a16:creationId xmlns:a16="http://schemas.microsoft.com/office/drawing/2014/main" id="{DD7D1095-16AA-4BFF-8835-DF8E4DBDF0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" y="3032956"/>
            <a:ext cx="4788259" cy="20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miro.medium.com/max/479/1*n6kmkzjKVTOWeXDxsx2daQ.png">
            <a:extLst>
              <a:ext uri="{FF2B5EF4-FFF2-40B4-BE49-F238E27FC236}">
                <a16:creationId xmlns:a16="http://schemas.microsoft.com/office/drawing/2014/main" id="{6CC736E8-5321-4A39-AE3D-3768F252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81" y="1556792"/>
            <a:ext cx="30384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50449-38C4-481F-8CD6-82ACF7F59179}"/>
              </a:ext>
            </a:extLst>
          </p:cNvPr>
          <p:cNvSpPr/>
          <p:nvPr/>
        </p:nvSpPr>
        <p:spPr>
          <a:xfrm>
            <a:off x="330855" y="141050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Formula: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26045-1168-4592-B23D-22E4EB7E6720}"/>
              </a:ext>
            </a:extLst>
          </p:cNvPr>
          <p:cNvSpPr/>
          <p:nvPr/>
        </p:nvSpPr>
        <p:spPr>
          <a:xfrm>
            <a:off x="4716016" y="1229981"/>
            <a:ext cx="424847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Property:</a:t>
            </a:r>
            <a:endParaRPr lang="en-GB"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 straight-line distance between two point, similar to using a ruler to actually measure the distance</a:t>
            </a:r>
          </a:p>
          <a:p>
            <a:pPr marL="285750" indent="-285750" algn="just">
              <a:buFontTx/>
              <a:buChar char="-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 generalized term for the Euclidean norm is the L2 norm</a:t>
            </a:r>
          </a:p>
          <a:p>
            <a:pPr algn="just"/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Drawbacks: </a:t>
            </a:r>
          </a:p>
          <a:p>
            <a:pPr marL="285750" indent="-285750" algn="just">
              <a:buFontTx/>
              <a:buChar char="-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Not a good metric in high dimensions</a:t>
            </a:r>
          </a:p>
          <a:p>
            <a:pPr marL="742950" lvl="1" indent="-285750" algn="just">
              <a:buFontTx/>
              <a:buChar char="-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 high dimensional data, some variables are likely to be correlated, often highly correlated and Euclidean distance does not deal well with this. </a:t>
            </a:r>
          </a:p>
          <a:p>
            <a:pPr marL="742950" lvl="1" indent="-285750" algn="just">
              <a:buFontTx/>
              <a:buChar char="-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due to the squared terms, is particular sensitive to noise</a:t>
            </a:r>
          </a:p>
          <a:p>
            <a:pPr marL="285750" indent="-285750" algn="just">
              <a:buFontTx/>
              <a:buChar char="-"/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Euclidean distance is the only metric that is the same in all direction, that is, rotation invariant.</a:t>
            </a:r>
          </a:p>
          <a:p>
            <a:pPr lvl="1" algn="just"/>
            <a:b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Tx/>
              <a:buChar char="-"/>
            </a:pP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11F2F15-4F5F-4B2D-ABE3-D0F22FF7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4" y="661501"/>
            <a:ext cx="6553423" cy="311978"/>
          </a:xfrm>
        </p:spPr>
        <p:txBody>
          <a:bodyPr/>
          <a:lstStyle/>
          <a:p>
            <a:r>
              <a:rPr lang="en-GB" dirty="0"/>
              <a:t>Euclidean distance</a:t>
            </a:r>
            <a:br>
              <a:rPr lang="en-GB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51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2692370"/>
            <a:ext cx="8642350" cy="830997"/>
          </a:xfrm>
        </p:spPr>
        <p:txBody>
          <a:bodyPr/>
          <a:lstStyle/>
          <a:p>
            <a:r>
              <a:rPr lang="de-DE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76168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48444" y="522151"/>
            <a:ext cx="6553423" cy="311978"/>
          </a:xfrm>
        </p:spPr>
        <p:txBody>
          <a:bodyPr/>
          <a:lstStyle/>
          <a:p>
            <a:r>
              <a:rPr lang="de-DE" dirty="0"/>
              <a:t>Cosine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F04D20-A17A-466D-9703-83770EBFF21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33425" y="1253330"/>
                <a:ext cx="8299015" cy="383185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Cosine similarity is a measure of similarity that measures the cosine of the angle between two non-zero vectors. It is thus a judgment of orientation and not magnitude: two vectors with the same orientation have a cosine similarity of 1, two vectors oriented at 90° relative to each other have a similarity of 0, and two vectors diametrically opposed have a similarity of -1, independent of their magnitude. The smaller the angle, higher the cosine similarity.</a:t>
                </a:r>
              </a:p>
              <a:p>
                <a:pPr algn="just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 cosine similarity function can be defined as follows:    </a:t>
                </a:r>
              </a:p>
              <a:p>
                <a:pPr marL="0" indent="0" algn="just">
                  <a:buNone/>
                </a:pP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just">
                  <a:buNone/>
                </a:pP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Where </a:t>
                </a:r>
                <a:r>
                  <a:rPr lang="en-US" sz="1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n-US" sz="1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two vectors.</a:t>
                </a:r>
              </a:p>
              <a:p>
                <a:pPr algn="just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F04D20-A17A-466D-9703-83770EBFF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33425" y="1253330"/>
                <a:ext cx="8299015" cy="3831853"/>
              </a:xfrm>
              <a:blipFill>
                <a:blip r:embed="rId2"/>
                <a:stretch>
                  <a:fillRect l="-1689" t="-2229" r="-16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CB98337-6D65-4BF8-B4AB-835D94BDB0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163060" cy="255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5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5270" y="6243119"/>
            <a:ext cx="9140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Source: XXX</a:t>
            </a: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3568-C5EB-47AF-AE4A-D9EA6D5CE445}"/>
              </a:ext>
            </a:extLst>
          </p:cNvPr>
          <p:cNvSpPr/>
          <p:nvPr/>
        </p:nvSpPr>
        <p:spPr>
          <a:xfrm>
            <a:off x="255270" y="1052736"/>
            <a:ext cx="85158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cosine similarity is most used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high-dimensional positive spaces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measuring distance when the magnitude of the vectors does not matter</a:t>
            </a: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example 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information retrieval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text mining or working with text data represented by word counts</a:t>
            </a: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each term is notionally assigned a different dimension and a document is characterized by a vector where the value in each dimension corresponds to the number of times the term appears in the document. Cosine similarity then gives a useful measure of how similar two documents are likely to be in terms of their subject matter.</a:t>
            </a:r>
          </a:p>
          <a:p>
            <a:pPr marL="0" indent="0"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9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669-0AFE-4BD0-BF71-A40BF8E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4" y="366162"/>
            <a:ext cx="6553423" cy="758582"/>
          </a:xfrm>
        </p:spPr>
        <p:txBody>
          <a:bodyPr/>
          <a:lstStyle/>
          <a:p>
            <a:r>
              <a:rPr lang="en-US" dirty="0"/>
              <a:t>Comparing Euclidean and Cosine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A6EF7-240F-4BE5-B027-755F8E92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304764"/>
            <a:ext cx="4176464" cy="35998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859FB1-69C7-4F35-8FC0-7A960D1A482E}"/>
              </a:ext>
            </a:extLst>
          </p:cNvPr>
          <p:cNvSpPr/>
          <p:nvPr/>
        </p:nvSpPr>
        <p:spPr>
          <a:xfrm>
            <a:off x="4968044" y="1367725"/>
            <a:ext cx="4764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According to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euclidean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distance: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instance #14 is closest to #4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According to cosine similarity</a:t>
            </a:r>
          </a:p>
          <a:p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instance #14 is closest to #1</a:t>
            </a: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9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2692370"/>
            <a:ext cx="8642350" cy="830997"/>
          </a:xfrm>
        </p:spPr>
        <p:txBody>
          <a:bodyPr/>
          <a:lstStyle/>
          <a:p>
            <a:r>
              <a:rPr lang="de-DE" dirty="0"/>
              <a:t>Jaccard Similarity Index</a:t>
            </a:r>
          </a:p>
        </p:txBody>
      </p:sp>
    </p:spTree>
    <p:extLst>
      <p:ext uri="{BB962C8B-B14F-4D97-AF65-F5344CB8AC3E}">
        <p14:creationId xmlns:p14="http://schemas.microsoft.com/office/powerpoint/2010/main" val="847349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4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e&quot; g=&quot;be&quot; b=&quot;47&quot;/&gt;&lt;/elem&gt;&lt;/m_vecMRU&gt;&lt;/m_mruColor&gt;&lt;m_mapectfillschemeMRU&gt;&lt;key val=&quot;2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MinusSymbol&gt;-&lt;/m_chMinus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S">
  <a:themeElements>
    <a:clrScheme name="FS">
      <a:dk1>
        <a:srgbClr val="000000"/>
      </a:dk1>
      <a:lt1>
        <a:srgbClr val="FFFFFF"/>
      </a:lt1>
      <a:dk2>
        <a:srgbClr val="AF1D1D"/>
      </a:dk2>
      <a:lt2>
        <a:srgbClr val="ECA394"/>
      </a:lt2>
      <a:accent1>
        <a:srgbClr val="31417A"/>
      </a:accent1>
      <a:accent2>
        <a:srgbClr val="838DAB"/>
      </a:accent2>
      <a:accent3>
        <a:srgbClr val="608955"/>
      </a:accent3>
      <a:accent4>
        <a:srgbClr val="9BBB8F"/>
      </a:accent4>
      <a:accent5>
        <a:srgbClr val="F8994A"/>
      </a:accent5>
      <a:accent6>
        <a:srgbClr val="F9D349"/>
      </a:accent6>
      <a:hlink>
        <a:srgbClr val="608955"/>
      </a:hlink>
      <a:folHlink>
        <a:srgbClr val="9BBB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solidFill>
            <a:srgbClr val="00648C"/>
          </a:solidFill>
          <a:miter lim="800000"/>
          <a:headEnd/>
          <a:tailEnd/>
        </a:ln>
        <a:effectLst/>
      </a:spPr>
      <a:bodyPr anchor="ctr" anchorCtr="1"/>
      <a:lstStyle>
        <a:defPPr eaLnBrk="0" hangingPunct="0">
          <a:defRPr sz="1600" b="1" smtClean="0">
            <a:solidFill>
              <a:schemeClr val="bg1"/>
            </a:solidFill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oetheDesign1 1">
        <a:dk1>
          <a:srgbClr val="000000"/>
        </a:dk1>
        <a:lt1>
          <a:srgbClr val="FFFFFF"/>
        </a:lt1>
        <a:dk2>
          <a:srgbClr val="AF1D1D"/>
        </a:dk2>
        <a:lt2>
          <a:srgbClr val="ECA394"/>
        </a:lt2>
        <a:accent1>
          <a:srgbClr val="00498D"/>
        </a:accent1>
        <a:accent2>
          <a:srgbClr val="7FA4C4"/>
        </a:accent2>
        <a:accent3>
          <a:srgbClr val="FFFFFF"/>
        </a:accent3>
        <a:accent4>
          <a:srgbClr val="000000"/>
        </a:accent4>
        <a:accent5>
          <a:srgbClr val="AAB1C5"/>
        </a:accent5>
        <a:accent6>
          <a:srgbClr val="7294B1"/>
        </a:accent6>
        <a:hlink>
          <a:srgbClr val="608955"/>
        </a:hlink>
        <a:folHlink>
          <a:srgbClr val="9BBB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Goethe">
      <a:dk1>
        <a:srgbClr val="000000"/>
      </a:dk1>
      <a:lt1>
        <a:srgbClr val="FFFFFF"/>
      </a:lt1>
      <a:dk2>
        <a:srgbClr val="AF1D1D"/>
      </a:dk2>
      <a:lt2>
        <a:srgbClr val="ECA394"/>
      </a:lt2>
      <a:accent1>
        <a:srgbClr val="00498D"/>
      </a:accent1>
      <a:accent2>
        <a:srgbClr val="7FA4C4"/>
      </a:accent2>
      <a:accent3>
        <a:srgbClr val="608955"/>
      </a:accent3>
      <a:accent4>
        <a:srgbClr val="9BBB8F"/>
      </a:accent4>
      <a:accent5>
        <a:srgbClr val="F8994A"/>
      </a:accent5>
      <a:accent6>
        <a:srgbClr val="F9D349"/>
      </a:accent6>
      <a:hlink>
        <a:srgbClr val="608955"/>
      </a:hlink>
      <a:folHlink>
        <a:srgbClr val="9BBB8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Goethe">
      <a:dk1>
        <a:srgbClr val="000000"/>
      </a:dk1>
      <a:lt1>
        <a:srgbClr val="FFFFFF"/>
      </a:lt1>
      <a:dk2>
        <a:srgbClr val="AF1D1D"/>
      </a:dk2>
      <a:lt2>
        <a:srgbClr val="ECA394"/>
      </a:lt2>
      <a:accent1>
        <a:srgbClr val="00498D"/>
      </a:accent1>
      <a:accent2>
        <a:srgbClr val="7FA4C4"/>
      </a:accent2>
      <a:accent3>
        <a:srgbClr val="608955"/>
      </a:accent3>
      <a:accent4>
        <a:srgbClr val="9BBB8F"/>
      </a:accent4>
      <a:accent5>
        <a:srgbClr val="F8994A"/>
      </a:accent5>
      <a:accent6>
        <a:srgbClr val="F9D349"/>
      </a:accent6>
      <a:hlink>
        <a:srgbClr val="608955"/>
      </a:hlink>
      <a:folHlink>
        <a:srgbClr val="9BBB8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 (Headings)</vt:lpstr>
      <vt:lpstr>Arial</vt:lpstr>
      <vt:lpstr>Calibri</vt:lpstr>
      <vt:lpstr>Cambria Math</vt:lpstr>
      <vt:lpstr>Wingdings</vt:lpstr>
      <vt:lpstr>FS</vt:lpstr>
      <vt:lpstr>think-cell Slide</vt:lpstr>
      <vt:lpstr>Team Blue: Distance</vt:lpstr>
      <vt:lpstr>A motivation for distance measures </vt:lpstr>
      <vt:lpstr>PowerPoint Presentation</vt:lpstr>
      <vt:lpstr>Euclidean distance </vt:lpstr>
      <vt:lpstr>PowerPoint Presentation</vt:lpstr>
      <vt:lpstr>Cosine Similarity</vt:lpstr>
      <vt:lpstr>Use case or product or framework</vt:lpstr>
      <vt:lpstr>Comparing Euclidean and Cosine</vt:lpstr>
      <vt:lpstr>PowerPoint Presentation</vt:lpstr>
      <vt:lpstr>Jaccard Similarity Index</vt:lpstr>
      <vt:lpstr>Jaccard Similarity Index</vt:lpstr>
      <vt:lpstr>Jaccard Similarity</vt:lpstr>
      <vt:lpstr>PowerPoint Presentation</vt:lpstr>
      <vt:lpstr>Problems with Euclidean distance </vt:lpstr>
      <vt:lpstr>PowerPoint Presentation</vt:lpstr>
      <vt:lpstr>PowerPoint Presentation</vt:lpstr>
      <vt:lpstr>PowerPoint Presentation</vt:lpstr>
      <vt:lpstr>Manifold based dimensionality reduction tools</vt:lpstr>
      <vt:lpstr>Isomap</vt:lpstr>
      <vt:lpstr>Isomap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5</cp:revision>
  <dcterms:created xsi:type="dcterms:W3CDTF">2008-09-22T18:40:55Z</dcterms:created>
  <dcterms:modified xsi:type="dcterms:W3CDTF">2019-10-11T07:18:51Z</dcterms:modified>
</cp:coreProperties>
</file>