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58" r:id="rId4"/>
    <p:sldId id="284" r:id="rId5"/>
    <p:sldId id="271" r:id="rId6"/>
    <p:sldId id="274" r:id="rId7"/>
    <p:sldId id="262" r:id="rId8"/>
    <p:sldId id="263" r:id="rId9"/>
    <p:sldId id="264" r:id="rId10"/>
    <p:sldId id="266" r:id="rId11"/>
    <p:sldId id="275" r:id="rId12"/>
    <p:sldId id="285" r:id="rId13"/>
    <p:sldId id="281" r:id="rId14"/>
    <p:sldId id="283" r:id="rId15"/>
    <p:sldId id="282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9993"/>
    <a:srgbClr val="FCA546"/>
    <a:srgbClr val="E37803"/>
    <a:srgbClr val="80C680"/>
    <a:srgbClr val="C3967B"/>
    <a:srgbClr val="57D3FF"/>
    <a:srgbClr val="BEA4D7"/>
    <a:srgbClr val="EEADDA"/>
    <a:srgbClr val="78ADD2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E115A2-5F0F-41DD-B9BA-B3F8B9CCE4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313AF-C293-416B-89FE-641054BD36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921C-8C99-41BF-9176-278328C64240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117AA-BD30-42E6-A9F7-590534FD07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A7771-F159-45D4-9ECC-0D83EF5C3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ECEF4-1E28-4A44-8325-810B1071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262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E1C26-65A5-4A5F-9801-2318959044A5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4E00D-E31D-4BC9-B0CB-316F0862C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4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D3FDA-93B9-4C34-9201-02D9DA759B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316F7-6F51-4CFC-A464-BC1901B1DD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98430" y="6224587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98430" y="6224587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98430" y="6224587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98430" y="6224587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98430" y="6224587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98430" y="6224587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98430" y="6224587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8430" y="6224587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8430" y="6224587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C483EAE2-A0B8-47C9-99DD-14F2742C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4C9D-B325-4C85-BAB0-279D526FA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316F7-6F51-4CFC-A464-BC1901B1DDC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C483EAE2-A0B8-47C9-99DD-14F2742C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4C9D-B325-4C85-BAB0-279D526FA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316F7-6F51-4CFC-A464-BC1901B1D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099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34B37-D6B5-4504-AE50-31A7687BE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316F7-6F51-4CFC-A464-BC1901B1DD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54E031-1BD7-44E3-B8A3-C32A3A196F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316F7-6F51-4CFC-A464-BC1901B1DD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CE8E0A-37D7-4DB6-B7E9-F0C5A6A57C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316F7-6F51-4CFC-A464-BC1901B1DD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34AF6-303E-4F1E-8290-954BF571B6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316F7-6F51-4CFC-A464-BC1901B1DDC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98430" y="6224587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98430" y="6224587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54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40520AD3-A062-427B-BF00-FB124D855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53524" y="63221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#</a:t>
            </a:r>
            <a:endParaRPr lang="en-GB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6" r:id="rId13"/>
    <p:sldLayoutId id="2147483663" r:id="rId14"/>
    <p:sldLayoutId id="2147483667" r:id="rId15"/>
    <p:sldLayoutId id="2147483668" r:id="rId16"/>
    <p:sldLayoutId id="2147483658" r:id="rId17"/>
    <p:sldLayoutId id="2147483659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3205-0556-4A59-9D23-9DFBCEF3F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7152" y="1122363"/>
            <a:ext cx="8791575" cy="2387600"/>
          </a:xfrm>
        </p:spPr>
        <p:txBody>
          <a:bodyPr/>
          <a:lstStyle/>
          <a:p>
            <a:r>
              <a:rPr lang="en-GB" dirty="0"/>
              <a:t>Synergies and conflicts between multiple sustainability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AAFF7-3B6F-4435-BEFC-E706956E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7152" y="3602038"/>
            <a:ext cx="8791575" cy="1655762"/>
          </a:xfrm>
        </p:spPr>
        <p:txBody>
          <a:bodyPr/>
          <a:lstStyle/>
          <a:p>
            <a:r>
              <a:rPr lang="de-DE" dirty="0" err="1"/>
              <a:t>Master‘s</a:t>
            </a:r>
            <a:r>
              <a:rPr lang="de-DE" dirty="0"/>
              <a:t> Thesis </a:t>
            </a:r>
            <a:r>
              <a:rPr lang="de-DE" dirty="0" err="1"/>
              <a:t>presentation</a:t>
            </a:r>
            <a:r>
              <a:rPr lang="de-DE" dirty="0"/>
              <a:t> – Jan Steinhauser</a:t>
            </a:r>
          </a:p>
          <a:p>
            <a:r>
              <a:rPr lang="de-DE" sz="1000" dirty="0" err="1"/>
              <a:t>Supervised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br>
              <a:rPr lang="en-GB" dirty="0"/>
            </a:br>
            <a:r>
              <a:rPr lang="en-GB" dirty="0"/>
              <a:t>Prof. </a:t>
            </a:r>
            <a:r>
              <a:rPr lang="en-GB" dirty="0" err="1"/>
              <a:t>Dr.</a:t>
            </a:r>
            <a:r>
              <a:rPr lang="en-GB" dirty="0"/>
              <a:t> Uwe Schneider (FNU, Hamburg University)</a:t>
            </a:r>
            <a:br>
              <a:rPr lang="en-GB" dirty="0"/>
            </a:br>
            <a:r>
              <a:rPr lang="en-GB" dirty="0" err="1"/>
              <a:t>Dr.</a:t>
            </a:r>
            <a:r>
              <a:rPr lang="en-GB" dirty="0"/>
              <a:t> Livia </a:t>
            </a:r>
            <a:r>
              <a:rPr lang="en-GB" dirty="0" err="1"/>
              <a:t>Rasche</a:t>
            </a:r>
            <a:r>
              <a:rPr lang="en-GB" dirty="0"/>
              <a:t>	 (FNU, Hamburg University)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815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286E-C634-4F6B-9ADD-D7C45236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structure – Indicators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96F676-E90D-4229-8188-3A6EBD53A332}"/>
              </a:ext>
            </a:extLst>
          </p:cNvPr>
          <p:cNvCxnSpPr>
            <a:cxnSpLocks/>
            <a:stCxn id="22" idx="0"/>
            <a:endCxn id="139" idx="0"/>
          </p:cNvCxnSpPr>
          <p:nvPr/>
        </p:nvCxnSpPr>
        <p:spPr>
          <a:xfrm rot="16200000" flipV="1">
            <a:off x="4732564" y="591256"/>
            <a:ext cx="1062337" cy="6124227"/>
          </a:xfrm>
          <a:prstGeom prst="bentConnector3">
            <a:avLst>
              <a:gd name="adj1" fmla="val 121519"/>
            </a:avLst>
          </a:prstGeom>
          <a:ln w="254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59304BC-4594-456E-88CF-78B6616FF581}"/>
              </a:ext>
            </a:extLst>
          </p:cNvPr>
          <p:cNvSpPr/>
          <p:nvPr/>
        </p:nvSpPr>
        <p:spPr>
          <a:xfrm>
            <a:off x="1376522" y="4184201"/>
            <a:ext cx="1650193" cy="735037"/>
          </a:xfrm>
          <a:prstGeom prst="roundRect">
            <a:avLst/>
          </a:prstGeom>
          <a:solidFill>
            <a:srgbClr val="E67D7E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Biodiversity loss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9D9993F6-EABE-48ED-A62F-A71B3B5E05F9}"/>
              </a:ext>
            </a:extLst>
          </p:cNvPr>
          <p:cNvSpPr/>
          <p:nvPr/>
        </p:nvSpPr>
        <p:spPr>
          <a:xfrm>
            <a:off x="9280157" y="5250478"/>
            <a:ext cx="1650193" cy="735037"/>
          </a:xfrm>
          <a:prstGeom prst="roundRect">
            <a:avLst/>
          </a:prstGeom>
          <a:solidFill>
            <a:srgbClr val="78ADD2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Freshwater use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B21D33A-E2FB-434C-895F-06A98BAD76B1}"/>
              </a:ext>
            </a:extLst>
          </p:cNvPr>
          <p:cNvSpPr/>
          <p:nvPr/>
        </p:nvSpPr>
        <p:spPr>
          <a:xfrm>
            <a:off x="9280158" y="4182869"/>
            <a:ext cx="1650193" cy="735037"/>
          </a:xfrm>
          <a:prstGeom prst="roundRect">
            <a:avLst/>
          </a:prstGeom>
          <a:solidFill>
            <a:srgbClr val="BEA4D7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Phosphorus application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F27A4B54-9331-4813-8CC5-53644648B24E}"/>
              </a:ext>
            </a:extLst>
          </p:cNvPr>
          <p:cNvSpPr/>
          <p:nvPr/>
        </p:nvSpPr>
        <p:spPr>
          <a:xfrm>
            <a:off x="9280158" y="3123281"/>
            <a:ext cx="1650193" cy="735037"/>
          </a:xfrm>
          <a:prstGeom prst="roundRect">
            <a:avLst/>
          </a:prstGeom>
          <a:solidFill>
            <a:srgbClr val="EEADDA"/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Fixated synth. nitrogen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9AA7C40C-698E-4DEB-B85C-FAB715C45889}"/>
              </a:ext>
            </a:extLst>
          </p:cNvPr>
          <p:cNvSpPr/>
          <p:nvPr/>
        </p:nvSpPr>
        <p:spPr>
          <a:xfrm>
            <a:off x="1376521" y="5250478"/>
            <a:ext cx="1650193" cy="735037"/>
          </a:xfrm>
          <a:prstGeom prst="roundRect">
            <a:avLst/>
          </a:prstGeom>
          <a:solidFill>
            <a:srgbClr val="BA9993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Deforestation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E2D912F-E646-4F15-B2F5-0969ED86E942}"/>
              </a:ext>
            </a:extLst>
          </p:cNvPr>
          <p:cNvSpPr/>
          <p:nvPr/>
        </p:nvSpPr>
        <p:spPr>
          <a:xfrm>
            <a:off x="5721338" y="4182868"/>
            <a:ext cx="1650193" cy="73503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Cropland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C1796B-C852-47CA-B839-30EFC7F6953C}"/>
              </a:ext>
            </a:extLst>
          </p:cNvPr>
          <p:cNvSpPr/>
          <p:nvPr/>
        </p:nvSpPr>
        <p:spPr>
          <a:xfrm>
            <a:off x="3548929" y="4182868"/>
            <a:ext cx="1650193" cy="735037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LU/LM</a:t>
            </a:r>
            <a:br>
              <a:rPr lang="en-US" dirty="0"/>
            </a:br>
            <a:r>
              <a:rPr lang="en-US" dirty="0"/>
              <a:t>LUC/LMC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E61CDC3-38EF-48EF-98F8-2F9D3DBA95E8}"/>
              </a:ext>
            </a:extLst>
          </p:cNvPr>
          <p:cNvCxnSpPr>
            <a:cxnSpLocks/>
            <a:stCxn id="21" idx="3"/>
            <a:endCxn id="146" idx="1"/>
          </p:cNvCxnSpPr>
          <p:nvPr/>
        </p:nvCxnSpPr>
        <p:spPr>
          <a:xfrm>
            <a:off x="7371531" y="4550387"/>
            <a:ext cx="1908627" cy="1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B8596FF-94F7-4FCD-AA49-E880B3D9C745}"/>
              </a:ext>
            </a:extLst>
          </p:cNvPr>
          <p:cNvCxnSpPr>
            <a:cxnSpLocks/>
            <a:stCxn id="21" idx="3"/>
            <a:endCxn id="147" idx="1"/>
          </p:cNvCxnSpPr>
          <p:nvPr/>
        </p:nvCxnSpPr>
        <p:spPr>
          <a:xfrm flipV="1">
            <a:off x="7371531" y="3490800"/>
            <a:ext cx="1908627" cy="1059587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C1236AA-E099-4DBD-AD09-770873B430AD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371531" y="4550387"/>
            <a:ext cx="1908626" cy="1070922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9418BD8-E22B-4695-8B8F-242554A79569}"/>
              </a:ext>
            </a:extLst>
          </p:cNvPr>
          <p:cNvSpPr/>
          <p:nvPr/>
        </p:nvSpPr>
        <p:spPr>
          <a:xfrm>
            <a:off x="7500748" y="4184538"/>
            <a:ext cx="1650193" cy="735037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Crop management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89906C7-0AAD-42F3-80C8-87A02B73F660}"/>
              </a:ext>
            </a:extLst>
          </p:cNvPr>
          <p:cNvSpPr/>
          <p:nvPr/>
        </p:nvSpPr>
        <p:spPr>
          <a:xfrm>
            <a:off x="3548928" y="5254401"/>
            <a:ext cx="1650193" cy="735037"/>
          </a:xfrm>
          <a:prstGeom prst="roundRect">
            <a:avLst/>
          </a:prstGeom>
          <a:solidFill>
            <a:srgbClr val="80C680"/>
          </a:solidFill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Afforestation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0802E2-1B71-4EB6-8EEA-6C77FA301CA7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5199122" y="4550387"/>
            <a:ext cx="522216" cy="0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CCC23A-F061-406A-B5CA-B0ECED38DF63}"/>
              </a:ext>
            </a:extLst>
          </p:cNvPr>
          <p:cNvCxnSpPr>
            <a:cxnSpLocks/>
            <a:stCxn id="24" idx="2"/>
            <a:endCxn id="34" idx="0"/>
          </p:cNvCxnSpPr>
          <p:nvPr/>
        </p:nvCxnSpPr>
        <p:spPr>
          <a:xfrm flipH="1">
            <a:off x="4374025" y="4917905"/>
            <a:ext cx="1" cy="3364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3C103BD-F268-4297-AD80-60486A1210AA}"/>
              </a:ext>
            </a:extLst>
          </p:cNvPr>
          <p:cNvCxnSpPr>
            <a:cxnSpLocks/>
            <a:stCxn id="24" idx="1"/>
            <a:endCxn id="148" idx="3"/>
          </p:cNvCxnSpPr>
          <p:nvPr/>
        </p:nvCxnSpPr>
        <p:spPr>
          <a:xfrm rot="10800000" flipV="1">
            <a:off x="3026715" y="4550387"/>
            <a:ext cx="522215" cy="1067610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A8259EC-0BF9-4FBA-BC96-9C0A96BFE29C}"/>
              </a:ext>
            </a:extLst>
          </p:cNvPr>
          <p:cNvCxnSpPr>
            <a:cxnSpLocks/>
            <a:stCxn id="24" idx="1"/>
            <a:endCxn id="139" idx="3"/>
          </p:cNvCxnSpPr>
          <p:nvPr/>
        </p:nvCxnSpPr>
        <p:spPr>
          <a:xfrm rot="10800000">
            <a:off x="3026715" y="3489721"/>
            <a:ext cx="522215" cy="1060667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955DD5-B1BC-48B3-98AE-D7EAE44E90F8}"/>
              </a:ext>
            </a:extLst>
          </p:cNvPr>
          <p:cNvCxnSpPr>
            <a:cxnSpLocks/>
            <a:stCxn id="24" idx="1"/>
            <a:endCxn id="136" idx="3"/>
          </p:cNvCxnSpPr>
          <p:nvPr/>
        </p:nvCxnSpPr>
        <p:spPr>
          <a:xfrm flipH="1">
            <a:off x="3026715" y="4550387"/>
            <a:ext cx="522214" cy="133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19ADDD-21D8-40BB-A672-EF1B20FA508F}"/>
              </a:ext>
            </a:extLst>
          </p:cNvPr>
          <p:cNvSpPr/>
          <p:nvPr/>
        </p:nvSpPr>
        <p:spPr>
          <a:xfrm>
            <a:off x="3548928" y="3127204"/>
            <a:ext cx="1650193" cy="735037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Livestock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018A65F-3B2E-4438-8E40-816E464D4902}"/>
              </a:ext>
            </a:extLst>
          </p:cNvPr>
          <p:cNvSpPr/>
          <p:nvPr/>
        </p:nvSpPr>
        <p:spPr>
          <a:xfrm>
            <a:off x="5721337" y="3156344"/>
            <a:ext cx="1650193" cy="735037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Trade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2B6FEC0-C9D7-4BAC-886D-E48A72E64CD7}"/>
              </a:ext>
            </a:extLst>
          </p:cNvPr>
          <p:cNvCxnSpPr>
            <a:cxnSpLocks/>
            <a:stCxn id="54" idx="0"/>
            <a:endCxn id="139" idx="0"/>
          </p:cNvCxnSpPr>
          <p:nvPr/>
        </p:nvCxnSpPr>
        <p:spPr>
          <a:xfrm rot="16200000" flipV="1">
            <a:off x="3285321" y="2038499"/>
            <a:ext cx="5003" cy="2172407"/>
          </a:xfrm>
          <a:prstGeom prst="bentConnector3">
            <a:avLst>
              <a:gd name="adj1" fmla="val 4669258"/>
            </a:avLst>
          </a:prstGeom>
          <a:ln w="254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81EDC44-C98D-4524-A29A-68CC2E4187B8}"/>
              </a:ext>
            </a:extLst>
          </p:cNvPr>
          <p:cNvCxnSpPr>
            <a:cxnSpLocks/>
            <a:stCxn id="55" idx="0"/>
            <a:endCxn id="139" idx="0"/>
          </p:cNvCxnSpPr>
          <p:nvPr/>
        </p:nvCxnSpPr>
        <p:spPr>
          <a:xfrm rot="16200000" flipV="1">
            <a:off x="4356955" y="966865"/>
            <a:ext cx="34143" cy="4344816"/>
          </a:xfrm>
          <a:prstGeom prst="bentConnector3">
            <a:avLst>
              <a:gd name="adj1" fmla="val 769537"/>
            </a:avLst>
          </a:prstGeom>
          <a:ln w="254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2622FC2D-CD2D-4E45-8334-27BDE6F73351}"/>
              </a:ext>
            </a:extLst>
          </p:cNvPr>
          <p:cNvSpPr/>
          <p:nvPr/>
        </p:nvSpPr>
        <p:spPr>
          <a:xfrm>
            <a:off x="1376521" y="3122201"/>
            <a:ext cx="1650193" cy="735037"/>
          </a:xfrm>
          <a:prstGeom prst="roundRect">
            <a:avLst/>
          </a:prstGeom>
          <a:solidFill>
            <a:srgbClr val="B2B2B2"/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GHG emissions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6D866-B2EE-466E-B34B-0E65695F8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316F7-6F51-4CFC-A464-BC1901B1DDC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8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851B-44E7-4E52-BD1C-CC4FDA44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GHG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FAD0-F900-4CAD-AE05-89EE4DE8AD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316F7-6F51-4CFC-A464-BC1901B1DDC9}" type="slidenum">
              <a:rPr lang="en-GB" smtClean="0"/>
              <a:t>11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6924C-1328-46AB-B69D-4D27F119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222561" cy="38136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6 Scenarios</a:t>
            </a:r>
          </a:p>
          <a:p>
            <a:r>
              <a:rPr lang="en-US" dirty="0"/>
              <a:t>1 Externality taxed and forced</a:t>
            </a:r>
            <a:br>
              <a:rPr lang="en-US" dirty="0"/>
            </a:br>
            <a:r>
              <a:rPr lang="en-US" dirty="0"/>
              <a:t> to unknown minimum</a:t>
            </a:r>
          </a:p>
          <a:p>
            <a:r>
              <a:rPr lang="en-US" dirty="0"/>
              <a:t>8 Planetary Impact indicators compared to normalized base scenario (1.0 ring)</a:t>
            </a:r>
          </a:p>
          <a:p>
            <a:r>
              <a:rPr lang="en-US" dirty="0"/>
              <a:t>Comparison of cross-behavior </a:t>
            </a:r>
            <a:br>
              <a:rPr lang="en-US" dirty="0"/>
            </a:br>
            <a:r>
              <a:rPr lang="en-US" dirty="0"/>
              <a:t>(B reacting to A-tax, A reacting to B-tax)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171965-9B5C-4D5F-9497-F46581735332}"/>
              </a:ext>
            </a:extLst>
          </p:cNvPr>
          <p:cNvGrpSpPr/>
          <p:nvPr/>
        </p:nvGrpSpPr>
        <p:grpSpPr>
          <a:xfrm>
            <a:off x="5363973" y="1843089"/>
            <a:ext cx="4423498" cy="4407417"/>
            <a:chOff x="5804235" y="1792290"/>
            <a:chExt cx="4423498" cy="44074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30484AF-8895-4122-BE64-8CB137478A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7581"/>
            <a:stretch/>
          </p:blipFill>
          <p:spPr>
            <a:xfrm>
              <a:off x="5804235" y="1792290"/>
              <a:ext cx="4423498" cy="440741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ACD0219-A163-47B3-BB0D-CA4A2AE208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4933" y="2844801"/>
              <a:ext cx="762000" cy="99906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44E82DB-0987-4DA0-9F42-8BDFF4698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36"/>
          <a:stretch/>
        </p:blipFill>
        <p:spPr>
          <a:xfrm>
            <a:off x="9586533" y="1843089"/>
            <a:ext cx="2321116" cy="62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2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851B-44E7-4E52-BD1C-CC4FDA44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strong </a:t>
            </a:r>
            <a:r>
              <a:rPr lang="de-DE" dirty="0" err="1"/>
              <a:t>Synergies</a:t>
            </a:r>
            <a:endParaRPr lang="en-GB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E4F178A-C23B-4FED-AC87-2FEEB699F5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316F7-6F51-4CFC-A464-BC1901B1DDC9}" type="slidenum">
              <a:rPr lang="en-GB" smtClean="0"/>
              <a:t>12</a:t>
            </a:fld>
            <a:endParaRPr lang="en-GB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7EB4A476-13C3-4CB2-B0CF-281A84A2B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249487"/>
            <a:ext cx="3634948" cy="3813688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Strong synergy (relative change &gt; 20%) between GHG, biodiversity, water,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and phosphorus</a:t>
            </a:r>
          </a:p>
          <a:p>
            <a:r>
              <a:rPr lang="en-US" dirty="0">
                <a:effectLst/>
              </a:rPr>
              <a:t>Mixed relation with land-system change</a:t>
            </a:r>
          </a:p>
          <a:p>
            <a:r>
              <a:rPr lang="en-US" dirty="0">
                <a:effectLst/>
              </a:rPr>
              <a:t>One-sided synergy with nitrogen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69A497-CB3C-4CBD-B436-1BD51F835D4A}"/>
              </a:ext>
            </a:extLst>
          </p:cNvPr>
          <p:cNvGrpSpPr/>
          <p:nvPr/>
        </p:nvGrpSpPr>
        <p:grpSpPr>
          <a:xfrm>
            <a:off x="5131013" y="1593596"/>
            <a:ext cx="4455519" cy="5310543"/>
            <a:chOff x="5131014" y="1923065"/>
            <a:chExt cx="3969862" cy="47316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2B13645-A4BD-4D5D-A088-1912F0577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7374"/>
            <a:stretch/>
          </p:blipFill>
          <p:spPr>
            <a:xfrm>
              <a:off x="5131014" y="4253312"/>
              <a:ext cx="1984931" cy="197207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1DD806-01AF-4FCB-A099-F564E60DCD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7374"/>
            <a:stretch/>
          </p:blipFill>
          <p:spPr>
            <a:xfrm>
              <a:off x="5131014" y="2278519"/>
              <a:ext cx="1984931" cy="197207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3162B3-7C9A-4F4C-997C-2B17BF9A86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7374"/>
            <a:stretch/>
          </p:blipFill>
          <p:spPr>
            <a:xfrm>
              <a:off x="7115945" y="2278519"/>
              <a:ext cx="1984931" cy="197207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3B4780-8F0D-40F7-85AC-4F3341254F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7374"/>
            <a:stretch/>
          </p:blipFill>
          <p:spPr>
            <a:xfrm>
              <a:off x="7115943" y="4253312"/>
              <a:ext cx="1984931" cy="19720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C42ABA-EE8E-4585-B12D-DBD8DEB37B85}"/>
                </a:ext>
              </a:extLst>
            </p:cNvPr>
            <p:cNvSpPr txBox="1"/>
            <p:nvPr/>
          </p:nvSpPr>
          <p:spPr>
            <a:xfrm>
              <a:off x="5552558" y="1923065"/>
              <a:ext cx="114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GHG</a:t>
              </a:r>
              <a:endParaRPr lang="en-GB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F7EC68-98F0-49B7-ACED-81CB6DE93490}"/>
                </a:ext>
              </a:extLst>
            </p:cNvPr>
            <p:cNvSpPr txBox="1"/>
            <p:nvPr/>
          </p:nvSpPr>
          <p:spPr>
            <a:xfrm>
              <a:off x="5131014" y="6193090"/>
              <a:ext cx="19849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/>
                <a:t>Water</a:t>
              </a:r>
              <a:endParaRPr lang="en-GB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81DCD0-6465-4C2F-944A-871B3BBFC321}"/>
                </a:ext>
              </a:extLst>
            </p:cNvPr>
            <p:cNvSpPr txBox="1"/>
            <p:nvPr/>
          </p:nvSpPr>
          <p:spPr>
            <a:xfrm>
              <a:off x="7115943" y="1924422"/>
              <a:ext cx="19849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/>
                <a:t>Biodiversity</a:t>
              </a:r>
              <a:endParaRPr lang="en-GB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1480EF-C258-4142-9107-DFED6AC1400C}"/>
                </a:ext>
              </a:extLst>
            </p:cNvPr>
            <p:cNvSpPr txBox="1"/>
            <p:nvPr/>
          </p:nvSpPr>
          <p:spPr>
            <a:xfrm>
              <a:off x="7115943" y="6190375"/>
              <a:ext cx="19849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/>
                <a:t>Phosphorus</a:t>
              </a:r>
              <a:endParaRPr lang="en-GB" sz="24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651DF5B-BE8C-416B-9881-8015EBA56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3717" y="2622620"/>
              <a:ext cx="510683" cy="583353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A11BB64-505C-47D3-9AAF-A601E126C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6528" y="3260956"/>
              <a:ext cx="61176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208570C-7118-43AF-B732-BF5769052A6F}"/>
                </a:ext>
              </a:extLst>
            </p:cNvPr>
            <p:cNvCxnSpPr>
              <a:cxnSpLocks/>
            </p:cNvCxnSpPr>
            <p:nvPr/>
          </p:nvCxnSpPr>
          <p:spPr>
            <a:xfrm>
              <a:off x="6183717" y="5239351"/>
              <a:ext cx="74201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F34FB7-302D-4B5C-B849-C3870AF770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70597" y="4742822"/>
              <a:ext cx="562797" cy="44749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7FDF314D-B061-430D-B3F5-846BE7DBEF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036"/>
          <a:stretch/>
        </p:blipFill>
        <p:spPr>
          <a:xfrm>
            <a:off x="9586533" y="1843089"/>
            <a:ext cx="2321116" cy="62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42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851B-44E7-4E52-BD1C-CC4FDA44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synergies</a:t>
            </a:r>
            <a:endParaRPr lang="en-GB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E4F178A-C23B-4FED-AC87-2FEEB699F5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316F7-6F51-4CFC-A464-BC1901B1DDC9}" type="slidenum">
              <a:rPr lang="en-GB" smtClean="0"/>
              <a:t>13</a:t>
            </a:fld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E72D5FA-0223-4B60-A4EA-ECF354465FFE}"/>
              </a:ext>
            </a:extLst>
          </p:cNvPr>
          <p:cNvGrpSpPr/>
          <p:nvPr/>
        </p:nvGrpSpPr>
        <p:grpSpPr>
          <a:xfrm>
            <a:off x="6469422" y="1593900"/>
            <a:ext cx="2218604" cy="5311974"/>
            <a:chOff x="6256079" y="1958203"/>
            <a:chExt cx="1984937" cy="47290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BF2E6D1-E0BD-48F9-8D4D-DE4E27708D6E}"/>
                </a:ext>
              </a:extLst>
            </p:cNvPr>
            <p:cNvGrpSpPr/>
            <p:nvPr/>
          </p:nvGrpSpPr>
          <p:grpSpPr>
            <a:xfrm>
              <a:off x="6256079" y="1958203"/>
              <a:ext cx="1984937" cy="4729065"/>
              <a:chOff x="7107619" y="1970729"/>
              <a:chExt cx="1984937" cy="472906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BDE9215-7B1D-486B-BAA6-4BC5CB8B1D66}"/>
                  </a:ext>
                </a:extLst>
              </p:cNvPr>
              <p:cNvGrpSpPr/>
              <p:nvPr/>
            </p:nvGrpSpPr>
            <p:grpSpPr>
              <a:xfrm>
                <a:off x="7107621" y="2324910"/>
                <a:ext cx="1984935" cy="3944158"/>
                <a:chOff x="5943436" y="1634597"/>
                <a:chExt cx="2202336" cy="4376144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75C4D75-246B-4490-88E7-8226ED7024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27374"/>
                <a:stretch/>
              </p:blipFill>
              <p:spPr>
                <a:xfrm>
                  <a:off x="5943436" y="3822669"/>
                  <a:ext cx="2202331" cy="2188072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6DCF690F-D632-470B-92A5-DE8BB15EC4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27374"/>
                <a:stretch/>
              </p:blipFill>
              <p:spPr>
                <a:xfrm>
                  <a:off x="5943440" y="1634597"/>
                  <a:ext cx="2202332" cy="2188072"/>
                </a:xfrm>
                <a:prstGeom prst="rect">
                  <a:avLst/>
                </a:prstGeom>
              </p:spPr>
            </p:pic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610A19-319A-47E6-AD78-BE716D90796E}"/>
                  </a:ext>
                </a:extLst>
              </p:cNvPr>
              <p:cNvSpPr txBox="1"/>
              <p:nvPr/>
            </p:nvSpPr>
            <p:spPr>
              <a:xfrm>
                <a:off x="7107619" y="6238129"/>
                <a:ext cx="1984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/>
                  <a:t>Nitrogen</a:t>
                </a:r>
                <a:endParaRPr lang="en-GB" sz="2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DA9D1A-199F-4518-B426-F1565E7C2966}"/>
                  </a:ext>
                </a:extLst>
              </p:cNvPr>
              <p:cNvSpPr txBox="1"/>
              <p:nvPr/>
            </p:nvSpPr>
            <p:spPr>
              <a:xfrm>
                <a:off x="7107619" y="1970729"/>
                <a:ext cx="1984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 err="1"/>
                  <a:t>Deforestation</a:t>
                </a:r>
                <a:endParaRPr lang="en-GB" sz="2400" dirty="0"/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9A9A75A-AED3-462F-9F0A-1ED55A9026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1960" y="3326004"/>
              <a:ext cx="582805" cy="43208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236C614-3F02-46A1-8120-955FB80BF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4861" y="4491614"/>
              <a:ext cx="0" cy="743578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1ECEEF41-B101-424A-86C3-F21D34B3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079277" cy="381368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Mostly weak relations in deforestation and nitrogen scenario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(relative change &lt; 20%)</a:t>
            </a:r>
          </a:p>
          <a:p>
            <a:r>
              <a:rPr lang="en-US" dirty="0">
                <a:effectLst/>
              </a:rPr>
              <a:t>Despite 90-130% relative change of nitrogen indicator in other scenarios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318C79E-99C7-4131-BAF5-2047AC2504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036"/>
          <a:stretch/>
        </p:blipFill>
        <p:spPr>
          <a:xfrm>
            <a:off x="9586533" y="1843089"/>
            <a:ext cx="2321116" cy="62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2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DC38-F3DD-49DB-BE1A-B7721F0B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8FF06A-8DF8-44AE-B74C-0F8D9B846B39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4305300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Crop reduction + shift to extensive management in synergetic scenarios</a:t>
            </a:r>
          </a:p>
          <a:p>
            <a:r>
              <a:rPr lang="en-US" dirty="0">
                <a:effectLst/>
              </a:rPr>
              <a:t>Extensive parameters: </a:t>
            </a:r>
          </a:p>
          <a:p>
            <a:pPr lvl="1">
              <a:lnSpc>
                <a:spcPts val="1900"/>
              </a:lnSpc>
            </a:pPr>
            <a:r>
              <a:rPr lang="en-US" sz="2400" dirty="0">
                <a:effectLst/>
              </a:rPr>
              <a:t>GHG: 0-0.19</a:t>
            </a:r>
          </a:p>
          <a:p>
            <a:pPr lvl="1">
              <a:lnSpc>
                <a:spcPts val="1900"/>
              </a:lnSpc>
            </a:pPr>
            <a:r>
              <a:rPr lang="en-US" sz="2400" dirty="0">
                <a:effectLst/>
              </a:rPr>
              <a:t>BDL: 0.65</a:t>
            </a:r>
          </a:p>
          <a:p>
            <a:pPr lvl="1">
              <a:lnSpc>
                <a:spcPts val="1900"/>
              </a:lnSpc>
            </a:pPr>
            <a:r>
              <a:rPr lang="en-US" sz="2400" dirty="0">
                <a:effectLst/>
              </a:rPr>
              <a:t>Water: 0</a:t>
            </a:r>
          </a:p>
          <a:p>
            <a:pPr lvl="1">
              <a:lnSpc>
                <a:spcPts val="1900"/>
              </a:lnSpc>
            </a:pPr>
            <a:r>
              <a:rPr lang="en-US" sz="2400" dirty="0">
                <a:effectLst/>
              </a:rPr>
              <a:t>N: 0</a:t>
            </a:r>
          </a:p>
          <a:p>
            <a:pPr lvl="1">
              <a:lnSpc>
                <a:spcPts val="1900"/>
              </a:lnSpc>
            </a:pPr>
            <a:r>
              <a:rPr lang="en-US" sz="2400" dirty="0">
                <a:effectLst/>
              </a:rPr>
              <a:t>P: 0.1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7E3DC-A6E1-4797-B2F6-9C1B31D7D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316F7-6F51-4CFC-A464-BC1901B1DDC9}" type="slidenum">
              <a:rPr lang="en-GB" smtClean="0"/>
              <a:t>14</a:t>
            </a:fld>
            <a:endParaRPr lang="en-GB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1518868-2A70-4ABA-B3F8-E56ADE91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545" y="1871499"/>
            <a:ext cx="6455179" cy="481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8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DC38-F3DD-49DB-BE1A-B7721F0B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– </a:t>
            </a:r>
            <a:r>
              <a:rPr lang="de-DE" dirty="0" err="1"/>
              <a:t>Consumption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644FA-1A1A-4688-A8A4-4BA458321A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316F7-6F51-4CFC-A464-BC1901B1DDC9}" type="slidenum">
              <a:rPr lang="en-GB" smtClean="0"/>
              <a:t>15</a:t>
            </a:fld>
            <a:endParaRPr lang="en-GB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AD53116B-A144-4D55-A864-B0476CEB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4" y="1994558"/>
            <a:ext cx="5690004" cy="4244924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95736C76-4D44-43BC-B21A-77E5206D2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332" y="1994557"/>
            <a:ext cx="5690004" cy="42449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3C0305-4875-4250-8C7F-3EF76FB07006}"/>
              </a:ext>
            </a:extLst>
          </p:cNvPr>
          <p:cNvSpPr txBox="1"/>
          <p:nvPr/>
        </p:nvSpPr>
        <p:spPr>
          <a:xfrm>
            <a:off x="2010509" y="6239481"/>
            <a:ext cx="147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products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5C1131-FBD5-44E7-BA28-276EC0174506}"/>
              </a:ext>
            </a:extLst>
          </p:cNvPr>
          <p:cNvSpPr txBox="1"/>
          <p:nvPr/>
        </p:nvSpPr>
        <p:spPr>
          <a:xfrm>
            <a:off x="7948163" y="6239481"/>
            <a:ext cx="18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Livestock </a:t>
            </a:r>
            <a:r>
              <a:rPr lang="de-DE" dirty="0" err="1"/>
              <a:t>products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48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F8682-9E59-42DD-B2A7-798108F1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000" b="0" i="0" u="none" strike="noStrike" baseline="0" dirty="0">
                <a:latin typeface="CMBX12"/>
              </a:rPr>
              <a:t>How strong are synergies and conflicts between different planetary impacts of land use?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3D907B-C38A-4A08-997C-2CABC0AB8F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316F7-6F51-4CFC-A464-BC1901B1DDC9}" type="slidenum">
              <a:rPr lang="en-GB" smtClean="0"/>
              <a:t>16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9EECB-4C1F-471A-BD3F-7AA3B7BBBFF2}"/>
              </a:ext>
            </a:extLst>
          </p:cNvPr>
          <p:cNvSpPr txBox="1"/>
          <p:nvPr/>
        </p:nvSpPr>
        <p:spPr>
          <a:xfrm>
            <a:off x="1712686" y="4194629"/>
            <a:ext cx="91461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Strong synergies between GHG emissions, biodiversity loss, water use, </a:t>
            </a:r>
            <a:br>
              <a:rPr lang="en-US" sz="2400" dirty="0"/>
            </a:br>
            <a:r>
              <a:rPr lang="en-US" sz="2400" dirty="0"/>
              <a:t>and phosphorus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Mixed behavior for land-system change and nitrogen fixation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Due to strong shift to extensive farming and unrealistic consumption mix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Future work: Investigate and correct the underlying assumptions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1C00D-6A5E-43F4-8DDC-049A62E33045}"/>
              </a:ext>
            </a:extLst>
          </p:cNvPr>
          <p:cNvSpPr txBox="1"/>
          <p:nvPr/>
        </p:nvSpPr>
        <p:spPr>
          <a:xfrm>
            <a:off x="9379032" y="6182912"/>
            <a:ext cx="1668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Thank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539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F8682-9E59-42DD-B2A7-798108F1F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371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000" b="0" i="0" u="none" strike="noStrike" baseline="0" dirty="0">
                <a:latin typeface="CMBX12"/>
              </a:rPr>
              <a:t>How strong are synergies and conflicts between different planetary impacts of land use?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3D907B-C38A-4A08-997C-2CABC0AB8F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316F7-6F51-4CFC-A464-BC1901B1DDC9}" type="slidenum">
              <a:rPr lang="en-GB" smtClean="0"/>
              <a:t>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9EECB-4C1F-471A-BD3F-7AA3B7BBBFF2}"/>
              </a:ext>
            </a:extLst>
          </p:cNvPr>
          <p:cNvSpPr txBox="1"/>
          <p:nvPr/>
        </p:nvSpPr>
        <p:spPr>
          <a:xfrm>
            <a:off x="1712686" y="4194629"/>
            <a:ext cx="8231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Created</a:t>
            </a:r>
            <a:r>
              <a:rPr lang="de-DE" sz="2400" dirty="0"/>
              <a:t> an </a:t>
            </a:r>
            <a:r>
              <a:rPr lang="de-DE" sz="2400" dirty="0" err="1"/>
              <a:t>agricultural</a:t>
            </a:r>
            <a:r>
              <a:rPr lang="de-DE" sz="2400" dirty="0"/>
              <a:t> </a:t>
            </a:r>
            <a:r>
              <a:rPr lang="de-DE" sz="2400" dirty="0" err="1"/>
              <a:t>sector</a:t>
            </a:r>
            <a:r>
              <a:rPr lang="de-DE" sz="2400" dirty="0"/>
              <a:t> </a:t>
            </a:r>
            <a:r>
              <a:rPr lang="de-DE" sz="2400" dirty="0" err="1"/>
              <a:t>model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Estimated 8 planetary impact indicators in 6 different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Compared scenario impacts to find impact interactions</a:t>
            </a:r>
          </a:p>
        </p:txBody>
      </p:sp>
    </p:spTree>
    <p:extLst>
      <p:ext uri="{BB962C8B-B14F-4D97-AF65-F5344CB8AC3E}">
        <p14:creationId xmlns:p14="http://schemas.microsoft.com/office/powerpoint/2010/main" val="7523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286E-C634-4F6B-9ADD-D7C45236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Planetary Boundaries</a:t>
            </a:r>
          </a:p>
        </p:txBody>
      </p:sp>
      <p:pic>
        <p:nvPicPr>
          <p:cNvPr id="7" name="Content Placeholder 6" descr="Chart, radar chart&#10;&#10;Description automatically generated">
            <a:extLst>
              <a:ext uri="{FF2B5EF4-FFF2-40B4-BE49-F238E27FC236}">
                <a16:creationId xmlns:a16="http://schemas.microsoft.com/office/drawing/2014/main" id="{B9347B3D-4E7A-4221-AFDD-49E515088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0217" y="1584259"/>
            <a:ext cx="4755440" cy="482417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E7BA0-2A66-46B6-A3BF-06D7689DC000}"/>
              </a:ext>
            </a:extLst>
          </p:cNvPr>
          <p:cNvSpPr txBox="1">
            <a:spLocks/>
          </p:cNvSpPr>
          <p:nvPr/>
        </p:nvSpPr>
        <p:spPr>
          <a:xfrm>
            <a:off x="8607712" y="6434152"/>
            <a:ext cx="2710024" cy="473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1200" dirty="0" err="1">
                <a:latin typeface="CMBX12"/>
              </a:rPr>
              <a:t>Rockström</a:t>
            </a:r>
            <a:r>
              <a:rPr lang="en-GB" sz="1200" dirty="0">
                <a:latin typeface="CMBX12"/>
              </a:rPr>
              <a:t> et al. (2009)</a:t>
            </a:r>
            <a:endParaRPr lang="en-GB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86F086-0BAE-46EB-BDDD-71C5D0A1086F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5697538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„Safe operating space for humanity“ </a:t>
            </a:r>
            <a:br>
              <a:rPr lang="en-US" sz="2200" dirty="0"/>
            </a:br>
            <a:r>
              <a:rPr lang="en-US" sz="2200" dirty="0"/>
              <a:t>(</a:t>
            </a:r>
            <a:r>
              <a:rPr lang="en-US" sz="2200" dirty="0" err="1"/>
              <a:t>Rockström</a:t>
            </a:r>
            <a:r>
              <a:rPr lang="en-US" sz="2200" dirty="0"/>
              <a:t> et al., 2009)</a:t>
            </a:r>
          </a:p>
          <a:p>
            <a:r>
              <a:rPr lang="en-US" sz="2200" dirty="0"/>
              <a:t>Critical Earth systems at risk of tipping into rapid change towards new stable states – </a:t>
            </a:r>
            <a:br>
              <a:rPr lang="en-US" sz="2200" dirty="0"/>
            </a:br>
            <a:r>
              <a:rPr lang="en-US" sz="2200" dirty="0"/>
              <a:t>both detrimental to human development and wellbeing</a:t>
            </a:r>
          </a:p>
          <a:p>
            <a:r>
              <a:rPr lang="en-US" sz="2200" dirty="0"/>
              <a:t>Five boundaries considered: climate change, biosphere integrity, land-system change, freshwater use, biogeochemical flows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230B54-A76B-4CE6-AC5B-68E251DD06FA}"/>
              </a:ext>
            </a:extLst>
          </p:cNvPr>
          <p:cNvGrpSpPr/>
          <p:nvPr/>
        </p:nvGrpSpPr>
        <p:grpSpPr>
          <a:xfrm>
            <a:off x="6838951" y="1738091"/>
            <a:ext cx="4404548" cy="4404548"/>
            <a:chOff x="6838951" y="1738091"/>
            <a:chExt cx="4404548" cy="4404548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FBC4F50D-0680-4B95-8732-A5B033548DCA}"/>
                </a:ext>
              </a:extLst>
            </p:cNvPr>
            <p:cNvSpPr/>
            <p:nvPr/>
          </p:nvSpPr>
          <p:spPr>
            <a:xfrm rot="11574462">
              <a:off x="6838951" y="1738091"/>
              <a:ext cx="4404548" cy="4404548"/>
            </a:xfrm>
            <a:prstGeom prst="arc">
              <a:avLst>
                <a:gd name="adj1" fmla="val 15997988"/>
                <a:gd name="adj2" fmla="val 6231514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474EB22-C8F3-46AB-874D-A1C0AB280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6659" y="1966259"/>
              <a:ext cx="1039906" cy="198419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64CBB3-4212-4991-BE22-2BA84C45B76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8676197" y="3956424"/>
              <a:ext cx="300464" cy="215575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556964-E125-4126-868B-DF47EBB686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316F7-6F51-4CFC-A464-BC1901B1DDC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2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286E-C634-4F6B-9ADD-D7C45236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Planetary Impacts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7CECD836-0210-46D5-BD8D-82EE8FFF5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1953"/>
              </p:ext>
            </p:extLst>
          </p:nvPr>
        </p:nvGraphicFramePr>
        <p:xfrm>
          <a:off x="1141413" y="2467427"/>
          <a:ext cx="10455645" cy="359414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138816">
                  <a:extLst>
                    <a:ext uri="{9D8B030D-6E8A-4147-A177-3AD203B41FA5}">
                      <a16:colId xmlns:a16="http://schemas.microsoft.com/office/drawing/2014/main" val="1132431342"/>
                    </a:ext>
                  </a:extLst>
                </a:gridCol>
                <a:gridCol w="4223657">
                  <a:extLst>
                    <a:ext uri="{9D8B030D-6E8A-4147-A177-3AD203B41FA5}">
                      <a16:colId xmlns:a16="http://schemas.microsoft.com/office/drawing/2014/main" val="3833643508"/>
                    </a:ext>
                  </a:extLst>
                </a:gridCol>
                <a:gridCol w="4093172">
                  <a:extLst>
                    <a:ext uri="{9D8B030D-6E8A-4147-A177-3AD203B41FA5}">
                      <a16:colId xmlns:a16="http://schemas.microsoft.com/office/drawing/2014/main" val="1537823238"/>
                    </a:ext>
                  </a:extLst>
                </a:gridCol>
              </a:tblGrid>
              <a:tr h="513449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Rockström et al. (2009)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63176"/>
                  </a:ext>
                </a:extLst>
              </a:tr>
              <a:tr h="51344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Climate Change</a:t>
                      </a:r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Atmospheric</a:t>
                      </a:r>
                      <a:r>
                        <a:rPr lang="de-DE" dirty="0"/>
                        <a:t> CO</a:t>
                      </a:r>
                      <a:r>
                        <a:rPr lang="de-DE" baseline="-25000" dirty="0"/>
                        <a:t>2</a:t>
                      </a:r>
                      <a:r>
                        <a:rPr lang="de-DE" baseline="0" dirty="0"/>
                        <a:t> (ppm), </a:t>
                      </a:r>
                      <a:r>
                        <a:rPr lang="de-DE" baseline="0" dirty="0" err="1"/>
                        <a:t>radiative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forcing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Net GHG </a:t>
                      </a:r>
                      <a:r>
                        <a:rPr lang="de-DE" dirty="0" err="1"/>
                        <a:t>emissions</a:t>
                      </a:r>
                      <a:r>
                        <a:rPr lang="de-DE" dirty="0"/>
                        <a:t> (CO</a:t>
                      </a:r>
                      <a:r>
                        <a:rPr lang="de-DE" baseline="-25000" dirty="0"/>
                        <a:t>2</a:t>
                      </a:r>
                      <a:r>
                        <a:rPr lang="de-DE" baseline="0" dirty="0"/>
                        <a:t>eq)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320688"/>
                  </a:ext>
                </a:extLst>
              </a:tr>
              <a:tr h="51344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Biosphere</a:t>
                      </a:r>
                      <a:r>
                        <a:rPr lang="de-DE" dirty="0"/>
                        <a:t> Integrity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Extinction</a:t>
                      </a:r>
                      <a:r>
                        <a:rPr lang="de-DE" dirty="0"/>
                        <a:t> rate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Loss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ecosystem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quality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623563"/>
                  </a:ext>
                </a:extLst>
              </a:tr>
              <a:tr h="51344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Land-system </a:t>
                      </a:r>
                      <a:r>
                        <a:rPr lang="de-DE" dirty="0" err="1"/>
                        <a:t>change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Share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cropland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Cropland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deforestation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afforestation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979492"/>
                  </a:ext>
                </a:extLst>
              </a:tr>
              <a:tr h="51344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Freshwater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Consumption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water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Consumption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water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952426"/>
                  </a:ext>
                </a:extLst>
              </a:tr>
              <a:tr h="513449">
                <a:tc rowSpan="2"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Biogeochemical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Anthropogenic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nitrogen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fixation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Anthropogenic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nitrogen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fixation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361832"/>
                  </a:ext>
                </a:extLst>
              </a:tr>
              <a:tr h="513449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Anthropogenic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phosphorus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input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ocean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Anthropogenic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phosphorus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application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214362"/>
                  </a:ext>
                </a:extLst>
              </a:tr>
            </a:tbl>
          </a:graphicData>
        </a:graphic>
      </p:graphicFrame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92DD0C42-0514-4A78-9FF8-6C244F377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53524" y="6322143"/>
            <a:ext cx="2743200" cy="365125"/>
          </a:xfrm>
        </p:spPr>
        <p:txBody>
          <a:bodyPr/>
          <a:lstStyle/>
          <a:p>
            <a:fld id="{E3A316F7-6F51-4CFC-A464-BC1901B1DDC9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38A0-2559-4ACE-81C6-2DAA5986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DE" dirty="0"/>
              <a:t>Model + DATA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6A9CA-642A-4118-B88A-E54117F39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136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6 taxed externalities, 1 per scenario</a:t>
            </a:r>
          </a:p>
          <a:p>
            <a:r>
              <a:rPr lang="en-US" dirty="0"/>
              <a:t>Global scale (28 EU countries + 5 rest of the world regions)</a:t>
            </a:r>
          </a:p>
          <a:p>
            <a:r>
              <a:rPr lang="en-US" dirty="0"/>
              <a:t>2015–2050 (5-year steps)</a:t>
            </a:r>
          </a:p>
          <a:p>
            <a:r>
              <a:rPr lang="en-US" dirty="0"/>
              <a:t>34 raw and processed crop and livestock products</a:t>
            </a:r>
          </a:p>
          <a:p>
            <a:r>
              <a:rPr lang="en-US" dirty="0"/>
              <a:t>5 management types </a:t>
            </a:r>
          </a:p>
          <a:p>
            <a:pPr lvl="1"/>
            <a:r>
              <a:rPr lang="en-US" dirty="0"/>
              <a:t>conventional, organic, extensive (permaculture)</a:t>
            </a:r>
          </a:p>
          <a:p>
            <a:pPr lvl="1"/>
            <a:r>
              <a:rPr lang="en-US" dirty="0"/>
              <a:t>Rainfed, irrigated</a:t>
            </a:r>
          </a:p>
          <a:p>
            <a:r>
              <a:rPr lang="en-US" dirty="0"/>
              <a:t>Data: Primarily FAOSTAT + IIASA SSP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6274B-7560-4A3D-842F-665492D97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316F7-6F51-4CFC-A464-BC1901B1DDC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77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526A73D9-8EAC-42C4-AC82-E7BC9ADFC157}"/>
              </a:ext>
            </a:extLst>
          </p:cNvPr>
          <p:cNvSpPr/>
          <p:nvPr/>
        </p:nvSpPr>
        <p:spPr>
          <a:xfrm>
            <a:off x="531968" y="2608024"/>
            <a:ext cx="2295887" cy="3632639"/>
          </a:xfrm>
          <a:prstGeom prst="roundRect">
            <a:avLst/>
          </a:prstGeom>
          <a:solidFill>
            <a:schemeClr val="tx1">
              <a:lumMod val="85000"/>
              <a:alpha val="30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4621C6C-9D1E-418F-A204-03FBA6BDC3E1}"/>
              </a:ext>
            </a:extLst>
          </p:cNvPr>
          <p:cNvSpPr/>
          <p:nvPr/>
        </p:nvSpPr>
        <p:spPr>
          <a:xfrm>
            <a:off x="3069067" y="2600002"/>
            <a:ext cx="4203032" cy="3640661"/>
          </a:xfrm>
          <a:prstGeom prst="roundRect">
            <a:avLst/>
          </a:prstGeom>
          <a:solidFill>
            <a:schemeClr val="tx1">
              <a:lumMod val="85000"/>
              <a:alpha val="30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6286E-C634-4F6B-9ADD-D7C45236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structure – Objective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EA9D34E-C2AC-49F4-8919-3104B843F3F7}"/>
              </a:ext>
            </a:extLst>
          </p:cNvPr>
          <p:cNvSpPr/>
          <p:nvPr/>
        </p:nvSpPr>
        <p:spPr>
          <a:xfrm>
            <a:off x="854812" y="4077405"/>
            <a:ext cx="1650193" cy="735037"/>
          </a:xfrm>
          <a:prstGeom prst="round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Consumption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B1FD3D0-8740-47B5-AC5E-22F90484DFCB}"/>
              </a:ext>
            </a:extLst>
          </p:cNvPr>
          <p:cNvSpPr/>
          <p:nvPr/>
        </p:nvSpPr>
        <p:spPr>
          <a:xfrm>
            <a:off x="3395483" y="3883068"/>
            <a:ext cx="1650193" cy="735037"/>
          </a:xfrm>
          <a:prstGeom prst="roundRect">
            <a:avLst/>
          </a:prstGeom>
          <a:solidFill>
            <a:srgbClr val="0070C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8289848-B38C-40F4-A9D5-7F8389A2C326}"/>
              </a:ext>
            </a:extLst>
          </p:cNvPr>
          <p:cNvSpPr/>
          <p:nvPr/>
        </p:nvSpPr>
        <p:spPr>
          <a:xfrm>
            <a:off x="3395483" y="2823480"/>
            <a:ext cx="1650193" cy="73503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Cropland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7C61C05-1246-4B97-8B39-0F5D5374912B}"/>
              </a:ext>
            </a:extLst>
          </p:cNvPr>
          <p:cNvSpPr/>
          <p:nvPr/>
        </p:nvSpPr>
        <p:spPr>
          <a:xfrm>
            <a:off x="3395484" y="4942656"/>
            <a:ext cx="1650193" cy="73503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Livestock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3FB7003-7605-4F9E-BACB-AD32DCF934D6}"/>
              </a:ext>
            </a:extLst>
          </p:cNvPr>
          <p:cNvSpPr/>
          <p:nvPr/>
        </p:nvSpPr>
        <p:spPr>
          <a:xfrm>
            <a:off x="5284441" y="4416321"/>
            <a:ext cx="1650193" cy="735037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Trade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96478FA-C715-4318-A819-4EA7F010BF0E}"/>
              </a:ext>
            </a:extLst>
          </p:cNvPr>
          <p:cNvSpPr txBox="1"/>
          <p:nvPr/>
        </p:nvSpPr>
        <p:spPr>
          <a:xfrm>
            <a:off x="1805171" y="5906353"/>
            <a:ext cx="648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Cost</a:t>
            </a:r>
            <a:endParaRPr lang="en-GB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4D90AE0-0544-4AAD-903F-E5D9E9349C99}"/>
              </a:ext>
            </a:extLst>
          </p:cNvPr>
          <p:cNvSpPr txBox="1"/>
          <p:nvPr/>
        </p:nvSpPr>
        <p:spPr>
          <a:xfrm>
            <a:off x="825200" y="5871331"/>
            <a:ext cx="170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Revenue</a:t>
            </a:r>
            <a:endParaRPr lang="en-GB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DC0F4BCA-FD1F-46EE-A773-B3CAAF17AE1B}"/>
              </a:ext>
            </a:extLst>
          </p:cNvPr>
          <p:cNvSpPr/>
          <p:nvPr/>
        </p:nvSpPr>
        <p:spPr>
          <a:xfrm>
            <a:off x="5284441" y="3386215"/>
            <a:ext cx="1650193" cy="735037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1841D17-C750-410B-9A6D-D344E15F00B1}"/>
              </a:ext>
            </a:extLst>
          </p:cNvPr>
          <p:cNvSpPr/>
          <p:nvPr/>
        </p:nvSpPr>
        <p:spPr>
          <a:xfrm>
            <a:off x="7510863" y="2608024"/>
            <a:ext cx="4203032" cy="3640661"/>
          </a:xfrm>
          <a:prstGeom prst="roundRect">
            <a:avLst/>
          </a:prstGeom>
          <a:solidFill>
            <a:schemeClr val="tx1">
              <a:lumMod val="85000"/>
              <a:alpha val="30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59304BC-4594-456E-88CF-78B6616FF581}"/>
              </a:ext>
            </a:extLst>
          </p:cNvPr>
          <p:cNvSpPr/>
          <p:nvPr/>
        </p:nvSpPr>
        <p:spPr>
          <a:xfrm>
            <a:off x="7837279" y="3891090"/>
            <a:ext cx="1650193" cy="73503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Biodiversity loss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2622FC2D-CD2D-4E45-8334-27BDE6F73351}"/>
              </a:ext>
            </a:extLst>
          </p:cNvPr>
          <p:cNvSpPr/>
          <p:nvPr/>
        </p:nvSpPr>
        <p:spPr>
          <a:xfrm>
            <a:off x="7837279" y="2831502"/>
            <a:ext cx="1650193" cy="73503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GHG emissions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9D9993F6-EABE-48ED-A62F-A71B3B5E05F9}"/>
              </a:ext>
            </a:extLst>
          </p:cNvPr>
          <p:cNvSpPr/>
          <p:nvPr/>
        </p:nvSpPr>
        <p:spPr>
          <a:xfrm>
            <a:off x="7837280" y="4950678"/>
            <a:ext cx="1650193" cy="73503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Freshwater use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07B7190-F324-4266-8D75-521A70CABC32}"/>
              </a:ext>
            </a:extLst>
          </p:cNvPr>
          <p:cNvSpPr txBox="1"/>
          <p:nvPr/>
        </p:nvSpPr>
        <p:spPr>
          <a:xfrm>
            <a:off x="6416843" y="5837988"/>
            <a:ext cx="648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Externality</a:t>
            </a:r>
            <a:r>
              <a:rPr lang="de-DE" dirty="0"/>
              <a:t> </a:t>
            </a:r>
            <a:r>
              <a:rPr lang="de-DE" dirty="0" err="1"/>
              <a:t>taxes</a:t>
            </a:r>
            <a:endParaRPr lang="en-GB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B21D33A-E2FB-434C-895F-06A98BAD76B1}"/>
              </a:ext>
            </a:extLst>
          </p:cNvPr>
          <p:cNvSpPr/>
          <p:nvPr/>
        </p:nvSpPr>
        <p:spPr>
          <a:xfrm>
            <a:off x="9699879" y="3883068"/>
            <a:ext cx="1650193" cy="73503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Phosphorus application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F27A4B54-9331-4813-8CC5-53644648B24E}"/>
              </a:ext>
            </a:extLst>
          </p:cNvPr>
          <p:cNvSpPr/>
          <p:nvPr/>
        </p:nvSpPr>
        <p:spPr>
          <a:xfrm>
            <a:off x="9699879" y="2823480"/>
            <a:ext cx="1650193" cy="73503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Fixated synth. nitrogen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9AA7C40C-698E-4DEB-B85C-FAB715C45889}"/>
              </a:ext>
            </a:extLst>
          </p:cNvPr>
          <p:cNvSpPr/>
          <p:nvPr/>
        </p:nvSpPr>
        <p:spPr>
          <a:xfrm>
            <a:off x="9699880" y="4942656"/>
            <a:ext cx="1650193" cy="73503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Deforestation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A17A4-F8B3-4A62-A76C-BF43C11E56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316F7-6F51-4CFC-A464-BC1901B1DDC9}" type="slidenum">
              <a:rPr lang="en-GB" smtClean="0"/>
              <a:t>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82CF3-C494-4F87-9C35-C91311FEBB17}"/>
              </a:ext>
            </a:extLst>
          </p:cNvPr>
          <p:cNvSpPr txBox="1"/>
          <p:nvPr/>
        </p:nvSpPr>
        <p:spPr>
          <a:xfrm>
            <a:off x="2790430" y="423233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-</a:t>
            </a:r>
            <a:endParaRPr lang="en-GB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EBE29F-30D8-48AF-BD66-9D18AADFD47F}"/>
              </a:ext>
            </a:extLst>
          </p:cNvPr>
          <p:cNvSpPr txBox="1"/>
          <p:nvPr/>
        </p:nvSpPr>
        <p:spPr>
          <a:xfrm>
            <a:off x="7272099" y="423233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-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2729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286E-C634-4F6B-9ADD-D7C45236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structure –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A99874-C4E7-4CB5-88C3-404828E111B0}"/>
                  </a:ext>
                </a:extLst>
              </p:cNvPr>
              <p:cNvSpPr txBox="1"/>
              <p:nvPr/>
            </p:nvSpPr>
            <p:spPr>
              <a:xfrm>
                <a:off x="1133729" y="2457450"/>
                <a:ext cx="9913682" cy="44557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de-DE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de-DE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   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b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∙0.15∙</m:t>
                              </m:r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   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0.01∙</m:t>
                                  </m:r>
                                  <m:d>
                                    <m:dPr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de-D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de-D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de-D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de-D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  <m:sup>
                                          <m:r>
                                            <a:rPr lang="de-D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  <m:sup>
                                          <m:r>
                                            <a:rPr lang="de-D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+0.03∙</m:t>
                                  </m:r>
                                  <m:sSubSup>
                                    <m:sSubSup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  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de-DE" sz="2400" dirty="0"/>
              </a:p>
              <a:p>
                <a:r>
                  <a:rPr lang="en-GB" sz="2400" dirty="0"/>
                  <a:t>			</a:t>
                </a:r>
              </a:p>
              <a:p>
                <a:r>
                  <a:rPr lang="en-GB" sz="2400" dirty="0"/>
                  <a:t>	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A99874-C4E7-4CB5-88C3-404828E1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29" y="2457450"/>
                <a:ext cx="9913682" cy="44557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9B3ED-986F-4D64-A03E-391A23CEF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316F7-6F51-4CFC-A464-BC1901B1DDC9}" type="slidenum">
              <a:rPr lang="en-GB" smtClean="0"/>
              <a:t>7</a:t>
            </a:fld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52934F-F9EF-40B7-B169-371740A32DF6}"/>
              </a:ext>
            </a:extLst>
          </p:cNvPr>
          <p:cNvSpPr/>
          <p:nvPr/>
        </p:nvSpPr>
        <p:spPr>
          <a:xfrm>
            <a:off x="2409372" y="2507887"/>
            <a:ext cx="2252418" cy="90432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0A76A-89CA-44E8-9FB7-93E6D7AD7A88}"/>
              </a:ext>
            </a:extLst>
          </p:cNvPr>
          <p:cNvSpPr txBox="1"/>
          <p:nvPr/>
        </p:nvSpPr>
        <p:spPr>
          <a:xfrm>
            <a:off x="1278027" y="263194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max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BF9CF-2BEF-4172-9916-C5AFAA7403B2}"/>
              </a:ext>
            </a:extLst>
          </p:cNvPr>
          <p:cNvSpPr txBox="1"/>
          <p:nvPr/>
        </p:nvSpPr>
        <p:spPr>
          <a:xfrm>
            <a:off x="3087090" y="2155607"/>
            <a:ext cx="93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Revenue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6CB016-44B6-4B24-93B4-282657692E1A}"/>
              </a:ext>
            </a:extLst>
          </p:cNvPr>
          <p:cNvSpPr/>
          <p:nvPr/>
        </p:nvSpPr>
        <p:spPr>
          <a:xfrm>
            <a:off x="4702629" y="2512371"/>
            <a:ext cx="3431721" cy="905268"/>
          </a:xfrm>
          <a:prstGeom prst="roundRect">
            <a:avLst/>
          </a:prstGeom>
          <a:noFill/>
          <a:ln w="28575">
            <a:solidFill>
              <a:srgbClr val="FCA546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42A88-72BE-4E42-9EF5-131B46E03C4F}"/>
              </a:ext>
            </a:extLst>
          </p:cNvPr>
          <p:cNvSpPr txBox="1"/>
          <p:nvPr/>
        </p:nvSpPr>
        <p:spPr>
          <a:xfrm>
            <a:off x="6090570" y="2162941"/>
            <a:ext cx="63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Crop</a:t>
            </a:r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98A59D-BC5F-4938-A284-4151C31B1E43}"/>
              </a:ext>
            </a:extLst>
          </p:cNvPr>
          <p:cNvSpPr/>
          <p:nvPr/>
        </p:nvSpPr>
        <p:spPr>
          <a:xfrm>
            <a:off x="8168839" y="2488413"/>
            <a:ext cx="2252418" cy="929226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9F3763-D95E-46C4-9BAB-63BDB87BD249}"/>
              </a:ext>
            </a:extLst>
          </p:cNvPr>
          <p:cNvSpPr txBox="1"/>
          <p:nvPr/>
        </p:nvSpPr>
        <p:spPr>
          <a:xfrm>
            <a:off x="8802765" y="2154183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Livestock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66F0C9-B243-436C-B228-83C6083D4DBD}"/>
              </a:ext>
            </a:extLst>
          </p:cNvPr>
          <p:cNvSpPr/>
          <p:nvPr/>
        </p:nvSpPr>
        <p:spPr>
          <a:xfrm>
            <a:off x="2140858" y="3457115"/>
            <a:ext cx="2419712" cy="8676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A64FD-B358-45C0-B213-21C719A5F9EF}"/>
              </a:ext>
            </a:extLst>
          </p:cNvPr>
          <p:cNvSpPr txBox="1"/>
          <p:nvPr/>
        </p:nvSpPr>
        <p:spPr>
          <a:xfrm>
            <a:off x="1080888" y="3720184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Processes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EFEAEA8-E9EE-4512-A63E-7BCCE57AA7BA}"/>
              </a:ext>
            </a:extLst>
          </p:cNvPr>
          <p:cNvSpPr/>
          <p:nvPr/>
        </p:nvSpPr>
        <p:spPr>
          <a:xfrm>
            <a:off x="4605617" y="3457115"/>
            <a:ext cx="3776383" cy="867698"/>
          </a:xfrm>
          <a:prstGeom prst="roundRect">
            <a:avLst/>
          </a:prstGeom>
          <a:noFill/>
          <a:ln w="28575"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ECD8C4-6ED8-4D42-BB9E-95D3FEAF8CF5}"/>
              </a:ext>
            </a:extLst>
          </p:cNvPr>
          <p:cNvSpPr txBox="1"/>
          <p:nvPr/>
        </p:nvSpPr>
        <p:spPr>
          <a:xfrm>
            <a:off x="8409789" y="3711672"/>
            <a:ext cx="71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Trade</a:t>
            </a:r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C54634-093E-4938-9FC1-95B4F3E88CBF}"/>
              </a:ext>
            </a:extLst>
          </p:cNvPr>
          <p:cNvSpPr/>
          <p:nvPr/>
        </p:nvSpPr>
        <p:spPr>
          <a:xfrm>
            <a:off x="2161939" y="4382847"/>
            <a:ext cx="6640826" cy="892013"/>
          </a:xfrm>
          <a:prstGeom prst="roundRect">
            <a:avLst/>
          </a:prstGeom>
          <a:noFill/>
          <a:ln w="28575"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DBCBD5-44CF-478A-8DC9-71204777C0C1}"/>
              </a:ext>
            </a:extLst>
          </p:cNvPr>
          <p:cNvSpPr txBox="1"/>
          <p:nvPr/>
        </p:nvSpPr>
        <p:spPr>
          <a:xfrm>
            <a:off x="8832386" y="4639102"/>
            <a:ext cx="9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Storage</a:t>
            </a:r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9FEC04-83BE-4F6D-BA45-0BC2F36821A6}"/>
              </a:ext>
            </a:extLst>
          </p:cNvPr>
          <p:cNvSpPr/>
          <p:nvPr/>
        </p:nvSpPr>
        <p:spPr>
          <a:xfrm>
            <a:off x="2132318" y="5297772"/>
            <a:ext cx="2293258" cy="892013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DEBD0-262D-4779-BA71-FC66C2CE777E}"/>
              </a:ext>
            </a:extLst>
          </p:cNvPr>
          <p:cNvSpPr txBox="1"/>
          <p:nvPr/>
        </p:nvSpPr>
        <p:spPr>
          <a:xfrm>
            <a:off x="4429502" y="5569789"/>
            <a:ext cx="129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Externalities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B11AF2-FB1C-4434-9483-E68BCEF0A2A8}"/>
              </a:ext>
            </a:extLst>
          </p:cNvPr>
          <p:cNvSpPr txBox="1"/>
          <p:nvPr/>
        </p:nvSpPr>
        <p:spPr>
          <a:xfrm>
            <a:off x="8168839" y="5572993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Capitals: variables</a:t>
            </a:r>
            <a:br>
              <a:rPr lang="en-US" dirty="0"/>
            </a:br>
            <a:r>
              <a:rPr lang="en-US" dirty="0"/>
              <a:t>Lower case: parameters</a:t>
            </a:r>
          </a:p>
          <a:p>
            <a:r>
              <a:rPr lang="en-US" dirty="0"/>
              <a:t>Subscript: sets</a:t>
            </a:r>
          </a:p>
        </p:txBody>
      </p:sp>
    </p:spTree>
    <p:extLst>
      <p:ext uri="{BB962C8B-B14F-4D97-AF65-F5344CB8AC3E}">
        <p14:creationId xmlns:p14="http://schemas.microsoft.com/office/powerpoint/2010/main" val="128322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19" grpId="0"/>
      <p:bldP spid="19" grpId="1"/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00809B-A031-46AC-B6C5-B5649788FBD5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4900422" y="4616925"/>
            <a:ext cx="0" cy="32454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D9076D7-6038-4E27-821B-4426DE1F2284}"/>
              </a:ext>
            </a:extLst>
          </p:cNvPr>
          <p:cNvCxnSpPr>
            <a:cxnSpLocks/>
            <a:stCxn id="121" idx="3"/>
            <a:endCxn id="152" idx="1"/>
          </p:cNvCxnSpPr>
          <p:nvPr/>
        </p:nvCxnSpPr>
        <p:spPr>
          <a:xfrm>
            <a:off x="7614478" y="4249406"/>
            <a:ext cx="635029" cy="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2E20AE-1A95-4985-A561-B6E7DDEFF8DE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 flipH="1">
            <a:off x="4900422" y="3557339"/>
            <a:ext cx="1" cy="32454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FD286F-B9E5-499C-AD8A-1F8A41D7ABB5}"/>
              </a:ext>
            </a:extLst>
          </p:cNvPr>
          <p:cNvCxnSpPr>
            <a:cxnSpLocks/>
            <a:stCxn id="35" idx="3"/>
            <a:endCxn id="121" idx="1"/>
          </p:cNvCxnSpPr>
          <p:nvPr/>
        </p:nvCxnSpPr>
        <p:spPr>
          <a:xfrm flipV="1">
            <a:off x="5725518" y="4249406"/>
            <a:ext cx="238767" cy="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661138-6132-4B62-86C5-77AA58F4BA51}"/>
              </a:ext>
            </a:extLst>
          </p:cNvPr>
          <p:cNvCxnSpPr>
            <a:cxnSpLocks/>
            <a:stCxn id="40" idx="3"/>
            <a:endCxn id="36" idx="1"/>
          </p:cNvCxnSpPr>
          <p:nvPr/>
        </p:nvCxnSpPr>
        <p:spPr>
          <a:xfrm>
            <a:off x="3844526" y="5308993"/>
            <a:ext cx="230799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48FF0E1-7DC5-470B-AAA6-82744E38A5E5}"/>
              </a:ext>
            </a:extLst>
          </p:cNvPr>
          <p:cNvCxnSpPr>
            <a:cxnSpLocks/>
            <a:endCxn id="40" idx="0"/>
          </p:cNvCxnSpPr>
          <p:nvPr/>
        </p:nvCxnSpPr>
        <p:spPr>
          <a:xfrm rot="5400000">
            <a:off x="4742132" y="2894223"/>
            <a:ext cx="324549" cy="3769952"/>
          </a:xfrm>
          <a:prstGeom prst="bentConnector3">
            <a:avLst>
              <a:gd name="adj1" fmla="val 50000"/>
            </a:avLst>
          </a:prstGeom>
          <a:ln w="254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75C7C7C-08FA-4138-93E8-8C5B82DBB48B}"/>
              </a:ext>
            </a:extLst>
          </p:cNvPr>
          <p:cNvCxnSpPr>
            <a:cxnSpLocks/>
            <a:stCxn id="68" idx="2"/>
            <a:endCxn id="152" idx="0"/>
          </p:cNvCxnSpPr>
          <p:nvPr/>
        </p:nvCxnSpPr>
        <p:spPr>
          <a:xfrm>
            <a:off x="9074603" y="3557338"/>
            <a:ext cx="1" cy="324550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DAFC7FE-90D0-486F-86A9-79C9BEAC2790}"/>
              </a:ext>
            </a:extLst>
          </p:cNvPr>
          <p:cNvCxnSpPr>
            <a:cxnSpLocks/>
            <a:stCxn id="152" idx="2"/>
            <a:endCxn id="69" idx="0"/>
          </p:cNvCxnSpPr>
          <p:nvPr/>
        </p:nvCxnSpPr>
        <p:spPr>
          <a:xfrm flipH="1">
            <a:off x="9074602" y="4616925"/>
            <a:ext cx="2" cy="324548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BF3667C-8522-423B-AF16-ED9BEAB83D55}"/>
              </a:ext>
            </a:extLst>
          </p:cNvPr>
          <p:cNvCxnSpPr>
            <a:cxnSpLocks/>
            <a:stCxn id="11" idx="3"/>
            <a:endCxn id="68" idx="1"/>
          </p:cNvCxnSpPr>
          <p:nvPr/>
        </p:nvCxnSpPr>
        <p:spPr>
          <a:xfrm flipV="1">
            <a:off x="5725519" y="3189820"/>
            <a:ext cx="2523987" cy="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9ECB3E-A1A2-4F47-ABFB-7A2646C8CDE3}"/>
              </a:ext>
            </a:extLst>
          </p:cNvPr>
          <p:cNvCxnSpPr>
            <a:cxnSpLocks/>
            <a:stCxn id="36" idx="3"/>
            <a:endCxn id="69" idx="1"/>
          </p:cNvCxnSpPr>
          <p:nvPr/>
        </p:nvCxnSpPr>
        <p:spPr>
          <a:xfrm flipV="1">
            <a:off x="5725518" y="5308992"/>
            <a:ext cx="2523987" cy="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92512290-E591-4EB5-A370-CB7B59880F18}"/>
              </a:ext>
            </a:extLst>
          </p:cNvPr>
          <p:cNvCxnSpPr>
            <a:cxnSpLocks/>
            <a:stCxn id="36" idx="3"/>
            <a:endCxn id="152" idx="1"/>
          </p:cNvCxnSpPr>
          <p:nvPr/>
        </p:nvCxnSpPr>
        <p:spPr>
          <a:xfrm flipV="1">
            <a:off x="5725518" y="4249407"/>
            <a:ext cx="2523989" cy="1059586"/>
          </a:xfrm>
          <a:prstGeom prst="bentConnector3">
            <a:avLst>
              <a:gd name="adj1" fmla="val 83050"/>
            </a:avLst>
          </a:prstGeom>
          <a:ln w="254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8DE7685-C650-41D0-9AD9-B047B9ACC174}"/>
              </a:ext>
            </a:extLst>
          </p:cNvPr>
          <p:cNvCxnSpPr>
            <a:cxnSpLocks/>
            <a:stCxn id="11" idx="3"/>
            <a:endCxn id="152" idx="1"/>
          </p:cNvCxnSpPr>
          <p:nvPr/>
        </p:nvCxnSpPr>
        <p:spPr>
          <a:xfrm>
            <a:off x="5725519" y="3189821"/>
            <a:ext cx="2523988" cy="1059586"/>
          </a:xfrm>
          <a:prstGeom prst="bentConnector3">
            <a:avLst>
              <a:gd name="adj1" fmla="val 83050"/>
            </a:avLst>
          </a:prstGeom>
          <a:ln w="254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B4AACCF-55F9-457C-907B-0655E2C0FDEE}"/>
              </a:ext>
            </a:extLst>
          </p:cNvPr>
          <p:cNvCxnSpPr>
            <a:cxnSpLocks/>
            <a:stCxn id="138" idx="1"/>
            <a:endCxn id="152" idx="3"/>
          </p:cNvCxnSpPr>
          <p:nvPr/>
        </p:nvCxnSpPr>
        <p:spPr>
          <a:xfrm flipH="1">
            <a:off x="9899700" y="4249407"/>
            <a:ext cx="256409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5D5863D7-F45E-46DA-BCF0-6C506253C9CF}"/>
              </a:ext>
            </a:extLst>
          </p:cNvPr>
          <p:cNvCxnSpPr>
            <a:cxnSpLocks/>
            <a:stCxn id="38" idx="0"/>
            <a:endCxn id="11" idx="1"/>
          </p:cNvCxnSpPr>
          <p:nvPr/>
        </p:nvCxnSpPr>
        <p:spPr>
          <a:xfrm rot="5400000" flipH="1" flipV="1">
            <a:off x="3201345" y="3007906"/>
            <a:ext cx="692066" cy="1055896"/>
          </a:xfrm>
          <a:prstGeom prst="bentConnector2">
            <a:avLst/>
          </a:prstGeom>
          <a:ln w="254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89F4226-CA9C-4994-9B09-03FF5F1F8A81}"/>
              </a:ext>
            </a:extLst>
          </p:cNvPr>
          <p:cNvCxnSpPr>
            <a:cxnSpLocks/>
            <a:stCxn id="112" idx="3"/>
            <a:endCxn id="40" idx="1"/>
          </p:cNvCxnSpPr>
          <p:nvPr/>
        </p:nvCxnSpPr>
        <p:spPr>
          <a:xfrm>
            <a:off x="1963532" y="5308992"/>
            <a:ext cx="230801" cy="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023457-F59B-4062-BC39-0CC09A572315}"/>
              </a:ext>
            </a:extLst>
          </p:cNvPr>
          <p:cNvCxnSpPr>
            <a:cxnSpLocks/>
            <a:stCxn id="111" idx="3"/>
            <a:endCxn id="38" idx="1"/>
          </p:cNvCxnSpPr>
          <p:nvPr/>
        </p:nvCxnSpPr>
        <p:spPr>
          <a:xfrm flipV="1">
            <a:off x="1963532" y="4249406"/>
            <a:ext cx="230801" cy="699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46286E-C634-4F6B-9ADD-D7C45236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structure – Product balance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EF8D8E-1340-4E57-9746-7C23D714BEB4}"/>
              </a:ext>
            </a:extLst>
          </p:cNvPr>
          <p:cNvSpPr/>
          <p:nvPr/>
        </p:nvSpPr>
        <p:spPr>
          <a:xfrm>
            <a:off x="4075326" y="2822302"/>
            <a:ext cx="1650193" cy="73503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Crop products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4D7CBDA4-3AA7-436B-B64D-44C995304529}"/>
              </a:ext>
            </a:extLst>
          </p:cNvPr>
          <p:cNvSpPr/>
          <p:nvPr/>
        </p:nvSpPr>
        <p:spPr>
          <a:xfrm>
            <a:off x="10156109" y="3881888"/>
            <a:ext cx="1650193" cy="735037"/>
          </a:xfrm>
          <a:prstGeom prst="round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kcal Corridor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EA9D34E-C2AC-49F4-8919-3104B843F3F7}"/>
              </a:ext>
            </a:extLst>
          </p:cNvPr>
          <p:cNvSpPr/>
          <p:nvPr/>
        </p:nvSpPr>
        <p:spPr>
          <a:xfrm>
            <a:off x="8249507" y="3881888"/>
            <a:ext cx="1650193" cy="735037"/>
          </a:xfrm>
          <a:prstGeom prst="roundRect">
            <a:avLst/>
          </a:prstGeom>
          <a:solidFill>
            <a:srgbClr val="7030A0"/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Consumption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B1FD3D0-8740-47B5-AC5E-22F90484DFCB}"/>
              </a:ext>
            </a:extLst>
          </p:cNvPr>
          <p:cNvSpPr/>
          <p:nvPr/>
        </p:nvSpPr>
        <p:spPr>
          <a:xfrm>
            <a:off x="4075325" y="3881888"/>
            <a:ext cx="1650193" cy="735037"/>
          </a:xfrm>
          <a:prstGeom prst="roundRect">
            <a:avLst/>
          </a:prstGeom>
          <a:solidFill>
            <a:srgbClr val="0070C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6FF05E7-99F7-469A-94A3-CE719183607F}"/>
              </a:ext>
            </a:extLst>
          </p:cNvPr>
          <p:cNvSpPr/>
          <p:nvPr/>
        </p:nvSpPr>
        <p:spPr>
          <a:xfrm>
            <a:off x="4075325" y="4941474"/>
            <a:ext cx="1650193" cy="73503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Livestock products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8289848-B38C-40F4-A9D5-7F8389A2C326}"/>
              </a:ext>
            </a:extLst>
          </p:cNvPr>
          <p:cNvSpPr/>
          <p:nvPr/>
        </p:nvSpPr>
        <p:spPr>
          <a:xfrm>
            <a:off x="2194333" y="3881887"/>
            <a:ext cx="1650193" cy="73503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Cropland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7C61C05-1246-4B97-8B39-0F5D5374912B}"/>
              </a:ext>
            </a:extLst>
          </p:cNvPr>
          <p:cNvSpPr/>
          <p:nvPr/>
        </p:nvSpPr>
        <p:spPr>
          <a:xfrm>
            <a:off x="2194333" y="4941474"/>
            <a:ext cx="1650193" cy="73503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Livestock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5A229F9-4C5A-4342-AAC3-3F42C6702720}"/>
              </a:ext>
            </a:extLst>
          </p:cNvPr>
          <p:cNvSpPr/>
          <p:nvPr/>
        </p:nvSpPr>
        <p:spPr>
          <a:xfrm>
            <a:off x="8249506" y="2822301"/>
            <a:ext cx="1650193" cy="735037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Storage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3FB7003-7605-4F9E-BACB-AD32DCF934D6}"/>
              </a:ext>
            </a:extLst>
          </p:cNvPr>
          <p:cNvSpPr/>
          <p:nvPr/>
        </p:nvSpPr>
        <p:spPr>
          <a:xfrm>
            <a:off x="8249505" y="4941473"/>
            <a:ext cx="1650193" cy="735037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Trade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B136ECE4-4F4A-48DE-BC02-66C717A80FFF}"/>
              </a:ext>
            </a:extLst>
          </p:cNvPr>
          <p:cNvSpPr/>
          <p:nvPr/>
        </p:nvSpPr>
        <p:spPr>
          <a:xfrm>
            <a:off x="2195223" y="2825282"/>
            <a:ext cx="1650193" cy="73503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Crop management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3A9AC570-61B0-45B7-BFBC-5FA3BCB53545}"/>
              </a:ext>
            </a:extLst>
          </p:cNvPr>
          <p:cNvSpPr/>
          <p:nvPr/>
        </p:nvSpPr>
        <p:spPr>
          <a:xfrm>
            <a:off x="313339" y="3888880"/>
            <a:ext cx="1650193" cy="73503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Crop Mix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96B49259-8B55-4831-B3D4-A696B2CB50B6}"/>
              </a:ext>
            </a:extLst>
          </p:cNvPr>
          <p:cNvSpPr/>
          <p:nvPr/>
        </p:nvSpPr>
        <p:spPr>
          <a:xfrm>
            <a:off x="313339" y="4941473"/>
            <a:ext cx="1650193" cy="73503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Mix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CACE6BA-C959-482A-9C69-5FA6CDACA557}"/>
              </a:ext>
            </a:extLst>
          </p:cNvPr>
          <p:cNvSpPr/>
          <p:nvPr/>
        </p:nvSpPr>
        <p:spPr>
          <a:xfrm>
            <a:off x="5964285" y="3881889"/>
            <a:ext cx="1650193" cy="735034"/>
          </a:xfrm>
          <a:prstGeom prst="roundRect">
            <a:avLst/>
          </a:prstGeom>
          <a:solidFill>
            <a:srgbClr val="0070C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</a:t>
            </a:r>
            <a:br>
              <a:rPr lang="en-US" dirty="0"/>
            </a:br>
            <a:r>
              <a:rPr lang="en-US" dirty="0"/>
              <a:t>(by-)products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10D64-5E38-46CC-A8A1-02C680E368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316F7-6F51-4CFC-A464-BC1901B1DDC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21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A7D080C-63B0-48AE-91D2-06F11FCF00D5}"/>
              </a:ext>
            </a:extLst>
          </p:cNvPr>
          <p:cNvSpPr/>
          <p:nvPr/>
        </p:nvSpPr>
        <p:spPr>
          <a:xfrm>
            <a:off x="1323950" y="2507126"/>
            <a:ext cx="6244161" cy="3732355"/>
          </a:xfrm>
          <a:prstGeom prst="roundRect">
            <a:avLst/>
          </a:prstGeom>
          <a:solidFill>
            <a:schemeClr val="tx1">
              <a:lumMod val="85000"/>
              <a:alpha val="30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526A73D9-8EAC-42C4-AC82-E7BC9ADFC157}"/>
              </a:ext>
            </a:extLst>
          </p:cNvPr>
          <p:cNvSpPr/>
          <p:nvPr/>
        </p:nvSpPr>
        <p:spPr>
          <a:xfrm>
            <a:off x="8312391" y="2511137"/>
            <a:ext cx="2209469" cy="3728344"/>
          </a:xfrm>
          <a:prstGeom prst="roundRect">
            <a:avLst/>
          </a:prstGeom>
          <a:solidFill>
            <a:schemeClr val="tx1">
              <a:lumMod val="85000"/>
              <a:alpha val="30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3419C90-55C5-4026-A9BB-4A64744F4690}"/>
              </a:ext>
            </a:extLst>
          </p:cNvPr>
          <p:cNvCxnSpPr>
            <a:cxnSpLocks/>
            <a:stCxn id="40" idx="0"/>
            <a:endCxn id="39" idx="1"/>
          </p:cNvCxnSpPr>
          <p:nvPr/>
        </p:nvCxnSpPr>
        <p:spPr>
          <a:xfrm rot="5400000" flipH="1" flipV="1">
            <a:off x="2732315" y="2894527"/>
            <a:ext cx="692068" cy="1080177"/>
          </a:xfrm>
          <a:prstGeom prst="bentConnector2">
            <a:avLst/>
          </a:prstGeom>
          <a:ln w="254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46286E-C634-4F6B-9ADD-D7C45236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Model structure – Land use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8289848-B38C-40F4-A9D5-7F8389A2C326}"/>
              </a:ext>
            </a:extLst>
          </p:cNvPr>
          <p:cNvSpPr/>
          <p:nvPr/>
        </p:nvSpPr>
        <p:spPr>
          <a:xfrm>
            <a:off x="5526368" y="4842191"/>
            <a:ext cx="1650193" cy="73503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Cropland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7C61C05-1246-4B97-8B39-0F5D5374912B}"/>
              </a:ext>
            </a:extLst>
          </p:cNvPr>
          <p:cNvSpPr/>
          <p:nvPr/>
        </p:nvSpPr>
        <p:spPr>
          <a:xfrm>
            <a:off x="1713164" y="3780649"/>
            <a:ext cx="1650193" cy="73503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Livestock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5A229F9-4C5A-4342-AAC3-3F42C6702720}"/>
              </a:ext>
            </a:extLst>
          </p:cNvPr>
          <p:cNvSpPr/>
          <p:nvPr/>
        </p:nvSpPr>
        <p:spPr>
          <a:xfrm>
            <a:off x="8590515" y="3296347"/>
            <a:ext cx="1650193" cy="73503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LM/LMC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3FB7003-7605-4F9E-BACB-AD32DCF934D6}"/>
              </a:ext>
            </a:extLst>
          </p:cNvPr>
          <p:cNvSpPr/>
          <p:nvPr/>
        </p:nvSpPr>
        <p:spPr>
          <a:xfrm>
            <a:off x="3618438" y="4842191"/>
            <a:ext cx="1650193" cy="735037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Urban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B136ECE4-4F4A-48DE-BC02-66C717A80FFF}"/>
              </a:ext>
            </a:extLst>
          </p:cNvPr>
          <p:cNvSpPr/>
          <p:nvPr/>
        </p:nvSpPr>
        <p:spPr>
          <a:xfrm>
            <a:off x="1711836" y="2721061"/>
            <a:ext cx="1650193" cy="735037"/>
          </a:xfrm>
          <a:prstGeom prst="roundRect">
            <a:avLst/>
          </a:prstGeom>
          <a:solidFill>
            <a:srgbClr val="00B0F0"/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Pasture management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BEBB8B4-1254-4C14-89A2-D4AE84CFBC8C}"/>
              </a:ext>
            </a:extLst>
          </p:cNvPr>
          <p:cNvSpPr/>
          <p:nvPr/>
        </p:nvSpPr>
        <p:spPr>
          <a:xfrm>
            <a:off x="5523712" y="2721061"/>
            <a:ext cx="1650193" cy="73503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Other/Forest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B7A7997-5963-47BE-B292-D15C278AB101}"/>
              </a:ext>
            </a:extLst>
          </p:cNvPr>
          <p:cNvSpPr/>
          <p:nvPr/>
        </p:nvSpPr>
        <p:spPr>
          <a:xfrm>
            <a:off x="3618438" y="2721062"/>
            <a:ext cx="1650193" cy="735037"/>
          </a:xfrm>
          <a:prstGeom prst="roundRect">
            <a:avLst/>
          </a:prstGeom>
          <a:solidFill>
            <a:srgbClr val="00B0F0"/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Pasture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A219487-32F3-4537-BDD6-86DBB24CC704}"/>
              </a:ext>
            </a:extLst>
          </p:cNvPr>
          <p:cNvSpPr/>
          <p:nvPr/>
        </p:nvSpPr>
        <p:spPr>
          <a:xfrm>
            <a:off x="1710508" y="4842191"/>
            <a:ext cx="1650193" cy="735037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3E86B3-95B2-4689-B17C-9E9F5B87EC99}"/>
              </a:ext>
            </a:extLst>
          </p:cNvPr>
          <p:cNvCxnSpPr>
            <a:cxnSpLocks/>
            <a:stCxn id="44" idx="3"/>
            <a:endCxn id="69" idx="1"/>
          </p:cNvCxnSpPr>
          <p:nvPr/>
        </p:nvCxnSpPr>
        <p:spPr>
          <a:xfrm>
            <a:off x="3360701" y="5209710"/>
            <a:ext cx="257737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DB005E-55A9-4D28-AFDA-011B07A88A10}"/>
              </a:ext>
            </a:extLst>
          </p:cNvPr>
          <p:cNvCxnSpPr>
            <a:cxnSpLocks/>
            <a:stCxn id="39" idx="2"/>
            <a:endCxn id="69" idx="0"/>
          </p:cNvCxnSpPr>
          <p:nvPr/>
        </p:nvCxnSpPr>
        <p:spPr>
          <a:xfrm>
            <a:off x="4443535" y="3456099"/>
            <a:ext cx="0" cy="1386092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FD3A28-43E7-4837-91B8-8EDADA95682B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4443535" y="3456099"/>
            <a:ext cx="1905273" cy="1386092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8AFA252-3681-4309-ACA1-AE277A5BC07D}"/>
              </a:ext>
            </a:extLst>
          </p:cNvPr>
          <p:cNvCxnSpPr>
            <a:cxnSpLocks/>
            <a:stCxn id="69" idx="3"/>
            <a:endCxn id="38" idx="1"/>
          </p:cNvCxnSpPr>
          <p:nvPr/>
        </p:nvCxnSpPr>
        <p:spPr>
          <a:xfrm>
            <a:off x="5268631" y="5209710"/>
            <a:ext cx="257737" cy="0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539D80-3879-4C30-A034-E88E216715B0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>
            <a:off x="4443535" y="3456099"/>
            <a:ext cx="1907930" cy="1386092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0E8EF5E-0C94-4886-97E3-94006144BD5E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6343307" y="3456099"/>
            <a:ext cx="8158" cy="1386092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6CECBA9-570C-44DC-9141-3531A8FB11B8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5268631" y="3088579"/>
            <a:ext cx="238765" cy="2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1C2B5AD-3CE7-4344-B848-AB4314AE6DD9}"/>
              </a:ext>
            </a:extLst>
          </p:cNvPr>
          <p:cNvSpPr/>
          <p:nvPr/>
        </p:nvSpPr>
        <p:spPr>
          <a:xfrm>
            <a:off x="4539954" y="3780648"/>
            <a:ext cx="1650193" cy="73503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 evolution corridor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889C81F-483A-4907-9083-3AA09CDBB681}"/>
              </a:ext>
            </a:extLst>
          </p:cNvPr>
          <p:cNvSpPr/>
          <p:nvPr/>
        </p:nvSpPr>
        <p:spPr>
          <a:xfrm>
            <a:off x="8583013" y="4341012"/>
            <a:ext cx="1650193" cy="73503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LU/LUC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31AC27-3559-4A09-BF95-EFD3321AB9F8}"/>
              </a:ext>
            </a:extLst>
          </p:cNvPr>
          <p:cNvCxnSpPr>
            <a:cxnSpLocks/>
            <a:stCxn id="63" idx="3"/>
            <a:endCxn id="126" idx="1"/>
          </p:cNvCxnSpPr>
          <p:nvPr/>
        </p:nvCxnSpPr>
        <p:spPr>
          <a:xfrm>
            <a:off x="7568111" y="4373304"/>
            <a:ext cx="744280" cy="2005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695C5-81F2-4575-B1C5-EB635E11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316F7-6F51-4CFC-A464-BC1901B1DDC9}" type="slidenum">
              <a:rPr lang="en-GB" smtClean="0"/>
              <a:t>9</a:t>
            </a:fld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B6665-063E-48B1-A44B-12227838C261}"/>
              </a:ext>
            </a:extLst>
          </p:cNvPr>
          <p:cNvSpPr txBox="1"/>
          <p:nvPr/>
        </p:nvSpPr>
        <p:spPr>
          <a:xfrm>
            <a:off x="1299448" y="5809349"/>
            <a:ext cx="648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Land </a:t>
            </a:r>
            <a:r>
              <a:rPr lang="de-DE" dirty="0" err="1"/>
              <a:t>Constraints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46D05C-8BF8-43D4-9ED8-6C763C486ECA}"/>
              </a:ext>
            </a:extLst>
          </p:cNvPr>
          <p:cNvSpPr txBox="1"/>
          <p:nvPr/>
        </p:nvSpPr>
        <p:spPr>
          <a:xfrm>
            <a:off x="8201730" y="5809349"/>
            <a:ext cx="242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Helper 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06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660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CMBX12</vt:lpstr>
      <vt:lpstr>Arial</vt:lpstr>
      <vt:lpstr>Calibri</vt:lpstr>
      <vt:lpstr>Cambria Math</vt:lpstr>
      <vt:lpstr>Tw Cen MT</vt:lpstr>
      <vt:lpstr>Circuit</vt:lpstr>
      <vt:lpstr>Synergies and conflicts between multiple sustainability goals</vt:lpstr>
      <vt:lpstr>PowerPoint Presentation</vt:lpstr>
      <vt:lpstr>Planetary Boundaries</vt:lpstr>
      <vt:lpstr>Planetary Impacts</vt:lpstr>
      <vt:lpstr>Model + DATA</vt:lpstr>
      <vt:lpstr>Model structure – Objective</vt:lpstr>
      <vt:lpstr>Model structure – Objective</vt:lpstr>
      <vt:lpstr>Model structure – Product balance</vt:lpstr>
      <vt:lpstr>Model structure – Land use</vt:lpstr>
      <vt:lpstr>Model structure – Indicators</vt:lpstr>
      <vt:lpstr>Results – GHG</vt:lpstr>
      <vt:lpstr>Results – strong Synergies</vt:lpstr>
      <vt:lpstr>Results – No or weak synergies</vt:lpstr>
      <vt:lpstr>Results – Crop management</vt:lpstr>
      <vt:lpstr>Results – Consumption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Synergies and conflicts between multiple sustainability goals</dc:title>
  <dc:creator>JAN STEINHAUSER</dc:creator>
  <cp:lastModifiedBy>JAN STEINHAUSER</cp:lastModifiedBy>
  <cp:revision>82</cp:revision>
  <dcterms:created xsi:type="dcterms:W3CDTF">2020-12-17T23:25:43Z</dcterms:created>
  <dcterms:modified xsi:type="dcterms:W3CDTF">2021-01-15T19:48:02Z</dcterms:modified>
</cp:coreProperties>
</file>