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6" r:id="rId6"/>
    <p:sldId id="263" r:id="rId7"/>
    <p:sldId id="259" r:id="rId8"/>
    <p:sldId id="260" r:id="rId9"/>
    <p:sldId id="261" r:id="rId10"/>
    <p:sldId id="262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C14D4-DF5C-440D-9CA9-13FD6ED0966F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89BDE-CE6C-4E8A-A9C7-01EF26ABA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6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9BDE-CE6C-4E8A-A9C7-01EF26ABA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80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9BDE-CE6C-4E8A-A9C7-01EF26ABA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8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9BDE-CE6C-4E8A-A9C7-01EF26ABA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8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9BDE-CE6C-4E8A-A9C7-01EF26ABA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8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1E-000D-499D-B6E2-643BF225EB9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19B-93BB-4016-8299-294AD502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2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1E-000D-499D-B6E2-643BF225EB9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19B-93BB-4016-8299-294AD502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6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1E-000D-499D-B6E2-643BF225EB9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19B-93BB-4016-8299-294AD502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1E-000D-499D-B6E2-643BF225EB9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19B-93BB-4016-8299-294AD502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1E-000D-499D-B6E2-643BF225EB9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19B-93BB-4016-8299-294AD502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9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1E-000D-499D-B6E2-643BF225EB9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19B-93BB-4016-8299-294AD502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1E-000D-499D-B6E2-643BF225EB9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19B-93BB-4016-8299-294AD502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1E-000D-499D-B6E2-643BF225EB9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19B-93BB-4016-8299-294AD502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7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1E-000D-499D-B6E2-643BF225EB9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19B-93BB-4016-8299-294AD502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1E-000D-499D-B6E2-643BF225EB9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19B-93BB-4016-8299-294AD502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5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1E-000D-499D-B6E2-643BF225EB9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CC19B-93BB-4016-8299-294AD502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1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B21E-000D-499D-B6E2-643BF225EB9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CC19B-93BB-4016-8299-294AD5028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gif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352800"/>
            <a:ext cx="4267200" cy="1919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smtClean="0"/>
              <a:t>Soft </a:t>
            </a:r>
            <a:r>
              <a:rPr lang="en-US" err="1" smtClean="0"/>
              <a:t>Kompjuting</a:t>
            </a:r>
            <a:r>
              <a:rPr lang="en-US" smtClean="0"/>
              <a:t> </a:t>
            </a:r>
            <a:r>
              <a:rPr lang="en-US" err="1" smtClean="0"/>
              <a:t>Projekat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828800"/>
            <a:ext cx="6248400" cy="1143000"/>
          </a:xfrm>
        </p:spPr>
        <p:txBody>
          <a:bodyPr/>
          <a:lstStyle/>
          <a:p>
            <a:r>
              <a:rPr lang="en-US" err="1"/>
              <a:t>Prepoznavanje</a:t>
            </a:r>
            <a:r>
              <a:rPr lang="en-US"/>
              <a:t> nota i </a:t>
            </a:r>
            <a:r>
              <a:rPr lang="en-US" err="1"/>
              <a:t>generisanje</a:t>
            </a:r>
            <a:r>
              <a:rPr lang="en-US"/>
              <a:t> </a:t>
            </a:r>
            <a:r>
              <a:rPr lang="en-US" err="1"/>
              <a:t>melodije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osnovu</a:t>
            </a:r>
            <a:r>
              <a:rPr lang="en-US"/>
              <a:t> nota.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682734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Ime</a:t>
            </a:r>
            <a:r>
              <a:rPr lang="en-US" smtClean="0"/>
              <a:t> </a:t>
            </a:r>
            <a:r>
              <a:rPr lang="en-US"/>
              <a:t>i</a:t>
            </a:r>
            <a:r>
              <a:rPr lang="en-US" smtClean="0"/>
              <a:t> </a:t>
            </a:r>
            <a:r>
              <a:rPr lang="en-US" err="1" smtClean="0"/>
              <a:t>Prezime</a:t>
            </a:r>
            <a:r>
              <a:rPr lang="en-US"/>
              <a:t> </a:t>
            </a:r>
            <a:r>
              <a:rPr lang="en-US" smtClean="0"/>
              <a:t>: Jan </a:t>
            </a:r>
            <a:r>
              <a:rPr lang="sr-Latn-RS" smtClean="0"/>
              <a:t>Šulja</a:t>
            </a:r>
          </a:p>
          <a:p>
            <a:r>
              <a:rPr lang="sr-Latn-RS" smtClean="0"/>
              <a:t>Broj Indeksa </a:t>
            </a:r>
            <a:r>
              <a:rPr lang="en-US" smtClean="0"/>
              <a:t>: RA-72/2012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3975"/>
            <a:ext cx="7772400" cy="1241425"/>
          </a:xfrm>
        </p:spPr>
        <p:txBody>
          <a:bodyPr/>
          <a:lstStyle/>
          <a:p>
            <a:r>
              <a:rPr lang="sr-Latn-RS" smtClean="0"/>
              <a:t>Notacija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199" y="1143000"/>
            <a:ext cx="772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i="1" smtClean="0"/>
              <a:t>- </a:t>
            </a:r>
            <a:r>
              <a:rPr lang="vi-VN" b="1" i="1" smtClean="0"/>
              <a:t>Tonovi</a:t>
            </a:r>
            <a:r>
              <a:rPr lang="vi-VN" smtClean="0"/>
              <a:t> u nekoj kompoziciji, ili njenom delu, mogu imati različita trajanja.</a:t>
            </a:r>
          </a:p>
          <a:p>
            <a:r>
              <a:rPr lang="sr-Latn-RS" smtClean="0"/>
              <a:t>  </a:t>
            </a:r>
            <a:r>
              <a:rPr lang="vi-VN" smtClean="0"/>
              <a:t>Tonska trajanja određuju: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r-Latn-RS" smtClean="0"/>
              <a:t>	</a:t>
            </a:r>
            <a:r>
              <a:rPr lang="vi-VN" smtClean="0"/>
              <a:t>brzina kojom se muzika izvodi, tzv. tempo 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r-Latn-RS" smtClean="0"/>
              <a:t>   </a:t>
            </a:r>
            <a:r>
              <a:rPr lang="vi-VN" smtClean="0"/>
              <a:t>oblici nota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199" y="2438400"/>
            <a:ext cx="667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/>
              <a:t>- Svaki notni oblik predstavlja jednu notnu vrednost, koja označava                                    relativnu dužinu trajanja note.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743200" y="3276600"/>
            <a:ext cx="358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= cela nota = 1/1</a:t>
            </a:r>
          </a:p>
          <a:p>
            <a:endParaRPr lang="en-US" i="1"/>
          </a:p>
          <a:p>
            <a:r>
              <a:rPr lang="en-US" i="1" smtClean="0"/>
              <a:t>= polovina note = 1/2</a:t>
            </a:r>
          </a:p>
          <a:p>
            <a:endParaRPr lang="en-US" i="1"/>
          </a:p>
          <a:p>
            <a:r>
              <a:rPr lang="en-US" i="1" smtClean="0"/>
              <a:t>= </a:t>
            </a:r>
            <a:r>
              <a:rPr lang="sr-Latn-RS" i="1" smtClean="0"/>
              <a:t>č</a:t>
            </a:r>
            <a:r>
              <a:rPr lang="en-US" i="1" smtClean="0"/>
              <a:t>etvrtina note = 1/4</a:t>
            </a:r>
          </a:p>
          <a:p>
            <a:endParaRPr lang="en-US" i="1"/>
          </a:p>
          <a:p>
            <a:r>
              <a:rPr lang="en-US" i="1" smtClean="0"/>
              <a:t>= osmina note = 1/8</a:t>
            </a:r>
          </a:p>
          <a:p>
            <a:endParaRPr lang="en-US" i="1"/>
          </a:p>
          <a:p>
            <a:r>
              <a:rPr lang="en-US" i="1" smtClean="0"/>
              <a:t>= </a:t>
            </a:r>
            <a:r>
              <a:rPr lang="sr-Latn-RS" i="1" smtClean="0"/>
              <a:t>š</a:t>
            </a:r>
            <a:r>
              <a:rPr lang="en-US" i="1" smtClean="0"/>
              <a:t>esnaestina note = 1/16</a:t>
            </a:r>
          </a:p>
          <a:p>
            <a:endParaRPr lang="en-US" i="1"/>
          </a:p>
          <a:p>
            <a:r>
              <a:rPr lang="en-US" i="1" smtClean="0"/>
              <a:t>= tridesetdvojina note = 1/32</a:t>
            </a:r>
          </a:p>
          <a:p>
            <a:endParaRPr lang="en-US" i="1"/>
          </a:p>
        </p:txBody>
      </p:sp>
      <p:pic>
        <p:nvPicPr>
          <p:cNvPr id="3074" name="Picture 2" descr="Whole not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2945716"/>
            <a:ext cx="28575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alf no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808" y="3534131"/>
            <a:ext cx="28575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Quarter not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4136789"/>
            <a:ext cx="28575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ighth not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4747280"/>
            <a:ext cx="28575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snaestna not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20" y="5410200"/>
            <a:ext cx="238125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Tridesetdvojina not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71" y="5943600"/>
            <a:ext cx="23812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1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3975"/>
            <a:ext cx="7772400" cy="1241425"/>
          </a:xfrm>
        </p:spPr>
        <p:txBody>
          <a:bodyPr/>
          <a:lstStyle/>
          <a:p>
            <a:r>
              <a:rPr lang="sr-Latn-RS" smtClean="0"/>
              <a:t>Notacija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199" y="1143000"/>
            <a:ext cx="7727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i="1" smtClean="0">
                <a:latin typeface="Calibri" pitchFamily="34" charset="0"/>
              </a:rPr>
              <a:t>- Pauza</a:t>
            </a:r>
            <a:r>
              <a:rPr lang="vi-VN" smtClean="0">
                <a:latin typeface="Calibri" pitchFamily="34" charset="0"/>
              </a:rPr>
              <a:t> je </a:t>
            </a:r>
            <a:r>
              <a:rPr lang="vi-VN">
                <a:latin typeface="Calibri" pitchFamily="34" charset="0"/>
              </a:rPr>
              <a:t>znak kojim se označava prekid sviranja ili pevanja u </a:t>
            </a:r>
            <a:r>
              <a:rPr lang="vi-VN">
                <a:latin typeface="Calibri" pitchFamily="34" charset="0"/>
              </a:rPr>
              <a:t>kompoziciji</a:t>
            </a:r>
            <a:r>
              <a:rPr lang="vi-VN" smtClean="0">
                <a:latin typeface="Calibri" pitchFamily="34" charset="0"/>
              </a:rPr>
              <a:t>.</a:t>
            </a:r>
            <a:endParaRPr lang="vi-VN">
              <a:latin typeface="Calibri" pitchFamily="34" charset="0"/>
            </a:endParaRPr>
          </a:p>
          <a:p>
            <a:r>
              <a:rPr lang="vi-VN">
                <a:latin typeface="Calibri" pitchFamily="34" charset="0"/>
              </a:rPr>
              <a:t>Pauze, kao i note, mogu imati različite vrednosti (</a:t>
            </a:r>
            <a:r>
              <a:rPr lang="vi-VN">
                <a:latin typeface="Calibri" pitchFamily="34" charset="0"/>
              </a:rPr>
              <a:t>trajanja</a:t>
            </a:r>
            <a:r>
              <a:rPr lang="vi-VN" smtClean="0">
                <a:latin typeface="Calibri" pitchFamily="34" charset="0"/>
              </a:rPr>
              <a:t>).</a:t>
            </a:r>
            <a:endParaRPr lang="sr-Latn-RS" smtClean="0">
              <a:latin typeface="Calibri" pitchFamily="34" charset="0"/>
            </a:endParaRPr>
          </a:p>
          <a:p>
            <a:endParaRPr lang="vi-VN">
              <a:latin typeface="Calibri" pitchFamily="34" charset="0"/>
            </a:endParaRPr>
          </a:p>
          <a:p>
            <a:r>
              <a:rPr lang="vi-VN">
                <a:latin typeface="Calibri" pitchFamily="34" charset="0"/>
              </a:rPr>
              <a:t>Trajanja pauza </a:t>
            </a:r>
            <a:r>
              <a:rPr lang="vi-VN">
                <a:latin typeface="Calibri" pitchFamily="34" charset="0"/>
              </a:rPr>
              <a:t>određuju</a:t>
            </a:r>
            <a:r>
              <a:rPr lang="vi-VN" smtClean="0">
                <a:latin typeface="Calibri" pitchFamily="34" charset="0"/>
              </a:rPr>
              <a:t>:</a:t>
            </a:r>
            <a:endParaRPr lang="vi-VN">
              <a:latin typeface="Calibri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vi-VN">
                <a:latin typeface="Calibri" pitchFamily="34" charset="0"/>
              </a:rPr>
              <a:t>brzina, tj. tempo kojim se izvodi muzika 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vi-VN">
                <a:latin typeface="Calibri" pitchFamily="34" charset="0"/>
              </a:rPr>
              <a:t>oblici pauza </a:t>
            </a:r>
            <a:endParaRPr lang="en-US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43200" y="3276600"/>
            <a:ext cx="358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= cela </a:t>
            </a:r>
            <a:r>
              <a:rPr lang="sr-Latn-RS" i="1" smtClean="0"/>
              <a:t>pauza</a:t>
            </a:r>
            <a:r>
              <a:rPr lang="en-US" i="1" smtClean="0"/>
              <a:t> </a:t>
            </a:r>
            <a:r>
              <a:rPr lang="en-US" i="1" smtClean="0"/>
              <a:t>= 1/1</a:t>
            </a:r>
          </a:p>
          <a:p>
            <a:endParaRPr lang="en-US" i="1"/>
          </a:p>
          <a:p>
            <a:r>
              <a:rPr lang="en-US" i="1" smtClean="0"/>
              <a:t>= polovina </a:t>
            </a:r>
            <a:r>
              <a:rPr lang="sr-Latn-RS" i="1" smtClean="0"/>
              <a:t>pauze</a:t>
            </a:r>
            <a:r>
              <a:rPr lang="en-US" i="1" smtClean="0"/>
              <a:t> </a:t>
            </a:r>
            <a:r>
              <a:rPr lang="en-US" i="1" smtClean="0"/>
              <a:t>= 1/2</a:t>
            </a:r>
          </a:p>
          <a:p>
            <a:endParaRPr lang="en-US" i="1"/>
          </a:p>
          <a:p>
            <a:r>
              <a:rPr lang="en-US" i="1" smtClean="0"/>
              <a:t>= </a:t>
            </a:r>
            <a:r>
              <a:rPr lang="sr-Latn-RS" i="1" smtClean="0"/>
              <a:t>č</a:t>
            </a:r>
            <a:r>
              <a:rPr lang="en-US" i="1" smtClean="0"/>
              <a:t>etvrtina </a:t>
            </a:r>
            <a:r>
              <a:rPr lang="sr-Latn-RS" i="1" smtClean="0"/>
              <a:t>pauze</a:t>
            </a:r>
            <a:r>
              <a:rPr lang="en-US" i="1" smtClean="0"/>
              <a:t> </a:t>
            </a:r>
            <a:r>
              <a:rPr lang="en-US" i="1" smtClean="0"/>
              <a:t>= 1/4</a:t>
            </a:r>
          </a:p>
          <a:p>
            <a:endParaRPr lang="en-US" i="1"/>
          </a:p>
          <a:p>
            <a:r>
              <a:rPr lang="en-US" i="1" smtClean="0"/>
              <a:t>= osmina </a:t>
            </a:r>
            <a:r>
              <a:rPr lang="sr-Latn-RS" i="1" smtClean="0"/>
              <a:t>pauze</a:t>
            </a:r>
            <a:r>
              <a:rPr lang="en-US" i="1" smtClean="0"/>
              <a:t> </a:t>
            </a:r>
            <a:r>
              <a:rPr lang="en-US" i="1" smtClean="0"/>
              <a:t>= 1/8</a:t>
            </a:r>
          </a:p>
          <a:p>
            <a:endParaRPr lang="en-US" i="1"/>
          </a:p>
          <a:p>
            <a:r>
              <a:rPr lang="en-US" i="1" smtClean="0"/>
              <a:t>= </a:t>
            </a:r>
            <a:r>
              <a:rPr lang="sr-Latn-RS" i="1" smtClean="0"/>
              <a:t>š</a:t>
            </a:r>
            <a:r>
              <a:rPr lang="en-US" i="1" smtClean="0"/>
              <a:t>esnaestina </a:t>
            </a:r>
            <a:r>
              <a:rPr lang="sr-Latn-RS" i="1" smtClean="0"/>
              <a:t>pauze</a:t>
            </a:r>
            <a:r>
              <a:rPr lang="en-US" i="1" smtClean="0"/>
              <a:t> </a:t>
            </a:r>
            <a:r>
              <a:rPr lang="en-US" i="1" smtClean="0"/>
              <a:t>= 1/16</a:t>
            </a:r>
          </a:p>
          <a:p>
            <a:endParaRPr lang="en-US" i="1"/>
          </a:p>
          <a:p>
            <a:r>
              <a:rPr lang="en-US" i="1" smtClean="0"/>
              <a:t>= tridesetdvojina </a:t>
            </a:r>
            <a:r>
              <a:rPr lang="sr-Latn-RS" i="1" smtClean="0"/>
              <a:t>pauze</a:t>
            </a:r>
            <a:r>
              <a:rPr lang="en-US" i="1" smtClean="0"/>
              <a:t> </a:t>
            </a:r>
            <a:r>
              <a:rPr lang="en-US" i="1" smtClean="0"/>
              <a:t>= 1/32</a:t>
            </a:r>
          </a:p>
          <a:p>
            <a:endParaRPr lang="en-US" i="1"/>
          </a:p>
        </p:txBody>
      </p:sp>
      <p:pic>
        <p:nvPicPr>
          <p:cNvPr id="2" name="Picture 2" descr="Whole res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2327"/>
            <a:ext cx="28575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alf rest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62878"/>
            <a:ext cx="285750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Eighth rest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80" y="5105400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16th rest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80" y="5562600"/>
            <a:ext cx="952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32nd rest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39" y="6019800"/>
            <a:ext cx="1047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Crotchet rest alt plain-svg.sv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085" y="4453429"/>
            <a:ext cx="76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9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Koraci implementacije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smtClean="0"/>
              <a:t>Kreiranje obučavajućeg skupa simbola</a:t>
            </a:r>
          </a:p>
          <a:p>
            <a:r>
              <a:rPr lang="sr-Latn-RS" smtClean="0"/>
              <a:t>Kreiranje neuronske mreže</a:t>
            </a:r>
          </a:p>
          <a:p>
            <a:r>
              <a:rPr lang="sr-Latn-RS" smtClean="0"/>
              <a:t>Obučavanje neuronske mreže</a:t>
            </a:r>
          </a:p>
          <a:p>
            <a:r>
              <a:rPr lang="sr-Latn-RS" smtClean="0"/>
              <a:t>Obrada ulazne slike</a:t>
            </a:r>
          </a:p>
          <a:p>
            <a:r>
              <a:rPr lang="sr-Latn-RS" smtClean="0"/>
              <a:t>Generisanje skupa za predikciju</a:t>
            </a:r>
          </a:p>
          <a:p>
            <a:r>
              <a:rPr lang="sr-Latn-RS" smtClean="0"/>
              <a:t>Predikcija neuronske mreže</a:t>
            </a:r>
          </a:p>
          <a:p>
            <a:r>
              <a:rPr lang="sr-Latn-RS" smtClean="0"/>
              <a:t>Određivanje pozicija nota u notnom sistemu</a:t>
            </a:r>
          </a:p>
          <a:p>
            <a:r>
              <a:rPr lang="sr-Latn-RS" smtClean="0"/>
              <a:t>Obrada rezultata</a:t>
            </a:r>
          </a:p>
          <a:p>
            <a:r>
              <a:rPr lang="sr-Latn-RS" smtClean="0"/>
              <a:t>Generisanje zvuka na osnovu rezultata</a:t>
            </a:r>
          </a:p>
          <a:p>
            <a:pPr marL="457200" lvl="1" indent="0">
              <a:buNone/>
            </a:pPr>
            <a:endParaRPr lang="sr-Latn-RS" smtClean="0"/>
          </a:p>
          <a:p>
            <a:pPr lvl="1"/>
            <a:endParaRPr lang="sr-Latn-R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Uvod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Aplikacija</a:t>
            </a:r>
            <a:r>
              <a:rPr lang="en-US" smtClean="0"/>
              <a:t> </a:t>
            </a:r>
            <a:r>
              <a:rPr lang="sr-Latn-RS" smtClean="0"/>
              <a:t>treba da </a:t>
            </a:r>
            <a:r>
              <a:rPr lang="en-US" smtClean="0"/>
              <a:t>obezbe</a:t>
            </a:r>
            <a:r>
              <a:rPr lang="sr-Latn-RS" smtClean="0"/>
              <a:t>di prepoznavanje nota i ostalih simbola muzičke notacije, i na osnovu prepoznatih simbola generiše audio datoteku koju je moguće reprodukovati na zvučnoj kartici.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Motivacija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5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smtClean="0"/>
              <a:t>Pogodna aplikacija za po</a:t>
            </a:r>
            <a:r>
              <a:rPr lang="sr-Latn-RS" sz="2400" smtClean="0"/>
              <a:t>četnike muzičke škole, jer mogu da se preslušavaju zvuci raznih tonova u zavisnosti od različitih parametara </a:t>
            </a:r>
            <a:r>
              <a:rPr lang="sr-Latn-RS" sz="2400" i="1" smtClean="0"/>
              <a:t>(visina tona, trajanje, ključ, tempo itd.), </a:t>
            </a:r>
            <a:r>
              <a:rPr lang="sr-Latn-RS" sz="2400" smtClean="0"/>
              <a:t>kao i trajanja različitih tipova pauze i ostalih simbola muzičke notacije.</a:t>
            </a:r>
            <a:endParaRPr lang="sr-Latn-RS" sz="2400" i="1" smtClean="0"/>
          </a:p>
          <a:p>
            <a:pPr marL="285750" indent="-285750">
              <a:buFont typeface="Arial" pitchFamily="34" charset="0"/>
              <a:buChar char="•"/>
            </a:pPr>
            <a:r>
              <a:rPr lang="sr-Latn-RS" sz="2400" smtClean="0"/>
              <a:t>Korisno za samouke muzičare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sz="2400" smtClean="0"/>
              <a:t>Proširenje aplikacije da čuva partituru u XML formatu, otvara mogućnost da se partiture pisane na papiru prebace u elektronski format i zauvek ostanu sačuvane.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sz="2400" smtClean="0"/>
              <a:t>Zabavna za testiranje novo napisanih kompozicija.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r-Latn-RS" sz="2400" smtClean="0"/>
              <a:t>Komercijalna rešenja skupa.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1949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Slična rešenja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r-Latn-RS" b="1" i="1" smtClean="0"/>
              <a:t>SharpEye</a:t>
            </a:r>
            <a:endParaRPr lang="en-US" b="1" i="1"/>
          </a:p>
        </p:txBody>
      </p:sp>
      <p:pic>
        <p:nvPicPr>
          <p:cNvPr id="1026" name="Picture 2" descr="C:\Users\Shuky\Desktop\softPrezentacija\sey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39" y="2904119"/>
            <a:ext cx="387566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2390960"/>
            <a:ext cx="39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/>
              <a:t>Sharpeie koristi samo BMP ili TIFF slike, i preporučuje se od strane Recordare softvera.</a:t>
            </a:r>
          </a:p>
          <a:p>
            <a:r>
              <a:rPr lang="sr-Latn-RS"/>
              <a:t>Slike moraju biti </a:t>
            </a:r>
            <a:r>
              <a:rPr lang="sr-Latn-RS"/>
              <a:t>pretvoren </a:t>
            </a:r>
            <a:r>
              <a:rPr lang="sr-Latn-RS" smtClean="0"/>
              <a:t>binarne slike </a:t>
            </a:r>
            <a:r>
              <a:rPr lang="sr-Latn-RS"/>
              <a:t>pre </a:t>
            </a:r>
            <a:r>
              <a:rPr lang="sr-Latn-RS" smtClean="0"/>
              <a:t>nego što će ih SharpEye pročitati.</a:t>
            </a:r>
          </a:p>
          <a:p>
            <a:endParaRPr lang="sr-Latn-RS"/>
          </a:p>
          <a:p>
            <a:r>
              <a:rPr lang="sr-Latn-RS" smtClean="0"/>
              <a:t>Problemi 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r-Latn-RS" smtClean="0"/>
              <a:t>Često izostavlja zastavice, snizilice, povisilice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r-Latn-RS"/>
              <a:t>Ponekad izostavi i note koje se nalaze van pet osnovnih linija notnog sistema</a:t>
            </a:r>
          </a:p>
          <a:p>
            <a:pPr lvl="1"/>
            <a:endParaRPr lang="sr-Latn-RS" smtClean="0"/>
          </a:p>
        </p:txBody>
      </p:sp>
    </p:spTree>
    <p:extLst>
      <p:ext uri="{BB962C8B-B14F-4D97-AF65-F5344CB8AC3E}">
        <p14:creationId xmlns:p14="http://schemas.microsoft.com/office/powerpoint/2010/main" val="10313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Slična rešenja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83065" y="12954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r-Latn-RS" b="1" i="1" smtClean="0"/>
              <a:t>PhotoScore</a:t>
            </a:r>
            <a:endParaRPr lang="en-US" b="1" i="1"/>
          </a:p>
        </p:txBody>
      </p:sp>
      <p:sp>
        <p:nvSpPr>
          <p:cNvPr id="5" name="TextBox 4"/>
          <p:cNvSpPr txBox="1"/>
          <p:nvPr/>
        </p:nvSpPr>
        <p:spPr>
          <a:xfrm>
            <a:off x="348241" y="1480066"/>
            <a:ext cx="396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/>
          </a:p>
          <a:p>
            <a:r>
              <a:rPr lang="sr-Latn-RS" smtClean="0">
                <a:latin typeface="Calibri" pitchFamily="34" charset="0"/>
              </a:rPr>
              <a:t>P</a:t>
            </a:r>
            <a:r>
              <a:rPr lang="vi-VN" smtClean="0">
                <a:latin typeface="Calibri" pitchFamily="34" charset="0"/>
              </a:rPr>
              <a:t>hotoscore ima dvostruk</a:t>
            </a:r>
            <a:r>
              <a:rPr lang="sr-Latn-RS" smtClean="0">
                <a:latin typeface="Calibri" pitchFamily="34" charset="0"/>
              </a:rPr>
              <a:t>i engine za </a:t>
            </a:r>
            <a:r>
              <a:rPr lang="vi-VN" smtClean="0">
                <a:latin typeface="Calibri" pitchFamily="34" charset="0"/>
              </a:rPr>
              <a:t>prepoznavanje - </a:t>
            </a:r>
            <a:r>
              <a:rPr lang="vi-VN">
                <a:latin typeface="Calibri" pitchFamily="34" charset="0"/>
              </a:rPr>
              <a:t>mešavinu </a:t>
            </a:r>
            <a:r>
              <a:rPr lang="vi-VN">
                <a:latin typeface="Calibri" pitchFamily="34" charset="0"/>
              </a:rPr>
              <a:t>između </a:t>
            </a:r>
            <a:r>
              <a:rPr lang="sr-Latn-RS">
                <a:latin typeface="Calibri" pitchFamily="34" charset="0"/>
              </a:rPr>
              <a:t>S</a:t>
            </a:r>
            <a:r>
              <a:rPr lang="vi-VN" smtClean="0">
                <a:latin typeface="Calibri" pitchFamily="34" charset="0"/>
              </a:rPr>
              <a:t>harpe</a:t>
            </a:r>
            <a:r>
              <a:rPr lang="sr-Latn-RS">
                <a:latin typeface="Calibri" pitchFamily="34" charset="0"/>
              </a:rPr>
              <a:t>y</a:t>
            </a:r>
            <a:r>
              <a:rPr lang="vi-VN" smtClean="0">
                <a:latin typeface="Calibri" pitchFamily="34" charset="0"/>
              </a:rPr>
              <a:t>e</a:t>
            </a:r>
            <a:r>
              <a:rPr lang="sr-Latn-RS" smtClean="0">
                <a:latin typeface="Calibri" pitchFamily="34" charset="0"/>
              </a:rPr>
              <a:t> </a:t>
            </a:r>
            <a:r>
              <a:rPr lang="vi-VN" smtClean="0">
                <a:latin typeface="Calibri" pitchFamily="34" charset="0"/>
              </a:rPr>
              <a:t>i </a:t>
            </a:r>
            <a:r>
              <a:rPr lang="vi-VN">
                <a:latin typeface="Calibri" pitchFamily="34" charset="0"/>
              </a:rPr>
              <a:t>Photoscore </a:t>
            </a:r>
            <a:r>
              <a:rPr lang="sr-Latn-RS" smtClean="0">
                <a:latin typeface="Calibri" pitchFamily="34" charset="0"/>
              </a:rPr>
              <a:t>engina</a:t>
            </a:r>
            <a:r>
              <a:rPr lang="vi-VN" smtClean="0">
                <a:latin typeface="Calibri" pitchFamily="34" charset="0"/>
              </a:rPr>
              <a:t>.</a:t>
            </a:r>
            <a:r>
              <a:rPr lang="sr-Latn-RS" smtClean="0">
                <a:latin typeface="Calibri" pitchFamily="34" charset="0"/>
              </a:rPr>
              <a:t>Čita</a:t>
            </a:r>
            <a:r>
              <a:rPr lang="vi-VN" smtClean="0">
                <a:latin typeface="Calibri" pitchFamily="34" charset="0"/>
              </a:rPr>
              <a:t> </a:t>
            </a:r>
            <a:r>
              <a:rPr lang="vi-VN">
                <a:latin typeface="Calibri" pitchFamily="34" charset="0"/>
              </a:rPr>
              <a:t>i BMP / TIFF </a:t>
            </a:r>
            <a:r>
              <a:rPr lang="vi-VN">
                <a:latin typeface="Calibri" pitchFamily="34" charset="0"/>
              </a:rPr>
              <a:t>i </a:t>
            </a:r>
            <a:r>
              <a:rPr lang="vi-VN" smtClean="0">
                <a:latin typeface="Calibri" pitchFamily="34" charset="0"/>
              </a:rPr>
              <a:t>PDF</a:t>
            </a:r>
            <a:r>
              <a:rPr lang="sr-Latn-RS" smtClean="0">
                <a:latin typeface="Calibri" pitchFamily="34" charset="0"/>
              </a:rPr>
              <a:t> datoteke</a:t>
            </a:r>
            <a:r>
              <a:rPr lang="vi-VN" smtClean="0">
                <a:latin typeface="Calibri" pitchFamily="34" charset="0"/>
              </a:rPr>
              <a:t>.</a:t>
            </a:r>
            <a:r>
              <a:rPr lang="sr-Latn-RS" smtClean="0">
                <a:latin typeface="Calibri" pitchFamily="34" charset="0"/>
              </a:rPr>
              <a:t> Slike ne moraju biti convertovane u binarni oblik</a:t>
            </a:r>
            <a:r>
              <a:rPr lang="vi-VN" smtClean="0">
                <a:latin typeface="Calibri" pitchFamily="34" charset="0"/>
              </a:rPr>
              <a:t>. </a:t>
            </a:r>
            <a:r>
              <a:rPr lang="sr-Latn-RS" smtClean="0">
                <a:latin typeface="Calibri" pitchFamily="34" charset="0"/>
              </a:rPr>
              <a:t>Glavna prednost </a:t>
            </a:r>
            <a:r>
              <a:rPr lang="vi-VN" smtClean="0">
                <a:latin typeface="Calibri" pitchFamily="34" charset="0"/>
              </a:rPr>
              <a:t>je </a:t>
            </a:r>
            <a:r>
              <a:rPr lang="vi-VN">
                <a:latin typeface="Calibri" pitchFamily="34" charset="0"/>
              </a:rPr>
              <a:t>poseban </a:t>
            </a:r>
            <a:r>
              <a:rPr lang="vi-VN" smtClean="0">
                <a:latin typeface="Calibri" pitchFamily="34" charset="0"/>
              </a:rPr>
              <a:t>sistem</a:t>
            </a:r>
            <a:r>
              <a:rPr lang="sr-Latn-RS" smtClean="0">
                <a:latin typeface="Calibri" pitchFamily="34" charset="0"/>
              </a:rPr>
              <a:t> </a:t>
            </a:r>
            <a:r>
              <a:rPr lang="vi-VN" smtClean="0">
                <a:latin typeface="Calibri" pitchFamily="34" charset="0"/>
              </a:rPr>
              <a:t>skeniranja </a:t>
            </a:r>
            <a:r>
              <a:rPr lang="sr-Latn-RS" smtClean="0">
                <a:latin typeface="Calibri" pitchFamily="34" charset="0"/>
              </a:rPr>
              <a:t>rukom pisanih kompozicija.</a:t>
            </a:r>
          </a:p>
          <a:p>
            <a:endParaRPr lang="sr-Latn-RS">
              <a:latin typeface="Calibri" pitchFamily="34" charset="0"/>
            </a:endParaRPr>
          </a:p>
          <a:p>
            <a:r>
              <a:rPr lang="sr-Latn-RS" smtClean="0">
                <a:latin typeface="Calibri" pitchFamily="34" charset="0"/>
              </a:rPr>
              <a:t>Problemi 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r-Latn-RS" smtClean="0">
                <a:latin typeface="Calibri" pitchFamily="34" charset="0"/>
              </a:rPr>
              <a:t>Mnogo više pogrešno prepoznatih znakova od SharpEye-a.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sr-Latn-RS" smtClean="0">
                <a:latin typeface="Calibri" pitchFamily="34" charset="0"/>
              </a:rPr>
              <a:t>Dešava se čak da za elektronske partiture ispisuje upozorenje sa pitanjem da li je to stvarno elektronska partitura ili je ručno pisana.</a:t>
            </a:r>
            <a:endParaRPr lang="vi-VN">
              <a:latin typeface="Calibri" pitchFamily="34" charset="0"/>
            </a:endParaRPr>
          </a:p>
          <a:p>
            <a:endParaRPr lang="sr-Latn-RS"/>
          </a:p>
        </p:txBody>
      </p:sp>
      <p:pic>
        <p:nvPicPr>
          <p:cNvPr id="2050" name="Picture 2" descr="http://www.sibelius.com/products/photoscore/images/PSHandwritten_v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65" y="2390960"/>
            <a:ext cx="3505200" cy="277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6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2"/>
            <a:ext cx="7772400" cy="1470025"/>
          </a:xfrm>
        </p:spPr>
        <p:txBody>
          <a:bodyPr/>
          <a:lstStyle/>
          <a:p>
            <a:r>
              <a:rPr lang="sr-Latn-RS" smtClean="0"/>
              <a:t>Ulaz u aplikaciju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362200"/>
            <a:ext cx="6400800" cy="6858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sr-Latn-RS" smtClean="0"/>
              <a:t>Primeri</a:t>
            </a:r>
          </a:p>
          <a:p>
            <a:pPr algn="l"/>
            <a:endParaRPr lang="en-US"/>
          </a:p>
        </p:txBody>
      </p:sp>
      <p:pic>
        <p:nvPicPr>
          <p:cNvPr id="4101" name="Picture 5" descr="C:\Users\Shuky\Desktop\softPrezentacija\shee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Shuky\Desktop\softPrezentacija\s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14" y="3733800"/>
            <a:ext cx="403122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12192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/>
              <a:t>Ulaz u aplikaciju je slika partiture sa koje treba prepoznati mesto svake note u linijskom sistemu </a:t>
            </a:r>
            <a:r>
              <a:rPr lang="sr-Latn-RS" i="1"/>
              <a:t>(određivanje visina tona i </a:t>
            </a:r>
            <a:r>
              <a:rPr lang="sr-Latn-RS" i="1"/>
              <a:t>imena </a:t>
            </a:r>
            <a:r>
              <a:rPr lang="sr-Latn-RS" i="1" smtClean="0"/>
              <a:t>nota), </a:t>
            </a:r>
            <a:r>
              <a:rPr lang="sr-Latn-RS" smtClean="0"/>
              <a:t>oblike </a:t>
            </a:r>
            <a:r>
              <a:rPr lang="sr-Latn-RS"/>
              <a:t>nota </a:t>
            </a:r>
            <a:r>
              <a:rPr lang="sr-Latn-RS" i="1"/>
              <a:t>(određivanje notnih vrednosti, tj. trajanje </a:t>
            </a:r>
            <a:r>
              <a:rPr lang="sr-Latn-RS" i="1"/>
              <a:t>nota</a:t>
            </a:r>
            <a:r>
              <a:rPr lang="sr-Latn-RS" i="1" smtClean="0"/>
              <a:t>), i ostalih simbola.</a:t>
            </a:r>
            <a:endParaRPr lang="sr-Latn-RS" i="1"/>
          </a:p>
        </p:txBody>
      </p:sp>
    </p:spTree>
    <p:extLst>
      <p:ext uri="{BB962C8B-B14F-4D97-AF65-F5344CB8AC3E}">
        <p14:creationId xmlns:p14="http://schemas.microsoft.com/office/powerpoint/2010/main" val="40469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48978"/>
            <a:ext cx="7772400" cy="1241425"/>
          </a:xfrm>
        </p:spPr>
        <p:txBody>
          <a:bodyPr/>
          <a:lstStyle/>
          <a:p>
            <a:r>
              <a:rPr lang="sr-Latn-RS" smtClean="0"/>
              <a:t>Notacija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54405"/>
            <a:ext cx="952500" cy="4762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38400" y="1954405"/>
            <a:ext cx="586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i="1" smtClean="0"/>
              <a:t>- </a:t>
            </a:r>
            <a:r>
              <a:rPr lang="vi-VN" b="1" i="1" smtClean="0"/>
              <a:t>Notni sistem </a:t>
            </a:r>
            <a:r>
              <a:rPr lang="vi-VN" smtClean="0"/>
              <a:t>je sredstvo za beleženje nota. Predstavljen je sa pet paralelnih linija i četiri jednaka razmaka među njima. Svaka linija i praznina služe određivanju visine na njoj zapisane note pri čemu uvek važi pravilo da se nota koja predstavlja niži ton (ton sa manjom frekvencijom) piše niže a viši ton (ton sa većom frekvencijom) više.</a:t>
            </a:r>
          </a:p>
          <a:p>
            <a:endParaRPr lang="vi-VN" smtClean="0"/>
          </a:p>
          <a:p>
            <a:r>
              <a:rPr lang="vi-VN" smtClean="0"/>
              <a:t>Ukoliko note predstavljaju tonove koji se zbog veće dubine ili visine ne mogu predstaviti u notnom sistemu, koriste se pomoćne linije i praznine, koje predstavljaju proširenje notnog sistema, sa istim razmacima između linija. Ove linije i praznine stoje samo na mestima gde postoji potreba za pisanjem ovih nota.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48978"/>
            <a:ext cx="7772400" cy="1241425"/>
          </a:xfrm>
        </p:spPr>
        <p:txBody>
          <a:bodyPr/>
          <a:lstStyle/>
          <a:p>
            <a:r>
              <a:rPr lang="sr-Latn-RS" smtClean="0"/>
              <a:t>Notacija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0" y="1667141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i="1" smtClean="0"/>
              <a:t>- </a:t>
            </a:r>
            <a:r>
              <a:rPr lang="vi-VN" b="1" i="1" smtClean="0"/>
              <a:t>Takt</a:t>
            </a:r>
            <a:r>
              <a:rPr lang="vi-VN" smtClean="0"/>
              <a:t> je najmanji deo muzičke kompozicije koji je metrički određen.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04507"/>
            <a:ext cx="13716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9400" y="2680561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i="1" smtClean="0"/>
              <a:t>- Taktica, </a:t>
            </a:r>
            <a:r>
              <a:rPr lang="sr-Latn-RS"/>
              <a:t>a</a:t>
            </a:r>
            <a:r>
              <a:rPr lang="en-US" err="1" smtClean="0"/>
              <a:t>ko</a:t>
            </a:r>
            <a:r>
              <a:rPr lang="en-US" smtClean="0"/>
              <a:t> </a:t>
            </a:r>
            <a:r>
              <a:rPr lang="en-US" err="1" smtClean="0"/>
              <a:t>želimo</a:t>
            </a:r>
            <a:r>
              <a:rPr lang="en-US" smtClean="0"/>
              <a:t> </a:t>
            </a:r>
            <a:r>
              <a:rPr lang="en-US" err="1" smtClean="0"/>
              <a:t>jedan</a:t>
            </a:r>
            <a:r>
              <a:rPr lang="en-US" smtClean="0"/>
              <a:t> </a:t>
            </a:r>
            <a:r>
              <a:rPr lang="en-US" err="1" smtClean="0"/>
              <a:t>takt</a:t>
            </a:r>
            <a:r>
              <a:rPr lang="en-US" smtClean="0"/>
              <a:t> da </a:t>
            </a:r>
            <a:r>
              <a:rPr lang="en-US" err="1" smtClean="0"/>
              <a:t>odvojimo</a:t>
            </a:r>
            <a:r>
              <a:rPr lang="en-US" smtClean="0"/>
              <a:t> od </a:t>
            </a:r>
            <a:r>
              <a:rPr lang="en-US" err="1" smtClean="0"/>
              <a:t>drugog</a:t>
            </a:r>
            <a:r>
              <a:rPr lang="en-US" smtClean="0"/>
              <a:t> </a:t>
            </a:r>
            <a:r>
              <a:rPr lang="en-US" err="1" smtClean="0"/>
              <a:t>takta</a:t>
            </a:r>
            <a:r>
              <a:rPr lang="en-US" smtClean="0"/>
              <a:t>, </a:t>
            </a:r>
            <a:r>
              <a:rPr lang="en-US" err="1" smtClean="0"/>
              <a:t>napisaćemo</a:t>
            </a:r>
            <a:r>
              <a:rPr lang="en-US" smtClean="0"/>
              <a:t> </a:t>
            </a:r>
            <a:r>
              <a:rPr lang="en-US" err="1" smtClean="0"/>
              <a:t>uspravnu</a:t>
            </a:r>
            <a:r>
              <a:rPr lang="sr-Latn-RS" smtClean="0"/>
              <a:t> crtu.</a:t>
            </a:r>
            <a:endParaRPr lang="en-US"/>
          </a:p>
        </p:txBody>
      </p:sp>
      <p:pic>
        <p:nvPicPr>
          <p:cNvPr id="1029" name="Picture 5" descr="C:\Users\Shuky\Desktop\softPrezentacija\Pocetna_repeticij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61" y="4419600"/>
            <a:ext cx="811979" cy="68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huky\Desktop\softPrezentacija\Zavrsna_repeticij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40" y="5274741"/>
            <a:ext cx="76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821536" y="356650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i="1" smtClean="0"/>
              <a:t>- Završnica, </a:t>
            </a:r>
            <a:r>
              <a:rPr lang="sr-Latn-RS"/>
              <a:t>z</a:t>
            </a:r>
            <a:r>
              <a:rPr lang="en-US" err="1" smtClean="0"/>
              <a:t>avršetak</a:t>
            </a:r>
            <a:r>
              <a:rPr lang="en-US" smtClean="0"/>
              <a:t> </a:t>
            </a:r>
            <a:r>
              <a:rPr lang="en-US" err="1"/>
              <a:t>kompozicije</a:t>
            </a:r>
            <a:r>
              <a:rPr lang="en-US"/>
              <a:t> </a:t>
            </a:r>
            <a:r>
              <a:rPr lang="en-US" err="1"/>
              <a:t>ili</a:t>
            </a:r>
            <a:r>
              <a:rPr lang="en-US"/>
              <a:t> </a:t>
            </a:r>
            <a:r>
              <a:rPr lang="en-US" err="1"/>
              <a:t>njenog</a:t>
            </a:r>
            <a:r>
              <a:rPr lang="en-US"/>
              <a:t> </a:t>
            </a:r>
            <a:r>
              <a:rPr lang="en-US" err="1"/>
              <a:t>dela</a:t>
            </a:r>
            <a:r>
              <a:rPr lang="en-US"/>
              <a:t> </a:t>
            </a:r>
            <a:r>
              <a:rPr lang="en-US" err="1"/>
              <a:t>beleži</a:t>
            </a:r>
            <a:r>
              <a:rPr lang="en-US"/>
              <a:t> se </a:t>
            </a:r>
            <a:r>
              <a:rPr lang="en-US" err="1"/>
              <a:t>tanjom</a:t>
            </a:r>
            <a:r>
              <a:rPr lang="en-US"/>
              <a:t> i </a:t>
            </a:r>
            <a:r>
              <a:rPr lang="en-US" err="1"/>
              <a:t>debljom</a:t>
            </a:r>
            <a:r>
              <a:rPr lang="en-US"/>
              <a:t> </a:t>
            </a:r>
            <a:r>
              <a:rPr lang="en-US" err="1" smtClean="0"/>
              <a:t>crtom</a:t>
            </a:r>
            <a:r>
              <a:rPr lang="sr-Latn-RS" smtClean="0"/>
              <a:t>.</a:t>
            </a:r>
            <a:endParaRPr lang="en-US"/>
          </a:p>
        </p:txBody>
      </p:sp>
      <p:pic>
        <p:nvPicPr>
          <p:cNvPr id="1031" name="Picture 7" descr="C:\Users\Shuky\Desktop\softPrezentacija\Music-endba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03" y="3329039"/>
            <a:ext cx="1148697" cy="114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850734" y="4419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i="1" smtClean="0"/>
              <a:t>- Početna repeticija, </a:t>
            </a:r>
            <a:r>
              <a:rPr lang="sr-Latn-RS"/>
              <a:t>a</a:t>
            </a:r>
            <a:r>
              <a:rPr lang="sr-Latn-RS" smtClean="0"/>
              <a:t>ko želimo da ponovimo neki takt ili grupu taktova, upisujemo početnu repeticiju.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50734" y="5218331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i="1" smtClean="0"/>
              <a:t>- Završna repeticija, </a:t>
            </a:r>
            <a:r>
              <a:rPr lang="sr-Latn-RS" smtClean="0"/>
              <a:t>ako želimo da označimo kraj takta ili grupe taktova koji treba da se ponove, upisujemo završnu repeticiju</a:t>
            </a:r>
            <a:endParaRPr lang="en-US"/>
          </a:p>
        </p:txBody>
      </p:sp>
      <p:pic>
        <p:nvPicPr>
          <p:cNvPr id="1033" name="Picture 9" descr="Music-bar.sv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03" y="2590800"/>
            <a:ext cx="1371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6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3975"/>
            <a:ext cx="7772400" cy="1241425"/>
          </a:xfrm>
        </p:spPr>
        <p:txBody>
          <a:bodyPr/>
          <a:lstStyle/>
          <a:p>
            <a:r>
              <a:rPr lang="sr-Latn-RS" smtClean="0"/>
              <a:t>Notacija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199" y="1143000"/>
            <a:ext cx="7727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i="1" smtClean="0"/>
              <a:t>- </a:t>
            </a:r>
            <a:r>
              <a:rPr lang="vi-VN" b="1" i="1" smtClean="0"/>
              <a:t>Ključ</a:t>
            </a:r>
            <a:r>
              <a:rPr lang="vi-VN" smtClean="0"/>
              <a:t> je u muzici oznaka opsega visine tonova koji će biti zapisani u notnom sistemu. U partiturama za instrumente sa određenom visinom tona se danas koriste tri vrste ključeva: Ge-ključ, Ef-ključ i Ce-Ključ. Sva tri nose imena po tonu čija se pozicija u notnom sistemu njime obeležava.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89332" y="2667000"/>
            <a:ext cx="6676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i="1" smtClean="0"/>
              <a:t>- </a:t>
            </a:r>
            <a:r>
              <a:rPr lang="vi-VN" b="1" i="1" smtClean="0"/>
              <a:t>Ge-ključ</a:t>
            </a:r>
            <a:r>
              <a:rPr lang="vi-VN" smtClean="0"/>
              <a:t> (takođe violinski ključ) je, odmah posle bas-ključa, najčešće korišćen ključ. Njime se označava mesto tona g1 u notnom sistemu, koje se nalazi tačno na početku zavoja znaka. 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89331" y="3810000"/>
            <a:ext cx="6676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i="1" smtClean="0"/>
              <a:t>- </a:t>
            </a:r>
            <a:r>
              <a:rPr lang="vi-VN" b="1" i="1" smtClean="0"/>
              <a:t>Ef-ključ</a:t>
            </a:r>
            <a:r>
              <a:rPr lang="vi-VN" smtClean="0"/>
              <a:t> (takođe bas-ključ) kojim se označava mesto f (malo ef) u notnom sistemu. Malo ef se nalazi na liniji između dve tačke koje pripadaju ovom simbolu ili na tački kojom počinje njegov zavoj. Najčešće, ovo mesto je četvrta linija notnog sistema.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89331" y="5423735"/>
            <a:ext cx="6676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/>
              <a:t> </a:t>
            </a:r>
            <a:r>
              <a:rPr lang="sr-Latn-RS" b="1" i="1" smtClean="0"/>
              <a:t>- Ce-ključ,</a:t>
            </a:r>
            <a:r>
              <a:rPr lang="sr-Latn-RS" smtClean="0"/>
              <a:t> vrh koplja označava ton c1. Vrh ovog ključa može obeležavati ton ce na različitim linijama notnog sistema i u zavisnosti od ovoga dobija ime. Najčešće je ovo srednja linija (altovski ključ). </a:t>
            </a:r>
            <a:endParaRPr lang="en-US"/>
          </a:p>
        </p:txBody>
      </p:sp>
      <p:pic>
        <p:nvPicPr>
          <p:cNvPr id="2050" name="Picture 2" descr="C:\Users\Shuky\Desktop\softPrezentacija\75px-Music_Clef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84" y="2310923"/>
            <a:ext cx="545161" cy="16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s-klju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76" y="4191000"/>
            <a:ext cx="714375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lt-ključ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76" y="5486401"/>
            <a:ext cx="64851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888</Words>
  <Application>Microsoft Office PowerPoint</Application>
  <PresentationFormat>On-screen Show (4:3)</PresentationFormat>
  <Paragraphs>96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Soft Kompjuting Projekat</vt:lpstr>
      <vt:lpstr>Uvod</vt:lpstr>
      <vt:lpstr>Motivacija</vt:lpstr>
      <vt:lpstr>Slična rešenja</vt:lpstr>
      <vt:lpstr>Slična rešenja</vt:lpstr>
      <vt:lpstr>Ulaz u aplikaciju</vt:lpstr>
      <vt:lpstr>Notacija</vt:lpstr>
      <vt:lpstr>Notacija</vt:lpstr>
      <vt:lpstr>Notacija</vt:lpstr>
      <vt:lpstr>Notacija</vt:lpstr>
      <vt:lpstr>Notacija</vt:lpstr>
      <vt:lpstr>Koraci implementacije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Kompjuting Projekat</dc:title>
  <dc:creator>Shuky</dc:creator>
  <cp:lastModifiedBy>Shuky</cp:lastModifiedBy>
  <cp:revision>38</cp:revision>
  <dcterms:created xsi:type="dcterms:W3CDTF">2015-12-15T21:46:17Z</dcterms:created>
  <dcterms:modified xsi:type="dcterms:W3CDTF">2015-12-16T20:08:58Z</dcterms:modified>
</cp:coreProperties>
</file>