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h6rfOHjtfRcW9YsU811R4Rh1DB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59a2da26d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59a2da26d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5"/>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5"/>
          <p:cNvGrpSpPr/>
          <p:nvPr/>
        </p:nvGrpSpPr>
        <p:grpSpPr>
          <a:xfrm>
            <a:off x="830392" y="1191256"/>
            <a:ext cx="745763" cy="45826"/>
            <a:chOff x="4580561" y="2589004"/>
            <a:chExt cx="1064464" cy="25200"/>
          </a:xfrm>
        </p:grpSpPr>
        <p:sp>
          <p:nvSpPr>
            <p:cNvPr id="12" name="Google Shape;12;p2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5"/>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5"/>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4"/>
          <p:cNvGrpSpPr/>
          <p:nvPr/>
        </p:nvGrpSpPr>
        <p:grpSpPr>
          <a:xfrm>
            <a:off x="830392" y="4169130"/>
            <a:ext cx="745763" cy="45826"/>
            <a:chOff x="4580561" y="2589004"/>
            <a:chExt cx="1064464" cy="25200"/>
          </a:xfrm>
        </p:grpSpPr>
        <p:sp>
          <p:nvSpPr>
            <p:cNvPr id="75" name="Google Shape;75;p3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4"/>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4"/>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2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6"/>
          <p:cNvGrpSpPr/>
          <p:nvPr/>
        </p:nvGrpSpPr>
        <p:grpSpPr>
          <a:xfrm>
            <a:off x="851232" y="880900"/>
            <a:ext cx="745763" cy="44644"/>
            <a:chOff x="4580561" y="2589004"/>
            <a:chExt cx="1064464" cy="25200"/>
          </a:xfrm>
        </p:grpSpPr>
        <p:sp>
          <p:nvSpPr>
            <p:cNvPr id="20" name="Google Shape;20;p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26"/>
          <p:cNvSpPr txBox="1"/>
          <p:nvPr>
            <p:ph type="title"/>
          </p:nvPr>
        </p:nvSpPr>
        <p:spPr>
          <a:xfrm>
            <a:off x="1817525" y="635625"/>
            <a:ext cx="7688700" cy="5352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26"/>
          <p:cNvSpPr txBox="1"/>
          <p:nvPr>
            <p:ph idx="1" type="body"/>
          </p:nvPr>
        </p:nvSpPr>
        <p:spPr>
          <a:xfrm>
            <a:off x="727650" y="1170825"/>
            <a:ext cx="7688700" cy="22611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5" name="Shape 25"/>
        <p:cNvGrpSpPr/>
        <p:nvPr/>
      </p:nvGrpSpPr>
      <p:grpSpPr>
        <a:xfrm>
          <a:off x="0" y="0"/>
          <a:ext cx="0" cy="0"/>
          <a:chOff x="0" y="0"/>
          <a:chExt cx="0" cy="0"/>
        </a:xfrm>
      </p:grpSpPr>
      <p:sp>
        <p:nvSpPr>
          <p:cNvPr id="26" name="Google Shape;26;p27"/>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27"/>
          <p:cNvGrpSpPr/>
          <p:nvPr/>
        </p:nvGrpSpPr>
        <p:grpSpPr>
          <a:xfrm>
            <a:off x="328217" y="406581"/>
            <a:ext cx="745763" cy="45826"/>
            <a:chOff x="4580561" y="2589004"/>
            <a:chExt cx="1064464" cy="25200"/>
          </a:xfrm>
        </p:grpSpPr>
        <p:sp>
          <p:nvSpPr>
            <p:cNvPr id="28" name="Google Shape;28;p2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27"/>
          <p:cNvSpPr txBox="1"/>
          <p:nvPr>
            <p:ph type="title"/>
          </p:nvPr>
        </p:nvSpPr>
        <p:spPr>
          <a:xfrm>
            <a:off x="1148475" y="157350"/>
            <a:ext cx="3300900" cy="911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1" name="Google Shape;31;p27"/>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32" name="Google Shape;32;p27"/>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3" name="Google Shape;33;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34" name="Shape 34"/>
        <p:cNvGrpSpPr/>
        <p:nvPr/>
      </p:nvGrpSpPr>
      <p:grpSpPr>
        <a:xfrm>
          <a:off x="0" y="0"/>
          <a:ext cx="0" cy="0"/>
          <a:chOff x="0" y="0"/>
          <a:chExt cx="0" cy="0"/>
        </a:xfrm>
      </p:grpSpPr>
      <p:grpSp>
        <p:nvGrpSpPr>
          <p:cNvPr id="35" name="Google Shape;35;p28"/>
          <p:cNvGrpSpPr/>
          <p:nvPr/>
        </p:nvGrpSpPr>
        <p:grpSpPr>
          <a:xfrm>
            <a:off x="830392" y="1191256"/>
            <a:ext cx="745763" cy="45826"/>
            <a:chOff x="4580561" y="2589004"/>
            <a:chExt cx="1064464" cy="25200"/>
          </a:xfrm>
        </p:grpSpPr>
        <p:sp>
          <p:nvSpPr>
            <p:cNvPr id="36" name="Google Shape;36;p2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2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9" name="Google Shape;39;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0" name="Shape 40"/>
        <p:cNvGrpSpPr/>
        <p:nvPr/>
      </p:nvGrpSpPr>
      <p:grpSpPr>
        <a:xfrm>
          <a:off x="0" y="0"/>
          <a:ext cx="0" cy="0"/>
          <a:chOff x="0" y="0"/>
          <a:chExt cx="0" cy="0"/>
        </a:xfrm>
      </p:grpSpPr>
      <p:sp>
        <p:nvSpPr>
          <p:cNvPr id="41" name="Google Shape;41;p2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29"/>
          <p:cNvGrpSpPr/>
          <p:nvPr/>
        </p:nvGrpSpPr>
        <p:grpSpPr>
          <a:xfrm>
            <a:off x="830392" y="1191256"/>
            <a:ext cx="745763" cy="45826"/>
            <a:chOff x="4580561" y="2589004"/>
            <a:chExt cx="1064464" cy="25200"/>
          </a:xfrm>
        </p:grpSpPr>
        <p:sp>
          <p:nvSpPr>
            <p:cNvPr id="43" name="Google Shape;43;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29"/>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7" name="Google Shape;47;p29"/>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8" name="Google Shape;48;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30"/>
          <p:cNvGrpSpPr/>
          <p:nvPr/>
        </p:nvGrpSpPr>
        <p:grpSpPr>
          <a:xfrm>
            <a:off x="830392" y="1191256"/>
            <a:ext cx="745763" cy="45826"/>
            <a:chOff x="4580561" y="2589004"/>
            <a:chExt cx="1064464" cy="25200"/>
          </a:xfrm>
        </p:grpSpPr>
        <p:sp>
          <p:nvSpPr>
            <p:cNvPr id="52" name="Google Shape;52;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3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5" name="Google Shape;55;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6" name="Shape 56"/>
        <p:cNvGrpSpPr/>
        <p:nvPr/>
      </p:nvGrpSpPr>
      <p:grpSpPr>
        <a:xfrm>
          <a:off x="0" y="0"/>
          <a:ext cx="0" cy="0"/>
          <a:chOff x="0" y="0"/>
          <a:chExt cx="0" cy="0"/>
        </a:xfrm>
      </p:grpSpPr>
      <p:sp>
        <p:nvSpPr>
          <p:cNvPr id="57" name="Google Shape;57;p3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31"/>
          <p:cNvGrpSpPr/>
          <p:nvPr/>
        </p:nvGrpSpPr>
        <p:grpSpPr>
          <a:xfrm>
            <a:off x="830392" y="1191256"/>
            <a:ext cx="745763" cy="45826"/>
            <a:chOff x="4580561" y="2589004"/>
            <a:chExt cx="1064464" cy="25200"/>
          </a:xfrm>
        </p:grpSpPr>
        <p:sp>
          <p:nvSpPr>
            <p:cNvPr id="59" name="Google Shape;59;p3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31"/>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2" name="Google Shape;62;p31"/>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64" name="Shape 64"/>
        <p:cNvGrpSpPr/>
        <p:nvPr/>
      </p:nvGrpSpPr>
      <p:grpSpPr>
        <a:xfrm>
          <a:off x="0" y="0"/>
          <a:ext cx="0" cy="0"/>
          <a:chOff x="0" y="0"/>
          <a:chExt cx="0" cy="0"/>
        </a:xfrm>
      </p:grpSpPr>
      <p:grpSp>
        <p:nvGrpSpPr>
          <p:cNvPr id="65" name="Google Shape;65;p32"/>
          <p:cNvGrpSpPr/>
          <p:nvPr/>
        </p:nvGrpSpPr>
        <p:grpSpPr>
          <a:xfrm>
            <a:off x="830392" y="4169130"/>
            <a:ext cx="745763" cy="45826"/>
            <a:chOff x="4580561" y="2589004"/>
            <a:chExt cx="1064464" cy="25200"/>
          </a:xfrm>
        </p:grpSpPr>
        <p:sp>
          <p:nvSpPr>
            <p:cNvPr id="66" name="Google Shape;66;p3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32"/>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9" name="Google Shape;69;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33"/>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300"/>
              <a:buNone/>
              <a:defRPr/>
            </a:lvl1pPr>
          </a:lstStyle>
          <a:p/>
        </p:txBody>
      </p:sp>
      <p:sp>
        <p:nvSpPr>
          <p:cNvPr id="72" name="Google Shape;72;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jpg"/><Relationship Id="rId4" Type="http://schemas.openxmlformats.org/officeDocument/2006/relationships/image" Target="../media/image14.jpg"/><Relationship Id="rId5" Type="http://schemas.openxmlformats.org/officeDocument/2006/relationships/image" Target="../media/image15.jpg"/><Relationship Id="rId6" Type="http://schemas.openxmlformats.org/officeDocument/2006/relationships/image" Target="../media/image2.png"/><Relationship Id="rId7"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jpg"/><Relationship Id="rId4" Type="http://schemas.openxmlformats.org/officeDocument/2006/relationships/image" Target="../media/image17.jpg"/><Relationship Id="rId5" Type="http://schemas.openxmlformats.org/officeDocument/2006/relationships/image" Target="../media/image2.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9.jpg"/><Relationship Id="rId6" Type="http://schemas.openxmlformats.org/officeDocument/2006/relationships/image" Target="../media/image21.jpg"/><Relationship Id="rId7"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2.png"/><Relationship Id="rId6" Type="http://schemas.openxmlformats.org/officeDocument/2006/relationships/image" Target="../media/image18.png"/><Relationship Id="rId7"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vmlDrawing" Target="../drawings/vmlDrawing1.vml"/><Relationship Id="rId4" Type="http://schemas.openxmlformats.org/officeDocument/2006/relationships/image" Target="../media/image2.png"/><Relationship Id="rId10" Type="http://schemas.openxmlformats.org/officeDocument/2006/relationships/image" Target="../media/image28.png"/><Relationship Id="rId9" Type="http://schemas.openxmlformats.org/officeDocument/2006/relationships/image" Target="../media/image26.png"/><Relationship Id="rId5" Type="http://schemas.openxmlformats.org/officeDocument/2006/relationships/oleObject" Target="../embeddings/oleObject1.bin"/><Relationship Id="rId6" Type="http://schemas.openxmlformats.org/officeDocument/2006/relationships/oleObject" Target="../embeddings/oleObject1.bin"/><Relationship Id="rId7" Type="http://schemas.openxmlformats.org/officeDocument/2006/relationships/image" Target="../media/image22.png"/><Relationship Id="rId8"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vmlDrawing" Target="../drawings/vmlDrawing2.vml"/><Relationship Id="rId4" Type="http://schemas.openxmlformats.org/officeDocument/2006/relationships/image" Target="../media/image2.png"/><Relationship Id="rId5" Type="http://schemas.openxmlformats.org/officeDocument/2006/relationships/oleObject" Target="../embeddings/oleObject2.bin"/><Relationship Id="rId6" Type="http://schemas.openxmlformats.org/officeDocument/2006/relationships/oleObject" Target="../embeddings/oleObject2.bin"/><Relationship Id="rId7"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vmlDrawing" Target="../drawings/vmlDrawing3.vml"/><Relationship Id="rId4" Type="http://schemas.openxmlformats.org/officeDocument/2006/relationships/image" Target="../media/image2.png"/><Relationship Id="rId5" Type="http://schemas.openxmlformats.org/officeDocument/2006/relationships/oleObject" Target="../embeddings/oleObject3.bin"/><Relationship Id="rId6" Type="http://schemas.openxmlformats.org/officeDocument/2006/relationships/oleObject" Target="../embeddings/oleObject3.bin"/><Relationship Id="rId7"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vmlDrawing" Target="../drawings/vmlDrawing4.vml"/><Relationship Id="rId4" Type="http://schemas.openxmlformats.org/officeDocument/2006/relationships/image" Target="../media/image36.png"/><Relationship Id="rId9" Type="http://schemas.openxmlformats.org/officeDocument/2006/relationships/image" Target="../media/image22.png"/><Relationship Id="rId5" Type="http://schemas.openxmlformats.org/officeDocument/2006/relationships/image" Target="../media/image34.png"/><Relationship Id="rId6" Type="http://schemas.openxmlformats.org/officeDocument/2006/relationships/image" Target="../media/image2.png"/><Relationship Id="rId7" Type="http://schemas.openxmlformats.org/officeDocument/2006/relationships/oleObject" Target="../embeddings/oleObject4.bin"/><Relationship Id="rId8"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vmlDrawing" Target="../drawings/vmlDrawing5.vml"/><Relationship Id="rId4" Type="http://schemas.openxmlformats.org/officeDocument/2006/relationships/image" Target="../media/image32.png"/><Relationship Id="rId9" Type="http://schemas.openxmlformats.org/officeDocument/2006/relationships/image" Target="../media/image30.png"/><Relationship Id="rId5" Type="http://schemas.openxmlformats.org/officeDocument/2006/relationships/image" Target="../media/image2.png"/><Relationship Id="rId6" Type="http://schemas.openxmlformats.org/officeDocument/2006/relationships/oleObject" Target="../embeddings/oleObject5.bin"/><Relationship Id="rId7" Type="http://schemas.openxmlformats.org/officeDocument/2006/relationships/oleObject" Target="../embeddings/oleObject5.bin"/><Relationship Id="rId8"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vmlDrawing" Target="../drawings/vmlDrawing6.vml"/><Relationship Id="rId4" Type="http://schemas.openxmlformats.org/officeDocument/2006/relationships/image" Target="../media/image31.png"/><Relationship Id="rId5" Type="http://schemas.openxmlformats.org/officeDocument/2006/relationships/image" Target="../media/image2.png"/><Relationship Id="rId6" Type="http://schemas.openxmlformats.org/officeDocument/2006/relationships/oleObject" Target="../embeddings/oleObject6.bin"/><Relationship Id="rId7" Type="http://schemas.openxmlformats.org/officeDocument/2006/relationships/oleObject" Target="../embeddings/oleObject6.bin"/><Relationship Id="rId8"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jpg"/><Relationship Id="rId4" Type="http://schemas.openxmlformats.org/officeDocument/2006/relationships/image" Target="../media/image33.jpg"/><Relationship Id="rId5" Type="http://schemas.openxmlformats.org/officeDocument/2006/relationships/image" Target="../media/image35.jpg"/><Relationship Id="rId6"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0.jpg"/><Relationship Id="rId5" Type="http://schemas.openxmlformats.org/officeDocument/2006/relationships/image" Target="../media/image5.jpg"/><Relationship Id="rId6"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2.jpg"/><Relationship Id="rId6" Type="http://schemas.openxmlformats.org/officeDocument/2006/relationships/image" Target="../media/image9.jpg"/><Relationship Id="rId7"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i="1" lang="en-GB"/>
              <a:t>WhatsChat</a:t>
            </a:r>
            <a:r>
              <a:rPr lang="en-GB"/>
              <a:t> - Programmieraufgabe 1</a:t>
            </a:r>
            <a:endParaRPr/>
          </a:p>
        </p:txBody>
      </p:sp>
      <p:sp>
        <p:nvSpPr>
          <p:cNvPr id="87" name="Google Shape;87;p1"/>
          <p:cNvSpPr txBox="1"/>
          <p:nvPr>
            <p:ph idx="1" type="subTitle"/>
          </p:nvPr>
        </p:nvSpPr>
        <p:spPr>
          <a:xfrm>
            <a:off x="729625" y="3172900"/>
            <a:ext cx="7688100" cy="136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GB"/>
              <a:t>Timon Baldow		384023</a:t>
            </a:r>
            <a:endParaRPr/>
          </a:p>
          <a:p>
            <a:pPr indent="0" lvl="0" marL="0" rtl="0" algn="l">
              <a:lnSpc>
                <a:spcPct val="100000"/>
              </a:lnSpc>
              <a:spcBef>
                <a:spcPts val="0"/>
              </a:spcBef>
              <a:spcAft>
                <a:spcPts val="0"/>
              </a:spcAft>
              <a:buSzPts val="1600"/>
              <a:buNone/>
            </a:pPr>
            <a:r>
              <a:rPr lang="en-GB"/>
              <a:t>Leonard Kinzinger</a:t>
            </a:r>
            <a:r>
              <a:rPr lang="en-GB"/>
              <a:t>	</a:t>
            </a:r>
            <a:r>
              <a:rPr lang="en-GB"/>
              <a:t>393510</a:t>
            </a:r>
            <a:endParaRPr/>
          </a:p>
          <a:p>
            <a:pPr indent="0" lvl="0" marL="0" rtl="0" algn="l">
              <a:lnSpc>
                <a:spcPct val="100000"/>
              </a:lnSpc>
              <a:spcBef>
                <a:spcPts val="0"/>
              </a:spcBef>
              <a:spcAft>
                <a:spcPts val="0"/>
              </a:spcAft>
              <a:buSzPts val="1600"/>
              <a:buNone/>
            </a:pPr>
            <a:r>
              <a:rPr lang="en-GB"/>
              <a:t>Jan Tiegges 		393523	</a:t>
            </a:r>
            <a:endParaRPr/>
          </a:p>
          <a:p>
            <a:pPr indent="0" lvl="0" marL="0" rtl="0" algn="l">
              <a:lnSpc>
                <a:spcPct val="100000"/>
              </a:lnSpc>
              <a:spcBef>
                <a:spcPts val="0"/>
              </a:spcBef>
              <a:spcAft>
                <a:spcPts val="0"/>
              </a:spcAft>
              <a:buSzPts val="1600"/>
              <a:buNone/>
            </a:pPr>
            <a:r>
              <a:rPr lang="en-GB"/>
              <a:t>Mika Dietz		394284</a:t>
            </a:r>
            <a:endParaRPr/>
          </a:p>
        </p:txBody>
      </p:sp>
      <p:sp>
        <p:nvSpPr>
          <p:cNvPr id="88" name="Google Shape;88;p1"/>
          <p:cNvSpPr txBox="1"/>
          <p:nvPr/>
        </p:nvSpPr>
        <p:spPr>
          <a:xfrm>
            <a:off x="6575575" y="4783100"/>
            <a:ext cx="2568300" cy="360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GB">
                <a:latin typeface="Lato"/>
                <a:ea typeface="Lato"/>
                <a:cs typeface="Lato"/>
                <a:sym typeface="Lato"/>
              </a:rPr>
              <a:t>AWSys HA 01: Gruppe 52</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10"/>
          <p:cNvSpPr txBox="1"/>
          <p:nvPr>
            <p:ph type="title"/>
          </p:nvPr>
        </p:nvSpPr>
        <p:spPr>
          <a:xfrm>
            <a:off x="1148475" y="157350"/>
            <a:ext cx="33009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Channels </a:t>
            </a:r>
            <a:endParaRPr/>
          </a:p>
        </p:txBody>
      </p:sp>
      <p:sp>
        <p:nvSpPr>
          <p:cNvPr id="277" name="Google Shape;277;p10"/>
          <p:cNvSpPr txBox="1"/>
          <p:nvPr>
            <p:ph type="title"/>
          </p:nvPr>
        </p:nvSpPr>
        <p:spPr>
          <a:xfrm>
            <a:off x="4787025" y="157350"/>
            <a:ext cx="11664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JS </a:t>
            </a:r>
            <a:endParaRPr/>
          </a:p>
        </p:txBody>
      </p:sp>
      <p:sp>
        <p:nvSpPr>
          <p:cNvPr id="278" name="Google Shape;278;p10"/>
          <p:cNvSpPr txBox="1"/>
          <p:nvPr/>
        </p:nvSpPr>
        <p:spPr>
          <a:xfrm>
            <a:off x="4657725" y="699650"/>
            <a:ext cx="4175400" cy="32829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All available Channels will be loaded from server by the </a:t>
            </a:r>
            <a:r>
              <a:rPr b="1" i="0" lang="en-GB" sz="1000" u="none" cap="none" strike="noStrike">
                <a:solidFill>
                  <a:srgbClr val="000000"/>
                </a:solidFill>
                <a:latin typeface="Raleway"/>
                <a:ea typeface="Raleway"/>
                <a:cs typeface="Raleway"/>
                <a:sym typeface="Raleway"/>
              </a:rPr>
              <a:t>_getChannels() </a:t>
            </a:r>
            <a:r>
              <a:rPr b="0" i="0" lang="en-GB" sz="1000" u="none" cap="none" strike="noStrike">
                <a:solidFill>
                  <a:srgbClr val="000000"/>
                </a:solidFill>
                <a:latin typeface="Raleway"/>
                <a:ea typeface="Raleway"/>
                <a:cs typeface="Raleway"/>
                <a:sym typeface="Raleway"/>
              </a:rPr>
              <a:t>function</a:t>
            </a:r>
            <a:endParaRPr b="0"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0"/>
              </a:spcAft>
              <a:buClr>
                <a:srgbClr val="000000"/>
              </a:buClr>
              <a:buSzPts val="1000"/>
              <a:buFont typeface="Raleway"/>
              <a:buChar char="-"/>
            </a:pPr>
            <a:r>
              <a:rPr b="1" i="0" lang="en-GB" sz="1000" u="none" cap="none" strike="noStrike">
                <a:solidFill>
                  <a:srgbClr val="000000"/>
                </a:solidFill>
                <a:latin typeface="Raleway"/>
                <a:ea typeface="Raleway"/>
                <a:cs typeface="Raleway"/>
                <a:sym typeface="Raleway"/>
              </a:rPr>
              <a:t>setInterval</a:t>
            </a:r>
            <a:r>
              <a:rPr b="0" i="0" lang="en-GB" sz="1000" u="none" cap="none" strike="noStrike">
                <a:solidFill>
                  <a:srgbClr val="000000"/>
                </a:solidFill>
                <a:latin typeface="Raleway"/>
                <a:ea typeface="Raleway"/>
                <a:cs typeface="Raleway"/>
                <a:sym typeface="Raleway"/>
              </a:rPr>
              <a:t>(_getChannels, g_iRefreshChannels) is used for background polls every 60s (g_iRefreshChannels)</a:t>
            </a:r>
            <a:endParaRPr b="0"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If user clicks + button to create Channel $("#channels i").click(function () will be called which then calls </a:t>
            </a:r>
            <a:r>
              <a:rPr b="1" i="0" lang="en-GB" sz="1000" u="none" cap="none" strike="noStrike">
                <a:solidFill>
                  <a:srgbClr val="000000"/>
                </a:solidFill>
                <a:latin typeface="Raleway"/>
                <a:ea typeface="Raleway"/>
                <a:cs typeface="Raleway"/>
                <a:sym typeface="Raleway"/>
              </a:rPr>
              <a:t>_createNewChannel(sChannel, sTopic)</a:t>
            </a:r>
            <a:r>
              <a:rPr b="0" i="0" lang="en-GB" sz="1000" u="none" cap="none" strike="noStrike">
                <a:solidFill>
                  <a:srgbClr val="000000"/>
                </a:solidFill>
                <a:latin typeface="Raleway"/>
                <a:ea typeface="Raleway"/>
                <a:cs typeface="Raleway"/>
                <a:sym typeface="Raleway"/>
              </a:rPr>
              <a:t> to perform Ajax POST call to the server</a:t>
            </a:r>
            <a:endParaRPr b="0"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To add the channels to the list, the function _getChannels() calls </a:t>
            </a:r>
            <a:r>
              <a:rPr b="1" i="0" lang="en-GB" sz="1000" u="none" cap="none" strike="noStrike">
                <a:solidFill>
                  <a:srgbClr val="000000"/>
                </a:solidFill>
                <a:latin typeface="Raleway"/>
                <a:ea typeface="Raleway"/>
                <a:cs typeface="Raleway"/>
                <a:sym typeface="Raleway"/>
              </a:rPr>
              <a:t>_addChannelToScreen(iID, sChannel, sTopic = '')</a:t>
            </a:r>
            <a:endParaRPr b="1"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If user switches the channel by clicking on any channel item in the list the function </a:t>
            </a:r>
            <a:r>
              <a:rPr b="1" i="0" lang="en-GB" sz="1000" u="none" cap="none" strike="noStrike">
                <a:solidFill>
                  <a:srgbClr val="000000"/>
                </a:solidFill>
                <a:latin typeface="Raleway"/>
                <a:ea typeface="Raleway"/>
                <a:cs typeface="Raleway"/>
                <a:sym typeface="Raleway"/>
              </a:rPr>
              <a:t>_switchChannel(sChannel)</a:t>
            </a:r>
            <a:r>
              <a:rPr b="0" i="0" lang="en-GB" sz="1000" u="none" cap="none" strike="noStrike">
                <a:solidFill>
                  <a:srgbClr val="000000"/>
                </a:solidFill>
                <a:latin typeface="Raleway"/>
                <a:ea typeface="Raleway"/>
                <a:cs typeface="Raleway"/>
                <a:sym typeface="Raleway"/>
              </a:rPr>
              <a:t> will be called by the .click event</a:t>
            </a:r>
            <a:endParaRPr b="0"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We also implemented a function </a:t>
            </a:r>
            <a:r>
              <a:rPr b="1" i="0" lang="en-GB" sz="1000" u="none" cap="none" strike="noStrike">
                <a:solidFill>
                  <a:srgbClr val="000000"/>
                </a:solidFill>
                <a:latin typeface="Raleway"/>
                <a:ea typeface="Raleway"/>
                <a:cs typeface="Raleway"/>
                <a:sym typeface="Raleway"/>
              </a:rPr>
              <a:t>_prepChannelName()</a:t>
            </a:r>
            <a:r>
              <a:rPr b="0" i="0" lang="en-GB" sz="1000" u="none" cap="none" strike="noStrike">
                <a:solidFill>
                  <a:srgbClr val="000000"/>
                </a:solidFill>
                <a:latin typeface="Raleway"/>
                <a:ea typeface="Raleway"/>
                <a:cs typeface="Raleway"/>
                <a:sym typeface="Raleway"/>
              </a:rPr>
              <a:t> to trim whitespaces, set type to String and block code injection</a:t>
            </a:r>
            <a:endParaRPr b="0" i="0" sz="1000" u="none" cap="none" strike="noStrike">
              <a:solidFill>
                <a:srgbClr val="000000"/>
              </a:solidFill>
              <a:latin typeface="Raleway"/>
              <a:ea typeface="Raleway"/>
              <a:cs typeface="Raleway"/>
              <a:sym typeface="Raleway"/>
            </a:endParaRPr>
          </a:p>
          <a:p>
            <a:pPr indent="-228600" lvl="0" marL="457200" marR="0" rtl="0" algn="l">
              <a:lnSpc>
                <a:spcPct val="100000"/>
              </a:lnSpc>
              <a:spcBef>
                <a:spcPts val="500"/>
              </a:spcBef>
              <a:spcAft>
                <a:spcPts val="500"/>
              </a:spcAft>
              <a:buClr>
                <a:srgbClr val="000000"/>
              </a:buClr>
              <a:buSzPts val="1000"/>
              <a:buFont typeface="Raleway"/>
              <a:buNone/>
            </a:pPr>
            <a:r>
              <a:t/>
            </a:r>
            <a:endParaRPr b="0" i="0" sz="1000" u="none" cap="none" strike="noStrike">
              <a:solidFill>
                <a:srgbClr val="000000"/>
              </a:solidFill>
              <a:latin typeface="Raleway"/>
              <a:ea typeface="Raleway"/>
              <a:cs typeface="Raleway"/>
              <a:sym typeface="Raleway"/>
            </a:endParaRPr>
          </a:p>
        </p:txBody>
      </p:sp>
      <p:pic>
        <p:nvPicPr>
          <p:cNvPr id="279" name="Google Shape;279;p10"/>
          <p:cNvPicPr preferRelativeResize="0"/>
          <p:nvPr/>
        </p:nvPicPr>
        <p:blipFill rotWithShape="1">
          <a:blip r:embed="rId3">
            <a:alphaModFix amt="20000"/>
          </a:blip>
          <a:srcRect b="0" l="0" r="0" t="0"/>
          <a:stretch/>
        </p:blipFill>
        <p:spPr>
          <a:xfrm>
            <a:off x="395341" y="1402164"/>
            <a:ext cx="3837307" cy="2279490"/>
          </a:xfrm>
          <a:prstGeom prst="rect">
            <a:avLst/>
          </a:prstGeom>
          <a:noFill/>
          <a:ln>
            <a:noFill/>
          </a:ln>
        </p:spPr>
      </p:pic>
      <p:pic>
        <p:nvPicPr>
          <p:cNvPr id="280" name="Google Shape;280;p10"/>
          <p:cNvPicPr preferRelativeResize="0"/>
          <p:nvPr/>
        </p:nvPicPr>
        <p:blipFill rotWithShape="1">
          <a:blip r:embed="rId4">
            <a:alphaModFix/>
          </a:blip>
          <a:srcRect b="0" l="0" r="0" t="0"/>
          <a:stretch/>
        </p:blipFill>
        <p:spPr>
          <a:xfrm>
            <a:off x="638514" y="1677567"/>
            <a:ext cx="895711" cy="1837226"/>
          </a:xfrm>
          <a:prstGeom prst="rect">
            <a:avLst/>
          </a:prstGeom>
          <a:noFill/>
          <a:ln>
            <a:noFill/>
          </a:ln>
        </p:spPr>
      </p:pic>
      <p:sp>
        <p:nvSpPr>
          <p:cNvPr id="281" name="Google Shape;281;p10"/>
          <p:cNvSpPr txBox="1"/>
          <p:nvPr/>
        </p:nvSpPr>
        <p:spPr>
          <a:xfrm>
            <a:off x="4572000" y="5020389"/>
            <a:ext cx="4571999" cy="123111"/>
          </a:xfrm>
          <a:prstGeom prst="rect">
            <a:avLst/>
          </a:prstGeom>
          <a:noFill/>
          <a:ln>
            <a:noFill/>
          </a:ln>
        </p:spPr>
        <p:txBody>
          <a:bodyPr anchorCtr="0" anchor="t" bIns="0" lIns="91425" spcFirstLastPara="1" rIns="91425" wrap="square" tIns="0">
            <a:spAutoFit/>
          </a:bodyPr>
          <a:lstStyle/>
          <a:p>
            <a:pPr indent="0" lvl="0" marL="0" marR="0" rtl="0" algn="r">
              <a:lnSpc>
                <a:spcPct val="100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11"/>
          <p:cNvSpPr txBox="1"/>
          <p:nvPr>
            <p:ph type="title"/>
          </p:nvPr>
        </p:nvSpPr>
        <p:spPr>
          <a:xfrm>
            <a:off x="1148475" y="157350"/>
            <a:ext cx="33009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Channels </a:t>
            </a:r>
            <a:endParaRPr/>
          </a:p>
        </p:txBody>
      </p:sp>
      <p:sp>
        <p:nvSpPr>
          <p:cNvPr id="287" name="Google Shape;287;p11"/>
          <p:cNvSpPr txBox="1"/>
          <p:nvPr>
            <p:ph type="title"/>
          </p:nvPr>
        </p:nvSpPr>
        <p:spPr>
          <a:xfrm>
            <a:off x="4694299" y="99125"/>
            <a:ext cx="4323347" cy="57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1500"/>
              <a:t>_getChannels()</a:t>
            </a:r>
            <a:endParaRPr i="1" sz="1500"/>
          </a:p>
        </p:txBody>
      </p:sp>
      <p:pic>
        <p:nvPicPr>
          <p:cNvPr id="288" name="Google Shape;288;p11"/>
          <p:cNvPicPr preferRelativeResize="0"/>
          <p:nvPr/>
        </p:nvPicPr>
        <p:blipFill rotWithShape="1">
          <a:blip r:embed="rId3">
            <a:alphaModFix/>
          </a:blip>
          <a:srcRect b="0" l="0" r="0" t="0"/>
          <a:stretch/>
        </p:blipFill>
        <p:spPr>
          <a:xfrm>
            <a:off x="4694308" y="448025"/>
            <a:ext cx="4328780" cy="1837226"/>
          </a:xfrm>
          <a:prstGeom prst="rect">
            <a:avLst/>
          </a:prstGeom>
          <a:noFill/>
          <a:ln>
            <a:noFill/>
          </a:ln>
        </p:spPr>
      </p:pic>
      <p:pic>
        <p:nvPicPr>
          <p:cNvPr id="289" name="Google Shape;289;p11"/>
          <p:cNvPicPr preferRelativeResize="0"/>
          <p:nvPr/>
        </p:nvPicPr>
        <p:blipFill rotWithShape="1">
          <a:blip r:embed="rId4">
            <a:alphaModFix/>
          </a:blip>
          <a:srcRect b="0" l="0" r="0" t="0"/>
          <a:stretch/>
        </p:blipFill>
        <p:spPr>
          <a:xfrm>
            <a:off x="4697025" y="2635625"/>
            <a:ext cx="4323350" cy="1420775"/>
          </a:xfrm>
          <a:prstGeom prst="rect">
            <a:avLst/>
          </a:prstGeom>
          <a:noFill/>
          <a:ln>
            <a:noFill/>
          </a:ln>
        </p:spPr>
      </p:pic>
      <p:sp>
        <p:nvSpPr>
          <p:cNvPr id="290" name="Google Shape;290;p11"/>
          <p:cNvSpPr txBox="1"/>
          <p:nvPr>
            <p:ph type="title"/>
          </p:nvPr>
        </p:nvSpPr>
        <p:spPr>
          <a:xfrm>
            <a:off x="4694300" y="2252938"/>
            <a:ext cx="4323346" cy="57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1500"/>
              <a:t>_createNewChannel()</a:t>
            </a:r>
            <a:endParaRPr i="1" sz="1500"/>
          </a:p>
        </p:txBody>
      </p:sp>
      <p:pic>
        <p:nvPicPr>
          <p:cNvPr id="291" name="Google Shape;291;p11"/>
          <p:cNvPicPr preferRelativeResize="0"/>
          <p:nvPr/>
        </p:nvPicPr>
        <p:blipFill rotWithShape="1">
          <a:blip r:embed="rId5">
            <a:alphaModFix/>
          </a:blip>
          <a:srcRect b="0" l="0" r="0" t="0"/>
          <a:stretch/>
        </p:blipFill>
        <p:spPr>
          <a:xfrm>
            <a:off x="4697025" y="4406767"/>
            <a:ext cx="4323348" cy="658057"/>
          </a:xfrm>
          <a:prstGeom prst="rect">
            <a:avLst/>
          </a:prstGeom>
          <a:noFill/>
          <a:ln>
            <a:noFill/>
          </a:ln>
        </p:spPr>
      </p:pic>
      <p:sp>
        <p:nvSpPr>
          <p:cNvPr id="292" name="Google Shape;292;p11"/>
          <p:cNvSpPr txBox="1"/>
          <p:nvPr>
            <p:ph type="title"/>
          </p:nvPr>
        </p:nvSpPr>
        <p:spPr>
          <a:xfrm>
            <a:off x="4694300" y="3986500"/>
            <a:ext cx="4323346" cy="57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1500">
                <a:solidFill>
                  <a:srgbClr val="000000"/>
                </a:solidFill>
                <a:latin typeface="Arial"/>
                <a:ea typeface="Arial"/>
                <a:cs typeface="Arial"/>
                <a:sym typeface="Arial"/>
              </a:rPr>
              <a:t>_addChannelToScreen </a:t>
            </a:r>
            <a:r>
              <a:rPr lang="en-GB" sz="1500"/>
              <a:t>()</a:t>
            </a:r>
            <a:endParaRPr i="1" sz="1500"/>
          </a:p>
        </p:txBody>
      </p:sp>
      <p:pic>
        <p:nvPicPr>
          <p:cNvPr id="293" name="Google Shape;293;p11"/>
          <p:cNvPicPr preferRelativeResize="0"/>
          <p:nvPr/>
        </p:nvPicPr>
        <p:blipFill rotWithShape="1">
          <a:blip r:embed="rId6">
            <a:alphaModFix amt="20000"/>
          </a:blip>
          <a:srcRect b="0" l="0" r="0" t="0"/>
          <a:stretch/>
        </p:blipFill>
        <p:spPr>
          <a:xfrm>
            <a:off x="395341" y="1402164"/>
            <a:ext cx="3837307" cy="2279490"/>
          </a:xfrm>
          <a:prstGeom prst="rect">
            <a:avLst/>
          </a:prstGeom>
          <a:noFill/>
          <a:ln>
            <a:noFill/>
          </a:ln>
        </p:spPr>
      </p:pic>
      <p:pic>
        <p:nvPicPr>
          <p:cNvPr id="294" name="Google Shape;294;p11"/>
          <p:cNvPicPr preferRelativeResize="0"/>
          <p:nvPr/>
        </p:nvPicPr>
        <p:blipFill rotWithShape="1">
          <a:blip r:embed="rId7">
            <a:alphaModFix/>
          </a:blip>
          <a:srcRect b="0" l="0" r="0" t="0"/>
          <a:stretch/>
        </p:blipFill>
        <p:spPr>
          <a:xfrm>
            <a:off x="638514" y="1677567"/>
            <a:ext cx="895711" cy="1837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12"/>
          <p:cNvSpPr txBox="1"/>
          <p:nvPr>
            <p:ph type="title"/>
          </p:nvPr>
        </p:nvSpPr>
        <p:spPr>
          <a:xfrm>
            <a:off x="1148475" y="157350"/>
            <a:ext cx="33009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Channels </a:t>
            </a:r>
            <a:endParaRPr/>
          </a:p>
        </p:txBody>
      </p:sp>
      <p:sp>
        <p:nvSpPr>
          <p:cNvPr id="300" name="Google Shape;300;p12"/>
          <p:cNvSpPr txBox="1"/>
          <p:nvPr>
            <p:ph type="title"/>
          </p:nvPr>
        </p:nvSpPr>
        <p:spPr>
          <a:xfrm>
            <a:off x="4694299" y="99125"/>
            <a:ext cx="4268271" cy="57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1500"/>
              <a:t>_switchChannel()</a:t>
            </a:r>
            <a:endParaRPr i="1" sz="1500"/>
          </a:p>
        </p:txBody>
      </p:sp>
      <p:pic>
        <p:nvPicPr>
          <p:cNvPr id="301" name="Google Shape;301;p12"/>
          <p:cNvPicPr preferRelativeResize="0"/>
          <p:nvPr/>
        </p:nvPicPr>
        <p:blipFill rotWithShape="1">
          <a:blip r:embed="rId3">
            <a:alphaModFix/>
          </a:blip>
          <a:srcRect b="0" l="0" r="0" t="0"/>
          <a:stretch/>
        </p:blipFill>
        <p:spPr>
          <a:xfrm>
            <a:off x="4697025" y="517143"/>
            <a:ext cx="4323349" cy="1105858"/>
          </a:xfrm>
          <a:prstGeom prst="rect">
            <a:avLst/>
          </a:prstGeom>
          <a:noFill/>
          <a:ln>
            <a:noFill/>
          </a:ln>
        </p:spPr>
      </p:pic>
      <p:sp>
        <p:nvSpPr>
          <p:cNvPr id="302" name="Google Shape;302;p12"/>
          <p:cNvSpPr txBox="1"/>
          <p:nvPr>
            <p:ph type="title"/>
          </p:nvPr>
        </p:nvSpPr>
        <p:spPr>
          <a:xfrm>
            <a:off x="4694299" y="1823150"/>
            <a:ext cx="4323349" cy="57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1500"/>
              <a:t>_prepChannelName()</a:t>
            </a:r>
            <a:endParaRPr i="1" sz="1500"/>
          </a:p>
        </p:txBody>
      </p:sp>
      <p:pic>
        <p:nvPicPr>
          <p:cNvPr id="303" name="Google Shape;303;p12"/>
          <p:cNvPicPr preferRelativeResize="0"/>
          <p:nvPr/>
        </p:nvPicPr>
        <p:blipFill rotWithShape="1">
          <a:blip r:embed="rId4">
            <a:alphaModFix/>
          </a:blip>
          <a:srcRect b="0" l="0" r="0" t="0"/>
          <a:stretch/>
        </p:blipFill>
        <p:spPr>
          <a:xfrm>
            <a:off x="4697026" y="2233045"/>
            <a:ext cx="4323349" cy="1204051"/>
          </a:xfrm>
          <a:prstGeom prst="rect">
            <a:avLst/>
          </a:prstGeom>
          <a:noFill/>
          <a:ln>
            <a:noFill/>
          </a:ln>
        </p:spPr>
      </p:pic>
      <p:pic>
        <p:nvPicPr>
          <p:cNvPr id="304" name="Google Shape;304;p12"/>
          <p:cNvPicPr preferRelativeResize="0"/>
          <p:nvPr/>
        </p:nvPicPr>
        <p:blipFill rotWithShape="1">
          <a:blip r:embed="rId5">
            <a:alphaModFix amt="20000"/>
          </a:blip>
          <a:srcRect b="0" l="0" r="0" t="0"/>
          <a:stretch/>
        </p:blipFill>
        <p:spPr>
          <a:xfrm>
            <a:off x="395341" y="1402164"/>
            <a:ext cx="3837307" cy="2279490"/>
          </a:xfrm>
          <a:prstGeom prst="rect">
            <a:avLst/>
          </a:prstGeom>
          <a:noFill/>
          <a:ln>
            <a:noFill/>
          </a:ln>
        </p:spPr>
      </p:pic>
      <p:pic>
        <p:nvPicPr>
          <p:cNvPr id="305" name="Google Shape;305;p12"/>
          <p:cNvPicPr preferRelativeResize="0"/>
          <p:nvPr/>
        </p:nvPicPr>
        <p:blipFill rotWithShape="1">
          <a:blip r:embed="rId6">
            <a:alphaModFix/>
          </a:blip>
          <a:srcRect b="0" l="0" r="0" t="0"/>
          <a:stretch/>
        </p:blipFill>
        <p:spPr>
          <a:xfrm>
            <a:off x="638514" y="1677567"/>
            <a:ext cx="895711" cy="1837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id="310" name="Google Shape;310;p13"/>
          <p:cNvPicPr preferRelativeResize="0"/>
          <p:nvPr/>
        </p:nvPicPr>
        <p:blipFill rotWithShape="1">
          <a:blip r:embed="rId3">
            <a:alphaModFix amt="20000"/>
          </a:blip>
          <a:srcRect b="0" l="0" r="0" t="0"/>
          <a:stretch/>
        </p:blipFill>
        <p:spPr>
          <a:xfrm>
            <a:off x="395341" y="1402164"/>
            <a:ext cx="3837307" cy="2279490"/>
          </a:xfrm>
          <a:prstGeom prst="rect">
            <a:avLst/>
          </a:prstGeom>
          <a:noFill/>
          <a:ln>
            <a:noFill/>
          </a:ln>
        </p:spPr>
      </p:pic>
      <p:sp>
        <p:nvSpPr>
          <p:cNvPr id="311" name="Google Shape;311;p13"/>
          <p:cNvSpPr txBox="1"/>
          <p:nvPr>
            <p:ph type="title"/>
          </p:nvPr>
        </p:nvSpPr>
        <p:spPr>
          <a:xfrm>
            <a:off x="1148475" y="157350"/>
            <a:ext cx="33009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Users </a:t>
            </a:r>
            <a:endParaRPr/>
          </a:p>
        </p:txBody>
      </p:sp>
      <p:pic>
        <p:nvPicPr>
          <p:cNvPr id="312" name="Google Shape;312;p13"/>
          <p:cNvPicPr preferRelativeResize="0"/>
          <p:nvPr/>
        </p:nvPicPr>
        <p:blipFill rotWithShape="1">
          <a:blip r:embed="rId4">
            <a:alphaModFix/>
          </a:blip>
          <a:srcRect b="0" l="0" r="0" t="0"/>
          <a:stretch/>
        </p:blipFill>
        <p:spPr>
          <a:xfrm>
            <a:off x="1483534" y="1685069"/>
            <a:ext cx="554815" cy="1797781"/>
          </a:xfrm>
          <a:prstGeom prst="rect">
            <a:avLst/>
          </a:prstGeom>
          <a:noFill/>
          <a:ln>
            <a:noFill/>
          </a:ln>
        </p:spPr>
      </p:pic>
      <p:sp>
        <p:nvSpPr>
          <p:cNvPr id="313" name="Google Shape;313;p13"/>
          <p:cNvSpPr txBox="1"/>
          <p:nvPr>
            <p:ph type="title"/>
          </p:nvPr>
        </p:nvSpPr>
        <p:spPr>
          <a:xfrm>
            <a:off x="4939425" y="157350"/>
            <a:ext cx="11664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HTML </a:t>
            </a:r>
            <a:endParaRPr/>
          </a:p>
        </p:txBody>
      </p:sp>
      <p:pic>
        <p:nvPicPr>
          <p:cNvPr id="314" name="Google Shape;314;p13"/>
          <p:cNvPicPr preferRelativeResize="0"/>
          <p:nvPr/>
        </p:nvPicPr>
        <p:blipFill rotWithShape="1">
          <a:blip r:embed="rId5">
            <a:alphaModFix/>
          </a:blip>
          <a:srcRect b="0" l="0" r="0" t="0"/>
          <a:stretch/>
        </p:blipFill>
        <p:spPr>
          <a:xfrm>
            <a:off x="4655600" y="727775"/>
            <a:ext cx="4345900" cy="1673675"/>
          </a:xfrm>
          <a:prstGeom prst="rect">
            <a:avLst/>
          </a:prstGeom>
          <a:noFill/>
          <a:ln>
            <a:noFill/>
          </a:ln>
        </p:spPr>
      </p:pic>
      <p:sp>
        <p:nvSpPr>
          <p:cNvPr id="315" name="Google Shape;315;p13"/>
          <p:cNvSpPr txBox="1"/>
          <p:nvPr>
            <p:ph type="title"/>
          </p:nvPr>
        </p:nvSpPr>
        <p:spPr>
          <a:xfrm>
            <a:off x="4939425" y="2571750"/>
            <a:ext cx="11664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CSS </a:t>
            </a:r>
            <a:endParaRPr/>
          </a:p>
        </p:txBody>
      </p:sp>
      <p:pic>
        <p:nvPicPr>
          <p:cNvPr id="316" name="Google Shape;316;p13"/>
          <p:cNvPicPr preferRelativeResize="0"/>
          <p:nvPr/>
        </p:nvPicPr>
        <p:blipFill rotWithShape="1">
          <a:blip r:embed="rId6">
            <a:alphaModFix/>
          </a:blip>
          <a:srcRect b="0" l="0" r="0" t="0"/>
          <a:stretch/>
        </p:blipFill>
        <p:spPr>
          <a:xfrm>
            <a:off x="4655601" y="3066375"/>
            <a:ext cx="2059900" cy="1121900"/>
          </a:xfrm>
          <a:prstGeom prst="rect">
            <a:avLst/>
          </a:prstGeom>
          <a:noFill/>
          <a:ln>
            <a:noFill/>
          </a:ln>
        </p:spPr>
      </p:pic>
      <p:pic>
        <p:nvPicPr>
          <p:cNvPr id="317" name="Google Shape;317;p13"/>
          <p:cNvPicPr preferRelativeResize="0"/>
          <p:nvPr/>
        </p:nvPicPr>
        <p:blipFill rotWithShape="1">
          <a:blip r:embed="rId7">
            <a:alphaModFix/>
          </a:blip>
          <a:srcRect b="0" l="0" r="0" t="0"/>
          <a:stretch/>
        </p:blipFill>
        <p:spPr>
          <a:xfrm>
            <a:off x="6877801" y="3066375"/>
            <a:ext cx="2123698" cy="1824671"/>
          </a:xfrm>
          <a:prstGeom prst="rect">
            <a:avLst/>
          </a:prstGeom>
          <a:noFill/>
          <a:ln>
            <a:noFill/>
          </a:ln>
        </p:spPr>
      </p:pic>
      <p:sp>
        <p:nvSpPr>
          <p:cNvPr id="318" name="Google Shape;318;p13"/>
          <p:cNvSpPr/>
          <p:nvPr/>
        </p:nvSpPr>
        <p:spPr>
          <a:xfrm>
            <a:off x="1480092" y="1685069"/>
            <a:ext cx="562019" cy="124681"/>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3"/>
          <p:cNvSpPr/>
          <p:nvPr/>
        </p:nvSpPr>
        <p:spPr>
          <a:xfrm>
            <a:off x="1479931" y="1902619"/>
            <a:ext cx="562019" cy="29979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3"/>
          <p:cNvSpPr/>
          <p:nvPr/>
        </p:nvSpPr>
        <p:spPr>
          <a:xfrm>
            <a:off x="1480067" y="1809750"/>
            <a:ext cx="562019" cy="92869"/>
          </a:xfrm>
          <a:prstGeom prst="roundRect">
            <a:avLst>
              <a:gd fmla="val 0"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1" name="Google Shape;321;p13"/>
          <p:cNvCxnSpPr>
            <a:endCxn id="318" idx="3"/>
          </p:cNvCxnSpPr>
          <p:nvPr/>
        </p:nvCxnSpPr>
        <p:spPr>
          <a:xfrm flipH="1">
            <a:off x="2042111" y="989609"/>
            <a:ext cx="3663600" cy="757800"/>
          </a:xfrm>
          <a:prstGeom prst="straightConnector1">
            <a:avLst/>
          </a:prstGeom>
          <a:noFill/>
          <a:ln cap="flat" cmpd="sng" w="19050">
            <a:solidFill>
              <a:schemeClr val="accent2"/>
            </a:solidFill>
            <a:prstDash val="dash"/>
            <a:round/>
            <a:headEnd len="sm" w="sm" type="none"/>
            <a:tailEnd len="sm" w="sm" type="none"/>
          </a:ln>
        </p:spPr>
      </p:cxnSp>
      <p:cxnSp>
        <p:nvCxnSpPr>
          <p:cNvPr id="322" name="Google Shape;322;p13"/>
          <p:cNvCxnSpPr>
            <a:endCxn id="320" idx="3"/>
          </p:cNvCxnSpPr>
          <p:nvPr/>
        </p:nvCxnSpPr>
        <p:spPr>
          <a:xfrm flipH="1">
            <a:off x="2042086" y="1465885"/>
            <a:ext cx="4121100" cy="390300"/>
          </a:xfrm>
          <a:prstGeom prst="straightConnector1">
            <a:avLst/>
          </a:prstGeom>
          <a:noFill/>
          <a:ln cap="flat" cmpd="sng" w="19050">
            <a:solidFill>
              <a:schemeClr val="accent2"/>
            </a:solidFill>
            <a:prstDash val="dash"/>
            <a:round/>
            <a:headEnd len="sm" w="sm" type="none"/>
            <a:tailEnd len="sm" w="sm" type="none"/>
          </a:ln>
        </p:spPr>
      </p:cxnSp>
      <p:cxnSp>
        <p:nvCxnSpPr>
          <p:cNvPr id="323" name="Google Shape;323;p13"/>
          <p:cNvCxnSpPr>
            <a:endCxn id="319" idx="3"/>
          </p:cNvCxnSpPr>
          <p:nvPr/>
        </p:nvCxnSpPr>
        <p:spPr>
          <a:xfrm rot="10800000">
            <a:off x="2041950" y="2052514"/>
            <a:ext cx="3568800" cy="23100"/>
          </a:xfrm>
          <a:prstGeom prst="straightConnector1">
            <a:avLst/>
          </a:prstGeom>
          <a:noFill/>
          <a:ln cap="flat" cmpd="sng" w="19050">
            <a:solidFill>
              <a:schemeClr val="accent2"/>
            </a:solidFill>
            <a:prstDash val="dash"/>
            <a:round/>
            <a:headEnd len="sm" w="sm" type="none"/>
            <a:tailEnd len="sm" w="sm" type="none"/>
          </a:ln>
        </p:spPr>
      </p:cxnSp>
      <p:sp>
        <p:nvSpPr>
          <p:cNvPr id="324" name="Google Shape;324;p13"/>
          <p:cNvSpPr txBox="1"/>
          <p:nvPr/>
        </p:nvSpPr>
        <p:spPr>
          <a:xfrm>
            <a:off x="4572000" y="5020389"/>
            <a:ext cx="4571999" cy="123111"/>
          </a:xfrm>
          <a:prstGeom prst="rect">
            <a:avLst/>
          </a:prstGeom>
          <a:noFill/>
          <a:ln>
            <a:noFill/>
          </a:ln>
        </p:spPr>
        <p:txBody>
          <a:bodyPr anchorCtr="0" anchor="t" bIns="0" lIns="91425" spcFirstLastPara="1" rIns="91425" wrap="square" tIns="0">
            <a:spAutoFit/>
          </a:bodyPr>
          <a:lstStyle/>
          <a:p>
            <a:pPr indent="0" lvl="0" marL="0" marR="0" rtl="0" algn="r">
              <a:lnSpc>
                <a:spcPct val="10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14"/>
          <p:cNvSpPr txBox="1"/>
          <p:nvPr>
            <p:ph type="title"/>
          </p:nvPr>
        </p:nvSpPr>
        <p:spPr>
          <a:xfrm>
            <a:off x="1148475" y="157350"/>
            <a:ext cx="33009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Users </a:t>
            </a:r>
            <a:endParaRPr/>
          </a:p>
        </p:txBody>
      </p:sp>
      <p:sp>
        <p:nvSpPr>
          <p:cNvPr id="330" name="Google Shape;330;p14"/>
          <p:cNvSpPr txBox="1"/>
          <p:nvPr>
            <p:ph type="title"/>
          </p:nvPr>
        </p:nvSpPr>
        <p:spPr>
          <a:xfrm>
            <a:off x="4939425" y="157350"/>
            <a:ext cx="11664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JS</a:t>
            </a:r>
            <a:endParaRPr/>
          </a:p>
        </p:txBody>
      </p:sp>
      <p:sp>
        <p:nvSpPr>
          <p:cNvPr id="331" name="Google Shape;331;p14"/>
          <p:cNvSpPr txBox="1"/>
          <p:nvPr/>
        </p:nvSpPr>
        <p:spPr>
          <a:xfrm>
            <a:off x="4657725" y="699650"/>
            <a:ext cx="4175400" cy="40620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All available Users in the current channel will be loaded from server by </a:t>
            </a:r>
            <a:r>
              <a:rPr b="1" i="0" lang="en-GB" sz="1000" u="none" cap="none" strike="noStrike">
                <a:solidFill>
                  <a:srgbClr val="000000"/>
                </a:solidFill>
                <a:latin typeface="Raleway"/>
                <a:ea typeface="Raleway"/>
                <a:cs typeface="Raleway"/>
                <a:sym typeface="Raleway"/>
              </a:rPr>
              <a:t>_getUserList() </a:t>
            </a:r>
            <a:r>
              <a:rPr b="0" i="0" lang="en-GB" sz="1000" u="none" cap="none" strike="noStrike">
                <a:solidFill>
                  <a:srgbClr val="000000"/>
                </a:solidFill>
                <a:latin typeface="Raleway"/>
                <a:ea typeface="Raleway"/>
                <a:cs typeface="Raleway"/>
                <a:sym typeface="Raleway"/>
              </a:rPr>
              <a:t>upon channel join</a:t>
            </a:r>
            <a:endParaRPr b="0"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0"/>
              </a:spcAft>
              <a:buClr>
                <a:srgbClr val="000000"/>
              </a:buClr>
              <a:buSzPts val="1000"/>
              <a:buFont typeface="Raleway"/>
              <a:buChar char="-"/>
            </a:pPr>
            <a:r>
              <a:rPr b="1" i="0" lang="en-GB" sz="1000" u="none" cap="none" strike="noStrike">
                <a:solidFill>
                  <a:srgbClr val="000000"/>
                </a:solidFill>
                <a:latin typeface="Raleway"/>
                <a:ea typeface="Raleway"/>
                <a:cs typeface="Raleway"/>
                <a:sym typeface="Raleway"/>
              </a:rPr>
              <a:t>setInterval</a:t>
            </a:r>
            <a:r>
              <a:rPr b="0" i="0" lang="en-GB" sz="1000" u="none" cap="none" strike="noStrike">
                <a:solidFill>
                  <a:srgbClr val="000000"/>
                </a:solidFill>
                <a:latin typeface="Raleway"/>
                <a:ea typeface="Raleway"/>
                <a:cs typeface="Raleway"/>
                <a:sym typeface="Raleway"/>
              </a:rPr>
              <a:t>(_updateUserList, g_iRefreshUsers) is used for background polls every 10s (g_iRefreshUsers)</a:t>
            </a:r>
            <a:endParaRPr b="0"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0"/>
              </a:spcAft>
              <a:buClr>
                <a:srgbClr val="000000"/>
              </a:buClr>
              <a:buSzPts val="1000"/>
              <a:buFont typeface="Raleway"/>
              <a:buChar char="-"/>
            </a:pPr>
            <a:r>
              <a:rPr b="1" i="0" lang="en-GB" sz="1000" u="none" cap="none" strike="noStrike">
                <a:solidFill>
                  <a:srgbClr val="000000"/>
                </a:solidFill>
                <a:latin typeface="Raleway"/>
                <a:ea typeface="Raleway"/>
                <a:cs typeface="Raleway"/>
                <a:sym typeface="Raleway"/>
              </a:rPr>
              <a:t>_updateUserList()</a:t>
            </a:r>
            <a:r>
              <a:rPr b="0" i="0" lang="en-GB" sz="1000" u="none" cap="none" strike="noStrike">
                <a:solidFill>
                  <a:srgbClr val="000000"/>
                </a:solidFill>
                <a:latin typeface="Raleway"/>
                <a:ea typeface="Raleway"/>
                <a:cs typeface="Raleway"/>
                <a:sym typeface="Raleway"/>
              </a:rPr>
              <a:t> fetches the list of online users from the server for the current channel (if a channel has been joined)</a:t>
            </a:r>
            <a:endParaRPr b="0"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The users menu allows one to set the user name for the current channel. This is done by adding the preferred name in the input field and clicking the check button</a:t>
            </a:r>
            <a:endParaRPr b="0"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This triggers the </a:t>
            </a:r>
            <a:r>
              <a:rPr b="1" i="0" lang="en-GB" sz="1000" u="none" cap="none" strike="noStrike">
                <a:solidFill>
                  <a:srgbClr val="000000"/>
                </a:solidFill>
                <a:latin typeface="Raleway"/>
                <a:ea typeface="Raleway"/>
                <a:cs typeface="Raleway"/>
                <a:sym typeface="Raleway"/>
              </a:rPr>
              <a:t>on click event</a:t>
            </a:r>
            <a:r>
              <a:rPr b="0" i="0" lang="en-GB" sz="1000" u="none" cap="none" strike="noStrike">
                <a:solidFill>
                  <a:srgbClr val="000000"/>
                </a:solidFill>
                <a:latin typeface="Raleway"/>
                <a:ea typeface="Raleway"/>
                <a:cs typeface="Raleway"/>
                <a:sym typeface="Raleway"/>
              </a:rPr>
              <a:t> which reads the input, changes the internal value, and sets the placeholder attribute to the input value</a:t>
            </a:r>
            <a:endParaRPr b="0"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If no user name is set </a:t>
            </a:r>
            <a:r>
              <a:rPr b="1" i="0" lang="en-GB" sz="1000" u="none" cap="none" strike="noStrike">
                <a:solidFill>
                  <a:srgbClr val="000000"/>
                </a:solidFill>
                <a:latin typeface="Raleway"/>
                <a:ea typeface="Raleway"/>
                <a:cs typeface="Raleway"/>
                <a:sym typeface="Raleway"/>
              </a:rPr>
              <a:t>anonymous</a:t>
            </a:r>
            <a:r>
              <a:rPr b="0" i="0" lang="en-GB" sz="1000" u="none" cap="none" strike="noStrike">
                <a:solidFill>
                  <a:srgbClr val="000000"/>
                </a:solidFill>
                <a:latin typeface="Raleway"/>
                <a:ea typeface="Raleway"/>
                <a:cs typeface="Raleway"/>
                <a:sym typeface="Raleway"/>
              </a:rPr>
              <a:t> is used as </a:t>
            </a:r>
            <a:r>
              <a:rPr b="1" i="0" lang="en-GB" sz="1000" u="none" cap="none" strike="noStrike">
                <a:solidFill>
                  <a:srgbClr val="000000"/>
                </a:solidFill>
                <a:latin typeface="Raleway"/>
                <a:ea typeface="Raleway"/>
                <a:cs typeface="Raleway"/>
                <a:sym typeface="Raleway"/>
              </a:rPr>
              <a:t>default name</a:t>
            </a:r>
            <a:endParaRPr b="1"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The </a:t>
            </a:r>
            <a:r>
              <a:rPr b="1" i="0" lang="en-GB" sz="1000" u="none" cap="none" strike="noStrike">
                <a:solidFill>
                  <a:srgbClr val="000000"/>
                </a:solidFill>
                <a:latin typeface="Raleway"/>
                <a:ea typeface="Raleway"/>
                <a:cs typeface="Raleway"/>
                <a:sym typeface="Raleway"/>
              </a:rPr>
              <a:t>_getUserList(iChannel)</a:t>
            </a:r>
            <a:r>
              <a:rPr b="0" i="0" lang="en-GB" sz="1000" u="none" cap="none" strike="noStrike">
                <a:solidFill>
                  <a:srgbClr val="000000"/>
                </a:solidFill>
                <a:latin typeface="Raleway"/>
                <a:ea typeface="Raleway"/>
                <a:cs typeface="Raleway"/>
                <a:sym typeface="Raleway"/>
              </a:rPr>
              <a:t> function clears the user list pulls the current users of a given channel from the server using an ajax call</a:t>
            </a:r>
            <a:endParaRPr b="0"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For every user in the ajax response the _</a:t>
            </a:r>
            <a:r>
              <a:rPr b="1" i="0" lang="en-GB" sz="1000" u="none" cap="none" strike="noStrike">
                <a:solidFill>
                  <a:srgbClr val="000000"/>
                </a:solidFill>
                <a:latin typeface="Raleway"/>
                <a:ea typeface="Raleway"/>
                <a:cs typeface="Raleway"/>
                <a:sym typeface="Raleway"/>
              </a:rPr>
              <a:t>addUserToScreen(sUsername)</a:t>
            </a:r>
            <a:r>
              <a:rPr b="0" i="0" lang="en-GB" sz="1000" u="none" cap="none" strike="noStrike">
                <a:solidFill>
                  <a:srgbClr val="000000"/>
                </a:solidFill>
                <a:latin typeface="Raleway"/>
                <a:ea typeface="Raleway"/>
                <a:cs typeface="Raleway"/>
                <a:sym typeface="Raleway"/>
              </a:rPr>
              <a:t> function will be called to display the name </a:t>
            </a:r>
            <a:endParaRPr b="0"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50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The _</a:t>
            </a:r>
            <a:r>
              <a:rPr b="1" i="0" lang="en-GB" sz="1000" u="none" cap="none" strike="noStrike">
                <a:solidFill>
                  <a:srgbClr val="000000"/>
                </a:solidFill>
                <a:latin typeface="Raleway"/>
                <a:ea typeface="Raleway"/>
                <a:cs typeface="Raleway"/>
                <a:sym typeface="Raleway"/>
              </a:rPr>
              <a:t>addUserToScreen(sUsername) </a:t>
            </a:r>
            <a:r>
              <a:rPr b="0" i="0" lang="en-GB" sz="1000" u="none" cap="none" strike="noStrike">
                <a:solidFill>
                  <a:srgbClr val="000000"/>
                </a:solidFill>
                <a:latin typeface="Raleway"/>
                <a:ea typeface="Raleway"/>
                <a:cs typeface="Raleway"/>
                <a:sym typeface="Raleway"/>
              </a:rPr>
              <a:t>function than adds the content in an html wrapper to the list (see JS)</a:t>
            </a:r>
            <a:endParaRPr b="0" i="0" sz="1000" u="none" cap="none" strike="noStrike">
              <a:solidFill>
                <a:srgbClr val="000000"/>
              </a:solidFill>
              <a:latin typeface="Raleway"/>
              <a:ea typeface="Raleway"/>
              <a:cs typeface="Raleway"/>
              <a:sym typeface="Raleway"/>
            </a:endParaRPr>
          </a:p>
        </p:txBody>
      </p:sp>
      <p:pic>
        <p:nvPicPr>
          <p:cNvPr id="332" name="Google Shape;332;p14"/>
          <p:cNvPicPr preferRelativeResize="0"/>
          <p:nvPr/>
        </p:nvPicPr>
        <p:blipFill rotWithShape="1">
          <a:blip r:embed="rId3">
            <a:alphaModFix amt="20000"/>
          </a:blip>
          <a:srcRect b="0" l="0" r="0" t="0"/>
          <a:stretch/>
        </p:blipFill>
        <p:spPr>
          <a:xfrm>
            <a:off x="395341" y="1402164"/>
            <a:ext cx="3837307" cy="2279490"/>
          </a:xfrm>
          <a:prstGeom prst="rect">
            <a:avLst/>
          </a:prstGeom>
          <a:noFill/>
          <a:ln>
            <a:noFill/>
          </a:ln>
        </p:spPr>
      </p:pic>
      <p:pic>
        <p:nvPicPr>
          <p:cNvPr id="333" name="Google Shape;333;p14"/>
          <p:cNvPicPr preferRelativeResize="0"/>
          <p:nvPr/>
        </p:nvPicPr>
        <p:blipFill rotWithShape="1">
          <a:blip r:embed="rId4">
            <a:alphaModFix/>
          </a:blip>
          <a:srcRect b="0" l="0" r="0" t="0"/>
          <a:stretch/>
        </p:blipFill>
        <p:spPr>
          <a:xfrm>
            <a:off x="1483534" y="1685069"/>
            <a:ext cx="554815" cy="1797781"/>
          </a:xfrm>
          <a:prstGeom prst="rect">
            <a:avLst/>
          </a:prstGeom>
          <a:noFill/>
          <a:ln>
            <a:noFill/>
          </a:ln>
        </p:spPr>
      </p:pic>
      <p:sp>
        <p:nvSpPr>
          <p:cNvPr id="334" name="Google Shape;334;p14"/>
          <p:cNvSpPr txBox="1"/>
          <p:nvPr/>
        </p:nvSpPr>
        <p:spPr>
          <a:xfrm>
            <a:off x="4572000" y="5020389"/>
            <a:ext cx="4571999" cy="123111"/>
          </a:xfrm>
          <a:prstGeom prst="rect">
            <a:avLst/>
          </a:prstGeom>
          <a:noFill/>
          <a:ln>
            <a:noFill/>
          </a:ln>
        </p:spPr>
        <p:txBody>
          <a:bodyPr anchorCtr="0" anchor="t" bIns="0" lIns="91425" spcFirstLastPara="1" rIns="91425" wrap="square" tIns="0">
            <a:spAutoFit/>
          </a:bodyPr>
          <a:lstStyle/>
          <a:p>
            <a:pPr indent="0" lvl="0" marL="0" marR="0" rtl="0" algn="r">
              <a:lnSpc>
                <a:spcPct val="100000"/>
              </a:lnSpc>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15"/>
          <p:cNvSpPr txBox="1"/>
          <p:nvPr>
            <p:ph type="title"/>
          </p:nvPr>
        </p:nvSpPr>
        <p:spPr>
          <a:xfrm>
            <a:off x="1148475" y="157350"/>
            <a:ext cx="33009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Users </a:t>
            </a:r>
            <a:endParaRPr/>
          </a:p>
        </p:txBody>
      </p:sp>
      <p:sp>
        <p:nvSpPr>
          <p:cNvPr id="340" name="Google Shape;340;p15"/>
          <p:cNvSpPr txBox="1"/>
          <p:nvPr>
            <p:ph type="title"/>
          </p:nvPr>
        </p:nvSpPr>
        <p:spPr>
          <a:xfrm>
            <a:off x="4694300" y="99125"/>
            <a:ext cx="3469986" cy="57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1500"/>
              <a:t>_getUserlist()</a:t>
            </a:r>
            <a:endParaRPr i="1" sz="1200"/>
          </a:p>
        </p:txBody>
      </p:sp>
      <p:sp>
        <p:nvSpPr>
          <p:cNvPr id="341" name="Google Shape;341;p15"/>
          <p:cNvSpPr txBox="1"/>
          <p:nvPr>
            <p:ph type="title"/>
          </p:nvPr>
        </p:nvSpPr>
        <p:spPr>
          <a:xfrm>
            <a:off x="4694299" y="2505063"/>
            <a:ext cx="3970729" cy="57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1500"/>
              <a:t>_addUsersToScreen()</a:t>
            </a:r>
            <a:endParaRPr i="1" sz="1200"/>
          </a:p>
        </p:txBody>
      </p:sp>
      <p:pic>
        <p:nvPicPr>
          <p:cNvPr id="342" name="Google Shape;342;p15"/>
          <p:cNvPicPr preferRelativeResize="0"/>
          <p:nvPr/>
        </p:nvPicPr>
        <p:blipFill rotWithShape="1">
          <a:blip r:embed="rId3">
            <a:alphaModFix/>
          </a:blip>
          <a:srcRect b="0" l="0" r="0" t="0"/>
          <a:stretch/>
        </p:blipFill>
        <p:spPr>
          <a:xfrm>
            <a:off x="4694300" y="512255"/>
            <a:ext cx="4323349" cy="1992820"/>
          </a:xfrm>
          <a:prstGeom prst="rect">
            <a:avLst/>
          </a:prstGeom>
          <a:noFill/>
          <a:ln>
            <a:noFill/>
          </a:ln>
        </p:spPr>
      </p:pic>
      <p:sp>
        <p:nvSpPr>
          <p:cNvPr id="343" name="Google Shape;343;p15"/>
          <p:cNvSpPr txBox="1"/>
          <p:nvPr>
            <p:ph type="title"/>
          </p:nvPr>
        </p:nvSpPr>
        <p:spPr>
          <a:xfrm>
            <a:off x="4694300" y="3442088"/>
            <a:ext cx="3970728" cy="57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1500"/>
              <a:t>_updateUserList()</a:t>
            </a:r>
            <a:endParaRPr i="1" sz="1200"/>
          </a:p>
        </p:txBody>
      </p:sp>
      <p:pic>
        <p:nvPicPr>
          <p:cNvPr id="344" name="Google Shape;344;p15"/>
          <p:cNvPicPr preferRelativeResize="0"/>
          <p:nvPr/>
        </p:nvPicPr>
        <p:blipFill rotWithShape="1">
          <a:blip r:embed="rId4">
            <a:alphaModFix/>
          </a:blip>
          <a:srcRect b="0" l="0" r="24397" t="0"/>
          <a:stretch/>
        </p:blipFill>
        <p:spPr>
          <a:xfrm>
            <a:off x="4694297" y="3864462"/>
            <a:ext cx="4323352" cy="473551"/>
          </a:xfrm>
          <a:prstGeom prst="rect">
            <a:avLst/>
          </a:prstGeom>
          <a:noFill/>
          <a:ln>
            <a:noFill/>
          </a:ln>
        </p:spPr>
      </p:pic>
      <p:pic>
        <p:nvPicPr>
          <p:cNvPr id="345" name="Google Shape;345;p15"/>
          <p:cNvPicPr preferRelativeResize="0"/>
          <p:nvPr/>
        </p:nvPicPr>
        <p:blipFill rotWithShape="1">
          <a:blip r:embed="rId5">
            <a:alphaModFix amt="20000"/>
          </a:blip>
          <a:srcRect b="0" l="0" r="0" t="0"/>
          <a:stretch/>
        </p:blipFill>
        <p:spPr>
          <a:xfrm>
            <a:off x="395341" y="1402164"/>
            <a:ext cx="3837307" cy="2279490"/>
          </a:xfrm>
          <a:prstGeom prst="rect">
            <a:avLst/>
          </a:prstGeom>
          <a:noFill/>
          <a:ln>
            <a:noFill/>
          </a:ln>
        </p:spPr>
      </p:pic>
      <p:pic>
        <p:nvPicPr>
          <p:cNvPr id="346" name="Google Shape;346;p15"/>
          <p:cNvPicPr preferRelativeResize="0"/>
          <p:nvPr/>
        </p:nvPicPr>
        <p:blipFill rotWithShape="1">
          <a:blip r:embed="rId6">
            <a:alphaModFix/>
          </a:blip>
          <a:srcRect b="0" l="0" r="0" t="0"/>
          <a:stretch/>
        </p:blipFill>
        <p:spPr>
          <a:xfrm>
            <a:off x="1483534" y="1685069"/>
            <a:ext cx="554815" cy="1797781"/>
          </a:xfrm>
          <a:prstGeom prst="rect">
            <a:avLst/>
          </a:prstGeom>
          <a:noFill/>
          <a:ln>
            <a:noFill/>
          </a:ln>
        </p:spPr>
      </p:pic>
      <p:pic>
        <p:nvPicPr>
          <p:cNvPr id="347" name="Google Shape;347;p15"/>
          <p:cNvPicPr preferRelativeResize="0"/>
          <p:nvPr/>
        </p:nvPicPr>
        <p:blipFill rotWithShape="1">
          <a:blip r:embed="rId7">
            <a:alphaModFix/>
          </a:blip>
          <a:srcRect b="0" l="0" r="0" t="0"/>
          <a:stretch/>
        </p:blipFill>
        <p:spPr>
          <a:xfrm>
            <a:off x="4694297" y="2931032"/>
            <a:ext cx="4323352" cy="4735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pic>
        <p:nvPicPr>
          <p:cNvPr id="352" name="Google Shape;352;p16"/>
          <p:cNvPicPr preferRelativeResize="0"/>
          <p:nvPr/>
        </p:nvPicPr>
        <p:blipFill rotWithShape="1">
          <a:blip r:embed="rId4">
            <a:alphaModFix amt="20000"/>
          </a:blip>
          <a:srcRect b="0" l="0" r="0" t="0"/>
          <a:stretch/>
        </p:blipFill>
        <p:spPr>
          <a:xfrm>
            <a:off x="395341" y="1402164"/>
            <a:ext cx="3837304" cy="2279488"/>
          </a:xfrm>
          <a:prstGeom prst="rect">
            <a:avLst/>
          </a:prstGeom>
          <a:noFill/>
          <a:ln>
            <a:noFill/>
          </a:ln>
        </p:spPr>
      </p:pic>
      <p:graphicFrame>
        <p:nvGraphicFramePr>
          <p:cNvPr id="353" name="Google Shape;353;p16"/>
          <p:cNvGraphicFramePr/>
          <p:nvPr/>
        </p:nvGraphicFramePr>
        <p:xfrm>
          <a:off x="2041550" y="1689175"/>
          <a:ext cx="1939014" cy="1782549"/>
        </p:xfrm>
        <a:graphic>
          <a:graphicData uri="http://schemas.openxmlformats.org/presentationml/2006/ole">
            <mc:AlternateContent>
              <mc:Choice Requires="v">
                <p:oleObj r:id="rId5" imgH="1782549" imgW="1939014" progId="" spid="_x0000_s1">
                  <p:embed/>
                </p:oleObj>
              </mc:Choice>
              <mc:Fallback>
                <p:oleObj r:id="rId6" imgH="1782549" imgW="1939014" progId="">
                  <p:embed/>
                  <p:pic>
                    <p:nvPicPr>
                      <p:cNvPr id="353" name="Google Shape;353;p16"/>
                      <p:cNvPicPr preferRelativeResize="0"/>
                      <p:nvPr/>
                    </p:nvPicPr>
                    <p:blipFill rotWithShape="1">
                      <a:blip r:embed="rId7">
                        <a:alphaModFix/>
                      </a:blip>
                      <a:srcRect b="0" l="0" r="0" t="0"/>
                      <a:stretch/>
                    </p:blipFill>
                    <p:spPr>
                      <a:xfrm>
                        <a:off x="2041550" y="1689175"/>
                        <a:ext cx="1939014" cy="1782549"/>
                      </a:xfrm>
                      <a:prstGeom prst="rect">
                        <a:avLst/>
                      </a:prstGeom>
                      <a:noFill/>
                      <a:ln>
                        <a:noFill/>
                      </a:ln>
                    </p:spPr>
                  </p:pic>
                </p:oleObj>
              </mc:Fallback>
            </mc:AlternateContent>
          </a:graphicData>
        </a:graphic>
      </p:graphicFrame>
      <p:sp>
        <p:nvSpPr>
          <p:cNvPr id="354" name="Google Shape;354;p16"/>
          <p:cNvSpPr txBox="1"/>
          <p:nvPr>
            <p:ph type="title"/>
          </p:nvPr>
        </p:nvSpPr>
        <p:spPr>
          <a:xfrm>
            <a:off x="1148475" y="157350"/>
            <a:ext cx="33009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Messages </a:t>
            </a:r>
            <a:endParaRPr/>
          </a:p>
        </p:txBody>
      </p:sp>
      <p:sp>
        <p:nvSpPr>
          <p:cNvPr id="355" name="Google Shape;355;p16"/>
          <p:cNvSpPr txBox="1"/>
          <p:nvPr>
            <p:ph type="title"/>
          </p:nvPr>
        </p:nvSpPr>
        <p:spPr>
          <a:xfrm>
            <a:off x="4787025" y="157350"/>
            <a:ext cx="11664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HTML </a:t>
            </a:r>
            <a:endParaRPr/>
          </a:p>
        </p:txBody>
      </p:sp>
      <p:sp>
        <p:nvSpPr>
          <p:cNvPr id="356" name="Google Shape;356;p16"/>
          <p:cNvSpPr txBox="1"/>
          <p:nvPr>
            <p:ph type="title"/>
          </p:nvPr>
        </p:nvSpPr>
        <p:spPr>
          <a:xfrm>
            <a:off x="4787025" y="2147450"/>
            <a:ext cx="1109100" cy="5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CSS</a:t>
            </a:r>
            <a:endParaRPr/>
          </a:p>
        </p:txBody>
      </p:sp>
      <p:sp>
        <p:nvSpPr>
          <p:cNvPr id="357" name="Google Shape;357;p16"/>
          <p:cNvSpPr txBox="1"/>
          <p:nvPr/>
        </p:nvSpPr>
        <p:spPr>
          <a:xfrm>
            <a:off x="6591300" y="4081025"/>
            <a:ext cx="2400600" cy="6192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Not all CSS is displayed here, for more, see style.css</a:t>
            </a:r>
            <a:endParaRPr b="0" i="0" sz="1000" u="none" cap="none" strike="noStrike">
              <a:solidFill>
                <a:srgbClr val="000000"/>
              </a:solidFill>
              <a:latin typeface="Raleway"/>
              <a:ea typeface="Raleway"/>
              <a:cs typeface="Raleway"/>
              <a:sym typeface="Raleway"/>
            </a:endParaRPr>
          </a:p>
        </p:txBody>
      </p:sp>
      <p:pic>
        <p:nvPicPr>
          <p:cNvPr id="358" name="Google Shape;358;p16"/>
          <p:cNvPicPr preferRelativeResize="0"/>
          <p:nvPr/>
        </p:nvPicPr>
        <p:blipFill rotWithShape="1">
          <a:blip r:embed="rId8">
            <a:alphaModFix/>
          </a:blip>
          <a:srcRect b="0" l="0" r="0" t="0"/>
          <a:stretch/>
        </p:blipFill>
        <p:spPr>
          <a:xfrm>
            <a:off x="4844276" y="783750"/>
            <a:ext cx="3204927" cy="1363701"/>
          </a:xfrm>
          <a:prstGeom prst="rect">
            <a:avLst/>
          </a:prstGeom>
          <a:noFill/>
          <a:ln>
            <a:noFill/>
          </a:ln>
        </p:spPr>
      </p:pic>
      <p:sp>
        <p:nvSpPr>
          <p:cNvPr id="359" name="Google Shape;359;p16"/>
          <p:cNvSpPr/>
          <p:nvPr/>
        </p:nvSpPr>
        <p:spPr>
          <a:xfrm rot="10800000">
            <a:off x="2055760" y="1709898"/>
            <a:ext cx="94508" cy="45719"/>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6"/>
          <p:cNvSpPr/>
          <p:nvPr/>
        </p:nvSpPr>
        <p:spPr>
          <a:xfrm rot="10800000">
            <a:off x="2150268" y="1857502"/>
            <a:ext cx="419101" cy="116186"/>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6"/>
          <p:cNvSpPr/>
          <p:nvPr/>
        </p:nvSpPr>
        <p:spPr>
          <a:xfrm rot="10800000">
            <a:off x="2440661" y="2385460"/>
            <a:ext cx="266819" cy="621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2" name="Google Shape;362;p16"/>
          <p:cNvCxnSpPr/>
          <p:nvPr/>
        </p:nvCxnSpPr>
        <p:spPr>
          <a:xfrm flipH="1">
            <a:off x="2157629" y="1043000"/>
            <a:ext cx="3576421" cy="676200"/>
          </a:xfrm>
          <a:prstGeom prst="straightConnector1">
            <a:avLst/>
          </a:prstGeom>
          <a:noFill/>
          <a:ln cap="flat" cmpd="sng" w="19050">
            <a:solidFill>
              <a:schemeClr val="accent2"/>
            </a:solidFill>
            <a:prstDash val="dash"/>
            <a:round/>
            <a:headEnd len="sm" w="sm" type="none"/>
            <a:tailEnd len="sm" w="sm" type="none"/>
          </a:ln>
        </p:spPr>
      </p:cxnSp>
      <p:cxnSp>
        <p:nvCxnSpPr>
          <p:cNvPr id="363" name="Google Shape;363;p16"/>
          <p:cNvCxnSpPr>
            <a:endCxn id="360" idx="1"/>
          </p:cNvCxnSpPr>
          <p:nvPr/>
        </p:nvCxnSpPr>
        <p:spPr>
          <a:xfrm flipH="1">
            <a:off x="2569369" y="1338395"/>
            <a:ext cx="3402900" cy="577200"/>
          </a:xfrm>
          <a:prstGeom prst="straightConnector1">
            <a:avLst/>
          </a:prstGeom>
          <a:noFill/>
          <a:ln cap="flat" cmpd="sng" w="19050">
            <a:solidFill>
              <a:schemeClr val="accent2"/>
            </a:solidFill>
            <a:prstDash val="dash"/>
            <a:round/>
            <a:headEnd len="sm" w="sm" type="none"/>
            <a:tailEnd len="sm" w="sm" type="none"/>
          </a:ln>
        </p:spPr>
      </p:cxnSp>
      <p:cxnSp>
        <p:nvCxnSpPr>
          <p:cNvPr id="364" name="Google Shape;364;p16"/>
          <p:cNvCxnSpPr>
            <a:endCxn id="361" idx="1"/>
          </p:cNvCxnSpPr>
          <p:nvPr/>
        </p:nvCxnSpPr>
        <p:spPr>
          <a:xfrm flipH="1">
            <a:off x="2707480" y="1533610"/>
            <a:ext cx="3293400" cy="882900"/>
          </a:xfrm>
          <a:prstGeom prst="straightConnector1">
            <a:avLst/>
          </a:prstGeom>
          <a:noFill/>
          <a:ln cap="flat" cmpd="sng" w="19050">
            <a:solidFill>
              <a:schemeClr val="accent2"/>
            </a:solidFill>
            <a:prstDash val="dash"/>
            <a:round/>
            <a:headEnd len="sm" w="sm" type="none"/>
            <a:tailEnd len="sm" w="sm" type="none"/>
          </a:ln>
        </p:spPr>
      </p:cxnSp>
      <p:pic>
        <p:nvPicPr>
          <p:cNvPr id="365" name="Google Shape;365;p16"/>
          <p:cNvPicPr preferRelativeResize="0"/>
          <p:nvPr/>
        </p:nvPicPr>
        <p:blipFill rotWithShape="1">
          <a:blip r:embed="rId9">
            <a:alphaModFix/>
          </a:blip>
          <a:srcRect b="0" l="0" r="0" t="0"/>
          <a:stretch/>
        </p:blipFill>
        <p:spPr>
          <a:xfrm>
            <a:off x="4844275" y="2814650"/>
            <a:ext cx="1733400" cy="1638038"/>
          </a:xfrm>
          <a:prstGeom prst="rect">
            <a:avLst/>
          </a:prstGeom>
          <a:noFill/>
          <a:ln>
            <a:noFill/>
          </a:ln>
        </p:spPr>
      </p:pic>
      <p:sp>
        <p:nvSpPr>
          <p:cNvPr id="366" name="Google Shape;366;p16"/>
          <p:cNvSpPr/>
          <p:nvPr/>
        </p:nvSpPr>
        <p:spPr>
          <a:xfrm rot="10800000">
            <a:off x="2048398" y="3352800"/>
            <a:ext cx="1932165" cy="118924"/>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6"/>
          <p:cNvSpPr/>
          <p:nvPr/>
        </p:nvSpPr>
        <p:spPr>
          <a:xfrm rot="10800000">
            <a:off x="2048400" y="1689175"/>
            <a:ext cx="1932163" cy="178255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8" name="Google Shape;368;p16"/>
          <p:cNvCxnSpPr>
            <a:endCxn id="366" idx="1"/>
          </p:cNvCxnSpPr>
          <p:nvPr/>
        </p:nvCxnSpPr>
        <p:spPr>
          <a:xfrm flipH="1">
            <a:off x="3980563" y="1866962"/>
            <a:ext cx="1544400" cy="1545300"/>
          </a:xfrm>
          <a:prstGeom prst="straightConnector1">
            <a:avLst/>
          </a:prstGeom>
          <a:noFill/>
          <a:ln cap="flat" cmpd="sng" w="19050">
            <a:solidFill>
              <a:schemeClr val="accent2"/>
            </a:solidFill>
            <a:prstDash val="dash"/>
            <a:round/>
            <a:headEnd len="sm" w="sm" type="none"/>
            <a:tailEnd len="sm" w="sm" type="none"/>
          </a:ln>
        </p:spPr>
      </p:cxnSp>
      <p:cxnSp>
        <p:nvCxnSpPr>
          <p:cNvPr id="369" name="Google Shape;369;p16"/>
          <p:cNvCxnSpPr/>
          <p:nvPr/>
        </p:nvCxnSpPr>
        <p:spPr>
          <a:xfrm flipH="1">
            <a:off x="3011025" y="895450"/>
            <a:ext cx="2494800" cy="793800"/>
          </a:xfrm>
          <a:prstGeom prst="straightConnector1">
            <a:avLst/>
          </a:prstGeom>
          <a:noFill/>
          <a:ln cap="flat" cmpd="sng" w="19050">
            <a:solidFill>
              <a:schemeClr val="accent2"/>
            </a:solidFill>
            <a:prstDash val="dash"/>
            <a:round/>
            <a:headEnd len="sm" w="sm" type="none"/>
            <a:tailEnd len="sm" w="sm" type="none"/>
          </a:ln>
        </p:spPr>
      </p:cxnSp>
      <p:pic>
        <p:nvPicPr>
          <p:cNvPr id="370" name="Google Shape;370;p16"/>
          <p:cNvPicPr preferRelativeResize="0"/>
          <p:nvPr/>
        </p:nvPicPr>
        <p:blipFill rotWithShape="1">
          <a:blip r:embed="rId10">
            <a:alphaModFix/>
          </a:blip>
          <a:srcRect b="0" l="0" r="0" t="0"/>
          <a:stretch/>
        </p:blipFill>
        <p:spPr>
          <a:xfrm>
            <a:off x="6796575" y="2662250"/>
            <a:ext cx="2207925" cy="1311325"/>
          </a:xfrm>
          <a:prstGeom prst="rect">
            <a:avLst/>
          </a:prstGeom>
          <a:noFill/>
          <a:ln>
            <a:noFill/>
          </a:ln>
        </p:spPr>
      </p:pic>
      <p:sp>
        <p:nvSpPr>
          <p:cNvPr id="371" name="Google Shape;371;p16"/>
          <p:cNvSpPr txBox="1"/>
          <p:nvPr/>
        </p:nvSpPr>
        <p:spPr>
          <a:xfrm>
            <a:off x="4572000" y="5020389"/>
            <a:ext cx="4571999" cy="123111"/>
          </a:xfrm>
          <a:prstGeom prst="rect">
            <a:avLst/>
          </a:prstGeom>
          <a:noFill/>
          <a:ln>
            <a:noFill/>
          </a:ln>
        </p:spPr>
        <p:txBody>
          <a:bodyPr anchorCtr="0" anchor="t" bIns="0" lIns="91425" spcFirstLastPara="1" rIns="91425" wrap="square" tIns="0">
            <a:spAutoFit/>
          </a:bodyPr>
          <a:lstStyle/>
          <a:p>
            <a:pPr indent="0" lvl="0" marL="0" marR="0" rtl="0" algn="r">
              <a:lnSpc>
                <a:spcPct val="100000"/>
              </a:lnSpc>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17"/>
          <p:cNvSpPr txBox="1"/>
          <p:nvPr>
            <p:ph type="title"/>
          </p:nvPr>
        </p:nvSpPr>
        <p:spPr>
          <a:xfrm>
            <a:off x="1148475" y="157350"/>
            <a:ext cx="33009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Messages </a:t>
            </a:r>
            <a:endParaRPr/>
          </a:p>
        </p:txBody>
      </p:sp>
      <p:sp>
        <p:nvSpPr>
          <p:cNvPr id="377" name="Google Shape;377;p17"/>
          <p:cNvSpPr txBox="1"/>
          <p:nvPr>
            <p:ph type="title"/>
          </p:nvPr>
        </p:nvSpPr>
        <p:spPr>
          <a:xfrm>
            <a:off x="4787025" y="157350"/>
            <a:ext cx="11664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JS </a:t>
            </a:r>
            <a:endParaRPr/>
          </a:p>
        </p:txBody>
      </p:sp>
      <p:sp>
        <p:nvSpPr>
          <p:cNvPr id="378" name="Google Shape;378;p17"/>
          <p:cNvSpPr txBox="1"/>
          <p:nvPr/>
        </p:nvSpPr>
        <p:spPr>
          <a:xfrm>
            <a:off x="4657725" y="699650"/>
            <a:ext cx="4175400" cy="43209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All available Messages in the current channel will be loaded, when joined, from server by </a:t>
            </a:r>
            <a:r>
              <a:rPr b="1" i="0" lang="en-GB" sz="1000" u="none" cap="none" strike="noStrike">
                <a:solidFill>
                  <a:srgbClr val="000000"/>
                </a:solidFill>
                <a:latin typeface="Raleway"/>
                <a:ea typeface="Raleway"/>
                <a:cs typeface="Raleway"/>
                <a:sym typeface="Raleway"/>
              </a:rPr>
              <a:t>_getMessages(iCurChannel, sLastSeen) </a:t>
            </a:r>
            <a:endParaRPr b="0"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0"/>
              </a:spcAft>
              <a:buClr>
                <a:srgbClr val="000000"/>
              </a:buClr>
              <a:buSzPts val="1000"/>
              <a:buFont typeface="Raleway"/>
              <a:buChar char="-"/>
            </a:pPr>
            <a:r>
              <a:rPr b="1" i="0" lang="en-GB" sz="1000" u="none" cap="none" strike="noStrike">
                <a:solidFill>
                  <a:srgbClr val="000000"/>
                </a:solidFill>
                <a:latin typeface="Raleway"/>
                <a:ea typeface="Raleway"/>
                <a:cs typeface="Raleway"/>
                <a:sym typeface="Raleway"/>
              </a:rPr>
              <a:t>setInterval</a:t>
            </a:r>
            <a:r>
              <a:rPr b="0" i="0" lang="en-GB" sz="1000" u="none" cap="none" strike="noStrike">
                <a:solidFill>
                  <a:srgbClr val="000000"/>
                </a:solidFill>
                <a:latin typeface="Raleway"/>
                <a:ea typeface="Raleway"/>
                <a:cs typeface="Raleway"/>
                <a:sym typeface="Raleway"/>
              </a:rPr>
              <a:t>(_updateMessageList, g_iRefreshMsgs) is used for background poll every 1s (see g_iRefreshMsgs)</a:t>
            </a:r>
            <a:endParaRPr b="0"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This triggers the </a:t>
            </a:r>
            <a:r>
              <a:rPr b="1" i="0" lang="en-GB" sz="1000" u="none" cap="none" strike="noStrike">
                <a:solidFill>
                  <a:srgbClr val="000000"/>
                </a:solidFill>
                <a:latin typeface="Raleway"/>
                <a:ea typeface="Raleway"/>
                <a:cs typeface="Raleway"/>
                <a:sym typeface="Raleway"/>
              </a:rPr>
              <a:t>_updateMessageList()</a:t>
            </a:r>
            <a:r>
              <a:rPr b="0" i="0" lang="en-GB" sz="1000" u="none" cap="none" strike="noStrike">
                <a:solidFill>
                  <a:srgbClr val="000000"/>
                </a:solidFill>
                <a:latin typeface="Raleway"/>
                <a:ea typeface="Raleway"/>
                <a:cs typeface="Raleway"/>
                <a:sym typeface="Raleway"/>
              </a:rPr>
              <a:t> to check if user has joined any channel yet - if this is case the case the </a:t>
            </a:r>
            <a:r>
              <a:rPr b="1" i="0" lang="en-GB" sz="1000" u="none" cap="none" strike="noStrike">
                <a:solidFill>
                  <a:srgbClr val="000000"/>
                </a:solidFill>
                <a:latin typeface="Raleway"/>
                <a:ea typeface="Raleway"/>
                <a:cs typeface="Raleway"/>
                <a:sym typeface="Raleway"/>
              </a:rPr>
              <a:t>_getMessages() </a:t>
            </a:r>
            <a:r>
              <a:rPr b="0" i="0" lang="en-GB" sz="1000" u="none" cap="none" strike="noStrike">
                <a:solidFill>
                  <a:srgbClr val="000000"/>
                </a:solidFill>
                <a:latin typeface="Raleway"/>
                <a:ea typeface="Raleway"/>
                <a:cs typeface="Raleway"/>
                <a:sym typeface="Raleway"/>
              </a:rPr>
              <a:t>function will be called with the '?lastSeenTimestamp=' parameter of the last message and the encoded-to-url timestamp</a:t>
            </a:r>
            <a:endParaRPr b="0"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The benefit is, that only the last messages will have to be loaded and the chat screen is continuous</a:t>
            </a:r>
            <a:endParaRPr b="0"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To send messages users can use the textarea at the bottom of the chat window - either hitting enter or clicking the paperplane-telegram button. That will trigger the </a:t>
            </a:r>
            <a:r>
              <a:rPr b="1" i="0" lang="en-GB" sz="1000" u="none" cap="none" strike="noStrike">
                <a:solidFill>
                  <a:srgbClr val="000000"/>
                </a:solidFill>
                <a:latin typeface="Raleway"/>
                <a:ea typeface="Raleway"/>
                <a:cs typeface="Raleway"/>
                <a:sym typeface="Raleway"/>
              </a:rPr>
              <a:t>_inputHelper_ReadTextarea() </a:t>
            </a:r>
            <a:r>
              <a:rPr b="0" i="0" lang="en-GB" sz="1000" u="none" cap="none" strike="noStrike">
                <a:solidFill>
                  <a:srgbClr val="000000"/>
                </a:solidFill>
                <a:latin typeface="Raleway"/>
                <a:ea typeface="Raleway"/>
                <a:cs typeface="Raleway"/>
                <a:sym typeface="Raleway"/>
              </a:rPr>
              <a:t>function</a:t>
            </a:r>
            <a:endParaRPr b="0"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This function checks for a valid entry and triggers the </a:t>
            </a:r>
            <a:r>
              <a:rPr b="1" i="0" lang="en-GB" sz="1000" u="none" cap="none" strike="noStrike">
                <a:solidFill>
                  <a:srgbClr val="000000"/>
                </a:solidFill>
                <a:latin typeface="Raleway"/>
                <a:ea typeface="Raleway"/>
                <a:cs typeface="Raleway"/>
                <a:sym typeface="Raleway"/>
              </a:rPr>
              <a:t>_sendMsg(sMsg, sSender)</a:t>
            </a:r>
            <a:r>
              <a:rPr b="0" i="0" lang="en-GB" sz="1000" u="none" cap="none" strike="noStrike">
                <a:solidFill>
                  <a:srgbClr val="000000"/>
                </a:solidFill>
                <a:latin typeface="Raleway"/>
                <a:ea typeface="Raleway"/>
                <a:cs typeface="Raleway"/>
                <a:sym typeface="Raleway"/>
              </a:rPr>
              <a:t> function and resets the input field</a:t>
            </a:r>
            <a:endParaRPr b="0"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The </a:t>
            </a:r>
            <a:r>
              <a:rPr b="1" i="0" lang="en-GB" sz="1000" u="none" cap="none" strike="noStrike">
                <a:solidFill>
                  <a:srgbClr val="000000"/>
                </a:solidFill>
                <a:latin typeface="Raleway"/>
                <a:ea typeface="Raleway"/>
                <a:cs typeface="Raleway"/>
                <a:sym typeface="Raleway"/>
              </a:rPr>
              <a:t>_sendMsg()</a:t>
            </a:r>
            <a:r>
              <a:rPr b="0" i="0" lang="en-GB" sz="1000" u="none" cap="none" strike="noStrike">
                <a:solidFill>
                  <a:srgbClr val="000000"/>
                </a:solidFill>
                <a:latin typeface="Raleway"/>
                <a:ea typeface="Raleway"/>
                <a:cs typeface="Raleway"/>
                <a:sym typeface="Raleway"/>
              </a:rPr>
              <a:t> function will th</a:t>
            </a:r>
            <a:r>
              <a:rPr lang="en-GB" sz="1000">
                <a:latin typeface="Raleway"/>
                <a:ea typeface="Raleway"/>
                <a:cs typeface="Raleway"/>
                <a:sym typeface="Raleway"/>
              </a:rPr>
              <a:t>e</a:t>
            </a:r>
            <a:r>
              <a:rPr b="0" i="0" lang="en-GB" sz="1000" u="none" cap="none" strike="noStrike">
                <a:solidFill>
                  <a:srgbClr val="000000"/>
                </a:solidFill>
                <a:latin typeface="Raleway"/>
                <a:ea typeface="Raleway"/>
                <a:cs typeface="Raleway"/>
                <a:sym typeface="Raleway"/>
              </a:rPr>
              <a:t>n perform a POST ajax call to the server and will update the message list and user list, if successful </a:t>
            </a:r>
            <a:endParaRPr b="0"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50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This is done to have a smooth chat experience</a:t>
            </a:r>
            <a:endParaRPr b="0" i="0" sz="1000" u="none" cap="none" strike="noStrike">
              <a:solidFill>
                <a:srgbClr val="000000"/>
              </a:solidFill>
              <a:latin typeface="Raleway"/>
              <a:ea typeface="Raleway"/>
              <a:cs typeface="Raleway"/>
              <a:sym typeface="Raleway"/>
            </a:endParaRPr>
          </a:p>
        </p:txBody>
      </p:sp>
      <p:pic>
        <p:nvPicPr>
          <p:cNvPr id="379" name="Google Shape;379;p17"/>
          <p:cNvPicPr preferRelativeResize="0"/>
          <p:nvPr/>
        </p:nvPicPr>
        <p:blipFill rotWithShape="1">
          <a:blip r:embed="rId4">
            <a:alphaModFix amt="20000"/>
          </a:blip>
          <a:srcRect b="0" l="0" r="0" t="0"/>
          <a:stretch/>
        </p:blipFill>
        <p:spPr>
          <a:xfrm>
            <a:off x="395342" y="1402164"/>
            <a:ext cx="3837304" cy="2279488"/>
          </a:xfrm>
          <a:prstGeom prst="rect">
            <a:avLst/>
          </a:prstGeom>
          <a:noFill/>
          <a:ln>
            <a:noFill/>
          </a:ln>
        </p:spPr>
      </p:pic>
      <p:graphicFrame>
        <p:nvGraphicFramePr>
          <p:cNvPr id="380" name="Google Shape;380;p17"/>
          <p:cNvGraphicFramePr/>
          <p:nvPr/>
        </p:nvGraphicFramePr>
        <p:xfrm>
          <a:off x="2041550" y="1689175"/>
          <a:ext cx="1939014" cy="1782549"/>
        </p:xfrm>
        <a:graphic>
          <a:graphicData uri="http://schemas.openxmlformats.org/presentationml/2006/ole">
            <mc:AlternateContent>
              <mc:Choice Requires="v">
                <p:oleObj r:id="rId5" imgH="1782549" imgW="1939014" progId="" spid="_x0000_s1">
                  <p:embed/>
                </p:oleObj>
              </mc:Choice>
              <mc:Fallback>
                <p:oleObj r:id="rId6" imgH="1782549" imgW="1939014" progId="">
                  <p:embed/>
                  <p:pic>
                    <p:nvPicPr>
                      <p:cNvPr id="380" name="Google Shape;380;p17"/>
                      <p:cNvPicPr preferRelativeResize="0"/>
                      <p:nvPr/>
                    </p:nvPicPr>
                    <p:blipFill rotWithShape="1">
                      <a:blip r:embed="rId7">
                        <a:alphaModFix/>
                      </a:blip>
                      <a:srcRect b="0" l="0" r="0" t="0"/>
                      <a:stretch/>
                    </p:blipFill>
                    <p:spPr>
                      <a:xfrm>
                        <a:off x="2041550" y="1689175"/>
                        <a:ext cx="1939014" cy="1782549"/>
                      </a:xfrm>
                      <a:prstGeom prst="rect">
                        <a:avLst/>
                      </a:prstGeom>
                      <a:noFill/>
                      <a:ln>
                        <a:noFill/>
                      </a:ln>
                    </p:spPr>
                  </p:pic>
                </p:oleObj>
              </mc:Fallback>
            </mc:AlternateContent>
          </a:graphicData>
        </a:graphic>
      </p:graphicFrame>
      <p:sp>
        <p:nvSpPr>
          <p:cNvPr id="381" name="Google Shape;381;p17"/>
          <p:cNvSpPr txBox="1"/>
          <p:nvPr/>
        </p:nvSpPr>
        <p:spPr>
          <a:xfrm>
            <a:off x="4572000" y="5020389"/>
            <a:ext cx="4571999" cy="123111"/>
          </a:xfrm>
          <a:prstGeom prst="rect">
            <a:avLst/>
          </a:prstGeom>
          <a:noFill/>
          <a:ln>
            <a:noFill/>
          </a:ln>
        </p:spPr>
        <p:txBody>
          <a:bodyPr anchorCtr="0" anchor="t" bIns="0" lIns="91425" spcFirstLastPara="1" rIns="91425" wrap="square" tIns="0">
            <a:spAutoFit/>
          </a:bodyPr>
          <a:lstStyle/>
          <a:p>
            <a:pPr indent="0" lvl="0" marL="0" marR="0" rtl="0" algn="r">
              <a:lnSpc>
                <a:spcPct val="100000"/>
              </a:lnSpc>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18"/>
          <p:cNvSpPr txBox="1"/>
          <p:nvPr>
            <p:ph type="title"/>
          </p:nvPr>
        </p:nvSpPr>
        <p:spPr>
          <a:xfrm>
            <a:off x="1148475" y="157350"/>
            <a:ext cx="33009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Messages </a:t>
            </a:r>
            <a:endParaRPr/>
          </a:p>
        </p:txBody>
      </p:sp>
      <p:sp>
        <p:nvSpPr>
          <p:cNvPr id="387" name="Google Shape;387;p18"/>
          <p:cNvSpPr txBox="1"/>
          <p:nvPr>
            <p:ph type="title"/>
          </p:nvPr>
        </p:nvSpPr>
        <p:spPr>
          <a:xfrm>
            <a:off x="4787025" y="157350"/>
            <a:ext cx="11664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JS </a:t>
            </a:r>
            <a:endParaRPr/>
          </a:p>
        </p:txBody>
      </p:sp>
      <p:sp>
        <p:nvSpPr>
          <p:cNvPr id="388" name="Google Shape;388;p18"/>
          <p:cNvSpPr txBox="1"/>
          <p:nvPr/>
        </p:nvSpPr>
        <p:spPr>
          <a:xfrm>
            <a:off x="4657725" y="699650"/>
            <a:ext cx="4175400" cy="43209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The </a:t>
            </a:r>
            <a:r>
              <a:rPr b="1" i="0" lang="en-GB" sz="1000" u="none" cap="none" strike="noStrike">
                <a:solidFill>
                  <a:srgbClr val="000000"/>
                </a:solidFill>
                <a:latin typeface="Raleway"/>
                <a:ea typeface="Raleway"/>
                <a:cs typeface="Raleway"/>
                <a:sym typeface="Raleway"/>
              </a:rPr>
              <a:t>_getMessages() </a:t>
            </a:r>
            <a:r>
              <a:rPr b="0" i="0" lang="en-GB" sz="1000" u="none" cap="none" strike="noStrike">
                <a:solidFill>
                  <a:srgbClr val="000000"/>
                </a:solidFill>
                <a:latin typeface="Raleway"/>
                <a:ea typeface="Raleway"/>
                <a:cs typeface="Raleway"/>
                <a:sym typeface="Raleway"/>
              </a:rPr>
              <a:t>will trigger the </a:t>
            </a:r>
            <a:r>
              <a:rPr b="1" i="0" lang="en-GB" sz="1000" u="none" cap="none" strike="noStrike">
                <a:solidFill>
                  <a:srgbClr val="000000"/>
                </a:solidFill>
                <a:latin typeface="Raleway"/>
                <a:ea typeface="Raleway"/>
                <a:cs typeface="Raleway"/>
                <a:sym typeface="Raleway"/>
              </a:rPr>
              <a:t>_addMsgToScreen(sMsg, sSender, timestamp = new Date(), bReverse=false)</a:t>
            </a:r>
            <a:r>
              <a:rPr b="0" i="0" lang="en-GB" sz="1000" u="none" cap="none" strike="noStrike">
                <a:solidFill>
                  <a:srgbClr val="000000"/>
                </a:solidFill>
                <a:latin typeface="Raleway"/>
                <a:ea typeface="Raleway"/>
                <a:cs typeface="Raleway"/>
                <a:sym typeface="Raleway"/>
              </a:rPr>
              <a:t> function.</a:t>
            </a:r>
            <a:endParaRPr b="0"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This function checks if the input is valid and puts it into an html wrapper, that will be added to the unordered list from the html file.</a:t>
            </a:r>
            <a:endParaRPr b="0" i="0" sz="1000" u="none" cap="none" strike="noStrike">
              <a:solidFill>
                <a:srgbClr val="000000"/>
              </a:solidFill>
              <a:latin typeface="Raleway"/>
              <a:ea typeface="Raleway"/>
              <a:cs typeface="Raleway"/>
              <a:sym typeface="Raleway"/>
            </a:endParaRPr>
          </a:p>
          <a:p>
            <a:pPr indent="-292100" lvl="0" marL="457200" marR="0" rtl="0" algn="l">
              <a:lnSpc>
                <a:spcPct val="100000"/>
              </a:lnSpc>
              <a:spcBef>
                <a:spcPts val="50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It also checks if the function was called with the ?lastSeenTimestamp=' - in this case it adds the messages in reverse to show the messages in the correct order.</a:t>
            </a:r>
            <a:endParaRPr/>
          </a:p>
          <a:p>
            <a:pPr indent="-292100" lvl="0" marL="457200" marR="0" rtl="0" algn="l">
              <a:lnSpc>
                <a:spcPct val="100000"/>
              </a:lnSpc>
              <a:spcBef>
                <a:spcPts val="1000"/>
              </a:spcBef>
              <a:spcAft>
                <a:spcPts val="50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The bReverse parameter changes the order in which the messages will be added to the screen. This is useful when parsing the messages from the server since in that case the newest messages will be the first ones in the object -  opposed to the standard case where only one new message is appended to the end of the screen.</a:t>
            </a:r>
            <a:endParaRPr b="0" i="0" sz="1000" u="none" cap="none" strike="noStrike">
              <a:solidFill>
                <a:srgbClr val="000000"/>
              </a:solidFill>
              <a:latin typeface="Raleway"/>
              <a:ea typeface="Raleway"/>
              <a:cs typeface="Raleway"/>
              <a:sym typeface="Raleway"/>
            </a:endParaRPr>
          </a:p>
        </p:txBody>
      </p:sp>
      <p:pic>
        <p:nvPicPr>
          <p:cNvPr id="389" name="Google Shape;389;p18"/>
          <p:cNvPicPr preferRelativeResize="0"/>
          <p:nvPr/>
        </p:nvPicPr>
        <p:blipFill rotWithShape="1">
          <a:blip r:embed="rId4">
            <a:alphaModFix amt="20000"/>
          </a:blip>
          <a:srcRect b="0" l="0" r="0" t="0"/>
          <a:stretch/>
        </p:blipFill>
        <p:spPr>
          <a:xfrm>
            <a:off x="395341" y="1402164"/>
            <a:ext cx="3837304" cy="2279488"/>
          </a:xfrm>
          <a:prstGeom prst="rect">
            <a:avLst/>
          </a:prstGeom>
          <a:noFill/>
          <a:ln>
            <a:noFill/>
          </a:ln>
        </p:spPr>
      </p:pic>
      <p:graphicFrame>
        <p:nvGraphicFramePr>
          <p:cNvPr id="390" name="Google Shape;390;p18"/>
          <p:cNvGraphicFramePr/>
          <p:nvPr/>
        </p:nvGraphicFramePr>
        <p:xfrm>
          <a:off x="2041550" y="1689175"/>
          <a:ext cx="1939014" cy="1782549"/>
        </p:xfrm>
        <a:graphic>
          <a:graphicData uri="http://schemas.openxmlformats.org/presentationml/2006/ole">
            <mc:AlternateContent>
              <mc:Choice Requires="v">
                <p:oleObj r:id="rId5" imgH="1782549" imgW="1939014" progId="" spid="_x0000_s1">
                  <p:embed/>
                </p:oleObj>
              </mc:Choice>
              <mc:Fallback>
                <p:oleObj r:id="rId6" imgH="1782549" imgW="1939014" progId="">
                  <p:embed/>
                  <p:pic>
                    <p:nvPicPr>
                      <p:cNvPr id="390" name="Google Shape;390;p18"/>
                      <p:cNvPicPr preferRelativeResize="0"/>
                      <p:nvPr/>
                    </p:nvPicPr>
                    <p:blipFill rotWithShape="1">
                      <a:blip r:embed="rId7">
                        <a:alphaModFix/>
                      </a:blip>
                      <a:srcRect b="0" l="0" r="0" t="0"/>
                      <a:stretch/>
                    </p:blipFill>
                    <p:spPr>
                      <a:xfrm>
                        <a:off x="2041550" y="1689175"/>
                        <a:ext cx="1939014" cy="1782549"/>
                      </a:xfrm>
                      <a:prstGeom prst="rect">
                        <a:avLst/>
                      </a:prstGeom>
                      <a:noFill/>
                      <a:ln>
                        <a:noFill/>
                      </a:ln>
                    </p:spPr>
                  </p:pic>
                </p:oleObj>
              </mc:Fallback>
            </mc:AlternateContent>
          </a:graphicData>
        </a:graphic>
      </p:graphicFrame>
      <p:sp>
        <p:nvSpPr>
          <p:cNvPr id="391" name="Google Shape;391;p18"/>
          <p:cNvSpPr txBox="1"/>
          <p:nvPr/>
        </p:nvSpPr>
        <p:spPr>
          <a:xfrm>
            <a:off x="4572000" y="5020389"/>
            <a:ext cx="4571999" cy="123111"/>
          </a:xfrm>
          <a:prstGeom prst="rect">
            <a:avLst/>
          </a:prstGeom>
          <a:noFill/>
          <a:ln>
            <a:noFill/>
          </a:ln>
        </p:spPr>
        <p:txBody>
          <a:bodyPr anchorCtr="0" anchor="t" bIns="0" lIns="91425" spcFirstLastPara="1" rIns="91425" wrap="square" tIns="0">
            <a:spAutoFit/>
          </a:bodyPr>
          <a:lstStyle/>
          <a:p>
            <a:pPr indent="0" lvl="0" marL="0" marR="0" rtl="0" algn="r">
              <a:lnSpc>
                <a:spcPct val="100000"/>
              </a:lnSpc>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19"/>
          <p:cNvSpPr txBox="1"/>
          <p:nvPr>
            <p:ph type="title"/>
          </p:nvPr>
        </p:nvSpPr>
        <p:spPr>
          <a:xfrm>
            <a:off x="1148475" y="157350"/>
            <a:ext cx="33009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Messages </a:t>
            </a:r>
            <a:endParaRPr/>
          </a:p>
        </p:txBody>
      </p:sp>
      <p:sp>
        <p:nvSpPr>
          <p:cNvPr id="397" name="Google Shape;397;p19"/>
          <p:cNvSpPr txBox="1"/>
          <p:nvPr/>
        </p:nvSpPr>
        <p:spPr>
          <a:xfrm>
            <a:off x="4743450" y="157350"/>
            <a:ext cx="3733800" cy="45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Lato"/>
                <a:ea typeface="Lato"/>
                <a:cs typeface="Lato"/>
                <a:sym typeface="Lato"/>
              </a:rPr>
              <a:t>_getMessages()</a:t>
            </a:r>
            <a:endParaRPr b="1" i="1" sz="1200" u="none" cap="none" strike="noStrike">
              <a:solidFill>
                <a:srgbClr val="000000"/>
              </a:solidFill>
              <a:latin typeface="Lato"/>
              <a:ea typeface="Lato"/>
              <a:cs typeface="Lato"/>
              <a:sym typeface="Lato"/>
            </a:endParaRPr>
          </a:p>
        </p:txBody>
      </p:sp>
      <p:pic>
        <p:nvPicPr>
          <p:cNvPr id="398" name="Google Shape;398;p19"/>
          <p:cNvPicPr preferRelativeResize="0"/>
          <p:nvPr/>
        </p:nvPicPr>
        <p:blipFill rotWithShape="1">
          <a:blip r:embed="rId4">
            <a:alphaModFix/>
          </a:blip>
          <a:srcRect b="0" l="0" r="0" t="0"/>
          <a:stretch/>
        </p:blipFill>
        <p:spPr>
          <a:xfrm>
            <a:off x="4743450" y="569900"/>
            <a:ext cx="4248149" cy="2449513"/>
          </a:xfrm>
          <a:prstGeom prst="rect">
            <a:avLst/>
          </a:prstGeom>
          <a:noFill/>
          <a:ln>
            <a:noFill/>
          </a:ln>
        </p:spPr>
      </p:pic>
      <p:pic>
        <p:nvPicPr>
          <p:cNvPr id="399" name="Google Shape;399;p19"/>
          <p:cNvPicPr preferRelativeResize="0"/>
          <p:nvPr/>
        </p:nvPicPr>
        <p:blipFill rotWithShape="1">
          <a:blip r:embed="rId5">
            <a:alphaModFix/>
          </a:blip>
          <a:srcRect b="0" l="0" r="0" t="0"/>
          <a:stretch/>
        </p:blipFill>
        <p:spPr>
          <a:xfrm>
            <a:off x="4743450" y="3486075"/>
            <a:ext cx="4248151" cy="505125"/>
          </a:xfrm>
          <a:prstGeom prst="rect">
            <a:avLst/>
          </a:prstGeom>
          <a:noFill/>
          <a:ln>
            <a:noFill/>
          </a:ln>
        </p:spPr>
      </p:pic>
      <p:sp>
        <p:nvSpPr>
          <p:cNvPr id="400" name="Google Shape;400;p19"/>
          <p:cNvSpPr txBox="1"/>
          <p:nvPr/>
        </p:nvSpPr>
        <p:spPr>
          <a:xfrm>
            <a:off x="4743450" y="3086100"/>
            <a:ext cx="3933900" cy="33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Lato"/>
                <a:ea typeface="Lato"/>
                <a:cs typeface="Lato"/>
                <a:sym typeface="Lato"/>
              </a:rPr>
              <a:t>_updateMessageList()</a:t>
            </a:r>
            <a:endParaRPr b="1" i="1" sz="12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401" name="Google Shape;401;p19"/>
          <p:cNvPicPr preferRelativeResize="0"/>
          <p:nvPr/>
        </p:nvPicPr>
        <p:blipFill rotWithShape="1">
          <a:blip r:embed="rId6">
            <a:alphaModFix amt="20000"/>
          </a:blip>
          <a:srcRect b="0" l="0" r="0" t="0"/>
          <a:stretch/>
        </p:blipFill>
        <p:spPr>
          <a:xfrm>
            <a:off x="395342" y="1402164"/>
            <a:ext cx="3837304" cy="2279488"/>
          </a:xfrm>
          <a:prstGeom prst="rect">
            <a:avLst/>
          </a:prstGeom>
          <a:noFill/>
          <a:ln>
            <a:noFill/>
          </a:ln>
        </p:spPr>
      </p:pic>
      <p:graphicFrame>
        <p:nvGraphicFramePr>
          <p:cNvPr id="402" name="Google Shape;402;p19"/>
          <p:cNvGraphicFramePr/>
          <p:nvPr/>
        </p:nvGraphicFramePr>
        <p:xfrm>
          <a:off x="2041550" y="1689175"/>
          <a:ext cx="1939014" cy="1782549"/>
        </p:xfrm>
        <a:graphic>
          <a:graphicData uri="http://schemas.openxmlformats.org/presentationml/2006/ole">
            <mc:AlternateContent>
              <mc:Choice Requires="v">
                <p:oleObj r:id="rId7" imgH="1782549" imgW="1939014" progId="" spid="_x0000_s1">
                  <p:embed/>
                </p:oleObj>
              </mc:Choice>
              <mc:Fallback>
                <p:oleObj r:id="rId8" imgH="1782549" imgW="1939014" progId="">
                  <p:embed/>
                  <p:pic>
                    <p:nvPicPr>
                      <p:cNvPr id="402" name="Google Shape;402;p19"/>
                      <p:cNvPicPr preferRelativeResize="0"/>
                      <p:nvPr/>
                    </p:nvPicPr>
                    <p:blipFill rotWithShape="1">
                      <a:blip r:embed="rId9">
                        <a:alphaModFix/>
                      </a:blip>
                      <a:srcRect b="0" l="0" r="0" t="0"/>
                      <a:stretch/>
                    </p:blipFill>
                    <p:spPr>
                      <a:xfrm>
                        <a:off x="2041550" y="1689175"/>
                        <a:ext cx="1939014" cy="1782549"/>
                      </a:xfrm>
                      <a:prstGeom prst="rect">
                        <a:avLst/>
                      </a:prstGeom>
                      <a:noFill/>
                      <a:ln>
                        <a:noFill/>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
          <p:cNvSpPr txBox="1"/>
          <p:nvPr>
            <p:ph type="title"/>
          </p:nvPr>
        </p:nvSpPr>
        <p:spPr>
          <a:xfrm>
            <a:off x="1817525" y="6356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Overview </a:t>
            </a:r>
            <a:endParaRPr/>
          </a:p>
        </p:txBody>
      </p:sp>
      <p:grpSp>
        <p:nvGrpSpPr>
          <p:cNvPr id="94" name="Google Shape;94;p2"/>
          <p:cNvGrpSpPr/>
          <p:nvPr/>
        </p:nvGrpSpPr>
        <p:grpSpPr>
          <a:xfrm>
            <a:off x="125044" y="1499271"/>
            <a:ext cx="1198467" cy="640410"/>
            <a:chOff x="134713" y="1641270"/>
            <a:chExt cx="1221305" cy="494403"/>
          </a:xfrm>
        </p:grpSpPr>
        <p:grpSp>
          <p:nvGrpSpPr>
            <p:cNvPr id="95" name="Google Shape;95;p2"/>
            <p:cNvGrpSpPr/>
            <p:nvPr/>
          </p:nvGrpSpPr>
          <p:grpSpPr>
            <a:xfrm>
              <a:off x="134713" y="1641270"/>
              <a:ext cx="1221209" cy="494302"/>
              <a:chOff x="361025" y="1830438"/>
              <a:chExt cx="939175" cy="349800"/>
            </a:xfrm>
          </p:grpSpPr>
          <p:grpSp>
            <p:nvGrpSpPr>
              <p:cNvPr id="96" name="Google Shape;96;p2"/>
              <p:cNvGrpSpPr/>
              <p:nvPr/>
            </p:nvGrpSpPr>
            <p:grpSpPr>
              <a:xfrm>
                <a:off x="361025" y="1830438"/>
                <a:ext cx="496350" cy="349800"/>
                <a:chOff x="375275" y="1830425"/>
                <a:chExt cx="496350" cy="349800"/>
              </a:xfrm>
            </p:grpSpPr>
            <p:cxnSp>
              <p:nvCxnSpPr>
                <p:cNvPr id="97" name="Google Shape;97;p2"/>
                <p:cNvCxnSpPr/>
                <p:nvPr/>
              </p:nvCxnSpPr>
              <p:spPr>
                <a:xfrm rot="10800000">
                  <a:off x="375275" y="1835175"/>
                  <a:ext cx="482100" cy="0"/>
                </a:xfrm>
                <a:prstGeom prst="straightConnector1">
                  <a:avLst/>
                </a:prstGeom>
                <a:noFill/>
                <a:ln cap="flat" cmpd="sng" w="9525">
                  <a:solidFill>
                    <a:srgbClr val="1A9988"/>
                  </a:solidFill>
                  <a:prstDash val="solid"/>
                  <a:round/>
                  <a:headEnd len="sm" w="sm" type="none"/>
                  <a:tailEnd len="sm" w="sm" type="none"/>
                </a:ln>
              </p:spPr>
            </p:cxnSp>
            <p:cxnSp>
              <p:nvCxnSpPr>
                <p:cNvPr id="98" name="Google Shape;98;p2"/>
                <p:cNvCxnSpPr/>
                <p:nvPr/>
              </p:nvCxnSpPr>
              <p:spPr>
                <a:xfrm>
                  <a:off x="376375" y="1830425"/>
                  <a:ext cx="0" cy="349800"/>
                </a:xfrm>
                <a:prstGeom prst="straightConnector1">
                  <a:avLst/>
                </a:prstGeom>
                <a:noFill/>
                <a:ln cap="flat" cmpd="sng" w="9525">
                  <a:solidFill>
                    <a:srgbClr val="1A9988"/>
                  </a:solidFill>
                  <a:prstDash val="solid"/>
                  <a:round/>
                  <a:headEnd len="sm" w="sm" type="none"/>
                  <a:tailEnd len="sm" w="sm" type="none"/>
                </a:ln>
              </p:spPr>
            </p:cxnSp>
            <p:cxnSp>
              <p:nvCxnSpPr>
                <p:cNvPr id="99" name="Google Shape;99;p2"/>
                <p:cNvCxnSpPr/>
                <p:nvPr/>
              </p:nvCxnSpPr>
              <p:spPr>
                <a:xfrm>
                  <a:off x="381125" y="2175425"/>
                  <a:ext cx="490500" cy="0"/>
                </a:xfrm>
                <a:prstGeom prst="straightConnector1">
                  <a:avLst/>
                </a:prstGeom>
                <a:noFill/>
                <a:ln cap="flat" cmpd="sng" w="9525">
                  <a:solidFill>
                    <a:srgbClr val="1A9988"/>
                  </a:solidFill>
                  <a:prstDash val="solid"/>
                  <a:round/>
                  <a:headEnd len="sm" w="sm" type="none"/>
                  <a:tailEnd len="sm" w="sm" type="none"/>
                </a:ln>
              </p:spPr>
            </p:cxnSp>
          </p:grpSp>
          <p:grpSp>
            <p:nvGrpSpPr>
              <p:cNvPr id="100" name="Google Shape;100;p2"/>
              <p:cNvGrpSpPr/>
              <p:nvPr/>
            </p:nvGrpSpPr>
            <p:grpSpPr>
              <a:xfrm>
                <a:off x="833550" y="1830438"/>
                <a:ext cx="466650" cy="345525"/>
                <a:chOff x="852625" y="1827800"/>
                <a:chExt cx="466650" cy="345525"/>
              </a:xfrm>
            </p:grpSpPr>
            <p:cxnSp>
              <p:nvCxnSpPr>
                <p:cNvPr id="101" name="Google Shape;101;p2"/>
                <p:cNvCxnSpPr/>
                <p:nvPr/>
              </p:nvCxnSpPr>
              <p:spPr>
                <a:xfrm>
                  <a:off x="852625" y="1832525"/>
                  <a:ext cx="462000" cy="0"/>
                </a:xfrm>
                <a:prstGeom prst="straightConnector1">
                  <a:avLst/>
                </a:prstGeom>
                <a:noFill/>
                <a:ln cap="flat" cmpd="sng" w="9525">
                  <a:solidFill>
                    <a:srgbClr val="EB5600"/>
                  </a:solidFill>
                  <a:prstDash val="solid"/>
                  <a:round/>
                  <a:headEnd len="sm" w="sm" type="none"/>
                  <a:tailEnd len="sm" w="sm" type="none"/>
                </a:ln>
              </p:spPr>
            </p:cxnSp>
            <p:cxnSp>
              <p:nvCxnSpPr>
                <p:cNvPr id="102" name="Google Shape;102;p2"/>
                <p:cNvCxnSpPr/>
                <p:nvPr/>
              </p:nvCxnSpPr>
              <p:spPr>
                <a:xfrm>
                  <a:off x="1314575" y="1827800"/>
                  <a:ext cx="0" cy="342900"/>
                </a:xfrm>
                <a:prstGeom prst="straightConnector1">
                  <a:avLst/>
                </a:prstGeom>
                <a:noFill/>
                <a:ln cap="flat" cmpd="sng" w="9525">
                  <a:solidFill>
                    <a:srgbClr val="EB5600"/>
                  </a:solidFill>
                  <a:prstDash val="solid"/>
                  <a:round/>
                  <a:headEnd len="sm" w="sm" type="none"/>
                  <a:tailEnd len="sm" w="sm" type="none"/>
                </a:ln>
              </p:spPr>
            </p:cxnSp>
            <p:cxnSp>
              <p:nvCxnSpPr>
                <p:cNvPr id="103" name="Google Shape;103;p2"/>
                <p:cNvCxnSpPr/>
                <p:nvPr/>
              </p:nvCxnSpPr>
              <p:spPr>
                <a:xfrm>
                  <a:off x="871675" y="2173325"/>
                  <a:ext cx="447600" cy="0"/>
                </a:xfrm>
                <a:prstGeom prst="straightConnector1">
                  <a:avLst/>
                </a:prstGeom>
                <a:noFill/>
                <a:ln cap="flat" cmpd="sng" w="9525">
                  <a:solidFill>
                    <a:srgbClr val="EB5600"/>
                  </a:solidFill>
                  <a:prstDash val="solid"/>
                  <a:round/>
                  <a:headEnd len="sm" w="sm" type="none"/>
                  <a:tailEnd len="sm" w="sm" type="none"/>
                </a:ln>
              </p:spPr>
            </p:cxnSp>
          </p:grpSp>
        </p:grpSp>
        <p:sp>
          <p:nvSpPr>
            <p:cNvPr id="104" name="Google Shape;104;p2"/>
            <p:cNvSpPr txBox="1"/>
            <p:nvPr/>
          </p:nvSpPr>
          <p:spPr>
            <a:xfrm>
              <a:off x="134718" y="1641273"/>
              <a:ext cx="1221300" cy="49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Option to add Channel with </a:t>
              </a:r>
              <a:r>
                <a:rPr b="1" i="0" lang="en-GB" sz="600" u="none" cap="none" strike="noStrike">
                  <a:solidFill>
                    <a:srgbClr val="000000"/>
                  </a:solidFill>
                  <a:latin typeface="Raleway"/>
                  <a:ea typeface="Raleway"/>
                  <a:cs typeface="Raleway"/>
                  <a:sym typeface="Raleway"/>
                </a:rPr>
                <a:t>Channel name</a:t>
              </a:r>
              <a:r>
                <a:rPr b="0" i="0" lang="en-GB" sz="600" u="none" cap="none" strike="noStrike">
                  <a:solidFill>
                    <a:srgbClr val="000000"/>
                  </a:solidFill>
                  <a:latin typeface="Raleway"/>
                  <a:ea typeface="Raleway"/>
                  <a:cs typeface="Raleway"/>
                  <a:sym typeface="Raleway"/>
                </a:rPr>
                <a:t> and </a:t>
              </a:r>
              <a:r>
                <a:rPr b="1" i="0" lang="en-GB" sz="600" u="none" cap="none" strike="noStrike">
                  <a:solidFill>
                    <a:srgbClr val="000000"/>
                  </a:solidFill>
                  <a:latin typeface="Raleway"/>
                  <a:ea typeface="Raleway"/>
                  <a:cs typeface="Raleway"/>
                  <a:sym typeface="Raleway"/>
                </a:rPr>
                <a:t>topic</a:t>
              </a:r>
              <a:endParaRPr b="1" i="0" sz="6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600"/>
                <a:buFont typeface="Arial"/>
                <a:buNone/>
              </a:pPr>
              <a:r>
                <a:t/>
              </a:r>
              <a:endParaRPr b="1" i="0" sz="6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Click the + button to create channels on Server</a:t>
              </a:r>
              <a:endParaRPr b="0" i="0" sz="600" u="none" cap="none" strike="noStrike">
                <a:solidFill>
                  <a:srgbClr val="000000"/>
                </a:solidFill>
                <a:latin typeface="Raleway"/>
                <a:ea typeface="Raleway"/>
                <a:cs typeface="Raleway"/>
                <a:sym typeface="Raleway"/>
              </a:endParaRPr>
            </a:p>
          </p:txBody>
        </p:sp>
      </p:grpSp>
      <p:pic>
        <p:nvPicPr>
          <p:cNvPr id="105" name="Google Shape;105;p2"/>
          <p:cNvPicPr preferRelativeResize="0"/>
          <p:nvPr/>
        </p:nvPicPr>
        <p:blipFill rotWithShape="1">
          <a:blip r:embed="rId3">
            <a:alphaModFix/>
          </a:blip>
          <a:srcRect b="0" l="0" r="0" t="0"/>
          <a:stretch/>
        </p:blipFill>
        <p:spPr>
          <a:xfrm>
            <a:off x="1530774" y="1247750"/>
            <a:ext cx="6082450" cy="3608500"/>
          </a:xfrm>
          <a:prstGeom prst="rect">
            <a:avLst/>
          </a:prstGeom>
          <a:noFill/>
          <a:ln>
            <a:noFill/>
          </a:ln>
        </p:spPr>
      </p:pic>
      <p:sp>
        <p:nvSpPr>
          <p:cNvPr id="106" name="Google Shape;106;p2"/>
          <p:cNvSpPr/>
          <p:nvPr/>
        </p:nvSpPr>
        <p:spPr>
          <a:xfrm>
            <a:off x="1926746" y="2162179"/>
            <a:ext cx="1366768" cy="2368546"/>
          </a:xfrm>
          <a:prstGeom prst="roundRect">
            <a:avLst>
              <a:gd fmla="val 6910"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 name="Google Shape;107;p2"/>
          <p:cNvGrpSpPr/>
          <p:nvPr/>
        </p:nvGrpSpPr>
        <p:grpSpPr>
          <a:xfrm>
            <a:off x="125044" y="2766095"/>
            <a:ext cx="1198467" cy="1139152"/>
            <a:chOff x="134713" y="1641270"/>
            <a:chExt cx="1221305" cy="517178"/>
          </a:xfrm>
        </p:grpSpPr>
        <p:grpSp>
          <p:nvGrpSpPr>
            <p:cNvPr id="108" name="Google Shape;108;p2"/>
            <p:cNvGrpSpPr/>
            <p:nvPr/>
          </p:nvGrpSpPr>
          <p:grpSpPr>
            <a:xfrm>
              <a:off x="134713" y="1641270"/>
              <a:ext cx="1221209" cy="494302"/>
              <a:chOff x="361025" y="1830438"/>
              <a:chExt cx="939175" cy="349800"/>
            </a:xfrm>
          </p:grpSpPr>
          <p:grpSp>
            <p:nvGrpSpPr>
              <p:cNvPr id="109" name="Google Shape;109;p2"/>
              <p:cNvGrpSpPr/>
              <p:nvPr/>
            </p:nvGrpSpPr>
            <p:grpSpPr>
              <a:xfrm>
                <a:off x="361025" y="1830438"/>
                <a:ext cx="496350" cy="349800"/>
                <a:chOff x="375275" y="1830425"/>
                <a:chExt cx="496350" cy="349800"/>
              </a:xfrm>
            </p:grpSpPr>
            <p:cxnSp>
              <p:nvCxnSpPr>
                <p:cNvPr id="110" name="Google Shape;110;p2"/>
                <p:cNvCxnSpPr/>
                <p:nvPr/>
              </p:nvCxnSpPr>
              <p:spPr>
                <a:xfrm rot="10800000">
                  <a:off x="375275" y="1835175"/>
                  <a:ext cx="482100" cy="0"/>
                </a:xfrm>
                <a:prstGeom prst="straightConnector1">
                  <a:avLst/>
                </a:prstGeom>
                <a:noFill/>
                <a:ln cap="flat" cmpd="sng" w="9525">
                  <a:solidFill>
                    <a:srgbClr val="1A9988"/>
                  </a:solidFill>
                  <a:prstDash val="solid"/>
                  <a:round/>
                  <a:headEnd len="sm" w="sm" type="none"/>
                  <a:tailEnd len="sm" w="sm" type="none"/>
                </a:ln>
              </p:spPr>
            </p:cxnSp>
            <p:cxnSp>
              <p:nvCxnSpPr>
                <p:cNvPr id="111" name="Google Shape;111;p2"/>
                <p:cNvCxnSpPr/>
                <p:nvPr/>
              </p:nvCxnSpPr>
              <p:spPr>
                <a:xfrm>
                  <a:off x="376375" y="1830425"/>
                  <a:ext cx="0" cy="349800"/>
                </a:xfrm>
                <a:prstGeom prst="straightConnector1">
                  <a:avLst/>
                </a:prstGeom>
                <a:noFill/>
                <a:ln cap="flat" cmpd="sng" w="9525">
                  <a:solidFill>
                    <a:srgbClr val="1A9988"/>
                  </a:solidFill>
                  <a:prstDash val="solid"/>
                  <a:round/>
                  <a:headEnd len="sm" w="sm" type="none"/>
                  <a:tailEnd len="sm" w="sm" type="none"/>
                </a:ln>
              </p:spPr>
            </p:cxnSp>
            <p:cxnSp>
              <p:nvCxnSpPr>
                <p:cNvPr id="112" name="Google Shape;112;p2"/>
                <p:cNvCxnSpPr/>
                <p:nvPr/>
              </p:nvCxnSpPr>
              <p:spPr>
                <a:xfrm>
                  <a:off x="381125" y="2175425"/>
                  <a:ext cx="490500" cy="0"/>
                </a:xfrm>
                <a:prstGeom prst="straightConnector1">
                  <a:avLst/>
                </a:prstGeom>
                <a:noFill/>
                <a:ln cap="flat" cmpd="sng" w="9525">
                  <a:solidFill>
                    <a:srgbClr val="1A9988"/>
                  </a:solidFill>
                  <a:prstDash val="solid"/>
                  <a:round/>
                  <a:headEnd len="sm" w="sm" type="none"/>
                  <a:tailEnd len="sm" w="sm" type="none"/>
                </a:ln>
              </p:spPr>
            </p:cxnSp>
          </p:grpSp>
          <p:grpSp>
            <p:nvGrpSpPr>
              <p:cNvPr id="113" name="Google Shape;113;p2"/>
              <p:cNvGrpSpPr/>
              <p:nvPr/>
            </p:nvGrpSpPr>
            <p:grpSpPr>
              <a:xfrm>
                <a:off x="833550" y="1830438"/>
                <a:ext cx="466650" cy="345525"/>
                <a:chOff x="852625" y="1827800"/>
                <a:chExt cx="466650" cy="345525"/>
              </a:xfrm>
            </p:grpSpPr>
            <p:cxnSp>
              <p:nvCxnSpPr>
                <p:cNvPr id="114" name="Google Shape;114;p2"/>
                <p:cNvCxnSpPr/>
                <p:nvPr/>
              </p:nvCxnSpPr>
              <p:spPr>
                <a:xfrm>
                  <a:off x="852625" y="1832525"/>
                  <a:ext cx="462000" cy="0"/>
                </a:xfrm>
                <a:prstGeom prst="straightConnector1">
                  <a:avLst/>
                </a:prstGeom>
                <a:noFill/>
                <a:ln cap="flat" cmpd="sng" w="9525">
                  <a:solidFill>
                    <a:srgbClr val="EB5600"/>
                  </a:solidFill>
                  <a:prstDash val="solid"/>
                  <a:round/>
                  <a:headEnd len="sm" w="sm" type="none"/>
                  <a:tailEnd len="sm" w="sm" type="none"/>
                </a:ln>
              </p:spPr>
            </p:cxnSp>
            <p:cxnSp>
              <p:nvCxnSpPr>
                <p:cNvPr id="115" name="Google Shape;115;p2"/>
                <p:cNvCxnSpPr/>
                <p:nvPr/>
              </p:nvCxnSpPr>
              <p:spPr>
                <a:xfrm>
                  <a:off x="1314575" y="1827800"/>
                  <a:ext cx="0" cy="342900"/>
                </a:xfrm>
                <a:prstGeom prst="straightConnector1">
                  <a:avLst/>
                </a:prstGeom>
                <a:noFill/>
                <a:ln cap="flat" cmpd="sng" w="9525">
                  <a:solidFill>
                    <a:srgbClr val="EB5600"/>
                  </a:solidFill>
                  <a:prstDash val="solid"/>
                  <a:round/>
                  <a:headEnd len="sm" w="sm" type="none"/>
                  <a:tailEnd len="sm" w="sm" type="none"/>
                </a:ln>
              </p:spPr>
            </p:cxnSp>
            <p:cxnSp>
              <p:nvCxnSpPr>
                <p:cNvPr id="116" name="Google Shape;116;p2"/>
                <p:cNvCxnSpPr/>
                <p:nvPr/>
              </p:nvCxnSpPr>
              <p:spPr>
                <a:xfrm>
                  <a:off x="871675" y="2173325"/>
                  <a:ext cx="447600" cy="0"/>
                </a:xfrm>
                <a:prstGeom prst="straightConnector1">
                  <a:avLst/>
                </a:prstGeom>
                <a:noFill/>
                <a:ln cap="flat" cmpd="sng" w="9525">
                  <a:solidFill>
                    <a:srgbClr val="EB5600"/>
                  </a:solidFill>
                  <a:prstDash val="solid"/>
                  <a:round/>
                  <a:headEnd len="sm" w="sm" type="none"/>
                  <a:tailEnd len="sm" w="sm" type="none"/>
                </a:ln>
              </p:spPr>
            </p:cxnSp>
          </p:grpSp>
        </p:grpSp>
        <p:sp>
          <p:nvSpPr>
            <p:cNvPr id="117" name="Google Shape;117;p2"/>
            <p:cNvSpPr txBox="1"/>
            <p:nvPr/>
          </p:nvSpPr>
          <p:spPr>
            <a:xfrm>
              <a:off x="134718" y="1641272"/>
              <a:ext cx="1221300" cy="51717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All channels that exist on the server are displayed in the scrollable list below. </a:t>
              </a:r>
              <a:endParaRPr b="0" i="0" sz="6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The currently viewed channel is marked in red.</a:t>
              </a:r>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The user can switch channels by selecting a channel.</a:t>
              </a:r>
              <a:endParaRPr b="0" i="0" sz="600" u="none" cap="none" strike="noStrike">
                <a:solidFill>
                  <a:srgbClr val="000000"/>
                </a:solidFill>
                <a:latin typeface="Raleway"/>
                <a:ea typeface="Raleway"/>
                <a:cs typeface="Raleway"/>
                <a:sym typeface="Raleway"/>
              </a:endParaRPr>
            </a:p>
          </p:txBody>
        </p:sp>
      </p:grpSp>
      <p:cxnSp>
        <p:nvCxnSpPr>
          <p:cNvPr id="118" name="Google Shape;118;p2"/>
          <p:cNvCxnSpPr/>
          <p:nvPr/>
        </p:nvCxnSpPr>
        <p:spPr>
          <a:xfrm>
            <a:off x="1323511" y="3200431"/>
            <a:ext cx="589441" cy="0"/>
          </a:xfrm>
          <a:prstGeom prst="straightConnector1">
            <a:avLst/>
          </a:prstGeom>
          <a:noFill/>
          <a:ln cap="flat" cmpd="sng" w="9525">
            <a:solidFill>
              <a:schemeClr val="dk2"/>
            </a:solidFill>
            <a:prstDash val="dash"/>
            <a:round/>
            <a:headEnd len="sm" w="sm" type="none"/>
            <a:tailEnd len="sm" w="sm" type="none"/>
          </a:ln>
        </p:spPr>
      </p:cxnSp>
      <p:sp>
        <p:nvSpPr>
          <p:cNvPr id="119" name="Google Shape;119;p2"/>
          <p:cNvSpPr/>
          <p:nvPr/>
        </p:nvSpPr>
        <p:spPr>
          <a:xfrm>
            <a:off x="1922478" y="1693178"/>
            <a:ext cx="1366768" cy="468979"/>
          </a:xfrm>
          <a:prstGeom prst="roundRect">
            <a:avLst>
              <a:gd fmla="val 16667"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 name="Google Shape;120;p2"/>
          <p:cNvCxnSpPr/>
          <p:nvPr/>
        </p:nvCxnSpPr>
        <p:spPr>
          <a:xfrm>
            <a:off x="1323511" y="1911381"/>
            <a:ext cx="589441" cy="0"/>
          </a:xfrm>
          <a:prstGeom prst="straightConnector1">
            <a:avLst/>
          </a:prstGeom>
          <a:noFill/>
          <a:ln cap="flat" cmpd="sng" w="9525">
            <a:solidFill>
              <a:schemeClr val="dk2"/>
            </a:solidFill>
            <a:prstDash val="dash"/>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20"/>
          <p:cNvSpPr txBox="1"/>
          <p:nvPr>
            <p:ph type="title"/>
          </p:nvPr>
        </p:nvSpPr>
        <p:spPr>
          <a:xfrm>
            <a:off x="1148475" y="157350"/>
            <a:ext cx="33009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Messages </a:t>
            </a:r>
            <a:endParaRPr/>
          </a:p>
        </p:txBody>
      </p:sp>
      <p:sp>
        <p:nvSpPr>
          <p:cNvPr id="408" name="Google Shape;408;p20"/>
          <p:cNvSpPr txBox="1"/>
          <p:nvPr/>
        </p:nvSpPr>
        <p:spPr>
          <a:xfrm>
            <a:off x="4743450" y="157350"/>
            <a:ext cx="4257674" cy="45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Lato"/>
                <a:ea typeface="Lato"/>
                <a:cs typeface="Lato"/>
                <a:sym typeface="Lato"/>
              </a:rPr>
              <a:t>_sendMsg(sMsg, sSender)</a:t>
            </a:r>
            <a:endParaRPr b="1" i="1" sz="1200" u="none" cap="none" strike="noStrike">
              <a:solidFill>
                <a:srgbClr val="000000"/>
              </a:solidFill>
              <a:latin typeface="Lato"/>
              <a:ea typeface="Lato"/>
              <a:cs typeface="Lato"/>
              <a:sym typeface="Lato"/>
            </a:endParaRPr>
          </a:p>
        </p:txBody>
      </p:sp>
      <p:pic>
        <p:nvPicPr>
          <p:cNvPr id="409" name="Google Shape;409;p20"/>
          <p:cNvPicPr preferRelativeResize="0"/>
          <p:nvPr/>
        </p:nvPicPr>
        <p:blipFill rotWithShape="1">
          <a:blip r:embed="rId4">
            <a:alphaModFix/>
          </a:blip>
          <a:srcRect b="0" l="0" r="0" t="0"/>
          <a:stretch/>
        </p:blipFill>
        <p:spPr>
          <a:xfrm>
            <a:off x="4743449" y="2944308"/>
            <a:ext cx="4257676" cy="1654586"/>
          </a:xfrm>
          <a:prstGeom prst="rect">
            <a:avLst/>
          </a:prstGeom>
          <a:noFill/>
          <a:ln>
            <a:noFill/>
          </a:ln>
        </p:spPr>
      </p:pic>
      <p:sp>
        <p:nvSpPr>
          <p:cNvPr id="410" name="Google Shape;410;p20"/>
          <p:cNvSpPr txBox="1"/>
          <p:nvPr/>
        </p:nvSpPr>
        <p:spPr>
          <a:xfrm>
            <a:off x="4743449" y="2485024"/>
            <a:ext cx="4257675" cy="3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Lato"/>
                <a:ea typeface="Lato"/>
                <a:cs typeface="Lato"/>
                <a:sym typeface="Lato"/>
              </a:rPr>
              <a:t>_addMsgToScreen(sMsg, sSender...)</a:t>
            </a:r>
            <a:endParaRPr b="0" i="1" sz="1200" u="none" cap="none" strike="noStrike">
              <a:solidFill>
                <a:srgbClr val="000000"/>
              </a:solidFill>
              <a:latin typeface="Lato"/>
              <a:ea typeface="Lato"/>
              <a:cs typeface="Lato"/>
              <a:sym typeface="Lato"/>
            </a:endParaRPr>
          </a:p>
        </p:txBody>
      </p:sp>
      <p:pic>
        <p:nvPicPr>
          <p:cNvPr id="411" name="Google Shape;411;p20"/>
          <p:cNvPicPr preferRelativeResize="0"/>
          <p:nvPr/>
        </p:nvPicPr>
        <p:blipFill rotWithShape="1">
          <a:blip r:embed="rId5">
            <a:alphaModFix amt="20000"/>
          </a:blip>
          <a:srcRect b="0" l="0" r="0" t="0"/>
          <a:stretch/>
        </p:blipFill>
        <p:spPr>
          <a:xfrm>
            <a:off x="395341" y="1402164"/>
            <a:ext cx="3837304" cy="2279488"/>
          </a:xfrm>
          <a:prstGeom prst="rect">
            <a:avLst/>
          </a:prstGeom>
          <a:noFill/>
          <a:ln>
            <a:noFill/>
          </a:ln>
        </p:spPr>
      </p:pic>
      <p:graphicFrame>
        <p:nvGraphicFramePr>
          <p:cNvPr id="412" name="Google Shape;412;p20"/>
          <p:cNvGraphicFramePr/>
          <p:nvPr/>
        </p:nvGraphicFramePr>
        <p:xfrm>
          <a:off x="2041550" y="1689175"/>
          <a:ext cx="1939014" cy="1782549"/>
        </p:xfrm>
        <a:graphic>
          <a:graphicData uri="http://schemas.openxmlformats.org/presentationml/2006/ole">
            <mc:AlternateContent>
              <mc:Choice Requires="v">
                <p:oleObj r:id="rId6" imgH="1782549" imgW="1939014" progId="" spid="_x0000_s1">
                  <p:embed/>
                </p:oleObj>
              </mc:Choice>
              <mc:Fallback>
                <p:oleObj r:id="rId7" imgH="1782549" imgW="1939014" progId="">
                  <p:embed/>
                  <p:pic>
                    <p:nvPicPr>
                      <p:cNvPr id="412" name="Google Shape;412;p20"/>
                      <p:cNvPicPr preferRelativeResize="0"/>
                      <p:nvPr/>
                    </p:nvPicPr>
                    <p:blipFill rotWithShape="1">
                      <a:blip r:embed="rId8">
                        <a:alphaModFix/>
                      </a:blip>
                      <a:srcRect b="0" l="0" r="0" t="0"/>
                      <a:stretch/>
                    </p:blipFill>
                    <p:spPr>
                      <a:xfrm>
                        <a:off x="2041550" y="1689175"/>
                        <a:ext cx="1939014" cy="1782549"/>
                      </a:xfrm>
                      <a:prstGeom prst="rect">
                        <a:avLst/>
                      </a:prstGeom>
                      <a:noFill/>
                      <a:ln>
                        <a:noFill/>
                      </a:ln>
                    </p:spPr>
                  </p:pic>
                </p:oleObj>
              </mc:Fallback>
            </mc:AlternateContent>
          </a:graphicData>
        </a:graphic>
      </p:graphicFrame>
      <p:pic>
        <p:nvPicPr>
          <p:cNvPr id="413" name="Google Shape;413;p20"/>
          <p:cNvPicPr preferRelativeResize="0"/>
          <p:nvPr/>
        </p:nvPicPr>
        <p:blipFill rotWithShape="1">
          <a:blip r:embed="rId9">
            <a:alphaModFix/>
          </a:blip>
          <a:srcRect b="0" l="0" r="0" t="0"/>
          <a:stretch/>
        </p:blipFill>
        <p:spPr>
          <a:xfrm>
            <a:off x="4743449" y="609449"/>
            <a:ext cx="4257676" cy="171689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21"/>
          <p:cNvSpPr txBox="1"/>
          <p:nvPr>
            <p:ph type="title"/>
          </p:nvPr>
        </p:nvSpPr>
        <p:spPr>
          <a:xfrm>
            <a:off x="1148475" y="157350"/>
            <a:ext cx="33009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Messages </a:t>
            </a:r>
            <a:endParaRPr/>
          </a:p>
        </p:txBody>
      </p:sp>
      <p:sp>
        <p:nvSpPr>
          <p:cNvPr id="419" name="Google Shape;419;p21"/>
          <p:cNvSpPr txBox="1"/>
          <p:nvPr/>
        </p:nvSpPr>
        <p:spPr>
          <a:xfrm>
            <a:off x="4743450" y="157350"/>
            <a:ext cx="3733800" cy="45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Lato"/>
                <a:ea typeface="Lato"/>
                <a:cs typeface="Lato"/>
                <a:sym typeface="Lato"/>
              </a:rPr>
              <a:t>_inputHelper_ReadTextarea()</a:t>
            </a:r>
            <a:endParaRPr b="1" i="1" sz="1200" u="none" cap="none" strike="noStrike">
              <a:solidFill>
                <a:srgbClr val="000000"/>
              </a:solidFill>
              <a:latin typeface="Lato"/>
              <a:ea typeface="Lato"/>
              <a:cs typeface="Lato"/>
              <a:sym typeface="Lato"/>
            </a:endParaRPr>
          </a:p>
        </p:txBody>
      </p:sp>
      <p:sp>
        <p:nvSpPr>
          <p:cNvPr id="420" name="Google Shape;420;p21"/>
          <p:cNvSpPr txBox="1"/>
          <p:nvPr/>
        </p:nvSpPr>
        <p:spPr>
          <a:xfrm>
            <a:off x="4743450" y="3021950"/>
            <a:ext cx="3962400" cy="3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421" name="Google Shape;421;p21"/>
          <p:cNvPicPr preferRelativeResize="0"/>
          <p:nvPr/>
        </p:nvPicPr>
        <p:blipFill rotWithShape="1">
          <a:blip r:embed="rId4">
            <a:alphaModFix/>
          </a:blip>
          <a:srcRect b="0" l="0" r="0" t="0"/>
          <a:stretch/>
        </p:blipFill>
        <p:spPr>
          <a:xfrm>
            <a:off x="4743450" y="609449"/>
            <a:ext cx="4257676" cy="1079725"/>
          </a:xfrm>
          <a:prstGeom prst="rect">
            <a:avLst/>
          </a:prstGeom>
          <a:noFill/>
          <a:ln>
            <a:noFill/>
          </a:ln>
        </p:spPr>
      </p:pic>
      <p:pic>
        <p:nvPicPr>
          <p:cNvPr id="422" name="Google Shape;422;p21"/>
          <p:cNvPicPr preferRelativeResize="0"/>
          <p:nvPr/>
        </p:nvPicPr>
        <p:blipFill rotWithShape="1">
          <a:blip r:embed="rId5">
            <a:alphaModFix amt="20000"/>
          </a:blip>
          <a:srcRect b="0" l="0" r="0" t="0"/>
          <a:stretch/>
        </p:blipFill>
        <p:spPr>
          <a:xfrm>
            <a:off x="395341" y="1402164"/>
            <a:ext cx="3837304" cy="2279488"/>
          </a:xfrm>
          <a:prstGeom prst="rect">
            <a:avLst/>
          </a:prstGeom>
          <a:noFill/>
          <a:ln>
            <a:noFill/>
          </a:ln>
        </p:spPr>
      </p:pic>
      <p:graphicFrame>
        <p:nvGraphicFramePr>
          <p:cNvPr id="423" name="Google Shape;423;p21"/>
          <p:cNvGraphicFramePr/>
          <p:nvPr/>
        </p:nvGraphicFramePr>
        <p:xfrm>
          <a:off x="2041550" y="1689175"/>
          <a:ext cx="1939014" cy="1782549"/>
        </p:xfrm>
        <a:graphic>
          <a:graphicData uri="http://schemas.openxmlformats.org/presentationml/2006/ole">
            <mc:AlternateContent>
              <mc:Choice Requires="v">
                <p:oleObj r:id="rId6" imgH="1782549" imgW="1939014" progId="" spid="_x0000_s1">
                  <p:embed/>
                </p:oleObj>
              </mc:Choice>
              <mc:Fallback>
                <p:oleObj r:id="rId7" imgH="1782549" imgW="1939014" progId="">
                  <p:embed/>
                  <p:pic>
                    <p:nvPicPr>
                      <p:cNvPr id="423" name="Google Shape;423;p21"/>
                      <p:cNvPicPr preferRelativeResize="0"/>
                      <p:nvPr/>
                    </p:nvPicPr>
                    <p:blipFill rotWithShape="1">
                      <a:blip r:embed="rId8">
                        <a:alphaModFix/>
                      </a:blip>
                      <a:srcRect b="0" l="0" r="0" t="0"/>
                      <a:stretch/>
                    </p:blipFill>
                    <p:spPr>
                      <a:xfrm>
                        <a:off x="2041550" y="1689175"/>
                        <a:ext cx="1939014" cy="1782549"/>
                      </a:xfrm>
                      <a:prstGeom prst="rect">
                        <a:avLst/>
                      </a:prstGeom>
                      <a:noFill/>
                      <a:ln>
                        <a:noFill/>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22"/>
          <p:cNvSpPr txBox="1"/>
          <p:nvPr>
            <p:ph type="title"/>
          </p:nvPr>
        </p:nvSpPr>
        <p:spPr>
          <a:xfrm>
            <a:off x="1148475" y="157350"/>
            <a:ext cx="33009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Footer</a:t>
            </a:r>
            <a:endParaRPr/>
          </a:p>
        </p:txBody>
      </p:sp>
      <p:pic>
        <p:nvPicPr>
          <p:cNvPr id="429" name="Google Shape;429;p22"/>
          <p:cNvPicPr preferRelativeResize="0"/>
          <p:nvPr/>
        </p:nvPicPr>
        <p:blipFill rotWithShape="1">
          <a:blip r:embed="rId3">
            <a:alphaModFix/>
          </a:blip>
          <a:srcRect b="0" l="0" r="0" t="0"/>
          <a:stretch/>
        </p:blipFill>
        <p:spPr>
          <a:xfrm>
            <a:off x="395340" y="3619035"/>
            <a:ext cx="3837305" cy="62617"/>
          </a:xfrm>
          <a:prstGeom prst="rect">
            <a:avLst/>
          </a:prstGeom>
          <a:noFill/>
          <a:ln>
            <a:noFill/>
          </a:ln>
        </p:spPr>
      </p:pic>
      <p:sp>
        <p:nvSpPr>
          <p:cNvPr id="430" name="Google Shape;430;p22"/>
          <p:cNvSpPr txBox="1"/>
          <p:nvPr>
            <p:ph type="title"/>
          </p:nvPr>
        </p:nvSpPr>
        <p:spPr>
          <a:xfrm>
            <a:off x="4787025" y="157350"/>
            <a:ext cx="11664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HTML </a:t>
            </a:r>
            <a:endParaRPr/>
          </a:p>
        </p:txBody>
      </p:sp>
      <p:sp>
        <p:nvSpPr>
          <p:cNvPr id="431" name="Google Shape;431;p22"/>
          <p:cNvSpPr txBox="1"/>
          <p:nvPr>
            <p:ph type="title"/>
          </p:nvPr>
        </p:nvSpPr>
        <p:spPr>
          <a:xfrm>
            <a:off x="5472825" y="1567050"/>
            <a:ext cx="11664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CSS</a:t>
            </a:r>
            <a:endParaRPr/>
          </a:p>
        </p:txBody>
      </p:sp>
      <p:pic>
        <p:nvPicPr>
          <p:cNvPr id="432" name="Google Shape;432;p22"/>
          <p:cNvPicPr preferRelativeResize="0"/>
          <p:nvPr/>
        </p:nvPicPr>
        <p:blipFill rotWithShape="1">
          <a:blip r:embed="rId4">
            <a:alphaModFix/>
          </a:blip>
          <a:srcRect b="0" l="0" r="7543" t="0"/>
          <a:stretch/>
        </p:blipFill>
        <p:spPr>
          <a:xfrm>
            <a:off x="4863225" y="908750"/>
            <a:ext cx="3852150" cy="407700"/>
          </a:xfrm>
          <a:prstGeom prst="rect">
            <a:avLst/>
          </a:prstGeom>
          <a:noFill/>
          <a:ln>
            <a:noFill/>
          </a:ln>
        </p:spPr>
      </p:pic>
      <p:pic>
        <p:nvPicPr>
          <p:cNvPr id="433" name="Google Shape;433;p22"/>
          <p:cNvPicPr preferRelativeResize="0"/>
          <p:nvPr/>
        </p:nvPicPr>
        <p:blipFill rotWithShape="1">
          <a:blip r:embed="rId5">
            <a:alphaModFix/>
          </a:blip>
          <a:srcRect b="0" l="0" r="0" t="0"/>
          <a:stretch/>
        </p:blipFill>
        <p:spPr>
          <a:xfrm>
            <a:off x="5472825" y="2264375"/>
            <a:ext cx="2542813" cy="614750"/>
          </a:xfrm>
          <a:prstGeom prst="rect">
            <a:avLst/>
          </a:prstGeom>
          <a:noFill/>
          <a:ln>
            <a:noFill/>
          </a:ln>
        </p:spPr>
      </p:pic>
      <p:sp>
        <p:nvSpPr>
          <p:cNvPr id="434" name="Google Shape;434;p22"/>
          <p:cNvSpPr/>
          <p:nvPr/>
        </p:nvSpPr>
        <p:spPr>
          <a:xfrm>
            <a:off x="395340" y="3619036"/>
            <a:ext cx="3837304" cy="62616"/>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5" name="Google Shape;435;p22"/>
          <p:cNvCxnSpPr>
            <a:endCxn id="434" idx="3"/>
          </p:cNvCxnSpPr>
          <p:nvPr/>
        </p:nvCxnSpPr>
        <p:spPr>
          <a:xfrm flipH="1">
            <a:off x="4232644" y="1124044"/>
            <a:ext cx="1377600" cy="2526300"/>
          </a:xfrm>
          <a:prstGeom prst="straightConnector1">
            <a:avLst/>
          </a:prstGeom>
          <a:noFill/>
          <a:ln cap="flat" cmpd="sng" w="19050">
            <a:solidFill>
              <a:schemeClr val="accent2"/>
            </a:solidFill>
            <a:prstDash val="dash"/>
            <a:round/>
            <a:headEnd len="sm" w="sm" type="none"/>
            <a:tailEnd len="sm" w="sm" type="none"/>
          </a:ln>
        </p:spPr>
      </p:cxnSp>
      <p:pic>
        <p:nvPicPr>
          <p:cNvPr id="436" name="Google Shape;436;p22"/>
          <p:cNvPicPr preferRelativeResize="0"/>
          <p:nvPr/>
        </p:nvPicPr>
        <p:blipFill rotWithShape="1">
          <a:blip r:embed="rId6">
            <a:alphaModFix amt="20000"/>
          </a:blip>
          <a:srcRect b="0" l="0" r="0" t="0"/>
          <a:stretch/>
        </p:blipFill>
        <p:spPr>
          <a:xfrm>
            <a:off x="395341" y="1402164"/>
            <a:ext cx="3837304" cy="2279488"/>
          </a:xfrm>
          <a:prstGeom prst="rect">
            <a:avLst/>
          </a:prstGeom>
          <a:noFill/>
          <a:ln>
            <a:noFill/>
          </a:ln>
        </p:spPr>
      </p:pic>
      <p:sp>
        <p:nvSpPr>
          <p:cNvPr id="437" name="Google Shape;437;p22"/>
          <p:cNvSpPr txBox="1"/>
          <p:nvPr/>
        </p:nvSpPr>
        <p:spPr>
          <a:xfrm>
            <a:off x="4572000" y="5020389"/>
            <a:ext cx="4571999" cy="123111"/>
          </a:xfrm>
          <a:prstGeom prst="rect">
            <a:avLst/>
          </a:prstGeom>
          <a:noFill/>
          <a:ln>
            <a:noFill/>
          </a:ln>
        </p:spPr>
        <p:txBody>
          <a:bodyPr anchorCtr="0" anchor="t" bIns="0" lIns="91425" spcFirstLastPara="1" rIns="91425" wrap="square" tIns="0">
            <a:spAutoFit/>
          </a:bodyPr>
          <a:lstStyle/>
          <a:p>
            <a:pPr indent="0" lvl="0" marL="0" marR="0" rtl="0" algn="r">
              <a:lnSpc>
                <a:spcPct val="100000"/>
              </a:lnSpc>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g59a2da26db_0_0"/>
          <p:cNvSpPr txBox="1"/>
          <p:nvPr>
            <p:ph type="title"/>
          </p:nvPr>
        </p:nvSpPr>
        <p:spPr>
          <a:xfrm>
            <a:off x="1817525" y="6356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Distribution of tasks</a:t>
            </a:r>
            <a:endParaRPr/>
          </a:p>
        </p:txBody>
      </p:sp>
      <p:sp>
        <p:nvSpPr>
          <p:cNvPr id="443" name="Google Shape;443;g59a2da26db_0_0"/>
          <p:cNvSpPr txBox="1"/>
          <p:nvPr/>
        </p:nvSpPr>
        <p:spPr>
          <a:xfrm>
            <a:off x="340225" y="1420975"/>
            <a:ext cx="7688700" cy="30420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Font typeface="Lato"/>
              <a:buChar char="●"/>
            </a:pPr>
            <a:r>
              <a:rPr b="1" lang="en-GB">
                <a:latin typeface="Lato"/>
                <a:ea typeface="Lato"/>
                <a:cs typeface="Lato"/>
                <a:sym typeface="Lato"/>
              </a:rPr>
              <a:t>Timon</a:t>
            </a:r>
            <a:r>
              <a:rPr lang="en-GB">
                <a:latin typeface="Lato"/>
                <a:ea typeface="Lato"/>
                <a:cs typeface="Lato"/>
                <a:sym typeface="Lato"/>
              </a:rPr>
              <a:t>: </a:t>
            </a:r>
            <a:r>
              <a:rPr i="1" lang="en-GB">
                <a:latin typeface="Lato"/>
                <a:ea typeface="Lato"/>
                <a:cs typeface="Lato"/>
                <a:sym typeface="Lato"/>
              </a:rPr>
              <a:t>HTML, CSS, JS, Presentation</a:t>
            </a:r>
            <a:endParaRPr i="1">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n-GB">
                <a:latin typeface="Lato"/>
                <a:ea typeface="Lato"/>
                <a:cs typeface="Lato"/>
                <a:sym typeface="Lato"/>
              </a:rPr>
              <a:t>Leonard</a:t>
            </a:r>
            <a:r>
              <a:rPr lang="en-GB">
                <a:latin typeface="Lato"/>
                <a:ea typeface="Lato"/>
                <a:cs typeface="Lato"/>
                <a:sym typeface="Lato"/>
              </a:rPr>
              <a:t>: </a:t>
            </a:r>
            <a:r>
              <a:rPr i="1" lang="en-GB">
                <a:latin typeface="Lato"/>
                <a:ea typeface="Lato"/>
                <a:cs typeface="Lato"/>
                <a:sym typeface="Lato"/>
              </a:rPr>
              <a:t>HTML, JS, Presentation</a:t>
            </a:r>
            <a:endParaRPr i="1">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n-GB">
                <a:latin typeface="Lato"/>
                <a:ea typeface="Lato"/>
                <a:cs typeface="Lato"/>
                <a:sym typeface="Lato"/>
              </a:rPr>
              <a:t>Jan</a:t>
            </a:r>
            <a:r>
              <a:rPr lang="en-GB">
                <a:latin typeface="Lato"/>
                <a:ea typeface="Lato"/>
                <a:cs typeface="Lato"/>
                <a:sym typeface="Lato"/>
              </a:rPr>
              <a:t>: </a:t>
            </a:r>
            <a:r>
              <a:rPr i="1" lang="en-GB">
                <a:latin typeface="Lato"/>
                <a:ea typeface="Lato"/>
                <a:cs typeface="Lato"/>
                <a:sym typeface="Lato"/>
              </a:rPr>
              <a:t>HTML, JS, Presentation</a:t>
            </a:r>
            <a:endParaRPr i="1">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n-GB">
                <a:latin typeface="Lato"/>
                <a:ea typeface="Lato"/>
                <a:cs typeface="Lato"/>
                <a:sym typeface="Lato"/>
              </a:rPr>
              <a:t>Mika</a:t>
            </a:r>
            <a:r>
              <a:rPr lang="en-GB">
                <a:latin typeface="Lato"/>
                <a:ea typeface="Lato"/>
                <a:cs typeface="Lato"/>
                <a:sym typeface="Lato"/>
              </a:rPr>
              <a:t>: </a:t>
            </a:r>
            <a:r>
              <a:rPr i="1" lang="en-GB">
                <a:latin typeface="Lato"/>
                <a:ea typeface="Lato"/>
                <a:cs typeface="Lato"/>
                <a:sym typeface="Lato"/>
              </a:rPr>
              <a:t>CSS, JS, Presentation</a:t>
            </a:r>
            <a:endParaRPr i="1">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2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“Over and out”</a:t>
            </a:r>
            <a:endParaRPr/>
          </a:p>
          <a:p>
            <a:pPr indent="-381000" lvl="0" marL="457200" rtl="0" algn="l">
              <a:lnSpc>
                <a:spcPct val="100000"/>
              </a:lnSpc>
              <a:spcBef>
                <a:spcPts val="0"/>
              </a:spcBef>
              <a:spcAft>
                <a:spcPts val="0"/>
              </a:spcAft>
              <a:buSzPts val="2400"/>
              <a:buChar char="-"/>
            </a:pPr>
            <a:r>
              <a:rPr lang="en-GB" sz="2400"/>
              <a:t>Michael Jackson</a:t>
            </a:r>
            <a:endParaRPr sz="2400"/>
          </a:p>
        </p:txBody>
      </p:sp>
      <p:sp>
        <p:nvSpPr>
          <p:cNvPr id="449" name="Google Shape;449;p23"/>
          <p:cNvSpPr txBox="1"/>
          <p:nvPr/>
        </p:nvSpPr>
        <p:spPr>
          <a:xfrm>
            <a:off x="4572000" y="5020389"/>
            <a:ext cx="4571999" cy="123111"/>
          </a:xfrm>
          <a:prstGeom prst="rect">
            <a:avLst/>
          </a:prstGeom>
          <a:noFill/>
          <a:ln>
            <a:noFill/>
          </a:ln>
        </p:spPr>
        <p:txBody>
          <a:bodyPr anchorCtr="0" anchor="t" bIns="0" lIns="91425" spcFirstLastPara="1" rIns="91425" wrap="square" tIns="0">
            <a:spAutoFit/>
          </a:bodyPr>
          <a:lstStyle/>
          <a:p>
            <a:pPr indent="0" lvl="0" marL="0" marR="0" rtl="0" algn="r">
              <a:lnSpc>
                <a:spcPct val="100000"/>
              </a:lnSpc>
              <a:spcBef>
                <a:spcPts val="0"/>
              </a:spcBef>
              <a:spcAft>
                <a:spcPts val="0"/>
              </a:spcAft>
              <a:buNone/>
            </a:pPr>
            <a:r>
              <a:rPr b="0" i="1" lang="en-GB" sz="800" u="none" cap="none" strike="noStrike">
                <a:solidFill>
                  <a:srgbClr val="000000"/>
                </a:solidFill>
                <a:latin typeface="Arial"/>
                <a:ea typeface="Arial"/>
                <a:cs typeface="Arial"/>
                <a:sym typeface="Arial"/>
              </a:rPr>
              <a:t>Content and Design by: Leonard, Timon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3"/>
          <p:cNvSpPr txBox="1"/>
          <p:nvPr>
            <p:ph type="title"/>
          </p:nvPr>
        </p:nvSpPr>
        <p:spPr>
          <a:xfrm>
            <a:off x="1817525" y="6356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Overview </a:t>
            </a:r>
            <a:endParaRPr/>
          </a:p>
        </p:txBody>
      </p:sp>
      <p:pic>
        <p:nvPicPr>
          <p:cNvPr id="126" name="Google Shape;126;p3"/>
          <p:cNvPicPr preferRelativeResize="0"/>
          <p:nvPr/>
        </p:nvPicPr>
        <p:blipFill rotWithShape="1">
          <a:blip r:embed="rId3">
            <a:alphaModFix/>
          </a:blip>
          <a:srcRect b="0" l="0" r="0" t="0"/>
          <a:stretch/>
        </p:blipFill>
        <p:spPr>
          <a:xfrm>
            <a:off x="1534714" y="1247750"/>
            <a:ext cx="6074571" cy="3608500"/>
          </a:xfrm>
          <a:prstGeom prst="rect">
            <a:avLst/>
          </a:prstGeom>
          <a:noFill/>
          <a:ln>
            <a:noFill/>
          </a:ln>
        </p:spPr>
      </p:pic>
      <p:grpSp>
        <p:nvGrpSpPr>
          <p:cNvPr id="127" name="Google Shape;127;p3"/>
          <p:cNvGrpSpPr/>
          <p:nvPr/>
        </p:nvGrpSpPr>
        <p:grpSpPr>
          <a:xfrm>
            <a:off x="125044" y="1499271"/>
            <a:ext cx="1198467" cy="1010066"/>
            <a:chOff x="134713" y="1641270"/>
            <a:chExt cx="1221305" cy="494403"/>
          </a:xfrm>
        </p:grpSpPr>
        <p:grpSp>
          <p:nvGrpSpPr>
            <p:cNvPr id="128" name="Google Shape;128;p3"/>
            <p:cNvGrpSpPr/>
            <p:nvPr/>
          </p:nvGrpSpPr>
          <p:grpSpPr>
            <a:xfrm>
              <a:off x="134713" y="1641270"/>
              <a:ext cx="1221209" cy="494302"/>
              <a:chOff x="361025" y="1830438"/>
              <a:chExt cx="939175" cy="349800"/>
            </a:xfrm>
          </p:grpSpPr>
          <p:grpSp>
            <p:nvGrpSpPr>
              <p:cNvPr id="129" name="Google Shape;129;p3"/>
              <p:cNvGrpSpPr/>
              <p:nvPr/>
            </p:nvGrpSpPr>
            <p:grpSpPr>
              <a:xfrm>
                <a:off x="361025" y="1830438"/>
                <a:ext cx="496350" cy="349800"/>
                <a:chOff x="375275" y="1830425"/>
                <a:chExt cx="496350" cy="349800"/>
              </a:xfrm>
            </p:grpSpPr>
            <p:cxnSp>
              <p:nvCxnSpPr>
                <p:cNvPr id="130" name="Google Shape;130;p3"/>
                <p:cNvCxnSpPr/>
                <p:nvPr/>
              </p:nvCxnSpPr>
              <p:spPr>
                <a:xfrm rot="10800000">
                  <a:off x="375275" y="1835175"/>
                  <a:ext cx="482100" cy="0"/>
                </a:xfrm>
                <a:prstGeom prst="straightConnector1">
                  <a:avLst/>
                </a:prstGeom>
                <a:noFill/>
                <a:ln cap="flat" cmpd="sng" w="9525">
                  <a:solidFill>
                    <a:srgbClr val="1A9988"/>
                  </a:solidFill>
                  <a:prstDash val="solid"/>
                  <a:round/>
                  <a:headEnd len="sm" w="sm" type="none"/>
                  <a:tailEnd len="sm" w="sm" type="none"/>
                </a:ln>
              </p:spPr>
            </p:cxnSp>
            <p:cxnSp>
              <p:nvCxnSpPr>
                <p:cNvPr id="131" name="Google Shape;131;p3"/>
                <p:cNvCxnSpPr/>
                <p:nvPr/>
              </p:nvCxnSpPr>
              <p:spPr>
                <a:xfrm>
                  <a:off x="376375" y="1830425"/>
                  <a:ext cx="0" cy="349800"/>
                </a:xfrm>
                <a:prstGeom prst="straightConnector1">
                  <a:avLst/>
                </a:prstGeom>
                <a:noFill/>
                <a:ln cap="flat" cmpd="sng" w="9525">
                  <a:solidFill>
                    <a:srgbClr val="1A9988"/>
                  </a:solidFill>
                  <a:prstDash val="solid"/>
                  <a:round/>
                  <a:headEnd len="sm" w="sm" type="none"/>
                  <a:tailEnd len="sm" w="sm" type="none"/>
                </a:ln>
              </p:spPr>
            </p:cxnSp>
            <p:cxnSp>
              <p:nvCxnSpPr>
                <p:cNvPr id="132" name="Google Shape;132;p3"/>
                <p:cNvCxnSpPr/>
                <p:nvPr/>
              </p:nvCxnSpPr>
              <p:spPr>
                <a:xfrm>
                  <a:off x="381125" y="2175425"/>
                  <a:ext cx="490500" cy="0"/>
                </a:xfrm>
                <a:prstGeom prst="straightConnector1">
                  <a:avLst/>
                </a:prstGeom>
                <a:noFill/>
                <a:ln cap="flat" cmpd="sng" w="9525">
                  <a:solidFill>
                    <a:srgbClr val="1A9988"/>
                  </a:solidFill>
                  <a:prstDash val="solid"/>
                  <a:round/>
                  <a:headEnd len="sm" w="sm" type="none"/>
                  <a:tailEnd len="sm" w="sm" type="none"/>
                </a:ln>
              </p:spPr>
            </p:cxnSp>
          </p:grpSp>
          <p:grpSp>
            <p:nvGrpSpPr>
              <p:cNvPr id="133" name="Google Shape;133;p3"/>
              <p:cNvGrpSpPr/>
              <p:nvPr/>
            </p:nvGrpSpPr>
            <p:grpSpPr>
              <a:xfrm>
                <a:off x="833550" y="1830438"/>
                <a:ext cx="466650" cy="345525"/>
                <a:chOff x="852625" y="1827800"/>
                <a:chExt cx="466650" cy="345525"/>
              </a:xfrm>
            </p:grpSpPr>
            <p:cxnSp>
              <p:nvCxnSpPr>
                <p:cNvPr id="134" name="Google Shape;134;p3"/>
                <p:cNvCxnSpPr/>
                <p:nvPr/>
              </p:nvCxnSpPr>
              <p:spPr>
                <a:xfrm>
                  <a:off x="852625" y="1832525"/>
                  <a:ext cx="462000" cy="0"/>
                </a:xfrm>
                <a:prstGeom prst="straightConnector1">
                  <a:avLst/>
                </a:prstGeom>
                <a:noFill/>
                <a:ln cap="flat" cmpd="sng" w="9525">
                  <a:solidFill>
                    <a:srgbClr val="EB5600"/>
                  </a:solidFill>
                  <a:prstDash val="solid"/>
                  <a:round/>
                  <a:headEnd len="sm" w="sm" type="none"/>
                  <a:tailEnd len="sm" w="sm" type="none"/>
                </a:ln>
              </p:spPr>
            </p:cxnSp>
            <p:cxnSp>
              <p:nvCxnSpPr>
                <p:cNvPr id="135" name="Google Shape;135;p3"/>
                <p:cNvCxnSpPr/>
                <p:nvPr/>
              </p:nvCxnSpPr>
              <p:spPr>
                <a:xfrm>
                  <a:off x="1314575" y="1827800"/>
                  <a:ext cx="0" cy="342900"/>
                </a:xfrm>
                <a:prstGeom prst="straightConnector1">
                  <a:avLst/>
                </a:prstGeom>
                <a:noFill/>
                <a:ln cap="flat" cmpd="sng" w="9525">
                  <a:solidFill>
                    <a:srgbClr val="EB5600"/>
                  </a:solidFill>
                  <a:prstDash val="solid"/>
                  <a:round/>
                  <a:headEnd len="sm" w="sm" type="none"/>
                  <a:tailEnd len="sm" w="sm" type="none"/>
                </a:ln>
              </p:spPr>
            </p:cxnSp>
            <p:cxnSp>
              <p:nvCxnSpPr>
                <p:cNvPr id="136" name="Google Shape;136;p3"/>
                <p:cNvCxnSpPr/>
                <p:nvPr/>
              </p:nvCxnSpPr>
              <p:spPr>
                <a:xfrm>
                  <a:off x="871675" y="2173325"/>
                  <a:ext cx="447600" cy="0"/>
                </a:xfrm>
                <a:prstGeom prst="straightConnector1">
                  <a:avLst/>
                </a:prstGeom>
                <a:noFill/>
                <a:ln cap="flat" cmpd="sng" w="9525">
                  <a:solidFill>
                    <a:srgbClr val="EB5600"/>
                  </a:solidFill>
                  <a:prstDash val="solid"/>
                  <a:round/>
                  <a:headEnd len="sm" w="sm" type="none"/>
                  <a:tailEnd len="sm" w="sm" type="none"/>
                </a:ln>
              </p:spPr>
            </p:cxnSp>
          </p:grpSp>
        </p:grpSp>
        <p:sp>
          <p:nvSpPr>
            <p:cNvPr id="137" name="Google Shape;137;p3"/>
            <p:cNvSpPr txBox="1"/>
            <p:nvPr/>
          </p:nvSpPr>
          <p:spPr>
            <a:xfrm>
              <a:off x="134718" y="1641273"/>
              <a:ext cx="1221300" cy="49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Option to add a </a:t>
              </a:r>
              <a:r>
                <a:rPr b="1" i="0" lang="en-GB" sz="600" u="none" cap="none" strike="noStrike">
                  <a:solidFill>
                    <a:srgbClr val="000000"/>
                  </a:solidFill>
                  <a:latin typeface="Raleway"/>
                  <a:ea typeface="Raleway"/>
                  <a:cs typeface="Raleway"/>
                  <a:sym typeface="Raleway"/>
                </a:rPr>
                <a:t>user name</a:t>
              </a:r>
              <a:r>
                <a:rPr b="0" i="0" lang="en-GB" sz="600" u="none" cap="none" strike="noStrike">
                  <a:solidFill>
                    <a:srgbClr val="000000"/>
                  </a:solidFill>
                  <a:latin typeface="Raleway"/>
                  <a:ea typeface="Raleway"/>
                  <a:cs typeface="Raleway"/>
                  <a:sym typeface="Raleway"/>
                </a:rPr>
                <a:t> in input field. The placeholder and </a:t>
              </a:r>
              <a:r>
                <a:rPr b="1" i="0" lang="en-GB" sz="600" u="none" cap="none" strike="noStrike">
                  <a:solidFill>
                    <a:srgbClr val="000000"/>
                  </a:solidFill>
                  <a:latin typeface="Raleway"/>
                  <a:ea typeface="Raleway"/>
                  <a:cs typeface="Raleway"/>
                  <a:sym typeface="Raleway"/>
                </a:rPr>
                <a:t>default value</a:t>
              </a:r>
              <a:r>
                <a:rPr b="0" i="0" lang="en-GB" sz="600" u="none" cap="none" strike="noStrike">
                  <a:solidFill>
                    <a:srgbClr val="000000"/>
                  </a:solidFill>
                  <a:latin typeface="Raleway"/>
                  <a:ea typeface="Raleway"/>
                  <a:cs typeface="Raleway"/>
                  <a:sym typeface="Raleway"/>
                </a:rPr>
                <a:t> for the user name is </a:t>
              </a:r>
              <a:r>
                <a:rPr b="1" i="0" lang="en-GB" sz="600" u="none" cap="none" strike="noStrike">
                  <a:solidFill>
                    <a:srgbClr val="000000"/>
                  </a:solidFill>
                  <a:latin typeface="Raleway"/>
                  <a:ea typeface="Raleway"/>
                  <a:cs typeface="Raleway"/>
                  <a:sym typeface="Raleway"/>
                </a:rPr>
                <a:t>anonymous</a:t>
              </a:r>
              <a:r>
                <a:rPr b="0" i="0" lang="en-GB" sz="600" u="none" cap="none" strike="noStrike">
                  <a:solidFill>
                    <a:srgbClr val="000000"/>
                  </a:solidFill>
                  <a:latin typeface="Raleway"/>
                  <a:ea typeface="Raleway"/>
                  <a:cs typeface="Raleway"/>
                  <a:sym typeface="Raleway"/>
                </a:rPr>
                <a:t>.</a:t>
              </a:r>
              <a:endParaRPr b="1" i="0" sz="6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600"/>
                <a:buFont typeface="Arial"/>
                <a:buNone/>
              </a:pPr>
              <a:r>
                <a:t/>
              </a:r>
              <a:endParaRPr b="1" i="0" sz="6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Click the check button to apply the new username to the chat. </a:t>
              </a:r>
              <a:endParaRPr b="0" i="0" sz="600" u="none" cap="none" strike="noStrike">
                <a:solidFill>
                  <a:srgbClr val="000000"/>
                </a:solidFill>
                <a:latin typeface="Raleway"/>
                <a:ea typeface="Raleway"/>
                <a:cs typeface="Raleway"/>
                <a:sym typeface="Raleway"/>
              </a:endParaRPr>
            </a:p>
          </p:txBody>
        </p:sp>
      </p:grpSp>
      <p:cxnSp>
        <p:nvCxnSpPr>
          <p:cNvPr id="138" name="Google Shape;138;p3"/>
          <p:cNvCxnSpPr>
            <a:stCxn id="137" idx="3"/>
            <a:endCxn id="139" idx="1"/>
          </p:cNvCxnSpPr>
          <p:nvPr/>
        </p:nvCxnSpPr>
        <p:spPr>
          <a:xfrm flipH="1" rot="10800000">
            <a:off x="1323511" y="1968007"/>
            <a:ext cx="1981800" cy="36300"/>
          </a:xfrm>
          <a:prstGeom prst="straightConnector1">
            <a:avLst/>
          </a:prstGeom>
          <a:noFill/>
          <a:ln cap="flat" cmpd="sng" w="9525">
            <a:solidFill>
              <a:schemeClr val="dk2"/>
            </a:solidFill>
            <a:prstDash val="dash"/>
            <a:round/>
            <a:headEnd len="sm" w="sm" type="none"/>
            <a:tailEnd len="sm" w="sm" type="none"/>
          </a:ln>
        </p:spPr>
      </p:cxnSp>
      <p:sp>
        <p:nvSpPr>
          <p:cNvPr id="139" name="Google Shape;139;p3"/>
          <p:cNvSpPr/>
          <p:nvPr/>
        </p:nvSpPr>
        <p:spPr>
          <a:xfrm>
            <a:off x="3305175" y="1895475"/>
            <a:ext cx="828675" cy="145256"/>
          </a:xfrm>
          <a:prstGeom prst="roundRect">
            <a:avLst>
              <a:gd fmla="val 16667"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 name="Google Shape;140;p3"/>
          <p:cNvGrpSpPr/>
          <p:nvPr/>
        </p:nvGrpSpPr>
        <p:grpSpPr>
          <a:xfrm>
            <a:off x="125084" y="2876550"/>
            <a:ext cx="1175995" cy="539751"/>
            <a:chOff x="134713" y="1641270"/>
            <a:chExt cx="1221305" cy="494403"/>
          </a:xfrm>
        </p:grpSpPr>
        <p:grpSp>
          <p:nvGrpSpPr>
            <p:cNvPr id="141" name="Google Shape;141;p3"/>
            <p:cNvGrpSpPr/>
            <p:nvPr/>
          </p:nvGrpSpPr>
          <p:grpSpPr>
            <a:xfrm>
              <a:off x="134713" y="1641270"/>
              <a:ext cx="1221209" cy="494302"/>
              <a:chOff x="361025" y="1830438"/>
              <a:chExt cx="939175" cy="349800"/>
            </a:xfrm>
          </p:grpSpPr>
          <p:grpSp>
            <p:nvGrpSpPr>
              <p:cNvPr id="142" name="Google Shape;142;p3"/>
              <p:cNvGrpSpPr/>
              <p:nvPr/>
            </p:nvGrpSpPr>
            <p:grpSpPr>
              <a:xfrm>
                <a:off x="361025" y="1830438"/>
                <a:ext cx="496350" cy="349800"/>
                <a:chOff x="375275" y="1830425"/>
                <a:chExt cx="496350" cy="349800"/>
              </a:xfrm>
            </p:grpSpPr>
            <p:cxnSp>
              <p:nvCxnSpPr>
                <p:cNvPr id="143" name="Google Shape;143;p3"/>
                <p:cNvCxnSpPr/>
                <p:nvPr/>
              </p:nvCxnSpPr>
              <p:spPr>
                <a:xfrm rot="10800000">
                  <a:off x="375275" y="1835175"/>
                  <a:ext cx="482100" cy="0"/>
                </a:xfrm>
                <a:prstGeom prst="straightConnector1">
                  <a:avLst/>
                </a:prstGeom>
                <a:noFill/>
                <a:ln cap="flat" cmpd="sng" w="9525">
                  <a:solidFill>
                    <a:srgbClr val="1A9988"/>
                  </a:solidFill>
                  <a:prstDash val="solid"/>
                  <a:round/>
                  <a:headEnd len="sm" w="sm" type="none"/>
                  <a:tailEnd len="sm" w="sm" type="none"/>
                </a:ln>
              </p:spPr>
            </p:cxnSp>
            <p:cxnSp>
              <p:nvCxnSpPr>
                <p:cNvPr id="144" name="Google Shape;144;p3"/>
                <p:cNvCxnSpPr/>
                <p:nvPr/>
              </p:nvCxnSpPr>
              <p:spPr>
                <a:xfrm>
                  <a:off x="376375" y="1830425"/>
                  <a:ext cx="0" cy="349800"/>
                </a:xfrm>
                <a:prstGeom prst="straightConnector1">
                  <a:avLst/>
                </a:prstGeom>
                <a:noFill/>
                <a:ln cap="flat" cmpd="sng" w="9525">
                  <a:solidFill>
                    <a:srgbClr val="1A9988"/>
                  </a:solidFill>
                  <a:prstDash val="solid"/>
                  <a:round/>
                  <a:headEnd len="sm" w="sm" type="none"/>
                  <a:tailEnd len="sm" w="sm" type="none"/>
                </a:ln>
              </p:spPr>
            </p:cxnSp>
            <p:cxnSp>
              <p:nvCxnSpPr>
                <p:cNvPr id="145" name="Google Shape;145;p3"/>
                <p:cNvCxnSpPr/>
                <p:nvPr/>
              </p:nvCxnSpPr>
              <p:spPr>
                <a:xfrm>
                  <a:off x="381125" y="2175425"/>
                  <a:ext cx="490500" cy="0"/>
                </a:xfrm>
                <a:prstGeom prst="straightConnector1">
                  <a:avLst/>
                </a:prstGeom>
                <a:noFill/>
                <a:ln cap="flat" cmpd="sng" w="9525">
                  <a:solidFill>
                    <a:srgbClr val="1A9988"/>
                  </a:solidFill>
                  <a:prstDash val="solid"/>
                  <a:round/>
                  <a:headEnd len="sm" w="sm" type="none"/>
                  <a:tailEnd len="sm" w="sm" type="none"/>
                </a:ln>
              </p:spPr>
            </p:cxnSp>
          </p:grpSp>
          <p:grpSp>
            <p:nvGrpSpPr>
              <p:cNvPr id="146" name="Google Shape;146;p3"/>
              <p:cNvGrpSpPr/>
              <p:nvPr/>
            </p:nvGrpSpPr>
            <p:grpSpPr>
              <a:xfrm>
                <a:off x="833550" y="1830438"/>
                <a:ext cx="466650" cy="345525"/>
                <a:chOff x="852625" y="1827800"/>
                <a:chExt cx="466650" cy="345525"/>
              </a:xfrm>
            </p:grpSpPr>
            <p:cxnSp>
              <p:nvCxnSpPr>
                <p:cNvPr id="147" name="Google Shape;147;p3"/>
                <p:cNvCxnSpPr/>
                <p:nvPr/>
              </p:nvCxnSpPr>
              <p:spPr>
                <a:xfrm>
                  <a:off x="852625" y="1832525"/>
                  <a:ext cx="462000" cy="0"/>
                </a:xfrm>
                <a:prstGeom prst="straightConnector1">
                  <a:avLst/>
                </a:prstGeom>
                <a:noFill/>
                <a:ln cap="flat" cmpd="sng" w="9525">
                  <a:solidFill>
                    <a:srgbClr val="EB5600"/>
                  </a:solidFill>
                  <a:prstDash val="solid"/>
                  <a:round/>
                  <a:headEnd len="sm" w="sm" type="none"/>
                  <a:tailEnd len="sm" w="sm" type="none"/>
                </a:ln>
              </p:spPr>
            </p:cxnSp>
            <p:cxnSp>
              <p:nvCxnSpPr>
                <p:cNvPr id="148" name="Google Shape;148;p3"/>
                <p:cNvCxnSpPr/>
                <p:nvPr/>
              </p:nvCxnSpPr>
              <p:spPr>
                <a:xfrm>
                  <a:off x="1314575" y="1827800"/>
                  <a:ext cx="0" cy="342900"/>
                </a:xfrm>
                <a:prstGeom prst="straightConnector1">
                  <a:avLst/>
                </a:prstGeom>
                <a:noFill/>
                <a:ln cap="flat" cmpd="sng" w="9525">
                  <a:solidFill>
                    <a:srgbClr val="EB5600"/>
                  </a:solidFill>
                  <a:prstDash val="solid"/>
                  <a:round/>
                  <a:headEnd len="sm" w="sm" type="none"/>
                  <a:tailEnd len="sm" w="sm" type="none"/>
                </a:ln>
              </p:spPr>
            </p:cxnSp>
            <p:cxnSp>
              <p:nvCxnSpPr>
                <p:cNvPr id="149" name="Google Shape;149;p3"/>
                <p:cNvCxnSpPr/>
                <p:nvPr/>
              </p:nvCxnSpPr>
              <p:spPr>
                <a:xfrm>
                  <a:off x="871675" y="2173325"/>
                  <a:ext cx="447600" cy="0"/>
                </a:xfrm>
                <a:prstGeom prst="straightConnector1">
                  <a:avLst/>
                </a:prstGeom>
                <a:noFill/>
                <a:ln cap="flat" cmpd="sng" w="9525">
                  <a:solidFill>
                    <a:srgbClr val="EB5600"/>
                  </a:solidFill>
                  <a:prstDash val="solid"/>
                  <a:round/>
                  <a:headEnd len="sm" w="sm" type="none"/>
                  <a:tailEnd len="sm" w="sm" type="none"/>
                </a:ln>
              </p:spPr>
            </p:cxnSp>
          </p:grpSp>
        </p:grpSp>
        <p:sp>
          <p:nvSpPr>
            <p:cNvPr id="150" name="Google Shape;150;p3"/>
            <p:cNvSpPr txBox="1"/>
            <p:nvPr/>
          </p:nvSpPr>
          <p:spPr>
            <a:xfrm>
              <a:off x="134718" y="1641273"/>
              <a:ext cx="1221300" cy="49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All the current users with their corresponding user names are displayed in the list. </a:t>
              </a:r>
              <a:endParaRPr b="0" i="0" sz="6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Raleway"/>
                <a:ea typeface="Raleway"/>
                <a:cs typeface="Raleway"/>
                <a:sym typeface="Raleway"/>
              </a:endParaRPr>
            </a:p>
          </p:txBody>
        </p:sp>
      </p:grpSp>
      <p:sp>
        <p:nvSpPr>
          <p:cNvPr id="151" name="Google Shape;151;p3"/>
          <p:cNvSpPr/>
          <p:nvPr/>
        </p:nvSpPr>
        <p:spPr>
          <a:xfrm>
            <a:off x="3305175" y="2040731"/>
            <a:ext cx="828675" cy="418766"/>
          </a:xfrm>
          <a:prstGeom prst="roundRect">
            <a:avLst>
              <a:gd fmla="val 6503"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2" name="Google Shape;152;p3"/>
          <p:cNvCxnSpPr>
            <a:stCxn id="150" idx="3"/>
            <a:endCxn id="151" idx="1"/>
          </p:cNvCxnSpPr>
          <p:nvPr/>
        </p:nvCxnSpPr>
        <p:spPr>
          <a:xfrm flipH="1" rot="10800000">
            <a:off x="1301079" y="2250027"/>
            <a:ext cx="2004000" cy="896400"/>
          </a:xfrm>
          <a:prstGeom prst="straightConnector1">
            <a:avLst/>
          </a:prstGeom>
          <a:noFill/>
          <a:ln cap="flat" cmpd="sng" w="9525">
            <a:solidFill>
              <a:schemeClr val="dk2"/>
            </a:solidFill>
            <a:prstDash val="dash"/>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4"/>
          <p:cNvSpPr txBox="1"/>
          <p:nvPr>
            <p:ph type="title"/>
          </p:nvPr>
        </p:nvSpPr>
        <p:spPr>
          <a:xfrm>
            <a:off x="1817525" y="6356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Overview </a:t>
            </a:r>
            <a:endParaRPr/>
          </a:p>
        </p:txBody>
      </p:sp>
      <p:pic>
        <p:nvPicPr>
          <p:cNvPr id="158" name="Google Shape;158;p4"/>
          <p:cNvPicPr preferRelativeResize="0"/>
          <p:nvPr/>
        </p:nvPicPr>
        <p:blipFill rotWithShape="1">
          <a:blip r:embed="rId3">
            <a:alphaModFix/>
          </a:blip>
          <a:srcRect b="0" l="0" r="0" t="0"/>
          <a:stretch/>
        </p:blipFill>
        <p:spPr>
          <a:xfrm>
            <a:off x="1534714" y="1247750"/>
            <a:ext cx="6074571" cy="3608500"/>
          </a:xfrm>
          <a:prstGeom prst="rect">
            <a:avLst/>
          </a:prstGeom>
          <a:noFill/>
          <a:ln>
            <a:noFill/>
          </a:ln>
        </p:spPr>
      </p:pic>
      <p:grpSp>
        <p:nvGrpSpPr>
          <p:cNvPr id="159" name="Google Shape;159;p4"/>
          <p:cNvGrpSpPr/>
          <p:nvPr/>
        </p:nvGrpSpPr>
        <p:grpSpPr>
          <a:xfrm>
            <a:off x="7887919" y="1579971"/>
            <a:ext cx="1198467" cy="1010066"/>
            <a:chOff x="134713" y="1641270"/>
            <a:chExt cx="1221305" cy="494403"/>
          </a:xfrm>
        </p:grpSpPr>
        <p:grpSp>
          <p:nvGrpSpPr>
            <p:cNvPr id="160" name="Google Shape;160;p4"/>
            <p:cNvGrpSpPr/>
            <p:nvPr/>
          </p:nvGrpSpPr>
          <p:grpSpPr>
            <a:xfrm>
              <a:off x="134713" y="1641270"/>
              <a:ext cx="1221209" cy="494302"/>
              <a:chOff x="361025" y="1830438"/>
              <a:chExt cx="939175" cy="349800"/>
            </a:xfrm>
          </p:grpSpPr>
          <p:grpSp>
            <p:nvGrpSpPr>
              <p:cNvPr id="161" name="Google Shape;161;p4"/>
              <p:cNvGrpSpPr/>
              <p:nvPr/>
            </p:nvGrpSpPr>
            <p:grpSpPr>
              <a:xfrm>
                <a:off x="361025" y="1830438"/>
                <a:ext cx="496350" cy="349800"/>
                <a:chOff x="375275" y="1830425"/>
                <a:chExt cx="496350" cy="349800"/>
              </a:xfrm>
            </p:grpSpPr>
            <p:cxnSp>
              <p:nvCxnSpPr>
                <p:cNvPr id="162" name="Google Shape;162;p4"/>
                <p:cNvCxnSpPr/>
                <p:nvPr/>
              </p:nvCxnSpPr>
              <p:spPr>
                <a:xfrm rot="10800000">
                  <a:off x="375275" y="1835175"/>
                  <a:ext cx="482100" cy="0"/>
                </a:xfrm>
                <a:prstGeom prst="straightConnector1">
                  <a:avLst/>
                </a:prstGeom>
                <a:noFill/>
                <a:ln cap="flat" cmpd="sng" w="9525">
                  <a:solidFill>
                    <a:srgbClr val="1A9988"/>
                  </a:solidFill>
                  <a:prstDash val="solid"/>
                  <a:round/>
                  <a:headEnd len="sm" w="sm" type="none"/>
                  <a:tailEnd len="sm" w="sm" type="none"/>
                </a:ln>
              </p:spPr>
            </p:cxnSp>
            <p:cxnSp>
              <p:nvCxnSpPr>
                <p:cNvPr id="163" name="Google Shape;163;p4"/>
                <p:cNvCxnSpPr/>
                <p:nvPr/>
              </p:nvCxnSpPr>
              <p:spPr>
                <a:xfrm>
                  <a:off x="376375" y="1830425"/>
                  <a:ext cx="0" cy="349800"/>
                </a:xfrm>
                <a:prstGeom prst="straightConnector1">
                  <a:avLst/>
                </a:prstGeom>
                <a:noFill/>
                <a:ln cap="flat" cmpd="sng" w="9525">
                  <a:solidFill>
                    <a:srgbClr val="1A9988"/>
                  </a:solidFill>
                  <a:prstDash val="solid"/>
                  <a:round/>
                  <a:headEnd len="sm" w="sm" type="none"/>
                  <a:tailEnd len="sm" w="sm" type="none"/>
                </a:ln>
              </p:spPr>
            </p:cxnSp>
            <p:cxnSp>
              <p:nvCxnSpPr>
                <p:cNvPr id="164" name="Google Shape;164;p4"/>
                <p:cNvCxnSpPr/>
                <p:nvPr/>
              </p:nvCxnSpPr>
              <p:spPr>
                <a:xfrm>
                  <a:off x="381125" y="2175425"/>
                  <a:ext cx="490500" cy="0"/>
                </a:xfrm>
                <a:prstGeom prst="straightConnector1">
                  <a:avLst/>
                </a:prstGeom>
                <a:noFill/>
                <a:ln cap="flat" cmpd="sng" w="9525">
                  <a:solidFill>
                    <a:srgbClr val="1A9988"/>
                  </a:solidFill>
                  <a:prstDash val="solid"/>
                  <a:round/>
                  <a:headEnd len="sm" w="sm" type="none"/>
                  <a:tailEnd len="sm" w="sm" type="none"/>
                </a:ln>
              </p:spPr>
            </p:cxnSp>
          </p:grpSp>
          <p:grpSp>
            <p:nvGrpSpPr>
              <p:cNvPr id="165" name="Google Shape;165;p4"/>
              <p:cNvGrpSpPr/>
              <p:nvPr/>
            </p:nvGrpSpPr>
            <p:grpSpPr>
              <a:xfrm>
                <a:off x="833550" y="1830438"/>
                <a:ext cx="466650" cy="345525"/>
                <a:chOff x="852625" y="1827800"/>
                <a:chExt cx="466650" cy="345525"/>
              </a:xfrm>
            </p:grpSpPr>
            <p:cxnSp>
              <p:nvCxnSpPr>
                <p:cNvPr id="166" name="Google Shape;166;p4"/>
                <p:cNvCxnSpPr/>
                <p:nvPr/>
              </p:nvCxnSpPr>
              <p:spPr>
                <a:xfrm>
                  <a:off x="852625" y="1832525"/>
                  <a:ext cx="462000" cy="0"/>
                </a:xfrm>
                <a:prstGeom prst="straightConnector1">
                  <a:avLst/>
                </a:prstGeom>
                <a:noFill/>
                <a:ln cap="flat" cmpd="sng" w="9525">
                  <a:solidFill>
                    <a:srgbClr val="EB5600"/>
                  </a:solidFill>
                  <a:prstDash val="solid"/>
                  <a:round/>
                  <a:headEnd len="sm" w="sm" type="none"/>
                  <a:tailEnd len="sm" w="sm" type="none"/>
                </a:ln>
              </p:spPr>
            </p:cxnSp>
            <p:cxnSp>
              <p:nvCxnSpPr>
                <p:cNvPr id="167" name="Google Shape;167;p4"/>
                <p:cNvCxnSpPr/>
                <p:nvPr/>
              </p:nvCxnSpPr>
              <p:spPr>
                <a:xfrm>
                  <a:off x="1314575" y="1827800"/>
                  <a:ext cx="0" cy="342900"/>
                </a:xfrm>
                <a:prstGeom prst="straightConnector1">
                  <a:avLst/>
                </a:prstGeom>
                <a:noFill/>
                <a:ln cap="flat" cmpd="sng" w="9525">
                  <a:solidFill>
                    <a:srgbClr val="EB5600"/>
                  </a:solidFill>
                  <a:prstDash val="solid"/>
                  <a:round/>
                  <a:headEnd len="sm" w="sm" type="none"/>
                  <a:tailEnd len="sm" w="sm" type="none"/>
                </a:ln>
              </p:spPr>
            </p:cxnSp>
            <p:cxnSp>
              <p:nvCxnSpPr>
                <p:cNvPr id="168" name="Google Shape;168;p4"/>
                <p:cNvCxnSpPr/>
                <p:nvPr/>
              </p:nvCxnSpPr>
              <p:spPr>
                <a:xfrm>
                  <a:off x="871675" y="2173325"/>
                  <a:ext cx="447600" cy="0"/>
                </a:xfrm>
                <a:prstGeom prst="straightConnector1">
                  <a:avLst/>
                </a:prstGeom>
                <a:noFill/>
                <a:ln cap="flat" cmpd="sng" w="9525">
                  <a:solidFill>
                    <a:srgbClr val="EB5600"/>
                  </a:solidFill>
                  <a:prstDash val="solid"/>
                  <a:round/>
                  <a:headEnd len="sm" w="sm" type="none"/>
                  <a:tailEnd len="sm" w="sm" type="none"/>
                </a:ln>
              </p:spPr>
            </p:cxnSp>
          </p:grpSp>
        </p:grpSp>
        <p:sp>
          <p:nvSpPr>
            <p:cNvPr id="169" name="Google Shape;169;p4"/>
            <p:cNvSpPr txBox="1"/>
            <p:nvPr/>
          </p:nvSpPr>
          <p:spPr>
            <a:xfrm>
              <a:off x="134718" y="1641273"/>
              <a:ext cx="1221300" cy="49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The last 10 messages (implemented on server) are displayed in the chat window. </a:t>
              </a:r>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Each message contains a </a:t>
              </a:r>
              <a:r>
                <a:rPr b="1" i="0" lang="en-GB" sz="600" u="none" cap="none" strike="noStrike">
                  <a:solidFill>
                    <a:srgbClr val="000000"/>
                  </a:solidFill>
                  <a:latin typeface="Raleway"/>
                  <a:ea typeface="Raleway"/>
                  <a:cs typeface="Raleway"/>
                  <a:sym typeface="Raleway"/>
                </a:rPr>
                <a:t>user name</a:t>
              </a:r>
              <a:r>
                <a:rPr b="0" i="0" lang="en-GB" sz="600" u="none" cap="none" strike="noStrike">
                  <a:solidFill>
                    <a:srgbClr val="000000"/>
                  </a:solidFill>
                  <a:latin typeface="Raleway"/>
                  <a:ea typeface="Raleway"/>
                  <a:cs typeface="Raleway"/>
                  <a:sym typeface="Raleway"/>
                </a:rPr>
                <a:t>, </a:t>
              </a:r>
              <a:r>
                <a:rPr b="1" i="0" lang="en-GB" sz="600" u="none" cap="none" strike="noStrike">
                  <a:solidFill>
                    <a:srgbClr val="000000"/>
                  </a:solidFill>
                  <a:latin typeface="Raleway"/>
                  <a:ea typeface="Raleway"/>
                  <a:cs typeface="Raleway"/>
                  <a:sym typeface="Raleway"/>
                </a:rPr>
                <a:t>content</a:t>
              </a:r>
              <a:r>
                <a:rPr b="0" i="0" lang="en-GB" sz="600" u="none" cap="none" strike="noStrike">
                  <a:solidFill>
                    <a:srgbClr val="000000"/>
                  </a:solidFill>
                  <a:latin typeface="Raleway"/>
                  <a:ea typeface="Raleway"/>
                  <a:cs typeface="Raleway"/>
                  <a:sym typeface="Raleway"/>
                </a:rPr>
                <a:t> and a </a:t>
              </a:r>
              <a:r>
                <a:rPr b="1" i="0" lang="en-GB" sz="600" u="none" cap="none" strike="noStrike">
                  <a:solidFill>
                    <a:srgbClr val="000000"/>
                  </a:solidFill>
                  <a:latin typeface="Raleway"/>
                  <a:ea typeface="Raleway"/>
                  <a:cs typeface="Raleway"/>
                  <a:sym typeface="Raleway"/>
                </a:rPr>
                <a:t>timestamp</a:t>
              </a:r>
              <a:r>
                <a:rPr b="0" i="0" lang="en-GB" sz="600" u="none" cap="none" strike="noStrike">
                  <a:solidFill>
                    <a:srgbClr val="000000"/>
                  </a:solidFill>
                  <a:latin typeface="Raleway"/>
                  <a:ea typeface="Raleway"/>
                  <a:cs typeface="Raleway"/>
                  <a:sym typeface="Raleway"/>
                </a:rPr>
                <a:t>. </a:t>
              </a:r>
              <a:endParaRPr b="0" i="0" sz="600" u="none" cap="none" strike="noStrike">
                <a:solidFill>
                  <a:srgbClr val="000000"/>
                </a:solidFill>
                <a:latin typeface="Raleway"/>
                <a:ea typeface="Raleway"/>
                <a:cs typeface="Raleway"/>
                <a:sym typeface="Raleway"/>
              </a:endParaRPr>
            </a:p>
          </p:txBody>
        </p:sp>
      </p:grpSp>
      <p:cxnSp>
        <p:nvCxnSpPr>
          <p:cNvPr id="170" name="Google Shape;170;p4"/>
          <p:cNvCxnSpPr>
            <a:stCxn id="169" idx="1"/>
            <a:endCxn id="171" idx="3"/>
          </p:cNvCxnSpPr>
          <p:nvPr/>
        </p:nvCxnSpPr>
        <p:spPr>
          <a:xfrm flipH="1">
            <a:off x="5721324" y="2085007"/>
            <a:ext cx="2166600" cy="296100"/>
          </a:xfrm>
          <a:prstGeom prst="straightConnector1">
            <a:avLst/>
          </a:prstGeom>
          <a:noFill/>
          <a:ln cap="flat" cmpd="sng" w="9525">
            <a:solidFill>
              <a:schemeClr val="dk2"/>
            </a:solidFill>
            <a:prstDash val="dash"/>
            <a:round/>
            <a:headEnd len="sm" w="sm" type="none"/>
            <a:tailEnd len="sm" w="sm" type="none"/>
          </a:ln>
        </p:spPr>
      </p:cxnSp>
      <p:sp>
        <p:nvSpPr>
          <p:cNvPr id="171" name="Google Shape;171;p4"/>
          <p:cNvSpPr/>
          <p:nvPr/>
        </p:nvSpPr>
        <p:spPr>
          <a:xfrm>
            <a:off x="4140200" y="1689112"/>
            <a:ext cx="1581150" cy="1384238"/>
          </a:xfrm>
          <a:prstGeom prst="roundRect">
            <a:avLst>
              <a:gd fmla="val 7034"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 name="Google Shape;172;p4"/>
          <p:cNvGrpSpPr/>
          <p:nvPr/>
        </p:nvGrpSpPr>
        <p:grpSpPr>
          <a:xfrm>
            <a:off x="7886593" y="3119642"/>
            <a:ext cx="1185643" cy="747509"/>
            <a:chOff x="134713" y="1641270"/>
            <a:chExt cx="1221305" cy="494403"/>
          </a:xfrm>
        </p:grpSpPr>
        <p:grpSp>
          <p:nvGrpSpPr>
            <p:cNvPr id="173" name="Google Shape;173;p4"/>
            <p:cNvGrpSpPr/>
            <p:nvPr/>
          </p:nvGrpSpPr>
          <p:grpSpPr>
            <a:xfrm>
              <a:off x="134713" y="1641270"/>
              <a:ext cx="1221209" cy="494302"/>
              <a:chOff x="361025" y="1830438"/>
              <a:chExt cx="939175" cy="349800"/>
            </a:xfrm>
          </p:grpSpPr>
          <p:grpSp>
            <p:nvGrpSpPr>
              <p:cNvPr id="174" name="Google Shape;174;p4"/>
              <p:cNvGrpSpPr/>
              <p:nvPr/>
            </p:nvGrpSpPr>
            <p:grpSpPr>
              <a:xfrm>
                <a:off x="361025" y="1830438"/>
                <a:ext cx="496350" cy="349800"/>
                <a:chOff x="375275" y="1830425"/>
                <a:chExt cx="496350" cy="349800"/>
              </a:xfrm>
            </p:grpSpPr>
            <p:cxnSp>
              <p:nvCxnSpPr>
                <p:cNvPr id="175" name="Google Shape;175;p4"/>
                <p:cNvCxnSpPr/>
                <p:nvPr/>
              </p:nvCxnSpPr>
              <p:spPr>
                <a:xfrm rot="10800000">
                  <a:off x="375275" y="1835175"/>
                  <a:ext cx="482100" cy="0"/>
                </a:xfrm>
                <a:prstGeom prst="straightConnector1">
                  <a:avLst/>
                </a:prstGeom>
                <a:noFill/>
                <a:ln cap="flat" cmpd="sng" w="9525">
                  <a:solidFill>
                    <a:srgbClr val="1A9988"/>
                  </a:solidFill>
                  <a:prstDash val="solid"/>
                  <a:round/>
                  <a:headEnd len="sm" w="sm" type="none"/>
                  <a:tailEnd len="sm" w="sm" type="none"/>
                </a:ln>
              </p:spPr>
            </p:cxnSp>
            <p:cxnSp>
              <p:nvCxnSpPr>
                <p:cNvPr id="176" name="Google Shape;176;p4"/>
                <p:cNvCxnSpPr/>
                <p:nvPr/>
              </p:nvCxnSpPr>
              <p:spPr>
                <a:xfrm>
                  <a:off x="376375" y="1830425"/>
                  <a:ext cx="0" cy="349800"/>
                </a:xfrm>
                <a:prstGeom prst="straightConnector1">
                  <a:avLst/>
                </a:prstGeom>
                <a:noFill/>
                <a:ln cap="flat" cmpd="sng" w="9525">
                  <a:solidFill>
                    <a:srgbClr val="1A9988"/>
                  </a:solidFill>
                  <a:prstDash val="solid"/>
                  <a:round/>
                  <a:headEnd len="sm" w="sm" type="none"/>
                  <a:tailEnd len="sm" w="sm" type="none"/>
                </a:ln>
              </p:spPr>
            </p:cxnSp>
            <p:cxnSp>
              <p:nvCxnSpPr>
                <p:cNvPr id="177" name="Google Shape;177;p4"/>
                <p:cNvCxnSpPr/>
                <p:nvPr/>
              </p:nvCxnSpPr>
              <p:spPr>
                <a:xfrm>
                  <a:off x="381125" y="2175425"/>
                  <a:ext cx="490500" cy="0"/>
                </a:xfrm>
                <a:prstGeom prst="straightConnector1">
                  <a:avLst/>
                </a:prstGeom>
                <a:noFill/>
                <a:ln cap="flat" cmpd="sng" w="9525">
                  <a:solidFill>
                    <a:srgbClr val="1A9988"/>
                  </a:solidFill>
                  <a:prstDash val="solid"/>
                  <a:round/>
                  <a:headEnd len="sm" w="sm" type="none"/>
                  <a:tailEnd len="sm" w="sm" type="none"/>
                </a:ln>
              </p:spPr>
            </p:cxnSp>
          </p:grpSp>
          <p:grpSp>
            <p:nvGrpSpPr>
              <p:cNvPr id="178" name="Google Shape;178;p4"/>
              <p:cNvGrpSpPr/>
              <p:nvPr/>
            </p:nvGrpSpPr>
            <p:grpSpPr>
              <a:xfrm>
                <a:off x="833550" y="1830438"/>
                <a:ext cx="466650" cy="345525"/>
                <a:chOff x="852625" y="1827800"/>
                <a:chExt cx="466650" cy="345525"/>
              </a:xfrm>
            </p:grpSpPr>
            <p:cxnSp>
              <p:nvCxnSpPr>
                <p:cNvPr id="179" name="Google Shape;179;p4"/>
                <p:cNvCxnSpPr/>
                <p:nvPr/>
              </p:nvCxnSpPr>
              <p:spPr>
                <a:xfrm>
                  <a:off x="852625" y="1832525"/>
                  <a:ext cx="462000" cy="0"/>
                </a:xfrm>
                <a:prstGeom prst="straightConnector1">
                  <a:avLst/>
                </a:prstGeom>
                <a:noFill/>
                <a:ln cap="flat" cmpd="sng" w="9525">
                  <a:solidFill>
                    <a:srgbClr val="EB5600"/>
                  </a:solidFill>
                  <a:prstDash val="solid"/>
                  <a:round/>
                  <a:headEnd len="sm" w="sm" type="none"/>
                  <a:tailEnd len="sm" w="sm" type="none"/>
                </a:ln>
              </p:spPr>
            </p:cxnSp>
            <p:cxnSp>
              <p:nvCxnSpPr>
                <p:cNvPr id="180" name="Google Shape;180;p4"/>
                <p:cNvCxnSpPr/>
                <p:nvPr/>
              </p:nvCxnSpPr>
              <p:spPr>
                <a:xfrm>
                  <a:off x="1314575" y="1827800"/>
                  <a:ext cx="0" cy="342900"/>
                </a:xfrm>
                <a:prstGeom prst="straightConnector1">
                  <a:avLst/>
                </a:prstGeom>
                <a:noFill/>
                <a:ln cap="flat" cmpd="sng" w="9525">
                  <a:solidFill>
                    <a:srgbClr val="EB5600"/>
                  </a:solidFill>
                  <a:prstDash val="solid"/>
                  <a:round/>
                  <a:headEnd len="sm" w="sm" type="none"/>
                  <a:tailEnd len="sm" w="sm" type="none"/>
                </a:ln>
              </p:spPr>
            </p:cxnSp>
            <p:cxnSp>
              <p:nvCxnSpPr>
                <p:cNvPr id="181" name="Google Shape;181;p4"/>
                <p:cNvCxnSpPr/>
                <p:nvPr/>
              </p:nvCxnSpPr>
              <p:spPr>
                <a:xfrm>
                  <a:off x="871675" y="2173325"/>
                  <a:ext cx="447600" cy="0"/>
                </a:xfrm>
                <a:prstGeom prst="straightConnector1">
                  <a:avLst/>
                </a:prstGeom>
                <a:noFill/>
                <a:ln cap="flat" cmpd="sng" w="9525">
                  <a:solidFill>
                    <a:srgbClr val="EB5600"/>
                  </a:solidFill>
                  <a:prstDash val="solid"/>
                  <a:round/>
                  <a:headEnd len="sm" w="sm" type="none"/>
                  <a:tailEnd len="sm" w="sm" type="none"/>
                </a:ln>
              </p:spPr>
            </p:cxnSp>
          </p:grpSp>
        </p:grpSp>
        <p:sp>
          <p:nvSpPr>
            <p:cNvPr id="182" name="Google Shape;182;p4"/>
            <p:cNvSpPr txBox="1"/>
            <p:nvPr/>
          </p:nvSpPr>
          <p:spPr>
            <a:xfrm>
              <a:off x="134718" y="1641273"/>
              <a:ext cx="1221300" cy="49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The text area enables one to send messages to the current channel. You can either send the messages by clicking on the paperplane or hitting enter.</a:t>
              </a:r>
              <a:endParaRPr b="0" i="0" sz="600" u="none" cap="none" strike="noStrike">
                <a:solidFill>
                  <a:srgbClr val="000000"/>
                </a:solidFill>
                <a:latin typeface="Raleway"/>
                <a:ea typeface="Raleway"/>
                <a:cs typeface="Raleway"/>
                <a:sym typeface="Raleway"/>
              </a:endParaRPr>
            </a:p>
          </p:txBody>
        </p:sp>
      </p:grpSp>
      <p:sp>
        <p:nvSpPr>
          <p:cNvPr id="183" name="Google Shape;183;p4"/>
          <p:cNvSpPr/>
          <p:nvPr/>
        </p:nvSpPr>
        <p:spPr>
          <a:xfrm>
            <a:off x="4140200" y="4336256"/>
            <a:ext cx="3077370" cy="192882"/>
          </a:xfrm>
          <a:prstGeom prst="roundRect">
            <a:avLst>
              <a:gd fmla="val 16667"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4" name="Google Shape;184;p4"/>
          <p:cNvCxnSpPr>
            <a:stCxn id="182" idx="1"/>
            <a:endCxn id="183" idx="3"/>
          </p:cNvCxnSpPr>
          <p:nvPr/>
        </p:nvCxnSpPr>
        <p:spPr>
          <a:xfrm flipH="1">
            <a:off x="7217598" y="3493399"/>
            <a:ext cx="669000" cy="939300"/>
          </a:xfrm>
          <a:prstGeom prst="straightConnector1">
            <a:avLst/>
          </a:prstGeom>
          <a:noFill/>
          <a:ln cap="flat" cmpd="sng" w="9525">
            <a:solidFill>
              <a:schemeClr val="dk2"/>
            </a:solidFill>
            <a:prstDash val="dash"/>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p5"/>
          <p:cNvPicPr preferRelativeResize="0"/>
          <p:nvPr/>
        </p:nvPicPr>
        <p:blipFill rotWithShape="1">
          <a:blip r:embed="rId3">
            <a:alphaModFix/>
          </a:blip>
          <a:srcRect b="0" l="0" r="0" t="0"/>
          <a:stretch/>
        </p:blipFill>
        <p:spPr>
          <a:xfrm>
            <a:off x="362899" y="1378424"/>
            <a:ext cx="3673901" cy="2182421"/>
          </a:xfrm>
          <a:prstGeom prst="rect">
            <a:avLst/>
          </a:prstGeom>
          <a:noFill/>
          <a:ln>
            <a:noFill/>
          </a:ln>
        </p:spPr>
      </p:pic>
      <p:sp>
        <p:nvSpPr>
          <p:cNvPr id="190" name="Google Shape;190;p5"/>
          <p:cNvSpPr txBox="1"/>
          <p:nvPr>
            <p:ph type="title"/>
          </p:nvPr>
        </p:nvSpPr>
        <p:spPr>
          <a:xfrm>
            <a:off x="1148475" y="157350"/>
            <a:ext cx="33009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General HTML </a:t>
            </a:r>
            <a:endParaRPr/>
          </a:p>
        </p:txBody>
      </p:sp>
      <p:sp>
        <p:nvSpPr>
          <p:cNvPr id="191" name="Google Shape;191;p5"/>
          <p:cNvSpPr txBox="1"/>
          <p:nvPr>
            <p:ph type="title"/>
          </p:nvPr>
        </p:nvSpPr>
        <p:spPr>
          <a:xfrm>
            <a:off x="4787025" y="157350"/>
            <a:ext cx="11664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HTML </a:t>
            </a:r>
            <a:endParaRPr/>
          </a:p>
        </p:txBody>
      </p:sp>
      <p:pic>
        <p:nvPicPr>
          <p:cNvPr id="192" name="Google Shape;192;p5"/>
          <p:cNvPicPr preferRelativeResize="0"/>
          <p:nvPr/>
        </p:nvPicPr>
        <p:blipFill rotWithShape="1">
          <a:blip r:embed="rId4">
            <a:alphaModFix/>
          </a:blip>
          <a:srcRect b="0" l="0" r="0" t="0"/>
          <a:stretch/>
        </p:blipFill>
        <p:spPr>
          <a:xfrm>
            <a:off x="4787025" y="810775"/>
            <a:ext cx="4169574" cy="2948525"/>
          </a:xfrm>
          <a:prstGeom prst="rect">
            <a:avLst/>
          </a:prstGeom>
          <a:noFill/>
          <a:ln>
            <a:noFill/>
          </a:ln>
        </p:spPr>
      </p:pic>
      <p:sp>
        <p:nvSpPr>
          <p:cNvPr id="193" name="Google Shape;193;p5"/>
          <p:cNvSpPr/>
          <p:nvPr/>
        </p:nvSpPr>
        <p:spPr>
          <a:xfrm>
            <a:off x="585807" y="1651056"/>
            <a:ext cx="3214645" cy="1706507"/>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
          <p:cNvSpPr/>
          <p:nvPr/>
        </p:nvSpPr>
        <p:spPr>
          <a:xfrm>
            <a:off x="360275" y="1501300"/>
            <a:ext cx="3679149" cy="1991145"/>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
          <p:cNvSpPr/>
          <p:nvPr/>
        </p:nvSpPr>
        <p:spPr>
          <a:xfrm>
            <a:off x="360276" y="1377963"/>
            <a:ext cx="3679148" cy="112137"/>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
          <p:cNvSpPr/>
          <p:nvPr/>
        </p:nvSpPr>
        <p:spPr>
          <a:xfrm>
            <a:off x="360275" y="3492444"/>
            <a:ext cx="3697374" cy="77925"/>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7" name="Google Shape;197;p5"/>
          <p:cNvCxnSpPr/>
          <p:nvPr/>
        </p:nvCxnSpPr>
        <p:spPr>
          <a:xfrm>
            <a:off x="1429614" y="1651056"/>
            <a:ext cx="0" cy="1706507"/>
          </a:xfrm>
          <a:prstGeom prst="straightConnector1">
            <a:avLst/>
          </a:prstGeom>
          <a:noFill/>
          <a:ln cap="flat" cmpd="sng" w="9525">
            <a:solidFill>
              <a:schemeClr val="dk2"/>
            </a:solidFill>
            <a:prstDash val="dash"/>
            <a:round/>
            <a:headEnd len="sm" w="sm" type="none"/>
            <a:tailEnd len="sm" w="sm" type="none"/>
          </a:ln>
        </p:spPr>
      </p:cxnSp>
      <p:cxnSp>
        <p:nvCxnSpPr>
          <p:cNvPr id="198" name="Google Shape;198;p5"/>
          <p:cNvCxnSpPr/>
          <p:nvPr/>
        </p:nvCxnSpPr>
        <p:spPr>
          <a:xfrm>
            <a:off x="1941632" y="1651056"/>
            <a:ext cx="0" cy="1706507"/>
          </a:xfrm>
          <a:prstGeom prst="straightConnector1">
            <a:avLst/>
          </a:prstGeom>
          <a:noFill/>
          <a:ln cap="flat" cmpd="sng" w="9525">
            <a:solidFill>
              <a:schemeClr val="dk2"/>
            </a:solidFill>
            <a:prstDash val="dash"/>
            <a:round/>
            <a:headEnd len="sm" w="sm" type="none"/>
            <a:tailEnd len="sm" w="sm" type="none"/>
          </a:ln>
        </p:spPr>
      </p:cxnSp>
      <p:cxnSp>
        <p:nvCxnSpPr>
          <p:cNvPr id="199" name="Google Shape;199;p5"/>
          <p:cNvCxnSpPr>
            <a:endCxn id="195" idx="3"/>
          </p:cNvCxnSpPr>
          <p:nvPr/>
        </p:nvCxnSpPr>
        <p:spPr>
          <a:xfrm rot="10800000">
            <a:off x="4039424" y="1434031"/>
            <a:ext cx="1423800" cy="144000"/>
          </a:xfrm>
          <a:prstGeom prst="straightConnector1">
            <a:avLst/>
          </a:prstGeom>
          <a:noFill/>
          <a:ln cap="flat" cmpd="sng" w="19050">
            <a:solidFill>
              <a:schemeClr val="accent2"/>
            </a:solidFill>
            <a:prstDash val="dash"/>
            <a:round/>
            <a:headEnd len="sm" w="sm" type="none"/>
            <a:tailEnd len="sm" w="sm" type="none"/>
          </a:ln>
        </p:spPr>
      </p:cxnSp>
      <p:cxnSp>
        <p:nvCxnSpPr>
          <p:cNvPr id="200" name="Google Shape;200;p5"/>
          <p:cNvCxnSpPr/>
          <p:nvPr/>
        </p:nvCxnSpPr>
        <p:spPr>
          <a:xfrm rot="10800000">
            <a:off x="4025983" y="1633684"/>
            <a:ext cx="1465942" cy="268241"/>
          </a:xfrm>
          <a:prstGeom prst="straightConnector1">
            <a:avLst/>
          </a:prstGeom>
          <a:noFill/>
          <a:ln cap="flat" cmpd="sng" w="19050">
            <a:solidFill>
              <a:schemeClr val="accent2"/>
            </a:solidFill>
            <a:prstDash val="dash"/>
            <a:round/>
            <a:headEnd len="sm" w="sm" type="none"/>
            <a:tailEnd len="sm" w="sm" type="none"/>
          </a:ln>
        </p:spPr>
      </p:cxnSp>
      <p:cxnSp>
        <p:nvCxnSpPr>
          <p:cNvPr id="201" name="Google Shape;201;p5"/>
          <p:cNvCxnSpPr/>
          <p:nvPr/>
        </p:nvCxnSpPr>
        <p:spPr>
          <a:xfrm rot="10800000">
            <a:off x="3800452" y="1957506"/>
            <a:ext cx="1948648" cy="87294"/>
          </a:xfrm>
          <a:prstGeom prst="straightConnector1">
            <a:avLst/>
          </a:prstGeom>
          <a:noFill/>
          <a:ln cap="flat" cmpd="sng" w="19050">
            <a:solidFill>
              <a:schemeClr val="accent2"/>
            </a:solidFill>
            <a:prstDash val="dash"/>
            <a:round/>
            <a:headEnd len="sm" w="sm" type="none"/>
            <a:tailEnd len="sm" w="sm" type="none"/>
          </a:ln>
        </p:spPr>
      </p:cxnSp>
      <p:cxnSp>
        <p:nvCxnSpPr>
          <p:cNvPr id="202" name="Google Shape;202;p5"/>
          <p:cNvCxnSpPr/>
          <p:nvPr/>
        </p:nvCxnSpPr>
        <p:spPr>
          <a:xfrm flipH="1">
            <a:off x="1148475" y="2187675"/>
            <a:ext cx="4772075" cy="42726"/>
          </a:xfrm>
          <a:prstGeom prst="straightConnector1">
            <a:avLst/>
          </a:prstGeom>
          <a:noFill/>
          <a:ln cap="flat" cmpd="sng" w="19050">
            <a:solidFill>
              <a:schemeClr val="accent2"/>
            </a:solidFill>
            <a:prstDash val="dash"/>
            <a:round/>
            <a:headEnd len="sm" w="sm" type="none"/>
            <a:tailEnd len="sm" w="sm" type="none"/>
          </a:ln>
        </p:spPr>
      </p:cxnSp>
      <p:cxnSp>
        <p:nvCxnSpPr>
          <p:cNvPr id="203" name="Google Shape;203;p5"/>
          <p:cNvCxnSpPr/>
          <p:nvPr/>
        </p:nvCxnSpPr>
        <p:spPr>
          <a:xfrm flipH="1">
            <a:off x="1710754" y="2416275"/>
            <a:ext cx="4209796" cy="139075"/>
          </a:xfrm>
          <a:prstGeom prst="straightConnector1">
            <a:avLst/>
          </a:prstGeom>
          <a:noFill/>
          <a:ln cap="flat" cmpd="sng" w="19050">
            <a:solidFill>
              <a:schemeClr val="accent2"/>
            </a:solidFill>
            <a:prstDash val="dash"/>
            <a:round/>
            <a:headEnd len="sm" w="sm" type="none"/>
            <a:tailEnd len="sm" w="sm" type="none"/>
          </a:ln>
        </p:spPr>
      </p:cxnSp>
      <p:cxnSp>
        <p:nvCxnSpPr>
          <p:cNvPr id="204" name="Google Shape;204;p5"/>
          <p:cNvCxnSpPr/>
          <p:nvPr/>
        </p:nvCxnSpPr>
        <p:spPr>
          <a:xfrm flipH="1">
            <a:off x="3028950" y="2611488"/>
            <a:ext cx="2767325" cy="422187"/>
          </a:xfrm>
          <a:prstGeom prst="straightConnector1">
            <a:avLst/>
          </a:prstGeom>
          <a:noFill/>
          <a:ln cap="flat" cmpd="sng" w="19050">
            <a:solidFill>
              <a:schemeClr val="accent2"/>
            </a:solidFill>
            <a:prstDash val="dash"/>
            <a:round/>
            <a:headEnd len="sm" w="sm" type="none"/>
            <a:tailEnd len="sm" w="sm" type="none"/>
          </a:ln>
        </p:spPr>
      </p:cxnSp>
      <p:cxnSp>
        <p:nvCxnSpPr>
          <p:cNvPr id="205" name="Google Shape;205;p5"/>
          <p:cNvCxnSpPr/>
          <p:nvPr/>
        </p:nvCxnSpPr>
        <p:spPr>
          <a:xfrm flipH="1">
            <a:off x="3911602" y="3102075"/>
            <a:ext cx="1599375" cy="422187"/>
          </a:xfrm>
          <a:prstGeom prst="straightConnector1">
            <a:avLst/>
          </a:prstGeom>
          <a:noFill/>
          <a:ln cap="flat" cmpd="sng" w="19050">
            <a:solidFill>
              <a:schemeClr val="accent2"/>
            </a:solidFill>
            <a:prstDash val="dash"/>
            <a:round/>
            <a:headEnd len="sm" w="sm" type="none"/>
            <a:tailEnd len="sm" w="sm" type="none"/>
          </a:ln>
        </p:spPr>
      </p:cxnSp>
      <p:sp>
        <p:nvSpPr>
          <p:cNvPr id="206" name="Google Shape;206;p5"/>
          <p:cNvSpPr txBox="1"/>
          <p:nvPr/>
        </p:nvSpPr>
        <p:spPr>
          <a:xfrm>
            <a:off x="4572000" y="5020389"/>
            <a:ext cx="4571999" cy="123111"/>
          </a:xfrm>
          <a:prstGeom prst="rect">
            <a:avLst/>
          </a:prstGeom>
          <a:noFill/>
          <a:ln>
            <a:noFill/>
          </a:ln>
        </p:spPr>
        <p:txBody>
          <a:bodyPr anchorCtr="0" anchor="t" bIns="0" lIns="91425" spcFirstLastPara="1" rIns="91425" wrap="square" tIns="0">
            <a:spAutoFit/>
          </a:bodyPr>
          <a:lstStyle/>
          <a:p>
            <a:pPr indent="0" lvl="0" marL="0" marR="0" rtl="0" algn="r">
              <a:lnSpc>
                <a:spcPct val="10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6"/>
          <p:cNvSpPr txBox="1"/>
          <p:nvPr>
            <p:ph type="title"/>
          </p:nvPr>
        </p:nvSpPr>
        <p:spPr>
          <a:xfrm>
            <a:off x="1148475" y="157350"/>
            <a:ext cx="33009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General CSS</a:t>
            </a:r>
            <a:endParaRPr/>
          </a:p>
        </p:txBody>
      </p:sp>
      <p:sp>
        <p:nvSpPr>
          <p:cNvPr id="212" name="Google Shape;212;p6"/>
          <p:cNvSpPr txBox="1"/>
          <p:nvPr>
            <p:ph type="title"/>
          </p:nvPr>
        </p:nvSpPr>
        <p:spPr>
          <a:xfrm>
            <a:off x="4787025" y="157350"/>
            <a:ext cx="11664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CSS</a:t>
            </a:r>
            <a:endParaRPr/>
          </a:p>
        </p:txBody>
      </p:sp>
      <p:grpSp>
        <p:nvGrpSpPr>
          <p:cNvPr id="213" name="Google Shape;213;p6"/>
          <p:cNvGrpSpPr/>
          <p:nvPr/>
        </p:nvGrpSpPr>
        <p:grpSpPr>
          <a:xfrm>
            <a:off x="392601" y="1019114"/>
            <a:ext cx="3842788" cy="2279490"/>
            <a:chOff x="392601" y="1019114"/>
            <a:chExt cx="3842788" cy="2279490"/>
          </a:xfrm>
        </p:grpSpPr>
        <p:pic>
          <p:nvPicPr>
            <p:cNvPr id="214" name="Google Shape;214;p6"/>
            <p:cNvPicPr preferRelativeResize="0"/>
            <p:nvPr/>
          </p:nvPicPr>
          <p:blipFill rotWithShape="1">
            <a:blip r:embed="rId3">
              <a:alphaModFix/>
            </a:blip>
            <a:srcRect b="0" l="0" r="0" t="0"/>
            <a:stretch/>
          </p:blipFill>
          <p:spPr>
            <a:xfrm>
              <a:off x="395341" y="1019114"/>
              <a:ext cx="3837307" cy="2279490"/>
            </a:xfrm>
            <a:prstGeom prst="rect">
              <a:avLst/>
            </a:prstGeom>
            <a:noFill/>
            <a:ln>
              <a:noFill/>
            </a:ln>
          </p:spPr>
        </p:pic>
        <p:pic>
          <p:nvPicPr>
            <p:cNvPr id="215" name="Google Shape;215;p6"/>
            <p:cNvPicPr preferRelativeResize="0"/>
            <p:nvPr/>
          </p:nvPicPr>
          <p:blipFill rotWithShape="1">
            <a:blip r:embed="rId4">
              <a:alphaModFix/>
            </a:blip>
            <a:srcRect b="0" l="0" r="0" t="0"/>
            <a:stretch/>
          </p:blipFill>
          <p:spPr>
            <a:xfrm>
              <a:off x="392601" y="3243837"/>
              <a:ext cx="3842788" cy="54767"/>
            </a:xfrm>
            <a:prstGeom prst="rect">
              <a:avLst/>
            </a:prstGeom>
            <a:noFill/>
            <a:ln>
              <a:noFill/>
            </a:ln>
          </p:spPr>
        </p:pic>
      </p:grpSp>
      <p:pic>
        <p:nvPicPr>
          <p:cNvPr id="216" name="Google Shape;216;p6"/>
          <p:cNvPicPr preferRelativeResize="0"/>
          <p:nvPr/>
        </p:nvPicPr>
        <p:blipFill rotWithShape="1">
          <a:blip r:embed="rId5">
            <a:alphaModFix/>
          </a:blip>
          <a:srcRect b="0" l="0" r="0" t="0"/>
          <a:stretch/>
        </p:blipFill>
        <p:spPr>
          <a:xfrm>
            <a:off x="4896150" y="744601"/>
            <a:ext cx="3876375" cy="1241325"/>
          </a:xfrm>
          <a:prstGeom prst="rect">
            <a:avLst/>
          </a:prstGeom>
          <a:noFill/>
          <a:ln>
            <a:noFill/>
          </a:ln>
        </p:spPr>
      </p:pic>
      <p:sp>
        <p:nvSpPr>
          <p:cNvPr id="217" name="Google Shape;217;p6"/>
          <p:cNvSpPr txBox="1"/>
          <p:nvPr/>
        </p:nvSpPr>
        <p:spPr>
          <a:xfrm>
            <a:off x="4572000" y="5020389"/>
            <a:ext cx="4571999" cy="123111"/>
          </a:xfrm>
          <a:prstGeom prst="rect">
            <a:avLst/>
          </a:prstGeom>
          <a:noFill/>
          <a:ln>
            <a:noFill/>
          </a:ln>
        </p:spPr>
        <p:txBody>
          <a:bodyPr anchorCtr="0" anchor="t" bIns="0" lIns="91425" spcFirstLastPara="1" rIns="91425" wrap="square" tIns="0">
            <a:spAutoFit/>
          </a:bodyPr>
          <a:lstStyle/>
          <a:p>
            <a:pPr indent="0" lvl="0" marL="0" marR="0" rtl="0" algn="r">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7"/>
          <p:cNvPicPr preferRelativeResize="0"/>
          <p:nvPr/>
        </p:nvPicPr>
        <p:blipFill rotWithShape="1">
          <a:blip r:embed="rId3">
            <a:alphaModFix amt="20000"/>
          </a:blip>
          <a:srcRect b="0" l="0" r="0" t="0"/>
          <a:stretch/>
        </p:blipFill>
        <p:spPr>
          <a:xfrm>
            <a:off x="275075" y="1412948"/>
            <a:ext cx="3982872" cy="2304576"/>
          </a:xfrm>
          <a:prstGeom prst="rect">
            <a:avLst/>
          </a:prstGeom>
          <a:noFill/>
          <a:ln>
            <a:noFill/>
          </a:ln>
        </p:spPr>
      </p:pic>
      <p:pic>
        <p:nvPicPr>
          <p:cNvPr id="223" name="Google Shape;223;p7"/>
          <p:cNvPicPr preferRelativeResize="0"/>
          <p:nvPr/>
        </p:nvPicPr>
        <p:blipFill rotWithShape="1">
          <a:blip r:embed="rId4">
            <a:alphaModFix/>
          </a:blip>
          <a:srcRect b="93242" l="0" r="0" t="0"/>
          <a:stretch/>
        </p:blipFill>
        <p:spPr>
          <a:xfrm>
            <a:off x="275075" y="1378426"/>
            <a:ext cx="3982873" cy="155100"/>
          </a:xfrm>
          <a:prstGeom prst="rect">
            <a:avLst/>
          </a:prstGeom>
          <a:noFill/>
          <a:ln>
            <a:noFill/>
          </a:ln>
        </p:spPr>
      </p:pic>
      <p:sp>
        <p:nvSpPr>
          <p:cNvPr id="224" name="Google Shape;224;p7"/>
          <p:cNvSpPr txBox="1"/>
          <p:nvPr>
            <p:ph type="title"/>
          </p:nvPr>
        </p:nvSpPr>
        <p:spPr>
          <a:xfrm>
            <a:off x="1148475" y="157350"/>
            <a:ext cx="33009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Header</a:t>
            </a:r>
            <a:endParaRPr/>
          </a:p>
        </p:txBody>
      </p:sp>
      <p:sp>
        <p:nvSpPr>
          <p:cNvPr id="225" name="Google Shape;225;p7"/>
          <p:cNvSpPr txBox="1"/>
          <p:nvPr>
            <p:ph type="title"/>
          </p:nvPr>
        </p:nvSpPr>
        <p:spPr>
          <a:xfrm>
            <a:off x="4787025" y="157350"/>
            <a:ext cx="11664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HTML </a:t>
            </a:r>
            <a:endParaRPr/>
          </a:p>
        </p:txBody>
      </p:sp>
      <p:pic>
        <p:nvPicPr>
          <p:cNvPr id="226" name="Google Shape;226;p7"/>
          <p:cNvPicPr preferRelativeResize="0"/>
          <p:nvPr/>
        </p:nvPicPr>
        <p:blipFill rotWithShape="1">
          <a:blip r:embed="rId5">
            <a:alphaModFix/>
          </a:blip>
          <a:srcRect b="0" l="0" r="0" t="0"/>
          <a:stretch/>
        </p:blipFill>
        <p:spPr>
          <a:xfrm>
            <a:off x="4872854" y="787499"/>
            <a:ext cx="3909195" cy="590925"/>
          </a:xfrm>
          <a:prstGeom prst="rect">
            <a:avLst/>
          </a:prstGeom>
          <a:noFill/>
          <a:ln>
            <a:noFill/>
          </a:ln>
        </p:spPr>
      </p:pic>
      <p:sp>
        <p:nvSpPr>
          <p:cNvPr id="227" name="Google Shape;227;p7"/>
          <p:cNvSpPr txBox="1"/>
          <p:nvPr>
            <p:ph type="title"/>
          </p:nvPr>
        </p:nvSpPr>
        <p:spPr>
          <a:xfrm>
            <a:off x="4872850" y="1614675"/>
            <a:ext cx="11664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CSS</a:t>
            </a:r>
            <a:endParaRPr/>
          </a:p>
        </p:txBody>
      </p:sp>
      <p:pic>
        <p:nvPicPr>
          <p:cNvPr id="228" name="Google Shape;228;p7"/>
          <p:cNvPicPr preferRelativeResize="0"/>
          <p:nvPr/>
        </p:nvPicPr>
        <p:blipFill rotWithShape="1">
          <a:blip r:embed="rId6">
            <a:alphaModFix/>
          </a:blip>
          <a:srcRect b="0" l="0" r="0" t="0"/>
          <a:stretch/>
        </p:blipFill>
        <p:spPr>
          <a:xfrm>
            <a:off x="4872850" y="2240151"/>
            <a:ext cx="3909200" cy="985614"/>
          </a:xfrm>
          <a:prstGeom prst="rect">
            <a:avLst/>
          </a:prstGeom>
          <a:noFill/>
          <a:ln>
            <a:noFill/>
          </a:ln>
        </p:spPr>
      </p:pic>
      <p:sp>
        <p:nvSpPr>
          <p:cNvPr id="229" name="Google Shape;229;p7"/>
          <p:cNvSpPr txBox="1"/>
          <p:nvPr/>
        </p:nvSpPr>
        <p:spPr>
          <a:xfrm>
            <a:off x="4572000" y="5020389"/>
            <a:ext cx="4571999" cy="123111"/>
          </a:xfrm>
          <a:prstGeom prst="rect">
            <a:avLst/>
          </a:prstGeom>
          <a:noFill/>
          <a:ln>
            <a:noFill/>
          </a:ln>
        </p:spPr>
        <p:txBody>
          <a:bodyPr anchorCtr="0" anchor="t" bIns="0" lIns="91425" spcFirstLastPara="1" rIns="91425" wrap="square" tIns="0">
            <a:spAutoFit/>
          </a:bodyPr>
          <a:lstStyle/>
          <a:p>
            <a:pPr indent="0" lvl="0" marL="0" marR="0" rtl="0" algn="r">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8"/>
          <p:cNvSpPr txBox="1"/>
          <p:nvPr>
            <p:ph type="title"/>
          </p:nvPr>
        </p:nvSpPr>
        <p:spPr>
          <a:xfrm>
            <a:off x="1148475" y="157350"/>
            <a:ext cx="33009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Channels </a:t>
            </a:r>
            <a:endParaRPr/>
          </a:p>
        </p:txBody>
      </p:sp>
      <p:sp>
        <p:nvSpPr>
          <p:cNvPr id="235" name="Google Shape;235;p8"/>
          <p:cNvSpPr txBox="1"/>
          <p:nvPr>
            <p:ph type="title"/>
          </p:nvPr>
        </p:nvSpPr>
        <p:spPr>
          <a:xfrm>
            <a:off x="4787025" y="157350"/>
            <a:ext cx="11664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HTML </a:t>
            </a:r>
            <a:endParaRPr/>
          </a:p>
        </p:txBody>
      </p:sp>
      <p:sp>
        <p:nvSpPr>
          <p:cNvPr id="236" name="Google Shape;236;p8"/>
          <p:cNvSpPr txBox="1"/>
          <p:nvPr>
            <p:ph type="title"/>
          </p:nvPr>
        </p:nvSpPr>
        <p:spPr>
          <a:xfrm>
            <a:off x="4787025" y="2624325"/>
            <a:ext cx="1109100" cy="5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CSS</a:t>
            </a:r>
            <a:endParaRPr/>
          </a:p>
        </p:txBody>
      </p:sp>
      <p:pic>
        <p:nvPicPr>
          <p:cNvPr id="237" name="Google Shape;237;p8"/>
          <p:cNvPicPr preferRelativeResize="0"/>
          <p:nvPr/>
        </p:nvPicPr>
        <p:blipFill rotWithShape="1">
          <a:blip r:embed="rId3">
            <a:alphaModFix amt="20000"/>
          </a:blip>
          <a:srcRect b="0" l="0" r="0" t="0"/>
          <a:stretch/>
        </p:blipFill>
        <p:spPr>
          <a:xfrm>
            <a:off x="395341" y="1402164"/>
            <a:ext cx="3837307" cy="2279490"/>
          </a:xfrm>
          <a:prstGeom prst="rect">
            <a:avLst/>
          </a:prstGeom>
          <a:noFill/>
          <a:ln>
            <a:noFill/>
          </a:ln>
        </p:spPr>
      </p:pic>
      <p:pic>
        <p:nvPicPr>
          <p:cNvPr id="238" name="Google Shape;238;p8"/>
          <p:cNvPicPr preferRelativeResize="0"/>
          <p:nvPr/>
        </p:nvPicPr>
        <p:blipFill rotWithShape="1">
          <a:blip r:embed="rId4">
            <a:alphaModFix/>
          </a:blip>
          <a:srcRect b="0" l="0" r="0" t="0"/>
          <a:stretch/>
        </p:blipFill>
        <p:spPr>
          <a:xfrm>
            <a:off x="638514" y="1677567"/>
            <a:ext cx="895711" cy="1837226"/>
          </a:xfrm>
          <a:prstGeom prst="rect">
            <a:avLst/>
          </a:prstGeom>
          <a:noFill/>
          <a:ln>
            <a:noFill/>
          </a:ln>
        </p:spPr>
      </p:pic>
      <p:pic>
        <p:nvPicPr>
          <p:cNvPr id="239" name="Google Shape;239;p8"/>
          <p:cNvPicPr preferRelativeResize="0"/>
          <p:nvPr/>
        </p:nvPicPr>
        <p:blipFill rotWithShape="1">
          <a:blip r:embed="rId5">
            <a:alphaModFix/>
          </a:blip>
          <a:srcRect b="0" l="0" r="0" t="0"/>
          <a:stretch/>
        </p:blipFill>
        <p:spPr>
          <a:xfrm>
            <a:off x="4844276" y="701171"/>
            <a:ext cx="4202848" cy="1360550"/>
          </a:xfrm>
          <a:prstGeom prst="rect">
            <a:avLst/>
          </a:prstGeom>
          <a:noFill/>
          <a:ln>
            <a:noFill/>
          </a:ln>
        </p:spPr>
      </p:pic>
      <p:sp>
        <p:nvSpPr>
          <p:cNvPr id="240" name="Google Shape;240;p8"/>
          <p:cNvSpPr txBox="1"/>
          <p:nvPr/>
        </p:nvSpPr>
        <p:spPr>
          <a:xfrm>
            <a:off x="4572000" y="2147450"/>
            <a:ext cx="4175400" cy="6192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Channels will be appended to unordered list by Javascript (see Channels Javascript - _addChannelToScreen())</a:t>
            </a:r>
            <a:endParaRPr b="0" i="0" sz="1000" u="none" cap="none" strike="noStrike">
              <a:solidFill>
                <a:srgbClr val="000000"/>
              </a:solidFill>
              <a:latin typeface="Raleway"/>
              <a:ea typeface="Raleway"/>
              <a:cs typeface="Raleway"/>
              <a:sym typeface="Raleway"/>
            </a:endParaRPr>
          </a:p>
        </p:txBody>
      </p:sp>
      <p:pic>
        <p:nvPicPr>
          <p:cNvPr id="241" name="Google Shape;241;p8"/>
          <p:cNvPicPr preferRelativeResize="0"/>
          <p:nvPr/>
        </p:nvPicPr>
        <p:blipFill rotWithShape="1">
          <a:blip r:embed="rId6">
            <a:alphaModFix/>
          </a:blip>
          <a:srcRect b="0" l="0" r="0" t="0"/>
          <a:stretch/>
        </p:blipFill>
        <p:spPr>
          <a:xfrm>
            <a:off x="4844275" y="3139125"/>
            <a:ext cx="2202972" cy="911100"/>
          </a:xfrm>
          <a:prstGeom prst="rect">
            <a:avLst/>
          </a:prstGeom>
          <a:noFill/>
          <a:ln>
            <a:noFill/>
          </a:ln>
        </p:spPr>
      </p:pic>
      <p:pic>
        <p:nvPicPr>
          <p:cNvPr id="242" name="Google Shape;242;p8"/>
          <p:cNvPicPr preferRelativeResize="0"/>
          <p:nvPr/>
        </p:nvPicPr>
        <p:blipFill rotWithShape="1">
          <a:blip r:embed="rId7">
            <a:alphaModFix/>
          </a:blip>
          <a:srcRect b="0" l="0" r="0" t="0"/>
          <a:stretch/>
        </p:blipFill>
        <p:spPr>
          <a:xfrm>
            <a:off x="7190125" y="2929575"/>
            <a:ext cx="1618915" cy="2004375"/>
          </a:xfrm>
          <a:prstGeom prst="rect">
            <a:avLst/>
          </a:prstGeom>
          <a:noFill/>
          <a:ln>
            <a:noFill/>
          </a:ln>
        </p:spPr>
      </p:pic>
      <p:sp>
        <p:nvSpPr>
          <p:cNvPr id="243" name="Google Shape;243;p8"/>
          <p:cNvSpPr txBox="1"/>
          <p:nvPr/>
        </p:nvSpPr>
        <p:spPr>
          <a:xfrm>
            <a:off x="4733925" y="4242950"/>
            <a:ext cx="2400600" cy="6192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Clr>
                <a:srgbClr val="000000"/>
              </a:buClr>
              <a:buSzPts val="1000"/>
              <a:buFont typeface="Raleway"/>
              <a:buChar char="-"/>
            </a:pPr>
            <a:r>
              <a:rPr b="0" i="0" lang="en-GB" sz="1000" u="none" cap="none" strike="noStrike">
                <a:solidFill>
                  <a:srgbClr val="000000"/>
                </a:solidFill>
                <a:latin typeface="Raleway"/>
                <a:ea typeface="Raleway"/>
                <a:cs typeface="Raleway"/>
                <a:sym typeface="Raleway"/>
              </a:rPr>
              <a:t>Not all CSS is displayed here, for more, see style.css</a:t>
            </a:r>
            <a:endParaRPr b="0" i="0" sz="1000" u="none" cap="none" strike="noStrike">
              <a:solidFill>
                <a:srgbClr val="000000"/>
              </a:solidFill>
              <a:latin typeface="Raleway"/>
              <a:ea typeface="Raleway"/>
              <a:cs typeface="Raleway"/>
              <a:sym typeface="Raleway"/>
            </a:endParaRPr>
          </a:p>
        </p:txBody>
      </p:sp>
      <p:sp>
        <p:nvSpPr>
          <p:cNvPr id="244" name="Google Shape;244;p8"/>
          <p:cNvSpPr/>
          <p:nvPr/>
        </p:nvSpPr>
        <p:spPr>
          <a:xfrm>
            <a:off x="638514" y="1680472"/>
            <a:ext cx="895711" cy="12578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8"/>
          <p:cNvSpPr/>
          <p:nvPr/>
        </p:nvSpPr>
        <p:spPr>
          <a:xfrm>
            <a:off x="638514" y="1806253"/>
            <a:ext cx="895711" cy="174516"/>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8"/>
          <p:cNvSpPr/>
          <p:nvPr/>
        </p:nvSpPr>
        <p:spPr>
          <a:xfrm>
            <a:off x="638514" y="1980769"/>
            <a:ext cx="895711" cy="1534024"/>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7" name="Google Shape;247;p8"/>
          <p:cNvCxnSpPr>
            <a:endCxn id="244" idx="3"/>
          </p:cNvCxnSpPr>
          <p:nvPr/>
        </p:nvCxnSpPr>
        <p:spPr>
          <a:xfrm flipH="1">
            <a:off x="1534225" y="884762"/>
            <a:ext cx="4133400" cy="858600"/>
          </a:xfrm>
          <a:prstGeom prst="straightConnector1">
            <a:avLst/>
          </a:prstGeom>
          <a:noFill/>
          <a:ln cap="flat" cmpd="sng" w="19050">
            <a:solidFill>
              <a:schemeClr val="accent2"/>
            </a:solidFill>
            <a:prstDash val="dash"/>
            <a:round/>
            <a:headEnd len="sm" w="sm" type="none"/>
            <a:tailEnd len="sm" w="sm" type="none"/>
          </a:ln>
        </p:spPr>
      </p:cxnSp>
      <p:cxnSp>
        <p:nvCxnSpPr>
          <p:cNvPr id="248" name="Google Shape;248;p8"/>
          <p:cNvCxnSpPr>
            <a:endCxn id="245" idx="3"/>
          </p:cNvCxnSpPr>
          <p:nvPr/>
        </p:nvCxnSpPr>
        <p:spPr>
          <a:xfrm flipH="1">
            <a:off x="1534225" y="1418311"/>
            <a:ext cx="4457400" cy="475200"/>
          </a:xfrm>
          <a:prstGeom prst="straightConnector1">
            <a:avLst/>
          </a:prstGeom>
          <a:noFill/>
          <a:ln cap="flat" cmpd="sng" w="19050">
            <a:solidFill>
              <a:schemeClr val="accent2"/>
            </a:solidFill>
            <a:prstDash val="dash"/>
            <a:round/>
            <a:headEnd len="sm" w="sm" type="none"/>
            <a:tailEnd len="sm" w="sm" type="none"/>
          </a:ln>
        </p:spPr>
      </p:cxnSp>
      <p:cxnSp>
        <p:nvCxnSpPr>
          <p:cNvPr id="249" name="Google Shape;249;p8"/>
          <p:cNvCxnSpPr/>
          <p:nvPr/>
        </p:nvCxnSpPr>
        <p:spPr>
          <a:xfrm flipH="1">
            <a:off x="1531577" y="1875475"/>
            <a:ext cx="4202848" cy="643700"/>
          </a:xfrm>
          <a:prstGeom prst="straightConnector1">
            <a:avLst/>
          </a:prstGeom>
          <a:noFill/>
          <a:ln cap="flat" cmpd="sng" w="19050">
            <a:solidFill>
              <a:schemeClr val="accent2"/>
            </a:solidFill>
            <a:prstDash val="dash"/>
            <a:round/>
            <a:headEnd len="sm" w="sm" type="none"/>
            <a:tailEnd len="sm" w="sm" type="none"/>
          </a:ln>
        </p:spPr>
      </p:cxnSp>
      <p:sp>
        <p:nvSpPr>
          <p:cNvPr id="250" name="Google Shape;250;p8"/>
          <p:cNvSpPr txBox="1"/>
          <p:nvPr/>
        </p:nvSpPr>
        <p:spPr>
          <a:xfrm>
            <a:off x="4572000" y="5020389"/>
            <a:ext cx="4571999" cy="123111"/>
          </a:xfrm>
          <a:prstGeom prst="rect">
            <a:avLst/>
          </a:prstGeom>
          <a:noFill/>
          <a:ln>
            <a:noFill/>
          </a:ln>
        </p:spPr>
        <p:txBody>
          <a:bodyPr anchorCtr="0" anchor="t" bIns="0" lIns="91425" spcFirstLastPara="1" rIns="91425" wrap="square" tIns="0">
            <a:spAutoFit/>
          </a:bodyPr>
          <a:lstStyle/>
          <a:p>
            <a:pPr indent="0" lvl="0" marL="0" marR="0" rtl="0" algn="r">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9"/>
          <p:cNvSpPr txBox="1"/>
          <p:nvPr>
            <p:ph type="title"/>
          </p:nvPr>
        </p:nvSpPr>
        <p:spPr>
          <a:xfrm>
            <a:off x="1148475" y="157350"/>
            <a:ext cx="33009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Basic JavaScript</a:t>
            </a:r>
            <a:endParaRPr/>
          </a:p>
        </p:txBody>
      </p:sp>
      <p:grpSp>
        <p:nvGrpSpPr>
          <p:cNvPr id="256" name="Google Shape;256;p9"/>
          <p:cNvGrpSpPr/>
          <p:nvPr/>
        </p:nvGrpSpPr>
        <p:grpSpPr>
          <a:xfrm>
            <a:off x="321164" y="3092586"/>
            <a:ext cx="5071494" cy="1606453"/>
            <a:chOff x="380729" y="2714139"/>
            <a:chExt cx="5071494" cy="1606453"/>
          </a:xfrm>
        </p:grpSpPr>
        <p:pic>
          <p:nvPicPr>
            <p:cNvPr id="257" name="Google Shape;257;p9"/>
            <p:cNvPicPr preferRelativeResize="0"/>
            <p:nvPr/>
          </p:nvPicPr>
          <p:blipFill rotWithShape="1">
            <a:blip r:embed="rId3">
              <a:alphaModFix/>
            </a:blip>
            <a:srcRect b="0" l="0" r="0" t="0"/>
            <a:stretch/>
          </p:blipFill>
          <p:spPr>
            <a:xfrm>
              <a:off x="380729" y="2714139"/>
              <a:ext cx="5071494" cy="1606453"/>
            </a:xfrm>
            <a:prstGeom prst="rect">
              <a:avLst/>
            </a:prstGeom>
            <a:noFill/>
            <a:ln>
              <a:noFill/>
            </a:ln>
          </p:spPr>
        </p:pic>
        <p:sp>
          <p:nvSpPr>
            <p:cNvPr id="258" name="Google Shape;258;p9"/>
            <p:cNvSpPr/>
            <p:nvPr/>
          </p:nvSpPr>
          <p:spPr>
            <a:xfrm>
              <a:off x="791430" y="3082388"/>
              <a:ext cx="2961580" cy="870857"/>
            </a:xfrm>
            <a:prstGeom prst="roundRect">
              <a:avLst>
                <a:gd fmla="val 11927" name="adj"/>
              </a:avLst>
            </a:prstGeom>
            <a:noFill/>
            <a:ln cap="flat" cmpd="sng" w="9525">
              <a:solidFill>
                <a:srgbClr val="EB56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9"/>
          <p:cNvGrpSpPr/>
          <p:nvPr/>
        </p:nvGrpSpPr>
        <p:grpSpPr>
          <a:xfrm>
            <a:off x="5074918" y="381611"/>
            <a:ext cx="3467101" cy="2349418"/>
            <a:chOff x="134713" y="1641270"/>
            <a:chExt cx="1221305" cy="494403"/>
          </a:xfrm>
        </p:grpSpPr>
        <p:grpSp>
          <p:nvGrpSpPr>
            <p:cNvPr id="260" name="Google Shape;260;p9"/>
            <p:cNvGrpSpPr/>
            <p:nvPr/>
          </p:nvGrpSpPr>
          <p:grpSpPr>
            <a:xfrm>
              <a:off x="134713" y="1641270"/>
              <a:ext cx="1221209" cy="494302"/>
              <a:chOff x="361025" y="1830438"/>
              <a:chExt cx="939175" cy="349800"/>
            </a:xfrm>
          </p:grpSpPr>
          <p:grpSp>
            <p:nvGrpSpPr>
              <p:cNvPr id="261" name="Google Shape;261;p9"/>
              <p:cNvGrpSpPr/>
              <p:nvPr/>
            </p:nvGrpSpPr>
            <p:grpSpPr>
              <a:xfrm>
                <a:off x="361025" y="1830438"/>
                <a:ext cx="496350" cy="349800"/>
                <a:chOff x="375275" y="1830425"/>
                <a:chExt cx="496350" cy="349800"/>
              </a:xfrm>
            </p:grpSpPr>
            <p:cxnSp>
              <p:nvCxnSpPr>
                <p:cNvPr id="262" name="Google Shape;262;p9"/>
                <p:cNvCxnSpPr/>
                <p:nvPr/>
              </p:nvCxnSpPr>
              <p:spPr>
                <a:xfrm rot="10800000">
                  <a:off x="375275" y="1835175"/>
                  <a:ext cx="482100" cy="0"/>
                </a:xfrm>
                <a:prstGeom prst="straightConnector1">
                  <a:avLst/>
                </a:prstGeom>
                <a:noFill/>
                <a:ln cap="flat" cmpd="sng" w="9525">
                  <a:solidFill>
                    <a:srgbClr val="1A9988"/>
                  </a:solidFill>
                  <a:prstDash val="solid"/>
                  <a:round/>
                  <a:headEnd len="sm" w="sm" type="none"/>
                  <a:tailEnd len="sm" w="sm" type="none"/>
                </a:ln>
              </p:spPr>
            </p:cxnSp>
            <p:cxnSp>
              <p:nvCxnSpPr>
                <p:cNvPr id="263" name="Google Shape;263;p9"/>
                <p:cNvCxnSpPr/>
                <p:nvPr/>
              </p:nvCxnSpPr>
              <p:spPr>
                <a:xfrm>
                  <a:off x="376375" y="1830425"/>
                  <a:ext cx="0" cy="349800"/>
                </a:xfrm>
                <a:prstGeom prst="straightConnector1">
                  <a:avLst/>
                </a:prstGeom>
                <a:noFill/>
                <a:ln cap="flat" cmpd="sng" w="9525">
                  <a:solidFill>
                    <a:srgbClr val="1A9988"/>
                  </a:solidFill>
                  <a:prstDash val="solid"/>
                  <a:round/>
                  <a:headEnd len="sm" w="sm" type="none"/>
                  <a:tailEnd len="sm" w="sm" type="none"/>
                </a:ln>
              </p:spPr>
            </p:cxnSp>
            <p:cxnSp>
              <p:nvCxnSpPr>
                <p:cNvPr id="264" name="Google Shape;264;p9"/>
                <p:cNvCxnSpPr/>
                <p:nvPr/>
              </p:nvCxnSpPr>
              <p:spPr>
                <a:xfrm>
                  <a:off x="381125" y="2175425"/>
                  <a:ext cx="490500" cy="0"/>
                </a:xfrm>
                <a:prstGeom prst="straightConnector1">
                  <a:avLst/>
                </a:prstGeom>
                <a:noFill/>
                <a:ln cap="flat" cmpd="sng" w="9525">
                  <a:solidFill>
                    <a:srgbClr val="1A9988"/>
                  </a:solidFill>
                  <a:prstDash val="solid"/>
                  <a:round/>
                  <a:headEnd len="sm" w="sm" type="none"/>
                  <a:tailEnd len="sm" w="sm" type="none"/>
                </a:ln>
              </p:spPr>
            </p:cxnSp>
          </p:grpSp>
          <p:grpSp>
            <p:nvGrpSpPr>
              <p:cNvPr id="265" name="Google Shape;265;p9"/>
              <p:cNvGrpSpPr/>
              <p:nvPr/>
            </p:nvGrpSpPr>
            <p:grpSpPr>
              <a:xfrm>
                <a:off x="833550" y="1830438"/>
                <a:ext cx="466650" cy="345525"/>
                <a:chOff x="852625" y="1827800"/>
                <a:chExt cx="466650" cy="345525"/>
              </a:xfrm>
            </p:grpSpPr>
            <p:cxnSp>
              <p:nvCxnSpPr>
                <p:cNvPr id="266" name="Google Shape;266;p9"/>
                <p:cNvCxnSpPr/>
                <p:nvPr/>
              </p:nvCxnSpPr>
              <p:spPr>
                <a:xfrm>
                  <a:off x="852625" y="1832525"/>
                  <a:ext cx="462000" cy="0"/>
                </a:xfrm>
                <a:prstGeom prst="straightConnector1">
                  <a:avLst/>
                </a:prstGeom>
                <a:noFill/>
                <a:ln cap="flat" cmpd="sng" w="9525">
                  <a:solidFill>
                    <a:srgbClr val="EB5600"/>
                  </a:solidFill>
                  <a:prstDash val="solid"/>
                  <a:round/>
                  <a:headEnd len="sm" w="sm" type="none"/>
                  <a:tailEnd len="sm" w="sm" type="none"/>
                </a:ln>
              </p:spPr>
            </p:cxnSp>
            <p:cxnSp>
              <p:nvCxnSpPr>
                <p:cNvPr id="267" name="Google Shape;267;p9"/>
                <p:cNvCxnSpPr/>
                <p:nvPr/>
              </p:nvCxnSpPr>
              <p:spPr>
                <a:xfrm>
                  <a:off x="1314575" y="1827800"/>
                  <a:ext cx="0" cy="342900"/>
                </a:xfrm>
                <a:prstGeom prst="straightConnector1">
                  <a:avLst/>
                </a:prstGeom>
                <a:noFill/>
                <a:ln cap="flat" cmpd="sng" w="9525">
                  <a:solidFill>
                    <a:srgbClr val="EB5600"/>
                  </a:solidFill>
                  <a:prstDash val="solid"/>
                  <a:round/>
                  <a:headEnd len="sm" w="sm" type="none"/>
                  <a:tailEnd len="sm" w="sm" type="none"/>
                </a:ln>
              </p:spPr>
            </p:cxnSp>
            <p:cxnSp>
              <p:nvCxnSpPr>
                <p:cNvPr id="268" name="Google Shape;268;p9"/>
                <p:cNvCxnSpPr/>
                <p:nvPr/>
              </p:nvCxnSpPr>
              <p:spPr>
                <a:xfrm>
                  <a:off x="871675" y="2173325"/>
                  <a:ext cx="447600" cy="0"/>
                </a:xfrm>
                <a:prstGeom prst="straightConnector1">
                  <a:avLst/>
                </a:prstGeom>
                <a:noFill/>
                <a:ln cap="flat" cmpd="sng" w="9525">
                  <a:solidFill>
                    <a:srgbClr val="EB5600"/>
                  </a:solidFill>
                  <a:prstDash val="solid"/>
                  <a:round/>
                  <a:headEnd len="sm" w="sm" type="none"/>
                  <a:tailEnd len="sm" w="sm" type="none"/>
                </a:ln>
              </p:spPr>
            </p:cxnSp>
          </p:grpSp>
        </p:grpSp>
        <p:sp>
          <p:nvSpPr>
            <p:cNvPr id="269" name="Google Shape;269;p9"/>
            <p:cNvSpPr txBox="1"/>
            <p:nvPr/>
          </p:nvSpPr>
          <p:spPr>
            <a:xfrm>
              <a:off x="134718" y="1641273"/>
              <a:ext cx="1221300" cy="49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Raleway"/>
                  <a:ea typeface="Raleway"/>
                  <a:cs typeface="Raleway"/>
                  <a:sym typeface="Raleway"/>
                </a:rPr>
                <a:t>→ Global script constants are used to ensure efficiency.</a:t>
              </a:r>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Raleway"/>
                  <a:ea typeface="Raleway"/>
                  <a:cs typeface="Raleway"/>
                  <a:sym typeface="Raleway"/>
                </a:rPr>
                <a:t>→ Script-wide unified variable names.</a:t>
              </a:r>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000"/>
                <a:buFont typeface="Arial"/>
                <a:buNone/>
              </a:pPr>
              <a:r>
                <a:rPr b="0" i="1" lang="en-GB" sz="1000" u="none" cap="none" strike="noStrike">
                  <a:solidFill>
                    <a:srgbClr val="000000"/>
                  </a:solidFill>
                  <a:latin typeface="Raleway"/>
                  <a:ea typeface="Raleway"/>
                  <a:cs typeface="Raleway"/>
                  <a:sym typeface="Raleway"/>
                </a:rPr>
                <a:t>Standard</a:t>
              </a:r>
              <a:r>
                <a:rPr b="0" i="0" lang="en-GB" sz="1000" u="none" cap="none" strike="noStrike">
                  <a:solidFill>
                    <a:srgbClr val="000000"/>
                  </a:solidFill>
                  <a:latin typeface="Raleway"/>
                  <a:ea typeface="Raleway"/>
                  <a:cs typeface="Raleway"/>
                  <a:sym typeface="Raleway"/>
                </a:rPr>
                <a:t>: A variable starts with a lowercase letter indicating the proposed variable type (since JS uses variants this helps avoid accidental casting). For example: s → String, i → Integer, a → Array.</a:t>
              </a:r>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Raleway"/>
                  <a:ea typeface="Raleway"/>
                  <a:cs typeface="Raleway"/>
                  <a:sym typeface="Raleway"/>
                </a:rPr>
                <a:t>After the indicator the actual name follows starting with a capitalized character</a:t>
              </a:r>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000"/>
                <a:buFont typeface="Arial"/>
                <a:buNone/>
              </a:pPr>
              <a:r>
                <a:rPr b="0" i="1" lang="en-GB" sz="1000" u="none" cap="none" strike="noStrike">
                  <a:solidFill>
                    <a:srgbClr val="000000"/>
                  </a:solidFill>
                  <a:latin typeface="Raleway"/>
                  <a:ea typeface="Raleway"/>
                  <a:cs typeface="Raleway"/>
                  <a:sym typeface="Raleway"/>
                </a:rPr>
                <a:t>Global variables</a:t>
              </a:r>
              <a:r>
                <a:rPr b="0" i="0" lang="en-GB" sz="1000" u="none" cap="none" strike="noStrike">
                  <a:solidFill>
                    <a:srgbClr val="000000"/>
                  </a:solidFill>
                  <a:latin typeface="Raleway"/>
                  <a:ea typeface="Raleway"/>
                  <a:cs typeface="Raleway"/>
                  <a:sym typeface="Raleway"/>
                </a:rPr>
                <a:t>: Start with „g_“ followed by their standard unified variable name.</a:t>
              </a:r>
              <a:endParaRPr/>
            </a:p>
          </p:txBody>
        </p:sp>
      </p:grpSp>
      <p:cxnSp>
        <p:nvCxnSpPr>
          <p:cNvPr id="270" name="Google Shape;270;p9"/>
          <p:cNvCxnSpPr>
            <a:stCxn id="258" idx="3"/>
            <a:endCxn id="269" idx="1"/>
          </p:cNvCxnSpPr>
          <p:nvPr/>
        </p:nvCxnSpPr>
        <p:spPr>
          <a:xfrm flipH="1" rot="10800000">
            <a:off x="3693445" y="1556264"/>
            <a:ext cx="1381500" cy="2340000"/>
          </a:xfrm>
          <a:prstGeom prst="straightConnector1">
            <a:avLst/>
          </a:prstGeom>
          <a:noFill/>
          <a:ln cap="flat" cmpd="sng" w="9525">
            <a:solidFill>
              <a:srgbClr val="EB5600"/>
            </a:solidFill>
            <a:prstDash val="dash"/>
            <a:round/>
            <a:headEnd len="sm" w="sm" type="none"/>
            <a:tailEnd len="sm" w="sm" type="none"/>
          </a:ln>
        </p:spPr>
      </p:cxnSp>
      <p:sp>
        <p:nvSpPr>
          <p:cNvPr id="271" name="Google Shape;271;p9"/>
          <p:cNvSpPr txBox="1"/>
          <p:nvPr/>
        </p:nvSpPr>
        <p:spPr>
          <a:xfrm>
            <a:off x="4572000" y="5020389"/>
            <a:ext cx="4571999" cy="123111"/>
          </a:xfrm>
          <a:prstGeom prst="rect">
            <a:avLst/>
          </a:prstGeom>
          <a:noFill/>
          <a:ln>
            <a:noFill/>
          </a:ln>
        </p:spPr>
        <p:txBody>
          <a:bodyPr anchorCtr="0" anchor="t" bIns="0" lIns="91425" spcFirstLastPara="1" rIns="91425" wrap="square" tIns="0">
            <a:spAutoFit/>
          </a:bodyPr>
          <a:lstStyle/>
          <a:p>
            <a:pPr indent="0" lvl="0" marL="0" marR="0" rtl="0" algn="r">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Timon Baldow</dc:creator>
</cp:coreProperties>
</file>