
<file path=[Content_Types].xml><?xml version="1.0" encoding="utf-8"?>
<Types xmlns="http://schemas.openxmlformats.org/package/2006/content-types">
  <Default Extension="bin" ContentType="application/vnd.openxmlformats-officedocument.oleObject"/>
  <Default Extension="fntdata" ContentType="application/x-fontdata"/>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80"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5143500" type="screen16x9"/>
  <p:notesSz cx="6858000" cy="9144000"/>
  <p:embeddedFontLst>
    <p:embeddedFont>
      <p:font typeface="Lato" panose="020F0502020204030203" pitchFamily="34" charset="0"/>
      <p:regular r:id="rId26"/>
      <p:bold r:id="rId27"/>
      <p:italic r:id="rId28"/>
      <p:boldItalic r:id="rId29"/>
    </p:embeddedFont>
    <p:embeddedFont>
      <p:font typeface="Raleway"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5600"/>
    <a:srgbClr val="1A99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14" autoAdjust="0"/>
    <p:restoredTop sz="94660"/>
  </p:normalViewPr>
  <p:slideViewPr>
    <p:cSldViewPr snapToGrid="0">
      <p:cViewPr>
        <p:scale>
          <a:sx n="125" d="100"/>
          <a:sy n="125" d="100"/>
        </p:scale>
        <p:origin x="990" y="3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96e84cf23_0_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96e84cf23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96e84cf23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96e84cf23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5b6a63fff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5b6a63ff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5b6a63fff5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5b6a63fff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5b6a63fff5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5b6a63fff5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5b6a63fff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5b6a63fff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5b6a63fff5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5b6a63fff5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5b6a63fff5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5b6a63fff5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5b6a63fff5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5b6a63fff5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5b6a63fff5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5b6a63fff5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96e84cf23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96e84cf23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5b6a63fff5_1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5b6a63fff5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5b6a63fff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5b6a63fff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5b6a63fff5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5b6a63fff5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96e84cf23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96e84cf23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96e84cf23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96e84cf23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596e84cf23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596e84cf23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96e84cf23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96e84cf23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96e84cf23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96e84cf23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596e84cf23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596e84cf23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596e84cf23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596e84cf23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51232" y="880900"/>
            <a:ext cx="745763" cy="44644"/>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1817525" y="635625"/>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7650" y="117082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328217" y="406581"/>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1148475" y="157350"/>
            <a:ext cx="3300900" cy="9111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3.png"/><Relationship Id="rId5" Type="http://schemas.openxmlformats.org/officeDocument/2006/relationships/image" Target="../media/image18.jpg"/><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20.jp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4.jp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3.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notesSlide" Target="../notesSlides/notesSlide15.xml"/><Relationship Id="rId7" Type="http://schemas.openxmlformats.org/officeDocument/2006/relationships/image" Target="../media/image30.png"/><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28.wmf"/><Relationship Id="rId5" Type="http://schemas.openxmlformats.org/officeDocument/2006/relationships/oleObject" Target="../embeddings/oleObject1.bin"/><Relationship Id="rId4" Type="http://schemas.openxmlformats.org/officeDocument/2006/relationships/image" Target="../media/image29.png"/><Relationship Id="rId9"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image" Target="../media/image28.wmf"/><Relationship Id="rId5" Type="http://schemas.openxmlformats.org/officeDocument/2006/relationships/oleObject" Target="../embeddings/oleObject2.bin"/><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vmlDrawing" Target="../drawings/vmlDrawing3.vml"/><Relationship Id="rId6" Type="http://schemas.openxmlformats.org/officeDocument/2006/relationships/image" Target="../media/image28.wmf"/><Relationship Id="rId5" Type="http://schemas.openxmlformats.org/officeDocument/2006/relationships/oleObject" Target="../embeddings/oleObject3.bin"/><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notesSlide" Target="../notesSlides/notesSlide18.xml"/><Relationship Id="rId7" Type="http://schemas.openxmlformats.org/officeDocument/2006/relationships/oleObject" Target="../embeddings/oleObject4.bin"/><Relationship Id="rId2" Type="http://schemas.openxmlformats.org/officeDocument/2006/relationships/slideLayout" Target="../slideLayouts/slideLayout8.xml"/><Relationship Id="rId1" Type="http://schemas.openxmlformats.org/officeDocument/2006/relationships/vmlDrawing" Target="../drawings/vmlDrawing4.vml"/><Relationship Id="rId6" Type="http://schemas.openxmlformats.org/officeDocument/2006/relationships/image" Target="../media/image29.png"/><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notesSlide" Target="../notesSlides/notesSlide19.xml"/><Relationship Id="rId7" Type="http://schemas.openxmlformats.org/officeDocument/2006/relationships/image" Target="../media/image28.wmf"/><Relationship Id="rId2" Type="http://schemas.openxmlformats.org/officeDocument/2006/relationships/slideLayout" Target="../slideLayouts/slideLayout8.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image" Target="../media/image29.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28.wmf"/><Relationship Id="rId2" Type="http://schemas.openxmlformats.org/officeDocument/2006/relationships/slideLayout" Target="../slideLayouts/slideLayout8.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image" Target="../media/image29.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39.jpg"/><Relationship Id="rId5" Type="http://schemas.openxmlformats.org/officeDocument/2006/relationships/image" Target="../media/image38.jpg"/><Relationship Id="rId4" Type="http://schemas.openxmlformats.org/officeDocument/2006/relationships/image" Target="../media/image6.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i="1" dirty="0" err="1"/>
              <a:t>WhatsChat</a:t>
            </a:r>
            <a:r>
              <a:rPr lang="en-GB" dirty="0"/>
              <a:t> - </a:t>
            </a:r>
            <a:r>
              <a:rPr lang="en-GB" dirty="0" err="1"/>
              <a:t>Programmieraufgabe</a:t>
            </a:r>
            <a:r>
              <a:rPr lang="en-GB" dirty="0"/>
              <a:t> 1</a:t>
            </a:r>
            <a:endParaRPr dirty="0"/>
          </a:p>
        </p:txBody>
      </p:sp>
      <p:sp>
        <p:nvSpPr>
          <p:cNvPr id="87" name="Google Shape;87;p13"/>
          <p:cNvSpPr txBox="1">
            <a:spLocks noGrp="1"/>
          </p:cNvSpPr>
          <p:nvPr>
            <p:ph type="subTitle" idx="1"/>
          </p:nvPr>
        </p:nvSpPr>
        <p:spPr>
          <a:xfrm>
            <a:off x="729625" y="3172900"/>
            <a:ext cx="7688100" cy="136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Timon Baldow		384023</a:t>
            </a:r>
            <a:endParaRPr dirty="0"/>
          </a:p>
          <a:p>
            <a:pPr marL="0" lvl="0" indent="0" algn="l" rtl="0">
              <a:spcBef>
                <a:spcPts val="0"/>
              </a:spcBef>
              <a:spcAft>
                <a:spcPts val="0"/>
              </a:spcAft>
              <a:buNone/>
            </a:pPr>
            <a:r>
              <a:rPr lang="en-GB" dirty="0"/>
              <a:t>Leonard </a:t>
            </a:r>
            <a:r>
              <a:rPr lang="en-GB" dirty="0" err="1"/>
              <a:t>Kinzinger</a:t>
            </a:r>
            <a:r>
              <a:rPr lang="en-GB" dirty="0"/>
              <a:t>		393510</a:t>
            </a:r>
            <a:endParaRPr dirty="0"/>
          </a:p>
          <a:p>
            <a:pPr marL="0" lvl="0" indent="0" algn="l" rtl="0">
              <a:spcBef>
                <a:spcPts val="0"/>
              </a:spcBef>
              <a:spcAft>
                <a:spcPts val="0"/>
              </a:spcAft>
              <a:buNone/>
            </a:pPr>
            <a:r>
              <a:rPr lang="en-GB" dirty="0"/>
              <a:t>Jan </a:t>
            </a:r>
            <a:r>
              <a:rPr lang="en-GB" dirty="0" err="1"/>
              <a:t>Tiegges</a:t>
            </a:r>
            <a:r>
              <a:rPr lang="en-GB" dirty="0"/>
              <a:t> 		393523	</a:t>
            </a:r>
            <a:endParaRPr dirty="0"/>
          </a:p>
          <a:p>
            <a:pPr marL="0" lvl="0" indent="0" algn="l" rtl="0">
              <a:spcBef>
                <a:spcPts val="0"/>
              </a:spcBef>
              <a:spcAft>
                <a:spcPts val="0"/>
              </a:spcAft>
              <a:buNone/>
            </a:pPr>
            <a:r>
              <a:rPr lang="en-GB" dirty="0"/>
              <a:t>Mika Dietz		394284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1"/>
          <p:cNvSpPr txBox="1">
            <a:spLocks noGrp="1"/>
          </p:cNvSpPr>
          <p:nvPr>
            <p:ph type="title"/>
          </p:nvPr>
        </p:nvSpPr>
        <p:spPr>
          <a:xfrm>
            <a:off x="1148475" y="157350"/>
            <a:ext cx="33009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Channels </a:t>
            </a:r>
            <a:endParaRPr/>
          </a:p>
        </p:txBody>
      </p:sp>
      <p:sp>
        <p:nvSpPr>
          <p:cNvPr id="265" name="Google Shape;265;p21"/>
          <p:cNvSpPr txBox="1">
            <a:spLocks noGrp="1"/>
          </p:cNvSpPr>
          <p:nvPr>
            <p:ph type="title"/>
          </p:nvPr>
        </p:nvSpPr>
        <p:spPr>
          <a:xfrm>
            <a:off x="4787025" y="157350"/>
            <a:ext cx="11664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JS </a:t>
            </a:r>
            <a:endParaRPr/>
          </a:p>
        </p:txBody>
      </p:sp>
      <p:sp>
        <p:nvSpPr>
          <p:cNvPr id="270" name="Google Shape;270;p21"/>
          <p:cNvSpPr txBox="1"/>
          <p:nvPr/>
        </p:nvSpPr>
        <p:spPr>
          <a:xfrm>
            <a:off x="4657725" y="699650"/>
            <a:ext cx="4175400" cy="32829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SzPts val="1000"/>
              <a:buFont typeface="Raleway"/>
              <a:buChar char="-"/>
            </a:pPr>
            <a:r>
              <a:rPr lang="en-GB" sz="1000" dirty="0">
                <a:latin typeface="Raleway"/>
                <a:ea typeface="Raleway"/>
                <a:cs typeface="Raleway"/>
                <a:sym typeface="Raleway"/>
              </a:rPr>
              <a:t>All available Channels will be loaded from server by the </a:t>
            </a:r>
            <a:r>
              <a:rPr lang="en-GB" sz="1000" b="1" dirty="0">
                <a:latin typeface="Raleway"/>
                <a:ea typeface="Raleway"/>
                <a:cs typeface="Raleway"/>
                <a:sym typeface="Raleway"/>
              </a:rPr>
              <a:t>_</a:t>
            </a:r>
            <a:r>
              <a:rPr lang="en-GB" sz="1000" b="1" dirty="0" err="1">
                <a:latin typeface="Raleway"/>
                <a:ea typeface="Raleway"/>
                <a:cs typeface="Raleway"/>
                <a:sym typeface="Raleway"/>
              </a:rPr>
              <a:t>getChannels</a:t>
            </a:r>
            <a:r>
              <a:rPr lang="en-GB" sz="1000" b="1" dirty="0">
                <a:latin typeface="Raleway"/>
                <a:ea typeface="Raleway"/>
                <a:cs typeface="Raleway"/>
                <a:sym typeface="Raleway"/>
              </a:rPr>
              <a:t>() </a:t>
            </a:r>
            <a:r>
              <a:rPr lang="en-GB" sz="1000" dirty="0">
                <a:latin typeface="Raleway"/>
                <a:ea typeface="Raleway"/>
                <a:cs typeface="Raleway"/>
                <a:sym typeface="Raleway"/>
              </a:rPr>
              <a:t>function</a:t>
            </a:r>
            <a:endParaRPr sz="1000" dirty="0">
              <a:latin typeface="Raleway"/>
              <a:ea typeface="Raleway"/>
              <a:cs typeface="Raleway"/>
              <a:sym typeface="Raleway"/>
            </a:endParaRPr>
          </a:p>
          <a:p>
            <a:pPr marL="457200" lvl="0" indent="-292100" algn="l" rtl="0">
              <a:spcBef>
                <a:spcPts val="500"/>
              </a:spcBef>
              <a:spcAft>
                <a:spcPts val="0"/>
              </a:spcAft>
              <a:buSzPts val="1000"/>
              <a:buFont typeface="Raleway"/>
              <a:buChar char="-"/>
            </a:pPr>
            <a:r>
              <a:rPr lang="en-GB" sz="1000" b="1" dirty="0" err="1">
                <a:latin typeface="Raleway"/>
                <a:ea typeface="Raleway"/>
                <a:cs typeface="Raleway"/>
                <a:sym typeface="Raleway"/>
              </a:rPr>
              <a:t>setInterval</a:t>
            </a:r>
            <a:r>
              <a:rPr lang="en-GB" sz="1000" dirty="0">
                <a:latin typeface="Raleway"/>
                <a:ea typeface="Raleway"/>
                <a:cs typeface="Raleway"/>
                <a:sym typeface="Raleway"/>
              </a:rPr>
              <a:t>(_</a:t>
            </a:r>
            <a:r>
              <a:rPr lang="en-GB" sz="1000" dirty="0" err="1">
                <a:latin typeface="Raleway"/>
                <a:ea typeface="Raleway"/>
                <a:cs typeface="Raleway"/>
                <a:sym typeface="Raleway"/>
              </a:rPr>
              <a:t>getChannels</a:t>
            </a:r>
            <a:r>
              <a:rPr lang="en-GB" sz="1000" dirty="0">
                <a:latin typeface="Raleway"/>
                <a:ea typeface="Raleway"/>
                <a:cs typeface="Raleway"/>
                <a:sym typeface="Raleway"/>
              </a:rPr>
              <a:t>, </a:t>
            </a:r>
            <a:r>
              <a:rPr lang="en-GB" sz="1000" dirty="0" err="1">
                <a:latin typeface="Raleway"/>
                <a:ea typeface="Raleway"/>
                <a:cs typeface="Raleway"/>
                <a:sym typeface="Raleway"/>
              </a:rPr>
              <a:t>g_iRefreshChannels</a:t>
            </a:r>
            <a:r>
              <a:rPr lang="en-GB" sz="1000" dirty="0">
                <a:latin typeface="Raleway"/>
                <a:ea typeface="Raleway"/>
                <a:cs typeface="Raleway"/>
                <a:sym typeface="Raleway"/>
              </a:rPr>
              <a:t>) is used for background polls every 60s (</a:t>
            </a:r>
            <a:r>
              <a:rPr lang="en-GB" sz="1000" dirty="0" err="1">
                <a:latin typeface="Raleway"/>
                <a:ea typeface="Raleway"/>
                <a:cs typeface="Raleway"/>
                <a:sym typeface="Raleway"/>
              </a:rPr>
              <a:t>g_iRefreshChannels</a:t>
            </a:r>
            <a:r>
              <a:rPr lang="en-GB" sz="1000" dirty="0">
                <a:latin typeface="Raleway"/>
                <a:ea typeface="Raleway"/>
                <a:cs typeface="Raleway"/>
                <a:sym typeface="Raleway"/>
              </a:rPr>
              <a:t>)</a:t>
            </a:r>
            <a:endParaRPr sz="1000" dirty="0">
              <a:latin typeface="Raleway"/>
              <a:ea typeface="Raleway"/>
              <a:cs typeface="Raleway"/>
              <a:sym typeface="Raleway"/>
            </a:endParaRPr>
          </a:p>
          <a:p>
            <a:pPr marL="457200" lvl="0" indent="-292100" algn="l" rtl="0">
              <a:spcBef>
                <a:spcPts val="500"/>
              </a:spcBef>
              <a:spcAft>
                <a:spcPts val="0"/>
              </a:spcAft>
              <a:buSzPts val="1000"/>
              <a:buFont typeface="Raleway"/>
              <a:buChar char="-"/>
            </a:pPr>
            <a:r>
              <a:rPr lang="en-GB" sz="1000" dirty="0">
                <a:latin typeface="Raleway"/>
                <a:ea typeface="Raleway"/>
                <a:cs typeface="Raleway"/>
                <a:sym typeface="Raleway"/>
              </a:rPr>
              <a:t>If user clicks + button to create Channel $("#channels </a:t>
            </a:r>
            <a:r>
              <a:rPr lang="en-GB" sz="1000" dirty="0" err="1">
                <a:latin typeface="Raleway"/>
                <a:ea typeface="Raleway"/>
                <a:cs typeface="Raleway"/>
                <a:sym typeface="Raleway"/>
              </a:rPr>
              <a:t>i</a:t>
            </a:r>
            <a:r>
              <a:rPr lang="en-GB" sz="1000" dirty="0">
                <a:latin typeface="Raleway"/>
                <a:ea typeface="Raleway"/>
                <a:cs typeface="Raleway"/>
                <a:sym typeface="Raleway"/>
              </a:rPr>
              <a:t>").click(function () will be called which then calls </a:t>
            </a:r>
            <a:r>
              <a:rPr lang="en-GB" sz="1000" b="1" dirty="0">
                <a:latin typeface="Raleway"/>
                <a:ea typeface="Raleway"/>
                <a:cs typeface="Raleway"/>
                <a:sym typeface="Raleway"/>
              </a:rPr>
              <a:t>_</a:t>
            </a:r>
            <a:r>
              <a:rPr lang="en-GB" sz="1000" b="1" dirty="0" err="1">
                <a:latin typeface="Raleway"/>
                <a:ea typeface="Raleway"/>
                <a:cs typeface="Raleway"/>
                <a:sym typeface="Raleway"/>
              </a:rPr>
              <a:t>createNewChannel</a:t>
            </a:r>
            <a:r>
              <a:rPr lang="en-GB" sz="1000" b="1" dirty="0">
                <a:latin typeface="Raleway"/>
                <a:ea typeface="Raleway"/>
                <a:cs typeface="Raleway"/>
                <a:sym typeface="Raleway"/>
              </a:rPr>
              <a:t>(</a:t>
            </a:r>
            <a:r>
              <a:rPr lang="en-GB" sz="1000" b="1" dirty="0" err="1">
                <a:latin typeface="Raleway"/>
                <a:ea typeface="Raleway"/>
                <a:cs typeface="Raleway"/>
                <a:sym typeface="Raleway"/>
              </a:rPr>
              <a:t>sChannel</a:t>
            </a:r>
            <a:r>
              <a:rPr lang="en-GB" sz="1000" b="1" dirty="0">
                <a:latin typeface="Raleway"/>
                <a:ea typeface="Raleway"/>
                <a:cs typeface="Raleway"/>
                <a:sym typeface="Raleway"/>
              </a:rPr>
              <a:t>, </a:t>
            </a:r>
            <a:r>
              <a:rPr lang="en-GB" sz="1000" b="1" dirty="0" err="1">
                <a:latin typeface="Raleway"/>
                <a:ea typeface="Raleway"/>
                <a:cs typeface="Raleway"/>
                <a:sym typeface="Raleway"/>
              </a:rPr>
              <a:t>sTopic</a:t>
            </a:r>
            <a:r>
              <a:rPr lang="en-GB" sz="1000" b="1" dirty="0">
                <a:latin typeface="Raleway"/>
                <a:ea typeface="Raleway"/>
                <a:cs typeface="Raleway"/>
                <a:sym typeface="Raleway"/>
              </a:rPr>
              <a:t>)</a:t>
            </a:r>
            <a:r>
              <a:rPr lang="en-GB" sz="1000" dirty="0">
                <a:latin typeface="Raleway"/>
                <a:ea typeface="Raleway"/>
                <a:cs typeface="Raleway"/>
                <a:sym typeface="Raleway"/>
              </a:rPr>
              <a:t> to perform Ajax POST call to the server</a:t>
            </a:r>
            <a:endParaRPr sz="1000" dirty="0">
              <a:latin typeface="Raleway"/>
              <a:ea typeface="Raleway"/>
              <a:cs typeface="Raleway"/>
              <a:sym typeface="Raleway"/>
            </a:endParaRPr>
          </a:p>
          <a:p>
            <a:pPr marL="457200" lvl="0" indent="-292100" algn="l" rtl="0">
              <a:spcBef>
                <a:spcPts val="500"/>
              </a:spcBef>
              <a:spcAft>
                <a:spcPts val="0"/>
              </a:spcAft>
              <a:buSzPts val="1000"/>
              <a:buFont typeface="Raleway"/>
              <a:buChar char="-"/>
            </a:pPr>
            <a:r>
              <a:rPr lang="en-GB" sz="1000" dirty="0">
                <a:latin typeface="Raleway"/>
                <a:ea typeface="Raleway"/>
                <a:cs typeface="Raleway"/>
                <a:sym typeface="Raleway"/>
              </a:rPr>
              <a:t>To add the channels to the list, the function _</a:t>
            </a:r>
            <a:r>
              <a:rPr lang="en-GB" sz="1000" dirty="0" err="1">
                <a:latin typeface="Raleway"/>
                <a:ea typeface="Raleway"/>
                <a:cs typeface="Raleway"/>
                <a:sym typeface="Raleway"/>
              </a:rPr>
              <a:t>getChannels</a:t>
            </a:r>
            <a:r>
              <a:rPr lang="en-GB" sz="1000" dirty="0">
                <a:latin typeface="Raleway"/>
                <a:ea typeface="Raleway"/>
                <a:cs typeface="Raleway"/>
                <a:sym typeface="Raleway"/>
              </a:rPr>
              <a:t>() calls </a:t>
            </a:r>
            <a:r>
              <a:rPr lang="en-GB" sz="1000" b="1" dirty="0">
                <a:latin typeface="Raleway"/>
                <a:ea typeface="Raleway"/>
                <a:cs typeface="Raleway"/>
                <a:sym typeface="Raleway"/>
              </a:rPr>
              <a:t>_</a:t>
            </a:r>
            <a:r>
              <a:rPr lang="en-GB" sz="1000" b="1" dirty="0" err="1">
                <a:latin typeface="Raleway"/>
                <a:ea typeface="Raleway"/>
                <a:cs typeface="Raleway"/>
                <a:sym typeface="Raleway"/>
              </a:rPr>
              <a:t>addChannelToScreen</a:t>
            </a:r>
            <a:r>
              <a:rPr lang="en-GB" sz="1000" b="1" dirty="0">
                <a:latin typeface="Raleway"/>
                <a:ea typeface="Raleway"/>
                <a:cs typeface="Raleway"/>
                <a:sym typeface="Raleway"/>
              </a:rPr>
              <a:t>(</a:t>
            </a:r>
            <a:r>
              <a:rPr lang="en-GB" sz="1000" b="1" dirty="0" err="1">
                <a:latin typeface="Raleway"/>
                <a:ea typeface="Raleway"/>
                <a:cs typeface="Raleway"/>
                <a:sym typeface="Raleway"/>
              </a:rPr>
              <a:t>iID</a:t>
            </a:r>
            <a:r>
              <a:rPr lang="en-GB" sz="1000" b="1" dirty="0">
                <a:latin typeface="Raleway"/>
                <a:ea typeface="Raleway"/>
                <a:cs typeface="Raleway"/>
                <a:sym typeface="Raleway"/>
              </a:rPr>
              <a:t>, </a:t>
            </a:r>
            <a:r>
              <a:rPr lang="en-GB" sz="1000" b="1" dirty="0" err="1">
                <a:latin typeface="Raleway"/>
                <a:ea typeface="Raleway"/>
                <a:cs typeface="Raleway"/>
                <a:sym typeface="Raleway"/>
              </a:rPr>
              <a:t>sChannel</a:t>
            </a:r>
            <a:r>
              <a:rPr lang="en-GB" sz="1000" b="1" dirty="0">
                <a:latin typeface="Raleway"/>
                <a:ea typeface="Raleway"/>
                <a:cs typeface="Raleway"/>
                <a:sym typeface="Raleway"/>
              </a:rPr>
              <a:t>, </a:t>
            </a:r>
            <a:r>
              <a:rPr lang="en-GB" sz="1000" b="1" dirty="0" err="1">
                <a:latin typeface="Raleway"/>
                <a:ea typeface="Raleway"/>
                <a:cs typeface="Raleway"/>
                <a:sym typeface="Raleway"/>
              </a:rPr>
              <a:t>sTopic</a:t>
            </a:r>
            <a:r>
              <a:rPr lang="en-GB" sz="1000" b="1" dirty="0">
                <a:latin typeface="Raleway"/>
                <a:ea typeface="Raleway"/>
                <a:cs typeface="Raleway"/>
                <a:sym typeface="Raleway"/>
              </a:rPr>
              <a:t> = '')</a:t>
            </a:r>
            <a:endParaRPr sz="1000" b="1" dirty="0">
              <a:latin typeface="Raleway"/>
              <a:ea typeface="Raleway"/>
              <a:cs typeface="Raleway"/>
              <a:sym typeface="Raleway"/>
            </a:endParaRPr>
          </a:p>
          <a:p>
            <a:pPr marL="457200" lvl="0" indent="-292100" algn="l" rtl="0">
              <a:spcBef>
                <a:spcPts val="500"/>
              </a:spcBef>
              <a:spcAft>
                <a:spcPts val="0"/>
              </a:spcAft>
              <a:buSzPts val="1000"/>
              <a:buFont typeface="Raleway"/>
              <a:buChar char="-"/>
            </a:pPr>
            <a:r>
              <a:rPr lang="en-GB" sz="1000" dirty="0">
                <a:latin typeface="Raleway"/>
                <a:ea typeface="Raleway"/>
                <a:cs typeface="Raleway"/>
                <a:sym typeface="Raleway"/>
              </a:rPr>
              <a:t>If user switches the channel by clicking on any channel item in the list the function </a:t>
            </a:r>
            <a:r>
              <a:rPr lang="en-GB" sz="1000" b="1" dirty="0">
                <a:latin typeface="Raleway"/>
                <a:ea typeface="Raleway"/>
                <a:cs typeface="Raleway"/>
                <a:sym typeface="Raleway"/>
              </a:rPr>
              <a:t>_</a:t>
            </a:r>
            <a:r>
              <a:rPr lang="en-GB" sz="1000" b="1" dirty="0" err="1">
                <a:latin typeface="Raleway"/>
                <a:ea typeface="Raleway"/>
                <a:cs typeface="Raleway"/>
                <a:sym typeface="Raleway"/>
              </a:rPr>
              <a:t>switchChannel</a:t>
            </a:r>
            <a:r>
              <a:rPr lang="en-GB" sz="1000" b="1" dirty="0">
                <a:latin typeface="Raleway"/>
                <a:ea typeface="Raleway"/>
                <a:cs typeface="Raleway"/>
                <a:sym typeface="Raleway"/>
              </a:rPr>
              <a:t>(</a:t>
            </a:r>
            <a:r>
              <a:rPr lang="en-GB" sz="1000" b="1" dirty="0" err="1">
                <a:latin typeface="Raleway"/>
                <a:ea typeface="Raleway"/>
                <a:cs typeface="Raleway"/>
                <a:sym typeface="Raleway"/>
              </a:rPr>
              <a:t>sChannel</a:t>
            </a:r>
            <a:r>
              <a:rPr lang="en-GB" sz="1000" b="1" dirty="0">
                <a:latin typeface="Raleway"/>
                <a:ea typeface="Raleway"/>
                <a:cs typeface="Raleway"/>
                <a:sym typeface="Raleway"/>
              </a:rPr>
              <a:t>)</a:t>
            </a:r>
            <a:r>
              <a:rPr lang="en-GB" sz="1000" dirty="0">
                <a:latin typeface="Raleway"/>
                <a:ea typeface="Raleway"/>
                <a:cs typeface="Raleway"/>
                <a:sym typeface="Raleway"/>
              </a:rPr>
              <a:t> will be called by the .click event</a:t>
            </a:r>
            <a:endParaRPr sz="1000" dirty="0">
              <a:latin typeface="Raleway"/>
              <a:ea typeface="Raleway"/>
              <a:cs typeface="Raleway"/>
              <a:sym typeface="Raleway"/>
            </a:endParaRPr>
          </a:p>
          <a:p>
            <a:pPr marL="457200" lvl="0" indent="-292100" algn="l" rtl="0">
              <a:spcBef>
                <a:spcPts val="500"/>
              </a:spcBef>
              <a:spcAft>
                <a:spcPts val="0"/>
              </a:spcAft>
              <a:buSzPts val="1000"/>
              <a:buFont typeface="Raleway"/>
              <a:buChar char="-"/>
            </a:pPr>
            <a:r>
              <a:rPr lang="en-GB" sz="1000" dirty="0">
                <a:latin typeface="Raleway"/>
                <a:ea typeface="Raleway"/>
                <a:cs typeface="Raleway"/>
                <a:sym typeface="Raleway"/>
              </a:rPr>
              <a:t>We also implemented a function </a:t>
            </a:r>
            <a:r>
              <a:rPr lang="en-GB" sz="1000" b="1" dirty="0">
                <a:latin typeface="Raleway"/>
                <a:ea typeface="Raleway"/>
                <a:cs typeface="Raleway"/>
                <a:sym typeface="Raleway"/>
              </a:rPr>
              <a:t>_</a:t>
            </a:r>
            <a:r>
              <a:rPr lang="en-GB" sz="1000" b="1" dirty="0" err="1">
                <a:latin typeface="Raleway"/>
                <a:ea typeface="Raleway"/>
                <a:cs typeface="Raleway"/>
                <a:sym typeface="Raleway"/>
              </a:rPr>
              <a:t>prepChannelName</a:t>
            </a:r>
            <a:r>
              <a:rPr lang="en-GB" sz="1000" b="1" dirty="0">
                <a:latin typeface="Raleway"/>
                <a:ea typeface="Raleway"/>
                <a:cs typeface="Raleway"/>
                <a:sym typeface="Raleway"/>
              </a:rPr>
              <a:t>()</a:t>
            </a:r>
            <a:r>
              <a:rPr lang="en-GB" sz="1000" dirty="0">
                <a:latin typeface="Raleway"/>
                <a:ea typeface="Raleway"/>
                <a:cs typeface="Raleway"/>
                <a:sym typeface="Raleway"/>
              </a:rPr>
              <a:t> to trim whitespaces, set type to String and block code injection</a:t>
            </a:r>
            <a:endParaRPr sz="1000" dirty="0">
              <a:latin typeface="Raleway"/>
              <a:ea typeface="Raleway"/>
              <a:cs typeface="Raleway"/>
              <a:sym typeface="Raleway"/>
            </a:endParaRPr>
          </a:p>
          <a:p>
            <a:pPr marL="457200" lvl="0" indent="-292100" algn="l" rtl="0">
              <a:spcBef>
                <a:spcPts val="500"/>
              </a:spcBef>
              <a:spcAft>
                <a:spcPts val="500"/>
              </a:spcAft>
              <a:buSzPts val="1000"/>
              <a:buFont typeface="Raleway"/>
              <a:buChar char="-"/>
            </a:pPr>
            <a:endParaRPr sz="1000" dirty="0">
              <a:latin typeface="Raleway"/>
              <a:ea typeface="Raleway"/>
              <a:cs typeface="Raleway"/>
              <a:sym typeface="Raleway"/>
            </a:endParaRPr>
          </a:p>
        </p:txBody>
      </p:sp>
      <p:pic>
        <p:nvPicPr>
          <p:cNvPr id="9" name="Google Shape;246;p20">
            <a:extLst>
              <a:ext uri="{FF2B5EF4-FFF2-40B4-BE49-F238E27FC236}">
                <a16:creationId xmlns:a16="http://schemas.microsoft.com/office/drawing/2014/main" id="{7788D74A-7434-4F43-A834-F1EF4C4F7536}"/>
              </a:ext>
            </a:extLst>
          </p:cNvPr>
          <p:cNvPicPr preferRelativeResize="0"/>
          <p:nvPr/>
        </p:nvPicPr>
        <p:blipFill rotWithShape="1">
          <a:blip r:embed="rId3">
            <a:alphaModFix amt="20000"/>
          </a:blip>
          <a:srcRect/>
          <a:stretch/>
        </p:blipFill>
        <p:spPr>
          <a:xfrm>
            <a:off x="392601" y="1402164"/>
            <a:ext cx="3842788" cy="2279490"/>
          </a:xfrm>
          <a:prstGeom prst="rect">
            <a:avLst/>
          </a:prstGeom>
          <a:noFill/>
          <a:ln>
            <a:noFill/>
          </a:ln>
        </p:spPr>
      </p:pic>
      <p:pic>
        <p:nvPicPr>
          <p:cNvPr id="10" name="Google Shape;248;p20">
            <a:extLst>
              <a:ext uri="{FF2B5EF4-FFF2-40B4-BE49-F238E27FC236}">
                <a16:creationId xmlns:a16="http://schemas.microsoft.com/office/drawing/2014/main" id="{F15A39DD-86FA-42BE-A882-1309664419BA}"/>
              </a:ext>
            </a:extLst>
          </p:cNvPr>
          <p:cNvPicPr preferRelativeResize="0"/>
          <p:nvPr/>
        </p:nvPicPr>
        <p:blipFill>
          <a:blip r:embed="rId4"/>
          <a:srcRect/>
          <a:stretch/>
        </p:blipFill>
        <p:spPr>
          <a:xfrm>
            <a:off x="638514" y="1677567"/>
            <a:ext cx="895711" cy="18372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2"/>
          <p:cNvSpPr txBox="1">
            <a:spLocks noGrp="1"/>
          </p:cNvSpPr>
          <p:nvPr>
            <p:ph type="title"/>
          </p:nvPr>
        </p:nvSpPr>
        <p:spPr>
          <a:xfrm>
            <a:off x="1148475" y="157350"/>
            <a:ext cx="33009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Channels </a:t>
            </a:r>
            <a:endParaRPr/>
          </a:p>
        </p:txBody>
      </p:sp>
      <p:sp>
        <p:nvSpPr>
          <p:cNvPr id="280" name="Google Shape;280;p22"/>
          <p:cNvSpPr txBox="1">
            <a:spLocks noGrp="1"/>
          </p:cNvSpPr>
          <p:nvPr>
            <p:ph type="title"/>
          </p:nvPr>
        </p:nvSpPr>
        <p:spPr>
          <a:xfrm>
            <a:off x="4694299" y="99125"/>
            <a:ext cx="4323347"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a:t>_</a:t>
            </a:r>
            <a:r>
              <a:rPr lang="en-GB" sz="1500" dirty="0" err="1"/>
              <a:t>GetChannels</a:t>
            </a:r>
            <a:r>
              <a:rPr lang="en-GB" sz="1500" dirty="0"/>
              <a:t>() </a:t>
            </a:r>
            <a:r>
              <a:rPr lang="en-GB" sz="1200" i="1" dirty="0"/>
              <a:t>– loads channels from server  </a:t>
            </a:r>
            <a:endParaRPr sz="1500" i="1" dirty="0"/>
          </a:p>
        </p:txBody>
      </p:sp>
      <p:pic>
        <p:nvPicPr>
          <p:cNvPr id="281" name="Google Shape;281;p22"/>
          <p:cNvPicPr preferRelativeResize="0"/>
          <p:nvPr/>
        </p:nvPicPr>
        <p:blipFill>
          <a:blip r:embed="rId3">
            <a:alphaModFix/>
          </a:blip>
          <a:stretch>
            <a:fillRect/>
          </a:stretch>
        </p:blipFill>
        <p:spPr>
          <a:xfrm>
            <a:off x="4694308" y="448025"/>
            <a:ext cx="4328780" cy="1837226"/>
          </a:xfrm>
          <a:prstGeom prst="rect">
            <a:avLst/>
          </a:prstGeom>
          <a:noFill/>
          <a:ln>
            <a:noFill/>
          </a:ln>
        </p:spPr>
      </p:pic>
      <p:pic>
        <p:nvPicPr>
          <p:cNvPr id="282" name="Google Shape;282;p22"/>
          <p:cNvPicPr preferRelativeResize="0"/>
          <p:nvPr/>
        </p:nvPicPr>
        <p:blipFill>
          <a:blip r:embed="rId4">
            <a:alphaModFix/>
          </a:blip>
          <a:stretch>
            <a:fillRect/>
          </a:stretch>
        </p:blipFill>
        <p:spPr>
          <a:xfrm>
            <a:off x="4697025" y="2635625"/>
            <a:ext cx="4323350" cy="1420775"/>
          </a:xfrm>
          <a:prstGeom prst="rect">
            <a:avLst/>
          </a:prstGeom>
          <a:noFill/>
          <a:ln>
            <a:noFill/>
          </a:ln>
        </p:spPr>
      </p:pic>
      <p:sp>
        <p:nvSpPr>
          <p:cNvPr id="283" name="Google Shape;283;p22"/>
          <p:cNvSpPr txBox="1">
            <a:spLocks noGrp="1"/>
          </p:cNvSpPr>
          <p:nvPr>
            <p:ph type="title"/>
          </p:nvPr>
        </p:nvSpPr>
        <p:spPr>
          <a:xfrm>
            <a:off x="4694300" y="2252938"/>
            <a:ext cx="4323346"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a:t>_</a:t>
            </a:r>
            <a:r>
              <a:rPr lang="en-GB" sz="1500" dirty="0" err="1"/>
              <a:t>CreateNewChannel</a:t>
            </a:r>
            <a:r>
              <a:rPr lang="en-GB" sz="1500" dirty="0"/>
              <a:t>() </a:t>
            </a:r>
            <a:r>
              <a:rPr lang="en-GB" sz="1200" i="1" dirty="0"/>
              <a:t>– creates channel on server </a:t>
            </a:r>
            <a:endParaRPr sz="1500" i="1" dirty="0"/>
          </a:p>
        </p:txBody>
      </p:sp>
      <p:pic>
        <p:nvPicPr>
          <p:cNvPr id="284" name="Google Shape;284;p22"/>
          <p:cNvPicPr preferRelativeResize="0"/>
          <p:nvPr/>
        </p:nvPicPr>
        <p:blipFill>
          <a:blip r:embed="rId5">
            <a:alphaModFix/>
          </a:blip>
          <a:stretch>
            <a:fillRect/>
          </a:stretch>
        </p:blipFill>
        <p:spPr>
          <a:xfrm>
            <a:off x="4697025" y="4406767"/>
            <a:ext cx="4323348" cy="658057"/>
          </a:xfrm>
          <a:prstGeom prst="rect">
            <a:avLst/>
          </a:prstGeom>
          <a:noFill/>
          <a:ln>
            <a:noFill/>
          </a:ln>
        </p:spPr>
      </p:pic>
      <p:sp>
        <p:nvSpPr>
          <p:cNvPr id="285" name="Google Shape;285;p22"/>
          <p:cNvSpPr txBox="1">
            <a:spLocks noGrp="1"/>
          </p:cNvSpPr>
          <p:nvPr>
            <p:ph type="title"/>
          </p:nvPr>
        </p:nvSpPr>
        <p:spPr>
          <a:xfrm>
            <a:off x="4694300" y="3986500"/>
            <a:ext cx="4323346"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a:solidFill>
                  <a:srgbClr val="000000"/>
                </a:solidFill>
                <a:latin typeface="Arial"/>
                <a:ea typeface="Arial"/>
                <a:cs typeface="Arial"/>
                <a:sym typeface="Arial"/>
              </a:rPr>
              <a:t>_</a:t>
            </a:r>
            <a:r>
              <a:rPr lang="en-GB" sz="1500" dirty="0" err="1">
                <a:solidFill>
                  <a:srgbClr val="000000"/>
                </a:solidFill>
                <a:latin typeface="Arial"/>
                <a:ea typeface="Arial"/>
                <a:cs typeface="Arial"/>
                <a:sym typeface="Arial"/>
              </a:rPr>
              <a:t>addChannelToScreen</a:t>
            </a:r>
            <a:r>
              <a:rPr lang="en-GB" sz="1500" dirty="0">
                <a:solidFill>
                  <a:srgbClr val="000000"/>
                </a:solidFill>
                <a:latin typeface="Arial"/>
                <a:ea typeface="Arial"/>
                <a:cs typeface="Arial"/>
                <a:sym typeface="Arial"/>
              </a:rPr>
              <a:t> </a:t>
            </a:r>
            <a:r>
              <a:rPr lang="en-GB" sz="1500" dirty="0"/>
              <a:t>() </a:t>
            </a:r>
            <a:r>
              <a:rPr lang="en-GB" sz="1200" i="1" dirty="0"/>
              <a:t>- adds it to the screen</a:t>
            </a:r>
            <a:endParaRPr sz="1500" i="1" dirty="0"/>
          </a:p>
        </p:txBody>
      </p:sp>
      <p:pic>
        <p:nvPicPr>
          <p:cNvPr id="13" name="Google Shape;246;p20">
            <a:extLst>
              <a:ext uri="{FF2B5EF4-FFF2-40B4-BE49-F238E27FC236}">
                <a16:creationId xmlns:a16="http://schemas.microsoft.com/office/drawing/2014/main" id="{F7E9EAF8-C6E4-4B65-AE05-7DD875475B52}"/>
              </a:ext>
            </a:extLst>
          </p:cNvPr>
          <p:cNvPicPr preferRelativeResize="0"/>
          <p:nvPr/>
        </p:nvPicPr>
        <p:blipFill rotWithShape="1">
          <a:blip r:embed="rId6">
            <a:alphaModFix amt="20000"/>
          </a:blip>
          <a:srcRect/>
          <a:stretch/>
        </p:blipFill>
        <p:spPr>
          <a:xfrm>
            <a:off x="392601" y="1402164"/>
            <a:ext cx="3842788" cy="2279490"/>
          </a:xfrm>
          <a:prstGeom prst="rect">
            <a:avLst/>
          </a:prstGeom>
          <a:noFill/>
          <a:ln>
            <a:noFill/>
          </a:ln>
        </p:spPr>
      </p:pic>
      <p:pic>
        <p:nvPicPr>
          <p:cNvPr id="14" name="Google Shape;248;p20">
            <a:extLst>
              <a:ext uri="{FF2B5EF4-FFF2-40B4-BE49-F238E27FC236}">
                <a16:creationId xmlns:a16="http://schemas.microsoft.com/office/drawing/2014/main" id="{406DB5BA-38C1-4156-803F-4D26DEC32D39}"/>
              </a:ext>
            </a:extLst>
          </p:cNvPr>
          <p:cNvPicPr preferRelativeResize="0"/>
          <p:nvPr/>
        </p:nvPicPr>
        <p:blipFill>
          <a:blip r:embed="rId7"/>
          <a:srcRect/>
          <a:stretch/>
        </p:blipFill>
        <p:spPr>
          <a:xfrm>
            <a:off x="638514" y="1677567"/>
            <a:ext cx="895711" cy="18372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3"/>
          <p:cNvSpPr txBox="1">
            <a:spLocks noGrp="1"/>
          </p:cNvSpPr>
          <p:nvPr>
            <p:ph type="title"/>
          </p:nvPr>
        </p:nvSpPr>
        <p:spPr>
          <a:xfrm>
            <a:off x="1148475" y="157350"/>
            <a:ext cx="33009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Channels </a:t>
            </a:r>
            <a:endParaRPr/>
          </a:p>
        </p:txBody>
      </p:sp>
      <p:sp>
        <p:nvSpPr>
          <p:cNvPr id="295" name="Google Shape;295;p23"/>
          <p:cNvSpPr txBox="1">
            <a:spLocks noGrp="1"/>
          </p:cNvSpPr>
          <p:nvPr>
            <p:ph type="title"/>
          </p:nvPr>
        </p:nvSpPr>
        <p:spPr>
          <a:xfrm>
            <a:off x="4694300" y="99125"/>
            <a:ext cx="22047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a:t>_</a:t>
            </a:r>
            <a:r>
              <a:rPr lang="en-GB" sz="1500" dirty="0" err="1"/>
              <a:t>switchChannel</a:t>
            </a:r>
            <a:r>
              <a:rPr lang="en-GB" sz="1500" dirty="0"/>
              <a:t>() </a:t>
            </a:r>
            <a:endParaRPr sz="1500" dirty="0"/>
          </a:p>
        </p:txBody>
      </p:sp>
      <p:pic>
        <p:nvPicPr>
          <p:cNvPr id="296" name="Google Shape;296;p23"/>
          <p:cNvPicPr preferRelativeResize="0"/>
          <p:nvPr/>
        </p:nvPicPr>
        <p:blipFill>
          <a:blip r:embed="rId3">
            <a:alphaModFix/>
          </a:blip>
          <a:stretch>
            <a:fillRect/>
          </a:stretch>
        </p:blipFill>
        <p:spPr>
          <a:xfrm>
            <a:off x="4697025" y="517143"/>
            <a:ext cx="4323349" cy="1105858"/>
          </a:xfrm>
          <a:prstGeom prst="rect">
            <a:avLst/>
          </a:prstGeom>
          <a:noFill/>
          <a:ln>
            <a:noFill/>
          </a:ln>
        </p:spPr>
      </p:pic>
      <p:sp>
        <p:nvSpPr>
          <p:cNvPr id="297" name="Google Shape;297;p23"/>
          <p:cNvSpPr txBox="1">
            <a:spLocks noGrp="1"/>
          </p:cNvSpPr>
          <p:nvPr>
            <p:ph type="title"/>
          </p:nvPr>
        </p:nvSpPr>
        <p:spPr>
          <a:xfrm>
            <a:off x="4694299" y="1823150"/>
            <a:ext cx="4323349"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a:t>_</a:t>
            </a:r>
            <a:r>
              <a:rPr lang="en-GB" sz="1500" dirty="0" err="1"/>
              <a:t>prepChannelName</a:t>
            </a:r>
            <a:r>
              <a:rPr lang="en-GB" sz="1500" dirty="0"/>
              <a:t>() </a:t>
            </a:r>
            <a:r>
              <a:rPr lang="en-GB" sz="1000" i="1" dirty="0"/>
              <a:t>– make sure the server name is valid</a:t>
            </a:r>
            <a:endParaRPr sz="1500" i="1" dirty="0"/>
          </a:p>
        </p:txBody>
      </p:sp>
      <p:pic>
        <p:nvPicPr>
          <p:cNvPr id="298" name="Google Shape;298;p23"/>
          <p:cNvPicPr preferRelativeResize="0"/>
          <p:nvPr/>
        </p:nvPicPr>
        <p:blipFill>
          <a:blip r:embed="rId4">
            <a:alphaModFix/>
          </a:blip>
          <a:stretch>
            <a:fillRect/>
          </a:stretch>
        </p:blipFill>
        <p:spPr>
          <a:xfrm>
            <a:off x="4697026" y="2233045"/>
            <a:ext cx="4323349" cy="1204051"/>
          </a:xfrm>
          <a:prstGeom prst="rect">
            <a:avLst/>
          </a:prstGeom>
          <a:noFill/>
          <a:ln>
            <a:noFill/>
          </a:ln>
        </p:spPr>
      </p:pic>
      <p:pic>
        <p:nvPicPr>
          <p:cNvPr id="11" name="Google Shape;246;p20">
            <a:extLst>
              <a:ext uri="{FF2B5EF4-FFF2-40B4-BE49-F238E27FC236}">
                <a16:creationId xmlns:a16="http://schemas.microsoft.com/office/drawing/2014/main" id="{46C48AD1-8810-43D5-B24B-49B2ABF2BCB4}"/>
              </a:ext>
            </a:extLst>
          </p:cNvPr>
          <p:cNvPicPr preferRelativeResize="0"/>
          <p:nvPr/>
        </p:nvPicPr>
        <p:blipFill rotWithShape="1">
          <a:blip r:embed="rId5">
            <a:alphaModFix amt="20000"/>
          </a:blip>
          <a:srcRect/>
          <a:stretch/>
        </p:blipFill>
        <p:spPr>
          <a:xfrm>
            <a:off x="392601" y="1402164"/>
            <a:ext cx="3842788" cy="2279490"/>
          </a:xfrm>
          <a:prstGeom prst="rect">
            <a:avLst/>
          </a:prstGeom>
          <a:noFill/>
          <a:ln>
            <a:noFill/>
          </a:ln>
        </p:spPr>
      </p:pic>
      <p:pic>
        <p:nvPicPr>
          <p:cNvPr id="12" name="Google Shape;248;p20">
            <a:extLst>
              <a:ext uri="{FF2B5EF4-FFF2-40B4-BE49-F238E27FC236}">
                <a16:creationId xmlns:a16="http://schemas.microsoft.com/office/drawing/2014/main" id="{BBA4640A-C153-4676-817E-A260E4DC4F37}"/>
              </a:ext>
            </a:extLst>
          </p:cNvPr>
          <p:cNvPicPr preferRelativeResize="0"/>
          <p:nvPr/>
        </p:nvPicPr>
        <p:blipFill>
          <a:blip r:embed="rId6"/>
          <a:srcRect/>
          <a:stretch/>
        </p:blipFill>
        <p:spPr>
          <a:xfrm>
            <a:off x="638514" y="1677567"/>
            <a:ext cx="895711" cy="18372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pic>
        <p:nvPicPr>
          <p:cNvPr id="18" name="Google Shape;246;p20">
            <a:extLst>
              <a:ext uri="{FF2B5EF4-FFF2-40B4-BE49-F238E27FC236}">
                <a16:creationId xmlns:a16="http://schemas.microsoft.com/office/drawing/2014/main" id="{70B99F41-E5D8-46DE-AF46-45CE60F5D608}"/>
              </a:ext>
            </a:extLst>
          </p:cNvPr>
          <p:cNvPicPr preferRelativeResize="0"/>
          <p:nvPr/>
        </p:nvPicPr>
        <p:blipFill rotWithShape="1">
          <a:blip r:embed="rId3">
            <a:alphaModFix amt="20000"/>
          </a:blip>
          <a:srcRect/>
          <a:stretch/>
        </p:blipFill>
        <p:spPr>
          <a:xfrm>
            <a:off x="392601" y="1402164"/>
            <a:ext cx="3842788" cy="2279490"/>
          </a:xfrm>
          <a:prstGeom prst="rect">
            <a:avLst/>
          </a:prstGeom>
          <a:noFill/>
          <a:ln>
            <a:noFill/>
          </a:ln>
        </p:spPr>
      </p:pic>
      <p:sp>
        <p:nvSpPr>
          <p:cNvPr id="303" name="Google Shape;303;p24"/>
          <p:cNvSpPr txBox="1">
            <a:spLocks noGrp="1"/>
          </p:cNvSpPr>
          <p:nvPr>
            <p:ph type="title"/>
          </p:nvPr>
        </p:nvSpPr>
        <p:spPr>
          <a:xfrm>
            <a:off x="1148475" y="157350"/>
            <a:ext cx="33009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Users </a:t>
            </a:r>
            <a:endParaRPr/>
          </a:p>
        </p:txBody>
      </p:sp>
      <p:pic>
        <p:nvPicPr>
          <p:cNvPr id="307" name="Google Shape;307;p24"/>
          <p:cNvPicPr preferRelativeResize="0"/>
          <p:nvPr/>
        </p:nvPicPr>
        <p:blipFill>
          <a:blip r:embed="rId4"/>
          <a:srcRect/>
          <a:stretch/>
        </p:blipFill>
        <p:spPr>
          <a:xfrm>
            <a:off x="1483534" y="1685069"/>
            <a:ext cx="554815" cy="1797781"/>
          </a:xfrm>
          <a:prstGeom prst="rect">
            <a:avLst/>
          </a:prstGeom>
          <a:noFill/>
          <a:ln>
            <a:noFill/>
          </a:ln>
        </p:spPr>
      </p:pic>
      <p:sp>
        <p:nvSpPr>
          <p:cNvPr id="308" name="Google Shape;308;p24"/>
          <p:cNvSpPr txBox="1">
            <a:spLocks noGrp="1"/>
          </p:cNvSpPr>
          <p:nvPr>
            <p:ph type="title"/>
          </p:nvPr>
        </p:nvSpPr>
        <p:spPr>
          <a:xfrm>
            <a:off x="4939425" y="157350"/>
            <a:ext cx="11664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HTML </a:t>
            </a:r>
            <a:endParaRPr/>
          </a:p>
        </p:txBody>
      </p:sp>
      <p:pic>
        <p:nvPicPr>
          <p:cNvPr id="309" name="Google Shape;309;p24"/>
          <p:cNvPicPr preferRelativeResize="0"/>
          <p:nvPr/>
        </p:nvPicPr>
        <p:blipFill>
          <a:blip r:embed="rId5">
            <a:alphaModFix/>
          </a:blip>
          <a:stretch>
            <a:fillRect/>
          </a:stretch>
        </p:blipFill>
        <p:spPr>
          <a:xfrm>
            <a:off x="4655600" y="727775"/>
            <a:ext cx="4345900" cy="1673675"/>
          </a:xfrm>
          <a:prstGeom prst="rect">
            <a:avLst/>
          </a:prstGeom>
          <a:noFill/>
          <a:ln>
            <a:noFill/>
          </a:ln>
        </p:spPr>
      </p:pic>
      <p:sp>
        <p:nvSpPr>
          <p:cNvPr id="310" name="Google Shape;310;p24"/>
          <p:cNvSpPr txBox="1">
            <a:spLocks noGrp="1"/>
          </p:cNvSpPr>
          <p:nvPr>
            <p:ph type="title"/>
          </p:nvPr>
        </p:nvSpPr>
        <p:spPr>
          <a:xfrm>
            <a:off x="4939425" y="2571750"/>
            <a:ext cx="11664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CSS </a:t>
            </a:r>
            <a:endParaRPr/>
          </a:p>
        </p:txBody>
      </p:sp>
      <p:pic>
        <p:nvPicPr>
          <p:cNvPr id="311" name="Google Shape;311;p24"/>
          <p:cNvPicPr preferRelativeResize="0"/>
          <p:nvPr/>
        </p:nvPicPr>
        <p:blipFill>
          <a:blip r:embed="rId6">
            <a:alphaModFix/>
          </a:blip>
          <a:stretch>
            <a:fillRect/>
          </a:stretch>
        </p:blipFill>
        <p:spPr>
          <a:xfrm>
            <a:off x="4655601" y="3066375"/>
            <a:ext cx="2059900" cy="1121900"/>
          </a:xfrm>
          <a:prstGeom prst="rect">
            <a:avLst/>
          </a:prstGeom>
          <a:noFill/>
          <a:ln>
            <a:noFill/>
          </a:ln>
        </p:spPr>
      </p:pic>
      <p:pic>
        <p:nvPicPr>
          <p:cNvPr id="312" name="Google Shape;312;p24"/>
          <p:cNvPicPr preferRelativeResize="0"/>
          <p:nvPr/>
        </p:nvPicPr>
        <p:blipFill>
          <a:blip r:embed="rId7">
            <a:alphaModFix/>
          </a:blip>
          <a:stretch>
            <a:fillRect/>
          </a:stretch>
        </p:blipFill>
        <p:spPr>
          <a:xfrm>
            <a:off x="6877801" y="3066375"/>
            <a:ext cx="2123698" cy="1824671"/>
          </a:xfrm>
          <a:prstGeom prst="rect">
            <a:avLst/>
          </a:prstGeom>
          <a:noFill/>
          <a:ln>
            <a:noFill/>
          </a:ln>
        </p:spPr>
      </p:pic>
      <p:sp>
        <p:nvSpPr>
          <p:cNvPr id="313" name="Google Shape;313;p24"/>
          <p:cNvSpPr/>
          <p:nvPr/>
        </p:nvSpPr>
        <p:spPr>
          <a:xfrm>
            <a:off x="1480092" y="1685069"/>
            <a:ext cx="562019" cy="124681"/>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4"/>
          <p:cNvSpPr/>
          <p:nvPr/>
        </p:nvSpPr>
        <p:spPr>
          <a:xfrm>
            <a:off x="1479931" y="1902619"/>
            <a:ext cx="562019" cy="299790"/>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a:off x="1480067" y="1809750"/>
            <a:ext cx="562019" cy="92869"/>
          </a:xfrm>
          <a:prstGeom prst="roundRect">
            <a:avLst>
              <a:gd name="adj" fmla="val 0"/>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6" name="Google Shape;316;p24"/>
          <p:cNvCxnSpPr>
            <a:cxnSpLocks/>
            <a:endCxn id="313" idx="3"/>
          </p:cNvCxnSpPr>
          <p:nvPr/>
        </p:nvCxnSpPr>
        <p:spPr>
          <a:xfrm flipH="1">
            <a:off x="2042111" y="989650"/>
            <a:ext cx="3663740" cy="757760"/>
          </a:xfrm>
          <a:prstGeom prst="straightConnector1">
            <a:avLst/>
          </a:prstGeom>
          <a:noFill/>
          <a:ln w="19050" cap="flat" cmpd="sng">
            <a:solidFill>
              <a:schemeClr val="accent2"/>
            </a:solidFill>
            <a:prstDash val="dash"/>
            <a:round/>
            <a:headEnd type="none" w="med" len="med"/>
            <a:tailEnd type="none" w="med" len="med"/>
          </a:ln>
        </p:spPr>
      </p:cxnSp>
      <p:cxnSp>
        <p:nvCxnSpPr>
          <p:cNvPr id="317" name="Google Shape;317;p24"/>
          <p:cNvCxnSpPr>
            <a:cxnSpLocks/>
            <a:endCxn id="315" idx="3"/>
          </p:cNvCxnSpPr>
          <p:nvPr/>
        </p:nvCxnSpPr>
        <p:spPr>
          <a:xfrm flipH="1">
            <a:off x="2042086" y="1465900"/>
            <a:ext cx="4120964" cy="390285"/>
          </a:xfrm>
          <a:prstGeom prst="straightConnector1">
            <a:avLst/>
          </a:prstGeom>
          <a:noFill/>
          <a:ln w="19050" cap="flat" cmpd="sng">
            <a:solidFill>
              <a:schemeClr val="accent2"/>
            </a:solidFill>
            <a:prstDash val="dash"/>
            <a:round/>
            <a:headEnd type="none" w="med" len="med"/>
            <a:tailEnd type="none" w="med" len="med"/>
          </a:ln>
        </p:spPr>
      </p:cxnSp>
      <p:cxnSp>
        <p:nvCxnSpPr>
          <p:cNvPr id="318" name="Google Shape;318;p24"/>
          <p:cNvCxnSpPr>
            <a:cxnSpLocks/>
            <a:endCxn id="314" idx="3"/>
          </p:cNvCxnSpPr>
          <p:nvPr/>
        </p:nvCxnSpPr>
        <p:spPr>
          <a:xfrm flipH="1" flipV="1">
            <a:off x="2041950" y="2052514"/>
            <a:ext cx="3568650" cy="22986"/>
          </a:xfrm>
          <a:prstGeom prst="straightConnector1">
            <a:avLst/>
          </a:prstGeom>
          <a:noFill/>
          <a:ln w="19050" cap="flat" cmpd="sng">
            <a:solidFill>
              <a:schemeClr val="accent2"/>
            </a:solidFill>
            <a:prstDash val="dash"/>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1148475" y="157350"/>
            <a:ext cx="33009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Users </a:t>
            </a:r>
            <a:endParaRPr/>
          </a:p>
        </p:txBody>
      </p:sp>
      <p:sp>
        <p:nvSpPr>
          <p:cNvPr id="329" name="Google Shape;329;p25"/>
          <p:cNvSpPr txBox="1">
            <a:spLocks noGrp="1"/>
          </p:cNvSpPr>
          <p:nvPr>
            <p:ph type="title"/>
          </p:nvPr>
        </p:nvSpPr>
        <p:spPr>
          <a:xfrm>
            <a:off x="4939425" y="157350"/>
            <a:ext cx="11664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JS</a:t>
            </a:r>
            <a:endParaRPr/>
          </a:p>
        </p:txBody>
      </p:sp>
      <p:sp>
        <p:nvSpPr>
          <p:cNvPr id="330" name="Google Shape;330;p25"/>
          <p:cNvSpPr txBox="1"/>
          <p:nvPr/>
        </p:nvSpPr>
        <p:spPr>
          <a:xfrm>
            <a:off x="4657725" y="699650"/>
            <a:ext cx="4175400" cy="40620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SzPts val="1000"/>
              <a:buFont typeface="Raleway"/>
              <a:buChar char="-"/>
            </a:pPr>
            <a:r>
              <a:rPr lang="en-GB" sz="1000" dirty="0">
                <a:latin typeface="Raleway"/>
                <a:ea typeface="Raleway"/>
                <a:cs typeface="Raleway"/>
                <a:sym typeface="Raleway"/>
              </a:rPr>
              <a:t>All available Users in the current channel will be loaded from server by </a:t>
            </a:r>
            <a:r>
              <a:rPr lang="en-GB" sz="1000" b="1" dirty="0">
                <a:latin typeface="Raleway"/>
                <a:ea typeface="Raleway"/>
                <a:cs typeface="Raleway"/>
                <a:sym typeface="Raleway"/>
              </a:rPr>
              <a:t>_</a:t>
            </a:r>
            <a:r>
              <a:rPr lang="en-GB" sz="1000" b="1" dirty="0" err="1">
                <a:latin typeface="Raleway"/>
                <a:ea typeface="Raleway"/>
                <a:cs typeface="Raleway"/>
                <a:sym typeface="Raleway"/>
              </a:rPr>
              <a:t>getUserList</a:t>
            </a:r>
            <a:r>
              <a:rPr lang="en-GB" sz="1000" b="1" dirty="0">
                <a:latin typeface="Raleway"/>
                <a:ea typeface="Raleway"/>
                <a:cs typeface="Raleway"/>
                <a:sym typeface="Raleway"/>
              </a:rPr>
              <a:t>() </a:t>
            </a:r>
            <a:r>
              <a:rPr lang="en-GB" sz="1000" dirty="0">
                <a:latin typeface="Raleway"/>
                <a:ea typeface="Raleway"/>
                <a:cs typeface="Raleway"/>
                <a:sym typeface="Raleway"/>
              </a:rPr>
              <a:t>upon channel join</a:t>
            </a:r>
            <a:endParaRPr sz="1000" dirty="0">
              <a:latin typeface="Raleway"/>
              <a:ea typeface="Raleway"/>
              <a:cs typeface="Raleway"/>
              <a:sym typeface="Raleway"/>
            </a:endParaRPr>
          </a:p>
          <a:p>
            <a:pPr marL="457200" lvl="0" indent="-292100" algn="l" rtl="0">
              <a:spcBef>
                <a:spcPts val="500"/>
              </a:spcBef>
              <a:spcAft>
                <a:spcPts val="0"/>
              </a:spcAft>
              <a:buSzPts val="1000"/>
              <a:buFont typeface="Raleway"/>
              <a:buChar char="-"/>
            </a:pPr>
            <a:r>
              <a:rPr lang="en-GB" sz="1000" b="1" dirty="0" err="1">
                <a:latin typeface="Raleway"/>
                <a:ea typeface="Raleway"/>
                <a:cs typeface="Raleway"/>
                <a:sym typeface="Raleway"/>
              </a:rPr>
              <a:t>setInterval</a:t>
            </a:r>
            <a:r>
              <a:rPr lang="en-GB" sz="1000" dirty="0">
                <a:latin typeface="Raleway"/>
                <a:ea typeface="Raleway"/>
                <a:cs typeface="Raleway"/>
                <a:sym typeface="Raleway"/>
              </a:rPr>
              <a:t>(_updateUserList, </a:t>
            </a:r>
            <a:r>
              <a:rPr lang="en-GB" sz="1000" dirty="0" err="1">
                <a:latin typeface="Raleway"/>
                <a:ea typeface="Raleway"/>
                <a:cs typeface="Raleway"/>
                <a:sym typeface="Raleway"/>
              </a:rPr>
              <a:t>g_iRefreshUsers</a:t>
            </a:r>
            <a:r>
              <a:rPr lang="en-GB" sz="1000" dirty="0">
                <a:latin typeface="Raleway"/>
                <a:ea typeface="Raleway"/>
                <a:cs typeface="Raleway"/>
                <a:sym typeface="Raleway"/>
              </a:rPr>
              <a:t>) is used for background polls every 10s (</a:t>
            </a:r>
            <a:r>
              <a:rPr lang="en-GB" sz="1000" dirty="0" err="1">
                <a:latin typeface="Raleway"/>
                <a:ea typeface="Raleway"/>
                <a:cs typeface="Raleway"/>
                <a:sym typeface="Raleway"/>
              </a:rPr>
              <a:t>g_iRefreshUsers</a:t>
            </a:r>
            <a:r>
              <a:rPr lang="en-GB" sz="1000" dirty="0">
                <a:latin typeface="Raleway"/>
                <a:ea typeface="Raleway"/>
                <a:cs typeface="Raleway"/>
                <a:sym typeface="Raleway"/>
              </a:rPr>
              <a:t>)</a:t>
            </a:r>
            <a:endParaRPr sz="1000" dirty="0">
              <a:latin typeface="Raleway"/>
              <a:ea typeface="Raleway"/>
              <a:cs typeface="Raleway"/>
              <a:sym typeface="Raleway"/>
            </a:endParaRPr>
          </a:p>
          <a:p>
            <a:pPr marL="457200" lvl="0" indent="-292100" algn="l" rtl="0">
              <a:spcBef>
                <a:spcPts val="500"/>
              </a:spcBef>
              <a:spcAft>
                <a:spcPts val="0"/>
              </a:spcAft>
              <a:buSzPts val="1000"/>
              <a:buFont typeface="Raleway"/>
              <a:buChar char="-"/>
            </a:pPr>
            <a:r>
              <a:rPr lang="en-GB" sz="1000" b="1" dirty="0">
                <a:latin typeface="Raleway"/>
                <a:ea typeface="Raleway"/>
                <a:cs typeface="Raleway"/>
                <a:sym typeface="Raleway"/>
              </a:rPr>
              <a:t>_updateUserList()</a:t>
            </a:r>
            <a:r>
              <a:rPr lang="en-GB" sz="1000" dirty="0">
                <a:latin typeface="Raleway"/>
                <a:ea typeface="Raleway"/>
                <a:cs typeface="Raleway"/>
                <a:sym typeface="Raleway"/>
              </a:rPr>
              <a:t> </a:t>
            </a:r>
            <a:r>
              <a:rPr lang="en-US" sz="1000" dirty="0">
                <a:latin typeface="Raleway"/>
                <a:ea typeface="Raleway"/>
                <a:cs typeface="Raleway"/>
                <a:sym typeface="Raleway"/>
              </a:rPr>
              <a:t>fetches</a:t>
            </a:r>
            <a:r>
              <a:rPr lang="de-DE" sz="1000" dirty="0">
                <a:latin typeface="Raleway"/>
                <a:ea typeface="Raleway"/>
                <a:cs typeface="Raleway"/>
                <a:sym typeface="Raleway"/>
              </a:rPr>
              <a:t> </a:t>
            </a:r>
            <a:r>
              <a:rPr lang="en-GB" sz="1000" dirty="0">
                <a:latin typeface="Raleway"/>
                <a:ea typeface="Raleway"/>
                <a:cs typeface="Raleway"/>
                <a:sym typeface="Raleway"/>
              </a:rPr>
              <a:t>the</a:t>
            </a:r>
            <a:r>
              <a:rPr lang="de-DE" sz="1000" dirty="0">
                <a:latin typeface="Raleway"/>
                <a:ea typeface="Raleway"/>
                <a:cs typeface="Raleway"/>
                <a:sym typeface="Raleway"/>
              </a:rPr>
              <a:t> </a:t>
            </a:r>
            <a:r>
              <a:rPr lang="de-DE" sz="1000" dirty="0" err="1">
                <a:latin typeface="Raleway"/>
                <a:ea typeface="Raleway"/>
                <a:cs typeface="Raleway"/>
                <a:sym typeface="Raleway"/>
              </a:rPr>
              <a:t>list</a:t>
            </a:r>
            <a:r>
              <a:rPr lang="de-DE" sz="1000" dirty="0">
                <a:latin typeface="Raleway"/>
                <a:ea typeface="Raleway"/>
                <a:cs typeface="Raleway"/>
                <a:sym typeface="Raleway"/>
              </a:rPr>
              <a:t> </a:t>
            </a:r>
            <a:r>
              <a:rPr lang="de-DE" sz="1000" dirty="0" err="1">
                <a:latin typeface="Raleway"/>
                <a:ea typeface="Raleway"/>
                <a:cs typeface="Raleway"/>
                <a:sym typeface="Raleway"/>
              </a:rPr>
              <a:t>of</a:t>
            </a:r>
            <a:r>
              <a:rPr lang="de-DE" sz="1000" dirty="0">
                <a:latin typeface="Raleway"/>
                <a:ea typeface="Raleway"/>
                <a:cs typeface="Raleway"/>
                <a:sym typeface="Raleway"/>
              </a:rPr>
              <a:t> online </a:t>
            </a:r>
            <a:r>
              <a:rPr lang="de-DE" sz="1000" dirty="0" err="1">
                <a:latin typeface="Raleway"/>
                <a:ea typeface="Raleway"/>
                <a:cs typeface="Raleway"/>
                <a:sym typeface="Raleway"/>
              </a:rPr>
              <a:t>users</a:t>
            </a:r>
            <a:r>
              <a:rPr lang="de-DE" sz="1000" dirty="0">
                <a:latin typeface="Raleway"/>
                <a:ea typeface="Raleway"/>
                <a:cs typeface="Raleway"/>
                <a:sym typeface="Raleway"/>
              </a:rPr>
              <a:t> </a:t>
            </a:r>
            <a:r>
              <a:rPr lang="de-DE" sz="1000" dirty="0" err="1">
                <a:latin typeface="Raleway"/>
                <a:ea typeface="Raleway"/>
                <a:cs typeface="Raleway"/>
                <a:sym typeface="Raleway"/>
              </a:rPr>
              <a:t>from</a:t>
            </a:r>
            <a:r>
              <a:rPr lang="de-DE" sz="1000" dirty="0">
                <a:latin typeface="Raleway"/>
                <a:ea typeface="Raleway"/>
                <a:cs typeface="Raleway"/>
                <a:sym typeface="Raleway"/>
              </a:rPr>
              <a:t> </a:t>
            </a:r>
            <a:r>
              <a:rPr lang="de-DE" sz="1000" dirty="0" err="1">
                <a:latin typeface="Raleway"/>
                <a:ea typeface="Raleway"/>
                <a:cs typeface="Raleway"/>
                <a:sym typeface="Raleway"/>
              </a:rPr>
              <a:t>the</a:t>
            </a:r>
            <a:r>
              <a:rPr lang="de-DE" sz="1000" dirty="0">
                <a:latin typeface="Raleway"/>
                <a:ea typeface="Raleway"/>
                <a:cs typeface="Raleway"/>
                <a:sym typeface="Raleway"/>
              </a:rPr>
              <a:t> </a:t>
            </a:r>
            <a:r>
              <a:rPr lang="de-DE" sz="1000" dirty="0" err="1">
                <a:latin typeface="Raleway"/>
                <a:ea typeface="Raleway"/>
                <a:cs typeface="Raleway"/>
                <a:sym typeface="Raleway"/>
              </a:rPr>
              <a:t>server</a:t>
            </a:r>
            <a:r>
              <a:rPr lang="de-DE" sz="1000" dirty="0">
                <a:latin typeface="Raleway"/>
                <a:ea typeface="Raleway"/>
                <a:cs typeface="Raleway"/>
                <a:sym typeface="Raleway"/>
              </a:rPr>
              <a:t> </a:t>
            </a:r>
            <a:r>
              <a:rPr lang="de-DE" sz="1000" dirty="0" err="1">
                <a:latin typeface="Raleway"/>
                <a:ea typeface="Raleway"/>
                <a:cs typeface="Raleway"/>
                <a:sym typeface="Raleway"/>
              </a:rPr>
              <a:t>for</a:t>
            </a:r>
            <a:r>
              <a:rPr lang="de-DE" sz="1000" dirty="0">
                <a:latin typeface="Raleway"/>
                <a:ea typeface="Raleway"/>
                <a:cs typeface="Raleway"/>
                <a:sym typeface="Raleway"/>
              </a:rPr>
              <a:t> </a:t>
            </a:r>
            <a:r>
              <a:rPr lang="de-DE" sz="1000" dirty="0" err="1">
                <a:latin typeface="Raleway"/>
                <a:ea typeface="Raleway"/>
                <a:cs typeface="Raleway"/>
                <a:sym typeface="Raleway"/>
              </a:rPr>
              <a:t>the</a:t>
            </a:r>
            <a:r>
              <a:rPr lang="de-DE" sz="1000" dirty="0">
                <a:latin typeface="Raleway"/>
                <a:ea typeface="Raleway"/>
                <a:cs typeface="Raleway"/>
                <a:sym typeface="Raleway"/>
              </a:rPr>
              <a:t> </a:t>
            </a:r>
            <a:r>
              <a:rPr lang="de-DE" sz="1000" dirty="0" err="1">
                <a:latin typeface="Raleway"/>
                <a:ea typeface="Raleway"/>
                <a:cs typeface="Raleway"/>
                <a:sym typeface="Raleway"/>
              </a:rPr>
              <a:t>current</a:t>
            </a:r>
            <a:r>
              <a:rPr lang="de-DE" sz="1000" dirty="0">
                <a:latin typeface="Raleway"/>
                <a:ea typeface="Raleway"/>
                <a:cs typeface="Raleway"/>
                <a:sym typeface="Raleway"/>
              </a:rPr>
              <a:t> </a:t>
            </a:r>
            <a:r>
              <a:rPr lang="de-DE" sz="1000" dirty="0" err="1">
                <a:latin typeface="Raleway"/>
                <a:ea typeface="Raleway"/>
                <a:cs typeface="Raleway"/>
                <a:sym typeface="Raleway"/>
              </a:rPr>
              <a:t>channel</a:t>
            </a:r>
            <a:r>
              <a:rPr lang="de-DE" sz="1000" dirty="0">
                <a:latin typeface="Raleway"/>
                <a:ea typeface="Raleway"/>
                <a:cs typeface="Raleway"/>
                <a:sym typeface="Raleway"/>
              </a:rPr>
              <a:t> (</a:t>
            </a:r>
            <a:r>
              <a:rPr lang="de-DE" sz="1000" dirty="0" err="1">
                <a:latin typeface="Raleway"/>
                <a:ea typeface="Raleway"/>
                <a:cs typeface="Raleway"/>
                <a:sym typeface="Raleway"/>
              </a:rPr>
              <a:t>if</a:t>
            </a:r>
            <a:r>
              <a:rPr lang="de-DE" sz="1000" dirty="0">
                <a:latin typeface="Raleway"/>
                <a:ea typeface="Raleway"/>
                <a:cs typeface="Raleway"/>
                <a:sym typeface="Raleway"/>
              </a:rPr>
              <a:t> a </a:t>
            </a:r>
            <a:r>
              <a:rPr lang="de-DE" sz="1000" dirty="0" err="1">
                <a:latin typeface="Raleway"/>
                <a:ea typeface="Raleway"/>
                <a:cs typeface="Raleway"/>
                <a:sym typeface="Raleway"/>
              </a:rPr>
              <a:t>channel</a:t>
            </a:r>
            <a:r>
              <a:rPr lang="de-DE" sz="1000" dirty="0">
                <a:latin typeface="Raleway"/>
                <a:ea typeface="Raleway"/>
                <a:cs typeface="Raleway"/>
                <a:sym typeface="Raleway"/>
              </a:rPr>
              <a:t> </a:t>
            </a:r>
            <a:r>
              <a:rPr lang="de-DE" sz="1000" dirty="0" err="1">
                <a:latin typeface="Raleway"/>
                <a:ea typeface="Raleway"/>
                <a:cs typeface="Raleway"/>
                <a:sym typeface="Raleway"/>
              </a:rPr>
              <a:t>has</a:t>
            </a:r>
            <a:r>
              <a:rPr lang="de-DE" sz="1000" dirty="0">
                <a:latin typeface="Raleway"/>
                <a:ea typeface="Raleway"/>
                <a:cs typeface="Raleway"/>
                <a:sym typeface="Raleway"/>
              </a:rPr>
              <a:t> </a:t>
            </a:r>
            <a:r>
              <a:rPr lang="de-DE" sz="1000" dirty="0" err="1">
                <a:latin typeface="Raleway"/>
                <a:ea typeface="Raleway"/>
                <a:cs typeface="Raleway"/>
                <a:sym typeface="Raleway"/>
              </a:rPr>
              <a:t>been</a:t>
            </a:r>
            <a:r>
              <a:rPr lang="de-DE" sz="1000" dirty="0">
                <a:latin typeface="Raleway"/>
                <a:ea typeface="Raleway"/>
                <a:cs typeface="Raleway"/>
                <a:sym typeface="Raleway"/>
              </a:rPr>
              <a:t> </a:t>
            </a:r>
            <a:r>
              <a:rPr lang="de-DE" sz="1000" dirty="0" err="1">
                <a:latin typeface="Raleway"/>
                <a:ea typeface="Raleway"/>
                <a:cs typeface="Raleway"/>
                <a:sym typeface="Raleway"/>
              </a:rPr>
              <a:t>joined</a:t>
            </a:r>
            <a:r>
              <a:rPr lang="de-DE" sz="1000" dirty="0">
                <a:latin typeface="Raleway"/>
                <a:ea typeface="Raleway"/>
                <a:cs typeface="Raleway"/>
                <a:sym typeface="Raleway"/>
              </a:rPr>
              <a:t>)</a:t>
            </a:r>
            <a:endParaRPr sz="1000" dirty="0">
              <a:latin typeface="Raleway"/>
              <a:ea typeface="Raleway"/>
              <a:cs typeface="Raleway"/>
              <a:sym typeface="Raleway"/>
            </a:endParaRPr>
          </a:p>
          <a:p>
            <a:pPr marL="457200" lvl="0" indent="-292100" algn="l" rtl="0">
              <a:spcBef>
                <a:spcPts val="500"/>
              </a:spcBef>
              <a:spcAft>
                <a:spcPts val="0"/>
              </a:spcAft>
              <a:buSzPts val="1000"/>
              <a:buFont typeface="Raleway"/>
              <a:buChar char="-"/>
            </a:pPr>
            <a:r>
              <a:rPr lang="en-GB" sz="1000" dirty="0">
                <a:latin typeface="Raleway"/>
                <a:ea typeface="Raleway"/>
                <a:cs typeface="Raleway"/>
                <a:sym typeface="Raleway"/>
              </a:rPr>
              <a:t>The users menu allows one to set the user name for the current channel. This is done by adding the preferred name in the input field and clicking the check button</a:t>
            </a:r>
            <a:endParaRPr sz="1000" dirty="0">
              <a:latin typeface="Raleway"/>
              <a:ea typeface="Raleway"/>
              <a:cs typeface="Raleway"/>
              <a:sym typeface="Raleway"/>
            </a:endParaRPr>
          </a:p>
          <a:p>
            <a:pPr marL="457200" lvl="0" indent="-292100" algn="l" rtl="0">
              <a:spcBef>
                <a:spcPts val="500"/>
              </a:spcBef>
              <a:spcAft>
                <a:spcPts val="0"/>
              </a:spcAft>
              <a:buSzPts val="1000"/>
              <a:buFont typeface="Raleway"/>
              <a:buChar char="-"/>
            </a:pPr>
            <a:r>
              <a:rPr lang="en-GB" sz="1000" dirty="0">
                <a:latin typeface="Raleway"/>
                <a:ea typeface="Raleway"/>
                <a:cs typeface="Raleway"/>
                <a:sym typeface="Raleway"/>
              </a:rPr>
              <a:t>This triggers the </a:t>
            </a:r>
            <a:r>
              <a:rPr lang="en-GB" sz="1000" b="1" dirty="0">
                <a:latin typeface="Raleway"/>
                <a:ea typeface="Raleway"/>
                <a:cs typeface="Raleway"/>
                <a:sym typeface="Raleway"/>
              </a:rPr>
              <a:t>on click event</a:t>
            </a:r>
            <a:r>
              <a:rPr lang="en-GB" sz="1000" dirty="0">
                <a:latin typeface="Raleway"/>
                <a:ea typeface="Raleway"/>
                <a:cs typeface="Raleway"/>
                <a:sym typeface="Raleway"/>
              </a:rPr>
              <a:t> which reads the input, changes the internal value, and sets the placeholder attribute to the input value</a:t>
            </a:r>
            <a:endParaRPr sz="1000" dirty="0">
              <a:latin typeface="Raleway"/>
              <a:ea typeface="Raleway"/>
              <a:cs typeface="Raleway"/>
              <a:sym typeface="Raleway"/>
            </a:endParaRPr>
          </a:p>
          <a:p>
            <a:pPr marL="457200" lvl="0" indent="-292100" algn="l" rtl="0">
              <a:spcBef>
                <a:spcPts val="500"/>
              </a:spcBef>
              <a:spcAft>
                <a:spcPts val="0"/>
              </a:spcAft>
              <a:buSzPts val="1000"/>
              <a:buFont typeface="Raleway"/>
              <a:buChar char="-"/>
            </a:pPr>
            <a:r>
              <a:rPr lang="en-GB" sz="1000" dirty="0">
                <a:latin typeface="Raleway"/>
                <a:ea typeface="Raleway"/>
                <a:cs typeface="Raleway"/>
                <a:sym typeface="Raleway"/>
              </a:rPr>
              <a:t>If no user name is set </a:t>
            </a:r>
            <a:r>
              <a:rPr lang="en-GB" sz="1000" b="1" dirty="0">
                <a:latin typeface="Raleway"/>
                <a:ea typeface="Raleway"/>
                <a:cs typeface="Raleway"/>
                <a:sym typeface="Raleway"/>
              </a:rPr>
              <a:t>anonymous</a:t>
            </a:r>
            <a:r>
              <a:rPr lang="en-GB" sz="1000" dirty="0">
                <a:latin typeface="Raleway"/>
                <a:ea typeface="Raleway"/>
                <a:cs typeface="Raleway"/>
                <a:sym typeface="Raleway"/>
              </a:rPr>
              <a:t> is used as </a:t>
            </a:r>
            <a:r>
              <a:rPr lang="en-GB" sz="1000" b="1" dirty="0">
                <a:latin typeface="Raleway"/>
                <a:ea typeface="Raleway"/>
                <a:cs typeface="Raleway"/>
                <a:sym typeface="Raleway"/>
              </a:rPr>
              <a:t>default name</a:t>
            </a:r>
            <a:endParaRPr sz="1000" b="1" dirty="0">
              <a:latin typeface="Raleway"/>
              <a:ea typeface="Raleway"/>
              <a:cs typeface="Raleway"/>
              <a:sym typeface="Raleway"/>
            </a:endParaRPr>
          </a:p>
          <a:p>
            <a:pPr marL="457200" lvl="0" indent="-292100" algn="l" rtl="0">
              <a:spcBef>
                <a:spcPts val="500"/>
              </a:spcBef>
              <a:spcAft>
                <a:spcPts val="0"/>
              </a:spcAft>
              <a:buSzPts val="1000"/>
              <a:buFont typeface="Raleway"/>
              <a:buChar char="-"/>
            </a:pPr>
            <a:r>
              <a:rPr lang="en-GB" sz="1000" dirty="0">
                <a:latin typeface="Raleway"/>
                <a:ea typeface="Raleway"/>
                <a:cs typeface="Raleway"/>
                <a:sym typeface="Raleway"/>
              </a:rPr>
              <a:t>The </a:t>
            </a:r>
            <a:r>
              <a:rPr lang="en-GB" sz="1000" b="1" dirty="0">
                <a:latin typeface="Raleway"/>
                <a:ea typeface="Raleway"/>
                <a:cs typeface="Raleway"/>
                <a:sym typeface="Raleway"/>
              </a:rPr>
              <a:t>_</a:t>
            </a:r>
            <a:r>
              <a:rPr lang="en-GB" sz="1000" b="1" dirty="0" err="1">
                <a:latin typeface="Raleway"/>
                <a:ea typeface="Raleway"/>
                <a:cs typeface="Raleway"/>
                <a:sym typeface="Raleway"/>
              </a:rPr>
              <a:t>getUserList</a:t>
            </a:r>
            <a:r>
              <a:rPr lang="en-GB" sz="1000" b="1" dirty="0">
                <a:latin typeface="Raleway"/>
                <a:ea typeface="Raleway"/>
                <a:cs typeface="Raleway"/>
                <a:sym typeface="Raleway"/>
              </a:rPr>
              <a:t>(</a:t>
            </a:r>
            <a:r>
              <a:rPr lang="en-GB" sz="1000" b="1" dirty="0" err="1">
                <a:latin typeface="Raleway"/>
                <a:ea typeface="Raleway"/>
                <a:cs typeface="Raleway"/>
                <a:sym typeface="Raleway"/>
              </a:rPr>
              <a:t>iChannel</a:t>
            </a:r>
            <a:r>
              <a:rPr lang="en-GB" sz="1000" b="1" dirty="0">
                <a:latin typeface="Raleway"/>
                <a:ea typeface="Raleway"/>
                <a:cs typeface="Raleway"/>
                <a:sym typeface="Raleway"/>
              </a:rPr>
              <a:t>)</a:t>
            </a:r>
            <a:r>
              <a:rPr lang="en-GB" sz="1000" dirty="0">
                <a:latin typeface="Raleway"/>
                <a:ea typeface="Raleway"/>
                <a:cs typeface="Raleway"/>
                <a:sym typeface="Raleway"/>
              </a:rPr>
              <a:t> function clears the user list pulls the current users of a given channel from the server using an ajax call</a:t>
            </a:r>
            <a:endParaRPr sz="1000" dirty="0">
              <a:latin typeface="Raleway"/>
              <a:ea typeface="Raleway"/>
              <a:cs typeface="Raleway"/>
              <a:sym typeface="Raleway"/>
            </a:endParaRPr>
          </a:p>
          <a:p>
            <a:pPr marL="457200" lvl="0" indent="-292100" algn="l" rtl="0">
              <a:spcBef>
                <a:spcPts val="500"/>
              </a:spcBef>
              <a:spcAft>
                <a:spcPts val="0"/>
              </a:spcAft>
              <a:buSzPts val="1000"/>
              <a:buFont typeface="Raleway"/>
              <a:buChar char="-"/>
            </a:pPr>
            <a:r>
              <a:rPr lang="en-GB" sz="1000" dirty="0">
                <a:latin typeface="Raleway"/>
                <a:ea typeface="Raleway"/>
                <a:cs typeface="Raleway"/>
                <a:sym typeface="Raleway"/>
              </a:rPr>
              <a:t>For every user in the ajax response the _</a:t>
            </a:r>
            <a:r>
              <a:rPr lang="en-GB" sz="1000" b="1" dirty="0" err="1">
                <a:latin typeface="Raleway"/>
                <a:ea typeface="Raleway"/>
                <a:cs typeface="Raleway"/>
                <a:sym typeface="Raleway"/>
              </a:rPr>
              <a:t>addUserToScreen</a:t>
            </a:r>
            <a:r>
              <a:rPr lang="en-GB" sz="1000" b="1" dirty="0">
                <a:latin typeface="Raleway"/>
                <a:ea typeface="Raleway"/>
                <a:cs typeface="Raleway"/>
                <a:sym typeface="Raleway"/>
              </a:rPr>
              <a:t>(</a:t>
            </a:r>
            <a:r>
              <a:rPr lang="en-GB" sz="1000" b="1" dirty="0" err="1">
                <a:latin typeface="Raleway"/>
                <a:ea typeface="Raleway"/>
                <a:cs typeface="Raleway"/>
                <a:sym typeface="Raleway"/>
              </a:rPr>
              <a:t>sUsername</a:t>
            </a:r>
            <a:r>
              <a:rPr lang="en-GB" sz="1000" b="1" dirty="0">
                <a:latin typeface="Raleway"/>
                <a:ea typeface="Raleway"/>
                <a:cs typeface="Raleway"/>
                <a:sym typeface="Raleway"/>
              </a:rPr>
              <a:t>)</a:t>
            </a:r>
            <a:r>
              <a:rPr lang="en-GB" sz="1000" dirty="0">
                <a:latin typeface="Raleway"/>
                <a:ea typeface="Raleway"/>
                <a:cs typeface="Raleway"/>
                <a:sym typeface="Raleway"/>
              </a:rPr>
              <a:t> function will be called to display the name </a:t>
            </a:r>
            <a:endParaRPr sz="1000" dirty="0">
              <a:latin typeface="Raleway"/>
              <a:ea typeface="Raleway"/>
              <a:cs typeface="Raleway"/>
              <a:sym typeface="Raleway"/>
            </a:endParaRPr>
          </a:p>
          <a:p>
            <a:pPr marL="457200" lvl="0" indent="-292100">
              <a:spcBef>
                <a:spcPts val="500"/>
              </a:spcBef>
              <a:spcAft>
                <a:spcPts val="500"/>
              </a:spcAft>
              <a:buSzPts val="1000"/>
              <a:buFont typeface="Raleway"/>
              <a:buChar char="-"/>
            </a:pPr>
            <a:r>
              <a:rPr lang="en-GB" sz="1000" dirty="0">
                <a:latin typeface="Raleway"/>
                <a:ea typeface="Raleway"/>
                <a:cs typeface="Raleway"/>
                <a:sym typeface="Raleway"/>
              </a:rPr>
              <a:t>The _</a:t>
            </a:r>
            <a:r>
              <a:rPr lang="en-GB" sz="1000" b="1" dirty="0" err="1">
                <a:latin typeface="Raleway"/>
                <a:ea typeface="Raleway"/>
                <a:cs typeface="Raleway"/>
                <a:sym typeface="Raleway"/>
              </a:rPr>
              <a:t>addUserToScreen</a:t>
            </a:r>
            <a:r>
              <a:rPr lang="en-GB" sz="1000" b="1" dirty="0">
                <a:latin typeface="Raleway"/>
                <a:ea typeface="Raleway"/>
                <a:cs typeface="Raleway"/>
                <a:sym typeface="Raleway"/>
              </a:rPr>
              <a:t>(</a:t>
            </a:r>
            <a:r>
              <a:rPr lang="en-GB" sz="1000" b="1" dirty="0" err="1">
                <a:latin typeface="Raleway"/>
                <a:ea typeface="Raleway"/>
                <a:cs typeface="Raleway"/>
                <a:sym typeface="Raleway"/>
              </a:rPr>
              <a:t>sUsername</a:t>
            </a:r>
            <a:r>
              <a:rPr lang="en-GB" sz="1000" b="1" dirty="0">
                <a:latin typeface="Raleway"/>
                <a:ea typeface="Raleway"/>
                <a:cs typeface="Raleway"/>
                <a:sym typeface="Raleway"/>
              </a:rPr>
              <a:t>) </a:t>
            </a:r>
            <a:r>
              <a:rPr lang="en-GB" sz="1000" dirty="0">
                <a:latin typeface="Raleway"/>
                <a:ea typeface="Raleway"/>
                <a:cs typeface="Raleway"/>
                <a:sym typeface="Raleway"/>
              </a:rPr>
              <a:t>function than adds the content in an html wrapper to the list (see JS)</a:t>
            </a:r>
            <a:endParaRPr sz="1000" dirty="0">
              <a:latin typeface="Raleway"/>
              <a:ea typeface="Raleway"/>
              <a:cs typeface="Raleway"/>
              <a:sym typeface="Raleway"/>
            </a:endParaRPr>
          </a:p>
        </p:txBody>
      </p:sp>
      <p:pic>
        <p:nvPicPr>
          <p:cNvPr id="10" name="Google Shape;246;p20">
            <a:extLst>
              <a:ext uri="{FF2B5EF4-FFF2-40B4-BE49-F238E27FC236}">
                <a16:creationId xmlns:a16="http://schemas.microsoft.com/office/drawing/2014/main" id="{F237C3B6-16D5-44B5-BD96-07E529FB89B2}"/>
              </a:ext>
            </a:extLst>
          </p:cNvPr>
          <p:cNvPicPr preferRelativeResize="0"/>
          <p:nvPr/>
        </p:nvPicPr>
        <p:blipFill rotWithShape="1">
          <a:blip r:embed="rId3">
            <a:alphaModFix amt="20000"/>
          </a:blip>
          <a:srcRect/>
          <a:stretch/>
        </p:blipFill>
        <p:spPr>
          <a:xfrm>
            <a:off x="392601" y="1402164"/>
            <a:ext cx="3842788" cy="2279490"/>
          </a:xfrm>
          <a:prstGeom prst="rect">
            <a:avLst/>
          </a:prstGeom>
          <a:noFill/>
          <a:ln>
            <a:noFill/>
          </a:ln>
        </p:spPr>
      </p:pic>
      <p:pic>
        <p:nvPicPr>
          <p:cNvPr id="11" name="Google Shape;307;p24">
            <a:extLst>
              <a:ext uri="{FF2B5EF4-FFF2-40B4-BE49-F238E27FC236}">
                <a16:creationId xmlns:a16="http://schemas.microsoft.com/office/drawing/2014/main" id="{CD3B7ABB-DF87-4635-9820-C87543945C68}"/>
              </a:ext>
            </a:extLst>
          </p:cNvPr>
          <p:cNvPicPr preferRelativeResize="0"/>
          <p:nvPr/>
        </p:nvPicPr>
        <p:blipFill>
          <a:blip r:embed="rId4"/>
          <a:srcRect/>
          <a:stretch/>
        </p:blipFill>
        <p:spPr>
          <a:xfrm>
            <a:off x="1483534" y="1685069"/>
            <a:ext cx="554815" cy="179778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6"/>
          <p:cNvSpPr txBox="1">
            <a:spLocks noGrp="1"/>
          </p:cNvSpPr>
          <p:nvPr>
            <p:ph type="title"/>
          </p:nvPr>
        </p:nvSpPr>
        <p:spPr>
          <a:xfrm>
            <a:off x="1148475" y="157350"/>
            <a:ext cx="33009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Users </a:t>
            </a:r>
            <a:endParaRPr/>
          </a:p>
        </p:txBody>
      </p:sp>
      <p:sp>
        <p:nvSpPr>
          <p:cNvPr id="336" name="Google Shape;336;p26"/>
          <p:cNvSpPr txBox="1">
            <a:spLocks noGrp="1"/>
          </p:cNvSpPr>
          <p:nvPr>
            <p:ph type="title"/>
          </p:nvPr>
        </p:nvSpPr>
        <p:spPr>
          <a:xfrm>
            <a:off x="4694300" y="99125"/>
            <a:ext cx="22047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a:t>_</a:t>
            </a:r>
            <a:r>
              <a:rPr lang="en-GB" sz="1500" dirty="0" err="1"/>
              <a:t>getUserlist</a:t>
            </a:r>
            <a:r>
              <a:rPr lang="en-GB" sz="1500" dirty="0"/>
              <a:t>() </a:t>
            </a:r>
            <a:endParaRPr sz="1500" dirty="0"/>
          </a:p>
        </p:txBody>
      </p:sp>
      <p:sp>
        <p:nvSpPr>
          <p:cNvPr id="337" name="Google Shape;337;p26"/>
          <p:cNvSpPr txBox="1">
            <a:spLocks noGrp="1"/>
          </p:cNvSpPr>
          <p:nvPr>
            <p:ph type="title"/>
          </p:nvPr>
        </p:nvSpPr>
        <p:spPr>
          <a:xfrm>
            <a:off x="4694300" y="2505063"/>
            <a:ext cx="22047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a:t>_addUsersToScreen() </a:t>
            </a:r>
            <a:endParaRPr sz="1500"/>
          </a:p>
        </p:txBody>
      </p:sp>
      <p:pic>
        <p:nvPicPr>
          <p:cNvPr id="343" name="Google Shape;343;p26"/>
          <p:cNvPicPr preferRelativeResize="0"/>
          <p:nvPr/>
        </p:nvPicPr>
        <p:blipFill>
          <a:blip r:embed="rId3"/>
          <a:srcRect/>
          <a:stretch/>
        </p:blipFill>
        <p:spPr>
          <a:xfrm>
            <a:off x="4694300" y="512255"/>
            <a:ext cx="4323349" cy="1992820"/>
          </a:xfrm>
          <a:prstGeom prst="rect">
            <a:avLst/>
          </a:prstGeom>
          <a:noFill/>
          <a:ln>
            <a:noFill/>
          </a:ln>
        </p:spPr>
      </p:pic>
      <p:sp>
        <p:nvSpPr>
          <p:cNvPr id="345" name="Google Shape;345;p26"/>
          <p:cNvSpPr txBox="1">
            <a:spLocks noGrp="1"/>
          </p:cNvSpPr>
          <p:nvPr>
            <p:ph type="title"/>
          </p:nvPr>
        </p:nvSpPr>
        <p:spPr>
          <a:xfrm>
            <a:off x="4694300" y="3442088"/>
            <a:ext cx="22047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a:t>_updateUserList() </a:t>
            </a:r>
            <a:endParaRPr sz="1500" dirty="0"/>
          </a:p>
        </p:txBody>
      </p:sp>
      <p:pic>
        <p:nvPicPr>
          <p:cNvPr id="346" name="Google Shape;346;p26"/>
          <p:cNvPicPr preferRelativeResize="0"/>
          <p:nvPr/>
        </p:nvPicPr>
        <p:blipFill rotWithShape="1">
          <a:blip r:embed="rId4"/>
          <a:srcRect r="24397"/>
          <a:stretch/>
        </p:blipFill>
        <p:spPr>
          <a:xfrm>
            <a:off x="4694297" y="3864462"/>
            <a:ext cx="4323352" cy="473551"/>
          </a:xfrm>
          <a:prstGeom prst="rect">
            <a:avLst/>
          </a:prstGeom>
          <a:noFill/>
          <a:ln>
            <a:noFill/>
          </a:ln>
        </p:spPr>
      </p:pic>
      <p:pic>
        <p:nvPicPr>
          <p:cNvPr id="14" name="Google Shape;246;p20">
            <a:extLst>
              <a:ext uri="{FF2B5EF4-FFF2-40B4-BE49-F238E27FC236}">
                <a16:creationId xmlns:a16="http://schemas.microsoft.com/office/drawing/2014/main" id="{85C653AC-1B43-4CCD-8A05-BB1F64A36151}"/>
              </a:ext>
            </a:extLst>
          </p:cNvPr>
          <p:cNvPicPr preferRelativeResize="0"/>
          <p:nvPr/>
        </p:nvPicPr>
        <p:blipFill rotWithShape="1">
          <a:blip r:embed="rId5">
            <a:alphaModFix amt="20000"/>
          </a:blip>
          <a:srcRect/>
          <a:stretch/>
        </p:blipFill>
        <p:spPr>
          <a:xfrm>
            <a:off x="392601" y="1402164"/>
            <a:ext cx="3842788" cy="2279490"/>
          </a:xfrm>
          <a:prstGeom prst="rect">
            <a:avLst/>
          </a:prstGeom>
          <a:noFill/>
          <a:ln>
            <a:noFill/>
          </a:ln>
        </p:spPr>
      </p:pic>
      <p:pic>
        <p:nvPicPr>
          <p:cNvPr id="15" name="Google Shape;307;p24">
            <a:extLst>
              <a:ext uri="{FF2B5EF4-FFF2-40B4-BE49-F238E27FC236}">
                <a16:creationId xmlns:a16="http://schemas.microsoft.com/office/drawing/2014/main" id="{A792E34B-1AEE-4908-8E2A-5F4958817F8A}"/>
              </a:ext>
            </a:extLst>
          </p:cNvPr>
          <p:cNvPicPr preferRelativeResize="0"/>
          <p:nvPr/>
        </p:nvPicPr>
        <p:blipFill>
          <a:blip r:embed="rId6"/>
          <a:srcRect/>
          <a:stretch/>
        </p:blipFill>
        <p:spPr>
          <a:xfrm>
            <a:off x="1483534" y="1685069"/>
            <a:ext cx="554815" cy="1797781"/>
          </a:xfrm>
          <a:prstGeom prst="rect">
            <a:avLst/>
          </a:prstGeom>
          <a:noFill/>
          <a:ln>
            <a:noFill/>
          </a:ln>
        </p:spPr>
      </p:pic>
      <p:pic>
        <p:nvPicPr>
          <p:cNvPr id="2" name="Grafik 1">
            <a:extLst>
              <a:ext uri="{FF2B5EF4-FFF2-40B4-BE49-F238E27FC236}">
                <a16:creationId xmlns:a16="http://schemas.microsoft.com/office/drawing/2014/main" id="{C50BB61C-EA48-4085-859B-907B7F49CA17}"/>
              </a:ext>
            </a:extLst>
          </p:cNvPr>
          <p:cNvPicPr>
            <a:picLocks noChangeAspect="1"/>
          </p:cNvPicPr>
          <p:nvPr/>
        </p:nvPicPr>
        <p:blipFill>
          <a:blip r:embed="rId7"/>
          <a:stretch>
            <a:fillRect/>
          </a:stretch>
        </p:blipFill>
        <p:spPr>
          <a:xfrm>
            <a:off x="4694297" y="2931032"/>
            <a:ext cx="4323352" cy="47355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3" name="Google Shape;353;p27"/>
          <p:cNvPicPr preferRelativeResize="0"/>
          <p:nvPr/>
        </p:nvPicPr>
        <p:blipFill rotWithShape="1">
          <a:blip r:embed="rId4"/>
          <a:srcRect/>
          <a:stretch/>
        </p:blipFill>
        <p:spPr>
          <a:xfrm>
            <a:off x="391057" y="1402164"/>
            <a:ext cx="3845873" cy="2279488"/>
          </a:xfrm>
          <a:prstGeom prst="rect">
            <a:avLst/>
          </a:prstGeom>
          <a:noFill/>
          <a:ln>
            <a:noFill/>
          </a:ln>
        </p:spPr>
      </p:pic>
      <p:graphicFrame>
        <p:nvGraphicFramePr>
          <p:cNvPr id="3" name="Objekt 2">
            <a:extLst>
              <a:ext uri="{FF2B5EF4-FFF2-40B4-BE49-F238E27FC236}">
                <a16:creationId xmlns:a16="http://schemas.microsoft.com/office/drawing/2014/main" id="{54064267-6C64-4AA2-81E9-FBD871F55BDA}"/>
              </a:ext>
            </a:extLst>
          </p:cNvPr>
          <p:cNvGraphicFramePr>
            <a:graphicFrameLocks noChangeAspect="1"/>
          </p:cNvGraphicFramePr>
          <p:nvPr>
            <p:extLst>
              <p:ext uri="{D42A27DB-BD31-4B8C-83A1-F6EECF244321}">
                <p14:modId xmlns:p14="http://schemas.microsoft.com/office/powerpoint/2010/main" val="912508281"/>
              </p:ext>
            </p:extLst>
          </p:nvPr>
        </p:nvGraphicFramePr>
        <p:xfrm>
          <a:off x="2041550" y="1689175"/>
          <a:ext cx="1939014" cy="1782549"/>
        </p:xfrm>
        <a:graphic>
          <a:graphicData uri="http://schemas.openxmlformats.org/presentationml/2006/ole">
            <mc:AlternateContent xmlns:mc="http://schemas.openxmlformats.org/markup-compatibility/2006">
              <mc:Choice xmlns:v="urn:schemas-microsoft-com:vml" Requires="v">
                <p:oleObj spid="_x0000_s1033" r:id="rId5" imgW="4760280" imgH="4376520" progId="">
                  <p:embed/>
                </p:oleObj>
              </mc:Choice>
              <mc:Fallback>
                <p:oleObj r:id="rId5" imgW="4760280" imgH="4376520" progId="">
                  <p:embed/>
                  <p:pic>
                    <p:nvPicPr>
                      <p:cNvPr id="0" name=""/>
                      <p:cNvPicPr/>
                      <p:nvPr/>
                    </p:nvPicPr>
                    <p:blipFill>
                      <a:blip r:embed="rId6"/>
                      <a:stretch>
                        <a:fillRect/>
                      </a:stretch>
                    </p:blipFill>
                    <p:spPr>
                      <a:xfrm>
                        <a:off x="2041550" y="1689175"/>
                        <a:ext cx="1939014" cy="1782549"/>
                      </a:xfrm>
                      <a:prstGeom prst="rect">
                        <a:avLst/>
                      </a:prstGeom>
                    </p:spPr>
                  </p:pic>
                </p:oleObj>
              </mc:Fallback>
            </mc:AlternateContent>
          </a:graphicData>
        </a:graphic>
      </p:graphicFrame>
      <p:sp>
        <p:nvSpPr>
          <p:cNvPr id="351" name="Google Shape;351;p27"/>
          <p:cNvSpPr txBox="1">
            <a:spLocks noGrp="1"/>
          </p:cNvSpPr>
          <p:nvPr>
            <p:ph type="title"/>
          </p:nvPr>
        </p:nvSpPr>
        <p:spPr>
          <a:xfrm>
            <a:off x="1148475" y="157350"/>
            <a:ext cx="33009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Messages </a:t>
            </a:r>
            <a:endParaRPr/>
          </a:p>
        </p:txBody>
      </p:sp>
      <p:sp>
        <p:nvSpPr>
          <p:cNvPr id="356" name="Google Shape;356;p27"/>
          <p:cNvSpPr txBox="1">
            <a:spLocks noGrp="1"/>
          </p:cNvSpPr>
          <p:nvPr>
            <p:ph type="title"/>
          </p:nvPr>
        </p:nvSpPr>
        <p:spPr>
          <a:xfrm>
            <a:off x="4787025" y="157350"/>
            <a:ext cx="11664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HTML </a:t>
            </a:r>
            <a:endParaRPr/>
          </a:p>
        </p:txBody>
      </p:sp>
      <p:sp>
        <p:nvSpPr>
          <p:cNvPr id="357" name="Google Shape;357;p27"/>
          <p:cNvSpPr txBox="1">
            <a:spLocks noGrp="1"/>
          </p:cNvSpPr>
          <p:nvPr>
            <p:ph type="title"/>
          </p:nvPr>
        </p:nvSpPr>
        <p:spPr>
          <a:xfrm>
            <a:off x="4787025" y="2147450"/>
            <a:ext cx="1109100" cy="5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CSS</a:t>
            </a:r>
            <a:endParaRPr/>
          </a:p>
        </p:txBody>
      </p:sp>
      <p:sp>
        <p:nvSpPr>
          <p:cNvPr id="358" name="Google Shape;358;p27"/>
          <p:cNvSpPr txBox="1"/>
          <p:nvPr/>
        </p:nvSpPr>
        <p:spPr>
          <a:xfrm>
            <a:off x="6591300" y="4081025"/>
            <a:ext cx="2400600" cy="6192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SzPts val="1000"/>
              <a:buFont typeface="Raleway"/>
              <a:buChar char="-"/>
            </a:pPr>
            <a:r>
              <a:rPr lang="en-GB" sz="1000">
                <a:latin typeface="Raleway"/>
                <a:ea typeface="Raleway"/>
                <a:cs typeface="Raleway"/>
                <a:sym typeface="Raleway"/>
              </a:rPr>
              <a:t>Not all CSS is displayed here, for more, see style.css</a:t>
            </a:r>
            <a:endParaRPr sz="1000">
              <a:latin typeface="Raleway"/>
              <a:ea typeface="Raleway"/>
              <a:cs typeface="Raleway"/>
              <a:sym typeface="Raleway"/>
            </a:endParaRPr>
          </a:p>
        </p:txBody>
      </p:sp>
      <p:pic>
        <p:nvPicPr>
          <p:cNvPr id="359" name="Google Shape;359;p27"/>
          <p:cNvPicPr preferRelativeResize="0"/>
          <p:nvPr/>
        </p:nvPicPr>
        <p:blipFill>
          <a:blip r:embed="rId7">
            <a:alphaModFix/>
          </a:blip>
          <a:stretch>
            <a:fillRect/>
          </a:stretch>
        </p:blipFill>
        <p:spPr>
          <a:xfrm>
            <a:off x="4844276" y="783750"/>
            <a:ext cx="3204927" cy="1363701"/>
          </a:xfrm>
          <a:prstGeom prst="rect">
            <a:avLst/>
          </a:prstGeom>
          <a:noFill/>
          <a:ln>
            <a:noFill/>
          </a:ln>
        </p:spPr>
      </p:pic>
      <p:sp>
        <p:nvSpPr>
          <p:cNvPr id="360" name="Google Shape;360;p27"/>
          <p:cNvSpPr/>
          <p:nvPr/>
        </p:nvSpPr>
        <p:spPr>
          <a:xfrm rot="10800000">
            <a:off x="2055760" y="1709898"/>
            <a:ext cx="94508" cy="45719"/>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7"/>
          <p:cNvSpPr/>
          <p:nvPr/>
        </p:nvSpPr>
        <p:spPr>
          <a:xfrm rot="10800000">
            <a:off x="2150268" y="1857502"/>
            <a:ext cx="419101" cy="116186"/>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7"/>
          <p:cNvSpPr/>
          <p:nvPr/>
        </p:nvSpPr>
        <p:spPr>
          <a:xfrm rot="10800000">
            <a:off x="2440661" y="2385460"/>
            <a:ext cx="266819" cy="62100"/>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3" name="Google Shape;363;p27"/>
          <p:cNvCxnSpPr>
            <a:cxnSpLocks/>
          </p:cNvCxnSpPr>
          <p:nvPr/>
        </p:nvCxnSpPr>
        <p:spPr>
          <a:xfrm flipH="1">
            <a:off x="2157629" y="1043000"/>
            <a:ext cx="3576421" cy="676200"/>
          </a:xfrm>
          <a:prstGeom prst="straightConnector1">
            <a:avLst/>
          </a:prstGeom>
          <a:noFill/>
          <a:ln w="19050" cap="flat" cmpd="sng">
            <a:solidFill>
              <a:schemeClr val="accent2"/>
            </a:solidFill>
            <a:prstDash val="dash"/>
            <a:round/>
            <a:headEnd type="none" w="med" len="med"/>
            <a:tailEnd type="none" w="med" len="med"/>
          </a:ln>
        </p:spPr>
      </p:cxnSp>
      <p:cxnSp>
        <p:nvCxnSpPr>
          <p:cNvPr id="364" name="Google Shape;364;p27"/>
          <p:cNvCxnSpPr>
            <a:cxnSpLocks/>
            <a:endCxn id="361" idx="1"/>
          </p:cNvCxnSpPr>
          <p:nvPr/>
        </p:nvCxnSpPr>
        <p:spPr>
          <a:xfrm flipH="1">
            <a:off x="2569369" y="1338275"/>
            <a:ext cx="3402806" cy="577320"/>
          </a:xfrm>
          <a:prstGeom prst="straightConnector1">
            <a:avLst/>
          </a:prstGeom>
          <a:noFill/>
          <a:ln w="19050" cap="flat" cmpd="sng">
            <a:solidFill>
              <a:schemeClr val="accent2"/>
            </a:solidFill>
            <a:prstDash val="dash"/>
            <a:round/>
            <a:headEnd type="none" w="med" len="med"/>
            <a:tailEnd type="none" w="med" len="med"/>
          </a:ln>
        </p:spPr>
      </p:cxnSp>
      <p:cxnSp>
        <p:nvCxnSpPr>
          <p:cNvPr id="365" name="Google Shape;365;p27"/>
          <p:cNvCxnSpPr>
            <a:cxnSpLocks/>
            <a:endCxn id="362" idx="1"/>
          </p:cNvCxnSpPr>
          <p:nvPr/>
        </p:nvCxnSpPr>
        <p:spPr>
          <a:xfrm flipH="1">
            <a:off x="2707480" y="1533525"/>
            <a:ext cx="3293270" cy="882985"/>
          </a:xfrm>
          <a:prstGeom prst="straightConnector1">
            <a:avLst/>
          </a:prstGeom>
          <a:noFill/>
          <a:ln w="19050" cap="flat" cmpd="sng">
            <a:solidFill>
              <a:schemeClr val="accent2"/>
            </a:solidFill>
            <a:prstDash val="dash"/>
            <a:round/>
            <a:headEnd type="none" w="med" len="med"/>
            <a:tailEnd type="none" w="med" len="med"/>
          </a:ln>
        </p:spPr>
      </p:cxnSp>
      <p:pic>
        <p:nvPicPr>
          <p:cNvPr id="366" name="Google Shape;366;p27"/>
          <p:cNvPicPr preferRelativeResize="0"/>
          <p:nvPr/>
        </p:nvPicPr>
        <p:blipFill>
          <a:blip r:embed="rId8">
            <a:alphaModFix/>
          </a:blip>
          <a:stretch>
            <a:fillRect/>
          </a:stretch>
        </p:blipFill>
        <p:spPr>
          <a:xfrm>
            <a:off x="4844275" y="2814650"/>
            <a:ext cx="1733400" cy="1638038"/>
          </a:xfrm>
          <a:prstGeom prst="rect">
            <a:avLst/>
          </a:prstGeom>
          <a:noFill/>
          <a:ln>
            <a:noFill/>
          </a:ln>
        </p:spPr>
      </p:pic>
      <p:sp>
        <p:nvSpPr>
          <p:cNvPr id="367" name="Google Shape;367;p27"/>
          <p:cNvSpPr/>
          <p:nvPr/>
        </p:nvSpPr>
        <p:spPr>
          <a:xfrm rot="10800000">
            <a:off x="2048398" y="3352800"/>
            <a:ext cx="1932165" cy="118924"/>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7"/>
          <p:cNvSpPr/>
          <p:nvPr/>
        </p:nvSpPr>
        <p:spPr>
          <a:xfrm rot="10800000">
            <a:off x="2048400" y="1689175"/>
            <a:ext cx="1932163" cy="1782550"/>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9" name="Google Shape;369;p27"/>
          <p:cNvCxnSpPr>
            <a:cxnSpLocks/>
            <a:endCxn id="367" idx="1"/>
          </p:cNvCxnSpPr>
          <p:nvPr/>
        </p:nvCxnSpPr>
        <p:spPr>
          <a:xfrm flipH="1">
            <a:off x="3980563" y="1867000"/>
            <a:ext cx="1544314" cy="1545262"/>
          </a:xfrm>
          <a:prstGeom prst="straightConnector1">
            <a:avLst/>
          </a:prstGeom>
          <a:noFill/>
          <a:ln w="19050" cap="flat" cmpd="sng">
            <a:solidFill>
              <a:schemeClr val="accent2"/>
            </a:solidFill>
            <a:prstDash val="dash"/>
            <a:round/>
            <a:headEnd type="none" w="med" len="med"/>
            <a:tailEnd type="none" w="med" len="med"/>
          </a:ln>
        </p:spPr>
      </p:cxnSp>
      <p:cxnSp>
        <p:nvCxnSpPr>
          <p:cNvPr id="370" name="Google Shape;370;p27"/>
          <p:cNvCxnSpPr>
            <a:cxnSpLocks/>
            <a:endCxn id="3" idx="0"/>
          </p:cNvCxnSpPr>
          <p:nvPr/>
        </p:nvCxnSpPr>
        <p:spPr>
          <a:xfrm flipH="1">
            <a:off x="3011057" y="895450"/>
            <a:ext cx="2494768" cy="793725"/>
          </a:xfrm>
          <a:prstGeom prst="straightConnector1">
            <a:avLst/>
          </a:prstGeom>
          <a:noFill/>
          <a:ln w="19050" cap="flat" cmpd="sng">
            <a:solidFill>
              <a:schemeClr val="accent2"/>
            </a:solidFill>
            <a:prstDash val="dash"/>
            <a:round/>
            <a:headEnd type="none" w="med" len="med"/>
            <a:tailEnd type="none" w="med" len="med"/>
          </a:ln>
        </p:spPr>
      </p:cxnSp>
      <p:pic>
        <p:nvPicPr>
          <p:cNvPr id="371" name="Google Shape;371;p27"/>
          <p:cNvPicPr preferRelativeResize="0"/>
          <p:nvPr/>
        </p:nvPicPr>
        <p:blipFill>
          <a:blip r:embed="rId9">
            <a:alphaModFix/>
          </a:blip>
          <a:stretch>
            <a:fillRect/>
          </a:stretch>
        </p:blipFill>
        <p:spPr>
          <a:xfrm>
            <a:off x="6796575" y="2662250"/>
            <a:ext cx="2207925" cy="1311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8"/>
          <p:cNvSpPr txBox="1">
            <a:spLocks noGrp="1"/>
          </p:cNvSpPr>
          <p:nvPr>
            <p:ph type="title"/>
          </p:nvPr>
        </p:nvSpPr>
        <p:spPr>
          <a:xfrm>
            <a:off x="1148475" y="157350"/>
            <a:ext cx="33009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Messages </a:t>
            </a:r>
            <a:endParaRPr/>
          </a:p>
        </p:txBody>
      </p:sp>
      <p:sp>
        <p:nvSpPr>
          <p:cNvPr id="381" name="Google Shape;381;p28"/>
          <p:cNvSpPr txBox="1">
            <a:spLocks noGrp="1"/>
          </p:cNvSpPr>
          <p:nvPr>
            <p:ph type="title"/>
          </p:nvPr>
        </p:nvSpPr>
        <p:spPr>
          <a:xfrm>
            <a:off x="4787025" y="157350"/>
            <a:ext cx="11664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JS </a:t>
            </a:r>
            <a:endParaRPr/>
          </a:p>
        </p:txBody>
      </p:sp>
      <p:sp>
        <p:nvSpPr>
          <p:cNvPr id="382" name="Google Shape;382;p28"/>
          <p:cNvSpPr txBox="1"/>
          <p:nvPr/>
        </p:nvSpPr>
        <p:spPr>
          <a:xfrm>
            <a:off x="4657725" y="699650"/>
            <a:ext cx="4175400" cy="43209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SzPts val="1000"/>
              <a:buFont typeface="Raleway"/>
              <a:buChar char="-"/>
            </a:pPr>
            <a:r>
              <a:rPr lang="en-GB" sz="1000" dirty="0">
                <a:latin typeface="Raleway"/>
                <a:ea typeface="Raleway"/>
                <a:cs typeface="Raleway"/>
                <a:sym typeface="Raleway"/>
              </a:rPr>
              <a:t>All available Messages in the current channel will be loaded, when joined, from server by </a:t>
            </a:r>
            <a:r>
              <a:rPr lang="en-GB" sz="1000" b="1" dirty="0">
                <a:latin typeface="Raleway"/>
                <a:ea typeface="Raleway"/>
                <a:cs typeface="Raleway"/>
                <a:sym typeface="Raleway"/>
              </a:rPr>
              <a:t>_</a:t>
            </a:r>
            <a:r>
              <a:rPr lang="en-GB" sz="1000" b="1" dirty="0" err="1">
                <a:latin typeface="Raleway"/>
                <a:ea typeface="Raleway"/>
                <a:cs typeface="Raleway"/>
                <a:sym typeface="Raleway"/>
              </a:rPr>
              <a:t>getMessages</a:t>
            </a:r>
            <a:r>
              <a:rPr lang="en-GB" sz="1000" b="1" dirty="0">
                <a:latin typeface="Raleway"/>
                <a:ea typeface="Raleway"/>
                <a:cs typeface="Raleway"/>
                <a:sym typeface="Raleway"/>
              </a:rPr>
              <a:t>(</a:t>
            </a:r>
            <a:r>
              <a:rPr lang="en-GB" sz="1000" b="1" dirty="0" err="1">
                <a:latin typeface="Raleway"/>
                <a:ea typeface="Raleway"/>
                <a:cs typeface="Raleway"/>
                <a:sym typeface="Raleway"/>
              </a:rPr>
              <a:t>iCurChannel</a:t>
            </a:r>
            <a:r>
              <a:rPr lang="en-GB" sz="1000" b="1" dirty="0">
                <a:latin typeface="Raleway"/>
                <a:ea typeface="Raleway"/>
                <a:cs typeface="Raleway"/>
                <a:sym typeface="Raleway"/>
              </a:rPr>
              <a:t>, </a:t>
            </a:r>
            <a:r>
              <a:rPr lang="en-GB" sz="1000" b="1" dirty="0" err="1">
                <a:latin typeface="Raleway"/>
                <a:ea typeface="Raleway"/>
                <a:cs typeface="Raleway"/>
                <a:sym typeface="Raleway"/>
              </a:rPr>
              <a:t>sLastSeen</a:t>
            </a:r>
            <a:r>
              <a:rPr lang="en-GB" sz="1000" b="1" dirty="0">
                <a:latin typeface="Raleway"/>
                <a:ea typeface="Raleway"/>
                <a:cs typeface="Raleway"/>
                <a:sym typeface="Raleway"/>
              </a:rPr>
              <a:t>) </a:t>
            </a:r>
            <a:endParaRPr sz="1000" dirty="0">
              <a:latin typeface="Raleway"/>
              <a:ea typeface="Raleway"/>
              <a:cs typeface="Raleway"/>
              <a:sym typeface="Raleway"/>
            </a:endParaRPr>
          </a:p>
          <a:p>
            <a:pPr marL="457200" lvl="0" indent="-292100" algn="l" rtl="0">
              <a:spcBef>
                <a:spcPts val="500"/>
              </a:spcBef>
              <a:spcAft>
                <a:spcPts val="0"/>
              </a:spcAft>
              <a:buSzPts val="1000"/>
              <a:buFont typeface="Raleway"/>
              <a:buChar char="-"/>
            </a:pPr>
            <a:r>
              <a:rPr lang="en-GB" sz="1000" b="1" dirty="0" err="1">
                <a:latin typeface="Raleway"/>
                <a:ea typeface="Raleway"/>
                <a:cs typeface="Raleway"/>
                <a:sym typeface="Raleway"/>
              </a:rPr>
              <a:t>setInterval</a:t>
            </a:r>
            <a:r>
              <a:rPr lang="en-GB" sz="1000" dirty="0">
                <a:latin typeface="Raleway"/>
                <a:ea typeface="Raleway"/>
                <a:cs typeface="Raleway"/>
                <a:sym typeface="Raleway"/>
              </a:rPr>
              <a:t>(_</a:t>
            </a:r>
            <a:r>
              <a:rPr lang="en-GB" sz="1000" dirty="0" err="1">
                <a:latin typeface="Raleway"/>
                <a:ea typeface="Raleway"/>
                <a:cs typeface="Raleway"/>
                <a:sym typeface="Raleway"/>
              </a:rPr>
              <a:t>updateMessageList</a:t>
            </a:r>
            <a:r>
              <a:rPr lang="en-GB" sz="1000" dirty="0">
                <a:latin typeface="Raleway"/>
                <a:ea typeface="Raleway"/>
                <a:cs typeface="Raleway"/>
                <a:sym typeface="Raleway"/>
              </a:rPr>
              <a:t>, </a:t>
            </a:r>
            <a:r>
              <a:rPr lang="en-GB" sz="1000" dirty="0" err="1">
                <a:latin typeface="Raleway"/>
                <a:ea typeface="Raleway"/>
                <a:cs typeface="Raleway"/>
                <a:sym typeface="Raleway"/>
              </a:rPr>
              <a:t>g_iRefreshMsgs</a:t>
            </a:r>
            <a:r>
              <a:rPr lang="en-GB" sz="1000" dirty="0">
                <a:latin typeface="Raleway"/>
                <a:ea typeface="Raleway"/>
                <a:cs typeface="Raleway"/>
                <a:sym typeface="Raleway"/>
              </a:rPr>
              <a:t>) is used for background poll every 1s (see </a:t>
            </a:r>
            <a:r>
              <a:rPr lang="en-GB" sz="1000" dirty="0" err="1">
                <a:latin typeface="Raleway"/>
                <a:ea typeface="Raleway"/>
                <a:cs typeface="Raleway"/>
                <a:sym typeface="Raleway"/>
              </a:rPr>
              <a:t>g_iRefreshMsgs</a:t>
            </a:r>
            <a:r>
              <a:rPr lang="en-GB" sz="1000" dirty="0">
                <a:latin typeface="Raleway"/>
                <a:ea typeface="Raleway"/>
                <a:cs typeface="Raleway"/>
                <a:sym typeface="Raleway"/>
              </a:rPr>
              <a:t>)</a:t>
            </a:r>
            <a:endParaRPr sz="1000" dirty="0">
              <a:latin typeface="Raleway"/>
              <a:ea typeface="Raleway"/>
              <a:cs typeface="Raleway"/>
              <a:sym typeface="Raleway"/>
            </a:endParaRPr>
          </a:p>
          <a:p>
            <a:pPr marL="457200" lvl="0" indent="-292100" algn="l" rtl="0">
              <a:spcBef>
                <a:spcPts val="500"/>
              </a:spcBef>
              <a:spcAft>
                <a:spcPts val="0"/>
              </a:spcAft>
              <a:buSzPts val="1000"/>
              <a:buFont typeface="Raleway"/>
              <a:buChar char="-"/>
            </a:pPr>
            <a:r>
              <a:rPr lang="en-GB" sz="1000" dirty="0">
                <a:latin typeface="Raleway"/>
                <a:ea typeface="Raleway"/>
                <a:cs typeface="Raleway"/>
                <a:sym typeface="Raleway"/>
              </a:rPr>
              <a:t>This triggers the </a:t>
            </a:r>
            <a:r>
              <a:rPr lang="en-GB" sz="1000" b="1" dirty="0">
                <a:latin typeface="Raleway"/>
                <a:ea typeface="Raleway"/>
                <a:cs typeface="Raleway"/>
                <a:sym typeface="Raleway"/>
              </a:rPr>
              <a:t>_</a:t>
            </a:r>
            <a:r>
              <a:rPr lang="en-GB" sz="1000" b="1" dirty="0" err="1">
                <a:latin typeface="Raleway"/>
                <a:ea typeface="Raleway"/>
                <a:cs typeface="Raleway"/>
                <a:sym typeface="Raleway"/>
              </a:rPr>
              <a:t>updateMessageList</a:t>
            </a:r>
            <a:r>
              <a:rPr lang="en-GB" sz="1000" b="1" dirty="0">
                <a:latin typeface="Raleway"/>
                <a:ea typeface="Raleway"/>
                <a:cs typeface="Raleway"/>
                <a:sym typeface="Raleway"/>
              </a:rPr>
              <a:t>()</a:t>
            </a:r>
            <a:r>
              <a:rPr lang="en-GB" sz="1000" dirty="0">
                <a:latin typeface="Raleway"/>
                <a:ea typeface="Raleway"/>
                <a:cs typeface="Raleway"/>
                <a:sym typeface="Raleway"/>
              </a:rPr>
              <a:t> to check if user has joined any channel yet - if this is case the case the </a:t>
            </a:r>
            <a:r>
              <a:rPr lang="en-GB" sz="1000" b="1" dirty="0">
                <a:latin typeface="Raleway"/>
                <a:ea typeface="Raleway"/>
                <a:cs typeface="Raleway"/>
                <a:sym typeface="Raleway"/>
              </a:rPr>
              <a:t>_</a:t>
            </a:r>
            <a:r>
              <a:rPr lang="en-GB" sz="1000" b="1" dirty="0" err="1">
                <a:latin typeface="Raleway"/>
                <a:ea typeface="Raleway"/>
                <a:cs typeface="Raleway"/>
                <a:sym typeface="Raleway"/>
              </a:rPr>
              <a:t>getMessages</a:t>
            </a:r>
            <a:r>
              <a:rPr lang="en-GB" sz="1000" b="1" dirty="0">
                <a:latin typeface="Raleway"/>
                <a:ea typeface="Raleway"/>
                <a:cs typeface="Raleway"/>
                <a:sym typeface="Raleway"/>
              </a:rPr>
              <a:t>() </a:t>
            </a:r>
            <a:r>
              <a:rPr lang="en-GB" sz="1000" dirty="0">
                <a:latin typeface="Raleway"/>
                <a:ea typeface="Raleway"/>
                <a:cs typeface="Raleway"/>
                <a:sym typeface="Raleway"/>
              </a:rPr>
              <a:t>function will be called with the '?</a:t>
            </a:r>
            <a:r>
              <a:rPr lang="en-GB" sz="1000" dirty="0" err="1">
                <a:latin typeface="Raleway"/>
                <a:ea typeface="Raleway"/>
                <a:cs typeface="Raleway"/>
                <a:sym typeface="Raleway"/>
              </a:rPr>
              <a:t>lastSeenTimestamp</a:t>
            </a:r>
            <a:r>
              <a:rPr lang="en-GB" sz="1000" dirty="0">
                <a:latin typeface="Raleway"/>
                <a:ea typeface="Raleway"/>
                <a:cs typeface="Raleway"/>
                <a:sym typeface="Raleway"/>
              </a:rPr>
              <a:t>=' parameter of the last message and the encoded-to-</a:t>
            </a:r>
            <a:r>
              <a:rPr lang="en-GB" sz="1000" dirty="0" err="1">
                <a:latin typeface="Raleway"/>
                <a:ea typeface="Raleway"/>
                <a:cs typeface="Raleway"/>
                <a:sym typeface="Raleway"/>
              </a:rPr>
              <a:t>url</a:t>
            </a:r>
            <a:r>
              <a:rPr lang="en-GB" sz="1000" dirty="0">
                <a:latin typeface="Raleway"/>
                <a:ea typeface="Raleway"/>
                <a:cs typeface="Raleway"/>
                <a:sym typeface="Raleway"/>
              </a:rPr>
              <a:t> timestamp</a:t>
            </a:r>
            <a:endParaRPr sz="1000" dirty="0">
              <a:latin typeface="Raleway"/>
              <a:ea typeface="Raleway"/>
              <a:cs typeface="Raleway"/>
              <a:sym typeface="Raleway"/>
            </a:endParaRPr>
          </a:p>
          <a:p>
            <a:pPr marL="457200" lvl="0" indent="-292100" algn="l" rtl="0">
              <a:spcBef>
                <a:spcPts val="500"/>
              </a:spcBef>
              <a:spcAft>
                <a:spcPts val="0"/>
              </a:spcAft>
              <a:buSzPts val="1000"/>
              <a:buFont typeface="Raleway"/>
              <a:buChar char="-"/>
            </a:pPr>
            <a:r>
              <a:rPr lang="en-GB" sz="1000" dirty="0">
                <a:latin typeface="Raleway"/>
                <a:ea typeface="Raleway"/>
                <a:cs typeface="Raleway"/>
                <a:sym typeface="Raleway"/>
              </a:rPr>
              <a:t>The benefit is, that only the last messages will have to be loaded and the chat screen is continuous</a:t>
            </a:r>
            <a:endParaRPr sz="1000" dirty="0">
              <a:latin typeface="Raleway"/>
              <a:ea typeface="Raleway"/>
              <a:cs typeface="Raleway"/>
              <a:sym typeface="Raleway"/>
            </a:endParaRPr>
          </a:p>
          <a:p>
            <a:pPr marL="457200" lvl="0" indent="-292100" algn="l" rtl="0">
              <a:spcBef>
                <a:spcPts val="500"/>
              </a:spcBef>
              <a:spcAft>
                <a:spcPts val="0"/>
              </a:spcAft>
              <a:buSzPts val="1000"/>
              <a:buFont typeface="Raleway"/>
              <a:buChar char="-"/>
            </a:pPr>
            <a:r>
              <a:rPr lang="en-GB" sz="1000" dirty="0">
                <a:latin typeface="Raleway"/>
                <a:ea typeface="Raleway"/>
                <a:cs typeface="Raleway"/>
                <a:sym typeface="Raleway"/>
              </a:rPr>
              <a:t>To send messages users can use the </a:t>
            </a:r>
            <a:r>
              <a:rPr lang="en-GB" sz="1000" dirty="0" err="1">
                <a:latin typeface="Raleway"/>
                <a:ea typeface="Raleway"/>
                <a:cs typeface="Raleway"/>
                <a:sym typeface="Raleway"/>
              </a:rPr>
              <a:t>textarea</a:t>
            </a:r>
            <a:r>
              <a:rPr lang="en-GB" sz="1000" dirty="0">
                <a:latin typeface="Raleway"/>
                <a:ea typeface="Raleway"/>
                <a:cs typeface="Raleway"/>
                <a:sym typeface="Raleway"/>
              </a:rPr>
              <a:t> at the bottom of the chat window - either hitting enter or clicking the </a:t>
            </a:r>
            <a:r>
              <a:rPr lang="en-GB" sz="1000" dirty="0" err="1">
                <a:latin typeface="Raleway"/>
                <a:ea typeface="Raleway"/>
                <a:cs typeface="Raleway"/>
                <a:sym typeface="Raleway"/>
              </a:rPr>
              <a:t>paperplane</a:t>
            </a:r>
            <a:r>
              <a:rPr lang="en-GB" sz="1000" dirty="0">
                <a:latin typeface="Raleway"/>
                <a:ea typeface="Raleway"/>
                <a:cs typeface="Raleway"/>
                <a:sym typeface="Raleway"/>
              </a:rPr>
              <a:t>-telegram button. That will trigger the </a:t>
            </a:r>
            <a:r>
              <a:rPr lang="en-GB" sz="1000" b="1" dirty="0">
                <a:latin typeface="Raleway"/>
                <a:ea typeface="Raleway"/>
                <a:cs typeface="Raleway"/>
                <a:sym typeface="Raleway"/>
              </a:rPr>
              <a:t>_</a:t>
            </a:r>
            <a:r>
              <a:rPr lang="en-GB" sz="1000" b="1" dirty="0" err="1">
                <a:latin typeface="Raleway"/>
                <a:ea typeface="Raleway"/>
                <a:cs typeface="Raleway"/>
                <a:sym typeface="Raleway"/>
              </a:rPr>
              <a:t>inputHelper_ReadTextarea</a:t>
            </a:r>
            <a:r>
              <a:rPr lang="en-GB" sz="1000" b="1" dirty="0">
                <a:latin typeface="Raleway"/>
                <a:ea typeface="Raleway"/>
                <a:cs typeface="Raleway"/>
                <a:sym typeface="Raleway"/>
              </a:rPr>
              <a:t>() </a:t>
            </a:r>
            <a:r>
              <a:rPr lang="en-GB" sz="1000" dirty="0">
                <a:latin typeface="Raleway"/>
                <a:ea typeface="Raleway"/>
                <a:cs typeface="Raleway"/>
                <a:sym typeface="Raleway"/>
              </a:rPr>
              <a:t>function</a:t>
            </a:r>
            <a:endParaRPr sz="1000" dirty="0">
              <a:latin typeface="Raleway"/>
              <a:ea typeface="Raleway"/>
              <a:cs typeface="Raleway"/>
              <a:sym typeface="Raleway"/>
            </a:endParaRPr>
          </a:p>
          <a:p>
            <a:pPr marL="457200" lvl="0" indent="-292100" algn="l" rtl="0">
              <a:spcBef>
                <a:spcPts val="500"/>
              </a:spcBef>
              <a:spcAft>
                <a:spcPts val="0"/>
              </a:spcAft>
              <a:buSzPts val="1000"/>
              <a:buFont typeface="Raleway"/>
              <a:buChar char="-"/>
            </a:pPr>
            <a:r>
              <a:rPr lang="en-GB" sz="1000" dirty="0">
                <a:latin typeface="Raleway"/>
                <a:ea typeface="Raleway"/>
                <a:cs typeface="Raleway"/>
                <a:sym typeface="Raleway"/>
              </a:rPr>
              <a:t>This function checks for a valid entry and triggers the </a:t>
            </a:r>
            <a:r>
              <a:rPr lang="en-GB" sz="1000" b="1" dirty="0">
                <a:latin typeface="Raleway"/>
                <a:ea typeface="Raleway"/>
                <a:cs typeface="Raleway"/>
                <a:sym typeface="Raleway"/>
              </a:rPr>
              <a:t>_</a:t>
            </a:r>
            <a:r>
              <a:rPr lang="en-GB" sz="1000" b="1" dirty="0" err="1">
                <a:latin typeface="Raleway"/>
                <a:ea typeface="Raleway"/>
                <a:cs typeface="Raleway"/>
                <a:sym typeface="Raleway"/>
              </a:rPr>
              <a:t>sendMsg</a:t>
            </a:r>
            <a:r>
              <a:rPr lang="en-GB" sz="1000" b="1" dirty="0">
                <a:latin typeface="Raleway"/>
                <a:ea typeface="Raleway"/>
                <a:cs typeface="Raleway"/>
                <a:sym typeface="Raleway"/>
              </a:rPr>
              <a:t>(</a:t>
            </a:r>
            <a:r>
              <a:rPr lang="en-GB" sz="1000" b="1" dirty="0" err="1">
                <a:latin typeface="Raleway"/>
                <a:ea typeface="Raleway"/>
                <a:cs typeface="Raleway"/>
                <a:sym typeface="Raleway"/>
              </a:rPr>
              <a:t>sMsg</a:t>
            </a:r>
            <a:r>
              <a:rPr lang="en-GB" sz="1000" b="1" dirty="0">
                <a:latin typeface="Raleway"/>
                <a:ea typeface="Raleway"/>
                <a:cs typeface="Raleway"/>
                <a:sym typeface="Raleway"/>
              </a:rPr>
              <a:t>, </a:t>
            </a:r>
            <a:r>
              <a:rPr lang="en-GB" sz="1000" b="1" dirty="0" err="1">
                <a:latin typeface="Raleway"/>
                <a:ea typeface="Raleway"/>
                <a:cs typeface="Raleway"/>
                <a:sym typeface="Raleway"/>
              </a:rPr>
              <a:t>sSender</a:t>
            </a:r>
            <a:r>
              <a:rPr lang="en-GB" sz="1000" b="1" dirty="0">
                <a:latin typeface="Raleway"/>
                <a:ea typeface="Raleway"/>
                <a:cs typeface="Raleway"/>
                <a:sym typeface="Raleway"/>
              </a:rPr>
              <a:t>)</a:t>
            </a:r>
            <a:r>
              <a:rPr lang="en-GB" sz="1000" dirty="0">
                <a:latin typeface="Raleway"/>
                <a:ea typeface="Raleway"/>
                <a:cs typeface="Raleway"/>
                <a:sym typeface="Raleway"/>
              </a:rPr>
              <a:t> function and resets the input field</a:t>
            </a:r>
            <a:endParaRPr sz="1000" dirty="0">
              <a:latin typeface="Raleway"/>
              <a:ea typeface="Raleway"/>
              <a:cs typeface="Raleway"/>
              <a:sym typeface="Raleway"/>
            </a:endParaRPr>
          </a:p>
          <a:p>
            <a:pPr marL="457200" lvl="0" indent="-292100" algn="l" rtl="0">
              <a:spcBef>
                <a:spcPts val="500"/>
              </a:spcBef>
              <a:spcAft>
                <a:spcPts val="0"/>
              </a:spcAft>
              <a:buSzPts val="1000"/>
              <a:buFont typeface="Raleway"/>
              <a:buChar char="-"/>
            </a:pPr>
            <a:r>
              <a:rPr lang="en-GB" sz="1000" dirty="0">
                <a:latin typeface="Raleway"/>
                <a:ea typeface="Raleway"/>
                <a:cs typeface="Raleway"/>
                <a:sym typeface="Raleway"/>
              </a:rPr>
              <a:t>The </a:t>
            </a:r>
            <a:r>
              <a:rPr lang="en-GB" sz="1000" b="1" dirty="0">
                <a:latin typeface="Raleway"/>
                <a:ea typeface="Raleway"/>
                <a:cs typeface="Raleway"/>
                <a:sym typeface="Raleway"/>
              </a:rPr>
              <a:t>_</a:t>
            </a:r>
            <a:r>
              <a:rPr lang="en-GB" sz="1000" b="1" dirty="0" err="1">
                <a:latin typeface="Raleway"/>
                <a:ea typeface="Raleway"/>
                <a:cs typeface="Raleway"/>
                <a:sym typeface="Raleway"/>
              </a:rPr>
              <a:t>sendMsg</a:t>
            </a:r>
            <a:r>
              <a:rPr lang="en-GB" sz="1000" b="1" dirty="0">
                <a:latin typeface="Raleway"/>
                <a:ea typeface="Raleway"/>
                <a:cs typeface="Raleway"/>
                <a:sym typeface="Raleway"/>
              </a:rPr>
              <a:t>()</a:t>
            </a:r>
            <a:r>
              <a:rPr lang="en-GB" sz="1000" dirty="0">
                <a:latin typeface="Raleway"/>
                <a:ea typeface="Raleway"/>
                <a:cs typeface="Raleway"/>
                <a:sym typeface="Raleway"/>
              </a:rPr>
              <a:t> function will than perform a POST ajax call to the server and will update the message list and user list, if successful </a:t>
            </a:r>
            <a:endParaRPr sz="1000" dirty="0">
              <a:latin typeface="Raleway"/>
              <a:ea typeface="Raleway"/>
              <a:cs typeface="Raleway"/>
              <a:sym typeface="Raleway"/>
            </a:endParaRPr>
          </a:p>
          <a:p>
            <a:pPr marL="457200" lvl="0" indent="-292100" algn="l" rtl="0">
              <a:spcBef>
                <a:spcPts val="500"/>
              </a:spcBef>
              <a:spcAft>
                <a:spcPts val="500"/>
              </a:spcAft>
              <a:buSzPts val="1000"/>
              <a:buFont typeface="Raleway"/>
              <a:buChar char="-"/>
            </a:pPr>
            <a:r>
              <a:rPr lang="en-GB" sz="1000" dirty="0">
                <a:latin typeface="Raleway"/>
                <a:ea typeface="Raleway"/>
                <a:cs typeface="Raleway"/>
                <a:sym typeface="Raleway"/>
              </a:rPr>
              <a:t>This is done to have a smooth chat experience</a:t>
            </a:r>
            <a:endParaRPr sz="1000" dirty="0">
              <a:latin typeface="Raleway"/>
              <a:ea typeface="Raleway"/>
              <a:cs typeface="Raleway"/>
              <a:sym typeface="Raleway"/>
            </a:endParaRPr>
          </a:p>
        </p:txBody>
      </p:sp>
      <p:pic>
        <p:nvPicPr>
          <p:cNvPr id="9" name="Google Shape;353;p27">
            <a:extLst>
              <a:ext uri="{FF2B5EF4-FFF2-40B4-BE49-F238E27FC236}">
                <a16:creationId xmlns:a16="http://schemas.microsoft.com/office/drawing/2014/main" id="{5BCAA36D-F7CE-4D72-A205-5AE31FA8FB41}"/>
              </a:ext>
            </a:extLst>
          </p:cNvPr>
          <p:cNvPicPr preferRelativeResize="0"/>
          <p:nvPr/>
        </p:nvPicPr>
        <p:blipFill rotWithShape="1">
          <a:blip r:embed="rId4"/>
          <a:srcRect/>
          <a:stretch/>
        </p:blipFill>
        <p:spPr>
          <a:xfrm>
            <a:off x="391057" y="1402164"/>
            <a:ext cx="3845873" cy="2279488"/>
          </a:xfrm>
          <a:prstGeom prst="rect">
            <a:avLst/>
          </a:prstGeom>
          <a:noFill/>
          <a:ln>
            <a:noFill/>
          </a:ln>
        </p:spPr>
      </p:pic>
      <p:graphicFrame>
        <p:nvGraphicFramePr>
          <p:cNvPr id="10" name="Objekt 9">
            <a:extLst>
              <a:ext uri="{FF2B5EF4-FFF2-40B4-BE49-F238E27FC236}">
                <a16:creationId xmlns:a16="http://schemas.microsoft.com/office/drawing/2014/main" id="{42369406-7649-420A-B6CE-7754305600D8}"/>
              </a:ext>
            </a:extLst>
          </p:cNvPr>
          <p:cNvGraphicFramePr>
            <a:graphicFrameLocks noChangeAspect="1"/>
          </p:cNvGraphicFramePr>
          <p:nvPr>
            <p:extLst>
              <p:ext uri="{D42A27DB-BD31-4B8C-83A1-F6EECF244321}">
                <p14:modId xmlns:p14="http://schemas.microsoft.com/office/powerpoint/2010/main" val="1995097006"/>
              </p:ext>
            </p:extLst>
          </p:nvPr>
        </p:nvGraphicFramePr>
        <p:xfrm>
          <a:off x="2041550" y="1689175"/>
          <a:ext cx="1939014" cy="1782549"/>
        </p:xfrm>
        <a:graphic>
          <a:graphicData uri="http://schemas.openxmlformats.org/presentationml/2006/ole">
            <mc:AlternateContent xmlns:mc="http://schemas.openxmlformats.org/markup-compatibility/2006">
              <mc:Choice xmlns:v="urn:schemas-microsoft-com:vml" Requires="v">
                <p:oleObj spid="_x0000_s2056" r:id="rId5" imgW="4760280" imgH="4376520" progId="">
                  <p:embed/>
                </p:oleObj>
              </mc:Choice>
              <mc:Fallback>
                <p:oleObj r:id="rId5" imgW="4760280" imgH="4376520" progId="">
                  <p:embed/>
                  <p:pic>
                    <p:nvPicPr>
                      <p:cNvPr id="3" name="Objekt 2">
                        <a:extLst>
                          <a:ext uri="{FF2B5EF4-FFF2-40B4-BE49-F238E27FC236}">
                            <a16:creationId xmlns:a16="http://schemas.microsoft.com/office/drawing/2014/main" id="{54064267-6C64-4AA2-81E9-FBD871F55BDA}"/>
                          </a:ext>
                        </a:extLst>
                      </p:cNvPr>
                      <p:cNvPicPr/>
                      <p:nvPr/>
                    </p:nvPicPr>
                    <p:blipFill>
                      <a:blip r:embed="rId6"/>
                      <a:stretch>
                        <a:fillRect/>
                      </a:stretch>
                    </p:blipFill>
                    <p:spPr>
                      <a:xfrm>
                        <a:off x="2041550" y="1689175"/>
                        <a:ext cx="1939014" cy="1782549"/>
                      </a:xfrm>
                      <a:prstGeom prst="rect">
                        <a:avLst/>
                      </a:prstGeom>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9"/>
          <p:cNvSpPr txBox="1">
            <a:spLocks noGrp="1"/>
          </p:cNvSpPr>
          <p:nvPr>
            <p:ph type="title"/>
          </p:nvPr>
        </p:nvSpPr>
        <p:spPr>
          <a:xfrm>
            <a:off x="1148475" y="157350"/>
            <a:ext cx="33009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Messages </a:t>
            </a:r>
            <a:endParaRPr/>
          </a:p>
        </p:txBody>
      </p:sp>
      <p:sp>
        <p:nvSpPr>
          <p:cNvPr id="392" name="Google Shape;392;p29"/>
          <p:cNvSpPr txBox="1">
            <a:spLocks noGrp="1"/>
          </p:cNvSpPr>
          <p:nvPr>
            <p:ph type="title"/>
          </p:nvPr>
        </p:nvSpPr>
        <p:spPr>
          <a:xfrm>
            <a:off x="4787025" y="157350"/>
            <a:ext cx="11664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JS </a:t>
            </a:r>
            <a:endParaRPr/>
          </a:p>
        </p:txBody>
      </p:sp>
      <p:sp>
        <p:nvSpPr>
          <p:cNvPr id="393" name="Google Shape;393;p29"/>
          <p:cNvSpPr txBox="1"/>
          <p:nvPr/>
        </p:nvSpPr>
        <p:spPr>
          <a:xfrm>
            <a:off x="4657725" y="699650"/>
            <a:ext cx="4175400" cy="43209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SzPts val="1000"/>
              <a:buFont typeface="Raleway"/>
              <a:buChar char="-"/>
            </a:pPr>
            <a:r>
              <a:rPr lang="en-GB" sz="1000" dirty="0">
                <a:latin typeface="Raleway"/>
                <a:ea typeface="Raleway"/>
                <a:cs typeface="Raleway"/>
                <a:sym typeface="Raleway"/>
              </a:rPr>
              <a:t>The </a:t>
            </a:r>
            <a:r>
              <a:rPr lang="en-GB" sz="1000" b="1" dirty="0">
                <a:latin typeface="Raleway"/>
                <a:ea typeface="Raleway"/>
                <a:cs typeface="Raleway"/>
                <a:sym typeface="Raleway"/>
              </a:rPr>
              <a:t>_</a:t>
            </a:r>
            <a:r>
              <a:rPr lang="en-GB" sz="1000" b="1" dirty="0" err="1">
                <a:latin typeface="Raleway"/>
                <a:ea typeface="Raleway"/>
                <a:cs typeface="Raleway"/>
                <a:sym typeface="Raleway"/>
              </a:rPr>
              <a:t>getMessages</a:t>
            </a:r>
            <a:r>
              <a:rPr lang="en-GB" sz="1000" b="1" dirty="0">
                <a:latin typeface="Raleway"/>
                <a:ea typeface="Raleway"/>
                <a:cs typeface="Raleway"/>
                <a:sym typeface="Raleway"/>
              </a:rPr>
              <a:t>() </a:t>
            </a:r>
            <a:r>
              <a:rPr lang="en-GB" sz="1000" dirty="0">
                <a:latin typeface="Raleway"/>
                <a:ea typeface="Raleway"/>
                <a:cs typeface="Raleway"/>
                <a:sym typeface="Raleway"/>
              </a:rPr>
              <a:t>will trigger the </a:t>
            </a:r>
            <a:r>
              <a:rPr lang="en-GB" sz="1000" b="1" dirty="0">
                <a:latin typeface="Raleway"/>
                <a:ea typeface="Raleway"/>
                <a:cs typeface="Raleway"/>
                <a:sym typeface="Raleway"/>
              </a:rPr>
              <a:t>_</a:t>
            </a:r>
            <a:r>
              <a:rPr lang="en-GB" sz="1000" b="1" dirty="0" err="1">
                <a:latin typeface="Raleway"/>
                <a:ea typeface="Raleway"/>
                <a:cs typeface="Raleway"/>
                <a:sym typeface="Raleway"/>
              </a:rPr>
              <a:t>addMsgToScreen</a:t>
            </a:r>
            <a:r>
              <a:rPr lang="en-GB" sz="1000" b="1" dirty="0">
                <a:latin typeface="Raleway"/>
                <a:ea typeface="Raleway"/>
                <a:cs typeface="Raleway"/>
                <a:sym typeface="Raleway"/>
              </a:rPr>
              <a:t>(</a:t>
            </a:r>
            <a:r>
              <a:rPr lang="en-GB" sz="1000" b="1" dirty="0" err="1">
                <a:latin typeface="Raleway"/>
                <a:ea typeface="Raleway"/>
                <a:cs typeface="Raleway"/>
                <a:sym typeface="Raleway"/>
              </a:rPr>
              <a:t>sMsg</a:t>
            </a:r>
            <a:r>
              <a:rPr lang="en-GB" sz="1000" b="1" dirty="0">
                <a:latin typeface="Raleway"/>
                <a:ea typeface="Raleway"/>
                <a:cs typeface="Raleway"/>
                <a:sym typeface="Raleway"/>
              </a:rPr>
              <a:t>, </a:t>
            </a:r>
            <a:r>
              <a:rPr lang="en-GB" sz="1000" b="1" dirty="0" err="1">
                <a:latin typeface="Raleway"/>
                <a:ea typeface="Raleway"/>
                <a:cs typeface="Raleway"/>
                <a:sym typeface="Raleway"/>
              </a:rPr>
              <a:t>sSender</a:t>
            </a:r>
            <a:r>
              <a:rPr lang="en-GB" sz="1000" b="1" dirty="0">
                <a:latin typeface="Raleway"/>
                <a:ea typeface="Raleway"/>
                <a:cs typeface="Raleway"/>
                <a:sym typeface="Raleway"/>
              </a:rPr>
              <a:t>, timestamp = new Date(), </a:t>
            </a:r>
            <a:r>
              <a:rPr lang="en-GB" sz="1000" b="1" dirty="0" err="1">
                <a:latin typeface="Raleway"/>
                <a:ea typeface="Raleway"/>
                <a:cs typeface="Raleway"/>
                <a:sym typeface="Raleway"/>
              </a:rPr>
              <a:t>bReverse</a:t>
            </a:r>
            <a:r>
              <a:rPr lang="en-GB" sz="1000" b="1" dirty="0">
                <a:latin typeface="Raleway"/>
                <a:ea typeface="Raleway"/>
                <a:cs typeface="Raleway"/>
                <a:sym typeface="Raleway"/>
              </a:rPr>
              <a:t>=false)</a:t>
            </a:r>
            <a:r>
              <a:rPr lang="en-GB" sz="1000" dirty="0">
                <a:latin typeface="Raleway"/>
                <a:ea typeface="Raleway"/>
                <a:cs typeface="Raleway"/>
                <a:sym typeface="Raleway"/>
              </a:rPr>
              <a:t> function.</a:t>
            </a:r>
            <a:endParaRPr sz="1000" dirty="0">
              <a:latin typeface="Raleway"/>
              <a:ea typeface="Raleway"/>
              <a:cs typeface="Raleway"/>
              <a:sym typeface="Raleway"/>
            </a:endParaRPr>
          </a:p>
          <a:p>
            <a:pPr marL="457200" lvl="0" indent="-292100" algn="l" rtl="0">
              <a:spcBef>
                <a:spcPts val="500"/>
              </a:spcBef>
              <a:spcAft>
                <a:spcPts val="0"/>
              </a:spcAft>
              <a:buSzPts val="1000"/>
              <a:buFont typeface="Raleway"/>
              <a:buChar char="-"/>
            </a:pPr>
            <a:r>
              <a:rPr lang="en-GB" sz="1000" dirty="0">
                <a:latin typeface="Raleway"/>
                <a:ea typeface="Raleway"/>
                <a:cs typeface="Raleway"/>
                <a:sym typeface="Raleway"/>
              </a:rPr>
              <a:t>This function checks if the input is valid and puts it into an html wrapper, that will be added to the unordered list from the html file.</a:t>
            </a:r>
            <a:endParaRPr sz="1000" dirty="0">
              <a:latin typeface="Raleway"/>
              <a:ea typeface="Raleway"/>
              <a:cs typeface="Raleway"/>
              <a:sym typeface="Raleway"/>
            </a:endParaRPr>
          </a:p>
          <a:p>
            <a:pPr marL="457200" lvl="0" indent="-292100" algn="l" rtl="0">
              <a:spcBef>
                <a:spcPts val="500"/>
              </a:spcBef>
              <a:spcAft>
                <a:spcPts val="500"/>
              </a:spcAft>
              <a:buSzPts val="1000"/>
              <a:buFont typeface="Raleway"/>
              <a:buChar char="-"/>
            </a:pPr>
            <a:r>
              <a:rPr lang="en-GB" sz="1000" dirty="0">
                <a:latin typeface="Raleway"/>
                <a:ea typeface="Raleway"/>
                <a:cs typeface="Raleway"/>
                <a:sym typeface="Raleway"/>
              </a:rPr>
              <a:t>It also checks if the function was called with the ?</a:t>
            </a:r>
            <a:r>
              <a:rPr lang="en-GB" sz="1000" dirty="0" err="1">
                <a:latin typeface="Raleway"/>
                <a:ea typeface="Raleway"/>
                <a:cs typeface="Raleway"/>
                <a:sym typeface="Raleway"/>
              </a:rPr>
              <a:t>lastSeenTimestamp</a:t>
            </a:r>
            <a:r>
              <a:rPr lang="en-GB" sz="1000" dirty="0">
                <a:latin typeface="Raleway"/>
                <a:ea typeface="Raleway"/>
                <a:cs typeface="Raleway"/>
                <a:sym typeface="Raleway"/>
              </a:rPr>
              <a:t>=' - in this case it adds the messages in reverse to show the messages in the correct order.</a:t>
            </a:r>
          </a:p>
          <a:p>
            <a:pPr marL="457200" lvl="0" indent="-292100" algn="l" rtl="0">
              <a:spcBef>
                <a:spcPts val="500"/>
              </a:spcBef>
              <a:spcAft>
                <a:spcPts val="500"/>
              </a:spcAft>
              <a:buSzPts val="1000"/>
              <a:buFont typeface="Raleway"/>
              <a:buChar char="-"/>
            </a:pPr>
            <a:r>
              <a:rPr lang="en-GB" sz="1000" dirty="0">
                <a:latin typeface="Raleway"/>
                <a:ea typeface="Raleway"/>
                <a:cs typeface="Raleway"/>
                <a:sym typeface="Raleway"/>
              </a:rPr>
              <a:t>The </a:t>
            </a:r>
            <a:r>
              <a:rPr lang="en-GB" sz="1000" dirty="0" err="1">
                <a:latin typeface="Raleway"/>
                <a:ea typeface="Raleway"/>
                <a:cs typeface="Raleway"/>
                <a:sym typeface="Raleway"/>
              </a:rPr>
              <a:t>bReverse</a:t>
            </a:r>
            <a:r>
              <a:rPr lang="en-GB" sz="1000" dirty="0">
                <a:latin typeface="Raleway"/>
                <a:ea typeface="Raleway"/>
                <a:cs typeface="Raleway"/>
                <a:sym typeface="Raleway"/>
              </a:rPr>
              <a:t> parameter changes the order in which the messages will be added to the screen. This is useful when parsing the messages from the server since in that case the newest messages will be the first ones in the object -  opposed to the standard case where only one new message is appended to the end of the screen.</a:t>
            </a:r>
            <a:endParaRPr sz="1000" dirty="0">
              <a:latin typeface="Raleway"/>
              <a:ea typeface="Raleway"/>
              <a:cs typeface="Raleway"/>
              <a:sym typeface="Raleway"/>
            </a:endParaRPr>
          </a:p>
        </p:txBody>
      </p:sp>
      <p:pic>
        <p:nvPicPr>
          <p:cNvPr id="9" name="Google Shape;353;p27">
            <a:extLst>
              <a:ext uri="{FF2B5EF4-FFF2-40B4-BE49-F238E27FC236}">
                <a16:creationId xmlns:a16="http://schemas.microsoft.com/office/drawing/2014/main" id="{662D808A-82E0-4D22-9AB3-51A008672DED}"/>
              </a:ext>
            </a:extLst>
          </p:cNvPr>
          <p:cNvPicPr preferRelativeResize="0"/>
          <p:nvPr/>
        </p:nvPicPr>
        <p:blipFill rotWithShape="1">
          <a:blip r:embed="rId4"/>
          <a:srcRect/>
          <a:stretch/>
        </p:blipFill>
        <p:spPr>
          <a:xfrm>
            <a:off x="391057" y="1402164"/>
            <a:ext cx="3845873" cy="2279488"/>
          </a:xfrm>
          <a:prstGeom prst="rect">
            <a:avLst/>
          </a:prstGeom>
          <a:noFill/>
          <a:ln>
            <a:noFill/>
          </a:ln>
        </p:spPr>
      </p:pic>
      <p:graphicFrame>
        <p:nvGraphicFramePr>
          <p:cNvPr id="10" name="Objekt 9">
            <a:extLst>
              <a:ext uri="{FF2B5EF4-FFF2-40B4-BE49-F238E27FC236}">
                <a16:creationId xmlns:a16="http://schemas.microsoft.com/office/drawing/2014/main" id="{05127341-EE7D-4EE2-BD68-1E9F7F228B47}"/>
              </a:ext>
            </a:extLst>
          </p:cNvPr>
          <p:cNvGraphicFramePr>
            <a:graphicFrameLocks noChangeAspect="1"/>
          </p:cNvGraphicFramePr>
          <p:nvPr>
            <p:extLst>
              <p:ext uri="{D42A27DB-BD31-4B8C-83A1-F6EECF244321}">
                <p14:modId xmlns:p14="http://schemas.microsoft.com/office/powerpoint/2010/main" val="3817409857"/>
              </p:ext>
            </p:extLst>
          </p:nvPr>
        </p:nvGraphicFramePr>
        <p:xfrm>
          <a:off x="2041550" y="1689175"/>
          <a:ext cx="1939014" cy="1782549"/>
        </p:xfrm>
        <a:graphic>
          <a:graphicData uri="http://schemas.openxmlformats.org/presentationml/2006/ole">
            <mc:AlternateContent xmlns:mc="http://schemas.openxmlformats.org/markup-compatibility/2006">
              <mc:Choice xmlns:v="urn:schemas-microsoft-com:vml" Requires="v">
                <p:oleObj spid="_x0000_s3079" r:id="rId5" imgW="4760280" imgH="4376520" progId="">
                  <p:embed/>
                </p:oleObj>
              </mc:Choice>
              <mc:Fallback>
                <p:oleObj r:id="rId5" imgW="4760280" imgH="4376520" progId="">
                  <p:embed/>
                  <p:pic>
                    <p:nvPicPr>
                      <p:cNvPr id="10" name="Objekt 9">
                        <a:extLst>
                          <a:ext uri="{FF2B5EF4-FFF2-40B4-BE49-F238E27FC236}">
                            <a16:creationId xmlns:a16="http://schemas.microsoft.com/office/drawing/2014/main" id="{42369406-7649-420A-B6CE-7754305600D8}"/>
                          </a:ext>
                        </a:extLst>
                      </p:cNvPr>
                      <p:cNvPicPr/>
                      <p:nvPr/>
                    </p:nvPicPr>
                    <p:blipFill>
                      <a:blip r:embed="rId6"/>
                      <a:stretch>
                        <a:fillRect/>
                      </a:stretch>
                    </p:blipFill>
                    <p:spPr>
                      <a:xfrm>
                        <a:off x="2041550" y="1689175"/>
                        <a:ext cx="1939014" cy="1782549"/>
                      </a:xfrm>
                      <a:prstGeom prst="rect">
                        <a:avLst/>
                      </a:prstGeom>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0"/>
          <p:cNvSpPr txBox="1">
            <a:spLocks noGrp="1"/>
          </p:cNvSpPr>
          <p:nvPr>
            <p:ph type="title"/>
          </p:nvPr>
        </p:nvSpPr>
        <p:spPr>
          <a:xfrm>
            <a:off x="1148475" y="157350"/>
            <a:ext cx="33009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Messages </a:t>
            </a:r>
            <a:endParaRPr/>
          </a:p>
        </p:txBody>
      </p:sp>
      <p:sp>
        <p:nvSpPr>
          <p:cNvPr id="403" name="Google Shape;403;p30"/>
          <p:cNvSpPr txBox="1"/>
          <p:nvPr/>
        </p:nvSpPr>
        <p:spPr>
          <a:xfrm>
            <a:off x="4743450" y="157350"/>
            <a:ext cx="3733800" cy="45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Lato"/>
                <a:ea typeface="Lato"/>
                <a:cs typeface="Lato"/>
                <a:sym typeface="Lato"/>
              </a:rPr>
              <a:t>_getMessages()</a:t>
            </a:r>
            <a:endParaRPr b="1">
              <a:latin typeface="Lato"/>
              <a:ea typeface="Lato"/>
              <a:cs typeface="Lato"/>
              <a:sym typeface="Lato"/>
            </a:endParaRPr>
          </a:p>
        </p:txBody>
      </p:sp>
      <p:pic>
        <p:nvPicPr>
          <p:cNvPr id="404" name="Google Shape;404;p30"/>
          <p:cNvPicPr preferRelativeResize="0"/>
          <p:nvPr/>
        </p:nvPicPr>
        <p:blipFill>
          <a:blip r:embed="rId4">
            <a:alphaModFix/>
          </a:blip>
          <a:stretch>
            <a:fillRect/>
          </a:stretch>
        </p:blipFill>
        <p:spPr>
          <a:xfrm>
            <a:off x="4743450" y="569900"/>
            <a:ext cx="4248149" cy="2449513"/>
          </a:xfrm>
          <a:prstGeom prst="rect">
            <a:avLst/>
          </a:prstGeom>
          <a:noFill/>
          <a:ln>
            <a:noFill/>
          </a:ln>
        </p:spPr>
      </p:pic>
      <p:pic>
        <p:nvPicPr>
          <p:cNvPr id="405" name="Google Shape;405;p30"/>
          <p:cNvPicPr preferRelativeResize="0"/>
          <p:nvPr/>
        </p:nvPicPr>
        <p:blipFill>
          <a:blip r:embed="rId5">
            <a:alphaModFix/>
          </a:blip>
          <a:stretch>
            <a:fillRect/>
          </a:stretch>
        </p:blipFill>
        <p:spPr>
          <a:xfrm>
            <a:off x="4743450" y="3486075"/>
            <a:ext cx="4248151" cy="505125"/>
          </a:xfrm>
          <a:prstGeom prst="rect">
            <a:avLst/>
          </a:prstGeom>
          <a:noFill/>
          <a:ln>
            <a:noFill/>
          </a:ln>
        </p:spPr>
      </p:pic>
      <p:sp>
        <p:nvSpPr>
          <p:cNvPr id="406" name="Google Shape;406;p30"/>
          <p:cNvSpPr txBox="1"/>
          <p:nvPr/>
        </p:nvSpPr>
        <p:spPr>
          <a:xfrm>
            <a:off x="4743450" y="3086100"/>
            <a:ext cx="3933900" cy="33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Lato"/>
                <a:ea typeface="Lato"/>
                <a:cs typeface="Lato"/>
                <a:sym typeface="Lato"/>
              </a:rPr>
              <a:t>_updateMessageList()</a:t>
            </a:r>
            <a:endParaRPr b="1">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pic>
        <p:nvPicPr>
          <p:cNvPr id="11" name="Google Shape;353;p27">
            <a:extLst>
              <a:ext uri="{FF2B5EF4-FFF2-40B4-BE49-F238E27FC236}">
                <a16:creationId xmlns:a16="http://schemas.microsoft.com/office/drawing/2014/main" id="{4622E936-E1C2-4959-8349-F83F2103AF3B}"/>
              </a:ext>
            </a:extLst>
          </p:cNvPr>
          <p:cNvPicPr preferRelativeResize="0"/>
          <p:nvPr/>
        </p:nvPicPr>
        <p:blipFill rotWithShape="1">
          <a:blip r:embed="rId6"/>
          <a:srcRect/>
          <a:stretch/>
        </p:blipFill>
        <p:spPr>
          <a:xfrm>
            <a:off x="391057" y="1402164"/>
            <a:ext cx="3845873" cy="2279488"/>
          </a:xfrm>
          <a:prstGeom prst="rect">
            <a:avLst/>
          </a:prstGeom>
          <a:noFill/>
          <a:ln>
            <a:noFill/>
          </a:ln>
        </p:spPr>
      </p:pic>
      <p:graphicFrame>
        <p:nvGraphicFramePr>
          <p:cNvPr id="12" name="Objekt 11">
            <a:extLst>
              <a:ext uri="{FF2B5EF4-FFF2-40B4-BE49-F238E27FC236}">
                <a16:creationId xmlns:a16="http://schemas.microsoft.com/office/drawing/2014/main" id="{634A6370-5DA4-4E37-B548-81468F550CB9}"/>
              </a:ext>
            </a:extLst>
          </p:cNvPr>
          <p:cNvGraphicFramePr>
            <a:graphicFrameLocks noChangeAspect="1"/>
          </p:cNvGraphicFramePr>
          <p:nvPr>
            <p:extLst>
              <p:ext uri="{D42A27DB-BD31-4B8C-83A1-F6EECF244321}">
                <p14:modId xmlns:p14="http://schemas.microsoft.com/office/powerpoint/2010/main" val="3817409857"/>
              </p:ext>
            </p:extLst>
          </p:nvPr>
        </p:nvGraphicFramePr>
        <p:xfrm>
          <a:off x="2041550" y="1689175"/>
          <a:ext cx="1939014" cy="1782549"/>
        </p:xfrm>
        <a:graphic>
          <a:graphicData uri="http://schemas.openxmlformats.org/presentationml/2006/ole">
            <mc:AlternateContent xmlns:mc="http://schemas.openxmlformats.org/markup-compatibility/2006">
              <mc:Choice xmlns:v="urn:schemas-microsoft-com:vml" Requires="v">
                <p:oleObj spid="_x0000_s4103" r:id="rId7" imgW="4760280" imgH="4376520" progId="">
                  <p:embed/>
                </p:oleObj>
              </mc:Choice>
              <mc:Fallback>
                <p:oleObj r:id="rId7" imgW="4760280" imgH="4376520" progId="">
                  <p:embed/>
                  <p:pic>
                    <p:nvPicPr>
                      <p:cNvPr id="10" name="Objekt 9">
                        <a:extLst>
                          <a:ext uri="{FF2B5EF4-FFF2-40B4-BE49-F238E27FC236}">
                            <a16:creationId xmlns:a16="http://schemas.microsoft.com/office/drawing/2014/main" id="{42369406-7649-420A-B6CE-7754305600D8}"/>
                          </a:ext>
                        </a:extLst>
                      </p:cNvPr>
                      <p:cNvPicPr/>
                      <p:nvPr/>
                    </p:nvPicPr>
                    <p:blipFill>
                      <a:blip r:embed="rId8"/>
                      <a:stretch>
                        <a:fillRect/>
                      </a:stretch>
                    </p:blipFill>
                    <p:spPr>
                      <a:xfrm>
                        <a:off x="2041550" y="1689175"/>
                        <a:ext cx="1939014" cy="1782549"/>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1817525" y="6356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Overview </a:t>
            </a:r>
            <a:endParaRPr/>
          </a:p>
        </p:txBody>
      </p:sp>
      <p:grpSp>
        <p:nvGrpSpPr>
          <p:cNvPr id="93" name="Google Shape;93;p14"/>
          <p:cNvGrpSpPr/>
          <p:nvPr/>
        </p:nvGrpSpPr>
        <p:grpSpPr>
          <a:xfrm>
            <a:off x="125044" y="1499271"/>
            <a:ext cx="1198467" cy="640409"/>
            <a:chOff x="134713" y="1641270"/>
            <a:chExt cx="1221305" cy="494402"/>
          </a:xfrm>
        </p:grpSpPr>
        <p:grpSp>
          <p:nvGrpSpPr>
            <p:cNvPr id="94" name="Google Shape;94;p14"/>
            <p:cNvGrpSpPr/>
            <p:nvPr/>
          </p:nvGrpSpPr>
          <p:grpSpPr>
            <a:xfrm>
              <a:off x="134713" y="1641270"/>
              <a:ext cx="1221209" cy="494302"/>
              <a:chOff x="361025" y="1830438"/>
              <a:chExt cx="939175" cy="349800"/>
            </a:xfrm>
          </p:grpSpPr>
          <p:grpSp>
            <p:nvGrpSpPr>
              <p:cNvPr id="95" name="Google Shape;95;p14"/>
              <p:cNvGrpSpPr/>
              <p:nvPr/>
            </p:nvGrpSpPr>
            <p:grpSpPr>
              <a:xfrm>
                <a:off x="361025" y="1830438"/>
                <a:ext cx="496350" cy="349800"/>
                <a:chOff x="375275" y="1830425"/>
                <a:chExt cx="496350" cy="349800"/>
              </a:xfrm>
            </p:grpSpPr>
            <p:cxnSp>
              <p:nvCxnSpPr>
                <p:cNvPr id="96" name="Google Shape;96;p14"/>
                <p:cNvCxnSpPr/>
                <p:nvPr/>
              </p:nvCxnSpPr>
              <p:spPr>
                <a:xfrm rot="10800000">
                  <a:off x="375275" y="1835175"/>
                  <a:ext cx="482100" cy="0"/>
                </a:xfrm>
                <a:prstGeom prst="straightConnector1">
                  <a:avLst/>
                </a:prstGeom>
                <a:noFill/>
                <a:ln w="9525" cap="flat" cmpd="sng">
                  <a:solidFill>
                    <a:srgbClr val="1A9988"/>
                  </a:solidFill>
                  <a:prstDash val="solid"/>
                  <a:round/>
                  <a:headEnd type="none" w="med" len="med"/>
                  <a:tailEnd type="none" w="med" len="med"/>
                </a:ln>
              </p:spPr>
            </p:cxnSp>
            <p:cxnSp>
              <p:nvCxnSpPr>
                <p:cNvPr id="97" name="Google Shape;97;p14"/>
                <p:cNvCxnSpPr/>
                <p:nvPr/>
              </p:nvCxnSpPr>
              <p:spPr>
                <a:xfrm>
                  <a:off x="376375" y="1830425"/>
                  <a:ext cx="0" cy="349800"/>
                </a:xfrm>
                <a:prstGeom prst="straightConnector1">
                  <a:avLst/>
                </a:prstGeom>
                <a:noFill/>
                <a:ln w="9525" cap="flat" cmpd="sng">
                  <a:solidFill>
                    <a:srgbClr val="1A9988"/>
                  </a:solidFill>
                  <a:prstDash val="solid"/>
                  <a:round/>
                  <a:headEnd type="none" w="med" len="med"/>
                  <a:tailEnd type="none" w="med" len="med"/>
                </a:ln>
              </p:spPr>
            </p:cxnSp>
            <p:cxnSp>
              <p:nvCxnSpPr>
                <p:cNvPr id="98" name="Google Shape;98;p14"/>
                <p:cNvCxnSpPr/>
                <p:nvPr/>
              </p:nvCxnSpPr>
              <p:spPr>
                <a:xfrm>
                  <a:off x="381125" y="2175425"/>
                  <a:ext cx="490500" cy="0"/>
                </a:xfrm>
                <a:prstGeom prst="straightConnector1">
                  <a:avLst/>
                </a:prstGeom>
                <a:noFill/>
                <a:ln w="9525" cap="flat" cmpd="sng">
                  <a:solidFill>
                    <a:srgbClr val="1A9988"/>
                  </a:solidFill>
                  <a:prstDash val="solid"/>
                  <a:round/>
                  <a:headEnd type="none" w="med" len="med"/>
                  <a:tailEnd type="none" w="med" len="med"/>
                </a:ln>
              </p:spPr>
            </p:cxnSp>
          </p:grpSp>
          <p:grpSp>
            <p:nvGrpSpPr>
              <p:cNvPr id="99" name="Google Shape;99;p14"/>
              <p:cNvGrpSpPr/>
              <p:nvPr/>
            </p:nvGrpSpPr>
            <p:grpSpPr>
              <a:xfrm>
                <a:off x="833550" y="1830438"/>
                <a:ext cx="466650" cy="345525"/>
                <a:chOff x="852625" y="1827800"/>
                <a:chExt cx="466650" cy="345525"/>
              </a:xfrm>
            </p:grpSpPr>
            <p:cxnSp>
              <p:nvCxnSpPr>
                <p:cNvPr id="100" name="Google Shape;100;p14"/>
                <p:cNvCxnSpPr/>
                <p:nvPr/>
              </p:nvCxnSpPr>
              <p:spPr>
                <a:xfrm>
                  <a:off x="852625" y="1832525"/>
                  <a:ext cx="462000" cy="0"/>
                </a:xfrm>
                <a:prstGeom prst="straightConnector1">
                  <a:avLst/>
                </a:prstGeom>
                <a:noFill/>
                <a:ln w="9525" cap="flat" cmpd="sng">
                  <a:solidFill>
                    <a:srgbClr val="EB5600"/>
                  </a:solidFill>
                  <a:prstDash val="solid"/>
                  <a:round/>
                  <a:headEnd type="none" w="med" len="med"/>
                  <a:tailEnd type="none" w="med" len="med"/>
                </a:ln>
              </p:spPr>
            </p:cxnSp>
            <p:cxnSp>
              <p:nvCxnSpPr>
                <p:cNvPr id="101" name="Google Shape;101;p14"/>
                <p:cNvCxnSpPr/>
                <p:nvPr/>
              </p:nvCxnSpPr>
              <p:spPr>
                <a:xfrm>
                  <a:off x="1314575" y="1827800"/>
                  <a:ext cx="0" cy="342900"/>
                </a:xfrm>
                <a:prstGeom prst="straightConnector1">
                  <a:avLst/>
                </a:prstGeom>
                <a:noFill/>
                <a:ln w="9525" cap="flat" cmpd="sng">
                  <a:solidFill>
                    <a:srgbClr val="EB5600"/>
                  </a:solidFill>
                  <a:prstDash val="solid"/>
                  <a:round/>
                  <a:headEnd type="none" w="med" len="med"/>
                  <a:tailEnd type="none" w="med" len="med"/>
                </a:ln>
              </p:spPr>
            </p:cxnSp>
            <p:cxnSp>
              <p:nvCxnSpPr>
                <p:cNvPr id="102" name="Google Shape;102;p14"/>
                <p:cNvCxnSpPr/>
                <p:nvPr/>
              </p:nvCxnSpPr>
              <p:spPr>
                <a:xfrm>
                  <a:off x="871675" y="2173325"/>
                  <a:ext cx="447600" cy="0"/>
                </a:xfrm>
                <a:prstGeom prst="straightConnector1">
                  <a:avLst/>
                </a:prstGeom>
                <a:noFill/>
                <a:ln w="9525" cap="flat" cmpd="sng">
                  <a:solidFill>
                    <a:srgbClr val="EB5600"/>
                  </a:solidFill>
                  <a:prstDash val="solid"/>
                  <a:round/>
                  <a:headEnd type="none" w="med" len="med"/>
                  <a:tailEnd type="none" w="med" len="med"/>
                </a:ln>
              </p:spPr>
            </p:cxnSp>
          </p:grpSp>
        </p:grpSp>
        <p:sp>
          <p:nvSpPr>
            <p:cNvPr id="103" name="Google Shape;103;p14"/>
            <p:cNvSpPr txBox="1"/>
            <p:nvPr/>
          </p:nvSpPr>
          <p:spPr>
            <a:xfrm>
              <a:off x="134718" y="1641273"/>
              <a:ext cx="12213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600" dirty="0">
                  <a:latin typeface="Raleway"/>
                  <a:ea typeface="Raleway"/>
                  <a:cs typeface="Raleway"/>
                  <a:sym typeface="Raleway"/>
                </a:rPr>
                <a:t>Option to add Channel with </a:t>
              </a:r>
              <a:r>
                <a:rPr lang="en-GB" sz="600" b="1" dirty="0">
                  <a:latin typeface="Raleway"/>
                  <a:ea typeface="Raleway"/>
                  <a:cs typeface="Raleway"/>
                  <a:sym typeface="Raleway"/>
                </a:rPr>
                <a:t>Channel name</a:t>
              </a:r>
              <a:r>
                <a:rPr lang="en-GB" sz="600" dirty="0">
                  <a:latin typeface="Raleway"/>
                  <a:ea typeface="Raleway"/>
                  <a:cs typeface="Raleway"/>
                  <a:sym typeface="Raleway"/>
                </a:rPr>
                <a:t> and </a:t>
              </a:r>
              <a:r>
                <a:rPr lang="en-GB" sz="600" b="1" dirty="0">
                  <a:latin typeface="Raleway"/>
                  <a:ea typeface="Raleway"/>
                  <a:cs typeface="Raleway"/>
                  <a:sym typeface="Raleway"/>
                </a:rPr>
                <a:t>topic</a:t>
              </a:r>
              <a:endParaRPr sz="600" b="1" dirty="0">
                <a:latin typeface="Raleway"/>
                <a:ea typeface="Raleway"/>
                <a:cs typeface="Raleway"/>
                <a:sym typeface="Raleway"/>
              </a:endParaRPr>
            </a:p>
            <a:p>
              <a:pPr marL="0" lvl="0" indent="0" algn="l" rtl="0">
                <a:spcBef>
                  <a:spcPts val="0"/>
                </a:spcBef>
                <a:spcAft>
                  <a:spcPts val="0"/>
                </a:spcAft>
                <a:buNone/>
              </a:pPr>
              <a:endParaRPr sz="600" b="1" dirty="0">
                <a:latin typeface="Raleway"/>
                <a:ea typeface="Raleway"/>
                <a:cs typeface="Raleway"/>
                <a:sym typeface="Raleway"/>
              </a:endParaRPr>
            </a:p>
            <a:p>
              <a:pPr marL="0" lvl="0" indent="0" algn="l" rtl="0">
                <a:spcBef>
                  <a:spcPts val="0"/>
                </a:spcBef>
                <a:spcAft>
                  <a:spcPts val="0"/>
                </a:spcAft>
                <a:buNone/>
              </a:pPr>
              <a:r>
                <a:rPr lang="en-GB" sz="600" dirty="0">
                  <a:latin typeface="Raleway"/>
                  <a:ea typeface="Raleway"/>
                  <a:cs typeface="Raleway"/>
                  <a:sym typeface="Raleway"/>
                </a:rPr>
                <a:t>Click the + button to create channels on Server</a:t>
              </a:r>
              <a:endParaRPr sz="600" dirty="0">
                <a:latin typeface="Raleway"/>
                <a:ea typeface="Raleway"/>
                <a:cs typeface="Raleway"/>
                <a:sym typeface="Raleway"/>
              </a:endParaRPr>
            </a:p>
          </p:txBody>
        </p:sp>
      </p:grpSp>
      <p:pic>
        <p:nvPicPr>
          <p:cNvPr id="106" name="Google Shape;106;p14"/>
          <p:cNvPicPr preferRelativeResize="0"/>
          <p:nvPr/>
        </p:nvPicPr>
        <p:blipFill rotWithShape="1">
          <a:blip r:embed="rId3"/>
          <a:srcRect/>
          <a:stretch/>
        </p:blipFill>
        <p:spPr>
          <a:xfrm>
            <a:off x="1530774" y="1247750"/>
            <a:ext cx="6082450" cy="3608500"/>
          </a:xfrm>
          <a:prstGeom prst="rect">
            <a:avLst/>
          </a:prstGeom>
          <a:noFill/>
          <a:ln>
            <a:noFill/>
          </a:ln>
        </p:spPr>
      </p:pic>
      <p:sp>
        <p:nvSpPr>
          <p:cNvPr id="108" name="Google Shape;108;p14"/>
          <p:cNvSpPr/>
          <p:nvPr/>
        </p:nvSpPr>
        <p:spPr>
          <a:xfrm>
            <a:off x="1926746" y="2162179"/>
            <a:ext cx="1366768" cy="2368546"/>
          </a:xfrm>
          <a:prstGeom prst="roundRect">
            <a:avLst>
              <a:gd name="adj" fmla="val 6910"/>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14"/>
          <p:cNvGrpSpPr/>
          <p:nvPr/>
        </p:nvGrpSpPr>
        <p:grpSpPr>
          <a:xfrm>
            <a:off x="125044" y="2766095"/>
            <a:ext cx="1198467" cy="1139152"/>
            <a:chOff x="134713" y="1641270"/>
            <a:chExt cx="1221305" cy="517178"/>
          </a:xfrm>
        </p:grpSpPr>
        <p:grpSp>
          <p:nvGrpSpPr>
            <p:cNvPr id="110" name="Google Shape;110;p14"/>
            <p:cNvGrpSpPr/>
            <p:nvPr/>
          </p:nvGrpSpPr>
          <p:grpSpPr>
            <a:xfrm>
              <a:off x="134713" y="1641270"/>
              <a:ext cx="1221209" cy="494302"/>
              <a:chOff x="361025" y="1830438"/>
              <a:chExt cx="939175" cy="349800"/>
            </a:xfrm>
          </p:grpSpPr>
          <p:grpSp>
            <p:nvGrpSpPr>
              <p:cNvPr id="111" name="Google Shape;111;p14"/>
              <p:cNvGrpSpPr/>
              <p:nvPr/>
            </p:nvGrpSpPr>
            <p:grpSpPr>
              <a:xfrm>
                <a:off x="361025" y="1830438"/>
                <a:ext cx="496350" cy="349800"/>
                <a:chOff x="375275" y="1830425"/>
                <a:chExt cx="496350" cy="349800"/>
              </a:xfrm>
            </p:grpSpPr>
            <p:cxnSp>
              <p:nvCxnSpPr>
                <p:cNvPr id="112" name="Google Shape;112;p14"/>
                <p:cNvCxnSpPr/>
                <p:nvPr/>
              </p:nvCxnSpPr>
              <p:spPr>
                <a:xfrm rot="10800000">
                  <a:off x="375275" y="1835175"/>
                  <a:ext cx="482100" cy="0"/>
                </a:xfrm>
                <a:prstGeom prst="straightConnector1">
                  <a:avLst/>
                </a:prstGeom>
                <a:noFill/>
                <a:ln w="9525" cap="flat" cmpd="sng">
                  <a:solidFill>
                    <a:srgbClr val="1A9988"/>
                  </a:solidFill>
                  <a:prstDash val="solid"/>
                  <a:round/>
                  <a:headEnd type="none" w="med" len="med"/>
                  <a:tailEnd type="none" w="med" len="med"/>
                </a:ln>
              </p:spPr>
            </p:cxnSp>
            <p:cxnSp>
              <p:nvCxnSpPr>
                <p:cNvPr id="113" name="Google Shape;113;p14"/>
                <p:cNvCxnSpPr/>
                <p:nvPr/>
              </p:nvCxnSpPr>
              <p:spPr>
                <a:xfrm>
                  <a:off x="376375" y="1830425"/>
                  <a:ext cx="0" cy="349800"/>
                </a:xfrm>
                <a:prstGeom prst="straightConnector1">
                  <a:avLst/>
                </a:prstGeom>
                <a:noFill/>
                <a:ln w="9525" cap="flat" cmpd="sng">
                  <a:solidFill>
                    <a:srgbClr val="1A9988"/>
                  </a:solidFill>
                  <a:prstDash val="solid"/>
                  <a:round/>
                  <a:headEnd type="none" w="med" len="med"/>
                  <a:tailEnd type="none" w="med" len="med"/>
                </a:ln>
              </p:spPr>
            </p:cxnSp>
            <p:cxnSp>
              <p:nvCxnSpPr>
                <p:cNvPr id="114" name="Google Shape;114;p14"/>
                <p:cNvCxnSpPr/>
                <p:nvPr/>
              </p:nvCxnSpPr>
              <p:spPr>
                <a:xfrm>
                  <a:off x="381125" y="2175425"/>
                  <a:ext cx="490500" cy="0"/>
                </a:xfrm>
                <a:prstGeom prst="straightConnector1">
                  <a:avLst/>
                </a:prstGeom>
                <a:noFill/>
                <a:ln w="9525" cap="flat" cmpd="sng">
                  <a:solidFill>
                    <a:srgbClr val="1A9988"/>
                  </a:solidFill>
                  <a:prstDash val="solid"/>
                  <a:round/>
                  <a:headEnd type="none" w="med" len="med"/>
                  <a:tailEnd type="none" w="med" len="med"/>
                </a:ln>
              </p:spPr>
            </p:cxnSp>
          </p:grpSp>
          <p:grpSp>
            <p:nvGrpSpPr>
              <p:cNvPr id="115" name="Google Shape;115;p14"/>
              <p:cNvGrpSpPr/>
              <p:nvPr/>
            </p:nvGrpSpPr>
            <p:grpSpPr>
              <a:xfrm>
                <a:off x="833550" y="1830438"/>
                <a:ext cx="466650" cy="345525"/>
                <a:chOff x="852625" y="1827800"/>
                <a:chExt cx="466650" cy="345525"/>
              </a:xfrm>
            </p:grpSpPr>
            <p:cxnSp>
              <p:nvCxnSpPr>
                <p:cNvPr id="116" name="Google Shape;116;p14"/>
                <p:cNvCxnSpPr/>
                <p:nvPr/>
              </p:nvCxnSpPr>
              <p:spPr>
                <a:xfrm>
                  <a:off x="852625" y="1832525"/>
                  <a:ext cx="462000" cy="0"/>
                </a:xfrm>
                <a:prstGeom prst="straightConnector1">
                  <a:avLst/>
                </a:prstGeom>
                <a:noFill/>
                <a:ln w="9525" cap="flat" cmpd="sng">
                  <a:solidFill>
                    <a:srgbClr val="EB5600"/>
                  </a:solidFill>
                  <a:prstDash val="solid"/>
                  <a:round/>
                  <a:headEnd type="none" w="med" len="med"/>
                  <a:tailEnd type="none" w="med" len="med"/>
                </a:ln>
              </p:spPr>
            </p:cxnSp>
            <p:cxnSp>
              <p:nvCxnSpPr>
                <p:cNvPr id="117" name="Google Shape;117;p14"/>
                <p:cNvCxnSpPr/>
                <p:nvPr/>
              </p:nvCxnSpPr>
              <p:spPr>
                <a:xfrm>
                  <a:off x="1314575" y="1827800"/>
                  <a:ext cx="0" cy="342900"/>
                </a:xfrm>
                <a:prstGeom prst="straightConnector1">
                  <a:avLst/>
                </a:prstGeom>
                <a:noFill/>
                <a:ln w="9525" cap="flat" cmpd="sng">
                  <a:solidFill>
                    <a:srgbClr val="EB5600"/>
                  </a:solidFill>
                  <a:prstDash val="solid"/>
                  <a:round/>
                  <a:headEnd type="none" w="med" len="med"/>
                  <a:tailEnd type="none" w="med" len="med"/>
                </a:ln>
              </p:spPr>
            </p:cxnSp>
            <p:cxnSp>
              <p:nvCxnSpPr>
                <p:cNvPr id="118" name="Google Shape;118;p14"/>
                <p:cNvCxnSpPr/>
                <p:nvPr/>
              </p:nvCxnSpPr>
              <p:spPr>
                <a:xfrm>
                  <a:off x="871675" y="2173325"/>
                  <a:ext cx="447600" cy="0"/>
                </a:xfrm>
                <a:prstGeom prst="straightConnector1">
                  <a:avLst/>
                </a:prstGeom>
                <a:noFill/>
                <a:ln w="9525" cap="flat" cmpd="sng">
                  <a:solidFill>
                    <a:srgbClr val="EB5600"/>
                  </a:solidFill>
                  <a:prstDash val="solid"/>
                  <a:round/>
                  <a:headEnd type="none" w="med" len="med"/>
                  <a:tailEnd type="none" w="med" len="med"/>
                </a:ln>
              </p:spPr>
            </p:cxnSp>
          </p:grpSp>
        </p:grpSp>
        <p:sp>
          <p:nvSpPr>
            <p:cNvPr id="119" name="Google Shape;119;p14"/>
            <p:cNvSpPr txBox="1"/>
            <p:nvPr/>
          </p:nvSpPr>
          <p:spPr>
            <a:xfrm>
              <a:off x="134718" y="1641272"/>
              <a:ext cx="1221300" cy="51717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600" dirty="0">
                  <a:latin typeface="Raleway"/>
                  <a:ea typeface="Raleway"/>
                  <a:cs typeface="Raleway"/>
                  <a:sym typeface="Raleway"/>
                </a:rPr>
                <a:t>All channels that exist on the server are displayed in the scrollable list below. </a:t>
              </a:r>
              <a:endParaRPr sz="600" dirty="0">
                <a:latin typeface="Raleway"/>
                <a:ea typeface="Raleway"/>
                <a:cs typeface="Raleway"/>
                <a:sym typeface="Raleway"/>
              </a:endParaRPr>
            </a:p>
            <a:p>
              <a:pPr marL="0" lvl="0" indent="0" algn="l" rtl="0">
                <a:spcBef>
                  <a:spcPts val="0"/>
                </a:spcBef>
                <a:spcAft>
                  <a:spcPts val="0"/>
                </a:spcAft>
                <a:buNone/>
              </a:pPr>
              <a:endParaRPr sz="600" dirty="0">
                <a:latin typeface="Raleway"/>
                <a:ea typeface="Raleway"/>
                <a:cs typeface="Raleway"/>
                <a:sym typeface="Raleway"/>
              </a:endParaRPr>
            </a:p>
            <a:p>
              <a:pPr marL="0" lvl="0" indent="0" algn="l" rtl="0">
                <a:spcBef>
                  <a:spcPts val="0"/>
                </a:spcBef>
                <a:spcAft>
                  <a:spcPts val="0"/>
                </a:spcAft>
                <a:buNone/>
              </a:pPr>
              <a:r>
                <a:rPr lang="en-GB" sz="600" dirty="0">
                  <a:latin typeface="Raleway"/>
                  <a:ea typeface="Raleway"/>
                  <a:cs typeface="Raleway"/>
                  <a:sym typeface="Raleway"/>
                </a:rPr>
                <a:t>The currently viewed channel is marked in red.</a:t>
              </a:r>
            </a:p>
            <a:p>
              <a:pPr marL="0" lvl="0" indent="0" algn="l" rtl="0">
                <a:spcBef>
                  <a:spcPts val="0"/>
                </a:spcBef>
                <a:spcAft>
                  <a:spcPts val="0"/>
                </a:spcAft>
                <a:buNone/>
              </a:pPr>
              <a:endParaRPr lang="en-GB" sz="600" dirty="0">
                <a:latin typeface="Raleway"/>
                <a:ea typeface="Raleway"/>
                <a:cs typeface="Raleway"/>
                <a:sym typeface="Raleway"/>
              </a:endParaRPr>
            </a:p>
            <a:p>
              <a:pPr marL="0" lvl="0" indent="0" algn="l" rtl="0">
                <a:spcBef>
                  <a:spcPts val="0"/>
                </a:spcBef>
                <a:spcAft>
                  <a:spcPts val="0"/>
                </a:spcAft>
                <a:buNone/>
              </a:pPr>
              <a:r>
                <a:rPr lang="en-GB" sz="600" dirty="0">
                  <a:latin typeface="Raleway"/>
                  <a:ea typeface="Raleway"/>
                  <a:cs typeface="Raleway"/>
                  <a:sym typeface="Raleway"/>
                </a:rPr>
                <a:t>The user can switch channels by selecting a channel.</a:t>
              </a:r>
              <a:endParaRPr sz="600" dirty="0">
                <a:latin typeface="Raleway"/>
                <a:ea typeface="Raleway"/>
                <a:cs typeface="Raleway"/>
                <a:sym typeface="Raleway"/>
              </a:endParaRPr>
            </a:p>
          </p:txBody>
        </p:sp>
      </p:grpSp>
      <p:cxnSp>
        <p:nvCxnSpPr>
          <p:cNvPr id="121" name="Google Shape;121;p14"/>
          <p:cNvCxnSpPr>
            <a:cxnSpLocks/>
          </p:cNvCxnSpPr>
          <p:nvPr/>
        </p:nvCxnSpPr>
        <p:spPr>
          <a:xfrm>
            <a:off x="1323511" y="3200431"/>
            <a:ext cx="589441" cy="0"/>
          </a:xfrm>
          <a:prstGeom prst="straightConnector1">
            <a:avLst/>
          </a:prstGeom>
          <a:noFill/>
          <a:ln w="9525" cap="flat" cmpd="sng">
            <a:solidFill>
              <a:schemeClr val="dk2"/>
            </a:solidFill>
            <a:prstDash val="dash"/>
            <a:round/>
            <a:headEnd type="none" w="med" len="med"/>
            <a:tailEnd type="none" w="med" len="med"/>
          </a:ln>
        </p:spPr>
      </p:cxnSp>
      <p:sp>
        <p:nvSpPr>
          <p:cNvPr id="32" name="Google Shape;108;p14">
            <a:extLst>
              <a:ext uri="{FF2B5EF4-FFF2-40B4-BE49-F238E27FC236}">
                <a16:creationId xmlns:a16="http://schemas.microsoft.com/office/drawing/2014/main" id="{EC134EBB-7F51-4B95-A4CF-B2E09F491EBA}"/>
              </a:ext>
            </a:extLst>
          </p:cNvPr>
          <p:cNvSpPr/>
          <p:nvPr/>
        </p:nvSpPr>
        <p:spPr>
          <a:xfrm>
            <a:off x="1922478" y="1693178"/>
            <a:ext cx="1366768" cy="468979"/>
          </a:xfrm>
          <a:prstGeom prst="roundRect">
            <a:avLst>
              <a:gd name="adj" fmla="val 16667"/>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 name="Google Shape;121;p14">
            <a:extLst>
              <a:ext uri="{FF2B5EF4-FFF2-40B4-BE49-F238E27FC236}">
                <a16:creationId xmlns:a16="http://schemas.microsoft.com/office/drawing/2014/main" id="{BDA9BB3A-8307-4D1F-9027-C65C8102B52F}"/>
              </a:ext>
            </a:extLst>
          </p:cNvPr>
          <p:cNvCxnSpPr>
            <a:cxnSpLocks/>
          </p:cNvCxnSpPr>
          <p:nvPr/>
        </p:nvCxnSpPr>
        <p:spPr>
          <a:xfrm>
            <a:off x="1323511" y="1911381"/>
            <a:ext cx="589441" cy="0"/>
          </a:xfrm>
          <a:prstGeom prst="straightConnector1">
            <a:avLst/>
          </a:prstGeom>
          <a:noFill/>
          <a:ln w="9525" cap="flat" cmpd="sng">
            <a:solidFill>
              <a:schemeClr val="dk2"/>
            </a:solidFill>
            <a:prstDash val="dash"/>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1"/>
          <p:cNvSpPr txBox="1">
            <a:spLocks noGrp="1"/>
          </p:cNvSpPr>
          <p:nvPr>
            <p:ph type="title"/>
          </p:nvPr>
        </p:nvSpPr>
        <p:spPr>
          <a:xfrm>
            <a:off x="1148475" y="157350"/>
            <a:ext cx="33009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Messages </a:t>
            </a:r>
            <a:endParaRPr/>
          </a:p>
        </p:txBody>
      </p:sp>
      <p:sp>
        <p:nvSpPr>
          <p:cNvPr id="416" name="Google Shape;416;p31"/>
          <p:cNvSpPr txBox="1"/>
          <p:nvPr/>
        </p:nvSpPr>
        <p:spPr>
          <a:xfrm>
            <a:off x="4743450" y="157350"/>
            <a:ext cx="3733800" cy="45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Lato"/>
                <a:ea typeface="Lato"/>
                <a:cs typeface="Lato"/>
                <a:sym typeface="Lato"/>
              </a:rPr>
              <a:t>_sendMsg(sMsg, sSender)</a:t>
            </a:r>
            <a:endParaRPr b="1">
              <a:latin typeface="Lato"/>
              <a:ea typeface="Lato"/>
              <a:cs typeface="Lato"/>
              <a:sym typeface="Lato"/>
            </a:endParaRPr>
          </a:p>
        </p:txBody>
      </p:sp>
      <p:pic>
        <p:nvPicPr>
          <p:cNvPr id="418" name="Google Shape;418;p31"/>
          <p:cNvPicPr preferRelativeResize="0"/>
          <p:nvPr/>
        </p:nvPicPr>
        <p:blipFill>
          <a:blip r:embed="rId4"/>
          <a:srcRect/>
          <a:stretch/>
        </p:blipFill>
        <p:spPr>
          <a:xfrm>
            <a:off x="4743449" y="2944308"/>
            <a:ext cx="4257676" cy="1654586"/>
          </a:xfrm>
          <a:prstGeom prst="rect">
            <a:avLst/>
          </a:prstGeom>
          <a:noFill/>
          <a:ln>
            <a:noFill/>
          </a:ln>
        </p:spPr>
      </p:pic>
      <p:sp>
        <p:nvSpPr>
          <p:cNvPr id="419" name="Google Shape;419;p31"/>
          <p:cNvSpPr txBox="1"/>
          <p:nvPr/>
        </p:nvSpPr>
        <p:spPr>
          <a:xfrm>
            <a:off x="4743450" y="2391608"/>
            <a:ext cx="3962400" cy="30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Lato"/>
                <a:ea typeface="Lato"/>
                <a:cs typeface="Lato"/>
                <a:sym typeface="Lato"/>
              </a:rPr>
              <a:t>_</a:t>
            </a:r>
            <a:r>
              <a:rPr lang="en-GB" b="1" dirty="0" err="1">
                <a:latin typeface="Lato"/>
                <a:ea typeface="Lato"/>
                <a:cs typeface="Lato"/>
                <a:sym typeface="Lato"/>
              </a:rPr>
              <a:t>addMsgToScreen</a:t>
            </a:r>
            <a:r>
              <a:rPr lang="en-GB" b="1" dirty="0">
                <a:latin typeface="Lato"/>
                <a:ea typeface="Lato"/>
                <a:cs typeface="Lato"/>
                <a:sym typeface="Lato"/>
              </a:rPr>
              <a:t>(</a:t>
            </a:r>
            <a:r>
              <a:rPr lang="en-GB" b="1" dirty="0" err="1">
                <a:latin typeface="Lato"/>
                <a:ea typeface="Lato"/>
                <a:cs typeface="Lato"/>
                <a:sym typeface="Lato"/>
              </a:rPr>
              <a:t>sMsg</a:t>
            </a:r>
            <a:r>
              <a:rPr lang="en-GB" b="1" dirty="0">
                <a:latin typeface="Lato"/>
                <a:ea typeface="Lato"/>
                <a:cs typeface="Lato"/>
                <a:sym typeface="Lato"/>
              </a:rPr>
              <a:t>, </a:t>
            </a:r>
            <a:r>
              <a:rPr lang="en-GB" b="1" dirty="0" err="1">
                <a:latin typeface="Lato"/>
                <a:ea typeface="Lato"/>
                <a:cs typeface="Lato"/>
                <a:sym typeface="Lato"/>
              </a:rPr>
              <a:t>sSender</a:t>
            </a:r>
            <a:r>
              <a:rPr lang="en-GB" b="1" dirty="0">
                <a:latin typeface="Lato"/>
                <a:ea typeface="Lato"/>
                <a:cs typeface="Lato"/>
                <a:sym typeface="Lato"/>
              </a:rPr>
              <a:t>...)</a:t>
            </a:r>
            <a:endParaRPr dirty="0">
              <a:latin typeface="Lato"/>
              <a:ea typeface="Lato"/>
              <a:cs typeface="Lato"/>
              <a:sym typeface="Lato"/>
            </a:endParaRPr>
          </a:p>
        </p:txBody>
      </p:sp>
      <p:pic>
        <p:nvPicPr>
          <p:cNvPr id="11" name="Google Shape;353;p27">
            <a:extLst>
              <a:ext uri="{FF2B5EF4-FFF2-40B4-BE49-F238E27FC236}">
                <a16:creationId xmlns:a16="http://schemas.microsoft.com/office/drawing/2014/main" id="{337A8A56-D69A-419C-A65B-2B91EDB0F119}"/>
              </a:ext>
            </a:extLst>
          </p:cNvPr>
          <p:cNvPicPr preferRelativeResize="0"/>
          <p:nvPr/>
        </p:nvPicPr>
        <p:blipFill rotWithShape="1">
          <a:blip r:embed="rId5"/>
          <a:srcRect/>
          <a:stretch/>
        </p:blipFill>
        <p:spPr>
          <a:xfrm>
            <a:off x="391057" y="1402164"/>
            <a:ext cx="3845873" cy="2279488"/>
          </a:xfrm>
          <a:prstGeom prst="rect">
            <a:avLst/>
          </a:prstGeom>
          <a:noFill/>
          <a:ln>
            <a:noFill/>
          </a:ln>
        </p:spPr>
      </p:pic>
      <p:graphicFrame>
        <p:nvGraphicFramePr>
          <p:cNvPr id="12" name="Objekt 11">
            <a:extLst>
              <a:ext uri="{FF2B5EF4-FFF2-40B4-BE49-F238E27FC236}">
                <a16:creationId xmlns:a16="http://schemas.microsoft.com/office/drawing/2014/main" id="{1AF8857D-C740-4ADC-B621-625BC5667DEB}"/>
              </a:ext>
            </a:extLst>
          </p:cNvPr>
          <p:cNvGraphicFramePr>
            <a:graphicFrameLocks noChangeAspect="1"/>
          </p:cNvGraphicFramePr>
          <p:nvPr>
            <p:extLst>
              <p:ext uri="{D42A27DB-BD31-4B8C-83A1-F6EECF244321}">
                <p14:modId xmlns:p14="http://schemas.microsoft.com/office/powerpoint/2010/main" val="3817409857"/>
              </p:ext>
            </p:extLst>
          </p:nvPr>
        </p:nvGraphicFramePr>
        <p:xfrm>
          <a:off x="2041550" y="1689175"/>
          <a:ext cx="1939014" cy="1782549"/>
        </p:xfrm>
        <a:graphic>
          <a:graphicData uri="http://schemas.openxmlformats.org/presentationml/2006/ole">
            <mc:AlternateContent xmlns:mc="http://schemas.openxmlformats.org/markup-compatibility/2006">
              <mc:Choice xmlns:v="urn:schemas-microsoft-com:vml" Requires="v">
                <p:oleObj spid="_x0000_s5127" r:id="rId6" imgW="4760280" imgH="4376520" progId="">
                  <p:embed/>
                </p:oleObj>
              </mc:Choice>
              <mc:Fallback>
                <p:oleObj r:id="rId6" imgW="4760280" imgH="4376520" progId="">
                  <p:embed/>
                  <p:pic>
                    <p:nvPicPr>
                      <p:cNvPr id="10" name="Objekt 9">
                        <a:extLst>
                          <a:ext uri="{FF2B5EF4-FFF2-40B4-BE49-F238E27FC236}">
                            <a16:creationId xmlns:a16="http://schemas.microsoft.com/office/drawing/2014/main" id="{42369406-7649-420A-B6CE-7754305600D8}"/>
                          </a:ext>
                        </a:extLst>
                      </p:cNvPr>
                      <p:cNvPicPr/>
                      <p:nvPr/>
                    </p:nvPicPr>
                    <p:blipFill>
                      <a:blip r:embed="rId7"/>
                      <a:stretch>
                        <a:fillRect/>
                      </a:stretch>
                    </p:blipFill>
                    <p:spPr>
                      <a:xfrm>
                        <a:off x="2041550" y="1689175"/>
                        <a:ext cx="1939014" cy="1782549"/>
                      </a:xfrm>
                      <a:prstGeom prst="rect">
                        <a:avLst/>
                      </a:prstGeom>
                    </p:spPr>
                  </p:pic>
                </p:oleObj>
              </mc:Fallback>
            </mc:AlternateContent>
          </a:graphicData>
        </a:graphic>
      </p:graphicFrame>
      <p:pic>
        <p:nvPicPr>
          <p:cNvPr id="2" name="Grafik 1">
            <a:extLst>
              <a:ext uri="{FF2B5EF4-FFF2-40B4-BE49-F238E27FC236}">
                <a16:creationId xmlns:a16="http://schemas.microsoft.com/office/drawing/2014/main" id="{79D6BE52-2E63-4753-B5B4-C1BD29B62D5C}"/>
              </a:ext>
            </a:extLst>
          </p:cNvPr>
          <p:cNvPicPr>
            <a:picLocks noChangeAspect="1"/>
          </p:cNvPicPr>
          <p:nvPr/>
        </p:nvPicPr>
        <p:blipFill>
          <a:blip r:embed="rId8"/>
          <a:stretch>
            <a:fillRect/>
          </a:stretch>
        </p:blipFill>
        <p:spPr>
          <a:xfrm>
            <a:off x="4743449" y="609449"/>
            <a:ext cx="4257676" cy="171689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2"/>
          <p:cNvSpPr txBox="1">
            <a:spLocks noGrp="1"/>
          </p:cNvSpPr>
          <p:nvPr>
            <p:ph type="title"/>
          </p:nvPr>
        </p:nvSpPr>
        <p:spPr>
          <a:xfrm>
            <a:off x="1148475" y="157350"/>
            <a:ext cx="33009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Messages </a:t>
            </a:r>
            <a:endParaRPr/>
          </a:p>
        </p:txBody>
      </p:sp>
      <p:sp>
        <p:nvSpPr>
          <p:cNvPr id="429" name="Google Shape;429;p32"/>
          <p:cNvSpPr txBox="1"/>
          <p:nvPr/>
        </p:nvSpPr>
        <p:spPr>
          <a:xfrm>
            <a:off x="4743450" y="157350"/>
            <a:ext cx="3733800" cy="45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Lato"/>
                <a:ea typeface="Lato"/>
                <a:cs typeface="Lato"/>
                <a:sym typeface="Lato"/>
              </a:rPr>
              <a:t>_inputHelper_ReadTextarea()</a:t>
            </a:r>
            <a:endParaRPr b="1">
              <a:latin typeface="Lato"/>
              <a:ea typeface="Lato"/>
              <a:cs typeface="Lato"/>
              <a:sym typeface="Lato"/>
            </a:endParaRPr>
          </a:p>
        </p:txBody>
      </p:sp>
      <p:sp>
        <p:nvSpPr>
          <p:cNvPr id="430" name="Google Shape;430;p32"/>
          <p:cNvSpPr txBox="1"/>
          <p:nvPr/>
        </p:nvSpPr>
        <p:spPr>
          <a:xfrm>
            <a:off x="4743450" y="3021950"/>
            <a:ext cx="3962400" cy="30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pic>
        <p:nvPicPr>
          <p:cNvPr id="431" name="Google Shape;431;p32"/>
          <p:cNvPicPr preferRelativeResize="0"/>
          <p:nvPr/>
        </p:nvPicPr>
        <p:blipFill>
          <a:blip r:embed="rId4">
            <a:alphaModFix/>
          </a:blip>
          <a:stretch>
            <a:fillRect/>
          </a:stretch>
        </p:blipFill>
        <p:spPr>
          <a:xfrm>
            <a:off x="4743450" y="609450"/>
            <a:ext cx="3559251" cy="911100"/>
          </a:xfrm>
          <a:prstGeom prst="rect">
            <a:avLst/>
          </a:prstGeom>
          <a:noFill/>
          <a:ln>
            <a:noFill/>
          </a:ln>
        </p:spPr>
      </p:pic>
      <p:pic>
        <p:nvPicPr>
          <p:cNvPr id="10" name="Google Shape;353;p27">
            <a:extLst>
              <a:ext uri="{FF2B5EF4-FFF2-40B4-BE49-F238E27FC236}">
                <a16:creationId xmlns:a16="http://schemas.microsoft.com/office/drawing/2014/main" id="{DD06ED8C-B9D3-4179-AAE8-5F988B14559D}"/>
              </a:ext>
            </a:extLst>
          </p:cNvPr>
          <p:cNvPicPr preferRelativeResize="0"/>
          <p:nvPr/>
        </p:nvPicPr>
        <p:blipFill rotWithShape="1">
          <a:blip r:embed="rId5"/>
          <a:srcRect/>
          <a:stretch/>
        </p:blipFill>
        <p:spPr>
          <a:xfrm>
            <a:off x="391057" y="1402164"/>
            <a:ext cx="3845873" cy="2279488"/>
          </a:xfrm>
          <a:prstGeom prst="rect">
            <a:avLst/>
          </a:prstGeom>
          <a:noFill/>
          <a:ln>
            <a:noFill/>
          </a:ln>
        </p:spPr>
      </p:pic>
      <p:graphicFrame>
        <p:nvGraphicFramePr>
          <p:cNvPr id="11" name="Objekt 10">
            <a:extLst>
              <a:ext uri="{FF2B5EF4-FFF2-40B4-BE49-F238E27FC236}">
                <a16:creationId xmlns:a16="http://schemas.microsoft.com/office/drawing/2014/main" id="{65D330C7-AC06-4A70-854B-B1327BE2533F}"/>
              </a:ext>
            </a:extLst>
          </p:cNvPr>
          <p:cNvGraphicFramePr>
            <a:graphicFrameLocks noChangeAspect="1"/>
          </p:cNvGraphicFramePr>
          <p:nvPr>
            <p:extLst>
              <p:ext uri="{D42A27DB-BD31-4B8C-83A1-F6EECF244321}">
                <p14:modId xmlns:p14="http://schemas.microsoft.com/office/powerpoint/2010/main" val="3070945943"/>
              </p:ext>
            </p:extLst>
          </p:nvPr>
        </p:nvGraphicFramePr>
        <p:xfrm>
          <a:off x="2041550" y="1689175"/>
          <a:ext cx="1939014" cy="1782549"/>
        </p:xfrm>
        <a:graphic>
          <a:graphicData uri="http://schemas.openxmlformats.org/presentationml/2006/ole">
            <mc:AlternateContent xmlns:mc="http://schemas.openxmlformats.org/markup-compatibility/2006">
              <mc:Choice xmlns:v="urn:schemas-microsoft-com:vml" Requires="v">
                <p:oleObj spid="_x0000_s6150" r:id="rId6" imgW="4760280" imgH="4376520" progId="">
                  <p:embed/>
                </p:oleObj>
              </mc:Choice>
              <mc:Fallback>
                <p:oleObj r:id="rId6" imgW="4760280" imgH="4376520" progId="">
                  <p:embed/>
                  <p:pic>
                    <p:nvPicPr>
                      <p:cNvPr id="12" name="Objekt 11">
                        <a:extLst>
                          <a:ext uri="{FF2B5EF4-FFF2-40B4-BE49-F238E27FC236}">
                            <a16:creationId xmlns:a16="http://schemas.microsoft.com/office/drawing/2014/main" id="{1AF8857D-C740-4ADC-B621-625BC5667DEB}"/>
                          </a:ext>
                        </a:extLst>
                      </p:cNvPr>
                      <p:cNvPicPr/>
                      <p:nvPr/>
                    </p:nvPicPr>
                    <p:blipFill>
                      <a:blip r:embed="rId7"/>
                      <a:stretch>
                        <a:fillRect/>
                      </a:stretch>
                    </p:blipFill>
                    <p:spPr>
                      <a:xfrm>
                        <a:off x="2041550" y="1689175"/>
                        <a:ext cx="1939014" cy="1782549"/>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pic>
        <p:nvPicPr>
          <p:cNvPr id="12" name="Google Shape;353;p27">
            <a:extLst>
              <a:ext uri="{FF2B5EF4-FFF2-40B4-BE49-F238E27FC236}">
                <a16:creationId xmlns:a16="http://schemas.microsoft.com/office/drawing/2014/main" id="{3AB99E55-30E5-439C-88FB-C4EE7662B362}"/>
              </a:ext>
            </a:extLst>
          </p:cNvPr>
          <p:cNvPicPr preferRelativeResize="0"/>
          <p:nvPr/>
        </p:nvPicPr>
        <p:blipFill rotWithShape="1">
          <a:blip r:embed="rId3"/>
          <a:srcRect/>
          <a:stretch/>
        </p:blipFill>
        <p:spPr>
          <a:xfrm>
            <a:off x="303474" y="1364688"/>
            <a:ext cx="4020774" cy="2383154"/>
          </a:xfrm>
          <a:prstGeom prst="rect">
            <a:avLst/>
          </a:prstGeom>
          <a:noFill/>
          <a:ln>
            <a:noFill/>
          </a:ln>
        </p:spPr>
      </p:pic>
      <p:sp>
        <p:nvSpPr>
          <p:cNvPr id="436" name="Google Shape;436;p33"/>
          <p:cNvSpPr txBox="1">
            <a:spLocks noGrp="1"/>
          </p:cNvSpPr>
          <p:nvPr>
            <p:ph type="title"/>
          </p:nvPr>
        </p:nvSpPr>
        <p:spPr>
          <a:xfrm>
            <a:off x="1148475" y="157350"/>
            <a:ext cx="33009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Footer</a:t>
            </a:r>
            <a:endParaRPr/>
          </a:p>
        </p:txBody>
      </p:sp>
      <p:pic>
        <p:nvPicPr>
          <p:cNvPr id="439" name="Google Shape;439;p33"/>
          <p:cNvPicPr preferRelativeResize="0"/>
          <p:nvPr/>
        </p:nvPicPr>
        <p:blipFill>
          <a:blip r:embed="rId4">
            <a:alphaModFix/>
          </a:blip>
          <a:stretch>
            <a:fillRect/>
          </a:stretch>
        </p:blipFill>
        <p:spPr>
          <a:xfrm>
            <a:off x="303600" y="3681650"/>
            <a:ext cx="4020774" cy="59677"/>
          </a:xfrm>
          <a:prstGeom prst="rect">
            <a:avLst/>
          </a:prstGeom>
          <a:noFill/>
          <a:ln>
            <a:noFill/>
          </a:ln>
        </p:spPr>
      </p:pic>
      <p:sp>
        <p:nvSpPr>
          <p:cNvPr id="440" name="Google Shape;440;p33"/>
          <p:cNvSpPr txBox="1">
            <a:spLocks noGrp="1"/>
          </p:cNvSpPr>
          <p:nvPr>
            <p:ph type="title"/>
          </p:nvPr>
        </p:nvSpPr>
        <p:spPr>
          <a:xfrm>
            <a:off x="4787025" y="157350"/>
            <a:ext cx="11664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HTML </a:t>
            </a:r>
            <a:endParaRPr/>
          </a:p>
        </p:txBody>
      </p:sp>
      <p:sp>
        <p:nvSpPr>
          <p:cNvPr id="441" name="Google Shape;441;p33"/>
          <p:cNvSpPr txBox="1">
            <a:spLocks noGrp="1"/>
          </p:cNvSpPr>
          <p:nvPr>
            <p:ph type="title"/>
          </p:nvPr>
        </p:nvSpPr>
        <p:spPr>
          <a:xfrm>
            <a:off x="5472825" y="1567050"/>
            <a:ext cx="11664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CSS</a:t>
            </a:r>
            <a:endParaRPr/>
          </a:p>
        </p:txBody>
      </p:sp>
      <p:pic>
        <p:nvPicPr>
          <p:cNvPr id="442" name="Google Shape;442;p33"/>
          <p:cNvPicPr preferRelativeResize="0"/>
          <p:nvPr/>
        </p:nvPicPr>
        <p:blipFill rotWithShape="1">
          <a:blip r:embed="rId5">
            <a:alphaModFix/>
          </a:blip>
          <a:srcRect r="7544"/>
          <a:stretch/>
        </p:blipFill>
        <p:spPr>
          <a:xfrm>
            <a:off x="4863225" y="908750"/>
            <a:ext cx="3852150" cy="407700"/>
          </a:xfrm>
          <a:prstGeom prst="rect">
            <a:avLst/>
          </a:prstGeom>
          <a:noFill/>
          <a:ln>
            <a:noFill/>
          </a:ln>
        </p:spPr>
      </p:pic>
      <p:pic>
        <p:nvPicPr>
          <p:cNvPr id="443" name="Google Shape;443;p33"/>
          <p:cNvPicPr preferRelativeResize="0"/>
          <p:nvPr/>
        </p:nvPicPr>
        <p:blipFill>
          <a:blip r:embed="rId6">
            <a:alphaModFix/>
          </a:blip>
          <a:stretch>
            <a:fillRect/>
          </a:stretch>
        </p:blipFill>
        <p:spPr>
          <a:xfrm>
            <a:off x="5472825" y="2264375"/>
            <a:ext cx="2542813" cy="614750"/>
          </a:xfrm>
          <a:prstGeom prst="rect">
            <a:avLst/>
          </a:prstGeom>
          <a:noFill/>
          <a:ln>
            <a:noFill/>
          </a:ln>
        </p:spPr>
      </p:pic>
      <p:sp>
        <p:nvSpPr>
          <p:cNvPr id="444" name="Google Shape;444;p33"/>
          <p:cNvSpPr/>
          <p:nvPr/>
        </p:nvSpPr>
        <p:spPr>
          <a:xfrm>
            <a:off x="303600" y="3685224"/>
            <a:ext cx="4020900" cy="62617"/>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5" name="Google Shape;445;p33"/>
          <p:cNvCxnSpPr>
            <a:cxnSpLocks/>
            <a:endCxn id="444" idx="3"/>
          </p:cNvCxnSpPr>
          <p:nvPr/>
        </p:nvCxnSpPr>
        <p:spPr>
          <a:xfrm flipH="1">
            <a:off x="4324500" y="1123975"/>
            <a:ext cx="1285800" cy="2592558"/>
          </a:xfrm>
          <a:prstGeom prst="straightConnector1">
            <a:avLst/>
          </a:prstGeom>
          <a:noFill/>
          <a:ln w="19050" cap="flat" cmpd="sng">
            <a:solidFill>
              <a:schemeClr val="accent2"/>
            </a:solidFill>
            <a:prstDash val="dash"/>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34"/>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“Over and out”</a:t>
            </a:r>
            <a:endParaRPr/>
          </a:p>
          <a:p>
            <a:pPr marL="457200" lvl="0" indent="-381000" algn="l" rtl="0">
              <a:spcBef>
                <a:spcPts val="0"/>
              </a:spcBef>
              <a:spcAft>
                <a:spcPts val="0"/>
              </a:spcAft>
              <a:buSzPts val="2400"/>
              <a:buChar char="-"/>
            </a:pPr>
            <a:r>
              <a:rPr lang="en-GB" sz="2400"/>
              <a:t>Michael Jackson</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5"/>
          <p:cNvSpPr txBox="1">
            <a:spLocks noGrp="1"/>
          </p:cNvSpPr>
          <p:nvPr>
            <p:ph type="title"/>
          </p:nvPr>
        </p:nvSpPr>
        <p:spPr>
          <a:xfrm>
            <a:off x="1817525" y="6356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Overview </a:t>
            </a:r>
            <a:endParaRPr/>
          </a:p>
        </p:txBody>
      </p:sp>
      <p:pic>
        <p:nvPicPr>
          <p:cNvPr id="128" name="Google Shape;128;p15"/>
          <p:cNvPicPr preferRelativeResize="0"/>
          <p:nvPr/>
        </p:nvPicPr>
        <p:blipFill rotWithShape="1">
          <a:blip r:embed="rId3"/>
          <a:srcRect/>
          <a:stretch/>
        </p:blipFill>
        <p:spPr>
          <a:xfrm>
            <a:off x="1530376" y="1247750"/>
            <a:ext cx="6083247" cy="3608500"/>
          </a:xfrm>
          <a:prstGeom prst="rect">
            <a:avLst/>
          </a:prstGeom>
          <a:noFill/>
          <a:ln>
            <a:noFill/>
          </a:ln>
        </p:spPr>
      </p:pic>
      <p:grpSp>
        <p:nvGrpSpPr>
          <p:cNvPr id="130" name="Google Shape;130;p15"/>
          <p:cNvGrpSpPr/>
          <p:nvPr/>
        </p:nvGrpSpPr>
        <p:grpSpPr>
          <a:xfrm>
            <a:off x="125044" y="1499271"/>
            <a:ext cx="1198467" cy="1010064"/>
            <a:chOff x="134713" y="1641270"/>
            <a:chExt cx="1221305" cy="494402"/>
          </a:xfrm>
        </p:grpSpPr>
        <p:grpSp>
          <p:nvGrpSpPr>
            <p:cNvPr id="131" name="Google Shape;131;p15"/>
            <p:cNvGrpSpPr/>
            <p:nvPr/>
          </p:nvGrpSpPr>
          <p:grpSpPr>
            <a:xfrm>
              <a:off x="134713" y="1641270"/>
              <a:ext cx="1221209" cy="494302"/>
              <a:chOff x="361025" y="1830438"/>
              <a:chExt cx="939175" cy="349800"/>
            </a:xfrm>
          </p:grpSpPr>
          <p:grpSp>
            <p:nvGrpSpPr>
              <p:cNvPr id="132" name="Google Shape;132;p15"/>
              <p:cNvGrpSpPr/>
              <p:nvPr/>
            </p:nvGrpSpPr>
            <p:grpSpPr>
              <a:xfrm>
                <a:off x="361025" y="1830438"/>
                <a:ext cx="496350" cy="349800"/>
                <a:chOff x="375275" y="1830425"/>
                <a:chExt cx="496350" cy="349800"/>
              </a:xfrm>
            </p:grpSpPr>
            <p:cxnSp>
              <p:nvCxnSpPr>
                <p:cNvPr id="133" name="Google Shape;133;p15"/>
                <p:cNvCxnSpPr/>
                <p:nvPr/>
              </p:nvCxnSpPr>
              <p:spPr>
                <a:xfrm rot="10800000">
                  <a:off x="375275" y="1835175"/>
                  <a:ext cx="482100" cy="0"/>
                </a:xfrm>
                <a:prstGeom prst="straightConnector1">
                  <a:avLst/>
                </a:prstGeom>
                <a:noFill/>
                <a:ln w="9525" cap="flat" cmpd="sng">
                  <a:solidFill>
                    <a:srgbClr val="1A9988"/>
                  </a:solidFill>
                  <a:prstDash val="solid"/>
                  <a:round/>
                  <a:headEnd type="none" w="med" len="med"/>
                  <a:tailEnd type="none" w="med" len="med"/>
                </a:ln>
              </p:spPr>
            </p:cxnSp>
            <p:cxnSp>
              <p:nvCxnSpPr>
                <p:cNvPr id="134" name="Google Shape;134;p15"/>
                <p:cNvCxnSpPr/>
                <p:nvPr/>
              </p:nvCxnSpPr>
              <p:spPr>
                <a:xfrm>
                  <a:off x="376375" y="1830425"/>
                  <a:ext cx="0" cy="349800"/>
                </a:xfrm>
                <a:prstGeom prst="straightConnector1">
                  <a:avLst/>
                </a:prstGeom>
                <a:noFill/>
                <a:ln w="9525" cap="flat" cmpd="sng">
                  <a:solidFill>
                    <a:srgbClr val="1A9988"/>
                  </a:solidFill>
                  <a:prstDash val="solid"/>
                  <a:round/>
                  <a:headEnd type="none" w="med" len="med"/>
                  <a:tailEnd type="none" w="med" len="med"/>
                </a:ln>
              </p:spPr>
            </p:cxnSp>
            <p:cxnSp>
              <p:nvCxnSpPr>
                <p:cNvPr id="135" name="Google Shape;135;p15"/>
                <p:cNvCxnSpPr/>
                <p:nvPr/>
              </p:nvCxnSpPr>
              <p:spPr>
                <a:xfrm>
                  <a:off x="381125" y="2175425"/>
                  <a:ext cx="490500" cy="0"/>
                </a:xfrm>
                <a:prstGeom prst="straightConnector1">
                  <a:avLst/>
                </a:prstGeom>
                <a:noFill/>
                <a:ln w="9525" cap="flat" cmpd="sng">
                  <a:solidFill>
                    <a:srgbClr val="1A9988"/>
                  </a:solidFill>
                  <a:prstDash val="solid"/>
                  <a:round/>
                  <a:headEnd type="none" w="med" len="med"/>
                  <a:tailEnd type="none" w="med" len="med"/>
                </a:ln>
              </p:spPr>
            </p:cxnSp>
          </p:grpSp>
          <p:grpSp>
            <p:nvGrpSpPr>
              <p:cNvPr id="136" name="Google Shape;136;p15"/>
              <p:cNvGrpSpPr/>
              <p:nvPr/>
            </p:nvGrpSpPr>
            <p:grpSpPr>
              <a:xfrm>
                <a:off x="833550" y="1830438"/>
                <a:ext cx="466650" cy="345525"/>
                <a:chOff x="852625" y="1827800"/>
                <a:chExt cx="466650" cy="345525"/>
              </a:xfrm>
            </p:grpSpPr>
            <p:cxnSp>
              <p:nvCxnSpPr>
                <p:cNvPr id="137" name="Google Shape;137;p15"/>
                <p:cNvCxnSpPr/>
                <p:nvPr/>
              </p:nvCxnSpPr>
              <p:spPr>
                <a:xfrm>
                  <a:off x="852625" y="1832525"/>
                  <a:ext cx="462000" cy="0"/>
                </a:xfrm>
                <a:prstGeom prst="straightConnector1">
                  <a:avLst/>
                </a:prstGeom>
                <a:noFill/>
                <a:ln w="9525" cap="flat" cmpd="sng">
                  <a:solidFill>
                    <a:srgbClr val="EB5600"/>
                  </a:solidFill>
                  <a:prstDash val="solid"/>
                  <a:round/>
                  <a:headEnd type="none" w="med" len="med"/>
                  <a:tailEnd type="none" w="med" len="med"/>
                </a:ln>
              </p:spPr>
            </p:cxnSp>
            <p:cxnSp>
              <p:nvCxnSpPr>
                <p:cNvPr id="138" name="Google Shape;138;p15"/>
                <p:cNvCxnSpPr/>
                <p:nvPr/>
              </p:nvCxnSpPr>
              <p:spPr>
                <a:xfrm>
                  <a:off x="1314575" y="1827800"/>
                  <a:ext cx="0" cy="342900"/>
                </a:xfrm>
                <a:prstGeom prst="straightConnector1">
                  <a:avLst/>
                </a:prstGeom>
                <a:noFill/>
                <a:ln w="9525" cap="flat" cmpd="sng">
                  <a:solidFill>
                    <a:srgbClr val="EB5600"/>
                  </a:solidFill>
                  <a:prstDash val="solid"/>
                  <a:round/>
                  <a:headEnd type="none" w="med" len="med"/>
                  <a:tailEnd type="none" w="med" len="med"/>
                </a:ln>
              </p:spPr>
            </p:cxnSp>
            <p:cxnSp>
              <p:nvCxnSpPr>
                <p:cNvPr id="139" name="Google Shape;139;p15"/>
                <p:cNvCxnSpPr/>
                <p:nvPr/>
              </p:nvCxnSpPr>
              <p:spPr>
                <a:xfrm>
                  <a:off x="871675" y="2173325"/>
                  <a:ext cx="447600" cy="0"/>
                </a:xfrm>
                <a:prstGeom prst="straightConnector1">
                  <a:avLst/>
                </a:prstGeom>
                <a:noFill/>
                <a:ln w="9525" cap="flat" cmpd="sng">
                  <a:solidFill>
                    <a:srgbClr val="EB5600"/>
                  </a:solidFill>
                  <a:prstDash val="solid"/>
                  <a:round/>
                  <a:headEnd type="none" w="med" len="med"/>
                  <a:tailEnd type="none" w="med" len="med"/>
                </a:ln>
              </p:spPr>
            </p:cxnSp>
          </p:grpSp>
        </p:grpSp>
        <p:sp>
          <p:nvSpPr>
            <p:cNvPr id="140" name="Google Shape;140;p15"/>
            <p:cNvSpPr txBox="1"/>
            <p:nvPr/>
          </p:nvSpPr>
          <p:spPr>
            <a:xfrm>
              <a:off x="134718" y="1641273"/>
              <a:ext cx="12213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600" dirty="0">
                  <a:latin typeface="Raleway"/>
                  <a:ea typeface="Raleway"/>
                  <a:cs typeface="Raleway"/>
                  <a:sym typeface="Raleway"/>
                </a:rPr>
                <a:t>Option to add a </a:t>
              </a:r>
              <a:r>
                <a:rPr lang="en-GB" sz="600" b="1" dirty="0">
                  <a:latin typeface="Raleway"/>
                  <a:ea typeface="Raleway"/>
                  <a:cs typeface="Raleway"/>
                  <a:sym typeface="Raleway"/>
                </a:rPr>
                <a:t>user name</a:t>
              </a:r>
              <a:r>
                <a:rPr lang="en-GB" sz="600" dirty="0">
                  <a:latin typeface="Raleway"/>
                  <a:ea typeface="Raleway"/>
                  <a:cs typeface="Raleway"/>
                  <a:sym typeface="Raleway"/>
                </a:rPr>
                <a:t> in input field. The placeholder and </a:t>
              </a:r>
              <a:r>
                <a:rPr lang="en-GB" sz="600" b="1" dirty="0">
                  <a:latin typeface="Raleway"/>
                  <a:ea typeface="Raleway"/>
                  <a:cs typeface="Raleway"/>
                  <a:sym typeface="Raleway"/>
                </a:rPr>
                <a:t>default value</a:t>
              </a:r>
              <a:r>
                <a:rPr lang="en-GB" sz="600" dirty="0">
                  <a:latin typeface="Raleway"/>
                  <a:ea typeface="Raleway"/>
                  <a:cs typeface="Raleway"/>
                  <a:sym typeface="Raleway"/>
                </a:rPr>
                <a:t> for the user name is </a:t>
              </a:r>
              <a:r>
                <a:rPr lang="en-GB" sz="600" b="1" dirty="0">
                  <a:latin typeface="Raleway"/>
                  <a:ea typeface="Raleway"/>
                  <a:cs typeface="Raleway"/>
                  <a:sym typeface="Raleway"/>
                </a:rPr>
                <a:t>anonymous</a:t>
              </a:r>
              <a:r>
                <a:rPr lang="en-GB" sz="600" dirty="0">
                  <a:latin typeface="Raleway"/>
                  <a:ea typeface="Raleway"/>
                  <a:cs typeface="Raleway"/>
                  <a:sym typeface="Raleway"/>
                </a:rPr>
                <a:t>.</a:t>
              </a:r>
              <a:endParaRPr sz="600" b="1" dirty="0">
                <a:latin typeface="Raleway"/>
                <a:ea typeface="Raleway"/>
                <a:cs typeface="Raleway"/>
                <a:sym typeface="Raleway"/>
              </a:endParaRPr>
            </a:p>
            <a:p>
              <a:pPr marL="0" lvl="0" indent="0" algn="l" rtl="0">
                <a:spcBef>
                  <a:spcPts val="0"/>
                </a:spcBef>
                <a:spcAft>
                  <a:spcPts val="0"/>
                </a:spcAft>
                <a:buNone/>
              </a:pPr>
              <a:endParaRPr sz="600" b="1" dirty="0">
                <a:latin typeface="Raleway"/>
                <a:ea typeface="Raleway"/>
                <a:cs typeface="Raleway"/>
                <a:sym typeface="Raleway"/>
              </a:endParaRPr>
            </a:p>
            <a:p>
              <a:pPr marL="0" lvl="0" indent="0" algn="l" rtl="0">
                <a:spcBef>
                  <a:spcPts val="0"/>
                </a:spcBef>
                <a:spcAft>
                  <a:spcPts val="0"/>
                </a:spcAft>
                <a:buNone/>
              </a:pPr>
              <a:r>
                <a:rPr lang="en-GB" sz="600" dirty="0">
                  <a:latin typeface="Raleway"/>
                  <a:ea typeface="Raleway"/>
                  <a:cs typeface="Raleway"/>
                  <a:sym typeface="Raleway"/>
                </a:rPr>
                <a:t>Click the check button to apply the new username to the chat. </a:t>
              </a:r>
              <a:endParaRPr sz="600" dirty="0">
                <a:latin typeface="Raleway"/>
                <a:ea typeface="Raleway"/>
                <a:cs typeface="Raleway"/>
                <a:sym typeface="Raleway"/>
              </a:endParaRPr>
            </a:p>
          </p:txBody>
        </p:sp>
      </p:grpSp>
      <p:cxnSp>
        <p:nvCxnSpPr>
          <p:cNvPr id="141" name="Google Shape;141;p15"/>
          <p:cNvCxnSpPr>
            <a:cxnSpLocks/>
            <a:stCxn id="140" idx="3"/>
            <a:endCxn id="142" idx="1"/>
          </p:cNvCxnSpPr>
          <p:nvPr/>
        </p:nvCxnSpPr>
        <p:spPr>
          <a:xfrm flipV="1">
            <a:off x="1323511" y="1968103"/>
            <a:ext cx="1981664" cy="36204"/>
          </a:xfrm>
          <a:prstGeom prst="straightConnector1">
            <a:avLst/>
          </a:prstGeom>
          <a:noFill/>
          <a:ln w="9525" cap="flat" cmpd="sng">
            <a:solidFill>
              <a:schemeClr val="dk2"/>
            </a:solidFill>
            <a:prstDash val="dash"/>
            <a:round/>
            <a:headEnd type="none" w="med" len="med"/>
            <a:tailEnd type="none" w="med" len="med"/>
          </a:ln>
        </p:spPr>
      </p:cxnSp>
      <p:sp>
        <p:nvSpPr>
          <p:cNvPr id="142" name="Google Shape;142;p15"/>
          <p:cNvSpPr/>
          <p:nvPr/>
        </p:nvSpPr>
        <p:spPr>
          <a:xfrm>
            <a:off x="3305175" y="1895475"/>
            <a:ext cx="828675" cy="145256"/>
          </a:xfrm>
          <a:prstGeom prst="roundRect">
            <a:avLst>
              <a:gd name="adj" fmla="val 16667"/>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 name="Google Shape;143;p15"/>
          <p:cNvGrpSpPr/>
          <p:nvPr/>
        </p:nvGrpSpPr>
        <p:grpSpPr>
          <a:xfrm>
            <a:off x="125084" y="2876550"/>
            <a:ext cx="1175995" cy="539750"/>
            <a:chOff x="134713" y="1641270"/>
            <a:chExt cx="1221305" cy="494402"/>
          </a:xfrm>
        </p:grpSpPr>
        <p:grpSp>
          <p:nvGrpSpPr>
            <p:cNvPr id="144" name="Google Shape;144;p15"/>
            <p:cNvGrpSpPr/>
            <p:nvPr/>
          </p:nvGrpSpPr>
          <p:grpSpPr>
            <a:xfrm>
              <a:off x="134713" y="1641270"/>
              <a:ext cx="1221209" cy="494302"/>
              <a:chOff x="361025" y="1830438"/>
              <a:chExt cx="939175" cy="349800"/>
            </a:xfrm>
          </p:grpSpPr>
          <p:grpSp>
            <p:nvGrpSpPr>
              <p:cNvPr id="145" name="Google Shape;145;p15"/>
              <p:cNvGrpSpPr/>
              <p:nvPr/>
            </p:nvGrpSpPr>
            <p:grpSpPr>
              <a:xfrm>
                <a:off x="361025" y="1830438"/>
                <a:ext cx="496350" cy="349800"/>
                <a:chOff x="375275" y="1830425"/>
                <a:chExt cx="496350" cy="349800"/>
              </a:xfrm>
            </p:grpSpPr>
            <p:cxnSp>
              <p:nvCxnSpPr>
                <p:cNvPr id="146" name="Google Shape;146;p15"/>
                <p:cNvCxnSpPr/>
                <p:nvPr/>
              </p:nvCxnSpPr>
              <p:spPr>
                <a:xfrm rot="10800000">
                  <a:off x="375275" y="1835175"/>
                  <a:ext cx="482100" cy="0"/>
                </a:xfrm>
                <a:prstGeom prst="straightConnector1">
                  <a:avLst/>
                </a:prstGeom>
                <a:noFill/>
                <a:ln w="9525" cap="flat" cmpd="sng">
                  <a:solidFill>
                    <a:srgbClr val="1A9988"/>
                  </a:solidFill>
                  <a:prstDash val="solid"/>
                  <a:round/>
                  <a:headEnd type="none" w="med" len="med"/>
                  <a:tailEnd type="none" w="med" len="med"/>
                </a:ln>
              </p:spPr>
            </p:cxnSp>
            <p:cxnSp>
              <p:nvCxnSpPr>
                <p:cNvPr id="147" name="Google Shape;147;p15"/>
                <p:cNvCxnSpPr/>
                <p:nvPr/>
              </p:nvCxnSpPr>
              <p:spPr>
                <a:xfrm>
                  <a:off x="376375" y="1830425"/>
                  <a:ext cx="0" cy="349800"/>
                </a:xfrm>
                <a:prstGeom prst="straightConnector1">
                  <a:avLst/>
                </a:prstGeom>
                <a:noFill/>
                <a:ln w="9525" cap="flat" cmpd="sng">
                  <a:solidFill>
                    <a:srgbClr val="1A9988"/>
                  </a:solidFill>
                  <a:prstDash val="solid"/>
                  <a:round/>
                  <a:headEnd type="none" w="med" len="med"/>
                  <a:tailEnd type="none" w="med" len="med"/>
                </a:ln>
              </p:spPr>
            </p:cxnSp>
            <p:cxnSp>
              <p:nvCxnSpPr>
                <p:cNvPr id="148" name="Google Shape;148;p15"/>
                <p:cNvCxnSpPr/>
                <p:nvPr/>
              </p:nvCxnSpPr>
              <p:spPr>
                <a:xfrm>
                  <a:off x="381125" y="2175425"/>
                  <a:ext cx="490500" cy="0"/>
                </a:xfrm>
                <a:prstGeom prst="straightConnector1">
                  <a:avLst/>
                </a:prstGeom>
                <a:noFill/>
                <a:ln w="9525" cap="flat" cmpd="sng">
                  <a:solidFill>
                    <a:srgbClr val="1A9988"/>
                  </a:solidFill>
                  <a:prstDash val="solid"/>
                  <a:round/>
                  <a:headEnd type="none" w="med" len="med"/>
                  <a:tailEnd type="none" w="med" len="med"/>
                </a:ln>
              </p:spPr>
            </p:cxnSp>
          </p:grpSp>
          <p:grpSp>
            <p:nvGrpSpPr>
              <p:cNvPr id="149" name="Google Shape;149;p15"/>
              <p:cNvGrpSpPr/>
              <p:nvPr/>
            </p:nvGrpSpPr>
            <p:grpSpPr>
              <a:xfrm>
                <a:off x="833550" y="1830438"/>
                <a:ext cx="466650" cy="345525"/>
                <a:chOff x="852625" y="1827800"/>
                <a:chExt cx="466650" cy="345525"/>
              </a:xfrm>
            </p:grpSpPr>
            <p:cxnSp>
              <p:nvCxnSpPr>
                <p:cNvPr id="150" name="Google Shape;150;p15"/>
                <p:cNvCxnSpPr/>
                <p:nvPr/>
              </p:nvCxnSpPr>
              <p:spPr>
                <a:xfrm>
                  <a:off x="852625" y="1832525"/>
                  <a:ext cx="462000" cy="0"/>
                </a:xfrm>
                <a:prstGeom prst="straightConnector1">
                  <a:avLst/>
                </a:prstGeom>
                <a:noFill/>
                <a:ln w="9525" cap="flat" cmpd="sng">
                  <a:solidFill>
                    <a:srgbClr val="EB5600"/>
                  </a:solidFill>
                  <a:prstDash val="solid"/>
                  <a:round/>
                  <a:headEnd type="none" w="med" len="med"/>
                  <a:tailEnd type="none" w="med" len="med"/>
                </a:ln>
              </p:spPr>
            </p:cxnSp>
            <p:cxnSp>
              <p:nvCxnSpPr>
                <p:cNvPr id="151" name="Google Shape;151;p15"/>
                <p:cNvCxnSpPr/>
                <p:nvPr/>
              </p:nvCxnSpPr>
              <p:spPr>
                <a:xfrm>
                  <a:off x="1314575" y="1827800"/>
                  <a:ext cx="0" cy="342900"/>
                </a:xfrm>
                <a:prstGeom prst="straightConnector1">
                  <a:avLst/>
                </a:prstGeom>
                <a:noFill/>
                <a:ln w="9525" cap="flat" cmpd="sng">
                  <a:solidFill>
                    <a:srgbClr val="EB5600"/>
                  </a:solidFill>
                  <a:prstDash val="solid"/>
                  <a:round/>
                  <a:headEnd type="none" w="med" len="med"/>
                  <a:tailEnd type="none" w="med" len="med"/>
                </a:ln>
              </p:spPr>
            </p:cxnSp>
            <p:cxnSp>
              <p:nvCxnSpPr>
                <p:cNvPr id="152" name="Google Shape;152;p15"/>
                <p:cNvCxnSpPr/>
                <p:nvPr/>
              </p:nvCxnSpPr>
              <p:spPr>
                <a:xfrm>
                  <a:off x="871675" y="2173325"/>
                  <a:ext cx="447600" cy="0"/>
                </a:xfrm>
                <a:prstGeom prst="straightConnector1">
                  <a:avLst/>
                </a:prstGeom>
                <a:noFill/>
                <a:ln w="9525" cap="flat" cmpd="sng">
                  <a:solidFill>
                    <a:srgbClr val="EB5600"/>
                  </a:solidFill>
                  <a:prstDash val="solid"/>
                  <a:round/>
                  <a:headEnd type="none" w="med" len="med"/>
                  <a:tailEnd type="none" w="med" len="med"/>
                </a:ln>
              </p:spPr>
            </p:cxnSp>
          </p:grpSp>
        </p:grpSp>
        <p:sp>
          <p:nvSpPr>
            <p:cNvPr id="153" name="Google Shape;153;p15"/>
            <p:cNvSpPr txBox="1"/>
            <p:nvPr/>
          </p:nvSpPr>
          <p:spPr>
            <a:xfrm>
              <a:off x="134718" y="1641273"/>
              <a:ext cx="12213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600" dirty="0">
                  <a:latin typeface="Raleway"/>
                  <a:ea typeface="Raleway"/>
                  <a:cs typeface="Raleway"/>
                  <a:sym typeface="Raleway"/>
                </a:rPr>
                <a:t>All the current users with their corresponding user names are displayed in the list. </a:t>
              </a:r>
              <a:endParaRPr sz="600" dirty="0">
                <a:latin typeface="Raleway"/>
                <a:ea typeface="Raleway"/>
                <a:cs typeface="Raleway"/>
                <a:sym typeface="Raleway"/>
              </a:endParaRPr>
            </a:p>
            <a:p>
              <a:pPr marL="0" lvl="0" indent="0" algn="l" rtl="0">
                <a:spcBef>
                  <a:spcPts val="0"/>
                </a:spcBef>
                <a:spcAft>
                  <a:spcPts val="0"/>
                </a:spcAft>
                <a:buNone/>
              </a:pPr>
              <a:endParaRPr sz="600" dirty="0">
                <a:latin typeface="Raleway"/>
                <a:ea typeface="Raleway"/>
                <a:cs typeface="Raleway"/>
                <a:sym typeface="Raleway"/>
              </a:endParaRPr>
            </a:p>
          </p:txBody>
        </p:sp>
      </p:grpSp>
      <p:sp>
        <p:nvSpPr>
          <p:cNvPr id="154" name="Google Shape;154;p15"/>
          <p:cNvSpPr/>
          <p:nvPr/>
        </p:nvSpPr>
        <p:spPr>
          <a:xfrm>
            <a:off x="3305175" y="2040731"/>
            <a:ext cx="828675" cy="418766"/>
          </a:xfrm>
          <a:prstGeom prst="roundRect">
            <a:avLst>
              <a:gd name="adj" fmla="val 6503"/>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5" name="Google Shape;155;p15"/>
          <p:cNvCxnSpPr>
            <a:cxnSpLocks/>
            <a:stCxn id="153" idx="3"/>
            <a:endCxn id="154" idx="1"/>
          </p:cNvCxnSpPr>
          <p:nvPr/>
        </p:nvCxnSpPr>
        <p:spPr>
          <a:xfrm flipV="1">
            <a:off x="1301079" y="2250114"/>
            <a:ext cx="2004096" cy="896313"/>
          </a:xfrm>
          <a:prstGeom prst="straightConnector1">
            <a:avLst/>
          </a:prstGeom>
          <a:noFill/>
          <a:ln w="9525" cap="flat" cmpd="sng">
            <a:solidFill>
              <a:schemeClr val="dk2"/>
            </a:solidFill>
            <a:prstDash val="dash"/>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6"/>
          <p:cNvSpPr txBox="1">
            <a:spLocks noGrp="1"/>
          </p:cNvSpPr>
          <p:nvPr>
            <p:ph type="title"/>
          </p:nvPr>
        </p:nvSpPr>
        <p:spPr>
          <a:xfrm>
            <a:off x="1817525" y="6356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Overview </a:t>
            </a:r>
            <a:endParaRPr/>
          </a:p>
        </p:txBody>
      </p:sp>
      <p:pic>
        <p:nvPicPr>
          <p:cNvPr id="162" name="Google Shape;162;p16"/>
          <p:cNvPicPr preferRelativeResize="0"/>
          <p:nvPr/>
        </p:nvPicPr>
        <p:blipFill rotWithShape="1">
          <a:blip r:embed="rId3"/>
          <a:srcRect/>
          <a:stretch/>
        </p:blipFill>
        <p:spPr>
          <a:xfrm>
            <a:off x="1530376" y="1247750"/>
            <a:ext cx="6083247" cy="3608500"/>
          </a:xfrm>
          <a:prstGeom prst="rect">
            <a:avLst/>
          </a:prstGeom>
        </p:spPr>
      </p:pic>
      <p:grpSp>
        <p:nvGrpSpPr>
          <p:cNvPr id="164" name="Google Shape;164;p16"/>
          <p:cNvGrpSpPr/>
          <p:nvPr/>
        </p:nvGrpSpPr>
        <p:grpSpPr>
          <a:xfrm>
            <a:off x="7887919" y="1579971"/>
            <a:ext cx="1198467" cy="1010064"/>
            <a:chOff x="134713" y="1641270"/>
            <a:chExt cx="1221305" cy="494402"/>
          </a:xfrm>
        </p:grpSpPr>
        <p:grpSp>
          <p:nvGrpSpPr>
            <p:cNvPr id="165" name="Google Shape;165;p16"/>
            <p:cNvGrpSpPr/>
            <p:nvPr/>
          </p:nvGrpSpPr>
          <p:grpSpPr>
            <a:xfrm>
              <a:off x="134713" y="1641270"/>
              <a:ext cx="1221209" cy="494302"/>
              <a:chOff x="361025" y="1830438"/>
              <a:chExt cx="939175" cy="349800"/>
            </a:xfrm>
          </p:grpSpPr>
          <p:grpSp>
            <p:nvGrpSpPr>
              <p:cNvPr id="166" name="Google Shape;166;p16"/>
              <p:cNvGrpSpPr/>
              <p:nvPr/>
            </p:nvGrpSpPr>
            <p:grpSpPr>
              <a:xfrm>
                <a:off x="361025" y="1830438"/>
                <a:ext cx="496350" cy="349800"/>
                <a:chOff x="375275" y="1830425"/>
                <a:chExt cx="496350" cy="349800"/>
              </a:xfrm>
            </p:grpSpPr>
            <p:cxnSp>
              <p:nvCxnSpPr>
                <p:cNvPr id="167" name="Google Shape;167;p16"/>
                <p:cNvCxnSpPr/>
                <p:nvPr/>
              </p:nvCxnSpPr>
              <p:spPr>
                <a:xfrm rot="10800000">
                  <a:off x="375275" y="1835175"/>
                  <a:ext cx="482100" cy="0"/>
                </a:xfrm>
                <a:prstGeom prst="straightConnector1">
                  <a:avLst/>
                </a:prstGeom>
                <a:noFill/>
                <a:ln w="9525" cap="flat" cmpd="sng">
                  <a:solidFill>
                    <a:srgbClr val="1A9988"/>
                  </a:solidFill>
                  <a:prstDash val="solid"/>
                  <a:round/>
                  <a:headEnd type="none" w="med" len="med"/>
                  <a:tailEnd type="none" w="med" len="med"/>
                </a:ln>
              </p:spPr>
            </p:cxnSp>
            <p:cxnSp>
              <p:nvCxnSpPr>
                <p:cNvPr id="168" name="Google Shape;168;p16"/>
                <p:cNvCxnSpPr/>
                <p:nvPr/>
              </p:nvCxnSpPr>
              <p:spPr>
                <a:xfrm>
                  <a:off x="376375" y="1830425"/>
                  <a:ext cx="0" cy="349800"/>
                </a:xfrm>
                <a:prstGeom prst="straightConnector1">
                  <a:avLst/>
                </a:prstGeom>
                <a:noFill/>
                <a:ln w="9525" cap="flat" cmpd="sng">
                  <a:solidFill>
                    <a:srgbClr val="1A9988"/>
                  </a:solidFill>
                  <a:prstDash val="solid"/>
                  <a:round/>
                  <a:headEnd type="none" w="med" len="med"/>
                  <a:tailEnd type="none" w="med" len="med"/>
                </a:ln>
              </p:spPr>
            </p:cxnSp>
            <p:cxnSp>
              <p:nvCxnSpPr>
                <p:cNvPr id="169" name="Google Shape;169;p16"/>
                <p:cNvCxnSpPr/>
                <p:nvPr/>
              </p:nvCxnSpPr>
              <p:spPr>
                <a:xfrm>
                  <a:off x="381125" y="2175425"/>
                  <a:ext cx="490500" cy="0"/>
                </a:xfrm>
                <a:prstGeom prst="straightConnector1">
                  <a:avLst/>
                </a:prstGeom>
                <a:noFill/>
                <a:ln w="9525" cap="flat" cmpd="sng">
                  <a:solidFill>
                    <a:srgbClr val="1A9988"/>
                  </a:solidFill>
                  <a:prstDash val="solid"/>
                  <a:round/>
                  <a:headEnd type="none" w="med" len="med"/>
                  <a:tailEnd type="none" w="med" len="med"/>
                </a:ln>
              </p:spPr>
            </p:cxnSp>
          </p:grpSp>
          <p:grpSp>
            <p:nvGrpSpPr>
              <p:cNvPr id="170" name="Google Shape;170;p16"/>
              <p:cNvGrpSpPr/>
              <p:nvPr/>
            </p:nvGrpSpPr>
            <p:grpSpPr>
              <a:xfrm>
                <a:off x="833550" y="1830438"/>
                <a:ext cx="466650" cy="345525"/>
                <a:chOff x="852625" y="1827800"/>
                <a:chExt cx="466650" cy="345525"/>
              </a:xfrm>
            </p:grpSpPr>
            <p:cxnSp>
              <p:nvCxnSpPr>
                <p:cNvPr id="171" name="Google Shape;171;p16"/>
                <p:cNvCxnSpPr/>
                <p:nvPr/>
              </p:nvCxnSpPr>
              <p:spPr>
                <a:xfrm>
                  <a:off x="852625" y="1832525"/>
                  <a:ext cx="462000" cy="0"/>
                </a:xfrm>
                <a:prstGeom prst="straightConnector1">
                  <a:avLst/>
                </a:prstGeom>
                <a:noFill/>
                <a:ln w="9525" cap="flat" cmpd="sng">
                  <a:solidFill>
                    <a:srgbClr val="EB5600"/>
                  </a:solidFill>
                  <a:prstDash val="solid"/>
                  <a:round/>
                  <a:headEnd type="none" w="med" len="med"/>
                  <a:tailEnd type="none" w="med" len="med"/>
                </a:ln>
              </p:spPr>
            </p:cxnSp>
            <p:cxnSp>
              <p:nvCxnSpPr>
                <p:cNvPr id="172" name="Google Shape;172;p16"/>
                <p:cNvCxnSpPr/>
                <p:nvPr/>
              </p:nvCxnSpPr>
              <p:spPr>
                <a:xfrm>
                  <a:off x="1314575" y="1827800"/>
                  <a:ext cx="0" cy="342900"/>
                </a:xfrm>
                <a:prstGeom prst="straightConnector1">
                  <a:avLst/>
                </a:prstGeom>
                <a:noFill/>
                <a:ln w="9525" cap="flat" cmpd="sng">
                  <a:solidFill>
                    <a:srgbClr val="EB5600"/>
                  </a:solidFill>
                  <a:prstDash val="solid"/>
                  <a:round/>
                  <a:headEnd type="none" w="med" len="med"/>
                  <a:tailEnd type="none" w="med" len="med"/>
                </a:ln>
              </p:spPr>
            </p:cxnSp>
            <p:cxnSp>
              <p:nvCxnSpPr>
                <p:cNvPr id="173" name="Google Shape;173;p16"/>
                <p:cNvCxnSpPr/>
                <p:nvPr/>
              </p:nvCxnSpPr>
              <p:spPr>
                <a:xfrm>
                  <a:off x="871675" y="2173325"/>
                  <a:ext cx="447600" cy="0"/>
                </a:xfrm>
                <a:prstGeom prst="straightConnector1">
                  <a:avLst/>
                </a:prstGeom>
                <a:noFill/>
                <a:ln w="9525" cap="flat" cmpd="sng">
                  <a:solidFill>
                    <a:srgbClr val="EB5600"/>
                  </a:solidFill>
                  <a:prstDash val="solid"/>
                  <a:round/>
                  <a:headEnd type="none" w="med" len="med"/>
                  <a:tailEnd type="none" w="med" len="med"/>
                </a:ln>
              </p:spPr>
            </p:cxnSp>
          </p:grpSp>
        </p:grpSp>
        <p:sp>
          <p:nvSpPr>
            <p:cNvPr id="174" name="Google Shape;174;p16"/>
            <p:cNvSpPr txBox="1"/>
            <p:nvPr/>
          </p:nvSpPr>
          <p:spPr>
            <a:xfrm>
              <a:off x="134718" y="1641273"/>
              <a:ext cx="12213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600" dirty="0">
                  <a:latin typeface="Raleway"/>
                  <a:ea typeface="Raleway"/>
                  <a:cs typeface="Raleway"/>
                  <a:sym typeface="Raleway"/>
                </a:rPr>
                <a:t>The last 10 messages (implemented on server) are displayed in the chat window. </a:t>
              </a:r>
            </a:p>
            <a:p>
              <a:pPr marL="0" lvl="0" indent="0" algn="l" rtl="0">
                <a:spcBef>
                  <a:spcPts val="0"/>
                </a:spcBef>
                <a:spcAft>
                  <a:spcPts val="0"/>
                </a:spcAft>
                <a:buNone/>
              </a:pPr>
              <a:endParaRPr sz="600" dirty="0">
                <a:latin typeface="Raleway"/>
                <a:ea typeface="Raleway"/>
                <a:cs typeface="Raleway"/>
                <a:sym typeface="Raleway"/>
              </a:endParaRPr>
            </a:p>
            <a:p>
              <a:pPr marL="0" lvl="0" indent="0" algn="l" rtl="0">
                <a:spcBef>
                  <a:spcPts val="0"/>
                </a:spcBef>
                <a:spcAft>
                  <a:spcPts val="0"/>
                </a:spcAft>
                <a:buNone/>
              </a:pPr>
              <a:r>
                <a:rPr lang="en-GB" sz="600" dirty="0">
                  <a:latin typeface="Raleway"/>
                  <a:ea typeface="Raleway"/>
                  <a:cs typeface="Raleway"/>
                  <a:sym typeface="Raleway"/>
                </a:rPr>
                <a:t>Each message contains a </a:t>
              </a:r>
              <a:r>
                <a:rPr lang="en-GB" sz="600" b="1" dirty="0">
                  <a:latin typeface="Raleway"/>
                  <a:ea typeface="Raleway"/>
                  <a:cs typeface="Raleway"/>
                  <a:sym typeface="Raleway"/>
                </a:rPr>
                <a:t>user name</a:t>
              </a:r>
              <a:r>
                <a:rPr lang="en-GB" sz="600" dirty="0">
                  <a:latin typeface="Raleway"/>
                  <a:ea typeface="Raleway"/>
                  <a:cs typeface="Raleway"/>
                  <a:sym typeface="Raleway"/>
                </a:rPr>
                <a:t>, </a:t>
              </a:r>
              <a:r>
                <a:rPr lang="en-GB" sz="600" b="1" dirty="0">
                  <a:latin typeface="Raleway"/>
                  <a:ea typeface="Raleway"/>
                  <a:cs typeface="Raleway"/>
                  <a:sym typeface="Raleway"/>
                </a:rPr>
                <a:t>content</a:t>
              </a:r>
              <a:r>
                <a:rPr lang="en-GB" sz="600" dirty="0">
                  <a:latin typeface="Raleway"/>
                  <a:ea typeface="Raleway"/>
                  <a:cs typeface="Raleway"/>
                  <a:sym typeface="Raleway"/>
                </a:rPr>
                <a:t> and a </a:t>
              </a:r>
              <a:r>
                <a:rPr lang="en-GB" sz="600" b="1" dirty="0">
                  <a:latin typeface="Raleway"/>
                  <a:ea typeface="Raleway"/>
                  <a:cs typeface="Raleway"/>
                  <a:sym typeface="Raleway"/>
                </a:rPr>
                <a:t>timestamp</a:t>
              </a:r>
              <a:r>
                <a:rPr lang="en-GB" sz="600" dirty="0">
                  <a:latin typeface="Raleway"/>
                  <a:ea typeface="Raleway"/>
                  <a:cs typeface="Raleway"/>
                  <a:sym typeface="Raleway"/>
                </a:rPr>
                <a:t>. </a:t>
              </a:r>
              <a:endParaRPr sz="600" dirty="0">
                <a:latin typeface="Raleway"/>
                <a:ea typeface="Raleway"/>
                <a:cs typeface="Raleway"/>
                <a:sym typeface="Raleway"/>
              </a:endParaRPr>
            </a:p>
          </p:txBody>
        </p:sp>
      </p:grpSp>
      <p:cxnSp>
        <p:nvCxnSpPr>
          <p:cNvPr id="175" name="Google Shape;175;p16"/>
          <p:cNvCxnSpPr>
            <a:cxnSpLocks/>
            <a:stCxn id="174" idx="1"/>
            <a:endCxn id="176" idx="3"/>
          </p:cNvCxnSpPr>
          <p:nvPr/>
        </p:nvCxnSpPr>
        <p:spPr>
          <a:xfrm flipH="1">
            <a:off x="5721350" y="2085007"/>
            <a:ext cx="2166574" cy="296224"/>
          </a:xfrm>
          <a:prstGeom prst="straightConnector1">
            <a:avLst/>
          </a:prstGeom>
          <a:noFill/>
          <a:ln w="9525" cap="flat" cmpd="sng">
            <a:solidFill>
              <a:schemeClr val="dk2"/>
            </a:solidFill>
            <a:prstDash val="dash"/>
            <a:round/>
            <a:headEnd type="none" w="med" len="med"/>
            <a:tailEnd type="none" w="med" len="med"/>
          </a:ln>
        </p:spPr>
      </p:cxnSp>
      <p:sp>
        <p:nvSpPr>
          <p:cNvPr id="176" name="Google Shape;176;p16"/>
          <p:cNvSpPr/>
          <p:nvPr/>
        </p:nvSpPr>
        <p:spPr>
          <a:xfrm>
            <a:off x="4140200" y="1689112"/>
            <a:ext cx="1581150" cy="1384238"/>
          </a:xfrm>
          <a:prstGeom prst="roundRect">
            <a:avLst>
              <a:gd name="adj" fmla="val 7034"/>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 name="Google Shape;177;p16"/>
          <p:cNvGrpSpPr/>
          <p:nvPr/>
        </p:nvGrpSpPr>
        <p:grpSpPr>
          <a:xfrm>
            <a:off x="7886593" y="3119642"/>
            <a:ext cx="1185643" cy="747508"/>
            <a:chOff x="134713" y="1641270"/>
            <a:chExt cx="1221305" cy="494402"/>
          </a:xfrm>
        </p:grpSpPr>
        <p:grpSp>
          <p:nvGrpSpPr>
            <p:cNvPr id="178" name="Google Shape;178;p16"/>
            <p:cNvGrpSpPr/>
            <p:nvPr/>
          </p:nvGrpSpPr>
          <p:grpSpPr>
            <a:xfrm>
              <a:off x="134713" y="1641270"/>
              <a:ext cx="1221209" cy="494302"/>
              <a:chOff x="361025" y="1830438"/>
              <a:chExt cx="939175" cy="349800"/>
            </a:xfrm>
          </p:grpSpPr>
          <p:grpSp>
            <p:nvGrpSpPr>
              <p:cNvPr id="179" name="Google Shape;179;p16"/>
              <p:cNvGrpSpPr/>
              <p:nvPr/>
            </p:nvGrpSpPr>
            <p:grpSpPr>
              <a:xfrm>
                <a:off x="361025" y="1830438"/>
                <a:ext cx="496350" cy="349800"/>
                <a:chOff x="375275" y="1830425"/>
                <a:chExt cx="496350" cy="349800"/>
              </a:xfrm>
            </p:grpSpPr>
            <p:cxnSp>
              <p:nvCxnSpPr>
                <p:cNvPr id="180" name="Google Shape;180;p16"/>
                <p:cNvCxnSpPr/>
                <p:nvPr/>
              </p:nvCxnSpPr>
              <p:spPr>
                <a:xfrm rot="10800000">
                  <a:off x="375275" y="1835175"/>
                  <a:ext cx="482100" cy="0"/>
                </a:xfrm>
                <a:prstGeom prst="straightConnector1">
                  <a:avLst/>
                </a:prstGeom>
                <a:noFill/>
                <a:ln w="9525" cap="flat" cmpd="sng">
                  <a:solidFill>
                    <a:srgbClr val="1A9988"/>
                  </a:solidFill>
                  <a:prstDash val="solid"/>
                  <a:round/>
                  <a:headEnd type="none" w="med" len="med"/>
                  <a:tailEnd type="none" w="med" len="med"/>
                </a:ln>
              </p:spPr>
            </p:cxnSp>
            <p:cxnSp>
              <p:nvCxnSpPr>
                <p:cNvPr id="181" name="Google Shape;181;p16"/>
                <p:cNvCxnSpPr/>
                <p:nvPr/>
              </p:nvCxnSpPr>
              <p:spPr>
                <a:xfrm>
                  <a:off x="376375" y="1830425"/>
                  <a:ext cx="0" cy="349800"/>
                </a:xfrm>
                <a:prstGeom prst="straightConnector1">
                  <a:avLst/>
                </a:prstGeom>
                <a:noFill/>
                <a:ln w="9525" cap="flat" cmpd="sng">
                  <a:solidFill>
                    <a:srgbClr val="1A9988"/>
                  </a:solidFill>
                  <a:prstDash val="solid"/>
                  <a:round/>
                  <a:headEnd type="none" w="med" len="med"/>
                  <a:tailEnd type="none" w="med" len="med"/>
                </a:ln>
              </p:spPr>
            </p:cxnSp>
            <p:cxnSp>
              <p:nvCxnSpPr>
                <p:cNvPr id="182" name="Google Shape;182;p16"/>
                <p:cNvCxnSpPr/>
                <p:nvPr/>
              </p:nvCxnSpPr>
              <p:spPr>
                <a:xfrm>
                  <a:off x="381125" y="2175425"/>
                  <a:ext cx="490500" cy="0"/>
                </a:xfrm>
                <a:prstGeom prst="straightConnector1">
                  <a:avLst/>
                </a:prstGeom>
                <a:noFill/>
                <a:ln w="9525" cap="flat" cmpd="sng">
                  <a:solidFill>
                    <a:srgbClr val="1A9988"/>
                  </a:solidFill>
                  <a:prstDash val="solid"/>
                  <a:round/>
                  <a:headEnd type="none" w="med" len="med"/>
                  <a:tailEnd type="none" w="med" len="med"/>
                </a:ln>
              </p:spPr>
            </p:cxnSp>
          </p:grpSp>
          <p:grpSp>
            <p:nvGrpSpPr>
              <p:cNvPr id="183" name="Google Shape;183;p16"/>
              <p:cNvGrpSpPr/>
              <p:nvPr/>
            </p:nvGrpSpPr>
            <p:grpSpPr>
              <a:xfrm>
                <a:off x="833550" y="1830438"/>
                <a:ext cx="466650" cy="345525"/>
                <a:chOff x="852625" y="1827800"/>
                <a:chExt cx="466650" cy="345525"/>
              </a:xfrm>
            </p:grpSpPr>
            <p:cxnSp>
              <p:nvCxnSpPr>
                <p:cNvPr id="184" name="Google Shape;184;p16"/>
                <p:cNvCxnSpPr/>
                <p:nvPr/>
              </p:nvCxnSpPr>
              <p:spPr>
                <a:xfrm>
                  <a:off x="852625" y="1832525"/>
                  <a:ext cx="462000" cy="0"/>
                </a:xfrm>
                <a:prstGeom prst="straightConnector1">
                  <a:avLst/>
                </a:prstGeom>
                <a:noFill/>
                <a:ln w="9525" cap="flat" cmpd="sng">
                  <a:solidFill>
                    <a:srgbClr val="EB5600"/>
                  </a:solidFill>
                  <a:prstDash val="solid"/>
                  <a:round/>
                  <a:headEnd type="none" w="med" len="med"/>
                  <a:tailEnd type="none" w="med" len="med"/>
                </a:ln>
              </p:spPr>
            </p:cxnSp>
            <p:cxnSp>
              <p:nvCxnSpPr>
                <p:cNvPr id="185" name="Google Shape;185;p16"/>
                <p:cNvCxnSpPr/>
                <p:nvPr/>
              </p:nvCxnSpPr>
              <p:spPr>
                <a:xfrm>
                  <a:off x="1314575" y="1827800"/>
                  <a:ext cx="0" cy="342900"/>
                </a:xfrm>
                <a:prstGeom prst="straightConnector1">
                  <a:avLst/>
                </a:prstGeom>
                <a:noFill/>
                <a:ln w="9525" cap="flat" cmpd="sng">
                  <a:solidFill>
                    <a:srgbClr val="EB5600"/>
                  </a:solidFill>
                  <a:prstDash val="solid"/>
                  <a:round/>
                  <a:headEnd type="none" w="med" len="med"/>
                  <a:tailEnd type="none" w="med" len="med"/>
                </a:ln>
              </p:spPr>
            </p:cxnSp>
            <p:cxnSp>
              <p:nvCxnSpPr>
                <p:cNvPr id="186" name="Google Shape;186;p16"/>
                <p:cNvCxnSpPr/>
                <p:nvPr/>
              </p:nvCxnSpPr>
              <p:spPr>
                <a:xfrm>
                  <a:off x="871675" y="2173325"/>
                  <a:ext cx="447600" cy="0"/>
                </a:xfrm>
                <a:prstGeom prst="straightConnector1">
                  <a:avLst/>
                </a:prstGeom>
                <a:noFill/>
                <a:ln w="9525" cap="flat" cmpd="sng">
                  <a:solidFill>
                    <a:srgbClr val="EB5600"/>
                  </a:solidFill>
                  <a:prstDash val="solid"/>
                  <a:round/>
                  <a:headEnd type="none" w="med" len="med"/>
                  <a:tailEnd type="none" w="med" len="med"/>
                </a:ln>
              </p:spPr>
            </p:cxnSp>
          </p:grpSp>
        </p:grpSp>
        <p:sp>
          <p:nvSpPr>
            <p:cNvPr id="187" name="Google Shape;187;p16"/>
            <p:cNvSpPr txBox="1"/>
            <p:nvPr/>
          </p:nvSpPr>
          <p:spPr>
            <a:xfrm>
              <a:off x="134718" y="1641273"/>
              <a:ext cx="12213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600" dirty="0">
                  <a:latin typeface="Raleway"/>
                  <a:ea typeface="Raleway"/>
                  <a:cs typeface="Raleway"/>
                  <a:sym typeface="Raleway"/>
                </a:rPr>
                <a:t>The text area enables one to send messages to the current channel. You can either send the messages by clicking on the </a:t>
              </a:r>
              <a:r>
                <a:rPr lang="en-GB" sz="600" dirty="0" err="1">
                  <a:latin typeface="Raleway"/>
                  <a:ea typeface="Raleway"/>
                  <a:cs typeface="Raleway"/>
                  <a:sym typeface="Raleway"/>
                </a:rPr>
                <a:t>paperplane</a:t>
              </a:r>
              <a:r>
                <a:rPr lang="en-GB" sz="600" dirty="0">
                  <a:latin typeface="Raleway"/>
                  <a:ea typeface="Raleway"/>
                  <a:cs typeface="Raleway"/>
                  <a:sym typeface="Raleway"/>
                </a:rPr>
                <a:t> or hitting enter.</a:t>
              </a:r>
              <a:endParaRPr sz="600" dirty="0">
                <a:latin typeface="Raleway"/>
                <a:ea typeface="Raleway"/>
                <a:cs typeface="Raleway"/>
                <a:sym typeface="Raleway"/>
              </a:endParaRPr>
            </a:p>
          </p:txBody>
        </p:sp>
      </p:grpSp>
      <p:sp>
        <p:nvSpPr>
          <p:cNvPr id="188" name="Google Shape;188;p16"/>
          <p:cNvSpPr/>
          <p:nvPr/>
        </p:nvSpPr>
        <p:spPr>
          <a:xfrm>
            <a:off x="4140200" y="4336256"/>
            <a:ext cx="3077370" cy="192882"/>
          </a:xfrm>
          <a:prstGeom prst="roundRect">
            <a:avLst>
              <a:gd name="adj" fmla="val 16667"/>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9" name="Google Shape;189;p16"/>
          <p:cNvCxnSpPr>
            <a:cxnSpLocks/>
            <a:stCxn id="187" idx="1"/>
            <a:endCxn id="188" idx="3"/>
          </p:cNvCxnSpPr>
          <p:nvPr/>
        </p:nvCxnSpPr>
        <p:spPr>
          <a:xfrm flipH="1">
            <a:off x="7217570" y="3493400"/>
            <a:ext cx="669028" cy="939297"/>
          </a:xfrm>
          <a:prstGeom prst="straightConnector1">
            <a:avLst/>
          </a:prstGeom>
          <a:noFill/>
          <a:ln w="9525" cap="flat" cmpd="sng">
            <a:solidFill>
              <a:schemeClr val="dk2"/>
            </a:solidFill>
            <a:prstDash val="dash"/>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6" name="Google Shape;196;p17"/>
          <p:cNvPicPr preferRelativeResize="0"/>
          <p:nvPr/>
        </p:nvPicPr>
        <p:blipFill rotWithShape="1">
          <a:blip r:embed="rId3"/>
          <a:srcRect/>
          <a:stretch/>
        </p:blipFill>
        <p:spPr>
          <a:xfrm>
            <a:off x="360276" y="1378424"/>
            <a:ext cx="3679148" cy="2182421"/>
          </a:xfrm>
          <a:prstGeom prst="rect">
            <a:avLst/>
          </a:prstGeom>
          <a:noFill/>
          <a:ln>
            <a:noFill/>
          </a:ln>
        </p:spPr>
      </p:pic>
      <p:sp>
        <p:nvSpPr>
          <p:cNvPr id="199" name="Google Shape;199;p17"/>
          <p:cNvSpPr txBox="1">
            <a:spLocks noGrp="1"/>
          </p:cNvSpPr>
          <p:nvPr>
            <p:ph type="title"/>
          </p:nvPr>
        </p:nvSpPr>
        <p:spPr>
          <a:xfrm>
            <a:off x="1148475" y="157350"/>
            <a:ext cx="33009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General HTML </a:t>
            </a:r>
            <a:endParaRPr/>
          </a:p>
        </p:txBody>
      </p:sp>
      <p:sp>
        <p:nvSpPr>
          <p:cNvPr id="200" name="Google Shape;200;p17"/>
          <p:cNvSpPr txBox="1">
            <a:spLocks noGrp="1"/>
          </p:cNvSpPr>
          <p:nvPr>
            <p:ph type="title"/>
          </p:nvPr>
        </p:nvSpPr>
        <p:spPr>
          <a:xfrm>
            <a:off x="4787025" y="157350"/>
            <a:ext cx="11664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HTML </a:t>
            </a:r>
            <a:endParaRPr/>
          </a:p>
        </p:txBody>
      </p:sp>
      <p:pic>
        <p:nvPicPr>
          <p:cNvPr id="201" name="Google Shape;201;p17"/>
          <p:cNvPicPr preferRelativeResize="0"/>
          <p:nvPr/>
        </p:nvPicPr>
        <p:blipFill>
          <a:blip r:embed="rId4">
            <a:alphaModFix/>
          </a:blip>
          <a:stretch>
            <a:fillRect/>
          </a:stretch>
        </p:blipFill>
        <p:spPr>
          <a:xfrm>
            <a:off x="4787025" y="810775"/>
            <a:ext cx="4169574" cy="2948525"/>
          </a:xfrm>
          <a:prstGeom prst="rect">
            <a:avLst/>
          </a:prstGeom>
          <a:noFill/>
          <a:ln>
            <a:noFill/>
          </a:ln>
        </p:spPr>
      </p:pic>
      <p:sp>
        <p:nvSpPr>
          <p:cNvPr id="202" name="Google Shape;202;p17"/>
          <p:cNvSpPr/>
          <p:nvPr/>
        </p:nvSpPr>
        <p:spPr>
          <a:xfrm>
            <a:off x="585807" y="1651056"/>
            <a:ext cx="3214645" cy="1706507"/>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7"/>
          <p:cNvSpPr/>
          <p:nvPr/>
        </p:nvSpPr>
        <p:spPr>
          <a:xfrm>
            <a:off x="360275" y="1501300"/>
            <a:ext cx="3679149" cy="1991145"/>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7"/>
          <p:cNvSpPr/>
          <p:nvPr/>
        </p:nvSpPr>
        <p:spPr>
          <a:xfrm>
            <a:off x="360276" y="1377963"/>
            <a:ext cx="3679148" cy="112137"/>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7"/>
          <p:cNvSpPr/>
          <p:nvPr/>
        </p:nvSpPr>
        <p:spPr>
          <a:xfrm>
            <a:off x="360275" y="3492444"/>
            <a:ext cx="3697374" cy="77925"/>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6" name="Google Shape;206;p17"/>
          <p:cNvCxnSpPr>
            <a:cxnSpLocks/>
          </p:cNvCxnSpPr>
          <p:nvPr/>
        </p:nvCxnSpPr>
        <p:spPr>
          <a:xfrm>
            <a:off x="1429614" y="1651056"/>
            <a:ext cx="0" cy="1706507"/>
          </a:xfrm>
          <a:prstGeom prst="straightConnector1">
            <a:avLst/>
          </a:prstGeom>
          <a:noFill/>
          <a:ln w="9525" cap="flat" cmpd="sng">
            <a:solidFill>
              <a:schemeClr val="dk2"/>
            </a:solidFill>
            <a:prstDash val="dash"/>
            <a:round/>
            <a:headEnd type="none" w="med" len="med"/>
            <a:tailEnd type="none" w="med" len="med"/>
          </a:ln>
        </p:spPr>
      </p:cxnSp>
      <p:cxnSp>
        <p:nvCxnSpPr>
          <p:cNvPr id="207" name="Google Shape;207;p17"/>
          <p:cNvCxnSpPr>
            <a:cxnSpLocks/>
          </p:cNvCxnSpPr>
          <p:nvPr/>
        </p:nvCxnSpPr>
        <p:spPr>
          <a:xfrm>
            <a:off x="1941632" y="1651056"/>
            <a:ext cx="0" cy="1706507"/>
          </a:xfrm>
          <a:prstGeom prst="straightConnector1">
            <a:avLst/>
          </a:prstGeom>
          <a:noFill/>
          <a:ln w="9525" cap="flat" cmpd="sng">
            <a:solidFill>
              <a:schemeClr val="dk2"/>
            </a:solidFill>
            <a:prstDash val="dash"/>
            <a:round/>
            <a:headEnd type="none" w="med" len="med"/>
            <a:tailEnd type="none" w="med" len="med"/>
          </a:ln>
        </p:spPr>
      </p:cxnSp>
      <p:cxnSp>
        <p:nvCxnSpPr>
          <p:cNvPr id="208" name="Google Shape;208;p17"/>
          <p:cNvCxnSpPr>
            <a:cxnSpLocks/>
            <a:endCxn id="204" idx="3"/>
          </p:cNvCxnSpPr>
          <p:nvPr/>
        </p:nvCxnSpPr>
        <p:spPr>
          <a:xfrm flipH="1" flipV="1">
            <a:off x="4039424" y="1434032"/>
            <a:ext cx="1423852" cy="144044"/>
          </a:xfrm>
          <a:prstGeom prst="straightConnector1">
            <a:avLst/>
          </a:prstGeom>
          <a:noFill/>
          <a:ln w="19050" cap="flat" cmpd="sng">
            <a:solidFill>
              <a:schemeClr val="accent2"/>
            </a:solidFill>
            <a:prstDash val="dash"/>
            <a:round/>
            <a:headEnd type="none" w="med" len="med"/>
            <a:tailEnd type="none" w="med" len="med"/>
          </a:ln>
        </p:spPr>
      </p:cxnSp>
      <p:cxnSp>
        <p:nvCxnSpPr>
          <p:cNvPr id="209" name="Google Shape;209;p17"/>
          <p:cNvCxnSpPr>
            <a:cxnSpLocks/>
          </p:cNvCxnSpPr>
          <p:nvPr/>
        </p:nvCxnSpPr>
        <p:spPr>
          <a:xfrm flipH="1" flipV="1">
            <a:off x="4025983" y="1633684"/>
            <a:ext cx="1465942" cy="268241"/>
          </a:xfrm>
          <a:prstGeom prst="straightConnector1">
            <a:avLst/>
          </a:prstGeom>
          <a:noFill/>
          <a:ln w="19050" cap="flat" cmpd="sng">
            <a:solidFill>
              <a:schemeClr val="accent2"/>
            </a:solidFill>
            <a:prstDash val="dash"/>
            <a:round/>
            <a:headEnd type="none" w="med" len="med"/>
            <a:tailEnd type="none" w="med" len="med"/>
          </a:ln>
        </p:spPr>
      </p:cxnSp>
      <p:cxnSp>
        <p:nvCxnSpPr>
          <p:cNvPr id="210" name="Google Shape;210;p17"/>
          <p:cNvCxnSpPr>
            <a:cxnSpLocks/>
          </p:cNvCxnSpPr>
          <p:nvPr/>
        </p:nvCxnSpPr>
        <p:spPr>
          <a:xfrm flipH="1" flipV="1">
            <a:off x="3800452" y="1957506"/>
            <a:ext cx="1948648" cy="87294"/>
          </a:xfrm>
          <a:prstGeom prst="straightConnector1">
            <a:avLst/>
          </a:prstGeom>
          <a:noFill/>
          <a:ln w="19050" cap="flat" cmpd="sng">
            <a:solidFill>
              <a:schemeClr val="accent2"/>
            </a:solidFill>
            <a:prstDash val="dash"/>
            <a:round/>
            <a:headEnd type="none" w="med" len="med"/>
            <a:tailEnd type="none" w="med" len="med"/>
          </a:ln>
        </p:spPr>
      </p:cxnSp>
      <p:cxnSp>
        <p:nvCxnSpPr>
          <p:cNvPr id="211" name="Google Shape;211;p17"/>
          <p:cNvCxnSpPr>
            <a:cxnSpLocks/>
          </p:cNvCxnSpPr>
          <p:nvPr/>
        </p:nvCxnSpPr>
        <p:spPr>
          <a:xfrm flipH="1">
            <a:off x="1148475" y="2187675"/>
            <a:ext cx="4772075" cy="42726"/>
          </a:xfrm>
          <a:prstGeom prst="straightConnector1">
            <a:avLst/>
          </a:prstGeom>
          <a:noFill/>
          <a:ln w="19050" cap="flat" cmpd="sng">
            <a:solidFill>
              <a:schemeClr val="accent2"/>
            </a:solidFill>
            <a:prstDash val="dash"/>
            <a:round/>
            <a:headEnd type="none" w="med" len="med"/>
            <a:tailEnd type="none" w="med" len="med"/>
          </a:ln>
        </p:spPr>
      </p:cxnSp>
      <p:cxnSp>
        <p:nvCxnSpPr>
          <p:cNvPr id="212" name="Google Shape;212;p17"/>
          <p:cNvCxnSpPr>
            <a:cxnSpLocks/>
          </p:cNvCxnSpPr>
          <p:nvPr/>
        </p:nvCxnSpPr>
        <p:spPr>
          <a:xfrm flipH="1">
            <a:off x="1710754" y="2416275"/>
            <a:ext cx="4209796" cy="139075"/>
          </a:xfrm>
          <a:prstGeom prst="straightConnector1">
            <a:avLst/>
          </a:prstGeom>
          <a:noFill/>
          <a:ln w="19050" cap="flat" cmpd="sng">
            <a:solidFill>
              <a:schemeClr val="accent2"/>
            </a:solidFill>
            <a:prstDash val="dash"/>
            <a:round/>
            <a:headEnd type="none" w="med" len="med"/>
            <a:tailEnd type="none" w="med" len="med"/>
          </a:ln>
        </p:spPr>
      </p:cxnSp>
      <p:cxnSp>
        <p:nvCxnSpPr>
          <p:cNvPr id="213" name="Google Shape;213;p17"/>
          <p:cNvCxnSpPr>
            <a:cxnSpLocks/>
          </p:cNvCxnSpPr>
          <p:nvPr/>
        </p:nvCxnSpPr>
        <p:spPr>
          <a:xfrm flipH="1">
            <a:off x="3028950" y="2611488"/>
            <a:ext cx="2767325" cy="422187"/>
          </a:xfrm>
          <a:prstGeom prst="straightConnector1">
            <a:avLst/>
          </a:prstGeom>
          <a:noFill/>
          <a:ln w="19050" cap="flat" cmpd="sng">
            <a:solidFill>
              <a:schemeClr val="accent2"/>
            </a:solidFill>
            <a:prstDash val="dash"/>
            <a:round/>
            <a:headEnd type="none" w="med" len="med"/>
            <a:tailEnd type="none" w="med" len="med"/>
          </a:ln>
        </p:spPr>
      </p:cxnSp>
      <p:cxnSp>
        <p:nvCxnSpPr>
          <p:cNvPr id="214" name="Google Shape;214;p17"/>
          <p:cNvCxnSpPr>
            <a:cxnSpLocks/>
          </p:cNvCxnSpPr>
          <p:nvPr/>
        </p:nvCxnSpPr>
        <p:spPr>
          <a:xfrm flipH="1">
            <a:off x="3911602" y="3102075"/>
            <a:ext cx="1599375" cy="422187"/>
          </a:xfrm>
          <a:prstGeom prst="straightConnector1">
            <a:avLst/>
          </a:prstGeom>
          <a:noFill/>
          <a:ln w="19050" cap="flat" cmpd="sng">
            <a:solidFill>
              <a:schemeClr val="accent2"/>
            </a:solidFill>
            <a:prstDash val="dash"/>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8"/>
          <p:cNvSpPr txBox="1">
            <a:spLocks noGrp="1"/>
          </p:cNvSpPr>
          <p:nvPr>
            <p:ph type="title"/>
          </p:nvPr>
        </p:nvSpPr>
        <p:spPr>
          <a:xfrm>
            <a:off x="1148475" y="157350"/>
            <a:ext cx="33009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General CSS</a:t>
            </a:r>
            <a:endParaRPr/>
          </a:p>
        </p:txBody>
      </p:sp>
      <p:sp>
        <p:nvSpPr>
          <p:cNvPr id="220" name="Google Shape;220;p18"/>
          <p:cNvSpPr txBox="1">
            <a:spLocks noGrp="1"/>
          </p:cNvSpPr>
          <p:nvPr>
            <p:ph type="title"/>
          </p:nvPr>
        </p:nvSpPr>
        <p:spPr>
          <a:xfrm>
            <a:off x="4787025" y="157350"/>
            <a:ext cx="11664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CSS</a:t>
            </a:r>
            <a:endParaRPr/>
          </a:p>
        </p:txBody>
      </p:sp>
      <p:grpSp>
        <p:nvGrpSpPr>
          <p:cNvPr id="221" name="Google Shape;221;p18"/>
          <p:cNvGrpSpPr/>
          <p:nvPr/>
        </p:nvGrpSpPr>
        <p:grpSpPr>
          <a:xfrm>
            <a:off x="392601" y="1019114"/>
            <a:ext cx="3842788" cy="2279490"/>
            <a:chOff x="392601" y="1019114"/>
            <a:chExt cx="3842788" cy="2279490"/>
          </a:xfrm>
        </p:grpSpPr>
        <p:grpSp>
          <p:nvGrpSpPr>
            <p:cNvPr id="222" name="Google Shape;222;p18"/>
            <p:cNvGrpSpPr/>
            <p:nvPr/>
          </p:nvGrpSpPr>
          <p:grpSpPr>
            <a:xfrm>
              <a:off x="392601" y="1019114"/>
              <a:ext cx="3842788" cy="2279490"/>
              <a:chOff x="1530375" y="1247750"/>
              <a:chExt cx="6083248" cy="3608500"/>
            </a:xfrm>
          </p:grpSpPr>
          <p:pic>
            <p:nvPicPr>
              <p:cNvPr id="223" name="Google Shape;223;p18"/>
              <p:cNvPicPr preferRelativeResize="0"/>
              <p:nvPr/>
            </p:nvPicPr>
            <p:blipFill rotWithShape="1">
              <a:blip r:embed="rId3"/>
              <a:srcRect/>
              <a:stretch/>
            </p:blipFill>
            <p:spPr>
              <a:xfrm>
                <a:off x="1530375" y="1247750"/>
                <a:ext cx="6083248" cy="3608500"/>
              </a:xfrm>
              <a:prstGeom prst="rect">
                <a:avLst/>
              </a:prstGeom>
              <a:noFill/>
              <a:ln>
                <a:noFill/>
              </a:ln>
            </p:spPr>
          </p:pic>
          <p:pic>
            <p:nvPicPr>
              <p:cNvPr id="224" name="Google Shape;224;p18"/>
              <p:cNvPicPr preferRelativeResize="0"/>
              <p:nvPr/>
            </p:nvPicPr>
            <p:blipFill rotWithShape="1">
              <a:blip r:embed="rId4">
                <a:alphaModFix/>
              </a:blip>
              <a:srcRect b="1623"/>
              <a:stretch/>
            </p:blipFill>
            <p:spPr>
              <a:xfrm>
                <a:off x="2366150" y="2693225"/>
                <a:ext cx="1987401" cy="208750"/>
              </a:xfrm>
              <a:prstGeom prst="rect">
                <a:avLst/>
              </a:prstGeom>
              <a:noFill/>
              <a:ln>
                <a:noFill/>
              </a:ln>
            </p:spPr>
          </p:pic>
        </p:grpSp>
        <p:pic>
          <p:nvPicPr>
            <p:cNvPr id="225" name="Google Shape;225;p18"/>
            <p:cNvPicPr preferRelativeResize="0"/>
            <p:nvPr/>
          </p:nvPicPr>
          <p:blipFill>
            <a:blip r:embed="rId5">
              <a:alphaModFix/>
            </a:blip>
            <a:stretch>
              <a:fillRect/>
            </a:stretch>
          </p:blipFill>
          <p:spPr>
            <a:xfrm>
              <a:off x="392601" y="3243837"/>
              <a:ext cx="3842788" cy="54767"/>
            </a:xfrm>
            <a:prstGeom prst="rect">
              <a:avLst/>
            </a:prstGeom>
            <a:noFill/>
            <a:ln>
              <a:noFill/>
            </a:ln>
          </p:spPr>
        </p:pic>
      </p:grpSp>
      <p:pic>
        <p:nvPicPr>
          <p:cNvPr id="226" name="Google Shape;226;p18"/>
          <p:cNvPicPr preferRelativeResize="0"/>
          <p:nvPr/>
        </p:nvPicPr>
        <p:blipFill>
          <a:blip r:embed="rId6">
            <a:alphaModFix/>
          </a:blip>
          <a:stretch>
            <a:fillRect/>
          </a:stretch>
        </p:blipFill>
        <p:spPr>
          <a:xfrm>
            <a:off x="4896150" y="744601"/>
            <a:ext cx="3876375" cy="1241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7" name="Google Shape;237;p19"/>
          <p:cNvPicPr preferRelativeResize="0"/>
          <p:nvPr/>
        </p:nvPicPr>
        <p:blipFill rotWithShape="1">
          <a:blip r:embed="rId3">
            <a:alphaModFix amt="35000"/>
          </a:blip>
          <a:srcRect/>
          <a:stretch/>
        </p:blipFill>
        <p:spPr>
          <a:xfrm>
            <a:off x="275074" y="1378425"/>
            <a:ext cx="3982873" cy="2304576"/>
          </a:xfrm>
          <a:prstGeom prst="rect">
            <a:avLst/>
          </a:prstGeom>
          <a:noFill/>
          <a:ln>
            <a:noFill/>
          </a:ln>
        </p:spPr>
      </p:pic>
      <p:pic>
        <p:nvPicPr>
          <p:cNvPr id="231" name="Google Shape;231;p19"/>
          <p:cNvPicPr preferRelativeResize="0"/>
          <p:nvPr/>
        </p:nvPicPr>
        <p:blipFill rotWithShape="1">
          <a:blip r:embed="rId4">
            <a:alphaModFix/>
          </a:blip>
          <a:srcRect b="92288"/>
          <a:stretch/>
        </p:blipFill>
        <p:spPr>
          <a:xfrm>
            <a:off x="275075" y="1378425"/>
            <a:ext cx="3982873" cy="176997"/>
          </a:xfrm>
          <a:prstGeom prst="rect">
            <a:avLst/>
          </a:prstGeom>
          <a:noFill/>
          <a:ln>
            <a:noFill/>
          </a:ln>
        </p:spPr>
      </p:pic>
      <p:sp>
        <p:nvSpPr>
          <p:cNvPr id="232" name="Google Shape;232;p19"/>
          <p:cNvSpPr txBox="1">
            <a:spLocks noGrp="1"/>
          </p:cNvSpPr>
          <p:nvPr>
            <p:ph type="title"/>
          </p:nvPr>
        </p:nvSpPr>
        <p:spPr>
          <a:xfrm>
            <a:off x="1148475" y="157350"/>
            <a:ext cx="33009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Header</a:t>
            </a:r>
            <a:endParaRPr/>
          </a:p>
        </p:txBody>
      </p:sp>
      <p:sp>
        <p:nvSpPr>
          <p:cNvPr id="233" name="Google Shape;233;p19"/>
          <p:cNvSpPr txBox="1">
            <a:spLocks noGrp="1"/>
          </p:cNvSpPr>
          <p:nvPr>
            <p:ph type="title"/>
          </p:nvPr>
        </p:nvSpPr>
        <p:spPr>
          <a:xfrm>
            <a:off x="4787025" y="157350"/>
            <a:ext cx="11664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HTML </a:t>
            </a:r>
            <a:endParaRPr/>
          </a:p>
        </p:txBody>
      </p:sp>
      <p:pic>
        <p:nvPicPr>
          <p:cNvPr id="234" name="Google Shape;234;p19"/>
          <p:cNvPicPr preferRelativeResize="0"/>
          <p:nvPr/>
        </p:nvPicPr>
        <p:blipFill>
          <a:blip r:embed="rId5">
            <a:alphaModFix/>
          </a:blip>
          <a:stretch>
            <a:fillRect/>
          </a:stretch>
        </p:blipFill>
        <p:spPr>
          <a:xfrm>
            <a:off x="4872854" y="787499"/>
            <a:ext cx="3909195" cy="590925"/>
          </a:xfrm>
          <a:prstGeom prst="rect">
            <a:avLst/>
          </a:prstGeom>
          <a:noFill/>
          <a:ln>
            <a:noFill/>
          </a:ln>
        </p:spPr>
      </p:pic>
      <p:sp>
        <p:nvSpPr>
          <p:cNvPr id="235" name="Google Shape;235;p19"/>
          <p:cNvSpPr txBox="1">
            <a:spLocks noGrp="1"/>
          </p:cNvSpPr>
          <p:nvPr>
            <p:ph type="title"/>
          </p:nvPr>
        </p:nvSpPr>
        <p:spPr>
          <a:xfrm>
            <a:off x="4872850" y="1614675"/>
            <a:ext cx="11664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CSS</a:t>
            </a:r>
            <a:endParaRPr/>
          </a:p>
        </p:txBody>
      </p:sp>
      <p:pic>
        <p:nvPicPr>
          <p:cNvPr id="236" name="Google Shape;236;p19"/>
          <p:cNvPicPr preferRelativeResize="0"/>
          <p:nvPr/>
        </p:nvPicPr>
        <p:blipFill>
          <a:blip r:embed="rId6">
            <a:alphaModFix/>
          </a:blip>
          <a:stretch>
            <a:fillRect/>
          </a:stretch>
        </p:blipFill>
        <p:spPr>
          <a:xfrm>
            <a:off x="4872850" y="2240151"/>
            <a:ext cx="3909200" cy="98561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0"/>
          <p:cNvSpPr txBox="1">
            <a:spLocks noGrp="1"/>
          </p:cNvSpPr>
          <p:nvPr>
            <p:ph type="title"/>
          </p:nvPr>
        </p:nvSpPr>
        <p:spPr>
          <a:xfrm>
            <a:off x="1148475" y="157350"/>
            <a:ext cx="33009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Channels </a:t>
            </a:r>
            <a:endParaRPr/>
          </a:p>
        </p:txBody>
      </p:sp>
      <p:sp>
        <p:nvSpPr>
          <p:cNvPr id="243" name="Google Shape;243;p20"/>
          <p:cNvSpPr txBox="1">
            <a:spLocks noGrp="1"/>
          </p:cNvSpPr>
          <p:nvPr>
            <p:ph type="title"/>
          </p:nvPr>
        </p:nvSpPr>
        <p:spPr>
          <a:xfrm>
            <a:off x="4787025" y="157350"/>
            <a:ext cx="11664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HTML </a:t>
            </a:r>
            <a:endParaRPr/>
          </a:p>
        </p:txBody>
      </p:sp>
      <p:sp>
        <p:nvSpPr>
          <p:cNvPr id="244" name="Google Shape;244;p20"/>
          <p:cNvSpPr txBox="1">
            <a:spLocks noGrp="1"/>
          </p:cNvSpPr>
          <p:nvPr>
            <p:ph type="title"/>
          </p:nvPr>
        </p:nvSpPr>
        <p:spPr>
          <a:xfrm>
            <a:off x="4787025" y="2624325"/>
            <a:ext cx="1109100" cy="5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CSS</a:t>
            </a:r>
            <a:endParaRPr/>
          </a:p>
        </p:txBody>
      </p:sp>
      <p:pic>
        <p:nvPicPr>
          <p:cNvPr id="246" name="Google Shape;246;p20"/>
          <p:cNvPicPr preferRelativeResize="0"/>
          <p:nvPr/>
        </p:nvPicPr>
        <p:blipFill rotWithShape="1">
          <a:blip r:embed="rId3">
            <a:alphaModFix amt="20000"/>
          </a:blip>
          <a:srcRect/>
          <a:stretch/>
        </p:blipFill>
        <p:spPr>
          <a:xfrm>
            <a:off x="392601" y="1402164"/>
            <a:ext cx="3842788" cy="2279490"/>
          </a:xfrm>
          <a:prstGeom prst="rect">
            <a:avLst/>
          </a:prstGeom>
          <a:noFill/>
          <a:ln>
            <a:noFill/>
          </a:ln>
        </p:spPr>
      </p:pic>
      <p:pic>
        <p:nvPicPr>
          <p:cNvPr id="248" name="Google Shape;248;p20"/>
          <p:cNvPicPr preferRelativeResize="0"/>
          <p:nvPr/>
        </p:nvPicPr>
        <p:blipFill>
          <a:blip r:embed="rId4"/>
          <a:srcRect/>
          <a:stretch/>
        </p:blipFill>
        <p:spPr>
          <a:xfrm>
            <a:off x="638514" y="1677567"/>
            <a:ext cx="895711" cy="1837226"/>
          </a:xfrm>
          <a:prstGeom prst="rect">
            <a:avLst/>
          </a:prstGeom>
          <a:noFill/>
          <a:ln>
            <a:noFill/>
          </a:ln>
        </p:spPr>
      </p:pic>
      <p:pic>
        <p:nvPicPr>
          <p:cNvPr id="249" name="Google Shape;249;p20"/>
          <p:cNvPicPr preferRelativeResize="0"/>
          <p:nvPr/>
        </p:nvPicPr>
        <p:blipFill>
          <a:blip r:embed="rId5">
            <a:alphaModFix/>
          </a:blip>
          <a:stretch>
            <a:fillRect/>
          </a:stretch>
        </p:blipFill>
        <p:spPr>
          <a:xfrm>
            <a:off x="4844276" y="701171"/>
            <a:ext cx="4202848" cy="1360550"/>
          </a:xfrm>
          <a:prstGeom prst="rect">
            <a:avLst/>
          </a:prstGeom>
          <a:noFill/>
          <a:ln>
            <a:noFill/>
          </a:ln>
        </p:spPr>
      </p:pic>
      <p:sp>
        <p:nvSpPr>
          <p:cNvPr id="250" name="Google Shape;250;p20"/>
          <p:cNvSpPr txBox="1"/>
          <p:nvPr/>
        </p:nvSpPr>
        <p:spPr>
          <a:xfrm>
            <a:off x="4572000" y="2147450"/>
            <a:ext cx="4175400" cy="6192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SzPts val="1000"/>
              <a:buFont typeface="Raleway"/>
              <a:buChar char="-"/>
            </a:pPr>
            <a:r>
              <a:rPr lang="en-GB" sz="1000">
                <a:latin typeface="Raleway"/>
                <a:ea typeface="Raleway"/>
                <a:cs typeface="Raleway"/>
                <a:sym typeface="Raleway"/>
              </a:rPr>
              <a:t>Channels will be appended to unordered list by Javascript (see Channels Javascript - _addChannelToScreen())</a:t>
            </a:r>
            <a:endParaRPr sz="1000">
              <a:latin typeface="Raleway"/>
              <a:ea typeface="Raleway"/>
              <a:cs typeface="Raleway"/>
              <a:sym typeface="Raleway"/>
            </a:endParaRPr>
          </a:p>
        </p:txBody>
      </p:sp>
      <p:pic>
        <p:nvPicPr>
          <p:cNvPr id="251" name="Google Shape;251;p20"/>
          <p:cNvPicPr preferRelativeResize="0"/>
          <p:nvPr/>
        </p:nvPicPr>
        <p:blipFill>
          <a:blip r:embed="rId6">
            <a:alphaModFix/>
          </a:blip>
          <a:stretch>
            <a:fillRect/>
          </a:stretch>
        </p:blipFill>
        <p:spPr>
          <a:xfrm>
            <a:off x="4844275" y="3139125"/>
            <a:ext cx="2202972" cy="911100"/>
          </a:xfrm>
          <a:prstGeom prst="rect">
            <a:avLst/>
          </a:prstGeom>
          <a:noFill/>
          <a:ln>
            <a:noFill/>
          </a:ln>
        </p:spPr>
      </p:pic>
      <p:pic>
        <p:nvPicPr>
          <p:cNvPr id="252" name="Google Shape;252;p20"/>
          <p:cNvPicPr preferRelativeResize="0"/>
          <p:nvPr/>
        </p:nvPicPr>
        <p:blipFill>
          <a:blip r:embed="rId7">
            <a:alphaModFix/>
          </a:blip>
          <a:stretch>
            <a:fillRect/>
          </a:stretch>
        </p:blipFill>
        <p:spPr>
          <a:xfrm>
            <a:off x="7190125" y="2929575"/>
            <a:ext cx="1618915" cy="2004375"/>
          </a:xfrm>
          <a:prstGeom prst="rect">
            <a:avLst/>
          </a:prstGeom>
          <a:noFill/>
          <a:ln>
            <a:noFill/>
          </a:ln>
        </p:spPr>
      </p:pic>
      <p:sp>
        <p:nvSpPr>
          <p:cNvPr id="253" name="Google Shape;253;p20"/>
          <p:cNvSpPr txBox="1"/>
          <p:nvPr/>
        </p:nvSpPr>
        <p:spPr>
          <a:xfrm>
            <a:off x="4733925" y="4242950"/>
            <a:ext cx="2400600" cy="6192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SzPts val="1000"/>
              <a:buFont typeface="Raleway"/>
              <a:buChar char="-"/>
            </a:pPr>
            <a:r>
              <a:rPr lang="en-GB" sz="1000">
                <a:latin typeface="Raleway"/>
                <a:ea typeface="Raleway"/>
                <a:cs typeface="Raleway"/>
                <a:sym typeface="Raleway"/>
              </a:rPr>
              <a:t>Not all CSS is displayed here, for more, see style.css</a:t>
            </a:r>
            <a:endParaRPr sz="1000">
              <a:latin typeface="Raleway"/>
              <a:ea typeface="Raleway"/>
              <a:cs typeface="Raleway"/>
              <a:sym typeface="Raleway"/>
            </a:endParaRPr>
          </a:p>
        </p:txBody>
      </p:sp>
      <p:sp>
        <p:nvSpPr>
          <p:cNvPr id="254" name="Google Shape;254;p20"/>
          <p:cNvSpPr/>
          <p:nvPr/>
        </p:nvSpPr>
        <p:spPr>
          <a:xfrm>
            <a:off x="638514" y="1680472"/>
            <a:ext cx="895711" cy="125780"/>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0"/>
          <p:cNvSpPr/>
          <p:nvPr/>
        </p:nvSpPr>
        <p:spPr>
          <a:xfrm>
            <a:off x="638514" y="1806253"/>
            <a:ext cx="895711" cy="174516"/>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0"/>
          <p:cNvSpPr/>
          <p:nvPr/>
        </p:nvSpPr>
        <p:spPr>
          <a:xfrm>
            <a:off x="638514" y="1980769"/>
            <a:ext cx="895711" cy="1534024"/>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7" name="Google Shape;257;p20"/>
          <p:cNvCxnSpPr>
            <a:cxnSpLocks/>
            <a:endCxn id="254" idx="3"/>
          </p:cNvCxnSpPr>
          <p:nvPr/>
        </p:nvCxnSpPr>
        <p:spPr>
          <a:xfrm flipH="1">
            <a:off x="1534225" y="884875"/>
            <a:ext cx="4133526" cy="858487"/>
          </a:xfrm>
          <a:prstGeom prst="straightConnector1">
            <a:avLst/>
          </a:prstGeom>
          <a:noFill/>
          <a:ln w="19050" cap="flat" cmpd="sng">
            <a:solidFill>
              <a:schemeClr val="accent2"/>
            </a:solidFill>
            <a:prstDash val="dash"/>
            <a:round/>
            <a:headEnd type="none" w="med" len="med"/>
            <a:tailEnd type="none" w="med" len="med"/>
          </a:ln>
        </p:spPr>
      </p:cxnSp>
      <p:cxnSp>
        <p:nvCxnSpPr>
          <p:cNvPr id="258" name="Google Shape;258;p20"/>
          <p:cNvCxnSpPr>
            <a:cxnSpLocks/>
            <a:endCxn id="255" idx="3"/>
          </p:cNvCxnSpPr>
          <p:nvPr/>
        </p:nvCxnSpPr>
        <p:spPr>
          <a:xfrm flipH="1">
            <a:off x="1534225" y="1418275"/>
            <a:ext cx="4457376" cy="475236"/>
          </a:xfrm>
          <a:prstGeom prst="straightConnector1">
            <a:avLst/>
          </a:prstGeom>
          <a:noFill/>
          <a:ln w="19050" cap="flat" cmpd="sng">
            <a:solidFill>
              <a:schemeClr val="accent2"/>
            </a:solidFill>
            <a:prstDash val="dash"/>
            <a:round/>
            <a:headEnd type="none" w="med" len="med"/>
            <a:tailEnd type="none" w="med" len="med"/>
          </a:ln>
        </p:spPr>
      </p:cxnSp>
      <p:cxnSp>
        <p:nvCxnSpPr>
          <p:cNvPr id="259" name="Google Shape;259;p20"/>
          <p:cNvCxnSpPr>
            <a:cxnSpLocks/>
          </p:cNvCxnSpPr>
          <p:nvPr/>
        </p:nvCxnSpPr>
        <p:spPr>
          <a:xfrm flipH="1">
            <a:off x="1531577" y="1875475"/>
            <a:ext cx="4202848" cy="643700"/>
          </a:xfrm>
          <a:prstGeom prst="straightConnector1">
            <a:avLst/>
          </a:prstGeom>
          <a:noFill/>
          <a:ln w="19050" cap="flat" cmpd="sng">
            <a:solidFill>
              <a:schemeClr val="accent2"/>
            </a:solidFill>
            <a:prstDash val="dash"/>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1D96A-5FA2-483A-94D3-C3A2A85EBCA0}"/>
              </a:ext>
            </a:extLst>
          </p:cNvPr>
          <p:cNvSpPr>
            <a:spLocks noGrp="1"/>
          </p:cNvSpPr>
          <p:nvPr>
            <p:ph type="title"/>
          </p:nvPr>
        </p:nvSpPr>
        <p:spPr/>
        <p:txBody>
          <a:bodyPr/>
          <a:lstStyle/>
          <a:p>
            <a:r>
              <a:rPr lang="en-GB" dirty="0"/>
              <a:t>Basic JavaScript</a:t>
            </a:r>
            <a:endParaRPr lang="de-DE" dirty="0"/>
          </a:p>
        </p:txBody>
      </p:sp>
      <p:grpSp>
        <p:nvGrpSpPr>
          <p:cNvPr id="19" name="Gruppieren 18">
            <a:extLst>
              <a:ext uri="{FF2B5EF4-FFF2-40B4-BE49-F238E27FC236}">
                <a16:creationId xmlns:a16="http://schemas.microsoft.com/office/drawing/2014/main" id="{BE5BC9BE-A869-4C6A-AABC-A430080540A1}"/>
              </a:ext>
            </a:extLst>
          </p:cNvPr>
          <p:cNvGrpSpPr/>
          <p:nvPr/>
        </p:nvGrpSpPr>
        <p:grpSpPr>
          <a:xfrm>
            <a:off x="321164" y="3092586"/>
            <a:ext cx="5071494" cy="1606453"/>
            <a:chOff x="380729" y="2714139"/>
            <a:chExt cx="5071494" cy="1606453"/>
          </a:xfrm>
        </p:grpSpPr>
        <p:pic>
          <p:nvPicPr>
            <p:cNvPr id="5" name="Grafik 4">
              <a:extLst>
                <a:ext uri="{FF2B5EF4-FFF2-40B4-BE49-F238E27FC236}">
                  <a16:creationId xmlns:a16="http://schemas.microsoft.com/office/drawing/2014/main" id="{39603C4A-EB4D-41C4-9B09-1181511FE572}"/>
                </a:ext>
              </a:extLst>
            </p:cNvPr>
            <p:cNvPicPr>
              <a:picLocks noChangeAspect="1"/>
            </p:cNvPicPr>
            <p:nvPr/>
          </p:nvPicPr>
          <p:blipFill>
            <a:blip r:embed="rId2"/>
            <a:srcRect/>
            <a:stretch/>
          </p:blipFill>
          <p:spPr>
            <a:xfrm>
              <a:off x="380729" y="2714139"/>
              <a:ext cx="5071494" cy="1606453"/>
            </a:xfrm>
            <a:prstGeom prst="rect">
              <a:avLst/>
            </a:prstGeom>
          </p:spPr>
        </p:pic>
        <p:sp>
          <p:nvSpPr>
            <p:cNvPr id="6" name="Google Shape;108;p14">
              <a:extLst>
                <a:ext uri="{FF2B5EF4-FFF2-40B4-BE49-F238E27FC236}">
                  <a16:creationId xmlns:a16="http://schemas.microsoft.com/office/drawing/2014/main" id="{B6DD851D-71CC-4C82-A431-A6ED08BA463D}"/>
                </a:ext>
              </a:extLst>
            </p:cNvPr>
            <p:cNvSpPr/>
            <p:nvPr/>
          </p:nvSpPr>
          <p:spPr>
            <a:xfrm>
              <a:off x="791430" y="3082388"/>
              <a:ext cx="2961580" cy="870857"/>
            </a:xfrm>
            <a:prstGeom prst="roundRect">
              <a:avLst>
                <a:gd name="adj" fmla="val 11927"/>
              </a:avLst>
            </a:prstGeom>
            <a:noFill/>
            <a:ln w="9525" cap="flat" cmpd="sng">
              <a:solidFill>
                <a:srgbClr val="EB56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93;p14">
            <a:extLst>
              <a:ext uri="{FF2B5EF4-FFF2-40B4-BE49-F238E27FC236}">
                <a16:creationId xmlns:a16="http://schemas.microsoft.com/office/drawing/2014/main" id="{5D3DC194-42B4-4F57-BE06-93CA423AA99A}"/>
              </a:ext>
            </a:extLst>
          </p:cNvPr>
          <p:cNvGrpSpPr/>
          <p:nvPr/>
        </p:nvGrpSpPr>
        <p:grpSpPr>
          <a:xfrm>
            <a:off x="5074918" y="381611"/>
            <a:ext cx="3467101" cy="2349418"/>
            <a:chOff x="134713" y="1641270"/>
            <a:chExt cx="1221305" cy="494403"/>
          </a:xfrm>
        </p:grpSpPr>
        <p:grpSp>
          <p:nvGrpSpPr>
            <p:cNvPr id="8" name="Google Shape;94;p14">
              <a:extLst>
                <a:ext uri="{FF2B5EF4-FFF2-40B4-BE49-F238E27FC236}">
                  <a16:creationId xmlns:a16="http://schemas.microsoft.com/office/drawing/2014/main" id="{5E759819-912B-4F5E-AB5C-8EE6034F82F3}"/>
                </a:ext>
              </a:extLst>
            </p:cNvPr>
            <p:cNvGrpSpPr/>
            <p:nvPr/>
          </p:nvGrpSpPr>
          <p:grpSpPr>
            <a:xfrm>
              <a:off x="134713" y="1641270"/>
              <a:ext cx="1221209" cy="494302"/>
              <a:chOff x="361025" y="1830438"/>
              <a:chExt cx="939175" cy="349800"/>
            </a:xfrm>
          </p:grpSpPr>
          <p:grpSp>
            <p:nvGrpSpPr>
              <p:cNvPr id="10" name="Google Shape;95;p14">
                <a:extLst>
                  <a:ext uri="{FF2B5EF4-FFF2-40B4-BE49-F238E27FC236}">
                    <a16:creationId xmlns:a16="http://schemas.microsoft.com/office/drawing/2014/main" id="{E575FBDB-F602-4DF0-8E77-554CDCE2B2C8}"/>
                  </a:ext>
                </a:extLst>
              </p:cNvPr>
              <p:cNvGrpSpPr/>
              <p:nvPr/>
            </p:nvGrpSpPr>
            <p:grpSpPr>
              <a:xfrm>
                <a:off x="361025" y="1830438"/>
                <a:ext cx="496350" cy="349800"/>
                <a:chOff x="375275" y="1830425"/>
                <a:chExt cx="496350" cy="349800"/>
              </a:xfrm>
            </p:grpSpPr>
            <p:cxnSp>
              <p:nvCxnSpPr>
                <p:cNvPr id="15" name="Google Shape;96;p14">
                  <a:extLst>
                    <a:ext uri="{FF2B5EF4-FFF2-40B4-BE49-F238E27FC236}">
                      <a16:creationId xmlns:a16="http://schemas.microsoft.com/office/drawing/2014/main" id="{7AA1CDEB-E81B-4B15-B0CC-1F368CF62870}"/>
                    </a:ext>
                  </a:extLst>
                </p:cNvPr>
                <p:cNvCxnSpPr/>
                <p:nvPr/>
              </p:nvCxnSpPr>
              <p:spPr>
                <a:xfrm rot="10800000">
                  <a:off x="375275" y="1835175"/>
                  <a:ext cx="482100" cy="0"/>
                </a:xfrm>
                <a:prstGeom prst="straightConnector1">
                  <a:avLst/>
                </a:prstGeom>
                <a:noFill/>
                <a:ln w="9525" cap="flat" cmpd="sng">
                  <a:solidFill>
                    <a:srgbClr val="1A9988"/>
                  </a:solidFill>
                  <a:prstDash val="solid"/>
                  <a:round/>
                  <a:headEnd type="none" w="med" len="med"/>
                  <a:tailEnd type="none" w="med" len="med"/>
                </a:ln>
              </p:spPr>
            </p:cxnSp>
            <p:cxnSp>
              <p:nvCxnSpPr>
                <p:cNvPr id="16" name="Google Shape;97;p14">
                  <a:extLst>
                    <a:ext uri="{FF2B5EF4-FFF2-40B4-BE49-F238E27FC236}">
                      <a16:creationId xmlns:a16="http://schemas.microsoft.com/office/drawing/2014/main" id="{B6BD9558-8A9B-4B8B-A8EA-7B97FEBBC843}"/>
                    </a:ext>
                  </a:extLst>
                </p:cNvPr>
                <p:cNvCxnSpPr/>
                <p:nvPr/>
              </p:nvCxnSpPr>
              <p:spPr>
                <a:xfrm>
                  <a:off x="376375" y="1830425"/>
                  <a:ext cx="0" cy="349800"/>
                </a:xfrm>
                <a:prstGeom prst="straightConnector1">
                  <a:avLst/>
                </a:prstGeom>
                <a:noFill/>
                <a:ln w="9525" cap="flat" cmpd="sng">
                  <a:solidFill>
                    <a:srgbClr val="1A9988"/>
                  </a:solidFill>
                  <a:prstDash val="solid"/>
                  <a:round/>
                  <a:headEnd type="none" w="med" len="med"/>
                  <a:tailEnd type="none" w="med" len="med"/>
                </a:ln>
              </p:spPr>
            </p:cxnSp>
            <p:cxnSp>
              <p:nvCxnSpPr>
                <p:cNvPr id="17" name="Google Shape;98;p14">
                  <a:extLst>
                    <a:ext uri="{FF2B5EF4-FFF2-40B4-BE49-F238E27FC236}">
                      <a16:creationId xmlns:a16="http://schemas.microsoft.com/office/drawing/2014/main" id="{3D83D8B2-C3B2-4C4D-A8DC-BC58A0BC61EC}"/>
                    </a:ext>
                  </a:extLst>
                </p:cNvPr>
                <p:cNvCxnSpPr/>
                <p:nvPr/>
              </p:nvCxnSpPr>
              <p:spPr>
                <a:xfrm>
                  <a:off x="381125" y="2175425"/>
                  <a:ext cx="490500" cy="0"/>
                </a:xfrm>
                <a:prstGeom prst="straightConnector1">
                  <a:avLst/>
                </a:prstGeom>
                <a:noFill/>
                <a:ln w="9525" cap="flat" cmpd="sng">
                  <a:solidFill>
                    <a:srgbClr val="1A9988"/>
                  </a:solidFill>
                  <a:prstDash val="solid"/>
                  <a:round/>
                  <a:headEnd type="none" w="med" len="med"/>
                  <a:tailEnd type="none" w="med" len="med"/>
                </a:ln>
              </p:spPr>
            </p:cxnSp>
          </p:grpSp>
          <p:grpSp>
            <p:nvGrpSpPr>
              <p:cNvPr id="11" name="Google Shape;99;p14">
                <a:extLst>
                  <a:ext uri="{FF2B5EF4-FFF2-40B4-BE49-F238E27FC236}">
                    <a16:creationId xmlns:a16="http://schemas.microsoft.com/office/drawing/2014/main" id="{4EAB2C3D-34CE-4F08-82EB-1FF06A385438}"/>
                  </a:ext>
                </a:extLst>
              </p:cNvPr>
              <p:cNvGrpSpPr/>
              <p:nvPr/>
            </p:nvGrpSpPr>
            <p:grpSpPr>
              <a:xfrm>
                <a:off x="833550" y="1830438"/>
                <a:ext cx="466650" cy="345525"/>
                <a:chOff x="852625" y="1827800"/>
                <a:chExt cx="466650" cy="345525"/>
              </a:xfrm>
            </p:grpSpPr>
            <p:cxnSp>
              <p:nvCxnSpPr>
                <p:cNvPr id="12" name="Google Shape;100;p14">
                  <a:extLst>
                    <a:ext uri="{FF2B5EF4-FFF2-40B4-BE49-F238E27FC236}">
                      <a16:creationId xmlns:a16="http://schemas.microsoft.com/office/drawing/2014/main" id="{8CA1D121-99B5-4C56-BFA1-5C8D1E2825D5}"/>
                    </a:ext>
                  </a:extLst>
                </p:cNvPr>
                <p:cNvCxnSpPr/>
                <p:nvPr/>
              </p:nvCxnSpPr>
              <p:spPr>
                <a:xfrm>
                  <a:off x="852625" y="1832525"/>
                  <a:ext cx="462000" cy="0"/>
                </a:xfrm>
                <a:prstGeom prst="straightConnector1">
                  <a:avLst/>
                </a:prstGeom>
                <a:noFill/>
                <a:ln w="9525" cap="flat" cmpd="sng">
                  <a:solidFill>
                    <a:srgbClr val="EB5600"/>
                  </a:solidFill>
                  <a:prstDash val="solid"/>
                  <a:round/>
                  <a:headEnd type="none" w="med" len="med"/>
                  <a:tailEnd type="none" w="med" len="med"/>
                </a:ln>
              </p:spPr>
            </p:cxnSp>
            <p:cxnSp>
              <p:nvCxnSpPr>
                <p:cNvPr id="13" name="Google Shape;101;p14">
                  <a:extLst>
                    <a:ext uri="{FF2B5EF4-FFF2-40B4-BE49-F238E27FC236}">
                      <a16:creationId xmlns:a16="http://schemas.microsoft.com/office/drawing/2014/main" id="{98DF5387-69B4-42F1-B343-FE065AC360E7}"/>
                    </a:ext>
                  </a:extLst>
                </p:cNvPr>
                <p:cNvCxnSpPr/>
                <p:nvPr/>
              </p:nvCxnSpPr>
              <p:spPr>
                <a:xfrm>
                  <a:off x="1314575" y="1827800"/>
                  <a:ext cx="0" cy="342900"/>
                </a:xfrm>
                <a:prstGeom prst="straightConnector1">
                  <a:avLst/>
                </a:prstGeom>
                <a:noFill/>
                <a:ln w="9525" cap="flat" cmpd="sng">
                  <a:solidFill>
                    <a:srgbClr val="EB5600"/>
                  </a:solidFill>
                  <a:prstDash val="solid"/>
                  <a:round/>
                  <a:headEnd type="none" w="med" len="med"/>
                  <a:tailEnd type="none" w="med" len="med"/>
                </a:ln>
              </p:spPr>
            </p:cxnSp>
            <p:cxnSp>
              <p:nvCxnSpPr>
                <p:cNvPr id="14" name="Google Shape;102;p14">
                  <a:extLst>
                    <a:ext uri="{FF2B5EF4-FFF2-40B4-BE49-F238E27FC236}">
                      <a16:creationId xmlns:a16="http://schemas.microsoft.com/office/drawing/2014/main" id="{EE6AAE0E-AB80-40A8-800F-4782A825A74A}"/>
                    </a:ext>
                  </a:extLst>
                </p:cNvPr>
                <p:cNvCxnSpPr/>
                <p:nvPr/>
              </p:nvCxnSpPr>
              <p:spPr>
                <a:xfrm>
                  <a:off x="871675" y="2173325"/>
                  <a:ext cx="447600" cy="0"/>
                </a:xfrm>
                <a:prstGeom prst="straightConnector1">
                  <a:avLst/>
                </a:prstGeom>
                <a:noFill/>
                <a:ln w="9525" cap="flat" cmpd="sng">
                  <a:solidFill>
                    <a:srgbClr val="EB5600"/>
                  </a:solidFill>
                  <a:prstDash val="solid"/>
                  <a:round/>
                  <a:headEnd type="none" w="med" len="med"/>
                  <a:tailEnd type="none" w="med" len="med"/>
                </a:ln>
              </p:spPr>
            </p:cxnSp>
          </p:grpSp>
        </p:grpSp>
        <p:sp>
          <p:nvSpPr>
            <p:cNvPr id="9" name="Google Shape;103;p14">
              <a:extLst>
                <a:ext uri="{FF2B5EF4-FFF2-40B4-BE49-F238E27FC236}">
                  <a16:creationId xmlns:a16="http://schemas.microsoft.com/office/drawing/2014/main" id="{EC82FFB3-C3BC-4F20-8538-587C742DEE6F}"/>
                </a:ext>
              </a:extLst>
            </p:cNvPr>
            <p:cNvSpPr txBox="1"/>
            <p:nvPr/>
          </p:nvSpPr>
          <p:spPr>
            <a:xfrm>
              <a:off x="134718" y="1641273"/>
              <a:ext cx="12213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latin typeface="Raleway"/>
                  <a:ea typeface="Raleway"/>
                  <a:cs typeface="Raleway"/>
                  <a:sym typeface="Raleway"/>
                </a:rPr>
                <a:t>→ Global script constants are used to ensure efficiency.</a:t>
              </a:r>
            </a:p>
            <a:p>
              <a:pPr marL="0" lvl="0" indent="0" algn="l" rtl="0">
                <a:spcBef>
                  <a:spcPts val="0"/>
                </a:spcBef>
                <a:spcAft>
                  <a:spcPts val="0"/>
                </a:spcAft>
                <a:buNone/>
              </a:pPr>
              <a:endParaRPr lang="en-US" sz="1000" dirty="0">
                <a:latin typeface="Raleway"/>
                <a:ea typeface="Raleway"/>
                <a:cs typeface="Raleway"/>
                <a:sym typeface="Raleway"/>
              </a:endParaRPr>
            </a:p>
            <a:p>
              <a:pPr marL="0" lvl="0" indent="0" algn="l" rtl="0">
                <a:spcBef>
                  <a:spcPts val="0"/>
                </a:spcBef>
                <a:spcAft>
                  <a:spcPts val="0"/>
                </a:spcAft>
                <a:buNone/>
              </a:pPr>
              <a:r>
                <a:rPr lang="en-US" sz="1000" dirty="0">
                  <a:latin typeface="Raleway"/>
                  <a:ea typeface="Raleway"/>
                  <a:cs typeface="Raleway"/>
                  <a:sym typeface="Raleway"/>
                </a:rPr>
                <a:t>→ Script-wide unified variable names.</a:t>
              </a:r>
            </a:p>
            <a:p>
              <a:pPr marL="0" lvl="0" indent="0" algn="l" rtl="0">
                <a:spcBef>
                  <a:spcPts val="0"/>
                </a:spcBef>
                <a:spcAft>
                  <a:spcPts val="0"/>
                </a:spcAft>
                <a:buNone/>
              </a:pPr>
              <a:endParaRPr lang="en-US" sz="1000" dirty="0">
                <a:latin typeface="Raleway"/>
                <a:ea typeface="Raleway"/>
                <a:cs typeface="Raleway"/>
                <a:sym typeface="Raleway"/>
              </a:endParaRPr>
            </a:p>
            <a:p>
              <a:pPr marL="0" lvl="0" indent="0" algn="l" rtl="0">
                <a:spcBef>
                  <a:spcPts val="0"/>
                </a:spcBef>
                <a:spcAft>
                  <a:spcPts val="0"/>
                </a:spcAft>
                <a:buNone/>
              </a:pPr>
              <a:r>
                <a:rPr lang="en-US" sz="1000" i="1" dirty="0">
                  <a:latin typeface="Raleway"/>
                  <a:ea typeface="Raleway"/>
                  <a:cs typeface="Raleway"/>
                  <a:sym typeface="Raleway"/>
                </a:rPr>
                <a:t>Standard</a:t>
              </a:r>
              <a:r>
                <a:rPr lang="en-US" sz="1000" dirty="0">
                  <a:latin typeface="Raleway"/>
                  <a:ea typeface="Raleway"/>
                  <a:cs typeface="Raleway"/>
                  <a:sym typeface="Raleway"/>
                </a:rPr>
                <a:t>: A variable starts with a lowercase letter indicating the proposed variable type (since JS uses variants this helps avoid accidental casting). For example: s → String, </a:t>
              </a:r>
              <a:r>
                <a:rPr lang="en-US" sz="1000" dirty="0" err="1">
                  <a:latin typeface="Raleway"/>
                  <a:ea typeface="Raleway"/>
                  <a:cs typeface="Raleway"/>
                  <a:sym typeface="Raleway"/>
                </a:rPr>
                <a:t>i</a:t>
              </a:r>
              <a:r>
                <a:rPr lang="en-US" sz="1000" dirty="0">
                  <a:latin typeface="Raleway"/>
                  <a:ea typeface="Raleway"/>
                  <a:cs typeface="Raleway"/>
                  <a:sym typeface="Raleway"/>
                </a:rPr>
                <a:t> → Integer, a → Array.</a:t>
              </a:r>
            </a:p>
            <a:p>
              <a:pPr marL="0" lvl="0" indent="0" algn="l" rtl="0">
                <a:spcBef>
                  <a:spcPts val="0"/>
                </a:spcBef>
                <a:spcAft>
                  <a:spcPts val="0"/>
                </a:spcAft>
                <a:buNone/>
              </a:pPr>
              <a:r>
                <a:rPr lang="en-US" sz="1000" dirty="0">
                  <a:latin typeface="Raleway"/>
                  <a:ea typeface="Raleway"/>
                  <a:cs typeface="Raleway"/>
                  <a:sym typeface="Raleway"/>
                </a:rPr>
                <a:t>After the indicator the actual name follows starting with a capitalized character</a:t>
              </a:r>
            </a:p>
            <a:p>
              <a:pPr marL="0" lvl="0" indent="0" algn="l" rtl="0">
                <a:spcBef>
                  <a:spcPts val="0"/>
                </a:spcBef>
                <a:spcAft>
                  <a:spcPts val="0"/>
                </a:spcAft>
                <a:buNone/>
              </a:pPr>
              <a:endParaRPr lang="en-US" sz="1000" dirty="0">
                <a:latin typeface="Raleway"/>
                <a:ea typeface="Raleway"/>
                <a:cs typeface="Raleway"/>
                <a:sym typeface="Raleway"/>
              </a:endParaRPr>
            </a:p>
            <a:p>
              <a:pPr marL="0" lvl="0" indent="0" algn="l" rtl="0">
                <a:spcBef>
                  <a:spcPts val="0"/>
                </a:spcBef>
                <a:spcAft>
                  <a:spcPts val="0"/>
                </a:spcAft>
                <a:buNone/>
              </a:pPr>
              <a:r>
                <a:rPr lang="en-US" sz="1000" i="1" dirty="0">
                  <a:latin typeface="Raleway"/>
                  <a:ea typeface="Raleway"/>
                  <a:cs typeface="Raleway"/>
                  <a:sym typeface="Raleway"/>
                </a:rPr>
                <a:t>Global variables</a:t>
              </a:r>
              <a:r>
                <a:rPr lang="en-US" sz="1000" dirty="0">
                  <a:latin typeface="Raleway"/>
                  <a:ea typeface="Raleway"/>
                  <a:cs typeface="Raleway"/>
                  <a:sym typeface="Raleway"/>
                </a:rPr>
                <a:t>: Start with „g_“ followed by their standard unified variable name.</a:t>
              </a:r>
            </a:p>
          </p:txBody>
        </p:sp>
      </p:grpSp>
      <p:cxnSp>
        <p:nvCxnSpPr>
          <p:cNvPr id="18" name="Google Shape;121;p14">
            <a:extLst>
              <a:ext uri="{FF2B5EF4-FFF2-40B4-BE49-F238E27FC236}">
                <a16:creationId xmlns:a16="http://schemas.microsoft.com/office/drawing/2014/main" id="{B10DAE50-35AC-45B7-B791-09EE79551BD7}"/>
              </a:ext>
            </a:extLst>
          </p:cNvPr>
          <p:cNvCxnSpPr>
            <a:cxnSpLocks/>
            <a:stCxn id="6" idx="3"/>
            <a:endCxn id="9" idx="1"/>
          </p:cNvCxnSpPr>
          <p:nvPr/>
        </p:nvCxnSpPr>
        <p:spPr>
          <a:xfrm flipV="1">
            <a:off x="3693445" y="1556327"/>
            <a:ext cx="1381487" cy="2339937"/>
          </a:xfrm>
          <a:prstGeom prst="straightConnector1">
            <a:avLst/>
          </a:prstGeom>
          <a:noFill/>
          <a:ln w="9525" cap="flat" cmpd="sng">
            <a:solidFill>
              <a:srgbClr val="EB5600"/>
            </a:solidFill>
            <a:prstDash val="dash"/>
            <a:round/>
            <a:headEnd type="none" w="med" len="med"/>
            <a:tailEnd type="none" w="med" len="med"/>
          </a:ln>
        </p:spPr>
      </p:cxnSp>
    </p:spTree>
    <p:extLst>
      <p:ext uri="{BB962C8B-B14F-4D97-AF65-F5344CB8AC3E}">
        <p14:creationId xmlns:p14="http://schemas.microsoft.com/office/powerpoint/2010/main" val="1300918241"/>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1109</Words>
  <Application>Microsoft Office PowerPoint</Application>
  <PresentationFormat>Bildschirmpräsentation (16:9)</PresentationFormat>
  <Paragraphs>111</Paragraphs>
  <Slides>23</Slides>
  <Notes>22</Notes>
  <HiddenSlides>0</HiddenSlides>
  <MMClips>0</MMClips>
  <ScaleCrop>false</ScaleCrop>
  <HeadingPairs>
    <vt:vector size="8" baseType="variant">
      <vt:variant>
        <vt:lpstr>Verwendete Schriftarten</vt:lpstr>
      </vt:variant>
      <vt:variant>
        <vt:i4>3</vt:i4>
      </vt:variant>
      <vt:variant>
        <vt:lpstr>Design</vt:lpstr>
      </vt:variant>
      <vt:variant>
        <vt:i4>1</vt:i4>
      </vt:variant>
      <vt:variant>
        <vt:lpstr>Eingebettete OLE-Server</vt:lpstr>
      </vt:variant>
      <vt:variant>
        <vt:i4>0</vt:i4>
      </vt:variant>
      <vt:variant>
        <vt:lpstr>Folientitel</vt:lpstr>
      </vt:variant>
      <vt:variant>
        <vt:i4>23</vt:i4>
      </vt:variant>
    </vt:vector>
  </HeadingPairs>
  <TitlesOfParts>
    <vt:vector size="27" baseType="lpstr">
      <vt:lpstr>Lato</vt:lpstr>
      <vt:lpstr>Raleway</vt:lpstr>
      <vt:lpstr>Arial</vt:lpstr>
      <vt:lpstr>Streamline</vt:lpstr>
      <vt:lpstr>WhatsChat - Programmieraufgabe 1</vt:lpstr>
      <vt:lpstr>Overview </vt:lpstr>
      <vt:lpstr>Overview </vt:lpstr>
      <vt:lpstr>Overview </vt:lpstr>
      <vt:lpstr>General HTML </vt:lpstr>
      <vt:lpstr>General CSS</vt:lpstr>
      <vt:lpstr>Header</vt:lpstr>
      <vt:lpstr>Channels </vt:lpstr>
      <vt:lpstr>Basic JavaScript</vt:lpstr>
      <vt:lpstr>Channels </vt:lpstr>
      <vt:lpstr>Channels </vt:lpstr>
      <vt:lpstr>Channels </vt:lpstr>
      <vt:lpstr>Users </vt:lpstr>
      <vt:lpstr>Users </vt:lpstr>
      <vt:lpstr>Users </vt:lpstr>
      <vt:lpstr>Messages </vt:lpstr>
      <vt:lpstr>Messages </vt:lpstr>
      <vt:lpstr>Messages </vt:lpstr>
      <vt:lpstr>Messages </vt:lpstr>
      <vt:lpstr>Messages </vt:lpstr>
      <vt:lpstr>Messages </vt:lpstr>
      <vt:lpstr>Footer</vt:lpstr>
      <vt:lpstr>“Over and out” Michael Jackson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WhatsChat - Programmieraufgabe 1</dc:title>
  <dc:creator>Timon Baldow</dc:creator>
  <cp:lastModifiedBy>Timon Baldow</cp:lastModifiedBy>
  <cp:revision>16</cp:revision>
  <dcterms:modified xsi:type="dcterms:W3CDTF">2019-06-16T14:24:29Z</dcterms:modified>
</cp:coreProperties>
</file>