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0.xml" ContentType="application/vnd.openxmlformats-officedocument.presentationml.comments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comments/comment11.xml" ContentType="application/vnd.openxmlformats-officedocument.presentationml.comments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485" r:id="rId2"/>
    <p:sldId id="579" r:id="rId3"/>
    <p:sldId id="580" r:id="rId4"/>
    <p:sldId id="658" r:id="rId5"/>
    <p:sldId id="646" r:id="rId6"/>
    <p:sldId id="656" r:id="rId7"/>
    <p:sldId id="638" r:id="rId8"/>
    <p:sldId id="639" r:id="rId9"/>
    <p:sldId id="641" r:id="rId10"/>
    <p:sldId id="642" r:id="rId11"/>
    <p:sldId id="640" r:id="rId12"/>
    <p:sldId id="659" r:id="rId13"/>
    <p:sldId id="647" r:id="rId14"/>
    <p:sldId id="648" r:id="rId15"/>
    <p:sldId id="651" r:id="rId16"/>
    <p:sldId id="650" r:id="rId17"/>
    <p:sldId id="660" r:id="rId18"/>
    <p:sldId id="661" r:id="rId19"/>
    <p:sldId id="662" r:id="rId20"/>
    <p:sldId id="663" r:id="rId21"/>
    <p:sldId id="664" r:id="rId22"/>
    <p:sldId id="665" r:id="rId23"/>
    <p:sldId id="666" r:id="rId24"/>
    <p:sldId id="652" r:id="rId25"/>
    <p:sldId id="653" r:id="rId26"/>
    <p:sldId id="654" r:id="rId27"/>
    <p:sldId id="668" r:id="rId28"/>
    <p:sldId id="669" r:id="rId29"/>
    <p:sldId id="601" r:id="rId30"/>
  </p:sldIdLst>
  <p:sldSz cx="9144000" cy="6858000" type="screen4x3"/>
  <p:notesSz cx="7053263" cy="9309100"/>
  <p:custDataLst>
    <p:tags r:id="rId33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2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sa Ana Leon Laos" initials="RALL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5960B"/>
    <a:srgbClr val="CAF4D4"/>
    <a:srgbClr val="D5C7F7"/>
    <a:srgbClr val="DB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35" autoAdjust="0"/>
    <p:restoredTop sz="87971" autoAdjust="0"/>
  </p:normalViewPr>
  <p:slideViewPr>
    <p:cSldViewPr snapToGrid="0">
      <p:cViewPr>
        <p:scale>
          <a:sx n="84" d="100"/>
          <a:sy n="84" d="100"/>
        </p:scale>
        <p:origin x="-1243" y="-58"/>
      </p:cViewPr>
      <p:guideLst>
        <p:guide orient="horz" pos="4319"/>
        <p:guide pos="213"/>
        <p:guide pos="55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1620"/>
    </p:cViewPr>
  </p:sorterViewPr>
  <p:notesViewPr>
    <p:cSldViewPr snapToGrid="0">
      <p:cViewPr>
        <p:scale>
          <a:sx n="100" d="100"/>
          <a:sy n="100" d="100"/>
        </p:scale>
        <p:origin x="1728" y="72"/>
      </p:cViewPr>
      <p:guideLst>
        <p:guide orient="horz" pos="2932"/>
        <p:guide pos="2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9-05T14:19:35.532" idx="9">
    <p:pos x="4055" y="1363"/>
    <p:text>Corregir e nombre del proyecto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9-04T15:05:53.835" idx="4">
    <p:pos x="2150" y="359"/>
    <p:text>Matriz RAM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9-05T14:22:07.332" idx="12">
    <p:pos x="4123" y="359"/>
    <p:text>Debe presentarse los riesgos en una sola diapositiva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9-05T14:22:30.095" idx="13">
    <p:pos x="5703" y="1363"/>
    <p:text>Agregar una diapositiva para Preguntas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9-04T15:07:40.324" idx="6">
    <p:pos x="3519" y="411"/>
    <p:text>Colocar el logo del SIS, CTB y Dharma en todas las diapositivas</p:text>
  </p:cm>
  <p:cm authorId="0" dt="2017-09-04T15:10:36.356" idx="7">
    <p:pos x="4089" y="1380"/>
    <p:text>El objetivo es 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9-05T14:19:58.060" idx="5">
    <p:pos x="1380" y="605"/>
    <p:text>Actualizar la agenda de acuerdo a la invitación realizada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9-05T14:20:23.866" idx="1">
    <p:pos x="2082" y="593"/>
    <p:text>Es importante hacer referencia al PEI 2017-2019 y la RJ que lo aprueba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9-05T14:20:47.721" idx="10">
    <p:pos x="5757" y="0"/>
    <p:text>Colocar el logo de CTB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9-04T15:32:13.949" idx="8">
    <p:pos x="2310" y="1842"/>
    <p:text>De la Situación Actual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9-04T15:02:47.327" idx="2">
    <p:pos x="5674" y="2133"/>
    <p:text>Se debe enfatizar mas este punto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9-04T15:04:51.801" idx="3">
    <p:pos x="5503" y="1106"/>
    <p:text>Cambiar la finalidad, ya que muestra el mismo texto que la definición del proyecto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9-05T14:21:35.310" idx="11">
    <p:pos x="10" y="10"/>
    <p:text>Proponer una presentación del EDT facil de entender para los participantes.
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255352" y="8259354"/>
            <a:ext cx="3110249" cy="493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2" tIns="44067" rIns="88132" bIns="44067" numCol="1" anchor="b" anchorCtr="0" compatLnSpc="1">
            <a:prstTxWarp prst="textNoShape">
              <a:avLst/>
            </a:prstTxWarp>
          </a:bodyPr>
          <a:lstStyle>
            <a:lvl1pPr algn="r" defTabSz="878087" eaLnBrk="1" hangingPunct="1">
              <a:defRPr sz="80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02D0B5D-62E1-47EB-99C8-2059FAB3792E}" type="slidenum">
              <a:rPr lang="en-GB" altLang="es-PE"/>
              <a:pPr>
                <a:defRPr/>
              </a:pPr>
              <a:t>‹Nº›</a:t>
            </a:fld>
            <a:endParaRPr lang="en-GB" altLang="es-PE"/>
          </a:p>
        </p:txBody>
      </p:sp>
    </p:spTree>
    <p:extLst>
      <p:ext uri="{BB962C8B-B14F-4D97-AF65-F5344CB8AC3E}">
        <p14:creationId xmlns:p14="http://schemas.microsoft.com/office/powerpoint/2010/main" val="135261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048" cy="466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1" tIns="46725" rIns="93451" bIns="46725" numCol="1" anchor="t" anchorCtr="0" compatLnSpc="1">
            <a:prstTxWarp prst="textNoShape">
              <a:avLst/>
            </a:prstTxWarp>
          </a:bodyPr>
          <a:lstStyle>
            <a:lvl1pPr defTabSz="932729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8217" y="0"/>
            <a:ext cx="3055047" cy="466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1" tIns="46725" rIns="93451" bIns="46725" numCol="1" anchor="t" anchorCtr="0" compatLnSpc="1">
            <a:prstTxWarp prst="textNoShape">
              <a:avLst/>
            </a:prstTxWarp>
          </a:bodyPr>
          <a:lstStyle>
            <a:lvl1pPr algn="r" defTabSz="932729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98500"/>
            <a:ext cx="4657725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1592" y="4421353"/>
            <a:ext cx="5170080" cy="418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1" tIns="46725" rIns="93451" bIns="467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Klicken Sie, um die Formate des Vorlagentextes zu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4151"/>
            <a:ext cx="3055048" cy="46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1" tIns="46725" rIns="93451" bIns="46725" numCol="1" anchor="b" anchorCtr="0" compatLnSpc="1">
            <a:prstTxWarp prst="textNoShape">
              <a:avLst/>
            </a:prstTxWarp>
          </a:bodyPr>
          <a:lstStyle>
            <a:lvl1pPr defTabSz="932729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8217" y="8844151"/>
            <a:ext cx="3055047" cy="46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1" tIns="46725" rIns="93451" bIns="46725" numCol="1" anchor="b" anchorCtr="0" compatLnSpc="1">
            <a:prstTxWarp prst="textNoShape">
              <a:avLst/>
            </a:prstTxWarp>
          </a:bodyPr>
          <a:lstStyle>
            <a:lvl1pPr algn="r" defTabSz="932030" eaLnBrk="1" hangingPunct="1">
              <a:defRPr sz="1200" smtClean="0"/>
            </a:lvl1pPr>
          </a:lstStyle>
          <a:p>
            <a:pPr>
              <a:defRPr/>
            </a:pPr>
            <a:fld id="{0FECC456-785D-4F0B-B1FB-B6EA335DEC74}" type="slidenum">
              <a:rPr lang="en-GB" altLang="es-PE"/>
              <a:pPr>
                <a:defRPr/>
              </a:pPr>
              <a:t>‹Nº›</a:t>
            </a:fld>
            <a:endParaRPr lang="en-GB" altLang="es-PE"/>
          </a:p>
        </p:txBody>
      </p:sp>
    </p:spTree>
    <p:extLst>
      <p:ext uri="{BB962C8B-B14F-4D97-AF65-F5344CB8AC3E}">
        <p14:creationId xmlns:p14="http://schemas.microsoft.com/office/powerpoint/2010/main" val="2157466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271" indent="-269719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78878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0429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1980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3531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05082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6633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68184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B264C7-4DBC-409D-B890-9C9FAF5B5428}" type="slidenum">
              <a:rPr lang="en-GB" altLang="es-PE"/>
              <a:pPr/>
              <a:t>1</a:t>
            </a:fld>
            <a:endParaRPr lang="en-GB" altLang="es-PE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53930" y="4971496"/>
            <a:ext cx="6616377" cy="383366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412" tIns="44208" rIns="88412" bIns="44208"/>
          <a:lstStyle/>
          <a:p>
            <a:pPr eaLnBrk="1" hangingPunct="1"/>
            <a:endParaRPr lang="en-GB" altLang="es-PE">
              <a:latin typeface="Arial" panose="020B0604020202020204" pitchFamily="34" charset="0"/>
            </a:endParaRPr>
          </a:p>
        </p:txBody>
      </p:sp>
      <p:sp>
        <p:nvSpPr>
          <p:cNvPr id="6148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0"/>
            <a:ext cx="6338887" cy="4752975"/>
          </a:xfrm>
          <a:ln/>
        </p:spPr>
      </p:sp>
    </p:spTree>
    <p:extLst>
      <p:ext uri="{BB962C8B-B14F-4D97-AF65-F5344CB8AC3E}">
        <p14:creationId xmlns:p14="http://schemas.microsoft.com/office/powerpoint/2010/main" val="2862601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271" indent="-269719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78878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0429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1980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3531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05082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6633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68184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817DCE-CEA6-48D1-8902-BF8343890F1D}" type="slidenum">
              <a:rPr lang="en-GB" altLang="es-PE"/>
              <a:pPr/>
              <a:t>19</a:t>
            </a:fld>
            <a:endParaRPr lang="en-GB" altLang="es-PE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P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851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271" indent="-269719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78878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0429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1980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3531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05082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6633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68184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817DCE-CEA6-48D1-8902-BF8343890F1D}" type="slidenum">
              <a:rPr lang="en-GB" altLang="es-PE"/>
              <a:pPr/>
              <a:t>20</a:t>
            </a:fld>
            <a:endParaRPr lang="en-GB" altLang="es-PE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P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29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271" indent="-269719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78878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0429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1980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3531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05082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6633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68184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817DCE-CEA6-48D1-8902-BF8343890F1D}" type="slidenum">
              <a:rPr lang="en-GB" altLang="es-PE"/>
              <a:pPr/>
              <a:t>21</a:t>
            </a:fld>
            <a:endParaRPr lang="en-GB" altLang="es-PE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P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264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271" indent="-269719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78878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0429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1980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3531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05082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6633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68184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817DCE-CEA6-48D1-8902-BF8343890F1D}" type="slidenum">
              <a:rPr lang="en-GB" altLang="es-PE"/>
              <a:pPr/>
              <a:t>22</a:t>
            </a:fld>
            <a:endParaRPr lang="en-GB" altLang="es-PE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s-PE" dirty="0" smtClean="0">
                <a:latin typeface="Arial" panose="020B0604020202020204" pitchFamily="34" charset="0"/>
              </a:rPr>
              <a:t>Revision con el </a:t>
            </a:r>
            <a:r>
              <a:rPr lang="en-US" altLang="es-PE" dirty="0" err="1" smtClean="0">
                <a:latin typeface="Arial" panose="020B0604020202020204" pitchFamily="34" charset="0"/>
              </a:rPr>
              <a:t>sponso</a:t>
            </a:r>
            <a:r>
              <a:rPr lang="en-US" altLang="es-PE" dirty="0" smtClean="0">
                <a:latin typeface="Arial" panose="020B0604020202020204" pitchFamily="34" charset="0"/>
              </a:rPr>
              <a:t> </a:t>
            </a:r>
            <a:r>
              <a:rPr lang="en-US" altLang="es-PE" dirty="0" err="1" smtClean="0">
                <a:latin typeface="Arial" panose="020B0604020202020204" pitchFamily="34" charset="0"/>
              </a:rPr>
              <a:t>pddp</a:t>
            </a:r>
            <a:endParaRPr lang="en-US" altLang="es-PE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s-PE" dirty="0" err="1" smtClean="0">
                <a:latin typeface="Arial" panose="020B0604020202020204" pitchFamily="34" charset="0"/>
              </a:rPr>
              <a:t>Implementación</a:t>
            </a:r>
            <a:r>
              <a:rPr lang="en-US" altLang="es-PE" baseline="0" dirty="0" smtClean="0">
                <a:latin typeface="Arial" panose="020B0604020202020204" pitchFamily="34" charset="0"/>
              </a:rPr>
              <a:t> de la </a:t>
            </a:r>
            <a:r>
              <a:rPr lang="en-US" altLang="es-PE" baseline="0" dirty="0" err="1" smtClean="0">
                <a:latin typeface="Arial" panose="020B0604020202020204" pitchFamily="34" charset="0"/>
              </a:rPr>
              <a:t>herramienta</a:t>
            </a:r>
            <a:r>
              <a:rPr lang="en-US" altLang="es-PE" baseline="0" dirty="0" smtClean="0">
                <a:latin typeface="Arial" panose="020B0604020202020204" pitchFamily="34" charset="0"/>
              </a:rPr>
              <a:t> de software</a:t>
            </a:r>
          </a:p>
          <a:p>
            <a:pPr eaLnBrk="1" hangingPunct="1"/>
            <a:endParaRPr lang="en-US" altLang="es-P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347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271" indent="-269719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78878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0429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1980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3531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05082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6633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68184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817DCE-CEA6-48D1-8902-BF8343890F1D}" type="slidenum">
              <a:rPr lang="en-GB" altLang="es-PE"/>
              <a:pPr/>
              <a:t>23</a:t>
            </a:fld>
            <a:endParaRPr lang="en-GB" altLang="es-PE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s-PE" dirty="0" smtClean="0">
                <a:latin typeface="Arial" panose="020B0604020202020204" pitchFamily="34" charset="0"/>
              </a:rPr>
              <a:t>Revision con el </a:t>
            </a:r>
            <a:r>
              <a:rPr lang="en-US" altLang="es-PE" dirty="0" err="1" smtClean="0">
                <a:latin typeface="Arial" panose="020B0604020202020204" pitchFamily="34" charset="0"/>
              </a:rPr>
              <a:t>sponso</a:t>
            </a:r>
            <a:r>
              <a:rPr lang="en-US" altLang="es-PE" dirty="0" smtClean="0">
                <a:latin typeface="Arial" panose="020B0604020202020204" pitchFamily="34" charset="0"/>
              </a:rPr>
              <a:t> </a:t>
            </a:r>
            <a:r>
              <a:rPr lang="en-US" altLang="es-PE" dirty="0" err="1" smtClean="0">
                <a:latin typeface="Arial" panose="020B0604020202020204" pitchFamily="34" charset="0"/>
              </a:rPr>
              <a:t>pddp</a:t>
            </a:r>
            <a:endParaRPr lang="en-US" altLang="es-PE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s-PE" dirty="0" err="1" smtClean="0">
                <a:latin typeface="Arial" panose="020B0604020202020204" pitchFamily="34" charset="0"/>
              </a:rPr>
              <a:t>Implementación</a:t>
            </a:r>
            <a:r>
              <a:rPr lang="en-US" altLang="es-PE" baseline="0" dirty="0" smtClean="0">
                <a:latin typeface="Arial" panose="020B0604020202020204" pitchFamily="34" charset="0"/>
              </a:rPr>
              <a:t> de la </a:t>
            </a:r>
            <a:r>
              <a:rPr lang="en-US" altLang="es-PE" baseline="0" dirty="0" err="1" smtClean="0">
                <a:latin typeface="Arial" panose="020B0604020202020204" pitchFamily="34" charset="0"/>
              </a:rPr>
              <a:t>herramienta</a:t>
            </a:r>
            <a:r>
              <a:rPr lang="en-US" altLang="es-PE" baseline="0" dirty="0" smtClean="0">
                <a:latin typeface="Arial" panose="020B0604020202020204" pitchFamily="34" charset="0"/>
              </a:rPr>
              <a:t> de software</a:t>
            </a:r>
          </a:p>
          <a:p>
            <a:pPr eaLnBrk="1" hangingPunct="1"/>
            <a:endParaRPr lang="en-US" altLang="es-P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98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271" indent="-269719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78878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0429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1980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3531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05082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6633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68184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817DCE-CEA6-48D1-8902-BF8343890F1D}" type="slidenum">
              <a:rPr lang="en-GB" altLang="es-PE"/>
              <a:pPr/>
              <a:t>24</a:t>
            </a:fld>
            <a:endParaRPr lang="en-GB" altLang="es-PE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s-PE" dirty="0" smtClean="0">
                <a:latin typeface="Arial" panose="020B0604020202020204" pitchFamily="34" charset="0"/>
              </a:rPr>
              <a:t>Revision con el </a:t>
            </a:r>
            <a:r>
              <a:rPr lang="en-US" altLang="es-PE" dirty="0" err="1" smtClean="0">
                <a:latin typeface="Arial" panose="020B0604020202020204" pitchFamily="34" charset="0"/>
              </a:rPr>
              <a:t>sponso</a:t>
            </a:r>
            <a:r>
              <a:rPr lang="en-US" altLang="es-PE" dirty="0" smtClean="0">
                <a:latin typeface="Arial" panose="020B0604020202020204" pitchFamily="34" charset="0"/>
              </a:rPr>
              <a:t> </a:t>
            </a:r>
            <a:r>
              <a:rPr lang="en-US" altLang="es-PE" dirty="0" err="1" smtClean="0">
                <a:latin typeface="Arial" panose="020B0604020202020204" pitchFamily="34" charset="0"/>
              </a:rPr>
              <a:t>pddp</a:t>
            </a:r>
            <a:endParaRPr lang="en-US" altLang="es-PE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s-PE" dirty="0" err="1" smtClean="0">
                <a:latin typeface="Arial" panose="020B0604020202020204" pitchFamily="34" charset="0"/>
              </a:rPr>
              <a:t>Implementación</a:t>
            </a:r>
            <a:r>
              <a:rPr lang="en-US" altLang="es-PE" baseline="0" dirty="0" smtClean="0">
                <a:latin typeface="Arial" panose="020B0604020202020204" pitchFamily="34" charset="0"/>
              </a:rPr>
              <a:t> de la </a:t>
            </a:r>
            <a:r>
              <a:rPr lang="en-US" altLang="es-PE" baseline="0" dirty="0" err="1" smtClean="0">
                <a:latin typeface="Arial" panose="020B0604020202020204" pitchFamily="34" charset="0"/>
              </a:rPr>
              <a:t>herramienta</a:t>
            </a:r>
            <a:r>
              <a:rPr lang="en-US" altLang="es-PE" baseline="0" dirty="0" smtClean="0">
                <a:latin typeface="Arial" panose="020B0604020202020204" pitchFamily="34" charset="0"/>
              </a:rPr>
              <a:t> de software</a:t>
            </a:r>
          </a:p>
          <a:p>
            <a:pPr eaLnBrk="1" hangingPunct="1"/>
            <a:endParaRPr lang="en-US" altLang="es-P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10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271" indent="-269719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78878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0429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1980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3531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05082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6633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68184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817DCE-CEA6-48D1-8902-BF8343890F1D}" type="slidenum">
              <a:rPr lang="en-GB" altLang="es-PE"/>
              <a:pPr/>
              <a:t>25</a:t>
            </a:fld>
            <a:endParaRPr lang="en-GB" altLang="es-PE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s-PE" dirty="0" smtClean="0">
                <a:latin typeface="Arial" panose="020B0604020202020204" pitchFamily="34" charset="0"/>
              </a:rPr>
              <a:t>Revision con el </a:t>
            </a:r>
            <a:r>
              <a:rPr lang="en-US" altLang="es-PE" dirty="0" err="1" smtClean="0">
                <a:latin typeface="Arial" panose="020B0604020202020204" pitchFamily="34" charset="0"/>
              </a:rPr>
              <a:t>sponso</a:t>
            </a:r>
            <a:r>
              <a:rPr lang="en-US" altLang="es-PE" dirty="0" smtClean="0">
                <a:latin typeface="Arial" panose="020B0604020202020204" pitchFamily="34" charset="0"/>
              </a:rPr>
              <a:t> </a:t>
            </a:r>
            <a:r>
              <a:rPr lang="en-US" altLang="es-PE" dirty="0" err="1" smtClean="0">
                <a:latin typeface="Arial" panose="020B0604020202020204" pitchFamily="34" charset="0"/>
              </a:rPr>
              <a:t>pddp</a:t>
            </a:r>
            <a:endParaRPr lang="en-US" altLang="es-PE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s-PE" dirty="0" err="1" smtClean="0">
                <a:latin typeface="Arial" panose="020B0604020202020204" pitchFamily="34" charset="0"/>
              </a:rPr>
              <a:t>Implementación</a:t>
            </a:r>
            <a:r>
              <a:rPr lang="en-US" altLang="es-PE" baseline="0" dirty="0" smtClean="0">
                <a:latin typeface="Arial" panose="020B0604020202020204" pitchFamily="34" charset="0"/>
              </a:rPr>
              <a:t> de la </a:t>
            </a:r>
            <a:r>
              <a:rPr lang="en-US" altLang="es-PE" baseline="0" dirty="0" err="1" smtClean="0">
                <a:latin typeface="Arial" panose="020B0604020202020204" pitchFamily="34" charset="0"/>
              </a:rPr>
              <a:t>herramienta</a:t>
            </a:r>
            <a:r>
              <a:rPr lang="en-US" altLang="es-PE" baseline="0" dirty="0" smtClean="0">
                <a:latin typeface="Arial" panose="020B0604020202020204" pitchFamily="34" charset="0"/>
              </a:rPr>
              <a:t> de software</a:t>
            </a:r>
          </a:p>
          <a:p>
            <a:pPr eaLnBrk="1" hangingPunct="1"/>
            <a:endParaRPr lang="en-US" altLang="es-P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216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0088" indent="-268288" defTabSz="928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77913" indent="-214313" defTabSz="928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9713" indent="-214313" defTabSz="928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1513" indent="-214313" defTabSz="928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8713" indent="-214313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5913" indent="-214313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3113" indent="-214313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0313" indent="-214313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2A0817-8980-4F95-9443-2D499455F223}" type="slidenum">
              <a:rPr lang="en-GB" altLang="es-PE" smtClean="0"/>
              <a:pPr/>
              <a:t>26</a:t>
            </a:fld>
            <a:endParaRPr lang="en-GB" altLang="es-PE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P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278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0088" indent="-268288" defTabSz="928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77913" indent="-214313" defTabSz="928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9713" indent="-214313" defTabSz="928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1513" indent="-214313" defTabSz="928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8713" indent="-214313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5913" indent="-214313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3113" indent="-214313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0313" indent="-214313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2A0817-8980-4F95-9443-2D499455F223}" type="slidenum">
              <a:rPr lang="en-GB" altLang="es-PE" smtClean="0"/>
              <a:pPr/>
              <a:t>27</a:t>
            </a:fld>
            <a:endParaRPr lang="en-GB" altLang="es-PE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P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939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0088" indent="-268288" defTabSz="928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77913" indent="-214313" defTabSz="928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9713" indent="-214313" defTabSz="928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1513" indent="-214313" defTabSz="928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8713" indent="-214313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5913" indent="-214313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3113" indent="-214313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0313" indent="-214313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2A0817-8980-4F95-9443-2D499455F223}" type="slidenum">
              <a:rPr lang="en-GB" altLang="es-PE" smtClean="0"/>
              <a:pPr/>
              <a:t>28</a:t>
            </a:fld>
            <a:endParaRPr lang="en-GB" altLang="es-PE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P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4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271" indent="-269719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78878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0429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1980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3531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05082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6633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68184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817DCE-CEA6-48D1-8902-BF8343890F1D}" type="slidenum">
              <a:rPr lang="en-GB" altLang="es-PE"/>
              <a:pPr/>
              <a:t>2</a:t>
            </a:fld>
            <a:endParaRPr lang="en-GB" altLang="es-PE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P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70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271" indent="-269719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78878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0429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1980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3531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05082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6633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68184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58D6CA-6CC4-4EC7-9721-9450A35E190D}" type="slidenum">
              <a:rPr lang="en-GB" altLang="es-PE"/>
              <a:pPr/>
              <a:t>29</a:t>
            </a:fld>
            <a:endParaRPr lang="en-GB" altLang="es-PE"/>
          </a:p>
        </p:txBody>
      </p:sp>
      <p:sp>
        <p:nvSpPr>
          <p:cNvPr id="47107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53930" y="4971496"/>
            <a:ext cx="6616377" cy="383366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412" tIns="44208" rIns="88412" bIns="44208"/>
          <a:lstStyle/>
          <a:p>
            <a:pPr eaLnBrk="1" hangingPunct="1"/>
            <a:endParaRPr lang="en-GB" altLang="es-PE">
              <a:latin typeface="Arial" panose="020B0604020202020204" pitchFamily="34" charset="0"/>
            </a:endParaRPr>
          </a:p>
        </p:txBody>
      </p:sp>
      <p:sp>
        <p:nvSpPr>
          <p:cNvPr id="47108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0"/>
            <a:ext cx="6338887" cy="4752975"/>
          </a:xfrm>
          <a:ln/>
        </p:spPr>
      </p:sp>
    </p:spTree>
    <p:extLst>
      <p:ext uri="{BB962C8B-B14F-4D97-AF65-F5344CB8AC3E}">
        <p14:creationId xmlns:p14="http://schemas.microsoft.com/office/powerpoint/2010/main" val="140954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271" indent="-269719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78878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0429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1980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3531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05082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6633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68184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AC9C27-8546-4210-8844-422154AEBF79}" type="slidenum">
              <a:rPr lang="en-GB" altLang="es-PE"/>
              <a:pPr/>
              <a:t>3</a:t>
            </a:fld>
            <a:endParaRPr lang="en-GB" altLang="es-P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P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68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OEI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sz="1000" kern="1200" dirty="0" smtClean="0">
                <a:solidFill>
                  <a:schemeClr val="tx1"/>
                </a:solidFill>
                <a:latin typeface="Arial" charset="0"/>
                <a:ea typeface="Times New Roman" panose="02020603050405020304" pitchFamily="18" charset="0"/>
                <a:cs typeface="+mn-cs"/>
              </a:rPr>
              <a:t>Mejorar la eficacia y eficiencia de los procesos de gestión institucional.</a:t>
            </a:r>
          </a:p>
          <a:p>
            <a:endParaRPr lang="es-PE" dirty="0" smtClean="0"/>
          </a:p>
          <a:p>
            <a:r>
              <a:rPr lang="es-PE" dirty="0" smtClean="0"/>
              <a:t>AE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Mejorar</a:t>
            </a:r>
            <a:r>
              <a:rPr lang="en-US" dirty="0" smtClean="0"/>
              <a:t> la </a:t>
            </a:r>
            <a:r>
              <a:rPr lang="en-US" dirty="0" err="1" smtClean="0"/>
              <a:t>calidad</a:t>
            </a:r>
            <a:r>
              <a:rPr lang="en-US" dirty="0" smtClean="0"/>
              <a:t> y </a:t>
            </a:r>
            <a:r>
              <a:rPr lang="en-US" dirty="0" err="1" smtClean="0"/>
              <a:t>seguridad</a:t>
            </a:r>
            <a:r>
              <a:rPr lang="en-US" dirty="0" smtClean="0"/>
              <a:t> de los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r>
              <a:rPr lang="en-US" dirty="0" smtClean="0"/>
              <a:t> del SIS, a </a:t>
            </a:r>
            <a:r>
              <a:rPr lang="en-US" dirty="0" err="1" smtClean="0"/>
              <a:t>través</a:t>
            </a:r>
            <a:r>
              <a:rPr lang="en-US" dirty="0" smtClean="0"/>
              <a:t> de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informatización</a:t>
            </a:r>
            <a:r>
              <a:rPr lang="en-US" dirty="0" smtClean="0"/>
              <a:t> e </a:t>
            </a:r>
            <a:r>
              <a:rPr lang="en-US" dirty="0" err="1" smtClean="0"/>
              <a:t>integración</a:t>
            </a:r>
            <a:r>
              <a:rPr lang="es-PE" sz="1000" kern="1200" dirty="0" smtClean="0">
                <a:solidFill>
                  <a:schemeClr val="tx1"/>
                </a:solidFill>
                <a:latin typeface="Arial" charset="0"/>
                <a:ea typeface="Times New Roman" panose="02020603050405020304" pitchFamily="18" charset="0"/>
                <a:cs typeface="+mn-cs"/>
              </a:rPr>
              <a:t>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ECC456-785D-4F0B-B1FB-B6EA335DEC74}" type="slidenum">
              <a:rPr lang="en-GB" altLang="es-PE" smtClean="0"/>
              <a:pPr>
                <a:defRPr/>
              </a:pPr>
              <a:t>5</a:t>
            </a:fld>
            <a:endParaRPr lang="en-GB" altLang="es-PE"/>
          </a:p>
        </p:txBody>
      </p:sp>
    </p:spTree>
    <p:extLst>
      <p:ext uri="{BB962C8B-B14F-4D97-AF65-F5344CB8AC3E}">
        <p14:creationId xmlns:p14="http://schemas.microsoft.com/office/powerpoint/2010/main" val="277588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OEI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sz="1000" kern="1200" dirty="0" smtClean="0">
                <a:solidFill>
                  <a:schemeClr val="tx1"/>
                </a:solidFill>
                <a:latin typeface="Arial" charset="0"/>
                <a:ea typeface="Times New Roman" panose="02020603050405020304" pitchFamily="18" charset="0"/>
                <a:cs typeface="+mn-cs"/>
              </a:rPr>
              <a:t>Mejorar la eficacia y eficiencia de los procesos de gestión institucional.</a:t>
            </a:r>
          </a:p>
          <a:p>
            <a:endParaRPr lang="es-PE" dirty="0" smtClean="0"/>
          </a:p>
          <a:p>
            <a:r>
              <a:rPr lang="es-PE" dirty="0" smtClean="0"/>
              <a:t>AE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Mejorar</a:t>
            </a:r>
            <a:r>
              <a:rPr lang="en-US" dirty="0" smtClean="0"/>
              <a:t> la </a:t>
            </a:r>
            <a:r>
              <a:rPr lang="en-US" dirty="0" err="1" smtClean="0"/>
              <a:t>calidad</a:t>
            </a:r>
            <a:r>
              <a:rPr lang="en-US" dirty="0" smtClean="0"/>
              <a:t> y </a:t>
            </a:r>
            <a:r>
              <a:rPr lang="en-US" dirty="0" err="1" smtClean="0"/>
              <a:t>seguridad</a:t>
            </a:r>
            <a:r>
              <a:rPr lang="en-US" dirty="0" smtClean="0"/>
              <a:t> de los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r>
              <a:rPr lang="en-US" dirty="0" smtClean="0"/>
              <a:t> del SIS, a </a:t>
            </a:r>
            <a:r>
              <a:rPr lang="en-US" dirty="0" err="1" smtClean="0"/>
              <a:t>través</a:t>
            </a:r>
            <a:r>
              <a:rPr lang="en-US" dirty="0" smtClean="0"/>
              <a:t> de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informatización</a:t>
            </a:r>
            <a:r>
              <a:rPr lang="en-US" dirty="0" smtClean="0"/>
              <a:t> e </a:t>
            </a:r>
            <a:r>
              <a:rPr lang="en-US" dirty="0" err="1" smtClean="0"/>
              <a:t>integración</a:t>
            </a:r>
            <a:r>
              <a:rPr lang="es-PE" sz="1000" kern="1200" dirty="0" smtClean="0">
                <a:solidFill>
                  <a:schemeClr val="tx1"/>
                </a:solidFill>
                <a:latin typeface="Arial" charset="0"/>
                <a:ea typeface="Times New Roman" panose="02020603050405020304" pitchFamily="18" charset="0"/>
                <a:cs typeface="+mn-cs"/>
              </a:rPr>
              <a:t>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ECC456-785D-4F0B-B1FB-B6EA335DEC74}" type="slidenum">
              <a:rPr lang="en-GB" altLang="es-PE" smtClean="0"/>
              <a:pPr>
                <a:defRPr/>
              </a:pPr>
              <a:t>6</a:t>
            </a:fld>
            <a:endParaRPr lang="en-GB" altLang="es-PE"/>
          </a:p>
        </p:txBody>
      </p:sp>
    </p:spTree>
    <p:extLst>
      <p:ext uri="{BB962C8B-B14F-4D97-AF65-F5344CB8AC3E}">
        <p14:creationId xmlns:p14="http://schemas.microsoft.com/office/powerpoint/2010/main" val="2532916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ECC456-785D-4F0B-B1FB-B6EA335DEC74}" type="slidenum">
              <a:rPr lang="en-GB" altLang="es-PE" smtClean="0"/>
              <a:pPr>
                <a:defRPr/>
              </a:pPr>
              <a:t>10</a:t>
            </a:fld>
            <a:endParaRPr lang="en-GB" altLang="es-PE"/>
          </a:p>
        </p:txBody>
      </p:sp>
    </p:spTree>
    <p:extLst>
      <p:ext uri="{BB962C8B-B14F-4D97-AF65-F5344CB8AC3E}">
        <p14:creationId xmlns:p14="http://schemas.microsoft.com/office/powerpoint/2010/main" val="4005865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271" indent="-269719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78878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0429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1980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3531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05082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6633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68184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817DCE-CEA6-48D1-8902-BF8343890F1D}" type="slidenum">
              <a:rPr lang="en-GB" altLang="es-PE"/>
              <a:pPr/>
              <a:t>16</a:t>
            </a:fld>
            <a:endParaRPr lang="en-GB" altLang="es-PE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P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289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271" indent="-269719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78878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0429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1980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3531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05082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6633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68184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817DCE-CEA6-48D1-8902-BF8343890F1D}" type="slidenum">
              <a:rPr lang="en-GB" altLang="es-PE"/>
              <a:pPr/>
              <a:t>17</a:t>
            </a:fld>
            <a:endParaRPr lang="en-GB" altLang="es-PE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PE" baseline="0" dirty="0" smtClean="0">
              <a:latin typeface="Arial" panose="020B0604020202020204" pitchFamily="34" charset="0"/>
            </a:endParaRPr>
          </a:p>
          <a:p>
            <a:pPr eaLnBrk="1" hangingPunct="1"/>
            <a:endParaRPr lang="en-US" altLang="es-P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22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1271" indent="-269719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78878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0429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1980" indent="-215776" defTabSz="9275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3531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05082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6633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68184" indent="-215776" defTabSz="9275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817DCE-CEA6-48D1-8902-BF8343890F1D}" type="slidenum">
              <a:rPr lang="en-GB" altLang="es-PE"/>
              <a:pPr/>
              <a:t>18</a:t>
            </a:fld>
            <a:endParaRPr lang="en-GB" altLang="es-PE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P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1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nbenannt-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713" y="3557588"/>
            <a:ext cx="746125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8038670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039968009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39950197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651124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  <a:endParaRPr lang="de-DE" altLang="es-P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879600"/>
            <a:ext cx="852487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  <a:endParaRPr lang="de-DE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38" r:id="rId2"/>
    <p:sldLayoutId id="2147484240" r:id="rId3"/>
    <p:sldLayoutId id="2147484243" r:id="rId4"/>
  </p:sldLayoutIdLst>
  <p:transition spd="med">
    <p:wipe dir="r"/>
  </p:transition>
  <p:hf sldNum="0"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Char char="-"/>
        <a:defRPr sz="2800"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Char char="-"/>
        <a:defRPr sz="2400">
          <a:solidFill>
            <a:schemeClr val="tx1"/>
          </a:solidFill>
          <a:latin typeface="+mn-lt"/>
        </a:defRPr>
      </a:lvl3pPr>
      <a:lvl4pPr marL="752475" indent="-188913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Char char="-"/>
        <a:defRPr sz="2000">
          <a:solidFill>
            <a:schemeClr val="tx1"/>
          </a:solidFill>
          <a:latin typeface="+mn-lt"/>
        </a:defRPr>
      </a:lvl4pPr>
      <a:lvl5pPr marL="962025" indent="-207963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4.png"/><Relationship Id="rId7" Type="http://schemas.openxmlformats.org/officeDocument/2006/relationships/image" Target="cid:image002.jpg@01D30BD8.30EA289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hyperlink" Target="http://www.google.com/url?sa=i&amp;source=images&amp;cd=&amp;cad=rja&amp;uact=8&amp;docid=uPx_8vRZIIgS3M&amp;tbnid=c3HxKywFR6zo8M:&amp;ved=0CAgQjRw&amp;url=http://www.sis.gob.pe/Portal/quienes_somos/antecedentes.html&amp;ei=2JdWU_uxDZLnsATl04CwDg&amp;psig=AFQjCNHFKWRbY-hnD1uBexOMMKAQoN8sVQ&amp;ust=139827029630381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7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comments" Target="../comments/comment11.x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comments" Target="../comments/comment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hyperlink" Target="http://www.google.com/url?sa=i&amp;source=images&amp;cd=&amp;cad=rja&amp;uact=8&amp;docid=uPx_8vRZIIgS3M&amp;tbnid=c3HxKywFR6zo8M:&amp;ved=0CAgQjRw&amp;url=http://www.sis.gob.pe/Portal/quienes_somos/antecedentes.html&amp;ei=2JdWU_uxDZLnsATl04CwDg&amp;psig=AFQjCNHFKWRbY-hnD1uBexOMMKAQoN8sVQ&amp;ust=1398270296303811" TargetMode="External"/><Relationship Id="rId10" Type="http://schemas.openxmlformats.org/officeDocument/2006/relationships/comments" Target="../comments/comment4.xml"/><Relationship Id="rId4" Type="http://schemas.openxmlformats.org/officeDocument/2006/relationships/image" Target="../media/image10.jp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" y="1555750"/>
            <a:ext cx="8763000" cy="1582738"/>
          </a:xfrm>
        </p:spPr>
        <p:txBody>
          <a:bodyPr/>
          <a:lstStyle/>
          <a:p>
            <a:pPr algn="ctr" eaLnBrk="1" hangingPunct="1"/>
            <a:r>
              <a:rPr lang="en-US" altLang="es-PE" sz="3200" dirty="0" smtClean="0"/>
              <a:t>OGTI</a:t>
            </a:r>
            <a:br>
              <a:rPr lang="en-US" altLang="es-PE" sz="3200" dirty="0" smtClean="0"/>
            </a:br>
            <a:r>
              <a:rPr lang="en-US" altLang="es-PE" sz="3200" dirty="0" err="1" smtClean="0"/>
              <a:t>Implementación</a:t>
            </a:r>
            <a:r>
              <a:rPr lang="en-US" altLang="es-PE" sz="3200" dirty="0" smtClean="0"/>
              <a:t> </a:t>
            </a:r>
            <a:r>
              <a:rPr lang="en-US" altLang="es-PE" sz="3200" dirty="0"/>
              <a:t>de un </a:t>
            </a:r>
            <a:r>
              <a:rPr lang="en-US" altLang="es-PE" sz="3200" dirty="0" err="1"/>
              <a:t>Sistema</a:t>
            </a:r>
            <a:r>
              <a:rPr lang="en-US" altLang="es-PE" sz="3200" dirty="0"/>
              <a:t> de </a:t>
            </a:r>
            <a:r>
              <a:rPr lang="en-US" altLang="es-PE" sz="3200" dirty="0" err="1"/>
              <a:t>Gestión</a:t>
            </a:r>
            <a:r>
              <a:rPr lang="en-US" altLang="es-PE" sz="3200" dirty="0"/>
              <a:t> de </a:t>
            </a:r>
            <a:r>
              <a:rPr lang="en-US" altLang="es-PE" sz="3200" dirty="0" err="1"/>
              <a:t>Proyectos</a:t>
            </a:r>
            <a:endParaRPr lang="de-DE" altLang="es-PE" sz="3200" b="0" dirty="0"/>
          </a:p>
        </p:txBody>
      </p:sp>
      <p:sp>
        <p:nvSpPr>
          <p:cNvPr id="5123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0" y="5410200"/>
            <a:ext cx="9144000" cy="1290851"/>
          </a:xfrm>
        </p:spPr>
        <p:txBody>
          <a:bodyPr/>
          <a:lstStyle/>
          <a:p>
            <a:pPr algn="ctr"/>
            <a:r>
              <a:rPr lang="es-PE" altLang="es-PE" sz="2800" dirty="0"/>
              <a:t>Reunión de Lanzamiento del Proyecto</a:t>
            </a:r>
          </a:p>
        </p:txBody>
      </p:sp>
      <p:sp>
        <p:nvSpPr>
          <p:cNvPr id="4" name="Rectángulo 3"/>
          <p:cNvSpPr>
            <a:spLocks noChangeArrowheads="1"/>
          </p:cNvSpPr>
          <p:nvPr/>
        </p:nvSpPr>
        <p:spPr bwMode="auto">
          <a:xfrm>
            <a:off x="0" y="0"/>
            <a:ext cx="9144000" cy="111601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s-PE" altLang="es-PE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a:endParaRPr>
          </a:p>
        </p:txBody>
      </p:sp>
      <p:pic>
        <p:nvPicPr>
          <p:cNvPr id="5" name="5 Imagen" descr="CA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801"/>
            <a:ext cx="368141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 descr="http://t1.gstatic.com/images?q=tbn:ANd9GcTdebq674zLeocfuCmc-q_kfLk4nIR86--AoWV1UyT_jYKS_BIvlA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953" y="115112"/>
            <a:ext cx="1867802" cy="692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ctb_peru"/>
          <p:cNvPicPr/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245" y="115112"/>
            <a:ext cx="1911255" cy="812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9 CuadroTexto"/>
          <p:cNvSpPr txBox="1"/>
          <p:nvPr/>
        </p:nvSpPr>
        <p:spPr bwMode="auto">
          <a:xfrm>
            <a:off x="350838" y="1420813"/>
            <a:ext cx="8281987" cy="3857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" sz="19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Principales Entregables - Fechas de Cierre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95250" y="622300"/>
            <a:ext cx="893921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es-PE" dirty="0" smtClean="0">
                <a:solidFill>
                  <a:schemeClr val="accent2"/>
                </a:solidFill>
              </a:rPr>
              <a:t>DEFINICIÓN </a:t>
            </a:r>
            <a:r>
              <a:rPr lang="de-DE" altLang="es-PE" dirty="0">
                <a:solidFill>
                  <a:schemeClr val="accent2"/>
                </a:solidFill>
              </a:rPr>
              <a:t>DEL </a:t>
            </a:r>
            <a:r>
              <a:rPr lang="de-DE" altLang="es-PE" dirty="0" smtClean="0">
                <a:solidFill>
                  <a:schemeClr val="accent2"/>
                </a:solidFill>
              </a:rPr>
              <a:t>PROYECTO – Principales Hitos</a:t>
            </a:r>
            <a:endParaRPr lang="de-DE" altLang="es-PE" kern="0" dirty="0"/>
          </a:p>
        </p:txBody>
      </p:sp>
      <p:grpSp>
        <p:nvGrpSpPr>
          <p:cNvPr id="4" name="Grupo 3"/>
          <p:cNvGrpSpPr/>
          <p:nvPr/>
        </p:nvGrpSpPr>
        <p:grpSpPr>
          <a:xfrm>
            <a:off x="292893" y="2031907"/>
            <a:ext cx="8397875" cy="4429340"/>
            <a:chOff x="292893" y="2031907"/>
            <a:chExt cx="8397875" cy="4429340"/>
          </a:xfrm>
        </p:grpSpPr>
        <p:sp>
          <p:nvSpPr>
            <p:cNvPr id="8" name="9 Rectángulo"/>
            <p:cNvSpPr/>
            <p:nvPr/>
          </p:nvSpPr>
          <p:spPr bwMode="auto">
            <a:xfrm>
              <a:off x="1694656" y="2043020"/>
              <a:ext cx="3008312" cy="471487"/>
            </a:xfrm>
            <a:prstGeom prst="rect">
              <a:avLst/>
            </a:prstGeom>
            <a:solidFill>
              <a:srgbClr val="CCFFFF"/>
            </a:soli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PE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PRODUCTO 1: Documentación </a:t>
              </a:r>
              <a:endParaRPr lang="es-PE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>
                <a:defRPr/>
              </a:pPr>
              <a:r>
                <a:rPr lang="es-PE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para </a:t>
              </a:r>
              <a:r>
                <a:rPr lang="es-PE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 Gestión del Proyecto</a:t>
              </a:r>
            </a:p>
          </p:txBody>
        </p:sp>
        <p:sp>
          <p:nvSpPr>
            <p:cNvPr id="9" name="10 Rectángulo"/>
            <p:cNvSpPr/>
            <p:nvPr/>
          </p:nvSpPr>
          <p:spPr bwMode="auto">
            <a:xfrm>
              <a:off x="5731668" y="2054132"/>
              <a:ext cx="2951163" cy="465138"/>
            </a:xfrm>
            <a:prstGeom prst="rect">
              <a:avLst/>
            </a:prstGeom>
            <a:solidFill>
              <a:srgbClr val="CCFFFF"/>
            </a:soli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E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 de agosto del 2017</a:t>
              </a:r>
              <a:endPara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19 Flecha derecha"/>
            <p:cNvSpPr/>
            <p:nvPr/>
          </p:nvSpPr>
          <p:spPr bwMode="auto">
            <a:xfrm>
              <a:off x="4756943" y="2031907"/>
              <a:ext cx="925513" cy="501650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1" name="12 Rectángulo"/>
            <p:cNvSpPr/>
            <p:nvPr/>
          </p:nvSpPr>
          <p:spPr bwMode="auto">
            <a:xfrm>
              <a:off x="1674018" y="2689132"/>
              <a:ext cx="3008313" cy="471488"/>
            </a:xfrm>
            <a:prstGeom prst="rect">
              <a:avLst/>
            </a:prstGeom>
            <a:solidFill>
              <a:srgbClr val="CCFFFF"/>
            </a:soli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PE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PRODUCTO 2: Diagnóstico </a:t>
              </a:r>
              <a:endParaRPr lang="es-PE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>
                <a:defRPr/>
              </a:pPr>
              <a:r>
                <a:rPr lang="es-PE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culminado</a:t>
              </a:r>
              <a:endParaRPr lang="es-PE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13 Rectángulo"/>
            <p:cNvSpPr/>
            <p:nvPr/>
          </p:nvSpPr>
          <p:spPr bwMode="auto">
            <a:xfrm>
              <a:off x="5723731" y="2681195"/>
              <a:ext cx="2951162" cy="509587"/>
            </a:xfrm>
            <a:prstGeom prst="rect">
              <a:avLst/>
            </a:prstGeom>
            <a:solidFill>
              <a:srgbClr val="CCFFFF"/>
            </a:soli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E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18 de agosto del 2017</a:t>
              </a:r>
              <a:endParaRPr lang="es-E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15 Rectángulo"/>
            <p:cNvSpPr/>
            <p:nvPr/>
          </p:nvSpPr>
          <p:spPr bwMode="auto">
            <a:xfrm>
              <a:off x="1674018" y="3287937"/>
              <a:ext cx="3008313" cy="476250"/>
            </a:xfrm>
            <a:prstGeom prst="rect">
              <a:avLst/>
            </a:prstGeom>
            <a:solidFill>
              <a:srgbClr val="CCFFFF"/>
            </a:soli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PE" sz="1400" b="1" dirty="0"/>
                <a:t>PRODUCTO 3: Desarrollo </a:t>
              </a:r>
              <a:endParaRPr lang="es-PE" sz="1400" b="1" dirty="0" smtClean="0"/>
            </a:p>
            <a:p>
              <a:pPr algn="ctr">
                <a:defRPr/>
              </a:pPr>
              <a:r>
                <a:rPr lang="es-PE" sz="1400" b="1" dirty="0" smtClean="0"/>
                <a:t>de </a:t>
              </a:r>
              <a:r>
                <a:rPr lang="es-PE" sz="1400" b="1" dirty="0"/>
                <a:t>la Metodología</a:t>
              </a:r>
            </a:p>
          </p:txBody>
        </p:sp>
        <p:sp>
          <p:nvSpPr>
            <p:cNvPr id="14" name="16 Rectángulo"/>
            <p:cNvSpPr/>
            <p:nvPr/>
          </p:nvSpPr>
          <p:spPr bwMode="auto">
            <a:xfrm>
              <a:off x="5739606" y="3278412"/>
              <a:ext cx="2951162" cy="471488"/>
            </a:xfrm>
            <a:prstGeom prst="rect">
              <a:avLst/>
            </a:prstGeom>
            <a:solidFill>
              <a:srgbClr val="CCFFFF"/>
            </a:soli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E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17 de octubre del 2017</a:t>
              </a:r>
              <a:endParaRPr lang="es-E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29 Flecha derecha"/>
            <p:cNvSpPr/>
            <p:nvPr/>
          </p:nvSpPr>
          <p:spPr bwMode="auto">
            <a:xfrm>
              <a:off x="4742656" y="2700245"/>
              <a:ext cx="933450" cy="500062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6" name="30 Flecha derecha"/>
            <p:cNvSpPr/>
            <p:nvPr/>
          </p:nvSpPr>
          <p:spPr bwMode="auto">
            <a:xfrm>
              <a:off x="4742656" y="3287937"/>
              <a:ext cx="939800" cy="501650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9471" name="7 CuadroTexto"/>
            <p:cNvSpPr txBox="1">
              <a:spLocks noChangeArrowheads="1"/>
            </p:cNvSpPr>
            <p:nvPr/>
          </p:nvSpPr>
          <p:spPr bwMode="auto">
            <a:xfrm>
              <a:off x="329868" y="2058891"/>
              <a:ext cx="1104839" cy="461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altLang="es-PE" sz="2400" b="1" dirty="0">
                  <a:ea typeface="Arial Unicode MS" panose="020B0604020202020204" pitchFamily="34" charset="-128"/>
                  <a:cs typeface="Arial" panose="020B0604020202020204" pitchFamily="34" charset="0"/>
                </a:rPr>
                <a:t>Hito 1</a:t>
              </a:r>
            </a:p>
          </p:txBody>
        </p:sp>
        <p:sp>
          <p:nvSpPr>
            <p:cNvPr id="19472" name="7 CuadroTexto"/>
            <p:cNvSpPr txBox="1">
              <a:spLocks noChangeArrowheads="1"/>
            </p:cNvSpPr>
            <p:nvPr/>
          </p:nvSpPr>
          <p:spPr bwMode="auto">
            <a:xfrm>
              <a:off x="323519" y="2702664"/>
              <a:ext cx="1103251" cy="461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altLang="es-PE" sz="2400" b="1" dirty="0">
                  <a:ea typeface="Arial Unicode MS" panose="020B0604020202020204" pitchFamily="34" charset="-128"/>
                  <a:cs typeface="Arial" panose="020B0604020202020204" pitchFamily="34" charset="0"/>
                </a:rPr>
                <a:t>Hito 2</a:t>
              </a:r>
            </a:p>
          </p:txBody>
        </p:sp>
        <p:sp>
          <p:nvSpPr>
            <p:cNvPr id="19473" name="37 Abrir llave"/>
            <p:cNvSpPr>
              <a:spLocks/>
            </p:cNvSpPr>
            <p:nvPr/>
          </p:nvSpPr>
          <p:spPr bwMode="auto">
            <a:xfrm>
              <a:off x="1339462" y="2042379"/>
              <a:ext cx="239699" cy="485707"/>
            </a:xfrm>
            <a:prstGeom prst="leftBrace">
              <a:avLst>
                <a:gd name="adj1" fmla="val 48392"/>
                <a:gd name="adj2" fmla="val 50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19474" name="39 Abrir llave"/>
            <p:cNvSpPr>
              <a:spLocks/>
            </p:cNvSpPr>
            <p:nvPr/>
          </p:nvSpPr>
          <p:spPr bwMode="auto">
            <a:xfrm>
              <a:off x="1317239" y="2703943"/>
              <a:ext cx="239699" cy="442850"/>
            </a:xfrm>
            <a:prstGeom prst="leftBrace">
              <a:avLst>
                <a:gd name="adj1" fmla="val 48425"/>
                <a:gd name="adj2" fmla="val 50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19475" name="7 CuadroTexto"/>
            <p:cNvSpPr txBox="1">
              <a:spLocks noChangeArrowheads="1"/>
            </p:cNvSpPr>
            <p:nvPr/>
          </p:nvSpPr>
          <p:spPr bwMode="auto">
            <a:xfrm>
              <a:off x="323519" y="3348047"/>
              <a:ext cx="1103251" cy="461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altLang="es-PE" sz="2400" b="1" dirty="0">
                  <a:ea typeface="Arial Unicode MS" panose="020B0604020202020204" pitchFamily="34" charset="-128"/>
                  <a:cs typeface="Arial" panose="020B0604020202020204" pitchFamily="34" charset="0"/>
                </a:rPr>
                <a:t>Hito 3</a:t>
              </a:r>
            </a:p>
          </p:txBody>
        </p:sp>
        <p:sp>
          <p:nvSpPr>
            <p:cNvPr id="19476" name="38 Abrir llave"/>
            <p:cNvSpPr>
              <a:spLocks/>
            </p:cNvSpPr>
            <p:nvPr/>
          </p:nvSpPr>
          <p:spPr bwMode="auto">
            <a:xfrm>
              <a:off x="1333113" y="3302327"/>
              <a:ext cx="239699" cy="484119"/>
            </a:xfrm>
            <a:prstGeom prst="leftBrace">
              <a:avLst>
                <a:gd name="adj1" fmla="val 48234"/>
                <a:gd name="adj2" fmla="val 50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23" name="15 Rectángulo"/>
            <p:cNvSpPr/>
            <p:nvPr/>
          </p:nvSpPr>
          <p:spPr bwMode="auto">
            <a:xfrm>
              <a:off x="1662906" y="3930875"/>
              <a:ext cx="3008312" cy="636587"/>
            </a:xfrm>
            <a:prstGeom prst="rect">
              <a:avLst/>
            </a:prstGeom>
            <a:solidFill>
              <a:srgbClr val="CCFFFF"/>
            </a:soli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PE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PRODUCTO 4: Capacitaciones </a:t>
              </a:r>
              <a:endParaRPr lang="es-PE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>
                <a:defRPr/>
              </a:pPr>
              <a:r>
                <a:rPr lang="es-PE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 </a:t>
              </a:r>
              <a:r>
                <a:rPr lang="es-PE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Acuerdo al Plan</a:t>
              </a:r>
            </a:p>
          </p:txBody>
        </p:sp>
        <p:sp>
          <p:nvSpPr>
            <p:cNvPr id="24" name="16 Rectángulo"/>
            <p:cNvSpPr/>
            <p:nvPr/>
          </p:nvSpPr>
          <p:spPr bwMode="auto">
            <a:xfrm>
              <a:off x="5728493" y="3989612"/>
              <a:ext cx="2951163" cy="506413"/>
            </a:xfrm>
            <a:prstGeom prst="rect">
              <a:avLst/>
            </a:prstGeom>
            <a:solidFill>
              <a:srgbClr val="CCFFFF"/>
            </a:soli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E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18 de octubre del 2017</a:t>
              </a:r>
              <a:endParaRPr lang="es-E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30 Flecha derecha"/>
            <p:cNvSpPr/>
            <p:nvPr/>
          </p:nvSpPr>
          <p:spPr bwMode="auto">
            <a:xfrm>
              <a:off x="4744243" y="4015012"/>
              <a:ext cx="939800" cy="501650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9480" name="7 CuadroTexto"/>
            <p:cNvSpPr txBox="1">
              <a:spLocks noChangeArrowheads="1"/>
            </p:cNvSpPr>
            <p:nvPr/>
          </p:nvSpPr>
          <p:spPr bwMode="auto">
            <a:xfrm>
              <a:off x="312406" y="4041645"/>
              <a:ext cx="1103252" cy="46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altLang="es-PE" sz="2400" b="1" dirty="0">
                  <a:ea typeface="Arial Unicode MS" panose="020B0604020202020204" pitchFamily="34" charset="-128"/>
                  <a:cs typeface="Arial" panose="020B0604020202020204" pitchFamily="34" charset="0"/>
                </a:rPr>
                <a:t>Hito 4</a:t>
              </a:r>
            </a:p>
          </p:txBody>
        </p:sp>
        <p:sp>
          <p:nvSpPr>
            <p:cNvPr id="19481" name="38 Abrir llave"/>
            <p:cNvSpPr>
              <a:spLocks/>
            </p:cNvSpPr>
            <p:nvPr/>
          </p:nvSpPr>
          <p:spPr bwMode="auto">
            <a:xfrm>
              <a:off x="1322000" y="4041645"/>
              <a:ext cx="220769" cy="484664"/>
            </a:xfrm>
            <a:prstGeom prst="leftBrace">
              <a:avLst>
                <a:gd name="adj1" fmla="val 48231"/>
                <a:gd name="adj2" fmla="val 50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28" name="15 Rectángulo"/>
            <p:cNvSpPr/>
            <p:nvPr/>
          </p:nvSpPr>
          <p:spPr bwMode="auto">
            <a:xfrm>
              <a:off x="1662906" y="4734150"/>
              <a:ext cx="3008312" cy="476250"/>
            </a:xfrm>
            <a:prstGeom prst="rect">
              <a:avLst/>
            </a:prstGeom>
            <a:solidFill>
              <a:srgbClr val="CCFFFF"/>
            </a:soli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PRODUCTO 5: Piloto</a:t>
              </a:r>
            </a:p>
          </p:txBody>
        </p:sp>
        <p:sp>
          <p:nvSpPr>
            <p:cNvPr id="29" name="16 Rectángulo"/>
            <p:cNvSpPr/>
            <p:nvPr/>
          </p:nvSpPr>
          <p:spPr bwMode="auto">
            <a:xfrm>
              <a:off x="5728493" y="4738912"/>
              <a:ext cx="2951163" cy="471488"/>
            </a:xfrm>
            <a:prstGeom prst="rect">
              <a:avLst/>
            </a:prstGeom>
            <a:solidFill>
              <a:srgbClr val="CCFFFF"/>
            </a:soli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E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11 de diciembre del 2017</a:t>
              </a:r>
              <a:endParaRPr lang="es-E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30 Flecha derecha"/>
            <p:cNvSpPr/>
            <p:nvPr/>
          </p:nvSpPr>
          <p:spPr bwMode="auto">
            <a:xfrm>
              <a:off x="4744243" y="4723037"/>
              <a:ext cx="939800" cy="501650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9485" name="7 CuadroTexto"/>
            <p:cNvSpPr txBox="1">
              <a:spLocks noChangeArrowheads="1"/>
            </p:cNvSpPr>
            <p:nvPr/>
          </p:nvSpPr>
          <p:spPr bwMode="auto">
            <a:xfrm>
              <a:off x="297656" y="4709461"/>
              <a:ext cx="1103252" cy="46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altLang="es-PE" sz="2400" b="1" dirty="0">
                  <a:ea typeface="Arial Unicode MS" panose="020B0604020202020204" pitchFamily="34" charset="-128"/>
                  <a:cs typeface="Arial" panose="020B0604020202020204" pitchFamily="34" charset="0"/>
                </a:rPr>
                <a:t>Hito 5</a:t>
              </a:r>
            </a:p>
          </p:txBody>
        </p:sp>
        <p:sp>
          <p:nvSpPr>
            <p:cNvPr id="19486" name="38 Abrir llave"/>
            <p:cNvSpPr>
              <a:spLocks/>
            </p:cNvSpPr>
            <p:nvPr/>
          </p:nvSpPr>
          <p:spPr bwMode="auto">
            <a:xfrm>
              <a:off x="1324322" y="4699466"/>
              <a:ext cx="220769" cy="484664"/>
            </a:xfrm>
            <a:prstGeom prst="leftBrace">
              <a:avLst>
                <a:gd name="adj1" fmla="val 48231"/>
                <a:gd name="adj2" fmla="val 50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39" name="15 Rectángulo"/>
            <p:cNvSpPr/>
            <p:nvPr/>
          </p:nvSpPr>
          <p:spPr bwMode="auto">
            <a:xfrm>
              <a:off x="1674018" y="5350818"/>
              <a:ext cx="3008312" cy="476250"/>
            </a:xfrm>
            <a:prstGeom prst="rect">
              <a:avLst/>
            </a:prstGeom>
            <a:solidFill>
              <a:srgbClr val="CCFFFF"/>
            </a:soli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PRODUCTO 6: Informe Final </a:t>
              </a:r>
            </a:p>
          </p:txBody>
        </p:sp>
        <p:sp>
          <p:nvSpPr>
            <p:cNvPr id="40" name="16 Rectángulo"/>
            <p:cNvSpPr/>
            <p:nvPr/>
          </p:nvSpPr>
          <p:spPr bwMode="auto">
            <a:xfrm>
              <a:off x="5739605" y="5355580"/>
              <a:ext cx="2951163" cy="471488"/>
            </a:xfrm>
            <a:prstGeom prst="rect">
              <a:avLst/>
            </a:prstGeom>
            <a:solidFill>
              <a:srgbClr val="CCFFFF"/>
            </a:soli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E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28 de diciembre del 2017</a:t>
              </a:r>
              <a:endParaRPr lang="es-E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30 Flecha derecha"/>
            <p:cNvSpPr/>
            <p:nvPr/>
          </p:nvSpPr>
          <p:spPr bwMode="auto">
            <a:xfrm>
              <a:off x="4755355" y="5339705"/>
              <a:ext cx="939800" cy="501650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42" name="7 CuadroTexto"/>
            <p:cNvSpPr txBox="1">
              <a:spLocks noChangeArrowheads="1"/>
            </p:cNvSpPr>
            <p:nvPr/>
          </p:nvSpPr>
          <p:spPr bwMode="auto">
            <a:xfrm>
              <a:off x="308768" y="5326129"/>
              <a:ext cx="1103252" cy="46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altLang="es-PE" sz="2400" b="1" dirty="0">
                  <a:ea typeface="Arial Unicode MS" panose="020B0604020202020204" pitchFamily="34" charset="-128"/>
                  <a:cs typeface="Arial" panose="020B0604020202020204" pitchFamily="34" charset="0"/>
                </a:rPr>
                <a:t>Hito </a:t>
              </a:r>
              <a:r>
                <a:rPr lang="es-ES" altLang="es-PE" sz="2400" b="1" dirty="0" smtClean="0">
                  <a:ea typeface="Arial Unicode MS" panose="020B0604020202020204" pitchFamily="34" charset="-128"/>
                  <a:cs typeface="Arial" panose="020B0604020202020204" pitchFamily="34" charset="0"/>
                </a:rPr>
                <a:t>6</a:t>
              </a:r>
              <a:endParaRPr lang="es-ES" altLang="es-PE" sz="2400" b="1" dirty="0">
                <a:ea typeface="Arial Unicode MS" panose="020B060402020202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" name="38 Abrir llave"/>
            <p:cNvSpPr>
              <a:spLocks/>
            </p:cNvSpPr>
            <p:nvPr/>
          </p:nvSpPr>
          <p:spPr bwMode="auto">
            <a:xfrm>
              <a:off x="1335434" y="5316134"/>
              <a:ext cx="220769" cy="484664"/>
            </a:xfrm>
            <a:prstGeom prst="leftBrace">
              <a:avLst>
                <a:gd name="adj1" fmla="val 48231"/>
                <a:gd name="adj2" fmla="val 50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49" name="15 Rectángulo"/>
            <p:cNvSpPr/>
            <p:nvPr/>
          </p:nvSpPr>
          <p:spPr bwMode="auto">
            <a:xfrm>
              <a:off x="1658143" y="5970710"/>
              <a:ext cx="3008312" cy="476250"/>
            </a:xfrm>
            <a:prstGeom prst="rect">
              <a:avLst/>
            </a:prstGeom>
            <a:solidFill>
              <a:srgbClr val="CCFFFF"/>
            </a:soli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CIERRE DE PROYECTO</a:t>
              </a:r>
              <a:endPara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16 Rectángulo"/>
            <p:cNvSpPr/>
            <p:nvPr/>
          </p:nvSpPr>
          <p:spPr bwMode="auto">
            <a:xfrm>
              <a:off x="5723730" y="5975472"/>
              <a:ext cx="2951163" cy="471488"/>
            </a:xfrm>
            <a:prstGeom prst="rect">
              <a:avLst/>
            </a:prstGeom>
            <a:solidFill>
              <a:srgbClr val="CCFFFF"/>
            </a:soli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E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 enero del 2018</a:t>
              </a:r>
              <a:endParaRPr lang="es-E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30 Flecha derecha"/>
            <p:cNvSpPr/>
            <p:nvPr/>
          </p:nvSpPr>
          <p:spPr bwMode="auto">
            <a:xfrm>
              <a:off x="4739480" y="5959597"/>
              <a:ext cx="939800" cy="501650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2" name="7 CuadroTexto"/>
            <p:cNvSpPr txBox="1">
              <a:spLocks noChangeArrowheads="1"/>
            </p:cNvSpPr>
            <p:nvPr/>
          </p:nvSpPr>
          <p:spPr bwMode="auto">
            <a:xfrm>
              <a:off x="292893" y="5946021"/>
              <a:ext cx="1103252" cy="46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altLang="es-PE" sz="2400" b="1" dirty="0">
                  <a:ea typeface="Arial Unicode MS" panose="020B0604020202020204" pitchFamily="34" charset="-128"/>
                  <a:cs typeface="Arial" panose="020B0604020202020204" pitchFamily="34" charset="0"/>
                </a:rPr>
                <a:t>Hito </a:t>
              </a:r>
              <a:r>
                <a:rPr lang="es-ES" altLang="es-PE" sz="2400" b="1" dirty="0" smtClean="0">
                  <a:ea typeface="Arial Unicode MS" panose="020B0604020202020204" pitchFamily="34" charset="-128"/>
                  <a:cs typeface="Arial" panose="020B0604020202020204" pitchFamily="34" charset="0"/>
                </a:rPr>
                <a:t>7</a:t>
              </a:r>
              <a:endParaRPr lang="es-ES" altLang="es-PE" sz="2400" b="1" dirty="0">
                <a:ea typeface="Arial Unicode MS" panose="020B060402020202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3" name="38 Abrir llave"/>
            <p:cNvSpPr>
              <a:spLocks/>
            </p:cNvSpPr>
            <p:nvPr/>
          </p:nvSpPr>
          <p:spPr bwMode="auto">
            <a:xfrm>
              <a:off x="1319559" y="5936026"/>
              <a:ext cx="220769" cy="484664"/>
            </a:xfrm>
            <a:prstGeom prst="leftBrace">
              <a:avLst>
                <a:gd name="adj1" fmla="val 48231"/>
                <a:gd name="adj2" fmla="val 50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PE" altLang="es-PE"/>
            </a:p>
          </p:txBody>
        </p:sp>
      </p:grpSp>
    </p:spTree>
    <p:extLst>
      <p:ext uri="{BB962C8B-B14F-4D97-AF65-F5344CB8AC3E}">
        <p14:creationId xmlns:p14="http://schemas.microsoft.com/office/powerpoint/2010/main" val="919632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43572"/>
              </p:ext>
            </p:extLst>
          </p:nvPr>
        </p:nvGraphicFramePr>
        <p:xfrm>
          <a:off x="123825" y="1495427"/>
          <a:ext cx="8924925" cy="50308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0246"/>
                <a:gridCol w="4494679"/>
              </a:tblGrid>
              <a:tr h="1343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Planificación </a:t>
                      </a:r>
                    </a:p>
                  </a:txBody>
                  <a:tcPr marT="45718" marB="45718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just" hangingPunct="0">
                        <a:buFont typeface="Wingdings" panose="05000000000000000000" pitchFamily="2" charset="2"/>
                        <a:buChar char="ü"/>
                      </a:pPr>
                      <a:r>
                        <a:rPr lang="es-PE" sz="16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elaborará la documentación que permita gestionar el proyecto de manera eficiente y eficaz para alcanzar los objetivos trazados.</a:t>
                      </a:r>
                      <a:endParaRPr lang="es-PE" sz="1600" kern="1200" noProof="0" dirty="0" smtClean="0">
                        <a:effectLst/>
                      </a:endParaRPr>
                    </a:p>
                  </a:txBody>
                  <a:tcPr marT="45718" marB="45718" anchor="ctr">
                    <a:solidFill>
                      <a:schemeClr val="bg1"/>
                    </a:solidFill>
                  </a:tcPr>
                </a:tc>
              </a:tr>
              <a:tr h="1843460">
                <a:tc>
                  <a:txBody>
                    <a:bodyPr/>
                    <a:lstStyle/>
                    <a:p>
                      <a:r>
                        <a:rPr lang="es-PE" sz="1600" b="1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Diagnóstico de la </a:t>
                      </a:r>
                    </a:p>
                    <a:p>
                      <a:r>
                        <a:rPr lang="es-PE" sz="1600" b="1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Situación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endParaRPr lang="es-PE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8" marB="45718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just" hangingPunct="0">
                        <a:buFont typeface="Wingdings" panose="05000000000000000000" pitchFamily="2" charset="2"/>
                        <a:buChar char="ü"/>
                      </a:pPr>
                      <a:r>
                        <a:rPr lang="es-PE" sz="16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analizará la documentación referida a planes estratégicos para</a:t>
                      </a:r>
                      <a:r>
                        <a:rPr lang="es-PE" sz="160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entender la situación de los proyectos de la OGTI, se realizarán las entrevistas necesarias con los interesados para conocer los procedimientos actuales, así como su cartera de proyectos.</a:t>
                      </a:r>
                      <a:endParaRPr lang="es-PE" sz="1600" kern="1200" noProof="0" dirty="0" smtClean="0">
                        <a:effectLst/>
                      </a:endParaRPr>
                    </a:p>
                  </a:txBody>
                  <a:tcPr marT="45718" marB="45718" anchor="ctr">
                    <a:solidFill>
                      <a:schemeClr val="bg1"/>
                    </a:solidFill>
                  </a:tcPr>
                </a:tc>
              </a:tr>
              <a:tr h="1843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Desarrollo de la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Metodología de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Gestión de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Proyectos</a:t>
                      </a:r>
                    </a:p>
                  </a:txBody>
                  <a:tcPr marT="45718" marB="45718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just" hangingPunct="0">
                        <a:buFont typeface="Wingdings" panose="05000000000000000000" pitchFamily="2" charset="2"/>
                        <a:buChar char="ü"/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desarrollará una metodología propia para la OGTI, considerando como referencia marcos de trabajo como el PMBOK® del PMI y otros que se adecuen para la gestión de proyectos en la OGTI.</a:t>
                      </a:r>
                    </a:p>
                  </a:txBody>
                  <a:tcPr marT="45718" marB="45718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428" name="Rectangle 9"/>
          <p:cNvSpPr txBox="1">
            <a:spLocks noChangeArrowheads="1"/>
          </p:cNvSpPr>
          <p:nvPr/>
        </p:nvSpPr>
        <p:spPr bwMode="auto">
          <a:xfrm>
            <a:off x="219075" y="895350"/>
            <a:ext cx="85153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de-DE" altLang="es-PE" sz="2400" b="1" dirty="0">
                <a:solidFill>
                  <a:schemeClr val="accent2"/>
                </a:solidFill>
              </a:rPr>
              <a:t>DEFINICIÓN DEL </a:t>
            </a:r>
            <a:r>
              <a:rPr lang="de-DE" altLang="es-PE" sz="2400" b="1" dirty="0" smtClean="0">
                <a:solidFill>
                  <a:schemeClr val="accent2"/>
                </a:solidFill>
              </a:rPr>
              <a:t>PRODUCTO DEL PROYECTO</a:t>
            </a:r>
            <a:endParaRPr lang="de-DE" altLang="es-PE" sz="2400" b="1" dirty="0">
              <a:solidFill>
                <a:schemeClr val="accent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24" y="1625695"/>
            <a:ext cx="1786422" cy="111750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99" y="3024841"/>
            <a:ext cx="1541285" cy="15412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1176" t="4377" r="2059" b="3660"/>
          <a:stretch/>
        </p:blipFill>
        <p:spPr>
          <a:xfrm>
            <a:off x="2060762" y="4847766"/>
            <a:ext cx="2261347" cy="131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290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484141"/>
              </p:ext>
            </p:extLst>
          </p:nvPr>
        </p:nvGraphicFramePr>
        <p:xfrm>
          <a:off x="123825" y="1495426"/>
          <a:ext cx="8924925" cy="4959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8175"/>
                <a:gridCol w="4476750"/>
              </a:tblGrid>
              <a:tr h="14521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Piloto para la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implementación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la Metodología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gestión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Proyectos</a:t>
                      </a:r>
                    </a:p>
                  </a:txBody>
                  <a:tcPr marT="45718" marB="45718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just" hangingPunct="0">
                        <a:buFont typeface="Wingdings" panose="05000000000000000000" pitchFamily="2" charset="2"/>
                        <a:buChar char="ü"/>
                      </a:pPr>
                      <a:r>
                        <a:rPr lang="es-PE" sz="16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probará y afinará la metodología propuesta con proyectos reales de la OGTI para ajustar la metodología.</a:t>
                      </a:r>
                    </a:p>
                  </a:txBody>
                  <a:tcPr marT="45718" marB="45718" anchor="ctr">
                    <a:solidFill>
                      <a:schemeClr val="bg1"/>
                    </a:solidFill>
                  </a:tcPr>
                </a:tc>
              </a:tr>
              <a:tr h="1604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Informe Final</a:t>
                      </a:r>
                    </a:p>
                  </a:txBody>
                  <a:tcPr marT="45718" marB="45718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just" hangingPunct="0">
                        <a:buFont typeface="Wingdings" panose="05000000000000000000" pitchFamily="2" charset="2"/>
                        <a:buChar char="ü"/>
                      </a:pPr>
                      <a:r>
                        <a:rPr lang="es-PE" sz="16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entregará la metodología ajustada de acuerdo al piloto,</a:t>
                      </a:r>
                      <a:r>
                        <a:rPr lang="es-PE" sz="160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 presentará la Propuesta de la Directiva SIS para formalizar la metodología, y se elaborará el Acta de Aceptación Final.</a:t>
                      </a:r>
                      <a:endParaRPr lang="es-PE" sz="1600" kern="120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8" marB="45718" anchor="ctr">
                    <a:solidFill>
                      <a:schemeClr val="bg1"/>
                    </a:solidFill>
                  </a:tcPr>
                </a:tc>
              </a:tr>
              <a:tr h="1902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Gestión del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Cambio</a:t>
                      </a:r>
                    </a:p>
                  </a:txBody>
                  <a:tcPr marT="45718" marB="45718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just" hangingPunct="0">
                        <a:buFont typeface="Wingdings" panose="05000000000000000000" pitchFamily="2" charset="2"/>
                        <a:buChar char="ü"/>
                      </a:pPr>
                      <a:r>
                        <a:rPr lang="es-PE" sz="16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  <a:r>
                        <a:rPr lang="es-PE" sz="160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realizará una Evaluación de Impacto y Preparación, se desarrollarán las Estrategias del Cambio, se planificará el Cambio, se ejecutará el Plan de Gestión del Cambio, y se realizará el cierre parcial del Plan de Gestión del Cambio.</a:t>
                      </a:r>
                      <a:endParaRPr lang="es-PE" sz="1600" kern="120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8" marB="45718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428" name="Rectangle 9"/>
          <p:cNvSpPr txBox="1">
            <a:spLocks noChangeArrowheads="1"/>
          </p:cNvSpPr>
          <p:nvPr/>
        </p:nvSpPr>
        <p:spPr bwMode="auto">
          <a:xfrm>
            <a:off x="219075" y="895350"/>
            <a:ext cx="85153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de-DE" altLang="es-PE" sz="2400" b="1" dirty="0">
                <a:solidFill>
                  <a:schemeClr val="accent2"/>
                </a:solidFill>
              </a:rPr>
              <a:t>DEFINICIÓN DEL </a:t>
            </a:r>
            <a:r>
              <a:rPr lang="de-DE" altLang="es-PE" sz="2400" b="1" dirty="0" smtClean="0">
                <a:solidFill>
                  <a:schemeClr val="accent2"/>
                </a:solidFill>
              </a:rPr>
              <a:t>PRODUCTO DEL PROYECTO</a:t>
            </a:r>
            <a:endParaRPr lang="de-DE" altLang="es-PE" sz="2400" b="1" dirty="0">
              <a:solidFill>
                <a:schemeClr val="accent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39" y="1638861"/>
            <a:ext cx="1901246" cy="11760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2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7803" y="3101228"/>
            <a:ext cx="1354862" cy="132733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6901" y="4714875"/>
            <a:ext cx="2479722" cy="15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801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33139"/>
              </p:ext>
            </p:extLst>
          </p:nvPr>
        </p:nvGraphicFramePr>
        <p:xfrm>
          <a:off x="406399" y="1495425"/>
          <a:ext cx="7547429" cy="4342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966"/>
                <a:gridCol w="5345463"/>
              </a:tblGrid>
              <a:tr h="6440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Sponsors (OGTI-SIS y CTB)</a:t>
                      </a:r>
                    </a:p>
                  </a:txBody>
                  <a:tcPr marT="45718" marB="45718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just" hangingPunct="0">
                        <a:buFont typeface="Wingdings" panose="05000000000000000000" pitchFamily="2" charset="2"/>
                        <a:buChar char="ü"/>
                      </a:pPr>
                      <a:r>
                        <a:rPr lang="pt-BR" sz="18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Jorge Torres Estrada, Héctor </a:t>
                      </a:r>
                      <a:r>
                        <a:rPr lang="pt-BR" sz="18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Alcalde</a:t>
                      </a:r>
                      <a:r>
                        <a:rPr lang="pt-BR" sz="18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pt-BR" sz="18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Julio</a:t>
                      </a:r>
                      <a:r>
                        <a:rPr lang="pt-BR" sz="18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Santiago.</a:t>
                      </a:r>
                      <a:endParaRPr lang="es-PE" sz="1800" kern="1200" noProof="0" dirty="0" smtClean="0">
                        <a:effectLst/>
                      </a:endParaRPr>
                    </a:p>
                  </a:txBody>
                  <a:tcPr marT="45718" marB="45718" anchor="ctr">
                    <a:solidFill>
                      <a:schemeClr val="bg1"/>
                    </a:solidFill>
                  </a:tcPr>
                </a:tc>
              </a:tr>
              <a:tr h="913950">
                <a:tc>
                  <a:txBody>
                    <a:bodyPr/>
                    <a:lstStyle/>
                    <a:p>
                      <a:r>
                        <a:rPr lang="es-P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Comité</a:t>
                      </a:r>
                      <a:r>
                        <a:rPr lang="es-PE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Control de Cambios</a:t>
                      </a:r>
                      <a:endParaRPr lang="es-PE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8" marB="45718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just" hangingPunct="0">
                        <a:buFont typeface="Wingdings" panose="05000000000000000000" pitchFamily="2" charset="2"/>
                        <a:buChar char="ü"/>
                      </a:pPr>
                      <a:r>
                        <a:rPr lang="pt-BR" sz="18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Jorge Torres Estrada, Héctor </a:t>
                      </a:r>
                      <a:r>
                        <a:rPr lang="pt-BR" sz="18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Alcalde</a:t>
                      </a:r>
                      <a:r>
                        <a:rPr lang="pt-BR" sz="18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pt-BR" sz="18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Julio</a:t>
                      </a:r>
                      <a:r>
                        <a:rPr lang="pt-BR" sz="18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Santiago.</a:t>
                      </a:r>
                      <a:endParaRPr lang="es-PE" sz="1800" kern="1200" noProof="0" dirty="0" smtClean="0">
                        <a:effectLst/>
                      </a:endParaRPr>
                    </a:p>
                  </a:txBody>
                  <a:tcPr marT="45718" marB="45718" anchor="ctr">
                    <a:solidFill>
                      <a:schemeClr val="bg1"/>
                    </a:solidFill>
                  </a:tcPr>
                </a:tc>
              </a:tr>
              <a:tr h="772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Coordinador del Proyecto</a:t>
                      </a:r>
                    </a:p>
                  </a:txBody>
                  <a:tcPr marT="45718" marB="45718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just" hangingPunct="0">
                        <a:buFont typeface="Wingdings" panose="05000000000000000000" pitchFamily="2" charset="2"/>
                        <a:buChar char="ü"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Rosa </a:t>
                      </a:r>
                      <a:r>
                        <a:rPr lang="es-PE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</a:t>
                      </a:r>
                      <a:r>
                        <a:rPr lang="es-PE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Laos.</a:t>
                      </a:r>
                      <a:endParaRPr lang="es-PE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8" marB="45718" anchor="ctr">
                    <a:solidFill>
                      <a:schemeClr val="bg1"/>
                    </a:solidFill>
                  </a:tcPr>
                </a:tc>
              </a:tr>
              <a:tr h="1186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Equipo Núcleo</a:t>
                      </a:r>
                    </a:p>
                  </a:txBody>
                  <a:tcPr marT="45718" marB="45718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just" hangingPunct="0">
                        <a:buFont typeface="Wingdings" panose="05000000000000000000" pitchFamily="2" charset="2"/>
                        <a:buChar char="ü"/>
                      </a:pPr>
                      <a:r>
                        <a:rPr lang="es-PE" sz="18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Margarita Pachas.</a:t>
                      </a:r>
                    </a:p>
                    <a:p>
                      <a:pPr marL="285750" lvl="0" indent="-285750" algn="just" hangingPunct="0">
                        <a:buFont typeface="Wingdings" panose="05000000000000000000" pitchFamily="2" charset="2"/>
                        <a:buChar char="ü"/>
                      </a:pPr>
                      <a:r>
                        <a:rPr lang="es-PE" sz="18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Luis Alvarado.</a:t>
                      </a:r>
                    </a:p>
                    <a:p>
                      <a:pPr marL="285750" lvl="0" indent="-285750" algn="just" hangingPunct="0">
                        <a:buFont typeface="Wingdings" panose="05000000000000000000" pitchFamily="2" charset="2"/>
                        <a:buChar char="ü"/>
                      </a:pPr>
                      <a:r>
                        <a:rPr lang="es-PE" sz="18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Ivan</a:t>
                      </a:r>
                      <a:r>
                        <a:rPr lang="es-PE" sz="18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Paredes.</a:t>
                      </a:r>
                    </a:p>
                    <a:p>
                      <a:pPr marL="285750" lvl="0" indent="-285750" algn="just" hangingPunct="0">
                        <a:buFont typeface="Wingdings" panose="05000000000000000000" pitchFamily="2" charset="2"/>
                        <a:buChar char="ü"/>
                      </a:pPr>
                      <a:r>
                        <a:rPr lang="es-PE" sz="18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Erika Moreno.</a:t>
                      </a:r>
                    </a:p>
                    <a:p>
                      <a:pPr marL="285750" lvl="0" indent="-285750" algn="just" hangingPunct="0">
                        <a:buFont typeface="Wingdings" panose="05000000000000000000" pitchFamily="2" charset="2"/>
                        <a:buChar char="ü"/>
                      </a:pPr>
                      <a:r>
                        <a:rPr lang="es-PE" sz="18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Carlos Castillo.</a:t>
                      </a:r>
                    </a:p>
                    <a:p>
                      <a:pPr marL="285750" lvl="0" indent="-285750" algn="just" hangingPunct="0">
                        <a:buFont typeface="Wingdings" panose="05000000000000000000" pitchFamily="2" charset="2"/>
                        <a:buChar char="ü"/>
                      </a:pPr>
                      <a:r>
                        <a:rPr lang="es-PE" sz="18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Miguel </a:t>
                      </a:r>
                      <a:r>
                        <a:rPr lang="es-PE" sz="18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Asmat</a:t>
                      </a:r>
                      <a:r>
                        <a:rPr lang="es-PE" sz="18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lvl="0" indent="-285750" algn="just" hangingPunct="0">
                        <a:buFont typeface="Wingdings" panose="05000000000000000000" pitchFamily="2" charset="2"/>
                        <a:buChar char="ü"/>
                      </a:pPr>
                      <a:r>
                        <a:rPr lang="es-PE" sz="18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Wilmer</a:t>
                      </a:r>
                      <a:r>
                        <a:rPr lang="es-PE" sz="180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Balbín.</a:t>
                      </a:r>
                      <a:endParaRPr lang="es-PE" sz="1800" kern="120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8" marB="45718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428" name="Rectangle 9"/>
          <p:cNvSpPr txBox="1">
            <a:spLocks noChangeArrowheads="1"/>
          </p:cNvSpPr>
          <p:nvPr/>
        </p:nvSpPr>
        <p:spPr bwMode="auto">
          <a:xfrm>
            <a:off x="219075" y="895350"/>
            <a:ext cx="85153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de-DE" altLang="es-PE" sz="2400" b="1" dirty="0" smtClean="0">
                <a:solidFill>
                  <a:schemeClr val="accent2"/>
                </a:solidFill>
              </a:rPr>
              <a:t>PRINCIPALES INTERESADOS OGTI-SIS</a:t>
            </a:r>
            <a:endParaRPr lang="de-DE" altLang="es-PE" sz="2400" b="1" dirty="0">
              <a:solidFill>
                <a:schemeClr val="accent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15914"/>
          <a:stretch/>
        </p:blipFill>
        <p:spPr>
          <a:xfrm>
            <a:off x="5419044" y="4858432"/>
            <a:ext cx="3579813" cy="147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472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" t="2296" r="2014" b="11031"/>
          <a:stretch/>
        </p:blipFill>
        <p:spPr>
          <a:xfrm>
            <a:off x="3033812" y="3696283"/>
            <a:ext cx="2885875" cy="2786742"/>
          </a:xfrm>
          <a:prstGeom prst="rect">
            <a:avLst/>
          </a:prstGeom>
        </p:spPr>
      </p:pic>
      <p:sp>
        <p:nvSpPr>
          <p:cNvPr id="16387" name="Rectangle 9"/>
          <p:cNvSpPr txBox="1">
            <a:spLocks noChangeArrowheads="1"/>
          </p:cNvSpPr>
          <p:nvPr/>
        </p:nvSpPr>
        <p:spPr bwMode="auto">
          <a:xfrm>
            <a:off x="219075" y="895350"/>
            <a:ext cx="85153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de-DE" altLang="es-PE" sz="2400" b="1" dirty="0" smtClean="0">
                <a:solidFill>
                  <a:schemeClr val="accent2"/>
                </a:solidFill>
              </a:rPr>
              <a:t>FINALIDAD DEL PROYECTO</a:t>
            </a:r>
            <a:endParaRPr lang="de-DE" altLang="es-PE" sz="2400" b="1" dirty="0">
              <a:solidFill>
                <a:schemeClr val="accent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81025" y="1713749"/>
            <a:ext cx="81534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s-PE" sz="2400" dirty="0"/>
              <a:t>Desarrollar e implementar una metodología de gestión de proyectos que permita gestionar, controlar y dar seguimiento a los diferentes tipos y tamaños de proyectos que maneja la Oficina General de Tecnología de la Información – </a:t>
            </a:r>
            <a:r>
              <a:rPr lang="es-PE" sz="2400" dirty="0" smtClean="0"/>
              <a:t>OGTI</a:t>
            </a:r>
            <a:r>
              <a:rPr lang="es-MX" sz="2400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  <a:defRPr/>
            </a:pPr>
            <a:r>
              <a:rPr lang="es-MX" sz="2400" b="1" dirty="0" smtClean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</a:rPr>
              <a:t>Qué vamos a lograr</a:t>
            </a:r>
          </a:p>
          <a:p>
            <a:pPr algn="just">
              <a:spcAft>
                <a:spcPts val="0"/>
              </a:spcAft>
              <a:defRPr/>
            </a:pPr>
            <a:endParaRPr lang="es-MX" sz="2400" b="1" dirty="0">
              <a:solidFill>
                <a:srgbClr val="FF0000"/>
              </a:solidFill>
              <a:latin typeface="+mj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s-MX" sz="2400" b="1" dirty="0" smtClean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</a:rPr>
              <a:t>Se debe agregar los Factores </a:t>
            </a:r>
            <a:r>
              <a:rPr lang="es-MX" sz="2400" b="1" dirty="0" err="1" smtClean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</a:rPr>
              <a:t>criticos</a:t>
            </a:r>
            <a:r>
              <a:rPr lang="es-MX" sz="2400" b="1" dirty="0" smtClean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</a:rPr>
              <a:t> de </a:t>
            </a:r>
            <a:r>
              <a:rPr lang="es-MX" sz="2400" b="1" dirty="0" err="1" smtClean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</a:rPr>
              <a:t>exito</a:t>
            </a:r>
            <a:endParaRPr lang="es-PE" sz="2400" b="1" dirty="0">
              <a:solidFill>
                <a:srgbClr val="FF0000"/>
              </a:solidFill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978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019300" y="2347913"/>
            <a:ext cx="5562600" cy="1600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3600" b="1" dirty="0" smtClean="0"/>
              <a:t>2. Plan de Dirección </a:t>
            </a:r>
            <a:r>
              <a:rPr lang="es-ES" sz="3600" b="1" dirty="0"/>
              <a:t>del Proyecto</a:t>
            </a:r>
          </a:p>
        </p:txBody>
      </p:sp>
    </p:spTree>
    <p:extLst>
      <p:ext uri="{BB962C8B-B14F-4D97-AF65-F5344CB8AC3E}">
        <p14:creationId xmlns:p14="http://schemas.microsoft.com/office/powerpoint/2010/main" val="4518024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utoShape 14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9220" name="AutoShape 16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9221" name="AutoShape 18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>
          <a:xfrm>
            <a:off x="457200" y="524310"/>
            <a:ext cx="8223250" cy="540214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es-PE" altLang="es-PE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EDT</a:t>
            </a:r>
            <a:endParaRPr lang="de-DE" sz="28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524"/>
            <a:ext cx="9144000" cy="5793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08521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utoShape 14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9220" name="AutoShape 16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9221" name="AutoShape 18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>
          <a:xfrm>
            <a:off x="457200" y="524310"/>
            <a:ext cx="8223250" cy="540214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es-PE" altLang="es-PE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EDT – 0.0 Gestión de Proyecto </a:t>
            </a:r>
            <a:endParaRPr lang="de-DE" sz="28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496"/>
            <a:ext cx="9144000" cy="50027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70229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utoShape 14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9220" name="AutoShape 16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9221" name="AutoShape 18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>
          <a:xfrm>
            <a:off x="457200" y="524310"/>
            <a:ext cx="8223250" cy="540214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es-PE" altLang="es-PE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EDT – 1.0 Diagnóstico de la Situación Actual</a:t>
            </a:r>
            <a:endParaRPr lang="de-DE" sz="28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4" y="1428496"/>
            <a:ext cx="8829545" cy="24729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22174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utoShape 14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9220" name="AutoShape 16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9221" name="AutoShape 18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>
          <a:xfrm>
            <a:off x="457200" y="524310"/>
            <a:ext cx="8223250" cy="540214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es-PE" altLang="es-PE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EDT – 2.0 Desarrollo de la Metodología de Gestión de Proyectos</a:t>
            </a:r>
            <a:endParaRPr lang="de-DE" sz="28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428496"/>
            <a:ext cx="8893875" cy="54189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16367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691" y="2765720"/>
            <a:ext cx="2423759" cy="209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AutoShape 14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9220" name="AutoShape 16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9221" name="AutoShape 18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9222" name="2 Marcador de contenido"/>
          <p:cNvSpPr>
            <a:spLocks noGrp="1"/>
          </p:cNvSpPr>
          <p:nvPr>
            <p:ph sz="quarter" idx="1"/>
          </p:nvPr>
        </p:nvSpPr>
        <p:spPr>
          <a:xfrm>
            <a:off x="460376" y="2142698"/>
            <a:ext cx="6363506" cy="200622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PE" altLang="es-PE" dirty="0" smtClean="0"/>
              <a:t>Realizar la Reunión de Lanzamiento del Proyecto.</a:t>
            </a:r>
          </a:p>
          <a:p>
            <a:pPr marL="457200" indent="-457200">
              <a:buFont typeface="+mj-lt"/>
              <a:buAutoNum type="arabicPeriod"/>
            </a:pPr>
            <a:endParaRPr lang="es-PE" altLang="es-PE" dirty="0"/>
          </a:p>
          <a:p>
            <a:pPr marL="0" indent="0">
              <a:buNone/>
            </a:pPr>
            <a:r>
              <a:rPr lang="es-PE" altLang="es-PE" dirty="0" smtClean="0">
                <a:solidFill>
                  <a:srgbClr val="FF0000"/>
                </a:solidFill>
              </a:rPr>
              <a:t>Propongo un texto como este</a:t>
            </a:r>
          </a:p>
          <a:p>
            <a:pPr marL="0" indent="0">
              <a:buNone/>
            </a:pPr>
            <a:r>
              <a:rPr lang="es-PE" altLang="es-PE" dirty="0" smtClean="0">
                <a:solidFill>
                  <a:srgbClr val="FF0000"/>
                </a:solidFill>
              </a:rPr>
              <a:t>“</a:t>
            </a:r>
            <a:r>
              <a:rPr lang="es-PE" dirty="0">
                <a:solidFill>
                  <a:srgbClr val="FF0000"/>
                </a:solidFill>
              </a:rPr>
              <a:t>El Objetivo de </a:t>
            </a:r>
            <a:r>
              <a:rPr lang="es-PE" dirty="0" smtClean="0">
                <a:solidFill>
                  <a:srgbClr val="FF0000"/>
                </a:solidFill>
              </a:rPr>
              <a:t>esta reunión es presentar los </a:t>
            </a:r>
            <a:r>
              <a:rPr lang="es-PE" dirty="0">
                <a:solidFill>
                  <a:srgbClr val="FF0000"/>
                </a:solidFill>
              </a:rPr>
              <a:t>objetivos </a:t>
            </a:r>
            <a:r>
              <a:rPr lang="es-PE" dirty="0" smtClean="0">
                <a:solidFill>
                  <a:srgbClr val="FF0000"/>
                </a:solidFill>
              </a:rPr>
              <a:t>del proyecto que </a:t>
            </a:r>
            <a:r>
              <a:rPr lang="es-PE" dirty="0">
                <a:solidFill>
                  <a:srgbClr val="FF0000"/>
                </a:solidFill>
              </a:rPr>
              <a:t>se pretenden conseguir en el mismo, sus etapas del mismo, las funciones y responsabilidades de cada miembro del equipo</a:t>
            </a:r>
            <a:r>
              <a:rPr lang="es-PE" altLang="es-PE" dirty="0" smtClean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>
          <a:xfrm>
            <a:off x="457200" y="606198"/>
            <a:ext cx="8223250" cy="6000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de-DE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OBJETIVOS DE LA REUNION</a:t>
            </a:r>
            <a:endParaRPr lang="de-DE" sz="28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utoShape 14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9220" name="AutoShape 16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9221" name="AutoShape 18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>
          <a:xfrm>
            <a:off x="457200" y="524310"/>
            <a:ext cx="8223250" cy="540214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es-PE" altLang="es-PE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EDT – 3.0 Capacitación</a:t>
            </a:r>
            <a:endParaRPr lang="de-DE" sz="28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3" y="1624133"/>
            <a:ext cx="8777817" cy="2307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71808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utoShape 14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9220" name="AutoShape 16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9221" name="AutoShape 18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>
          <a:xfrm>
            <a:off x="457199" y="524310"/>
            <a:ext cx="8854441" cy="540214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es-PE" altLang="es-PE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EDT – 4.0 Piloto para la implementación de la MGP</a:t>
            </a:r>
            <a:endParaRPr lang="de-DE" sz="28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" y="1428496"/>
            <a:ext cx="9144000" cy="32959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13453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utoShape 14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9220" name="AutoShape 16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9221" name="AutoShape 18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>
          <a:xfrm>
            <a:off x="457200" y="524310"/>
            <a:ext cx="8223250" cy="540214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es-PE" altLang="es-PE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EDT – 5.0 Informe Final</a:t>
            </a:r>
            <a:endParaRPr lang="de-DE" sz="28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4127"/>
            <a:ext cx="8223250" cy="2724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31070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utoShape 14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9220" name="AutoShape 16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9221" name="AutoShape 18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>
          <a:xfrm>
            <a:off x="457200" y="524310"/>
            <a:ext cx="8223250" cy="540214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es-PE" altLang="es-PE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EDT – 6.0 Gestión del Cambio</a:t>
            </a:r>
            <a:endParaRPr lang="de-DE" sz="28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440"/>
            <a:ext cx="9144000" cy="563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0887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utoShape 14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9220" name="AutoShape 16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9221" name="AutoShape 18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>
          <a:xfrm>
            <a:off x="457200" y="524310"/>
            <a:ext cx="8223250" cy="540214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de-DE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PLAZOS</a:t>
            </a:r>
            <a:endParaRPr lang="de-DE" sz="28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310140"/>
            <a:ext cx="8896350" cy="4905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47353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utoShape 14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9220" name="AutoShape 16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9221" name="AutoShape 18" descr="data:image/jpeg;base64,/9j/4AAQSkZJRgABAQAAAQABAAD/2wBDAAkGBwgHBgkIBwgKCgkLDRYPDQwMDRsUFRAWIB0iIiAdHx8kKDQsJCYxJx8fLT0tMTU3Ojo6Iys/RD84QzQ5Ojf/2wBDAQoKCg0MDRoPDxo3JR8lNzc3Nzc3Nzc3Nzc3Nzc3Nzc3Nzc3Nzc3Nzc3Nzc3Nzc3Nzc3Nzc3Nzc3Nzc3Nzc3Nzf/wAARCACMAIwDASIAAhEBAxEB/8QAHAABAAICAwEAAAAAAAAAAAAAAAYHBAUBAggD/8QAPxAAAQMDAgMFBQYDBgcAAAAAAQIDBAAFEQYhBxIxE0FRYYEUIjJx0RUWkZKT4UJSUxcjM6Gx8VVig6KjwfD/xAAaAQEAAwEBAQAAAAAAAAAAAAAAAgMEBQEG/8QALBEAAgIBAwIFAwQDAAAAAAAAAAECAwQREiEFQRUxUVKhFCJhEzKB0XGRsf/aAAwDAQACEQMRAD8AvGlKUApSlAK4zWm1ff2dNWCVdH9+ySA2jvWsnCU+pIqk5mptdrt/259vLaQs5Sy0hvkQPDBTv60B6GpUD4Wa7Vq+E9HnIQ1c4gBdSgYS4g7BYHdvkEd1TygFKUoBSlKAUpSgFKUoBSlKAUrqVpSMqUAPEnFY/wBpQPafZvbY3tH9LtU8/wCGc0BlUoDmlAV7xwtMq6aKUuGhxxUN9D622xkqQMg7eWc+lefTdJS4gi9sosE55c7V7AccaSMOqQkH+YgZqndeaGsbmr7FGt7CI6bo+r2sNZwEjBynBwkk5H/24GNwJtg+2XrgwVFCIpbeIzjmUoFI+exP+9XfWusdnt9jgIg2uMiPHR/COpPiT1J8zWxoBSlKAUpSgFKUoBSlKAUpSgIdr3RP3tQnmukuOltpSUxkFPZOK3wVZHofKvP7Fju1tXIjTbBcm3HwuKlsxlKQp07JIPLgkHcEHzFesa4xQFR2Wx8S7fa2Y1tktsMtggInSUrX1P8AyrwPAc3oK+7to4tSQGTe4MdKzhbqVJJSM92G8/6Va1KApy5cGpU22vP3DUcu43ZKSpkvDmb5v5SVlSt8dcj5VXc0w/sWPMtpkwJsZwMuNB1SVJUkdfIg5+Vep68y8VIDdr1zdo7CQhqStuSEjoCse9/3An1oCb8MNbXViTAtmqpLzzNzCvYJMge9zJPKUlf8Wcd+4JHXO1xA5qt9S6VTcuFMJhhtYmwI7cyOpo4WHAOZWD4kFXrjwqVaEvZ1FpS3XNakKeca5Xyjp2iTyqx5ZBoDf0pSgFKUNAKVxmgOaA5pSlAKUpQClKUApSlAK858cSE8QSTgJ9lj8xPcOZW9ejK888aIUm766mpgt9oqHbUreAPwoRlSlenONqAv2AgC3Rk4GAykY9BUF4b9hY79ftLNu5Q08ZcVskYS0o8pSnyThP5s99SPQd6TqDSFsuQCQpxgJcSnoFp91Q/EGql11qJ3S3EibcLYlkvlv3VLBcQQUJCgQD3KHTxoC+s1r7ve7XZW0OXa4RoaFnCC+4E8x8s1DeGXEB7VT8q23OOyzcY6A4FsE9m8jIBIB3BGRt51EuLU642rVTzlxgIlWh9pPsylI91J5AFAq8QQTjz8qAuB27QkWhy7NyG3oSGS92rSwpKkgZyD0NVyvijcYV7ii4wreqzTHwy27FdUp1GTjmOdiNx3D1r6cHbeo6NuP2i04i1zVKUht/ZJSUnnUnwQdt+/BPnUb4e6K0ve75IlRbs/JjW+SFMwlgcy0A+4tRHVJI7u7GcE4oBxXvSmdSy4V5RNYCAlVvfakqQjlwn3gBjcK5s9/wDlVsaJXPXpW2ruqlrmFkc6nElK1DuKgdwSMZqC3nUN7a4sMstxPabXGQlpY7LZkL3UsKJA5tknxxsBUvuuro0QfG0yCcBchYTn5DNZ7cqqriT59Fyy2FM5+SJPmuFqCUlSiAkbknoKr67awlQIzbiZkcGQooaceSFIBwTnbGenTNQO86z1VH5rZcLlDuTFzRyJ7NlKS1zdMcoG3iDnYnepY9yuhvS0/wAnltbrltfJa8fiDpSRck29q9xlSFqCEbkIWrwCsYJ9alFeZ3GdQavktWZyzLDgcy662yElAO2VK6AD/bNekILK48KOw4surbaShSz/ABEAAmrU0/Ireq8zIpSlegUpQ0AqqkMt/wBuU2O9umZbFpx4gpb/APSTVi3S5t21LZWhSys45UdQPGqu1LKah8ZtMXlDifZprYjlRyCleFowR/1EYqtXQc9mvPoScJbd2nBn8AlOx9P3e0yFZcgXJbeM5A91IIHlzJUfWsDjXotpxtWpIcmPGUlIbksrBT25J90pwPjycY7/AB2rZcGmwLlrN0dTeHE/gpX1rW8cLfdrrdbNFgsrkQw04taAQEIcyBzKJ2GytvXFSlKMVrJ6HiTk9EbbhJoJ7THb3K4yo78mQjkaTGXztoRkEnmwMk4Hyx860/GbVFygX+0263KbyyRKDXZ9op1wEBOU943VgeKSeoFZHDQ3LTFkdtzjrL/O52iAgkpZ2AIGcZyRnu3J69a2U9xcqYZLwSp7lCe05QFYGds46bmuVkdYpqekPufwb6enWz/dwblGoW7lpJtUth2PLlw8OshJBZWpOCN8dDVe2pm26JdfubkqWqS8lSVuoSTsogkBCdhuBud/OpU3lbeFHNVzqDUEi2ajfhzmQ7EQsOJbUn4kkDBrNiZNufa4zltiuy/stvprxa9UtX+SVWq+wb84tyDLU66k5U24CHE+ZB3xURu16tcq4ymL9BJdYUtHOknJOdvkMY2rA0lLRO18y9DYLSXCvDbfRKcEnPl+1SLXlmiPSEyHm2e2UB/fc6kcwB3SSCM7Z33rRTVXh5W1c7l/KIWzllUavjb8mh0jb0XqzXKA844IrLyHGCN+wWQdxnuI2IrJ03p6NFuqpU6YvliFSgFAISQM+8ST02P4Vlqu8XTunuxhRm1JkYcY5T8WQMlW+dgM5NaBcaadLybzMYPLc5SGISUJJK8cxWQDk8v8I7yT+OqEbbXPnbF/7/L/AJKJSrr26fc15lhcNb67deILwt3KYPshS8QyQSBgpJUfBWQOmeZVXLUW4d6TY0nYW45AVPfw7Me71Lx0HkOg/HqalVbIRUIqK8kZZScnqxSlKkeCuq1BKCpRwBuTXJrXXV48nYpPxfFVN9qqrc2ThHfLQ0dweVKkqcPw9EjwFV/xWjEWFi5NqKXrdLbdSodRk4/1KT6VYS28d1Q7iO9ERYHWZgWpkrbU6htWFkBWQBnxIHXuzXzeLvnlxl315Opc4xocSPcPL7MizbtGceQx9qTXH2lBQBWvqpPiNiCPHB8Kmy21ADmJUrG5J3JqsrXp+bftPRlxktrQkYbC3OVTS04GQrByn0znferSYbU2w22tRWpKAConckDrUus7HYnGer7r0JdPcox0cdPz6nyYRykkDGeu1fRSQetd8VrZdzQ2Slr3lZwc91cVRbeiOlq29TO2TtUT1ZGh3QgPsNrCBgOqBBQfI+FZRuziVK7ckpA5glAySB5Dc1CdValdEgs28Bhvs8uc7eVhSv4SCNiBv311unYd0rVJcJdzJl3Vwg1LlvsZlleiWBnt+SO24k9i7yvJTzLxnHMo+uMmtVeLtdtV3ZFst5LgkOBphhro5jO+SAcd/dsKsrgnY3rXp65X68BQRMSFttugn+7Skkr371Z/yrG4FWB+RJnasuLASqRlETbAHMcuFI7hnCR5A4r6WGPCM3Z3ZxZ3zlFQ7Gq1Jo9T190xoqAEOOMRA7cZjSAHMFQBWSd8ADAzn4htUjtSVXXi+bX2KW7XpqIUxY6B7iFFLYBI8feOM/yjv3rrw9dkpvGu7+th2fNbnKjoaSRzKQhSsAeG3LsP5RgE1otP6oSnilP1Eyytu2zXGoctKlbsFaUoSpWNv8RojPcFelXlJew6UrgdBXNAKUpQHR1fIkn8K1T3vqKic5r5asmyLfDZfj8uO05VBQz1B+lRX7yyyN0Nn0rg9UyUp/pvsdDFxZ2R3xJG6BUJ1hpN2+vqcZmhpp5tKHm3UlYSUnZaACPewSN9unrsTqF8/E0iupvi1dWR+b9q5deTKqW6t6M3PDlJaSR9rXb49rgsQYieVlhAQnO5OO8+dZCq1v2tv/gH8/7UN1B6sq/OPpWWe6TbbNMa5JaJGcaxn4Ud9aVOtnIIJKTylXzNfH7TT/SV+cfSuPtJP9JX5h9KglJPVE9r9CMM6U1A1d3HmEWa9xnncmJc0jPLnYJ5geUgbZSfmDWBfdP2+78XWdO2yA3FgNFsSGozeEgJTzrJx45SnJ8hU1NwQeravxH0ra6EiwRfrjNjxUolSWkl90kkqwT/AK9/yFfR9P6lKxqqyPPZr+jkZeC607Ivg+vF9Zg8M7v7KrsQlDTYCenIXEJKfkQSPkazmY10smgoEbT6I70yLFZSkOoKgsADmISFJyTueoqN8arlc4Vndjqjx12WWx2Tq1NFSku5297OEY90gkHJB6HGc7hPf/vNosQnn3EzISfZXHEq99SeX3HAd9yO896TXcOYQvhvqSTD1zPkTGHI8C8yyw4hQKQzKxzIBB3BI5gfmPCpdqPQNxuDVwajzUSBN5ecynCBkHKSpISebl6gZA8hWJqfh5fLnE9jhz2eXtw6mQ/LdPZnBHMEEKwrBIGF/SrNjoWhhtDq+daUAKXjHMcbmgMezRpEO0QosyR7RJZYQ269jHaKAAJ9azKUoBSlKAwbzb0XSCqK4tSASCFJGSCOlRz7jjunn9L96mNKzXYlN0t046svqybalpCWiIadDnuuH/i/eup0OvuuCf0v3qaUqnw3F9v/AEt+vyfcQk6He7p6P0j9a4+48j/iDX6J+tTeleeGYvt+WPr8j3fCIP8AciT3T2v0j9a4OiJfdOZ/TP1qc0p4Xi+35Z74hke74RXV30xJtdskz3JLTjcdBWtKUEHA6n0G/pWLwtv8abf7pbltlmU0yhSQpaTzgE83Ljwyn8asK7zmLba5U6UCWI7SnHAAPhA367fjXni6TLPpi/wtQacanRJTUntFW58tFHYqBCwgpUTg9MHpnyqdXT8eqanFcr8kLMy6yLjJ8F5aziXaXBQm0uuJTuH22UNlaxtjHaApPfkHHXOcjBgekLZqKHxJRMat8pFsdj9jMkPxkMBaUowj3RgEgpSAQOhOwq1LXOYudujT4iiqPJaS80ojGUqGRt61lVtMoFKUoBSlKAUpSgFKUoBSlKAUpSgFKUoDqtIUkpUAQdiD0NQWdwj0jMlKkKhyGitRUW2pSwjOc7DOw8hsKnlKAxbZAjWuBHgQm+yjR20ttIyTypAwBk7n1rK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PE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>
          <a:xfrm>
            <a:off x="457200" y="524310"/>
            <a:ext cx="8223250" cy="540214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es-PE" altLang="es-PE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ORGANIGRAMA</a:t>
            </a:r>
            <a:endParaRPr lang="de-DE" sz="28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0" y="943429"/>
            <a:ext cx="8438609" cy="591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521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Rectangle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r:id="rId5" imgW="0" imgH="0" progId="TCLayout.ActiveDocument">
                  <p:embed/>
                </p:oleObj>
              </mc:Choice>
              <mc:Fallback>
                <p:oleObj r:id="rId5" imgW="0" imgH="0" progId="TCLayout.ActiveDocument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 txBox="1">
            <a:spLocks noChangeArrowheads="1"/>
          </p:cNvSpPr>
          <p:nvPr/>
        </p:nvSpPr>
        <p:spPr>
          <a:xfrm>
            <a:off x="457200" y="524310"/>
            <a:ext cx="8223250" cy="540214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es-PE" altLang="es-PE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PLAN DE RESPUESTA A RIESGOS</a:t>
            </a:r>
            <a:endParaRPr lang="de-DE" sz="28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21150"/>
              </p:ext>
            </p:extLst>
          </p:nvPr>
        </p:nvGraphicFramePr>
        <p:xfrm>
          <a:off x="594360" y="1397000"/>
          <a:ext cx="8086090" cy="4363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120"/>
                <a:gridCol w="5220970"/>
              </a:tblGrid>
              <a:tr h="608748">
                <a:tc>
                  <a:txBody>
                    <a:bodyPr/>
                    <a:lstStyle/>
                    <a:p>
                      <a:r>
                        <a:rPr lang="es-PE" dirty="0" smtClean="0"/>
                        <a:t>Código del Riesgo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R001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1656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Descripción del Riesgo</a:t>
                      </a:r>
                    </a:p>
                    <a:p>
                      <a:pPr marL="0" algn="l" defTabSz="914400" rtl="0" eaLnBrk="1" latinLnBrk="0" hangingPunct="1"/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Podría suceder que el contenido de la primera versión del Diagnóstico de la Situación Actual no sea lo que el cliente esperaba.</a:t>
                      </a:r>
                    </a:p>
                  </a:txBody>
                  <a:tcPr anchor="ctr"/>
                </a:tc>
              </a:tr>
              <a:tr h="815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Causa Raíz</a:t>
                      </a:r>
                      <a:endParaRPr lang="es-PE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effectLst/>
                        </a:rPr>
                        <a:t>Debido a la falta de información y/o colaboración,  baja participación y/o conocimiento.</a:t>
                      </a:r>
                      <a:endParaRPr lang="es-PE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84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Entregables Afectados</a:t>
                      </a:r>
                      <a:endParaRPr lang="es-PE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effectLst/>
                        </a:rPr>
                        <a:t>1.4 Informe de Diagnóstico de la Situación Actual</a:t>
                      </a:r>
                      <a:endParaRPr lang="es-PE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727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Responsable del Riesgo</a:t>
                      </a:r>
                      <a:endParaRPr lang="es-PE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err="1" smtClean="0">
                          <a:effectLst/>
                        </a:rPr>
                        <a:t>Dharma</a:t>
                      </a:r>
                      <a:endParaRPr lang="es-PE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81598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Respuestas Planificadas</a:t>
                      </a:r>
                      <a:endParaRPr lang="es-PE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effectLst/>
                        </a:rPr>
                        <a:t>Coordinar con cliente qué requiere  revisar y el nivel de la información a consignar en el informe.</a:t>
                      </a:r>
                      <a:endParaRPr lang="es-PE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5652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Rectangle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r:id="rId5" imgW="0" imgH="0" progId="TCLayout.ActiveDocument">
                  <p:embed/>
                </p:oleObj>
              </mc:Choice>
              <mc:Fallback>
                <p:oleObj r:id="rId5" imgW="0" imgH="0" progId="TCLayout.ActiveDocument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 txBox="1">
            <a:spLocks noChangeArrowheads="1"/>
          </p:cNvSpPr>
          <p:nvPr/>
        </p:nvSpPr>
        <p:spPr>
          <a:xfrm>
            <a:off x="457200" y="524310"/>
            <a:ext cx="8223250" cy="540214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es-PE" altLang="es-PE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PLAN DE RESPUESTA A RIESGOS</a:t>
            </a:r>
            <a:endParaRPr lang="de-DE" sz="28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35501"/>
              </p:ext>
            </p:extLst>
          </p:nvPr>
        </p:nvGraphicFramePr>
        <p:xfrm>
          <a:off x="594360" y="1397001"/>
          <a:ext cx="8086090" cy="446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120"/>
                <a:gridCol w="5220970"/>
              </a:tblGrid>
              <a:tr h="501044">
                <a:tc>
                  <a:txBody>
                    <a:bodyPr/>
                    <a:lstStyle/>
                    <a:p>
                      <a:r>
                        <a:rPr lang="es-PE" dirty="0" smtClean="0"/>
                        <a:t>Código del Riesgo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R002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9594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Descripción del Riesgo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effectLst/>
                        </a:rPr>
                        <a:t>Podría suceder que el personal que conozca el proyecto no esté disponible o tenga poca disponibilidad durante la ejecución del piloto.</a:t>
                      </a:r>
                      <a:endParaRPr lang="es-PE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9594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Causa Raíz</a:t>
                      </a:r>
                      <a:endParaRPr lang="es-PE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effectLst/>
                        </a:rPr>
                        <a:t>Debido a la subestimación de la importancia, falta de colaboración, participación, o  alta carga laboral y/o mayores prioridades.</a:t>
                      </a:r>
                      <a:endParaRPr lang="es-PE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9883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Entregables Afectados</a:t>
                      </a:r>
                      <a:endParaRPr lang="es-PE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effectLst/>
                        </a:rPr>
                        <a:t>4.2 Realización de Proyecto Piloto</a:t>
                      </a:r>
                      <a:endParaRPr lang="es-PE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89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Responsable del Riesgo</a:t>
                      </a:r>
                      <a:endParaRPr lang="es-PE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err="1" smtClean="0">
                          <a:effectLst/>
                        </a:rPr>
                        <a:t>Dharma</a:t>
                      </a:r>
                      <a:endParaRPr lang="es-PE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2472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Respuestas Planificadas</a:t>
                      </a:r>
                      <a:endParaRPr lang="es-PE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err="1" smtClean="0">
                          <a:effectLst/>
                        </a:rPr>
                        <a:t>Dharma</a:t>
                      </a:r>
                      <a:r>
                        <a:rPr lang="es-PE" sz="1800" dirty="0" smtClean="0">
                          <a:effectLst/>
                        </a:rPr>
                        <a:t> debe coordinar tempranamente con el cliente la participación del personal que conozca  los proyectos seleccionados para los pilotos a ejecutarse.</a:t>
                      </a:r>
                      <a:endParaRPr lang="es-PE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4647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Rectangle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r:id="rId5" imgW="0" imgH="0" progId="TCLayout.ActiveDocument">
                  <p:embed/>
                </p:oleObj>
              </mc:Choice>
              <mc:Fallback>
                <p:oleObj r:id="rId5" imgW="0" imgH="0" progId="TCLayout.ActiveDocument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 txBox="1">
            <a:spLocks noChangeArrowheads="1"/>
          </p:cNvSpPr>
          <p:nvPr/>
        </p:nvSpPr>
        <p:spPr>
          <a:xfrm>
            <a:off x="457200" y="524310"/>
            <a:ext cx="8223250" cy="540214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es-PE" altLang="es-PE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PLAN DE RESPUESTA A RIESGOS</a:t>
            </a:r>
            <a:endParaRPr lang="de-DE" sz="28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202001"/>
              </p:ext>
            </p:extLst>
          </p:nvPr>
        </p:nvGraphicFramePr>
        <p:xfrm>
          <a:off x="594360" y="1397000"/>
          <a:ext cx="8086090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120"/>
                <a:gridCol w="5220970"/>
              </a:tblGrid>
              <a:tr h="615126">
                <a:tc>
                  <a:txBody>
                    <a:bodyPr/>
                    <a:lstStyle/>
                    <a:p>
                      <a:r>
                        <a:rPr lang="es-PE" dirty="0" smtClean="0"/>
                        <a:t>Código del Riesgo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R003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1779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Descripción del Riesgo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effectLst/>
                        </a:rPr>
                        <a:t>Podría suceder que el contenido de la primera versión del informe de la Ejecución del Piloto no sea lo que el cliente esperaba.</a:t>
                      </a:r>
                      <a:endParaRPr lang="es-PE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824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Causa Raíz</a:t>
                      </a:r>
                      <a:endParaRPr lang="es-PE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effectLst/>
                        </a:rPr>
                        <a:t>Debido a la falta de información y/o colaboración,  baja participación y/o conocimiento.</a:t>
                      </a:r>
                      <a:endParaRPr lang="es-PE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8964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Entregables Afectados</a:t>
                      </a:r>
                      <a:endParaRPr lang="es-PE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effectLst/>
                        </a:rPr>
                        <a:t>4.3 Informe de la Ejecución del Piloto</a:t>
                      </a:r>
                      <a:endParaRPr lang="es-PE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777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Responsable del Riesgo</a:t>
                      </a:r>
                      <a:endParaRPr lang="es-PE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err="1" smtClean="0">
                          <a:effectLst/>
                        </a:rPr>
                        <a:t>Dharma</a:t>
                      </a:r>
                      <a:endParaRPr lang="es-PE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82453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Respuestas Planificadas</a:t>
                      </a:r>
                      <a:endParaRPr lang="es-PE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effectLst/>
                        </a:rPr>
                        <a:t>Coordinar con cliente qué requiere  revisar y el nivel de la información a consignar en el informe.</a:t>
                      </a:r>
                      <a:endParaRPr lang="es-PE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8543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2 CuadroTexto"/>
          <p:cNvSpPr txBox="1">
            <a:spLocks noChangeArrowheads="1"/>
          </p:cNvSpPr>
          <p:nvPr/>
        </p:nvSpPr>
        <p:spPr bwMode="auto">
          <a:xfrm>
            <a:off x="2481263" y="2119313"/>
            <a:ext cx="655637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5000" dirty="0">
                <a:solidFill>
                  <a:schemeClr val="bg1"/>
                </a:solidFill>
              </a:rPr>
              <a:t>Fin de la Presentación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Rectangle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r:id="rId5" imgW="0" imgH="0" progId="TCLayout.ActiveDocument">
                  <p:embed/>
                </p:oleObj>
              </mc:Choice>
              <mc:Fallback>
                <p:oleObj r:id="rId5" imgW="0" imgH="0" progId="TCLayout.ActiveDocument">
                  <p:embed/>
                  <p:pic>
                    <p:nvPicPr>
                      <p:cNvPr id="0" name="Rectangle 8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1" name="Picture 20" descr="http://t0.gstatic.com/images?q=tbn:ANd9GcTtFqcnN6ZBeu4MKqjVRt3LUjNVVHFXaIhdWTNBTRKPcagm2g1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72" y="2309463"/>
            <a:ext cx="2304514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9"/>
          <p:cNvSpPr txBox="1">
            <a:spLocks noChangeArrowheads="1"/>
          </p:cNvSpPr>
          <p:nvPr/>
        </p:nvSpPr>
        <p:spPr>
          <a:xfrm>
            <a:off x="457200" y="917575"/>
            <a:ext cx="8223250" cy="6000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de-DE" sz="28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7173" name="1 CuadroTexto"/>
          <p:cNvSpPr txBox="1">
            <a:spLocks noChangeArrowheads="1"/>
          </p:cNvSpPr>
          <p:nvPr/>
        </p:nvSpPr>
        <p:spPr bwMode="auto">
          <a:xfrm>
            <a:off x="457200" y="2174347"/>
            <a:ext cx="846908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  <a:defRPr/>
            </a:pPr>
            <a:r>
              <a:rPr lang="es-ES" altLang="es-PE" sz="2400" dirty="0" smtClean="0"/>
              <a:t>Alineamiento Estratégico.</a:t>
            </a:r>
          </a:p>
          <a:p>
            <a:pPr>
              <a:buFontTx/>
              <a:buAutoNum type="arabicPeriod"/>
              <a:defRPr/>
            </a:pPr>
            <a:r>
              <a:rPr lang="es-ES" altLang="es-PE" sz="2400" dirty="0" smtClean="0"/>
              <a:t>Definición </a:t>
            </a:r>
            <a:r>
              <a:rPr lang="es-ES" altLang="es-PE" sz="2400" dirty="0"/>
              <a:t>del Proyecto.</a:t>
            </a:r>
          </a:p>
          <a:p>
            <a:pPr>
              <a:buFontTx/>
              <a:buAutoNum type="arabicPeriod"/>
              <a:defRPr/>
            </a:pPr>
            <a:r>
              <a:rPr lang="es-ES" altLang="es-PE" sz="2400" dirty="0" smtClean="0"/>
              <a:t>Plan </a:t>
            </a:r>
            <a:r>
              <a:rPr lang="es-ES" altLang="es-PE" sz="2400" dirty="0"/>
              <a:t>de </a:t>
            </a:r>
            <a:r>
              <a:rPr lang="es-ES" altLang="es-PE" sz="2400" dirty="0" smtClean="0"/>
              <a:t>Dirección del Proyecto.</a:t>
            </a:r>
            <a:endParaRPr lang="es-ES" altLang="es-PE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019300" y="2347913"/>
            <a:ext cx="5562600" cy="1600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3600" b="1" dirty="0"/>
              <a:t>1. </a:t>
            </a:r>
            <a:r>
              <a:rPr lang="es-ES" sz="3600" b="1" dirty="0" smtClean="0"/>
              <a:t>Alineamiento Estratégico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2648837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9"/>
          <p:cNvSpPr txBox="1">
            <a:spLocks noChangeArrowheads="1"/>
          </p:cNvSpPr>
          <p:nvPr/>
        </p:nvSpPr>
        <p:spPr bwMode="auto">
          <a:xfrm>
            <a:off x="219075" y="895350"/>
            <a:ext cx="85153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de-DE" altLang="es-PE" sz="2400" b="1" dirty="0" smtClean="0">
                <a:solidFill>
                  <a:schemeClr val="accent2"/>
                </a:solidFill>
              </a:rPr>
              <a:t>OBJETIVOS DEL SIS</a:t>
            </a:r>
            <a:endParaRPr lang="de-DE" altLang="es-PE" sz="2400" b="1" dirty="0">
              <a:solidFill>
                <a:schemeClr val="accent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14500" t="3166" r="19500" b="3979"/>
          <a:stretch/>
        </p:blipFill>
        <p:spPr>
          <a:xfrm>
            <a:off x="203038" y="2744541"/>
            <a:ext cx="1506481" cy="21194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52419" y="1469764"/>
            <a:ext cx="29432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000" b="1" dirty="0" err="1"/>
              <a:t>Objetivo</a:t>
            </a:r>
            <a:r>
              <a:rPr lang="en-US" sz="2000" b="1" dirty="0"/>
              <a:t> </a:t>
            </a:r>
            <a:r>
              <a:rPr lang="en-US" sz="2000" b="1" dirty="0" err="1"/>
              <a:t>Estratégico</a:t>
            </a:r>
            <a:r>
              <a:rPr lang="en-US" sz="2000" b="1" dirty="0"/>
              <a:t> </a:t>
            </a:r>
            <a:r>
              <a:rPr lang="en-US" sz="2000" b="1" dirty="0" err="1"/>
              <a:t>Institucional</a:t>
            </a:r>
            <a:r>
              <a:rPr lang="en-US" sz="2000" b="1" dirty="0"/>
              <a:t> No. 4 </a:t>
            </a:r>
            <a:endParaRPr lang="es-PE" sz="2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Flecha derecha 4"/>
          <p:cNvSpPr/>
          <p:nvPr/>
        </p:nvSpPr>
        <p:spPr bwMode="auto">
          <a:xfrm>
            <a:off x="3902023" y="2825403"/>
            <a:ext cx="1171575" cy="788705"/>
          </a:xfrm>
          <a:prstGeom prst="rightArrow">
            <a:avLst>
              <a:gd name="adj1" fmla="val 35849"/>
              <a:gd name="adj2" fmla="val 3726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595049" y="1469764"/>
            <a:ext cx="2943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000" b="1" dirty="0" err="1"/>
              <a:t>Acción</a:t>
            </a:r>
            <a:r>
              <a:rPr lang="en-US" sz="2000" b="1" dirty="0"/>
              <a:t> </a:t>
            </a:r>
            <a:r>
              <a:rPr lang="en-US" sz="2000" b="1" dirty="0" err="1"/>
              <a:t>Estratégica</a:t>
            </a:r>
            <a:r>
              <a:rPr lang="en-US" sz="2000" b="1" dirty="0"/>
              <a:t> 4.2 </a:t>
            </a:r>
            <a:endParaRPr lang="es-PE" sz="2000" b="1" dirty="0"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" t="5555" r="4667"/>
          <a:stretch/>
        </p:blipFill>
        <p:spPr>
          <a:xfrm>
            <a:off x="7263699" y="2101291"/>
            <a:ext cx="1470726" cy="1194965"/>
          </a:xfrm>
          <a:prstGeom prst="rect">
            <a:avLst/>
          </a:prstGeom>
        </p:spPr>
      </p:pic>
      <p:pic>
        <p:nvPicPr>
          <p:cNvPr id="18" name="Imagen 17" descr="http://t1.gstatic.com/images?q=tbn:ANd9GcTdebq674zLeocfuCmc-q_kfLk4nIR86--AoWV1UyT_jYKS_BIvlA">
            <a:hlinkClick r:id="rId5"/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140" y="-34366"/>
            <a:ext cx="2781860" cy="124139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ángulo 19"/>
          <p:cNvSpPr/>
          <p:nvPr/>
        </p:nvSpPr>
        <p:spPr>
          <a:xfrm>
            <a:off x="2241713" y="5018421"/>
            <a:ext cx="1250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s-PE" dirty="0" smtClean="0">
                <a:latin typeface="+mj-lt"/>
                <a:ea typeface="Times New Roman" panose="02020603050405020304" pitchFamily="18" charset="0"/>
              </a:rPr>
              <a:t>Mejorar la eficiencia</a:t>
            </a:r>
            <a:endParaRPr lang="es-PE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21" name="Abrir llave 20"/>
          <p:cNvSpPr/>
          <p:nvPr/>
        </p:nvSpPr>
        <p:spPr bwMode="auto">
          <a:xfrm rot="16200000">
            <a:off x="1611757" y="4174421"/>
            <a:ext cx="590550" cy="3169654"/>
          </a:xfrm>
          <a:prstGeom prst="leftBrac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76275" y="6008149"/>
            <a:ext cx="2395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s-PE" dirty="0" smtClean="0">
                <a:latin typeface="+mj-lt"/>
                <a:ea typeface="Times New Roman" panose="02020603050405020304" pitchFamily="18" charset="0"/>
              </a:rPr>
              <a:t>De los procesos de gestión institucional</a:t>
            </a:r>
            <a:endParaRPr lang="es-PE" dirty="0"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6974" y="2112817"/>
            <a:ext cx="1437388" cy="1183439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5597708" y="3328015"/>
            <a:ext cx="1266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s-PE" dirty="0" smtClean="0">
                <a:latin typeface="+mj-lt"/>
                <a:ea typeface="Times New Roman" panose="02020603050405020304" pitchFamily="18" charset="0"/>
              </a:rPr>
              <a:t>Mejorar la calidad.</a:t>
            </a:r>
            <a:endParaRPr lang="es-PE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337691" y="3305163"/>
            <a:ext cx="1322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s-PE" dirty="0" smtClean="0">
                <a:latin typeface="+mj-lt"/>
                <a:ea typeface="Times New Roman" panose="02020603050405020304" pitchFamily="18" charset="0"/>
              </a:rPr>
              <a:t>Mejorar la seguridad.</a:t>
            </a:r>
            <a:endParaRPr lang="es-PE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28" name="Cruz 27"/>
          <p:cNvSpPr/>
          <p:nvPr/>
        </p:nvSpPr>
        <p:spPr bwMode="auto">
          <a:xfrm rot="16200000">
            <a:off x="6727032" y="2418643"/>
            <a:ext cx="708136" cy="725382"/>
          </a:xfrm>
          <a:prstGeom prst="plus">
            <a:avLst>
              <a:gd name="adj" fmla="val 40355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34125" y="5018422"/>
            <a:ext cx="1636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s-PE" dirty="0" smtClean="0">
                <a:latin typeface="+mj-lt"/>
                <a:ea typeface="Times New Roman" panose="02020603050405020304" pitchFamily="18" charset="0"/>
              </a:rPr>
              <a:t>Mejorar la eficacia</a:t>
            </a:r>
            <a:endParaRPr lang="es-PE" dirty="0"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3" t="2353" r="9705" b="1176"/>
          <a:stretch/>
        </p:blipFill>
        <p:spPr>
          <a:xfrm>
            <a:off x="2022345" y="2721826"/>
            <a:ext cx="1660744" cy="2142190"/>
          </a:xfrm>
          <a:prstGeom prst="rect">
            <a:avLst/>
          </a:prstGeom>
        </p:spPr>
      </p:pic>
      <p:sp>
        <p:nvSpPr>
          <p:cNvPr id="25" name="Abrir llave 24"/>
          <p:cNvSpPr/>
          <p:nvPr/>
        </p:nvSpPr>
        <p:spPr bwMode="auto">
          <a:xfrm rot="16200000">
            <a:off x="6786526" y="2370095"/>
            <a:ext cx="590550" cy="3169654"/>
          </a:xfrm>
          <a:prstGeom prst="leftBrac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5336771" y="4459747"/>
            <a:ext cx="3397654" cy="2263988"/>
            <a:chOff x="5336771" y="4459747"/>
            <a:chExt cx="3397654" cy="2263988"/>
          </a:xfrm>
        </p:grpSpPr>
        <p:sp>
          <p:nvSpPr>
            <p:cNvPr id="13" name="Rectángulo 12"/>
            <p:cNvSpPr/>
            <p:nvPr/>
          </p:nvSpPr>
          <p:spPr bwMode="auto">
            <a:xfrm>
              <a:off x="5336771" y="4459747"/>
              <a:ext cx="3397654" cy="2263988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81662" y="4872075"/>
              <a:ext cx="2438400" cy="1828800"/>
            </a:xfrm>
            <a:prstGeom prst="rect">
              <a:avLst/>
            </a:prstGeom>
          </p:spPr>
        </p:pic>
        <p:sp>
          <p:nvSpPr>
            <p:cNvPr id="29" name="Rectángulo 28"/>
            <p:cNvSpPr/>
            <p:nvPr/>
          </p:nvSpPr>
          <p:spPr>
            <a:xfrm>
              <a:off x="5336771" y="4492675"/>
              <a:ext cx="339765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s-PE" b="1" dirty="0" smtClean="0">
                  <a:latin typeface="+mj-lt"/>
                  <a:ea typeface="Times New Roman" panose="02020603050405020304" pitchFamily="18" charset="0"/>
                </a:rPr>
                <a:t>Informatización e integración </a:t>
              </a:r>
              <a:endParaRPr lang="es-PE" b="1" dirty="0">
                <a:latin typeface="+mj-lt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49358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9"/>
          <p:cNvSpPr txBox="1">
            <a:spLocks noChangeArrowheads="1"/>
          </p:cNvSpPr>
          <p:nvPr/>
        </p:nvSpPr>
        <p:spPr bwMode="auto">
          <a:xfrm>
            <a:off x="219075" y="895350"/>
            <a:ext cx="85153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de-DE" altLang="es-PE" sz="2400" b="1" dirty="0" smtClean="0">
                <a:solidFill>
                  <a:schemeClr val="accent2"/>
                </a:solidFill>
              </a:rPr>
              <a:t>OBJETIVOS DEL PROGRAMA SISTEC</a:t>
            </a:r>
            <a:endParaRPr lang="de-DE" altLang="es-PE" sz="2400" b="1" dirty="0">
              <a:solidFill>
                <a:schemeClr val="accent2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19076" y="5052467"/>
            <a:ext cx="1592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s-PE" sz="1600" dirty="0" smtClean="0">
                <a:latin typeface="+mj-lt"/>
                <a:ea typeface="Times New Roman" panose="02020603050405020304" pitchFamily="18" charset="0"/>
              </a:rPr>
              <a:t>Desarrollo de Habilidades.</a:t>
            </a:r>
            <a:endParaRPr lang="es-PE" sz="1600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0492" y="2127909"/>
            <a:ext cx="1700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s-PE" sz="1600" dirty="0" smtClean="0">
                <a:latin typeface="+mj-lt"/>
                <a:ea typeface="Times New Roman" panose="02020603050405020304" pitchFamily="18" charset="0"/>
              </a:rPr>
              <a:t>Desarrollo de competencias.</a:t>
            </a:r>
            <a:endParaRPr lang="es-PE" sz="1600" dirty="0"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0" t="13072" r="7386" b="38039"/>
          <a:stretch/>
        </p:blipFill>
        <p:spPr>
          <a:xfrm>
            <a:off x="6819900" y="1"/>
            <a:ext cx="2320072" cy="13147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400" y="1502279"/>
            <a:ext cx="2751291" cy="275129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l="26874" r="25798"/>
          <a:stretch/>
        </p:blipFill>
        <p:spPr>
          <a:xfrm>
            <a:off x="1755975" y="1391075"/>
            <a:ext cx="1918447" cy="2316307"/>
          </a:xfrm>
          <a:prstGeom prst="rect">
            <a:avLst/>
          </a:prstGeom>
        </p:spPr>
      </p:pic>
      <p:sp>
        <p:nvSpPr>
          <p:cNvPr id="12" name="Cerrar llave 11"/>
          <p:cNvSpPr/>
          <p:nvPr/>
        </p:nvSpPr>
        <p:spPr bwMode="auto">
          <a:xfrm>
            <a:off x="3736035" y="1706914"/>
            <a:ext cx="1183341" cy="4526426"/>
          </a:xfrm>
          <a:prstGeom prst="rightBrac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3" t="10263" r="8965" b="9066"/>
          <a:stretch/>
        </p:blipFill>
        <p:spPr>
          <a:xfrm>
            <a:off x="1864487" y="3938367"/>
            <a:ext cx="1690963" cy="241680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9287" y="5093028"/>
            <a:ext cx="2561404" cy="1580867"/>
          </a:xfrm>
          <a:prstGeom prst="rect">
            <a:avLst/>
          </a:prstGeom>
        </p:spPr>
      </p:pic>
      <p:sp>
        <p:nvSpPr>
          <p:cNvPr id="30" name="Rectángulo 29"/>
          <p:cNvSpPr/>
          <p:nvPr/>
        </p:nvSpPr>
        <p:spPr>
          <a:xfrm>
            <a:off x="5593140" y="4713913"/>
            <a:ext cx="2633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s-PE" sz="1600" b="1" dirty="0" smtClean="0">
                <a:latin typeface="+mj-lt"/>
                <a:ea typeface="Times New Roman" panose="02020603050405020304" pitchFamily="18" charset="0"/>
              </a:rPr>
              <a:t>Uso efectivo de las </a:t>
            </a:r>
            <a:r>
              <a:rPr lang="es-PE" sz="1600" b="1" dirty="0" err="1" smtClean="0">
                <a:latin typeface="+mj-lt"/>
                <a:ea typeface="Times New Roman" panose="02020603050405020304" pitchFamily="18" charset="0"/>
              </a:rPr>
              <a:t>TICs</a:t>
            </a:r>
            <a:r>
              <a:rPr lang="es-PE" sz="1600" b="1" dirty="0" smtClean="0">
                <a:latin typeface="+mj-lt"/>
                <a:ea typeface="Times New Roman" panose="02020603050405020304" pitchFamily="18" charset="0"/>
              </a:rPr>
              <a:t>.</a:t>
            </a:r>
            <a:endParaRPr lang="es-PE" sz="16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7" name="Flecha abajo 16"/>
          <p:cNvSpPr/>
          <p:nvPr/>
        </p:nvSpPr>
        <p:spPr bwMode="auto">
          <a:xfrm>
            <a:off x="6542679" y="4239065"/>
            <a:ext cx="664943" cy="533895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447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019300" y="2347913"/>
            <a:ext cx="5562600" cy="1600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3600" b="1" dirty="0" smtClean="0"/>
              <a:t>2. </a:t>
            </a:r>
            <a:r>
              <a:rPr lang="es-ES" sz="3600" b="1" dirty="0"/>
              <a:t>Definición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25558315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4 CuadroTexto"/>
          <p:cNvSpPr txBox="1">
            <a:spLocks noChangeArrowheads="1"/>
          </p:cNvSpPr>
          <p:nvPr/>
        </p:nvSpPr>
        <p:spPr bwMode="auto">
          <a:xfrm>
            <a:off x="452438" y="1673225"/>
            <a:ext cx="8281987" cy="384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900" b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¿En qué consiste el proyecto?</a:t>
            </a:r>
          </a:p>
        </p:txBody>
      </p:sp>
      <p:sp>
        <p:nvSpPr>
          <p:cNvPr id="16387" name="Rectangle 9"/>
          <p:cNvSpPr txBox="1">
            <a:spLocks noChangeArrowheads="1"/>
          </p:cNvSpPr>
          <p:nvPr/>
        </p:nvSpPr>
        <p:spPr bwMode="auto">
          <a:xfrm>
            <a:off x="219075" y="895350"/>
            <a:ext cx="85153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de-DE" altLang="es-PE" sz="2400" b="1">
                <a:solidFill>
                  <a:schemeClr val="accent2"/>
                </a:solidFill>
              </a:rPr>
              <a:t>DEFINICIÓN DEL PROYECTO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81025" y="2413000"/>
            <a:ext cx="81534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s-PE" sz="2400" dirty="0" smtClean="0"/>
              <a:t>Este proyecto consiste en desarrollar e implementar una Metodología de Gestión de Proyectos (MGP) que permita gestionar, controlar y dar seguimiento a los diferentes tipos y tamaños de proyectos que maneja el Seguro Integral de Salud (SIS) a través de la Oficina General de Tecnologías de la Información </a:t>
            </a:r>
            <a:r>
              <a:rPr lang="en-US" sz="2400" dirty="0" smtClean="0"/>
              <a:t>(</a:t>
            </a:r>
            <a:r>
              <a:rPr lang="en-US" sz="2400" dirty="0"/>
              <a:t>OGTI</a:t>
            </a:r>
            <a:r>
              <a:rPr lang="es-MX" sz="2400" dirty="0" smtClean="0">
                <a:latin typeface="+mj-lt"/>
                <a:ea typeface="Times New Roman" panose="02020603050405020304" pitchFamily="18" charset="0"/>
              </a:rPr>
              <a:t>).</a:t>
            </a:r>
            <a:endParaRPr lang="es-PE" sz="2400" dirty="0"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9443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6 CuadroTexto"/>
          <p:cNvSpPr txBox="1">
            <a:spLocks noChangeArrowheads="1"/>
          </p:cNvSpPr>
          <p:nvPr/>
        </p:nvSpPr>
        <p:spPr bwMode="auto">
          <a:xfrm>
            <a:off x="558800" y="1428750"/>
            <a:ext cx="8285163" cy="384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900" b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¿Dónde se llevará a cabo el proyecto?</a:t>
            </a:r>
          </a:p>
        </p:txBody>
      </p:sp>
      <p:sp>
        <p:nvSpPr>
          <p:cNvPr id="18435" name="8 CuadroTexto"/>
          <p:cNvSpPr txBox="1">
            <a:spLocks noChangeArrowheads="1"/>
          </p:cNvSpPr>
          <p:nvPr/>
        </p:nvSpPr>
        <p:spPr bwMode="auto">
          <a:xfrm>
            <a:off x="561975" y="2786063"/>
            <a:ext cx="8283575" cy="3857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900" b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¿Cuándo se realizará el proyecto?</a:t>
            </a:r>
          </a:p>
        </p:txBody>
      </p:sp>
      <p:sp>
        <p:nvSpPr>
          <p:cNvPr id="10" name="9 Rectángulo"/>
          <p:cNvSpPr/>
          <p:nvPr/>
        </p:nvSpPr>
        <p:spPr bwMode="auto">
          <a:xfrm>
            <a:off x="696913" y="3541713"/>
            <a:ext cx="3008312" cy="900112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E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Fecha de Inicio</a:t>
            </a:r>
          </a:p>
          <a:p>
            <a:pPr algn="ctr">
              <a:defRPr/>
            </a:pPr>
            <a:r>
              <a:rPr lang="es-E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21 de julio del 2017</a:t>
            </a:r>
            <a:endParaRPr lang="es-ES" sz="2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5676900" y="3562350"/>
            <a:ext cx="2951163" cy="900113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E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Fecha de Cierre</a:t>
            </a:r>
          </a:p>
          <a:p>
            <a:pPr algn="ctr">
              <a:defRPr/>
            </a:pPr>
            <a:r>
              <a:rPr lang="es-E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4 de enero del 2018</a:t>
            </a:r>
            <a:endParaRPr lang="es-ES" sz="2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20" name="19 Flecha derecha"/>
          <p:cNvSpPr/>
          <p:nvPr/>
        </p:nvSpPr>
        <p:spPr bwMode="auto">
          <a:xfrm>
            <a:off x="3776663" y="3586163"/>
            <a:ext cx="1836737" cy="67151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561975" y="1971675"/>
            <a:ext cx="8281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just">
              <a:defRPr/>
            </a:pPr>
            <a:r>
              <a:rPr lang="es-MX" sz="2000" dirty="0">
                <a:ea typeface="Arial Unicode MS" pitchFamily="34" charset="-128"/>
                <a:cs typeface="Arial" charset="0"/>
              </a:rPr>
              <a:t>En las instalaciones </a:t>
            </a:r>
            <a:r>
              <a:rPr lang="es-MX" sz="2000" dirty="0" smtClean="0">
                <a:ea typeface="Arial Unicode MS" pitchFamily="34" charset="-128"/>
                <a:cs typeface="Arial" charset="0"/>
              </a:rPr>
              <a:t>de la OGTI-SIS y </a:t>
            </a:r>
            <a:r>
              <a:rPr lang="es-MX" sz="2000" dirty="0">
                <a:ea typeface="Arial Unicode MS" pitchFamily="34" charset="-128"/>
                <a:cs typeface="Arial" charset="0"/>
              </a:rPr>
              <a:t>de </a:t>
            </a:r>
            <a:r>
              <a:rPr lang="es-MX" sz="2000" dirty="0" smtClean="0">
                <a:ea typeface="Arial Unicode MS" pitchFamily="34" charset="-128"/>
                <a:cs typeface="Arial" charset="0"/>
              </a:rPr>
              <a:t>Dharma </a:t>
            </a:r>
            <a:r>
              <a:rPr lang="es-MX" sz="2000" dirty="0" err="1" smtClean="0">
                <a:ea typeface="Arial Unicode MS" pitchFamily="34" charset="-128"/>
                <a:cs typeface="Arial" charset="0"/>
              </a:rPr>
              <a:t>Consulting</a:t>
            </a:r>
            <a:r>
              <a:rPr lang="es-MX" sz="2000" dirty="0" smtClean="0">
                <a:ea typeface="Arial Unicode MS" pitchFamily="34" charset="-128"/>
                <a:cs typeface="Arial" charset="0"/>
              </a:rPr>
              <a:t>.</a:t>
            </a:r>
            <a:endParaRPr lang="es-MX" sz="2400" dirty="0" smtClean="0">
              <a:latin typeface="+mn-lt"/>
            </a:endParaRPr>
          </a:p>
        </p:txBody>
      </p:sp>
      <p:sp>
        <p:nvSpPr>
          <p:cNvPr id="18440" name="Rectangle 9"/>
          <p:cNvSpPr txBox="1">
            <a:spLocks noChangeArrowheads="1"/>
          </p:cNvSpPr>
          <p:nvPr/>
        </p:nvSpPr>
        <p:spPr bwMode="auto">
          <a:xfrm>
            <a:off x="219075" y="895350"/>
            <a:ext cx="85153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de-DE" altLang="es-PE" sz="2400" b="1">
                <a:solidFill>
                  <a:schemeClr val="accent2"/>
                </a:solidFill>
              </a:rPr>
              <a:t>DEFINICIÓN DEL PROYECTO</a:t>
            </a:r>
          </a:p>
        </p:txBody>
      </p:sp>
      <p:sp>
        <p:nvSpPr>
          <p:cNvPr id="18441" name="13 CuadroTexto"/>
          <p:cNvSpPr txBox="1">
            <a:spLocks noChangeArrowheads="1"/>
          </p:cNvSpPr>
          <p:nvPr/>
        </p:nvSpPr>
        <p:spPr bwMode="auto">
          <a:xfrm>
            <a:off x="561975" y="4908550"/>
            <a:ext cx="8281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MX" altLang="es-PE" sz="2000" dirty="0" smtClean="0">
                <a:ea typeface="Arial Unicode MS" panose="020B0604020202020204" pitchFamily="34" charset="-128"/>
                <a:cs typeface="Arial" panose="020B0604020202020204" pitchFamily="34" charset="0"/>
              </a:rPr>
              <a:t>El proyecto tiene una duración de 166 </a:t>
            </a:r>
            <a:r>
              <a:rPr lang="es-MX" altLang="es-PE" sz="2000" dirty="0">
                <a:ea typeface="Arial Unicode MS" panose="020B0604020202020204" pitchFamily="34" charset="-128"/>
                <a:cs typeface="Arial" panose="020B0604020202020204" pitchFamily="34" charset="0"/>
              </a:rPr>
              <a:t>días </a:t>
            </a:r>
            <a:r>
              <a:rPr lang="es-MX" altLang="es-PE" sz="2000" dirty="0" smtClean="0">
                <a:ea typeface="Arial Unicode MS" panose="020B0604020202020204" pitchFamily="34" charset="-128"/>
                <a:cs typeface="Arial" panose="020B0604020202020204" pitchFamily="34" charset="0"/>
              </a:rPr>
              <a:t>calendarios.</a:t>
            </a:r>
            <a:endParaRPr lang="es-MX" altLang="es-PE" sz="2000" dirty="0"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125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CfLTviJcSEyJrmkLTg3K4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CfLTviJcSEyJrmkLTg3K4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CfLTviJcSEyJrmkLTg3K4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CfLTviJcSEyJrmkLTg3K4w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5827</TotalTime>
  <Words>1163</Words>
  <Application>Microsoft Office PowerPoint</Application>
  <PresentationFormat>Presentación en pantalla (4:3)</PresentationFormat>
  <Paragraphs>197</Paragraphs>
  <Slides>29</Slides>
  <Notes>20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1" baseType="lpstr">
      <vt:lpstr>Standarddesign</vt:lpstr>
      <vt:lpstr>TCLayout.ActiveDocument</vt:lpstr>
      <vt:lpstr>OGTI Implementación de un Sistema de Gestión de Proyectos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PresentationPoint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screen</dc:title>
  <dc:creator>PresentationPoint</dc:creator>
  <cp:lastModifiedBy>Rosa Ana Leon Laos</cp:lastModifiedBy>
  <cp:revision>896</cp:revision>
  <cp:lastPrinted>2017-07-10T16:07:53Z</cp:lastPrinted>
  <dcterms:created xsi:type="dcterms:W3CDTF">2004-11-16T16:03:16Z</dcterms:created>
  <dcterms:modified xsi:type="dcterms:W3CDTF">2017-09-05T19:24:12Z</dcterms:modified>
</cp:coreProperties>
</file>