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715" r:id="rId6"/>
    <p:sldMasterId id="2147483728" r:id="rId7"/>
  </p:sldMasterIdLst>
  <p:notesMasterIdLst>
    <p:notesMasterId r:id="rId12"/>
  </p:notesMasterIdLst>
  <p:sldIdLst>
    <p:sldId id="318" r:id="rId8"/>
    <p:sldId id="461" r:id="rId9"/>
    <p:sldId id="469" r:id="rId10"/>
    <p:sldId id="4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CC33"/>
    <a:srgbClr val="0075BF"/>
    <a:srgbClr val="E5EBE8"/>
    <a:srgbClr val="FFFFFF"/>
    <a:srgbClr val="008000"/>
    <a:srgbClr val="CCCB00"/>
    <a:srgbClr val="575756"/>
    <a:srgbClr val="FC6719"/>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0" autoAdjust="0"/>
    <p:restoredTop sz="96192" autoAdjust="0"/>
  </p:normalViewPr>
  <p:slideViewPr>
    <p:cSldViewPr snapToGrid="0">
      <p:cViewPr varScale="1">
        <p:scale>
          <a:sx n="90" d="100"/>
          <a:sy n="90" d="100"/>
        </p:scale>
        <p:origin x="822"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8114D-63E3-4853-8BB1-A89F2A9C6EF5}" type="datetimeFigureOut">
              <a:rPr lang="en-US" smtClean="0"/>
              <a:pPr/>
              <a:t>4/24/2018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E2216-F522-4A9E-AC76-4EB2534C56AD}" type="slidenum">
              <a:rPr lang="en-US" smtClean="0"/>
              <a:pPr/>
              <a:t>‹Nº›</a:t>
            </a:fld>
            <a:endParaRPr lang="en-US"/>
          </a:p>
        </p:txBody>
      </p:sp>
    </p:spTree>
    <p:extLst>
      <p:ext uri="{BB962C8B-B14F-4D97-AF65-F5344CB8AC3E}">
        <p14:creationId xmlns:p14="http://schemas.microsoft.com/office/powerpoint/2010/main" val="2644929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a:t>
            </a:r>
            <a:r>
              <a:rPr lang="en-US" baseline="0" dirty="0"/>
              <a:t> use this deck as a preparation tool to better understand a customer’s on premise workloads and cost estimates for running them. There is also a video accompanying this deck that walks partners through each slide and provides more context. </a:t>
            </a:r>
            <a:endParaRPr lang="en-US" dirty="0"/>
          </a:p>
        </p:txBody>
      </p:sp>
      <p:sp>
        <p:nvSpPr>
          <p:cNvPr id="4" name="Header Placeholder 3"/>
          <p:cNvSpPr>
            <a:spLocks noGrp="1"/>
          </p:cNvSpPr>
          <p:nvPr>
            <p:ph type="hdr" sz="quarter" idx="10"/>
          </p:nvPr>
        </p:nvSpPr>
        <p:spPr/>
        <p:txBody>
          <a:bodyPr/>
          <a:lstStyle/>
          <a:p>
            <a:pPr defTabSz="924641">
              <a:defRPr/>
            </a:pPr>
            <a:endParaRPr lang="en-US" dirty="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915476"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5476"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24641">
              <a:defRPr/>
            </a:pPr>
            <a:fld id="{17F85167-332A-4B11-B266-BA1F39315970}" type="datetime1">
              <a:rPr lang="en-US">
                <a:solidFill>
                  <a:prstClr val="black"/>
                </a:solidFill>
                <a:latin typeface="Calibri" panose="020F0502020204030204"/>
              </a:rPr>
              <a:pPr defTabSz="924641">
                <a:defRPr/>
              </a:pPr>
              <a:t>4/24/2018</a:t>
            </a:fld>
            <a:endParaRPr lang="en-US" dirty="0">
              <a:solidFill>
                <a:prstClr val="black"/>
              </a:solidFill>
              <a:latin typeface="Calibri" panose="020F0502020204030204"/>
            </a:endParaRPr>
          </a:p>
        </p:txBody>
      </p:sp>
      <p:sp>
        <p:nvSpPr>
          <p:cNvPr id="7" name="Slide Number Placeholder 6"/>
          <p:cNvSpPr>
            <a:spLocks noGrp="1"/>
          </p:cNvSpPr>
          <p:nvPr>
            <p:ph type="sldNum" sz="quarter" idx="13"/>
          </p:nvPr>
        </p:nvSpPr>
        <p:spPr/>
        <p:txBody>
          <a:bodyPr/>
          <a:lstStyle/>
          <a:p>
            <a:pPr defTabSz="924641">
              <a:defRPr/>
            </a:pPr>
            <a:fld id="{B4008EB6-D09E-4580-8CD6-DDB14511944F}" type="slidenum">
              <a:rPr lang="en-US">
                <a:solidFill>
                  <a:prstClr val="black"/>
                </a:solidFill>
                <a:latin typeface="Calibri" panose="020F0502020204030204"/>
              </a:rPr>
              <a:pPr defTabSz="924641">
                <a:defRPr/>
              </a:pPr>
              <a:t>1</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315624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081E2216-F522-4A9E-AC76-4EB2534C56AD}" type="slidenum">
              <a:rPr lang="en-US" smtClean="0"/>
              <a:pPr/>
              <a:t>2</a:t>
            </a:fld>
            <a:endParaRPr lang="en-US"/>
          </a:p>
        </p:txBody>
      </p:sp>
    </p:spTree>
    <p:extLst>
      <p:ext uri="{BB962C8B-B14F-4D97-AF65-F5344CB8AC3E}">
        <p14:creationId xmlns:p14="http://schemas.microsoft.com/office/powerpoint/2010/main" val="2472093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1E2216-F522-4A9E-AC76-4EB2534C56AD}" type="slidenum">
              <a:rPr lang="en-US" smtClean="0"/>
              <a:pPr/>
              <a:t>3</a:t>
            </a:fld>
            <a:endParaRPr lang="en-US"/>
          </a:p>
        </p:txBody>
      </p:sp>
    </p:spTree>
    <p:extLst>
      <p:ext uri="{BB962C8B-B14F-4D97-AF65-F5344CB8AC3E}">
        <p14:creationId xmlns:p14="http://schemas.microsoft.com/office/powerpoint/2010/main" val="3749781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1E2216-F522-4A9E-AC76-4EB2534C56AD}" type="slidenum">
              <a:rPr lang="en-US" smtClean="0"/>
              <a:pPr/>
              <a:t>4</a:t>
            </a:fld>
            <a:endParaRPr lang="en-US"/>
          </a:p>
        </p:txBody>
      </p:sp>
    </p:spTree>
    <p:extLst>
      <p:ext uri="{BB962C8B-B14F-4D97-AF65-F5344CB8AC3E}">
        <p14:creationId xmlns:p14="http://schemas.microsoft.com/office/powerpoint/2010/main" val="3749781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0101823-778F-4697-A634-AF0551637E8A}"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val="390749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101823-778F-4697-A634-AF0551637E8A}"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val="220092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101823-778F-4697-A634-AF0551637E8A}"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val="1764147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101823-778F-4697-A634-AF0551637E8A}"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val="249584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97079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98017"/>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074824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Blank Accent Color 1">
    <p:bg>
      <p:bgPr>
        <a:solidFill>
          <a:schemeClr val="tx1"/>
        </a:solidFill>
        <a:effectLst/>
      </p:bgPr>
    </p:bg>
    <p:spTree>
      <p:nvGrpSpPr>
        <p:cNvPr id="1" name=""/>
        <p:cNvGrpSpPr/>
        <p:nvPr/>
      </p:nvGrpSpPr>
      <p:grpSpPr>
        <a:xfrm>
          <a:off x="0" y="0"/>
          <a:ext cx="0" cy="0"/>
          <a:chOff x="0" y="0"/>
          <a:chExt cx="0" cy="0"/>
        </a:xfrm>
      </p:grpSpPr>
      <p:pic>
        <p:nvPicPr>
          <p:cNvPr id="45" name="Picture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 y="3"/>
            <a:ext cx="12190269" cy="6857999"/>
          </a:xfrm>
          <a:prstGeom prst="rect">
            <a:avLst/>
          </a:prstGeom>
        </p:spPr>
      </p:pic>
      <p:sp>
        <p:nvSpPr>
          <p:cNvPr id="5" name="Freeform 4"/>
          <p:cNvSpPr/>
          <p:nvPr/>
        </p:nvSpPr>
        <p:spPr bwMode="auto">
          <a:xfrm>
            <a:off x="2" y="0"/>
            <a:ext cx="8566736" cy="6858000"/>
          </a:xfrm>
          <a:custGeom>
            <a:avLst/>
            <a:gdLst>
              <a:gd name="connsiteX0" fmla="*/ 0 w 8738517"/>
              <a:gd name="connsiteY0" fmla="*/ 0 h 6994525"/>
              <a:gd name="connsiteX1" fmla="*/ 6146229 w 8738517"/>
              <a:gd name="connsiteY1" fmla="*/ 0 h 6994525"/>
              <a:gd name="connsiteX2" fmla="*/ 8738517 w 8738517"/>
              <a:gd name="connsiteY2" fmla="*/ 6994525 h 6994525"/>
              <a:gd name="connsiteX3" fmla="*/ 6146229 w 8738517"/>
              <a:gd name="connsiteY3" fmla="*/ 6994525 h 6994525"/>
              <a:gd name="connsiteX4" fmla="*/ 0 w 8738517"/>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8517" h="6994525">
                <a:moveTo>
                  <a:pt x="0" y="0"/>
                </a:moveTo>
                <a:lnTo>
                  <a:pt x="6146229" y="0"/>
                </a:lnTo>
                <a:lnTo>
                  <a:pt x="8738517" y="6994525"/>
                </a:lnTo>
                <a:lnTo>
                  <a:pt x="6146229" y="6994525"/>
                </a:lnTo>
                <a:lnTo>
                  <a:pt x="0" y="6994525"/>
                </a:lnTo>
                <a:close/>
              </a:path>
            </a:pathLst>
          </a:custGeom>
          <a:pattFill prst="smCheck">
            <a:fgClr>
              <a:schemeClr val="tx2"/>
            </a:fgClr>
            <a:bgClr>
              <a:schemeClr val="tx1"/>
            </a:bgClr>
          </a:patt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466"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7" name="Isosceles Triangle 6"/>
          <p:cNvSpPr/>
          <p:nvPr/>
        </p:nvSpPr>
        <p:spPr bwMode="auto">
          <a:xfrm rot="10800000">
            <a:off x="10366852" y="-9861"/>
            <a:ext cx="1810359" cy="2450054"/>
          </a:xfrm>
          <a:prstGeom prst="triangl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lvl="0" algn="ctr" defTabSz="913466"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8" name="Isosceles Triangle 7"/>
          <p:cNvSpPr/>
          <p:nvPr/>
        </p:nvSpPr>
        <p:spPr bwMode="auto">
          <a:xfrm rot="16200000">
            <a:off x="9281580" y="1963770"/>
            <a:ext cx="4886082" cy="919105"/>
          </a:xfrm>
          <a:prstGeom prst="triangle">
            <a:avLst/>
          </a:prstGeom>
          <a:solidFill>
            <a:srgbClr val="FFD41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466"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0" name="Isosceles Triangle 9"/>
          <p:cNvSpPr/>
          <p:nvPr/>
        </p:nvSpPr>
        <p:spPr bwMode="auto">
          <a:xfrm>
            <a:off x="6775227" y="4457819"/>
            <a:ext cx="1791511" cy="2410043"/>
          </a:xfrm>
          <a:prstGeom prst="triangl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lvl="0" algn="ctr" defTabSz="913466" fontAlgn="base">
              <a:spcBef>
                <a:spcPct val="0"/>
              </a:spcBef>
              <a:spcAft>
                <a:spcPct val="0"/>
              </a:spcAft>
            </a:pPr>
            <a:endParaRPr lang="es-MX" sz="1959" dirty="0">
              <a:gradFill>
                <a:gsLst>
                  <a:gs pos="0">
                    <a:srgbClr val="FFFFFF"/>
                  </a:gs>
                  <a:gs pos="100000">
                    <a:srgbClr val="FFFFFF"/>
                  </a:gs>
                </a:gsLst>
                <a:lin ang="5400000" scaled="0"/>
              </a:gradFill>
            </a:endParaRPr>
          </a:p>
        </p:txBody>
      </p:sp>
      <p:cxnSp>
        <p:nvCxnSpPr>
          <p:cNvPr id="14" name="Straight Connector 13"/>
          <p:cNvCxnSpPr/>
          <p:nvPr/>
        </p:nvCxnSpPr>
        <p:spPr>
          <a:xfrm flipV="1">
            <a:off x="4" y="2511167"/>
            <a:ext cx="2213413" cy="1129640"/>
          </a:xfrm>
          <a:prstGeom prst="line">
            <a:avLst/>
          </a:prstGeom>
          <a:ln>
            <a:solidFill>
              <a:schemeClr val="accent4"/>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942750" y="2511167"/>
            <a:ext cx="1289513" cy="2894702"/>
          </a:xfrm>
          <a:prstGeom prst="line">
            <a:avLst/>
          </a:prstGeom>
          <a:ln>
            <a:solidFill>
              <a:schemeClr val="accent4"/>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2" y="5427115"/>
            <a:ext cx="942749" cy="175547"/>
          </a:xfrm>
          <a:prstGeom prst="line">
            <a:avLst/>
          </a:prstGeom>
          <a:ln>
            <a:solidFill>
              <a:schemeClr val="accent4"/>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 y="3852614"/>
            <a:ext cx="801564" cy="105904"/>
          </a:xfrm>
          <a:prstGeom prst="line">
            <a:avLst/>
          </a:prstGeom>
          <a:ln>
            <a:solidFill>
              <a:schemeClr val="accent4"/>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801565" y="3958522"/>
            <a:ext cx="141185" cy="1468595"/>
          </a:xfrm>
          <a:prstGeom prst="line">
            <a:avLst/>
          </a:prstGeom>
          <a:ln>
            <a:solidFill>
              <a:schemeClr val="accent4"/>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801564" y="2511169"/>
            <a:ext cx="1430698" cy="1447351"/>
          </a:xfrm>
          <a:prstGeom prst="line">
            <a:avLst/>
          </a:prstGeom>
          <a:ln>
            <a:solidFill>
              <a:schemeClr val="accent4"/>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26" y="5959236"/>
            <a:ext cx="705925" cy="654129"/>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3560" y="6251846"/>
            <a:ext cx="1694219" cy="361517"/>
          </a:xfrm>
          <a:prstGeom prst="rect">
            <a:avLst/>
          </a:prstGeom>
        </p:spPr>
      </p:pic>
      <p:cxnSp>
        <p:nvCxnSpPr>
          <p:cNvPr id="42" name="Straight Connector 41"/>
          <p:cNvCxnSpPr/>
          <p:nvPr/>
        </p:nvCxnSpPr>
        <p:spPr>
          <a:xfrm>
            <a:off x="10366852" y="-19719"/>
            <a:ext cx="1825148" cy="4886082"/>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954816" y="-186903"/>
            <a:ext cx="2611922" cy="7044903"/>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24567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729977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_Title Only">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175" y="6747323"/>
            <a:ext cx="12192000" cy="11068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69254" y="289517"/>
            <a:ext cx="10768233" cy="899665"/>
          </a:xfrm>
        </p:spPr>
        <p:txBody>
          <a:bodyPr/>
          <a:lstStyle>
            <a:lvl1pPr>
              <a:defRPr sz="3528">
                <a:solidFill>
                  <a:schemeClr val="bg1"/>
                </a:solidFill>
              </a:defRPr>
            </a:lvl1pPr>
          </a:lstStyle>
          <a:p>
            <a:r>
              <a:rPr lang="en-US"/>
              <a:t>Click to edit Master title style</a:t>
            </a:r>
          </a:p>
        </p:txBody>
      </p:sp>
      <p:sp>
        <p:nvSpPr>
          <p:cNvPr id="6" name="Flowchart: Off-page Connector 5"/>
          <p:cNvSpPr/>
          <p:nvPr/>
        </p:nvSpPr>
        <p:spPr bwMode="auto">
          <a:xfrm>
            <a:off x="11617263" y="346733"/>
            <a:ext cx="534645" cy="540581"/>
          </a:xfrm>
          <a:prstGeom prst="flowChartOffpageConnector">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0" name="Rectangle 9"/>
          <p:cNvSpPr/>
          <p:nvPr/>
        </p:nvSpPr>
        <p:spPr bwMode="auto">
          <a:xfrm>
            <a:off x="1165" y="6394308"/>
            <a:ext cx="5863974" cy="35301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1" name="Right Triangle 10"/>
          <p:cNvSpPr/>
          <p:nvPr/>
        </p:nvSpPr>
        <p:spPr bwMode="auto">
          <a:xfrm>
            <a:off x="5865147" y="6394306"/>
            <a:ext cx="423556" cy="423615"/>
          </a:xfrm>
          <a:prstGeom prst="rtTriangl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33" y="6429675"/>
            <a:ext cx="372531" cy="347744"/>
          </a:xfrm>
          <a:prstGeom prst="rect">
            <a:avLst/>
          </a:prstGeom>
        </p:spPr>
      </p:pic>
      <p:sp>
        <p:nvSpPr>
          <p:cNvPr id="14" name="Rectangle 13"/>
          <p:cNvSpPr/>
          <p:nvPr/>
        </p:nvSpPr>
        <p:spPr bwMode="auto">
          <a:xfrm>
            <a:off x="2" y="42405"/>
            <a:ext cx="12193159" cy="7060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5" name="TextBox 7"/>
          <p:cNvSpPr txBox="1"/>
          <p:nvPr/>
        </p:nvSpPr>
        <p:spPr bwMode="white">
          <a:xfrm>
            <a:off x="703840" y="6470973"/>
            <a:ext cx="2427283" cy="301140"/>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978" b="0" spc="147" baseline="0" noProof="0" dirty="0">
                <a:solidFill>
                  <a:schemeClr val="tx1"/>
                </a:solidFill>
                <a:latin typeface="Segoe Semibold" pitchFamily="34" charset="0"/>
              </a:rPr>
              <a:t>Transformando al servicio tributario y aduanero en México</a:t>
            </a:r>
          </a:p>
        </p:txBody>
      </p:sp>
      <p:sp>
        <p:nvSpPr>
          <p:cNvPr id="3" name="TextBox 7"/>
          <p:cNvSpPr txBox="1"/>
          <p:nvPr/>
        </p:nvSpPr>
        <p:spPr bwMode="white">
          <a:xfrm>
            <a:off x="4119495" y="6510893"/>
            <a:ext cx="1828183" cy="241348"/>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784" b="0" spc="147" baseline="0" noProof="0" dirty="0">
                <a:solidFill>
                  <a:schemeClr val="tx1"/>
                </a:solidFill>
                <a:latin typeface="Segoe Semibold" pitchFamily="34" charset="0"/>
              </a:rPr>
              <a:t>MICROSOFT Servicios de Estrategia Empresarial</a:t>
            </a:r>
          </a:p>
        </p:txBody>
      </p:sp>
      <p:sp>
        <p:nvSpPr>
          <p:cNvPr id="13" name="Rectangle 12"/>
          <p:cNvSpPr/>
          <p:nvPr/>
        </p:nvSpPr>
        <p:spPr bwMode="auto">
          <a:xfrm>
            <a:off x="1175" y="6747324"/>
            <a:ext cx="12192000" cy="11068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6" name="Flowchart: Off-page Connector 15"/>
          <p:cNvSpPr/>
          <p:nvPr/>
        </p:nvSpPr>
        <p:spPr bwMode="auto">
          <a:xfrm>
            <a:off x="11617264" y="346734"/>
            <a:ext cx="534645" cy="540581"/>
          </a:xfrm>
          <a:prstGeom prst="flowChartOffpageConnector">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7" name="Rectangle 16"/>
          <p:cNvSpPr/>
          <p:nvPr/>
        </p:nvSpPr>
        <p:spPr bwMode="auto">
          <a:xfrm>
            <a:off x="1165" y="6394309"/>
            <a:ext cx="5863974" cy="35301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8" name="Right Triangle 17"/>
          <p:cNvSpPr/>
          <p:nvPr/>
        </p:nvSpPr>
        <p:spPr bwMode="auto">
          <a:xfrm>
            <a:off x="5865147" y="6394307"/>
            <a:ext cx="423556" cy="423615"/>
          </a:xfrm>
          <a:prstGeom prst="rtTriangl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33" y="6429675"/>
            <a:ext cx="372531" cy="347744"/>
          </a:xfrm>
          <a:prstGeom prst="rect">
            <a:avLst/>
          </a:prstGeom>
        </p:spPr>
      </p:pic>
      <p:sp>
        <p:nvSpPr>
          <p:cNvPr id="20" name="Rectangle 19"/>
          <p:cNvSpPr/>
          <p:nvPr/>
        </p:nvSpPr>
        <p:spPr bwMode="auto">
          <a:xfrm>
            <a:off x="0" y="42406"/>
            <a:ext cx="12193160" cy="7060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21" name="TextBox 7"/>
          <p:cNvSpPr txBox="1"/>
          <p:nvPr/>
        </p:nvSpPr>
        <p:spPr bwMode="white">
          <a:xfrm>
            <a:off x="703840" y="6470973"/>
            <a:ext cx="2427283" cy="301140"/>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978" b="0" spc="147" baseline="0" noProof="0" dirty="0">
                <a:solidFill>
                  <a:schemeClr val="tx1"/>
                </a:solidFill>
                <a:latin typeface="Segoe Semibold" pitchFamily="34" charset="0"/>
              </a:rPr>
              <a:t>Transformando al servicio tributario y aduanero en México</a:t>
            </a:r>
          </a:p>
        </p:txBody>
      </p:sp>
      <p:sp>
        <p:nvSpPr>
          <p:cNvPr id="22" name="TextBox 7"/>
          <p:cNvSpPr txBox="1"/>
          <p:nvPr/>
        </p:nvSpPr>
        <p:spPr bwMode="white">
          <a:xfrm>
            <a:off x="4119496" y="6510894"/>
            <a:ext cx="1828183" cy="241348"/>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784" b="0" spc="147" baseline="0" noProof="0" dirty="0">
                <a:solidFill>
                  <a:schemeClr val="tx1"/>
                </a:solidFill>
                <a:latin typeface="Segoe Semibold" pitchFamily="34" charset="0"/>
              </a:rPr>
              <a:t>MICROSOFT Servicios de Estrategia Empresarial</a:t>
            </a:r>
          </a:p>
        </p:txBody>
      </p:sp>
      <p:sp>
        <p:nvSpPr>
          <p:cNvPr id="23" name="Rectangle 22"/>
          <p:cNvSpPr/>
          <p:nvPr/>
        </p:nvSpPr>
        <p:spPr bwMode="auto">
          <a:xfrm>
            <a:off x="1175" y="6747324"/>
            <a:ext cx="12192000" cy="11068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24" name="Flowchart: Off-page Connector 23"/>
          <p:cNvSpPr/>
          <p:nvPr/>
        </p:nvSpPr>
        <p:spPr bwMode="auto">
          <a:xfrm>
            <a:off x="11617264" y="346734"/>
            <a:ext cx="534645" cy="540581"/>
          </a:xfrm>
          <a:prstGeom prst="flowChartOffpageConnector">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25" name="Rectangle 24"/>
          <p:cNvSpPr/>
          <p:nvPr/>
        </p:nvSpPr>
        <p:spPr bwMode="auto">
          <a:xfrm>
            <a:off x="1165" y="6394309"/>
            <a:ext cx="5863974" cy="35301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26" name="Right Triangle 25"/>
          <p:cNvSpPr/>
          <p:nvPr/>
        </p:nvSpPr>
        <p:spPr bwMode="auto">
          <a:xfrm>
            <a:off x="5865147" y="6394307"/>
            <a:ext cx="423556" cy="423615"/>
          </a:xfrm>
          <a:prstGeom prst="rtTriangl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33" y="6429675"/>
            <a:ext cx="372531" cy="347744"/>
          </a:xfrm>
          <a:prstGeom prst="rect">
            <a:avLst/>
          </a:prstGeom>
        </p:spPr>
      </p:pic>
      <p:sp>
        <p:nvSpPr>
          <p:cNvPr id="28" name="Rectangle 27"/>
          <p:cNvSpPr/>
          <p:nvPr/>
        </p:nvSpPr>
        <p:spPr bwMode="auto">
          <a:xfrm>
            <a:off x="0" y="42406"/>
            <a:ext cx="12193160" cy="7060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29" name="TextBox 7"/>
          <p:cNvSpPr txBox="1"/>
          <p:nvPr/>
        </p:nvSpPr>
        <p:spPr bwMode="white">
          <a:xfrm>
            <a:off x="703840" y="6470973"/>
            <a:ext cx="2427283" cy="301140"/>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978" b="0" spc="147" baseline="0" noProof="0" dirty="0">
                <a:solidFill>
                  <a:schemeClr val="tx1"/>
                </a:solidFill>
                <a:latin typeface="Segoe Semibold" pitchFamily="34" charset="0"/>
              </a:rPr>
              <a:t>Transformando al servicio tributario y aduanero en México</a:t>
            </a:r>
          </a:p>
        </p:txBody>
      </p:sp>
      <p:sp>
        <p:nvSpPr>
          <p:cNvPr id="30" name="TextBox 7"/>
          <p:cNvSpPr txBox="1"/>
          <p:nvPr/>
        </p:nvSpPr>
        <p:spPr bwMode="white">
          <a:xfrm>
            <a:off x="4119496" y="6510894"/>
            <a:ext cx="1828183" cy="241348"/>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784" b="0" spc="147" baseline="0" noProof="0" dirty="0">
                <a:solidFill>
                  <a:schemeClr val="tx1"/>
                </a:solidFill>
                <a:latin typeface="Segoe Semibold" pitchFamily="34" charset="0"/>
              </a:rPr>
              <a:t>MICROSOFT Servicios de Estrategia Empresarial</a:t>
            </a:r>
          </a:p>
        </p:txBody>
      </p:sp>
      <p:sp>
        <p:nvSpPr>
          <p:cNvPr id="31" name="Rectangle 30"/>
          <p:cNvSpPr/>
          <p:nvPr/>
        </p:nvSpPr>
        <p:spPr bwMode="auto">
          <a:xfrm>
            <a:off x="1174" y="6747322"/>
            <a:ext cx="12192000" cy="11068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2" rIns="0" bIns="45702" numCol="1" rtlCol="0" anchor="ctr" anchorCtr="0" compatLnSpc="1">
            <a:prstTxWarp prst="textNoShape">
              <a:avLst/>
            </a:prstTxWarp>
          </a:bodyPr>
          <a:lstStyle/>
          <a:p>
            <a:pPr algn="ctr" defTabSz="913826" fontAlgn="base">
              <a:spcBef>
                <a:spcPct val="0"/>
              </a:spcBef>
              <a:spcAft>
                <a:spcPct val="0"/>
              </a:spcAft>
            </a:pPr>
            <a:endParaRPr lang="es-MX" sz="1960" dirty="0">
              <a:gradFill>
                <a:gsLst>
                  <a:gs pos="0">
                    <a:srgbClr val="FFFFFF"/>
                  </a:gs>
                  <a:gs pos="100000">
                    <a:srgbClr val="FFFFFF"/>
                  </a:gs>
                </a:gsLst>
                <a:lin ang="5400000" scaled="0"/>
              </a:gradFill>
            </a:endParaRPr>
          </a:p>
        </p:txBody>
      </p:sp>
      <p:sp>
        <p:nvSpPr>
          <p:cNvPr id="32" name="Flowchart: Off-page Connector 31"/>
          <p:cNvSpPr/>
          <p:nvPr/>
        </p:nvSpPr>
        <p:spPr bwMode="auto">
          <a:xfrm>
            <a:off x="11617264" y="346732"/>
            <a:ext cx="534645" cy="540581"/>
          </a:xfrm>
          <a:prstGeom prst="flowChartOffpageConnector">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2" rIns="0" bIns="45702" numCol="1" rtlCol="0" anchor="ctr" anchorCtr="0" compatLnSpc="1">
            <a:prstTxWarp prst="textNoShape">
              <a:avLst/>
            </a:prstTxWarp>
          </a:bodyPr>
          <a:lstStyle/>
          <a:p>
            <a:pPr algn="ctr" defTabSz="913826" fontAlgn="base">
              <a:spcBef>
                <a:spcPct val="0"/>
              </a:spcBef>
              <a:spcAft>
                <a:spcPct val="0"/>
              </a:spcAft>
            </a:pPr>
            <a:endParaRPr lang="es-MX" sz="1960" dirty="0">
              <a:gradFill>
                <a:gsLst>
                  <a:gs pos="0">
                    <a:srgbClr val="FFFFFF"/>
                  </a:gs>
                  <a:gs pos="100000">
                    <a:srgbClr val="FFFFFF"/>
                  </a:gs>
                </a:gsLst>
                <a:lin ang="5400000" scaled="0"/>
              </a:gradFill>
            </a:endParaRPr>
          </a:p>
        </p:txBody>
      </p:sp>
      <p:sp>
        <p:nvSpPr>
          <p:cNvPr id="33" name="Rectangle 32"/>
          <p:cNvSpPr/>
          <p:nvPr/>
        </p:nvSpPr>
        <p:spPr bwMode="auto">
          <a:xfrm>
            <a:off x="1164" y="6394307"/>
            <a:ext cx="5863974" cy="35301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2" rIns="0" bIns="45702" numCol="1" rtlCol="0" anchor="ctr" anchorCtr="0" compatLnSpc="1">
            <a:prstTxWarp prst="textNoShape">
              <a:avLst/>
            </a:prstTxWarp>
          </a:bodyPr>
          <a:lstStyle/>
          <a:p>
            <a:pPr algn="ctr" defTabSz="913826" fontAlgn="base">
              <a:spcBef>
                <a:spcPct val="0"/>
              </a:spcBef>
              <a:spcAft>
                <a:spcPct val="0"/>
              </a:spcAft>
            </a:pPr>
            <a:endParaRPr lang="es-MX" sz="1960" dirty="0">
              <a:gradFill>
                <a:gsLst>
                  <a:gs pos="0">
                    <a:srgbClr val="FFFFFF"/>
                  </a:gs>
                  <a:gs pos="100000">
                    <a:srgbClr val="FFFFFF"/>
                  </a:gs>
                </a:gsLst>
                <a:lin ang="5400000" scaled="0"/>
              </a:gradFill>
            </a:endParaRPr>
          </a:p>
        </p:txBody>
      </p:sp>
      <p:sp>
        <p:nvSpPr>
          <p:cNvPr id="34" name="Right Triangle 33"/>
          <p:cNvSpPr/>
          <p:nvPr/>
        </p:nvSpPr>
        <p:spPr bwMode="auto">
          <a:xfrm>
            <a:off x="5865147" y="6394305"/>
            <a:ext cx="423556" cy="423615"/>
          </a:xfrm>
          <a:prstGeom prst="rtTriangl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2" rIns="0" bIns="45702" numCol="1" rtlCol="0" anchor="ctr" anchorCtr="0" compatLnSpc="1">
            <a:prstTxWarp prst="textNoShape">
              <a:avLst/>
            </a:prstTxWarp>
          </a:bodyPr>
          <a:lstStyle/>
          <a:p>
            <a:pPr algn="ctr" defTabSz="913826" fontAlgn="base">
              <a:spcBef>
                <a:spcPct val="0"/>
              </a:spcBef>
              <a:spcAft>
                <a:spcPct val="0"/>
              </a:spcAft>
            </a:pPr>
            <a:endParaRPr lang="es-MX" sz="1960" dirty="0">
              <a:gradFill>
                <a:gsLst>
                  <a:gs pos="0">
                    <a:srgbClr val="FFFFFF"/>
                  </a:gs>
                  <a:gs pos="100000">
                    <a:srgbClr val="FFFFFF"/>
                  </a:gs>
                </a:gsLst>
                <a:lin ang="5400000" scaled="0"/>
              </a:gradFill>
            </a:endParaRPr>
          </a:p>
        </p:txBody>
      </p: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33" y="6429675"/>
            <a:ext cx="372531" cy="347744"/>
          </a:xfrm>
          <a:prstGeom prst="rect">
            <a:avLst/>
          </a:prstGeom>
        </p:spPr>
      </p:pic>
      <p:sp>
        <p:nvSpPr>
          <p:cNvPr id="36" name="Rectangle 35"/>
          <p:cNvSpPr/>
          <p:nvPr/>
        </p:nvSpPr>
        <p:spPr bwMode="auto">
          <a:xfrm>
            <a:off x="0" y="42404"/>
            <a:ext cx="12193160" cy="7060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2" rIns="0" bIns="45702" numCol="1" rtlCol="0" anchor="ctr" anchorCtr="0" compatLnSpc="1">
            <a:prstTxWarp prst="textNoShape">
              <a:avLst/>
            </a:prstTxWarp>
          </a:bodyPr>
          <a:lstStyle/>
          <a:p>
            <a:pPr algn="ctr" defTabSz="913826" fontAlgn="base">
              <a:spcBef>
                <a:spcPct val="0"/>
              </a:spcBef>
              <a:spcAft>
                <a:spcPct val="0"/>
              </a:spcAft>
            </a:pPr>
            <a:endParaRPr lang="es-MX" sz="1960" dirty="0">
              <a:gradFill>
                <a:gsLst>
                  <a:gs pos="0">
                    <a:srgbClr val="FFFFFF"/>
                  </a:gs>
                  <a:gs pos="100000">
                    <a:srgbClr val="FFFFFF"/>
                  </a:gs>
                </a:gsLst>
                <a:lin ang="5400000" scaled="0"/>
              </a:gradFill>
            </a:endParaRPr>
          </a:p>
        </p:txBody>
      </p:sp>
      <p:sp>
        <p:nvSpPr>
          <p:cNvPr id="37" name="TextBox 7"/>
          <p:cNvSpPr txBox="1"/>
          <p:nvPr/>
        </p:nvSpPr>
        <p:spPr bwMode="white">
          <a:xfrm>
            <a:off x="703839" y="6470973"/>
            <a:ext cx="2427283" cy="301140"/>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978" b="0" spc="147" baseline="0" noProof="0" dirty="0">
                <a:solidFill>
                  <a:schemeClr val="tx1"/>
                </a:solidFill>
                <a:latin typeface="Segoe Semibold" pitchFamily="34" charset="0"/>
              </a:rPr>
              <a:t>Transformando al servicio tributario y aduanero en México</a:t>
            </a:r>
          </a:p>
        </p:txBody>
      </p:sp>
      <p:sp>
        <p:nvSpPr>
          <p:cNvPr id="38" name="TextBox 7"/>
          <p:cNvSpPr txBox="1"/>
          <p:nvPr/>
        </p:nvSpPr>
        <p:spPr bwMode="white">
          <a:xfrm>
            <a:off x="4119495" y="6510892"/>
            <a:ext cx="1828183" cy="241348"/>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784" b="0" spc="147" baseline="0" noProof="0" dirty="0">
                <a:solidFill>
                  <a:schemeClr val="tx1"/>
                </a:solidFill>
                <a:latin typeface="Segoe Semibold" pitchFamily="34" charset="0"/>
              </a:rPr>
              <a:t>MICROSOFT Servicios de Estrategia Empresarial</a:t>
            </a:r>
          </a:p>
        </p:txBody>
      </p:sp>
    </p:spTree>
    <p:extLst>
      <p:ext uri="{BB962C8B-B14F-4D97-AF65-F5344CB8AC3E}">
        <p14:creationId xmlns:p14="http://schemas.microsoft.com/office/powerpoint/2010/main" val="3625891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7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54" y="289517"/>
            <a:ext cx="10768233" cy="899665"/>
          </a:xfrm>
        </p:spPr>
        <p:txBody>
          <a:bodyPr/>
          <a:lstStyle>
            <a:lvl1pPr>
              <a:defRPr sz="3528">
                <a:solidFill>
                  <a:schemeClr val="bg1"/>
                </a:solidFill>
              </a:defRPr>
            </a:lvl1pPr>
          </a:lstStyle>
          <a:p>
            <a:r>
              <a:rPr lang="en-US"/>
              <a:t>Click to edit Master title style</a:t>
            </a:r>
          </a:p>
        </p:txBody>
      </p:sp>
      <p:sp>
        <p:nvSpPr>
          <p:cNvPr id="6" name="Flowchart: Off-page Connector 5"/>
          <p:cNvSpPr/>
          <p:nvPr/>
        </p:nvSpPr>
        <p:spPr bwMode="auto">
          <a:xfrm>
            <a:off x="11617263" y="346733"/>
            <a:ext cx="534645" cy="540581"/>
          </a:xfrm>
          <a:prstGeom prst="flowChartOffpageConnector">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4" name="Rectangle 13"/>
          <p:cNvSpPr/>
          <p:nvPr/>
        </p:nvSpPr>
        <p:spPr bwMode="auto">
          <a:xfrm>
            <a:off x="2" y="42405"/>
            <a:ext cx="12193159" cy="7060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 y="5"/>
            <a:ext cx="12190271" cy="6858000"/>
          </a:xfrm>
          <a:prstGeom prst="rect">
            <a:avLst/>
          </a:prstGeom>
        </p:spPr>
      </p:pic>
    </p:spTree>
    <p:extLst>
      <p:ext uri="{BB962C8B-B14F-4D97-AF65-F5344CB8AC3E}">
        <p14:creationId xmlns:p14="http://schemas.microsoft.com/office/powerpoint/2010/main" val="13072162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101823-778F-4697-A634-AF0551637E8A}"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val="2436878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8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9624" y="5090683"/>
            <a:ext cx="2425603" cy="1252677"/>
          </a:xfrm>
        </p:spPr>
        <p:txBody>
          <a:bodyPr/>
          <a:lstStyle>
            <a:lvl1pPr>
              <a:defRPr sz="3528">
                <a:solidFill>
                  <a:schemeClr val="bg1"/>
                </a:solidFill>
              </a:defRPr>
            </a:lvl1pPr>
          </a:lstStyle>
          <a:p>
            <a:r>
              <a:rPr lang="en-US"/>
              <a:t>Click to edit Master title style</a:t>
            </a:r>
          </a:p>
        </p:txBody>
      </p:sp>
      <p:sp>
        <p:nvSpPr>
          <p:cNvPr id="6" name="Flowchart: Off-page Connector 5"/>
          <p:cNvSpPr/>
          <p:nvPr/>
        </p:nvSpPr>
        <p:spPr bwMode="auto">
          <a:xfrm>
            <a:off x="11617263" y="346733"/>
            <a:ext cx="534645" cy="540581"/>
          </a:xfrm>
          <a:prstGeom prst="flowChartOffpageConnector">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0" name="Rectangle 9"/>
          <p:cNvSpPr/>
          <p:nvPr/>
        </p:nvSpPr>
        <p:spPr bwMode="auto">
          <a:xfrm rot="5400000">
            <a:off x="-2054051" y="2055999"/>
            <a:ext cx="4627295" cy="519194"/>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1" name="Right Triangle 10"/>
          <p:cNvSpPr/>
          <p:nvPr/>
        </p:nvSpPr>
        <p:spPr bwMode="auto">
          <a:xfrm rot="5400000">
            <a:off x="46583" y="4581454"/>
            <a:ext cx="423616" cy="519196"/>
          </a:xfrm>
          <a:prstGeom prst="rtTriangl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00" y="115642"/>
            <a:ext cx="372531" cy="347744"/>
          </a:xfrm>
          <a:prstGeom prst="rect">
            <a:avLst/>
          </a:prstGeom>
        </p:spPr>
      </p:pic>
      <p:sp>
        <p:nvSpPr>
          <p:cNvPr id="15" name="TextBox 7"/>
          <p:cNvSpPr txBox="1"/>
          <p:nvPr/>
        </p:nvSpPr>
        <p:spPr bwMode="white">
          <a:xfrm rot="5400000">
            <a:off x="-657017" y="1440628"/>
            <a:ext cx="1830821" cy="451470"/>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978" b="0" spc="147" baseline="0" noProof="0" dirty="0">
                <a:solidFill>
                  <a:schemeClr val="tx1"/>
                </a:solidFill>
                <a:latin typeface="Segoe Semibold" pitchFamily="34" charset="0"/>
              </a:rPr>
              <a:t>Transformando al servicio tributario y aduanero en México</a:t>
            </a:r>
          </a:p>
        </p:txBody>
      </p:sp>
      <p:sp>
        <p:nvSpPr>
          <p:cNvPr id="3" name="TextBox 7"/>
          <p:cNvSpPr txBox="1"/>
          <p:nvPr/>
        </p:nvSpPr>
        <p:spPr bwMode="white">
          <a:xfrm rot="5400000">
            <a:off x="-655832" y="3598481"/>
            <a:ext cx="1828442" cy="241348"/>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784" b="0" spc="147" baseline="0" noProof="0" dirty="0">
                <a:solidFill>
                  <a:schemeClr val="tx1"/>
                </a:solidFill>
                <a:latin typeface="Segoe Semibold" pitchFamily="34" charset="0"/>
              </a:rPr>
              <a:t>MICROSOFT Servicios de Estrategia Empresarial</a:t>
            </a:r>
          </a:p>
        </p:txBody>
      </p:sp>
    </p:spTree>
    <p:extLst>
      <p:ext uri="{BB962C8B-B14F-4D97-AF65-F5344CB8AC3E}">
        <p14:creationId xmlns:p14="http://schemas.microsoft.com/office/powerpoint/2010/main" val="155512071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5_Title Only">
    <p:bg>
      <p:bgPr>
        <a:solidFill>
          <a:schemeClr val="tx1">
            <a:lumMod val="95000"/>
          </a:schemeClr>
        </a:solidFill>
        <a:effectLst/>
      </p:bgPr>
    </p:bg>
    <p:spTree>
      <p:nvGrpSpPr>
        <p:cNvPr id="1" name=""/>
        <p:cNvGrpSpPr/>
        <p:nvPr/>
      </p:nvGrpSpPr>
      <p:grpSpPr>
        <a:xfrm>
          <a:off x="0" y="0"/>
          <a:ext cx="0" cy="0"/>
          <a:chOff x="0" y="0"/>
          <a:chExt cx="0" cy="0"/>
        </a:xfrm>
      </p:grpSpPr>
      <p:sp>
        <p:nvSpPr>
          <p:cNvPr id="4" name="Rectangle 3"/>
          <p:cNvSpPr/>
          <p:nvPr/>
        </p:nvSpPr>
        <p:spPr bwMode="auto">
          <a:xfrm>
            <a:off x="1175" y="6747323"/>
            <a:ext cx="12192000" cy="11068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69254" y="289517"/>
            <a:ext cx="10768233" cy="899665"/>
          </a:xfrm>
        </p:spPr>
        <p:txBody>
          <a:bodyPr/>
          <a:lstStyle>
            <a:lvl1pPr>
              <a:defRPr sz="3528">
                <a:solidFill>
                  <a:schemeClr val="bg1"/>
                </a:solidFill>
              </a:defRPr>
            </a:lvl1pPr>
          </a:lstStyle>
          <a:p>
            <a:r>
              <a:rPr lang="en-US"/>
              <a:t>Click to edit Master title style</a:t>
            </a:r>
          </a:p>
        </p:txBody>
      </p:sp>
      <p:sp>
        <p:nvSpPr>
          <p:cNvPr id="6" name="Flowchart: Off-page Connector 5"/>
          <p:cNvSpPr/>
          <p:nvPr/>
        </p:nvSpPr>
        <p:spPr bwMode="auto">
          <a:xfrm>
            <a:off x="11617263" y="346733"/>
            <a:ext cx="534645" cy="540581"/>
          </a:xfrm>
          <a:prstGeom prst="flowChartOffpageConnector">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0" name="Rectangle 9"/>
          <p:cNvSpPr/>
          <p:nvPr/>
        </p:nvSpPr>
        <p:spPr bwMode="auto">
          <a:xfrm>
            <a:off x="1165" y="6394308"/>
            <a:ext cx="5863974" cy="35301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1" name="Right Triangle 10"/>
          <p:cNvSpPr/>
          <p:nvPr/>
        </p:nvSpPr>
        <p:spPr bwMode="auto">
          <a:xfrm>
            <a:off x="5865147" y="6394306"/>
            <a:ext cx="423556" cy="423615"/>
          </a:xfrm>
          <a:prstGeom prst="rtTriangl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33" y="6429675"/>
            <a:ext cx="372531" cy="347744"/>
          </a:xfrm>
          <a:prstGeom prst="rect">
            <a:avLst/>
          </a:prstGeom>
        </p:spPr>
      </p:pic>
      <p:sp>
        <p:nvSpPr>
          <p:cNvPr id="14" name="Rectangle 13"/>
          <p:cNvSpPr/>
          <p:nvPr/>
        </p:nvSpPr>
        <p:spPr bwMode="auto">
          <a:xfrm>
            <a:off x="2" y="42405"/>
            <a:ext cx="12193159" cy="7060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5" name="TextBox 7"/>
          <p:cNvSpPr txBox="1"/>
          <p:nvPr/>
        </p:nvSpPr>
        <p:spPr bwMode="white">
          <a:xfrm>
            <a:off x="703840" y="6470973"/>
            <a:ext cx="2427283" cy="301140"/>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978" b="0" spc="147" baseline="0" noProof="0" dirty="0">
                <a:solidFill>
                  <a:schemeClr val="tx1"/>
                </a:solidFill>
                <a:latin typeface="Segoe Semibold" pitchFamily="34" charset="0"/>
              </a:rPr>
              <a:t>Transformando al servicio tributario y aduanero en México</a:t>
            </a:r>
          </a:p>
        </p:txBody>
      </p:sp>
      <p:sp>
        <p:nvSpPr>
          <p:cNvPr id="3" name="TextBox 7"/>
          <p:cNvSpPr txBox="1"/>
          <p:nvPr/>
        </p:nvSpPr>
        <p:spPr bwMode="white">
          <a:xfrm>
            <a:off x="4119495" y="6510893"/>
            <a:ext cx="1828183" cy="241348"/>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784" b="0" spc="147" baseline="0" noProof="0" dirty="0">
                <a:solidFill>
                  <a:schemeClr val="tx1"/>
                </a:solidFill>
                <a:latin typeface="Segoe Semibold" pitchFamily="34" charset="0"/>
              </a:rPr>
              <a:t>MICROSOFT Servicios de Estrategia Empresarial</a:t>
            </a:r>
          </a:p>
        </p:txBody>
      </p:sp>
    </p:spTree>
    <p:extLst>
      <p:ext uri="{BB962C8B-B14F-4D97-AF65-F5344CB8AC3E}">
        <p14:creationId xmlns:p14="http://schemas.microsoft.com/office/powerpoint/2010/main" val="334176257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0-50 Left Photo Layou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8" y="1217201"/>
            <a:ext cx="5378548" cy="899665"/>
          </a:xfrm>
        </p:spPr>
        <p:txBody>
          <a:bodyPr/>
          <a:lstStyle>
            <a:lvl1pPr>
              <a:defRPr sz="6466"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4"/>
            <a:ext cx="6094445" cy="6852152"/>
          </a:xfrm>
          <a:blipFill>
            <a:blip r:embed="rId2"/>
            <a:stretch>
              <a:fillRect/>
            </a:stretch>
          </a:blipFill>
        </p:spPr>
        <p:txBody>
          <a:bodyPr tIns="548640" anchor="ctr" anchorCtr="0">
            <a:noAutofit/>
          </a:bodyPr>
          <a:lstStyle>
            <a:lvl1pPr marL="0" indent="0" algn="ctr">
              <a:buNone/>
              <a:defRPr sz="137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
        <p:nvSpPr>
          <p:cNvPr id="5" name="Rectangle 4"/>
          <p:cNvSpPr/>
          <p:nvPr/>
        </p:nvSpPr>
        <p:spPr>
          <a:xfrm>
            <a:off x="11752550" y="2861"/>
            <a:ext cx="439739" cy="439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a:p>
        </p:txBody>
      </p:sp>
    </p:spTree>
    <p:extLst>
      <p:ext uri="{BB962C8B-B14F-4D97-AF65-F5344CB8AC3E}">
        <p14:creationId xmlns:p14="http://schemas.microsoft.com/office/powerpoint/2010/main" val="338110001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p:nvSpPr>
        <p:spPr bwMode="white">
          <a:xfrm>
            <a:off x="4330395" y="6567032"/>
            <a:ext cx="3531223"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b="0" spc="147"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168449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amp; 2-color Non-bulleted text">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 y="0"/>
            <a:ext cx="12190271" cy="6858000"/>
          </a:xfrm>
          <a:prstGeom prst="rect">
            <a:avLst/>
          </a:prstGeom>
        </p:spPr>
      </p:pic>
    </p:spTree>
    <p:extLst>
      <p:ext uri="{BB962C8B-B14F-4D97-AF65-F5344CB8AC3E}">
        <p14:creationId xmlns:p14="http://schemas.microsoft.com/office/powerpoint/2010/main" val="302544330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B0F0"/>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12192000" cy="2514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4815" y="121628"/>
            <a:ext cx="7329854" cy="2026947"/>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328246" y="5345723"/>
            <a:ext cx="9144000" cy="66806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E89C6F-D61E-4B3B-8D7F-174EF7B39034}"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53BA-7AF4-4062-AA30-5986906CAA42}" type="slidenum">
              <a:rPr lang="en-US" smtClean="0"/>
              <a:pPr/>
              <a:t>‹Nº›</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99661"/>
            <a:ext cx="12192000" cy="4627183"/>
          </a:xfrm>
          <a:prstGeom prst="rect">
            <a:avLst/>
          </a:prstGeom>
        </p:spPr>
      </p:pic>
      <p:sp>
        <p:nvSpPr>
          <p:cNvPr id="10" name="Rectangle 9"/>
          <p:cNvSpPr/>
          <p:nvPr userDrawn="1"/>
        </p:nvSpPr>
        <p:spPr>
          <a:xfrm>
            <a:off x="0" y="0"/>
            <a:ext cx="12192000" cy="23289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15261"/>
            <a:ext cx="12192000" cy="23289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57239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B0F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99661"/>
            <a:ext cx="12192000" cy="4627183"/>
          </a:xfrm>
          <a:prstGeom prst="rect">
            <a:avLst/>
          </a:prstGeom>
        </p:spPr>
      </p:pic>
      <p:sp>
        <p:nvSpPr>
          <p:cNvPr id="3" name="Rectangle 2"/>
          <p:cNvSpPr/>
          <p:nvPr userDrawn="1"/>
        </p:nvSpPr>
        <p:spPr>
          <a:xfrm>
            <a:off x="0" y="0"/>
            <a:ext cx="12192000" cy="23289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4515261"/>
            <a:ext cx="12192000" cy="23289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023205"/>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E89C6F-D61E-4B3B-8D7F-174EF7B39034}"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val="37892329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E89C6F-D61E-4B3B-8D7F-174EF7B39034}"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val="7539064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E89C6F-D61E-4B3B-8D7F-174EF7B39034}"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val="361234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101823-778F-4697-A634-AF0551637E8A}"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val="15458087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E89C6F-D61E-4B3B-8D7F-174EF7B39034}" type="datetimeFigureOut">
              <a:rPr lang="en-US" smtClean="0"/>
              <a:pPr/>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val="37781432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E89C6F-D61E-4B3B-8D7F-174EF7B39034}" type="datetimeFigureOut">
              <a:rPr lang="en-US" smtClean="0"/>
              <a:pPr/>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val="30904644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4"/>
          <p:cNvSpPr>
            <a:spLocks noGrp="1"/>
          </p:cNvSpPr>
          <p:nvPr>
            <p:ph type="title"/>
          </p:nvPr>
        </p:nvSpPr>
        <p:spPr>
          <a:xfrm>
            <a:off x="205154" y="145318"/>
            <a:ext cx="10515600" cy="505314"/>
          </a:xfrm>
        </p:spPr>
        <p:txBody>
          <a:bodyPr>
            <a:noAutofit/>
          </a:bodyPr>
          <a:lstStyle>
            <a:lvl1pPr>
              <a:defRPr sz="3200" b="1"/>
            </a:lvl1pPr>
          </a:lstStyle>
          <a:p>
            <a:r>
              <a:rPr lang="en-US"/>
              <a:t>Click to edit Master title style</a:t>
            </a:r>
          </a:p>
        </p:txBody>
      </p:sp>
      <p:sp>
        <p:nvSpPr>
          <p:cNvPr id="6" name="Rectangle 5"/>
          <p:cNvSpPr/>
          <p:nvPr userDrawn="1"/>
        </p:nvSpPr>
        <p:spPr>
          <a:xfrm>
            <a:off x="319454" y="650632"/>
            <a:ext cx="5246077" cy="1318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1805139" y="6471139"/>
            <a:ext cx="386861" cy="3868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userDrawn="1"/>
        </p:nvSpPr>
        <p:spPr>
          <a:xfrm rot="16200000">
            <a:off x="11501804" y="6554666"/>
            <a:ext cx="386861" cy="219808"/>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41" name="Group 40"/>
          <p:cNvGrpSpPr/>
          <p:nvPr userDrawn="1"/>
        </p:nvGrpSpPr>
        <p:grpSpPr>
          <a:xfrm>
            <a:off x="319454" y="6711028"/>
            <a:ext cx="1002589" cy="45719"/>
            <a:chOff x="5262822" y="6526182"/>
            <a:chExt cx="1547029" cy="70546"/>
          </a:xfrm>
        </p:grpSpPr>
        <p:sp>
          <p:nvSpPr>
            <p:cNvPr id="11" name="Oval 10"/>
            <p:cNvSpPr/>
            <p:nvPr userDrawn="1"/>
          </p:nvSpPr>
          <p:spPr>
            <a:xfrm>
              <a:off x="5262822"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5361319"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459816"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5558313"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5656810"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5755307"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a:off x="5853804" y="6527154"/>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5952301"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userDrawn="1"/>
          </p:nvSpPr>
          <p:spPr>
            <a:xfrm>
              <a:off x="6050798"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6149295"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userDrawn="1"/>
          </p:nvSpPr>
          <p:spPr>
            <a:xfrm>
              <a:off x="6247792"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userDrawn="1"/>
          </p:nvSpPr>
          <p:spPr>
            <a:xfrm>
              <a:off x="6346289"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6444786"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a:off x="6543283"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userDrawn="1"/>
          </p:nvSpPr>
          <p:spPr>
            <a:xfrm>
              <a:off x="6641780"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6740277"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userDrawn="1"/>
        </p:nvSpPr>
        <p:spPr>
          <a:xfrm>
            <a:off x="1596121" y="6596390"/>
            <a:ext cx="9028132" cy="261610"/>
          </a:xfrm>
          <a:prstGeom prst="rect">
            <a:avLst/>
          </a:prstGeom>
          <a:noFill/>
        </p:spPr>
        <p:txBody>
          <a:bodyPr wrap="square" rtlCol="0">
            <a:spAutoFit/>
          </a:bodyPr>
          <a:lstStyle/>
          <a:p>
            <a:pPr algn="ctr"/>
            <a:r>
              <a:rPr lang="en-US" sz="1100" i="1" kern="1200" dirty="0">
                <a:solidFill>
                  <a:srgbClr val="00B0F0"/>
                </a:solidFill>
                <a:latin typeface="+mn-lt"/>
                <a:ea typeface="+mn-ea"/>
                <a:cs typeface="+mn-cs"/>
              </a:rPr>
              <a:t>Microsoft Digital Advisory Services –TESS (Tax Enabled Solutions &amp; Services)</a:t>
            </a:r>
          </a:p>
        </p:txBody>
      </p:sp>
      <p:sp>
        <p:nvSpPr>
          <p:cNvPr id="4" name="Slide Number Placeholder 3"/>
          <p:cNvSpPr>
            <a:spLocks noGrp="1"/>
          </p:cNvSpPr>
          <p:nvPr>
            <p:ph type="sldNum" sz="quarter" idx="12"/>
          </p:nvPr>
        </p:nvSpPr>
        <p:spPr>
          <a:xfrm>
            <a:off x="11581752" y="6492875"/>
            <a:ext cx="610247" cy="365125"/>
          </a:xfrm>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val="9678378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7" name="Rectangle 6"/>
          <p:cNvSpPr/>
          <p:nvPr userDrawn="1"/>
        </p:nvSpPr>
        <p:spPr>
          <a:xfrm>
            <a:off x="11805139" y="6471139"/>
            <a:ext cx="386861" cy="3868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userDrawn="1"/>
        </p:nvSpPr>
        <p:spPr>
          <a:xfrm rot="16200000">
            <a:off x="11501804" y="6554666"/>
            <a:ext cx="386861" cy="219808"/>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41" name="Group 40"/>
          <p:cNvGrpSpPr/>
          <p:nvPr userDrawn="1"/>
        </p:nvGrpSpPr>
        <p:grpSpPr>
          <a:xfrm>
            <a:off x="319454" y="6711028"/>
            <a:ext cx="1002589" cy="45719"/>
            <a:chOff x="5262822" y="6526182"/>
            <a:chExt cx="1547029" cy="70546"/>
          </a:xfrm>
        </p:grpSpPr>
        <p:sp>
          <p:nvSpPr>
            <p:cNvPr id="11" name="Oval 10"/>
            <p:cNvSpPr/>
            <p:nvPr userDrawn="1"/>
          </p:nvSpPr>
          <p:spPr>
            <a:xfrm>
              <a:off x="5262822"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5361319"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459816"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5558313"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5656810"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5755307"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a:off x="5853804" y="6527154"/>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5952301"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userDrawn="1"/>
          </p:nvSpPr>
          <p:spPr>
            <a:xfrm>
              <a:off x="6050798"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6149295"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userDrawn="1"/>
          </p:nvSpPr>
          <p:spPr>
            <a:xfrm>
              <a:off x="6247792"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userDrawn="1"/>
          </p:nvSpPr>
          <p:spPr>
            <a:xfrm>
              <a:off x="6346289"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6444786"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a:off x="6543283"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userDrawn="1"/>
          </p:nvSpPr>
          <p:spPr>
            <a:xfrm>
              <a:off x="6641780"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6740277"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11581752" y="6492875"/>
            <a:ext cx="610247" cy="365125"/>
          </a:xfrm>
        </p:spPr>
        <p:txBody>
          <a:bodyPr/>
          <a:lstStyle/>
          <a:p>
            <a:fld id="{E63153BA-7AF4-4062-AA30-5986906CAA42}" type="slidenum">
              <a:rPr lang="en-US" smtClean="0"/>
              <a:pPr/>
              <a:t>‹Nº›</a:t>
            </a:fld>
            <a:endParaRPr lang="en-US"/>
          </a:p>
        </p:txBody>
      </p:sp>
      <p:sp>
        <p:nvSpPr>
          <p:cNvPr id="2" name="Parallelogram 1"/>
          <p:cNvSpPr/>
          <p:nvPr userDrawn="1"/>
        </p:nvSpPr>
        <p:spPr>
          <a:xfrm>
            <a:off x="11007968" y="0"/>
            <a:ext cx="263770" cy="281354"/>
          </a:xfrm>
          <a:prstGeom prst="parallelogram">
            <a:avLst>
              <a:gd name="adj" fmla="val 6617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arallelogram 26"/>
          <p:cNvSpPr/>
          <p:nvPr userDrawn="1"/>
        </p:nvSpPr>
        <p:spPr>
          <a:xfrm>
            <a:off x="11139853" y="0"/>
            <a:ext cx="263770" cy="281354"/>
          </a:xfrm>
          <a:prstGeom prst="parallelogram">
            <a:avLst>
              <a:gd name="adj" fmla="val 6617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arallelogram 27"/>
          <p:cNvSpPr/>
          <p:nvPr userDrawn="1"/>
        </p:nvSpPr>
        <p:spPr>
          <a:xfrm>
            <a:off x="11271738" y="-1"/>
            <a:ext cx="263770" cy="281354"/>
          </a:xfrm>
          <a:prstGeom prst="parallelogram">
            <a:avLst>
              <a:gd name="adj" fmla="val 6617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arallelogram 28"/>
          <p:cNvSpPr/>
          <p:nvPr userDrawn="1"/>
        </p:nvSpPr>
        <p:spPr>
          <a:xfrm>
            <a:off x="11403623" y="-1"/>
            <a:ext cx="263770" cy="281354"/>
          </a:xfrm>
          <a:prstGeom prst="parallelogram">
            <a:avLst>
              <a:gd name="adj" fmla="val 6617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arallelogram 29"/>
          <p:cNvSpPr/>
          <p:nvPr userDrawn="1"/>
        </p:nvSpPr>
        <p:spPr>
          <a:xfrm>
            <a:off x="11537792" y="-1"/>
            <a:ext cx="263770" cy="281354"/>
          </a:xfrm>
          <a:prstGeom prst="parallelogram">
            <a:avLst>
              <a:gd name="adj" fmla="val 6617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arallelogram 30"/>
          <p:cNvSpPr/>
          <p:nvPr userDrawn="1"/>
        </p:nvSpPr>
        <p:spPr>
          <a:xfrm>
            <a:off x="11669677" y="-1"/>
            <a:ext cx="263770" cy="281354"/>
          </a:xfrm>
          <a:prstGeom prst="parallelogram">
            <a:avLst>
              <a:gd name="adj" fmla="val 6617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p:cNvSpPr/>
          <p:nvPr userDrawn="1"/>
        </p:nvSpPr>
        <p:spPr>
          <a:xfrm>
            <a:off x="11801562" y="-2"/>
            <a:ext cx="263770" cy="281354"/>
          </a:xfrm>
          <a:prstGeom prst="parallelogram">
            <a:avLst>
              <a:gd name="adj" fmla="val 6617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p:cNvSpPr/>
          <p:nvPr userDrawn="1"/>
        </p:nvSpPr>
        <p:spPr>
          <a:xfrm>
            <a:off x="11933447" y="-2"/>
            <a:ext cx="263770" cy="281354"/>
          </a:xfrm>
          <a:prstGeom prst="parallelogram">
            <a:avLst>
              <a:gd name="adj" fmla="val 6617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userDrawn="1"/>
        </p:nvSpPr>
        <p:spPr>
          <a:xfrm>
            <a:off x="1596121" y="6596390"/>
            <a:ext cx="9028132" cy="261610"/>
          </a:xfrm>
          <a:prstGeom prst="rect">
            <a:avLst/>
          </a:prstGeom>
          <a:noFill/>
        </p:spPr>
        <p:txBody>
          <a:bodyPr wrap="square" rtlCol="0">
            <a:spAutoFit/>
          </a:bodyPr>
          <a:lstStyle/>
          <a:p>
            <a:pPr algn="ctr"/>
            <a:r>
              <a:rPr lang="en-US" sz="1100" i="1" kern="1200" dirty="0">
                <a:solidFill>
                  <a:srgbClr val="00B0F0"/>
                </a:solidFill>
                <a:latin typeface="+mn-lt"/>
                <a:ea typeface="+mn-ea"/>
                <a:cs typeface="+mn-cs"/>
              </a:rPr>
              <a:t>Microsoft Digital Advisory Services –TESS (Tax Enabled Solutions &amp; Services)</a:t>
            </a:r>
          </a:p>
        </p:txBody>
      </p:sp>
    </p:spTree>
    <p:extLst>
      <p:ext uri="{BB962C8B-B14F-4D97-AF65-F5344CB8AC3E}">
        <p14:creationId xmlns:p14="http://schemas.microsoft.com/office/powerpoint/2010/main" val="18408635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6209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Blank">
    <p:bg>
      <p:bgPr>
        <a:solidFill>
          <a:srgbClr val="00B0F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8069358" y="0"/>
            <a:ext cx="4122642" cy="6858000"/>
          </a:xfrm>
          <a:prstGeom prst="rect">
            <a:avLst/>
          </a:prstGeom>
        </p:spPr>
      </p:pic>
    </p:spTree>
    <p:extLst>
      <p:ext uri="{BB962C8B-B14F-4D97-AF65-F5344CB8AC3E}">
        <p14:creationId xmlns:p14="http://schemas.microsoft.com/office/powerpoint/2010/main" val="162131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Blank">
    <p:bg>
      <p:bgPr>
        <a:solidFill>
          <a:srgbClr val="00B0F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userDrawn="1"/>
        </p:nvSpPr>
        <p:spPr>
          <a:xfrm>
            <a:off x="0" y="0"/>
            <a:ext cx="6099142"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886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2889" cy="6858000"/>
          </a:xfrm>
          <a:prstGeom prst="rect">
            <a:avLst/>
          </a:prstGeom>
        </p:spPr>
      </p:pic>
    </p:spTree>
    <p:extLst>
      <p:ext uri="{BB962C8B-B14F-4D97-AF65-F5344CB8AC3E}">
        <p14:creationId xmlns:p14="http://schemas.microsoft.com/office/powerpoint/2010/main" val="1945913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Blank">
    <p:bg>
      <p:bgPr>
        <a:solidFill>
          <a:srgbClr val="00B0F0"/>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19454" y="6711028"/>
            <a:ext cx="1002589" cy="45719"/>
            <a:chOff x="5262822" y="6526182"/>
            <a:chExt cx="1547029" cy="70546"/>
          </a:xfrm>
          <a:solidFill>
            <a:schemeClr val="bg1"/>
          </a:solidFill>
        </p:grpSpPr>
        <p:sp>
          <p:nvSpPr>
            <p:cNvPr id="5" name="Oval 4"/>
            <p:cNvSpPr/>
            <p:nvPr userDrawn="1"/>
          </p:nvSpPr>
          <p:spPr>
            <a:xfrm>
              <a:off x="5262822"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5361319"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userDrawn="1"/>
          </p:nvSpPr>
          <p:spPr>
            <a:xfrm>
              <a:off x="5459816"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5558313"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5656810"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5755307"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5853804" y="6527154"/>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5952301"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6050798"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6149295"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6247792"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6346289"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a:off x="6444786"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6543283"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userDrawn="1"/>
          </p:nvSpPr>
          <p:spPr>
            <a:xfrm>
              <a:off x="6641780"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6740277"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userDrawn="1"/>
        </p:nvSpPr>
        <p:spPr>
          <a:xfrm>
            <a:off x="1596121" y="6596390"/>
            <a:ext cx="9028132" cy="261610"/>
          </a:xfrm>
          <a:prstGeom prst="rect">
            <a:avLst/>
          </a:prstGeom>
          <a:noFill/>
        </p:spPr>
        <p:txBody>
          <a:bodyPr wrap="square" rtlCol="0">
            <a:spAutoFit/>
          </a:bodyPr>
          <a:lstStyle/>
          <a:p>
            <a:pPr algn="ctr"/>
            <a:r>
              <a:rPr lang="en-US" sz="1100" i="1" kern="1200" dirty="0">
                <a:solidFill>
                  <a:schemeClr val="bg1"/>
                </a:solidFill>
                <a:latin typeface="+mn-lt"/>
                <a:ea typeface="+mn-ea"/>
                <a:cs typeface="+mn-cs"/>
              </a:rPr>
              <a:t>Microsoft Digital Advisory Services –TESS (Tax Enabled Solutions &amp; Services)</a:t>
            </a:r>
          </a:p>
        </p:txBody>
      </p:sp>
      <p:grpSp>
        <p:nvGrpSpPr>
          <p:cNvPr id="23" name="Group 22"/>
          <p:cNvGrpSpPr/>
          <p:nvPr userDrawn="1"/>
        </p:nvGrpSpPr>
        <p:grpSpPr>
          <a:xfrm>
            <a:off x="10853242" y="6704335"/>
            <a:ext cx="1002589" cy="45719"/>
            <a:chOff x="5262822" y="6526182"/>
            <a:chExt cx="1547029" cy="70546"/>
          </a:xfrm>
          <a:solidFill>
            <a:schemeClr val="bg1"/>
          </a:solidFill>
        </p:grpSpPr>
        <p:sp>
          <p:nvSpPr>
            <p:cNvPr id="24" name="Oval 23"/>
            <p:cNvSpPr/>
            <p:nvPr userDrawn="1"/>
          </p:nvSpPr>
          <p:spPr>
            <a:xfrm>
              <a:off x="5262822"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userDrawn="1"/>
          </p:nvSpPr>
          <p:spPr>
            <a:xfrm>
              <a:off x="5361319"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5459816"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558313"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5656810"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5755307"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userDrawn="1"/>
          </p:nvSpPr>
          <p:spPr>
            <a:xfrm>
              <a:off x="5853804" y="6527154"/>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userDrawn="1"/>
          </p:nvSpPr>
          <p:spPr>
            <a:xfrm>
              <a:off x="5952301"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userDrawn="1"/>
          </p:nvSpPr>
          <p:spPr>
            <a:xfrm>
              <a:off x="6050798"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userDrawn="1"/>
          </p:nvSpPr>
          <p:spPr>
            <a:xfrm>
              <a:off x="6149295"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userDrawn="1"/>
          </p:nvSpPr>
          <p:spPr>
            <a:xfrm>
              <a:off x="6247792"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userDrawn="1"/>
          </p:nvSpPr>
          <p:spPr>
            <a:xfrm>
              <a:off x="6346289"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userDrawn="1"/>
          </p:nvSpPr>
          <p:spPr>
            <a:xfrm>
              <a:off x="6444786"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userDrawn="1"/>
          </p:nvSpPr>
          <p:spPr>
            <a:xfrm>
              <a:off x="6543283"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userDrawn="1"/>
          </p:nvSpPr>
          <p:spPr>
            <a:xfrm>
              <a:off x="6641780"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userDrawn="1"/>
          </p:nvSpPr>
          <p:spPr>
            <a:xfrm>
              <a:off x="6740277"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53918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Rectangle 1"/>
          <p:cNvSpPr/>
          <p:nvPr userDrawn="1"/>
        </p:nvSpPr>
        <p:spPr>
          <a:xfrm>
            <a:off x="1" y="0"/>
            <a:ext cx="6089904"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903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101823-778F-4697-A634-AF0551637E8A}"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val="3447794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 y="496"/>
            <a:ext cx="12191119" cy="6857504"/>
          </a:xfrm>
          <a:prstGeom prst="rect">
            <a:avLst/>
          </a:prstGeom>
        </p:spPr>
      </p:pic>
      <p:sp>
        <p:nvSpPr>
          <p:cNvPr id="3" name="Title 4"/>
          <p:cNvSpPr>
            <a:spLocks noGrp="1"/>
          </p:cNvSpPr>
          <p:nvPr>
            <p:ph type="title"/>
          </p:nvPr>
        </p:nvSpPr>
        <p:spPr>
          <a:xfrm>
            <a:off x="205154" y="145318"/>
            <a:ext cx="10515600" cy="505314"/>
          </a:xfrm>
        </p:spPr>
        <p:txBody>
          <a:bodyPr>
            <a:noAutofit/>
          </a:bodyPr>
          <a:lstStyle>
            <a:lvl1pPr>
              <a:defRPr sz="3200" b="1"/>
            </a:lvl1pPr>
          </a:lstStyle>
          <a:p>
            <a:r>
              <a:rPr lang="en-US"/>
              <a:t>Click to edit Master title style</a:t>
            </a:r>
          </a:p>
        </p:txBody>
      </p:sp>
      <p:sp>
        <p:nvSpPr>
          <p:cNvPr id="4" name="Rectangle 3"/>
          <p:cNvSpPr/>
          <p:nvPr userDrawn="1"/>
        </p:nvSpPr>
        <p:spPr>
          <a:xfrm>
            <a:off x="319454" y="650632"/>
            <a:ext cx="5246077" cy="1318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1849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E89C6F-D61E-4B3B-8D7F-174EF7B39034}"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val="3402271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E89C6F-D61E-4B3B-8D7F-174EF7B39034}"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val="41962295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E89C6F-D61E-4B3B-8D7F-174EF7B39034}"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val="11315993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E89C6F-D61E-4B3B-8D7F-174EF7B39034}"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val="340838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101823-778F-4697-A634-AF0551637E8A}" type="datetimeFigureOut">
              <a:rPr lang="en-US" smtClean="0"/>
              <a:pPr/>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val="230946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101823-778F-4697-A634-AF0551637E8A}" type="datetimeFigureOut">
              <a:rPr lang="en-US" smtClean="0"/>
              <a:pPr/>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val="4257838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01823-778F-4697-A634-AF0551637E8A}" type="datetimeFigureOut">
              <a:rPr lang="en-US" smtClean="0"/>
              <a:pPr/>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val="416182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01823-778F-4697-A634-AF0551637E8A}" type="datetimeFigureOut">
              <a:rPr lang="en-US" smtClean="0"/>
              <a:pPr/>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12207-F215-47D5-A878-F5665ECDB299}" type="slidenum">
              <a:rPr lang="en-US" smtClean="0"/>
              <a:pPr/>
              <a:t>‹Nº›</a:t>
            </a:fld>
            <a:endParaRPr lang="en-US"/>
          </a:p>
        </p:txBody>
      </p:sp>
      <p:sp>
        <p:nvSpPr>
          <p:cNvPr id="6" name="Rectangle 5">
            <a:extLst>
              <a:ext uri="{FF2B5EF4-FFF2-40B4-BE49-F238E27FC236}">
                <a16:creationId xmlns:a16="http://schemas.microsoft.com/office/drawing/2014/main" id="{139B9FF7-1D46-447B-848C-C2D89BBF88CE}"/>
              </a:ext>
            </a:extLst>
          </p:cNvPr>
          <p:cNvSpPr/>
          <p:nvPr userDrawn="1"/>
        </p:nvSpPr>
        <p:spPr>
          <a:xfrm>
            <a:off x="0" y="0"/>
            <a:ext cx="12192000" cy="6858000"/>
          </a:xfrm>
          <a:prstGeom prst="rect">
            <a:avLst/>
          </a:prstGeom>
          <a:solidFill>
            <a:srgbClr val="81D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65CEB5E-4565-419C-8202-D3F23059F9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732849"/>
            <a:ext cx="12192000" cy="3125151"/>
          </a:xfrm>
          <a:prstGeom prst="rect">
            <a:avLst/>
          </a:prstGeom>
        </p:spPr>
      </p:pic>
    </p:spTree>
    <p:extLst>
      <p:ext uri="{BB962C8B-B14F-4D97-AF65-F5344CB8AC3E}">
        <p14:creationId xmlns:p14="http://schemas.microsoft.com/office/powerpoint/2010/main" val="257210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101823-778F-4697-A634-AF0551637E8A}"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val="399098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theme" Target="../theme/theme3.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01823-778F-4697-A634-AF0551637E8A}" type="datetimeFigureOut">
              <a:rPr lang="en-US" smtClean="0"/>
              <a:pPr/>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12207-F215-47D5-A878-F5665ECDB299}" type="slidenum">
              <a:rPr lang="en-US" smtClean="0"/>
              <a:pPr/>
              <a:t>‹Nº›</a:t>
            </a:fld>
            <a:endParaRPr lang="en-US"/>
          </a:p>
        </p:txBody>
      </p:sp>
    </p:spTree>
    <p:extLst>
      <p:ext uri="{BB962C8B-B14F-4D97-AF65-F5344CB8AC3E}">
        <p14:creationId xmlns:p14="http://schemas.microsoft.com/office/powerpoint/2010/main" val="273135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4" r:id="rId8"/>
    <p:sldLayoutId id="2147483656" r:id="rId9"/>
    <p:sldLayoutId id="2147483657" r:id="rId10"/>
    <p:sldLayoutId id="2147483658" r:id="rId11"/>
    <p:sldLayoutId id="2147483659" r:id="rId12"/>
    <p:sldLayoutId id="214748371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51" y="289517"/>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53" y="1189185"/>
            <a:ext cx="11653522" cy="218506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10325067" y="1906420"/>
            <a:ext cx="4214127" cy="401304"/>
          </a:xfrm>
          <a:prstGeom prst="rect">
            <a:avLst/>
          </a:prstGeom>
        </p:spPr>
      </p:pic>
    </p:spTree>
    <p:extLst>
      <p:ext uri="{BB962C8B-B14F-4D97-AF65-F5344CB8AC3E}">
        <p14:creationId xmlns:p14="http://schemas.microsoft.com/office/powerpoint/2010/main" val="1693888065"/>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ransition>
    <p:fade/>
  </p:transition>
  <p:txStyles>
    <p:titleStyle>
      <a:lvl1pPr algn="l" defTabSz="913903" rtl="0" eaLnBrk="1" latinLnBrk="0" hangingPunct="1">
        <a:lnSpc>
          <a:spcPct val="90000"/>
        </a:lnSpc>
        <a:spcBef>
          <a:spcPct val="0"/>
        </a:spcBef>
        <a:buNone/>
        <a:defRPr lang="en-US" sz="529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73" marR="0" indent="-335973" algn="l" defTabSz="91390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18" kern="1200" spc="0" baseline="0">
          <a:gradFill>
            <a:gsLst>
              <a:gs pos="1250">
                <a:schemeClr val="tx1"/>
              </a:gs>
              <a:gs pos="100000">
                <a:schemeClr val="tx1"/>
              </a:gs>
            </a:gsLst>
            <a:lin ang="5400000" scaled="0"/>
          </a:gradFill>
          <a:latin typeface="+mj-lt"/>
          <a:ea typeface="+mn-ea"/>
          <a:cs typeface="+mn-cs"/>
        </a:defRPr>
      </a:lvl1pPr>
      <a:lvl2pPr marL="572401" marR="0" indent="-236427" algn="l" defTabSz="91390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3941" marR="0" indent="-223983" algn="l" defTabSz="91390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7923" marR="0" indent="-223983" algn="l" defTabSz="91390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59" kern="1200" spc="0" baseline="0">
          <a:gradFill>
            <a:gsLst>
              <a:gs pos="1250">
                <a:schemeClr val="tx1"/>
              </a:gs>
              <a:gs pos="100000">
                <a:schemeClr val="tx1"/>
              </a:gs>
            </a:gsLst>
            <a:lin ang="5400000" scaled="0"/>
          </a:gradFill>
          <a:latin typeface="+mn-lt"/>
          <a:ea typeface="+mn-ea"/>
          <a:cs typeface="+mn-cs"/>
        </a:defRPr>
      </a:lvl4pPr>
      <a:lvl5pPr marL="1231907" marR="0" indent="-223983" algn="l" defTabSz="91390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59" kern="1200" spc="0" baseline="0">
          <a:gradFill>
            <a:gsLst>
              <a:gs pos="1250">
                <a:schemeClr val="tx1"/>
              </a:gs>
              <a:gs pos="100000">
                <a:schemeClr val="tx1"/>
              </a:gs>
            </a:gsLst>
            <a:lin ang="5400000" scaled="0"/>
          </a:gradFill>
          <a:latin typeface="+mn-lt"/>
          <a:ea typeface="+mn-ea"/>
          <a:cs typeface="+mn-cs"/>
        </a:defRPr>
      </a:lvl5pPr>
      <a:lvl6pPr marL="2513234" indent="-228478" algn="l" defTabSz="913903" rtl="0" eaLnBrk="1" latinLnBrk="0" hangingPunct="1">
        <a:spcBef>
          <a:spcPct val="20000"/>
        </a:spcBef>
        <a:buFont typeface="Arial" pitchFamily="34" charset="0"/>
        <a:buChar char="•"/>
        <a:defRPr sz="1959" kern="1200">
          <a:solidFill>
            <a:schemeClr val="tx1"/>
          </a:solidFill>
          <a:latin typeface="+mn-lt"/>
          <a:ea typeface="+mn-ea"/>
          <a:cs typeface="+mn-cs"/>
        </a:defRPr>
      </a:lvl6pPr>
      <a:lvl7pPr marL="2970187" indent="-228478" algn="l" defTabSz="913903" rtl="0" eaLnBrk="1" latinLnBrk="0" hangingPunct="1">
        <a:spcBef>
          <a:spcPct val="20000"/>
        </a:spcBef>
        <a:buFont typeface="Arial" pitchFamily="34" charset="0"/>
        <a:buChar char="•"/>
        <a:defRPr sz="1959" kern="1200">
          <a:solidFill>
            <a:schemeClr val="tx1"/>
          </a:solidFill>
          <a:latin typeface="+mn-lt"/>
          <a:ea typeface="+mn-ea"/>
          <a:cs typeface="+mn-cs"/>
        </a:defRPr>
      </a:lvl7pPr>
      <a:lvl8pPr marL="3427139" indent="-228478" algn="l" defTabSz="913903" rtl="0" eaLnBrk="1" latinLnBrk="0" hangingPunct="1">
        <a:spcBef>
          <a:spcPct val="20000"/>
        </a:spcBef>
        <a:buFont typeface="Arial" pitchFamily="34" charset="0"/>
        <a:buChar char="•"/>
        <a:defRPr sz="1959" kern="1200">
          <a:solidFill>
            <a:schemeClr val="tx1"/>
          </a:solidFill>
          <a:latin typeface="+mn-lt"/>
          <a:ea typeface="+mn-ea"/>
          <a:cs typeface="+mn-cs"/>
        </a:defRPr>
      </a:lvl8pPr>
      <a:lvl9pPr marL="3884094" indent="-228478" algn="l" defTabSz="913903" rtl="0" eaLnBrk="1" latinLnBrk="0" hangingPunct="1">
        <a:spcBef>
          <a:spcPct val="20000"/>
        </a:spcBef>
        <a:buFont typeface="Arial" pitchFamily="34" charset="0"/>
        <a:buChar char="•"/>
        <a:defRPr sz="1959" kern="1200">
          <a:solidFill>
            <a:schemeClr val="tx1"/>
          </a:solidFill>
          <a:latin typeface="+mn-lt"/>
          <a:ea typeface="+mn-ea"/>
          <a:cs typeface="+mn-cs"/>
        </a:defRPr>
      </a:lvl9pPr>
    </p:bodyStyle>
    <p:otherStyle>
      <a:defPPr>
        <a:defRPr lang="en-US"/>
      </a:defPPr>
      <a:lvl1pPr marL="0" algn="l" defTabSz="913903" rtl="0" eaLnBrk="1" latinLnBrk="0" hangingPunct="1">
        <a:defRPr sz="1763" kern="1200">
          <a:solidFill>
            <a:schemeClr val="tx1"/>
          </a:solidFill>
          <a:latin typeface="+mn-lt"/>
          <a:ea typeface="+mn-ea"/>
          <a:cs typeface="+mn-cs"/>
        </a:defRPr>
      </a:lvl1pPr>
      <a:lvl2pPr marL="456950" algn="l" defTabSz="913903" rtl="0" eaLnBrk="1" latinLnBrk="0" hangingPunct="1">
        <a:defRPr sz="1763" kern="1200">
          <a:solidFill>
            <a:schemeClr val="tx1"/>
          </a:solidFill>
          <a:latin typeface="+mn-lt"/>
          <a:ea typeface="+mn-ea"/>
          <a:cs typeface="+mn-cs"/>
        </a:defRPr>
      </a:lvl2pPr>
      <a:lvl3pPr marL="913903" algn="l" defTabSz="913903" rtl="0" eaLnBrk="1" latinLnBrk="0" hangingPunct="1">
        <a:defRPr sz="1763" kern="1200">
          <a:solidFill>
            <a:schemeClr val="tx1"/>
          </a:solidFill>
          <a:latin typeface="+mn-lt"/>
          <a:ea typeface="+mn-ea"/>
          <a:cs typeface="+mn-cs"/>
        </a:defRPr>
      </a:lvl3pPr>
      <a:lvl4pPr marL="1370856" algn="l" defTabSz="913903" rtl="0" eaLnBrk="1" latinLnBrk="0" hangingPunct="1">
        <a:defRPr sz="1763" kern="1200">
          <a:solidFill>
            <a:schemeClr val="tx1"/>
          </a:solidFill>
          <a:latin typeface="+mn-lt"/>
          <a:ea typeface="+mn-ea"/>
          <a:cs typeface="+mn-cs"/>
        </a:defRPr>
      </a:lvl4pPr>
      <a:lvl5pPr marL="1827808" algn="l" defTabSz="913903" rtl="0" eaLnBrk="1" latinLnBrk="0" hangingPunct="1">
        <a:defRPr sz="1763" kern="1200">
          <a:solidFill>
            <a:schemeClr val="tx1"/>
          </a:solidFill>
          <a:latin typeface="+mn-lt"/>
          <a:ea typeface="+mn-ea"/>
          <a:cs typeface="+mn-cs"/>
        </a:defRPr>
      </a:lvl5pPr>
      <a:lvl6pPr marL="2284760" algn="l" defTabSz="913903" rtl="0" eaLnBrk="1" latinLnBrk="0" hangingPunct="1">
        <a:defRPr sz="1763" kern="1200">
          <a:solidFill>
            <a:schemeClr val="tx1"/>
          </a:solidFill>
          <a:latin typeface="+mn-lt"/>
          <a:ea typeface="+mn-ea"/>
          <a:cs typeface="+mn-cs"/>
        </a:defRPr>
      </a:lvl6pPr>
      <a:lvl7pPr marL="2741711" algn="l" defTabSz="913903" rtl="0" eaLnBrk="1" latinLnBrk="0" hangingPunct="1">
        <a:defRPr sz="1763" kern="1200">
          <a:solidFill>
            <a:schemeClr val="tx1"/>
          </a:solidFill>
          <a:latin typeface="+mn-lt"/>
          <a:ea typeface="+mn-ea"/>
          <a:cs typeface="+mn-cs"/>
        </a:defRPr>
      </a:lvl7pPr>
      <a:lvl8pPr marL="3198663" algn="l" defTabSz="913903" rtl="0" eaLnBrk="1" latinLnBrk="0" hangingPunct="1">
        <a:defRPr sz="1763" kern="1200">
          <a:solidFill>
            <a:schemeClr val="tx1"/>
          </a:solidFill>
          <a:latin typeface="+mn-lt"/>
          <a:ea typeface="+mn-ea"/>
          <a:cs typeface="+mn-cs"/>
        </a:defRPr>
      </a:lvl8pPr>
      <a:lvl9pPr marL="3655618" algn="l" defTabSz="913903" rtl="0" eaLnBrk="1" latinLnBrk="0" hangingPunct="1">
        <a:defRPr sz="176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6">
          <p15:clr>
            <a:srgbClr val="5ACBF0"/>
          </p15:clr>
        </p15:guide>
        <p15:guide id="2" pos="172">
          <p15:clr>
            <a:srgbClr val="5ACBF0"/>
          </p15:clr>
        </p15:guide>
        <p15:guide id="3" pos="7662">
          <p15:clr>
            <a:srgbClr val="5ACBF0"/>
          </p15:clr>
        </p15:guide>
        <p15:guide id="4" orient="horz" pos="4220">
          <p15:clr>
            <a:srgbClr val="5ACBF0"/>
          </p15:clr>
        </p15:guide>
        <p15:guide id="18" orient="horz" pos="1341">
          <p15:clr>
            <a:srgbClr val="5ACBF0"/>
          </p15:clr>
        </p15:guide>
        <p15:guide id="19" orient="horz" pos="1913">
          <p15:clr>
            <a:srgbClr val="5ACBF0"/>
          </p15:clr>
        </p15:guide>
        <p15:guide id="20" orient="horz" pos="2493">
          <p15:clr>
            <a:srgbClr val="5ACBF0"/>
          </p15:clr>
        </p15:guide>
        <p15:guide id="21" orient="horz" pos="3065">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guide id="27" orient="horz" pos="2203">
          <p15:clr>
            <a:srgbClr val="F26B43"/>
          </p15:clr>
        </p15:guide>
        <p15:guide id="28" orient="horz" pos="187">
          <p15:clr>
            <a:srgbClr val="F26B43"/>
          </p15:clr>
        </p15:guide>
        <p15:guide id="29" orient="horz" pos="763">
          <p15:clr>
            <a:srgbClr val="F26B43"/>
          </p15:clr>
        </p15:guide>
        <p15:guide id="30" orient="horz" pos="1339">
          <p15:clr>
            <a:srgbClr val="F26B43"/>
          </p15:clr>
        </p15:guide>
        <p15:guide id="31" orient="horz" pos="1915">
          <p15:clr>
            <a:srgbClr val="F26B43"/>
          </p15:clr>
        </p15:guide>
        <p15:guide id="32" orient="horz" pos="2491">
          <p15:clr>
            <a:srgbClr val="F26B43"/>
          </p15:clr>
        </p15:guide>
        <p15:guide id="33" orient="horz" pos="3067">
          <p15:clr>
            <a:srgbClr val="F26B43"/>
          </p15:clr>
        </p15:guide>
        <p15:guide id="34" orient="horz" pos="3643">
          <p15:clr>
            <a:srgbClr val="F26B43"/>
          </p15:clr>
        </p15:guide>
        <p15:guide id="35" orient="horz" pos="4219">
          <p15:clr>
            <a:srgbClr val="F26B43"/>
          </p15:clr>
        </p15:guide>
        <p15:guide id="36" pos="3917">
          <p15:clr>
            <a:srgbClr val="F26B43"/>
          </p15:clr>
        </p15:guide>
        <p15:guide id="37" pos="173">
          <p15:clr>
            <a:srgbClr val="F26B43"/>
          </p15:clr>
        </p15:guide>
        <p15:guide id="38" pos="749">
          <p15:clr>
            <a:srgbClr val="F26B43"/>
          </p15:clr>
        </p15:guide>
        <p15:guide id="39" pos="1325">
          <p15:clr>
            <a:srgbClr val="F26B43"/>
          </p15:clr>
        </p15:guide>
        <p15:guide id="40" pos="1901">
          <p15:clr>
            <a:srgbClr val="F26B43"/>
          </p15:clr>
        </p15:guide>
        <p15:guide id="41" pos="2477">
          <p15:clr>
            <a:srgbClr val="F26B43"/>
          </p15:clr>
        </p15:guide>
        <p15:guide id="42" pos="3053">
          <p15:clr>
            <a:srgbClr val="F26B43"/>
          </p15:clr>
        </p15:guide>
        <p15:guide id="43" pos="3629">
          <p15:clr>
            <a:srgbClr val="F26B43"/>
          </p15:clr>
        </p15:guide>
        <p15:guide id="44" pos="4205">
          <p15:clr>
            <a:srgbClr val="F26B43"/>
          </p15:clr>
        </p15:guide>
        <p15:guide id="45" pos="4781">
          <p15:clr>
            <a:srgbClr val="F26B43"/>
          </p15:clr>
        </p15:guide>
        <p15:guide id="46" pos="5357">
          <p15:clr>
            <a:srgbClr val="F26B43"/>
          </p15:clr>
        </p15:guide>
        <p15:guide id="47" pos="5933">
          <p15:clr>
            <a:srgbClr val="F26B43"/>
          </p15:clr>
        </p15:guide>
        <p15:guide id="48" pos="6509">
          <p15:clr>
            <a:srgbClr val="F26B43"/>
          </p15:clr>
        </p15:guide>
        <p15:guide id="49" pos="7085">
          <p15:clr>
            <a:srgbClr val="F26B43"/>
          </p15:clr>
        </p15:guide>
        <p15:guide id="50" pos="7661">
          <p15:clr>
            <a:srgbClr val="F26B43"/>
          </p15:clr>
        </p15:guide>
        <p15:guide id="51" pos="293">
          <p15:clr>
            <a:srgbClr val="F26B43"/>
          </p15:clr>
        </p15:guide>
        <p15:guide id="52" pos="7541">
          <p15:clr>
            <a:srgbClr val="F26B43"/>
          </p15:clr>
        </p15:guide>
        <p15:guide id="53" orient="horz" pos="4051">
          <p15:clr>
            <a:srgbClr val="F26B43"/>
          </p15:clr>
        </p15:guide>
        <p15:guide id="54" orient="horz" pos="90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89C6F-D61E-4B3B-8D7F-174EF7B39034}" type="datetimeFigureOut">
              <a:rPr lang="en-US" smtClean="0"/>
              <a:pPr/>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153BA-7AF4-4062-AA30-5986906CAA42}" type="slidenum">
              <a:rPr lang="en-US" smtClean="0"/>
              <a:pPr/>
              <a:t>‹Nº›</a:t>
            </a:fld>
            <a:endParaRPr lang="en-US"/>
          </a:p>
        </p:txBody>
      </p:sp>
    </p:spTree>
    <p:extLst>
      <p:ext uri="{BB962C8B-B14F-4D97-AF65-F5344CB8AC3E}">
        <p14:creationId xmlns:p14="http://schemas.microsoft.com/office/powerpoint/2010/main" val="48898808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39.xml"/><Relationship Id="rId7" Type="http://schemas.openxmlformats.org/officeDocument/2006/relationships/image" Target="../media/image16.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5.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58" y="2044"/>
          <a:ext cx="1556" cy="1556"/>
        </p:xfrm>
        <a:graphic>
          <a:graphicData uri="http://schemas.openxmlformats.org/presentationml/2006/ole">
            <mc:AlternateContent xmlns:mc="http://schemas.openxmlformats.org/markup-compatibility/2006">
              <mc:Choice xmlns:v="urn:schemas-microsoft-com:vml" Requires="v">
                <p:oleObj spid="_x0000_s1042" name="think-cell Slide" r:id="rId5" imgW="360" imgH="360" progId="">
                  <p:embed/>
                </p:oleObj>
              </mc:Choice>
              <mc:Fallback>
                <p:oleObj name="think-cell Slide" r:id="rId5" imgW="360" imgH="360" progId="">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8" y="2044"/>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idx="4294967295"/>
          </p:nvPr>
        </p:nvSpPr>
        <p:spPr>
          <a:xfrm>
            <a:off x="0" y="2532993"/>
            <a:ext cx="6151563" cy="2566057"/>
          </a:xfrm>
        </p:spPr>
        <p:txBody>
          <a:bodyPr>
            <a:normAutofit/>
          </a:bodyPr>
          <a:lstStyle/>
          <a:p>
            <a:pPr algn="ctr"/>
            <a:r>
              <a:rPr lang="es-PE" sz="3600" dirty="0">
                <a:solidFill>
                  <a:schemeClr val="bg1"/>
                </a:solidFill>
                <a:latin typeface="Roboto Regular"/>
              </a:rPr>
              <a:t> Control Electrónico del IGV </a:t>
            </a:r>
            <a:br>
              <a:rPr lang="es-PE" sz="3600" dirty="0">
                <a:solidFill>
                  <a:schemeClr val="bg1"/>
                </a:solidFill>
                <a:latin typeface="Roboto Regular"/>
              </a:rPr>
            </a:br>
            <a:br>
              <a:rPr lang="es-PE" sz="2800" dirty="0">
                <a:solidFill>
                  <a:schemeClr val="bg1"/>
                </a:solidFill>
                <a:latin typeface="Roboto Regular"/>
              </a:rPr>
            </a:br>
            <a:r>
              <a:rPr lang="es-PE" sz="1800" dirty="0">
                <a:solidFill>
                  <a:schemeClr val="bg1"/>
                </a:solidFill>
                <a:latin typeface="Roboto Regular"/>
              </a:rPr>
              <a:t>Superintendencia Nacional de Aduanas y de Administración Tributaria - SUNAT</a:t>
            </a:r>
            <a:br>
              <a:rPr lang="es-PE" sz="1800" dirty="0">
                <a:solidFill>
                  <a:schemeClr val="bg1"/>
                </a:solidFill>
                <a:latin typeface="Roboto Regular"/>
              </a:rPr>
            </a:br>
            <a:endParaRPr lang="es-PE" sz="2800" i="1" dirty="0">
              <a:solidFill>
                <a:schemeClr val="bg1"/>
              </a:solidFill>
              <a:latin typeface="Roboto Regular"/>
            </a:endParaRPr>
          </a:p>
        </p:txBody>
      </p:sp>
      <p:pic>
        <p:nvPicPr>
          <p:cNvPr id="10" name="Picture 9">
            <a:extLst>
              <a:ext uri="{FF2B5EF4-FFF2-40B4-BE49-F238E27FC236}">
                <a16:creationId xmlns:a16="http://schemas.microsoft.com/office/drawing/2014/main" id="{598E0D26-6E02-4850-B5DB-CB55EB6E11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188" y="927460"/>
            <a:ext cx="4629150" cy="1381125"/>
          </a:xfrm>
          <a:prstGeom prst="rect">
            <a:avLst/>
          </a:prstGeom>
        </p:spPr>
      </p:pic>
      <p:pic>
        <p:nvPicPr>
          <p:cNvPr id="1036" name="Picture 12" descr="Imagen relacionad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7742" y="927460"/>
            <a:ext cx="4918534" cy="4939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5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27"/>
          <p:cNvSpPr/>
          <p:nvPr/>
        </p:nvSpPr>
        <p:spPr>
          <a:xfrm flipV="1">
            <a:off x="6284713" y="0"/>
            <a:ext cx="1" cy="6864435"/>
          </a:xfrm>
          <a:prstGeom prst="line">
            <a:avLst/>
          </a:prstGeom>
          <a:ln w="38100">
            <a:solidFill>
              <a:srgbClr val="00B0F0"/>
            </a:solidFill>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2800" b="0" i="0" u="none" strike="noStrike" kern="1200" cap="none" spc="0" normalizeH="0" baseline="0" noProof="0">
              <a:ln>
                <a:noFill/>
              </a:ln>
              <a:solidFill>
                <a:prstClr val="black"/>
              </a:solidFill>
              <a:effectLst/>
              <a:uLnTx/>
              <a:uFillTx/>
              <a:latin typeface="Segoe UI"/>
              <a:ea typeface="+mn-ea"/>
              <a:cs typeface="+mn-cs"/>
            </a:endParaRPr>
          </a:p>
        </p:txBody>
      </p:sp>
      <p:sp>
        <p:nvSpPr>
          <p:cNvPr id="5" name="Shape 329"/>
          <p:cNvSpPr/>
          <p:nvPr/>
        </p:nvSpPr>
        <p:spPr>
          <a:xfrm>
            <a:off x="6006569" y="334294"/>
            <a:ext cx="549145" cy="447109"/>
          </a:xfrm>
          <a:prstGeom prst="rect">
            <a:avLst/>
          </a:prstGeom>
          <a:solidFill>
            <a:srgbClr val="59595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ts val="2500"/>
              </a:lnSpc>
              <a:spcBef>
                <a:spcPts val="600"/>
              </a:spcBef>
              <a:defRPr sz="2500" spc="0">
                <a:solidFill>
                  <a:srgbClr val="FFFFFF"/>
                </a:solidFill>
                <a:latin typeface="Roboto Bold"/>
                <a:ea typeface="Roboto Bold"/>
                <a:cs typeface="Roboto Bold"/>
                <a:sym typeface="Roboto Bold"/>
              </a:defRPr>
            </a:lvl1pPr>
          </a:lstStyle>
          <a:p>
            <a:pPr marL="0" marR="0" lvl="0" indent="0" algn="ctr" defTabSz="914400" rtl="0" eaLnBrk="1" fontAlgn="auto" latinLnBrk="0" hangingPunct="1">
              <a:lnSpc>
                <a:spcPts val="2500"/>
              </a:lnSpc>
              <a:spcBef>
                <a:spcPts val="600"/>
              </a:spcBef>
              <a:spcAft>
                <a:spcPts val="0"/>
              </a:spcAft>
              <a:buClrTx/>
              <a:buSzTx/>
              <a:buFontTx/>
              <a:buNone/>
              <a:tabLst/>
              <a:defRPr sz="1800" spc="0">
                <a:solidFill>
                  <a:srgbClr val="000000"/>
                </a:solidFill>
              </a:defRPr>
            </a:pPr>
            <a:r>
              <a:rPr kumimoji="0" lang="es-MX" sz="2400" b="0" i="0" u="none" strike="noStrike" kern="1200" cap="none" spc="0" normalizeH="0" baseline="0" noProof="0" dirty="0">
                <a:ln>
                  <a:noFill/>
                </a:ln>
                <a:solidFill>
                  <a:srgbClr val="FFFFFF"/>
                </a:solidFill>
                <a:effectLst/>
                <a:uLnTx/>
                <a:uFillTx/>
                <a:latin typeface="Helvetica LT Std" panose="020B0504020202020204"/>
                <a:sym typeface="Roboto Bold"/>
              </a:rPr>
              <a:t>1</a:t>
            </a:r>
            <a:endParaRPr kumimoji="0" sz="2400" b="0" i="0" u="none" strike="noStrike" kern="1200" cap="none" spc="0" normalizeH="0" baseline="0" noProof="0" dirty="0">
              <a:ln>
                <a:noFill/>
              </a:ln>
              <a:solidFill>
                <a:srgbClr val="FFFFFF"/>
              </a:solidFill>
              <a:effectLst/>
              <a:uLnTx/>
              <a:uFillTx/>
              <a:latin typeface="Helvetica LT Std" panose="020B0504020202020204"/>
              <a:sym typeface="Roboto Bold"/>
            </a:endParaRPr>
          </a:p>
        </p:txBody>
      </p:sp>
      <p:sp>
        <p:nvSpPr>
          <p:cNvPr id="7" name="Shape 331"/>
          <p:cNvSpPr/>
          <p:nvPr/>
        </p:nvSpPr>
        <p:spPr>
          <a:xfrm>
            <a:off x="6912502" y="305210"/>
            <a:ext cx="4625544" cy="8190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p>
            <a:pPr marL="0" marR="0" lvl="0" indent="0" algn="l" defTabSz="914400" rtl="0" eaLnBrk="1" fontAlgn="auto" latinLnBrk="0" hangingPunct="1">
              <a:lnSpc>
                <a:spcPts val="2600"/>
              </a:lnSpc>
              <a:spcBef>
                <a:spcPts val="600"/>
              </a:spcBef>
              <a:spcAft>
                <a:spcPts val="0"/>
              </a:spcAft>
              <a:buClrTx/>
              <a:buSzTx/>
              <a:buFontTx/>
              <a:buNone/>
              <a:tabLst/>
              <a:defRPr sz="1800"/>
            </a:pPr>
            <a:r>
              <a:rPr kumimoji="0" lang="es-CO" sz="1800" b="0" i="0" u="none" strike="noStrike" kern="1200" cap="none" spc="0" normalizeH="0" baseline="0" noProof="0" dirty="0">
                <a:ln>
                  <a:noFill/>
                </a:ln>
                <a:solidFill>
                  <a:schemeClr val="accent1">
                    <a:lumMod val="75000"/>
                  </a:schemeClr>
                </a:solidFill>
                <a:effectLst/>
                <a:uLnTx/>
                <a:uFillTx/>
                <a:latin typeface="Roboto Bold"/>
                <a:ea typeface="Roboto Bold"/>
                <a:cs typeface="Roboto Bold"/>
                <a:sym typeface="Roboto Bold"/>
              </a:rPr>
              <a:t>METODOLOGÍA</a:t>
            </a:r>
            <a:endParaRPr kumimoji="0" sz="1800" b="0" i="0" u="none" strike="noStrike" kern="1200" cap="none" spc="0" normalizeH="0" baseline="0" noProof="0" dirty="0">
              <a:ln>
                <a:noFill/>
              </a:ln>
              <a:solidFill>
                <a:schemeClr val="accent1">
                  <a:lumMod val="75000"/>
                </a:schemeClr>
              </a:solidFill>
              <a:effectLst/>
              <a:uLnTx/>
              <a:uFillTx/>
              <a:latin typeface="Roboto Bold"/>
              <a:ea typeface="Roboto Bold"/>
              <a:cs typeface="Roboto Bold"/>
              <a:sym typeface="Roboto Bold"/>
            </a:endParaRPr>
          </a:p>
          <a:p>
            <a:pPr marL="0" marR="0" lvl="0" indent="0" algn="l" defTabSz="914400" rtl="0" eaLnBrk="1" fontAlgn="auto" latinLnBrk="0" hangingPunct="1">
              <a:lnSpc>
                <a:spcPts val="2500"/>
              </a:lnSpc>
              <a:spcBef>
                <a:spcPts val="600"/>
              </a:spcBef>
              <a:spcAft>
                <a:spcPts val="0"/>
              </a:spcAft>
              <a:buClrTx/>
              <a:buSzTx/>
              <a:buFontTx/>
              <a:buNone/>
              <a:tabLst/>
              <a:defRPr sz="1800"/>
            </a:pPr>
            <a:r>
              <a:rPr lang="es-MX" sz="1400" cap="small" dirty="0">
                <a:solidFill>
                  <a:srgbClr val="53585F"/>
                </a:solidFill>
                <a:latin typeface="Roboto Regular"/>
                <a:ea typeface="Roboto Regular"/>
                <a:cs typeface="Roboto Regular"/>
                <a:sym typeface="Roboto Regular"/>
              </a:rPr>
              <a:t>Como se va a trabajar para lograr el objetivo</a:t>
            </a:r>
            <a:endParaRPr kumimoji="0" sz="1400" b="0" i="0" u="none" strike="noStrike" kern="1200" cap="small" spc="0" normalizeH="0" baseline="0" noProof="0" dirty="0">
              <a:ln>
                <a:noFill/>
              </a:ln>
              <a:solidFill>
                <a:srgbClr val="53585F"/>
              </a:solidFill>
              <a:effectLst/>
              <a:uLnTx/>
              <a:uFillTx/>
              <a:latin typeface="Roboto Regular"/>
              <a:ea typeface="Roboto Regular"/>
              <a:cs typeface="Roboto Regular"/>
              <a:sym typeface="Roboto Regular"/>
            </a:endParaRPr>
          </a:p>
        </p:txBody>
      </p:sp>
      <p:sp>
        <p:nvSpPr>
          <p:cNvPr id="16" name="TextBox 15"/>
          <p:cNvSpPr txBox="1"/>
          <p:nvPr/>
        </p:nvSpPr>
        <p:spPr>
          <a:xfrm>
            <a:off x="425433" y="2751127"/>
            <a:ext cx="4517583"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75BF"/>
                </a:solidFill>
                <a:effectLst/>
                <a:uLnTx/>
                <a:uFillTx/>
                <a:latin typeface="Helvetica LT Std" panose="020B0504020202020204"/>
                <a:ea typeface="+mn-ea"/>
                <a:cs typeface="+mn-cs"/>
              </a:rPr>
              <a:t>AGENDA</a:t>
            </a:r>
          </a:p>
        </p:txBody>
      </p:sp>
    </p:spTree>
    <p:extLst>
      <p:ext uri="{BB962C8B-B14F-4D97-AF65-F5344CB8AC3E}">
        <p14:creationId xmlns:p14="http://schemas.microsoft.com/office/powerpoint/2010/main" val="2879801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38">
            <a:extLst>
              <a:ext uri="{FF2B5EF4-FFF2-40B4-BE49-F238E27FC236}">
                <a16:creationId xmlns:a16="http://schemas.microsoft.com/office/drawing/2014/main" id="{B248EE49-666A-4708-BCA2-31DD455F3E8E}"/>
              </a:ext>
            </a:extLst>
          </p:cNvPr>
          <p:cNvSpPr/>
          <p:nvPr/>
        </p:nvSpPr>
        <p:spPr>
          <a:xfrm>
            <a:off x="242249" y="74091"/>
            <a:ext cx="11889255" cy="63921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defTabSz="1054100">
              <a:lnSpc>
                <a:spcPct val="120000"/>
              </a:lnSpc>
              <a:spcBef>
                <a:spcPts val="600"/>
              </a:spcBef>
              <a:defRPr sz="1800"/>
            </a:pPr>
            <a:r>
              <a:rPr lang="es-PE" sz="3200" dirty="0">
                <a:solidFill>
                  <a:srgbClr val="00B0F0"/>
                </a:solidFill>
                <a:latin typeface="Roboto Light"/>
                <a:ea typeface="Roboto Light"/>
                <a:cs typeface="Roboto Light"/>
                <a:sym typeface="Roboto Light"/>
              </a:rPr>
              <a:t>Metodología </a:t>
            </a:r>
          </a:p>
        </p:txBody>
      </p:sp>
      <p:sp>
        <p:nvSpPr>
          <p:cNvPr id="223" name="Rounded Rectangle 107">
            <a:extLst>
              <a:ext uri="{FF2B5EF4-FFF2-40B4-BE49-F238E27FC236}">
                <a16:creationId xmlns:a16="http://schemas.microsoft.com/office/drawing/2014/main" id="{4F5564BD-D544-4AEF-9067-D5F566F2C2C9}"/>
              </a:ext>
            </a:extLst>
          </p:cNvPr>
          <p:cNvSpPr/>
          <p:nvPr/>
        </p:nvSpPr>
        <p:spPr bwMode="auto">
          <a:xfrm>
            <a:off x="325821" y="788985"/>
            <a:ext cx="11498317" cy="377663"/>
          </a:xfrm>
          <a:prstGeom prst="roundRect">
            <a:avLst>
              <a:gd name="adj" fmla="val 0"/>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3" tIns="143347" rIns="179183" bIns="44795" numCol="1" spcCol="0" rtlCol="0" fromWordArt="0" anchor="b" anchorCtr="0" forceAA="0" compatLnSpc="1">
            <a:prstTxWarp prst="textNoShape">
              <a:avLst/>
            </a:prstTxWarp>
            <a:noAutofit/>
          </a:bodyPr>
          <a:lstStyle/>
          <a:p>
            <a:pPr defTabSz="913516">
              <a:lnSpc>
                <a:spcPct val="90000"/>
              </a:lnSpc>
            </a:pPr>
            <a:r>
              <a:rPr lang="es-PE" sz="1467" b="1" dirty="0">
                <a:solidFill>
                  <a:schemeClr val="bg1"/>
                </a:solidFill>
                <a:latin typeface="+mj-lt"/>
                <a:ea typeface="Segoe UI" pitchFamily="34" charset="0"/>
                <a:cs typeface="Segoe UI" pitchFamily="34" charset="0"/>
              </a:rPr>
              <a:t>Metodología de Gestión del proyecto </a:t>
            </a:r>
          </a:p>
        </p:txBody>
      </p:sp>
      <p:cxnSp>
        <p:nvCxnSpPr>
          <p:cNvPr id="390" name="Straight Connector 389">
            <a:extLst>
              <a:ext uri="{FF2B5EF4-FFF2-40B4-BE49-F238E27FC236}">
                <a16:creationId xmlns:a16="http://schemas.microsoft.com/office/drawing/2014/main" id="{A00AD427-92B7-491E-A02F-EB3E538C0712}"/>
              </a:ext>
            </a:extLst>
          </p:cNvPr>
          <p:cNvCxnSpPr>
            <a:cxnSpLocks/>
          </p:cNvCxnSpPr>
          <p:nvPr/>
        </p:nvCxnSpPr>
        <p:spPr>
          <a:xfrm>
            <a:off x="242249" y="720996"/>
            <a:ext cx="11589110" cy="0"/>
          </a:xfrm>
          <a:prstGeom prst="line">
            <a:avLst/>
          </a:prstGeom>
        </p:spPr>
        <p:style>
          <a:lnRef idx="3">
            <a:schemeClr val="accent3"/>
          </a:lnRef>
          <a:fillRef idx="0">
            <a:schemeClr val="accent3"/>
          </a:fillRef>
          <a:effectRef idx="2">
            <a:schemeClr val="accent3"/>
          </a:effectRef>
          <a:fontRef idx="minor">
            <a:schemeClr val="tx1"/>
          </a:fontRef>
        </p:style>
      </p:cxnSp>
      <p:sp>
        <p:nvSpPr>
          <p:cNvPr id="76" name="75 Rectángulo"/>
          <p:cNvSpPr/>
          <p:nvPr/>
        </p:nvSpPr>
        <p:spPr>
          <a:xfrm>
            <a:off x="325821" y="1381537"/>
            <a:ext cx="11470257" cy="2308324"/>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s-PE" altLang="es-CO" dirty="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Debido a la característica del proyecto, se aplicará una combinación de metodologías: Ágil y Tradicional. Para lograr el objetivo se necesitará lo siguiente:</a:t>
            </a:r>
          </a:p>
          <a:p>
            <a:pPr marL="628650" lvl="1" indent="-171450" eaLnBrk="0" fontAlgn="base" hangingPunct="0">
              <a:spcBef>
                <a:spcPct val="0"/>
              </a:spcBef>
              <a:spcAft>
                <a:spcPct val="0"/>
              </a:spcAft>
              <a:buFont typeface="Wingdings" pitchFamily="2" charset="2"/>
              <a:buChar char="Ø"/>
            </a:pPr>
            <a:r>
              <a:rPr lang="es-PE" altLang="es-CO" dirty="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Usuario normativo debe encontrarse físicamente en la misma ubicación de los equipos de Desarrollo y Calidad y participar activamente durante todo el proyecto para la resolución de dudas del proyecto. El mismo que iniciará el 18.04.2018.</a:t>
            </a:r>
          </a:p>
          <a:p>
            <a:pPr marL="628650" lvl="1" indent="-171450" eaLnBrk="0" fontAlgn="base" hangingPunct="0">
              <a:spcBef>
                <a:spcPct val="0"/>
              </a:spcBef>
              <a:spcAft>
                <a:spcPct val="0"/>
              </a:spcAft>
              <a:buFont typeface="Wingdings" pitchFamily="2" charset="2"/>
              <a:buChar char="Ø"/>
            </a:pPr>
            <a:r>
              <a:rPr lang="es-PE" altLang="es-CO" dirty="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Arquitectura Tecnológica deberá brindar apoyo durante todo el ciclo de vida de la construcción del producto.</a:t>
            </a:r>
          </a:p>
          <a:p>
            <a:pPr marL="628650" lvl="1" indent="-171450" eaLnBrk="0" fontAlgn="base" hangingPunct="0">
              <a:spcBef>
                <a:spcPct val="0"/>
              </a:spcBef>
              <a:spcAft>
                <a:spcPct val="0"/>
              </a:spcAft>
              <a:buFont typeface="Wingdings" pitchFamily="2" charset="2"/>
              <a:buChar char="Ø"/>
            </a:pPr>
            <a:r>
              <a:rPr lang="es-PE" altLang="es-CO" dirty="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No será indispensable contar con un MPN cerrado.</a:t>
            </a:r>
          </a:p>
        </p:txBody>
      </p:sp>
      <p:grpSp>
        <p:nvGrpSpPr>
          <p:cNvPr id="12" name="11 Grupo"/>
          <p:cNvGrpSpPr/>
          <p:nvPr/>
        </p:nvGrpSpPr>
        <p:grpSpPr>
          <a:xfrm>
            <a:off x="1762717" y="3878299"/>
            <a:ext cx="7654552" cy="2529129"/>
            <a:chOff x="1762717" y="3731159"/>
            <a:chExt cx="7654552" cy="2529129"/>
          </a:xfrm>
        </p:grpSpPr>
        <p:sp>
          <p:nvSpPr>
            <p:cNvPr id="269" name="Freeform 122">
              <a:extLst>
                <a:ext uri="{FF2B5EF4-FFF2-40B4-BE49-F238E27FC236}">
                  <a16:creationId xmlns:a16="http://schemas.microsoft.com/office/drawing/2014/main" id="{861670A0-08CB-4798-9E20-D78EFC082B4C}"/>
                </a:ext>
              </a:extLst>
            </p:cNvPr>
            <p:cNvSpPr>
              <a:spLocks noChangeAspect="1"/>
            </p:cNvSpPr>
            <p:nvPr/>
          </p:nvSpPr>
          <p:spPr bwMode="black">
            <a:xfrm rot="4684838">
              <a:off x="3461012" y="5913009"/>
              <a:ext cx="345788" cy="348769"/>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chemeClr val="bg1"/>
            </a:solidFill>
            <a:ln>
              <a:noFill/>
            </a:ln>
            <a:extLst/>
          </p:spPr>
          <p:txBody>
            <a:bodyPr vert="horz" wrap="square" lIns="126847" tIns="63423" rIns="126847" bIns="63423" numCol="1" anchor="t" anchorCtr="0" compatLnSpc="1">
              <a:prstTxWarp prst="textNoShape">
                <a:avLst/>
              </a:prstTxWarp>
            </a:bodyPr>
            <a:lstStyle/>
            <a:p>
              <a:endParaRPr lang="es-PE" sz="2448">
                <a:solidFill>
                  <a:schemeClr val="bg1"/>
                </a:solidFill>
                <a:latin typeface="+mj-lt"/>
              </a:endParaRPr>
            </a:p>
          </p:txBody>
        </p:sp>
        <p:sp>
          <p:nvSpPr>
            <p:cNvPr id="90" name="89 Rectángulo"/>
            <p:cNvSpPr/>
            <p:nvPr/>
          </p:nvSpPr>
          <p:spPr>
            <a:xfrm>
              <a:off x="2864024" y="4912682"/>
              <a:ext cx="3252159" cy="57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s-PE" dirty="0"/>
                <a:t>Desarrollo</a:t>
              </a:r>
            </a:p>
          </p:txBody>
        </p:sp>
        <p:sp>
          <p:nvSpPr>
            <p:cNvPr id="94" name="93 Rectángulo"/>
            <p:cNvSpPr/>
            <p:nvPr/>
          </p:nvSpPr>
          <p:spPr>
            <a:xfrm>
              <a:off x="6147812" y="4909807"/>
              <a:ext cx="3252159" cy="581195"/>
            </a:xfrm>
            <a:prstGeom prst="rect">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Control de Calidad</a:t>
              </a:r>
            </a:p>
          </p:txBody>
        </p:sp>
        <p:sp>
          <p:nvSpPr>
            <p:cNvPr id="100" name="99 Rectángulo"/>
            <p:cNvSpPr/>
            <p:nvPr/>
          </p:nvSpPr>
          <p:spPr>
            <a:xfrm>
              <a:off x="1762717" y="4309226"/>
              <a:ext cx="3620165" cy="56894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s-PE" dirty="0"/>
                <a:t>Definición</a:t>
              </a:r>
            </a:p>
          </p:txBody>
        </p:sp>
        <p:sp>
          <p:nvSpPr>
            <p:cNvPr id="104" name="103 Rectángulo"/>
            <p:cNvSpPr/>
            <p:nvPr/>
          </p:nvSpPr>
          <p:spPr>
            <a:xfrm>
              <a:off x="1776249" y="3731159"/>
              <a:ext cx="7641020" cy="53290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PE" dirty="0">
                  <a:solidFill>
                    <a:schemeClr val="tx1"/>
                  </a:solidFill>
                </a:rPr>
                <a:t>Normativo</a:t>
              </a:r>
            </a:p>
          </p:txBody>
        </p:sp>
        <p:sp>
          <p:nvSpPr>
            <p:cNvPr id="105" name="104 Rectángulo"/>
            <p:cNvSpPr/>
            <p:nvPr/>
          </p:nvSpPr>
          <p:spPr>
            <a:xfrm>
              <a:off x="1820226" y="5522981"/>
              <a:ext cx="7579745" cy="58695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PE" dirty="0"/>
                <a:t>Arquitectura Tecnológica</a:t>
              </a:r>
            </a:p>
          </p:txBody>
        </p:sp>
      </p:grpSp>
    </p:spTree>
    <p:extLst>
      <p:ext uri="{BB962C8B-B14F-4D97-AF65-F5344CB8AC3E}">
        <p14:creationId xmlns:p14="http://schemas.microsoft.com/office/powerpoint/2010/main" val="2461942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38">
            <a:extLst>
              <a:ext uri="{FF2B5EF4-FFF2-40B4-BE49-F238E27FC236}">
                <a16:creationId xmlns:a16="http://schemas.microsoft.com/office/drawing/2014/main" id="{B248EE49-666A-4708-BCA2-31DD455F3E8E}"/>
              </a:ext>
            </a:extLst>
          </p:cNvPr>
          <p:cNvSpPr/>
          <p:nvPr/>
        </p:nvSpPr>
        <p:spPr>
          <a:xfrm>
            <a:off x="242249" y="74091"/>
            <a:ext cx="11889255" cy="63921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defTabSz="1054100">
              <a:lnSpc>
                <a:spcPct val="120000"/>
              </a:lnSpc>
              <a:spcBef>
                <a:spcPts val="600"/>
              </a:spcBef>
              <a:defRPr sz="1800"/>
            </a:pPr>
            <a:r>
              <a:rPr lang="es-PE" sz="3200" dirty="0">
                <a:solidFill>
                  <a:srgbClr val="00B0F0"/>
                </a:solidFill>
                <a:latin typeface="Roboto Light"/>
                <a:ea typeface="Roboto Light"/>
                <a:cs typeface="Roboto Light"/>
                <a:sym typeface="Roboto Light"/>
              </a:rPr>
              <a:t>Metodología </a:t>
            </a:r>
          </a:p>
        </p:txBody>
      </p:sp>
      <p:sp>
        <p:nvSpPr>
          <p:cNvPr id="223" name="Rounded Rectangle 107">
            <a:extLst>
              <a:ext uri="{FF2B5EF4-FFF2-40B4-BE49-F238E27FC236}">
                <a16:creationId xmlns:a16="http://schemas.microsoft.com/office/drawing/2014/main" id="{4F5564BD-D544-4AEF-9067-D5F566F2C2C9}"/>
              </a:ext>
            </a:extLst>
          </p:cNvPr>
          <p:cNvSpPr/>
          <p:nvPr/>
        </p:nvSpPr>
        <p:spPr bwMode="auto">
          <a:xfrm>
            <a:off x="325821" y="788985"/>
            <a:ext cx="11498317" cy="377663"/>
          </a:xfrm>
          <a:prstGeom prst="roundRect">
            <a:avLst>
              <a:gd name="adj" fmla="val 0"/>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3" tIns="143347" rIns="179183" bIns="44795" numCol="1" spcCol="0" rtlCol="0" fromWordArt="0" anchor="b" anchorCtr="0" forceAA="0" compatLnSpc="1">
            <a:prstTxWarp prst="textNoShape">
              <a:avLst/>
            </a:prstTxWarp>
            <a:noAutofit/>
          </a:bodyPr>
          <a:lstStyle/>
          <a:p>
            <a:pPr defTabSz="913516">
              <a:lnSpc>
                <a:spcPct val="90000"/>
              </a:lnSpc>
            </a:pPr>
            <a:r>
              <a:rPr lang="es-PE" sz="1467" b="1" dirty="0">
                <a:solidFill>
                  <a:schemeClr val="bg1"/>
                </a:solidFill>
                <a:latin typeface="+mj-lt"/>
                <a:ea typeface="Segoe UI" pitchFamily="34" charset="0"/>
                <a:cs typeface="Segoe UI" pitchFamily="34" charset="0"/>
              </a:rPr>
              <a:t>Metodología Ágil de Gestión del proyecto </a:t>
            </a:r>
          </a:p>
        </p:txBody>
      </p:sp>
      <p:cxnSp>
        <p:nvCxnSpPr>
          <p:cNvPr id="390" name="Straight Connector 389">
            <a:extLst>
              <a:ext uri="{FF2B5EF4-FFF2-40B4-BE49-F238E27FC236}">
                <a16:creationId xmlns:a16="http://schemas.microsoft.com/office/drawing/2014/main" id="{A00AD427-92B7-491E-A02F-EB3E538C0712}"/>
              </a:ext>
            </a:extLst>
          </p:cNvPr>
          <p:cNvCxnSpPr>
            <a:cxnSpLocks/>
          </p:cNvCxnSpPr>
          <p:nvPr/>
        </p:nvCxnSpPr>
        <p:spPr>
          <a:xfrm>
            <a:off x="242249" y="720996"/>
            <a:ext cx="11589110" cy="0"/>
          </a:xfrm>
          <a:prstGeom prst="line">
            <a:avLst/>
          </a:prstGeom>
        </p:spPr>
        <p:style>
          <a:lnRef idx="3">
            <a:schemeClr val="accent3"/>
          </a:lnRef>
          <a:fillRef idx="0">
            <a:schemeClr val="accent3"/>
          </a:fillRef>
          <a:effectRef idx="2">
            <a:schemeClr val="accent3"/>
          </a:effectRef>
          <a:fontRef idx="minor">
            <a:schemeClr val="tx1"/>
          </a:fontRef>
        </p:style>
      </p:cxnSp>
      <p:pic>
        <p:nvPicPr>
          <p:cNvPr id="52226" name="Picture 2" descr="D:\Usuarios\janton\Downloads\ScrumSUNAT.jpg"/>
          <p:cNvPicPr>
            <a:picLocks noChangeAspect="1" noChangeArrowheads="1"/>
          </p:cNvPicPr>
          <p:nvPr/>
        </p:nvPicPr>
        <p:blipFill>
          <a:blip r:embed="rId3"/>
          <a:srcRect/>
          <a:stretch>
            <a:fillRect/>
          </a:stretch>
        </p:blipFill>
        <p:spPr bwMode="auto">
          <a:xfrm>
            <a:off x="717725" y="1548782"/>
            <a:ext cx="10160000" cy="4419600"/>
          </a:xfrm>
          <a:prstGeom prst="rect">
            <a:avLst/>
          </a:prstGeom>
          <a:noFill/>
        </p:spPr>
      </p:pic>
    </p:spTree>
    <p:extLst>
      <p:ext uri="{BB962C8B-B14F-4D97-AF65-F5344CB8AC3E}">
        <p14:creationId xmlns:p14="http://schemas.microsoft.com/office/powerpoint/2010/main" val="2461942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5-30551_TR19_BO_CT_Template">
  <a:themeElements>
    <a:clrScheme name="SAT 2015">
      <a:dk1>
        <a:sysClr val="windowText" lastClr="000000"/>
      </a:dk1>
      <a:lt1>
        <a:sysClr val="window" lastClr="FFFFFF"/>
      </a:lt1>
      <a:dk2>
        <a:srgbClr val="44546A"/>
      </a:dk2>
      <a:lt2>
        <a:srgbClr val="E7E6E6"/>
      </a:lt2>
      <a:accent1>
        <a:srgbClr val="007A3D"/>
      </a:accent1>
      <a:accent2>
        <a:srgbClr val="C41E3A"/>
      </a:accent2>
      <a:accent3>
        <a:srgbClr val="7F7F83"/>
      </a:accent3>
      <a:accent4>
        <a:srgbClr val="0575BC"/>
      </a:accent4>
      <a:accent5>
        <a:srgbClr val="CACBCD"/>
      </a:accent5>
      <a:accent6>
        <a:srgbClr val="FDBF0F"/>
      </a:accent6>
      <a:hlink>
        <a:srgbClr val="ED7D31"/>
      </a:hlink>
      <a:folHlink>
        <a:srgbClr val="9CC3E5"/>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BO_CT_Template.potx" id="{EAA3FF4C-E82D-4FDD-A404-389C1EC671AE}" vid="{9637E3F3-86C2-4605-B07F-BC785CCDAE1B}"/>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TermInfo xmlns="http://schemas.microsoft.com/office/infopath/2007/PartnerControls">
          <TermName xmlns="http://schemas.microsoft.com/office/infopath/2007/PartnerControls">SQL Server 2016</TermName>
          <TermId xmlns="http://schemas.microsoft.com/office/infopath/2007/PartnerControls">602ed9ae-4685-4db5-ad61-54cdef53fd64</TermId>
        </TermInfo>
        <TermInfo xmlns="http://schemas.microsoft.com/office/infopath/2007/PartnerControls">
          <TermName xmlns="http://schemas.microsoft.com/office/infopath/2007/PartnerControls">Azure</TermName>
          <TermId xmlns="http://schemas.microsoft.com/office/infopath/2007/PartnerControls">669a3112-5edf-444b-a003-630063601f07</TermId>
        </TermInfo>
      </Terms>
    </MSProductsTaxHTField0>
    <m74a2925250f485f9486ed3f97e2a6b3 xmlns="230e9df3-be65-4c73-a93b-d1236ebd677e">
      <Terms xmlns="http://schemas.microsoft.com/office/infopath/2007/PartnerControls">
        <TermInfo xmlns="http://schemas.microsoft.com/office/infopath/2007/PartnerControls">
          <TermName xmlns="http://schemas.microsoft.com/office/infopath/2007/PartnerControls">Civilian Government</TermName>
          <TermId xmlns="http://schemas.microsoft.com/office/infopath/2007/PartnerControls">0a090a42-8fcf-4c58-8d4f-10b57a9eafc0</TermId>
        </TermInfo>
      </Term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CPS085-1649839673-211</DerivedFromID>
    <TaxCatchAll xmlns="230e9df3-be65-4c73-a93b-d1236ebd677e">
      <Value>235</Value>
      <Value>120</Value>
      <Value>316</Value>
      <Value>14</Value>
    </TaxCatchAll>
    <_dlc_DocId xmlns="230e9df3-be65-4c73-a93b-d1236ebd677e">CPS085-1649839673-219</_dlc_DocId>
    <_dlc_DocIdUrl xmlns="230e9df3-be65-4c73-a93b-d1236ebd677e">
      <Url>https://microsoft.sharepoint.com/teams/CampusProjectSites085/zzsavvhvha/_layouts/15/DocIdRedir.aspx?ID=CPS085-1649839673-219</Url>
      <Description>CPS085-1649839673-219</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750E71184B7F054D80A4E75E23CC480F" ma:contentTypeVersion="24" ma:contentTypeDescription="This content type is produced by an individual or team as part of a team collaboration effort, such as customer engagement. Reuse this type of content at your own risk." ma:contentTypeScope="" ma:versionID="4e6221e9a74904b3a319a9806dabfef6">
  <xsd:schema xmlns:xsd="http://www.w3.org/2001/XMLSchema" xmlns:xs="http://www.w3.org/2001/XMLSchema" xmlns:p="http://schemas.microsoft.com/office/2006/metadata/properties" xmlns:ns2="230e9df3-be65-4c73-a93b-d1236ebd677e" targetNamespace="http://schemas.microsoft.com/office/2006/metadata/properties" ma:root="true" ma:fieldsID="05ab19bfa0d4f88bc24e05f0a152a9c4"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ma:readOnly="false">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ma:readOnly="false">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316;#SQL Server 2016|602ed9ae-4685-4db5-ad61-54cdef53fd64;#14;#Azure|669a3112-5edf-444b-a003-630063601f07"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description="" ma:hidden="true" ma:list="{d843ea52-b8e4-4dc1-a695-4ced751693b1}" ma:internalName="TaxCatchAll" ma:showField="CatchAllData" ma:web="b05c8568-cede-4531-a815-6d01899c7a83">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description="" ma:hidden="true" ma:list="{d843ea52-b8e4-4dc1-a695-4ced751693b1}" ma:internalName="TaxCatchAllLabel" ma:readOnly="true" ma:showField="CatchAllDataLabel" ma:web="b05c8568-cede-4531-a815-6d01899c7a83">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default="120;#Civilian Government|0a090a42-8fcf-4c58-8d4f-10b57a9eafc0"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235;#English|cb91f272-ce4d-4a7e-9bbf-78b58e3d188d"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268084-E225-440E-9BC3-4820964A4EA2}">
  <ds:schemaRefs>
    <ds:schemaRef ds:uri="http://schemas.microsoft.com/office/2006/documentManagement/types"/>
    <ds:schemaRef ds:uri="http://purl.org/dc/elements/1.1/"/>
    <ds:schemaRef ds:uri="http://purl.org/dc/dcmitype/"/>
    <ds:schemaRef ds:uri="http://purl.org/dc/terms/"/>
    <ds:schemaRef ds:uri="http://schemas.microsoft.com/office/2006/metadata/properties"/>
    <ds:schemaRef ds:uri="http://schemas.microsoft.com/office/infopath/2007/PartnerControls"/>
    <ds:schemaRef ds:uri="http://schemas.openxmlformats.org/package/2006/metadata/core-properties"/>
    <ds:schemaRef ds:uri="230e9df3-be65-4c73-a93b-d1236ebd677e"/>
    <ds:schemaRef ds:uri="http://www.w3.org/XML/1998/namespace"/>
  </ds:schemaRefs>
</ds:datastoreItem>
</file>

<file path=customXml/itemProps2.xml><?xml version="1.0" encoding="utf-8"?>
<ds:datastoreItem xmlns:ds="http://schemas.openxmlformats.org/officeDocument/2006/customXml" ds:itemID="{6C79D8AC-357A-4CD5-B3EB-EB75F06802C6}">
  <ds:schemaRefs>
    <ds:schemaRef ds:uri="http://schemas.microsoft.com/sharepoint/v3/contenttype/forms"/>
  </ds:schemaRefs>
</ds:datastoreItem>
</file>

<file path=customXml/itemProps3.xml><?xml version="1.0" encoding="utf-8"?>
<ds:datastoreItem xmlns:ds="http://schemas.openxmlformats.org/officeDocument/2006/customXml" ds:itemID="{4D9D09D0-2DC4-40E5-B4F3-DF7E1A2B3B2E}">
  <ds:schemaRefs>
    <ds:schemaRef ds:uri="http://schemas.microsoft.com/sharepoint/events"/>
  </ds:schemaRefs>
</ds:datastoreItem>
</file>

<file path=customXml/itemProps4.xml><?xml version="1.0" encoding="utf-8"?>
<ds:datastoreItem xmlns:ds="http://schemas.openxmlformats.org/officeDocument/2006/customXml" ds:itemID="{CA026FD7-6E19-436C-B0B0-C7289FCA54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23829</TotalTime>
  <Words>299</Words>
  <Application>Microsoft Office PowerPoint</Application>
  <PresentationFormat>Panorámica</PresentationFormat>
  <Paragraphs>26</Paragraphs>
  <Slides>4</Slides>
  <Notes>4</Notes>
  <HiddenSlides>0</HiddenSlides>
  <MMClips>0</MMClips>
  <ScaleCrop>false</ScaleCrop>
  <HeadingPairs>
    <vt:vector size="8" baseType="variant">
      <vt:variant>
        <vt:lpstr>Fuentes usadas</vt:lpstr>
      </vt:variant>
      <vt:variant>
        <vt:i4>12</vt:i4>
      </vt:variant>
      <vt:variant>
        <vt:lpstr>Tema</vt:lpstr>
      </vt:variant>
      <vt:variant>
        <vt:i4>3</vt:i4>
      </vt:variant>
      <vt:variant>
        <vt:lpstr>Servidores OLE incrustados</vt:lpstr>
      </vt:variant>
      <vt:variant>
        <vt:i4>1</vt:i4>
      </vt:variant>
      <vt:variant>
        <vt:lpstr>Títulos de diapositiva</vt:lpstr>
      </vt:variant>
      <vt:variant>
        <vt:i4>4</vt:i4>
      </vt:variant>
    </vt:vector>
  </HeadingPairs>
  <TitlesOfParts>
    <vt:vector size="20" baseType="lpstr">
      <vt:lpstr>Arial</vt:lpstr>
      <vt:lpstr>Calibri</vt:lpstr>
      <vt:lpstr>Calibri Light</vt:lpstr>
      <vt:lpstr>Helvetica LT Std</vt:lpstr>
      <vt:lpstr>Roboto Bold</vt:lpstr>
      <vt:lpstr>Roboto Light</vt:lpstr>
      <vt:lpstr>Roboto Regular</vt:lpstr>
      <vt:lpstr>Segoe Semibold</vt:lpstr>
      <vt:lpstr>Segoe UI</vt:lpstr>
      <vt:lpstr>Segoe UI Light</vt:lpstr>
      <vt:lpstr>Times New Roman</vt:lpstr>
      <vt:lpstr>Wingdings</vt:lpstr>
      <vt:lpstr>Office Theme</vt:lpstr>
      <vt:lpstr>4_5-30551_TR19_BO_CT_Template</vt:lpstr>
      <vt:lpstr>1_Office Theme</vt:lpstr>
      <vt:lpstr>think-cell Slide</vt:lpstr>
      <vt:lpstr> Control Electrónico del IGV   Superintendencia Nacional de Aduanas y de Administración Tributaria - SUNAT </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Raul Flores Palacios</dc:creator>
  <cp:lastModifiedBy>Antón Napa José Santos</cp:lastModifiedBy>
  <cp:revision>464</cp:revision>
  <dcterms:created xsi:type="dcterms:W3CDTF">2017-04-28T22:55:58Z</dcterms:created>
  <dcterms:modified xsi:type="dcterms:W3CDTF">2018-04-24T17:02:07Z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joseruiz@microsoft.com</vt:lpwstr>
  </property>
  <property fmtid="{D5CDD505-2E9C-101B-9397-08002B2CF9AE}" pid="5" name="MSIP_Label_f42aa342-8706-4288-bd11-ebb85995028c_SetDate">
    <vt:lpwstr>2017-11-08T04:26:55.5633039Z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0x01010079CA57CA2DAD654DAB031774EE6746580100750E71184B7F054D80A4E75E23CC480F</vt:lpwstr>
  </property>
  <property fmtid="{D5CDD505-2E9C-101B-9397-08002B2CF9AE}" pid="11" name="_dlc_DocIdItemGuid">
    <vt:lpwstr>5ba65ef8-8e3a-4425-8948-108cec167c8e</vt:lpwstr>
  </property>
  <property fmtid="{D5CDD505-2E9C-101B-9397-08002B2CF9AE}" pid="12" name="VerticalIndustries">
    <vt:lpwstr>120;#Civilian Government|0a090a42-8fcf-4c58-8d4f-10b57a9eafc0</vt:lpwstr>
  </property>
  <property fmtid="{D5CDD505-2E9C-101B-9397-08002B2CF9AE}" pid="13" name="ServicesIPTypes">
    <vt:lpwstr/>
  </property>
  <property fmtid="{D5CDD505-2E9C-101B-9397-08002B2CF9AE}" pid="14" name="MSLanguage">
    <vt:lpwstr>235;#English|cb91f272-ce4d-4a7e-9bbf-78b58e3d188d</vt:lpwstr>
  </property>
  <property fmtid="{D5CDD505-2E9C-101B-9397-08002B2CF9AE}" pid="15" name="MSProducts">
    <vt:lpwstr>316;#SQL Server 2016|602ed9ae-4685-4db5-ad61-54cdef53fd64;#14;#Azure|669a3112-5edf-444b-a003-630063601f07</vt:lpwstr>
  </property>
</Properties>
</file>