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Default Extension="sldx" ContentType="application/vnd.openxmlformats-officedocument.presentationml.slide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E45A"/>
    <a:srgbClr val="ECE83C"/>
    <a:srgbClr val="CACA18"/>
    <a:srgbClr val="5EAAAE"/>
    <a:srgbClr val="35BB1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4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4BB79-052B-449B-9827-CBB5EB56F77F}" type="datetimeFigureOut">
              <a:rPr lang="es-PE" smtClean="0"/>
              <a:pPr/>
              <a:t>14/03/2018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2311A-35F4-4223-A703-3AD8EFCEBCB3}" type="slidenum">
              <a:rPr lang="es-PE" smtClean="0"/>
              <a:pPr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2311A-35F4-4223-A703-3AD8EFCEBCB3}" type="slidenum">
              <a:rPr lang="es-PE" smtClean="0"/>
              <a:pPr/>
              <a:t>2</a:t>
            </a:fld>
            <a:endParaRPr 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5AA39D-E91F-4A41-86EB-6889E8D9A8BC}" type="datetimeFigureOut">
              <a:rPr lang="es-PE" smtClean="0"/>
              <a:pPr/>
              <a:t>14/03/2018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F8988F-AF9E-48C8-8CA6-3A5071F2FF36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08865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5AA39D-E91F-4A41-86EB-6889E8D9A8BC}" type="datetimeFigureOut">
              <a:rPr lang="es-PE" smtClean="0"/>
              <a:pPr/>
              <a:t>14/03/2018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F8988F-AF9E-48C8-8CA6-3A5071F2FF36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38431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5AA39D-E91F-4A41-86EB-6889E8D9A8BC}" type="datetimeFigureOut">
              <a:rPr lang="es-PE" smtClean="0"/>
              <a:pPr/>
              <a:t>14/03/2018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F8988F-AF9E-48C8-8CA6-3A5071F2FF36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14746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5AA39D-E91F-4A41-86EB-6889E8D9A8BC}" type="datetimeFigureOut">
              <a:rPr lang="es-PE" smtClean="0"/>
              <a:pPr/>
              <a:t>14/03/2018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F8988F-AF9E-48C8-8CA6-3A5071F2FF36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46951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5AA39D-E91F-4A41-86EB-6889E8D9A8BC}" type="datetimeFigureOut">
              <a:rPr lang="es-PE" smtClean="0"/>
              <a:pPr/>
              <a:t>14/03/2018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F8988F-AF9E-48C8-8CA6-3A5071F2FF36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01707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5AA39D-E91F-4A41-86EB-6889E8D9A8BC}" type="datetimeFigureOut">
              <a:rPr lang="es-PE" smtClean="0"/>
              <a:pPr/>
              <a:t>14/03/2018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F8988F-AF9E-48C8-8CA6-3A5071F2FF36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58847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5AA39D-E91F-4A41-86EB-6889E8D9A8BC}" type="datetimeFigureOut">
              <a:rPr lang="es-PE" smtClean="0"/>
              <a:pPr/>
              <a:t>14/03/2018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F8988F-AF9E-48C8-8CA6-3A5071F2FF36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34689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5AA39D-E91F-4A41-86EB-6889E8D9A8BC}" type="datetimeFigureOut">
              <a:rPr lang="es-PE" smtClean="0"/>
              <a:pPr/>
              <a:t>14/03/2018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F8988F-AF9E-48C8-8CA6-3A5071F2FF36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416732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5AA39D-E91F-4A41-86EB-6889E8D9A8BC}" type="datetimeFigureOut">
              <a:rPr lang="es-PE" smtClean="0"/>
              <a:pPr/>
              <a:t>14/03/2018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F8988F-AF9E-48C8-8CA6-3A5071F2FF36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65047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5AA39D-E91F-4A41-86EB-6889E8D9A8BC}" type="datetimeFigureOut">
              <a:rPr lang="es-PE" smtClean="0"/>
              <a:pPr/>
              <a:t>14/03/2018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F8988F-AF9E-48C8-8CA6-3A5071F2FF36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65311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5AA39D-E91F-4A41-86EB-6889E8D9A8BC}" type="datetimeFigureOut">
              <a:rPr lang="es-PE" smtClean="0"/>
              <a:pPr/>
              <a:t>14/03/2018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F8988F-AF9E-48C8-8CA6-3A5071F2FF36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80493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65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62125"/>
            <a:ext cx="8229600" cy="4364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72261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57188" indent="-357188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Slide5.sl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Slide6.sl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Slide7.sl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Slide8.sl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inetp.sunat.peru/2C3000/2C3100/procesos/Macroprocesos%20Institucionales/Forms/AllItems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Slide1.sl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Slide2.sl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Slide3.sl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Slide4.sl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MPN Nuevo Sistema de Cobranza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Medidas de Campo</a:t>
            </a:r>
          </a:p>
          <a:p>
            <a:r>
              <a:rPr lang="es-PE" dirty="0" smtClean="0"/>
              <a:t>Intervención en Información</a:t>
            </a:r>
            <a:endParaRPr lang="es-PE" dirty="0"/>
          </a:p>
        </p:txBody>
      </p:sp>
      <p:pic>
        <p:nvPicPr>
          <p:cNvPr id="4" name="Imagen 3" descr="pw_2015_carat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67544" y="1598935"/>
            <a:ext cx="524396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Proceso de </a:t>
            </a:r>
            <a:r>
              <a:rPr kumimoji="0" lang="es-PE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Sunat</a:t>
            </a:r>
            <a:endParaRPr kumimoji="0" lang="es-PE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25601" name="Object 1"/>
          <p:cNvGraphicFramePr>
            <a:graphicFrameLocks noChangeAspect="1"/>
          </p:cNvGraphicFramePr>
          <p:nvPr/>
        </p:nvGraphicFramePr>
        <p:xfrm>
          <a:off x="0" y="1628800"/>
          <a:ext cx="9029700" cy="4962525"/>
        </p:xfrm>
        <a:graphic>
          <a:graphicData uri="http://schemas.openxmlformats.org/presentationml/2006/ole">
            <p:oleObj spid="_x0000_s25601" name="Slide" r:id="rId3" imgW="3607175" imgH="2703655" progId="PowerPoint.Slide.12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92521" y="1558627"/>
          <a:ext cx="8943975" cy="5038725"/>
        </p:xfrm>
        <a:graphic>
          <a:graphicData uri="http://schemas.openxmlformats.org/presentationml/2006/ole">
            <p:oleObj spid="_x0000_s26625" name="Slide" r:id="rId3" imgW="2746417" imgH="2059053" progId="PowerPoint.Slide.12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27649" name="Object 1"/>
          <p:cNvGraphicFramePr>
            <a:graphicFrameLocks noChangeAspect="1"/>
          </p:cNvGraphicFramePr>
          <p:nvPr/>
        </p:nvGraphicFramePr>
        <p:xfrm>
          <a:off x="54421" y="1700808"/>
          <a:ext cx="8982075" cy="5038725"/>
        </p:xfrm>
        <a:graphic>
          <a:graphicData uri="http://schemas.openxmlformats.org/presentationml/2006/ole">
            <p:oleObj spid="_x0000_s27649" name="Slide" r:id="rId3" imgW="3564607" imgH="2671623" progId="PowerPoint.Slide.12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28673" name="Object 1"/>
          <p:cNvGraphicFramePr>
            <a:graphicFrameLocks noChangeAspect="1"/>
          </p:cNvGraphicFramePr>
          <p:nvPr/>
        </p:nvGraphicFramePr>
        <p:xfrm>
          <a:off x="78804" y="1587202"/>
          <a:ext cx="9029700" cy="5010150"/>
        </p:xfrm>
        <a:graphic>
          <a:graphicData uri="http://schemas.openxmlformats.org/presentationml/2006/ole">
            <p:oleObj spid="_x0000_s28673" name="Slide" r:id="rId3" imgW="2121231" imgH="1589369" progId="PowerPoint.Slide.12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Referencia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 smtClean="0"/>
          </a:p>
          <a:p>
            <a:r>
              <a:rPr lang="es-PE" dirty="0" smtClean="0">
                <a:hlinkClick r:id="rId2"/>
              </a:rPr>
              <a:t>http://</a:t>
            </a:r>
            <a:r>
              <a:rPr lang="es-PE" dirty="0" smtClean="0">
                <a:hlinkClick r:id="rId2"/>
              </a:rPr>
              <a:t>inetp.sunat.peru/2C3000/2C3100/procesos/Macroprocesos%20Institucionales/Forms/AllItems.aspx</a:t>
            </a:r>
            <a:endParaRPr lang="es-PE" dirty="0" smtClean="0"/>
          </a:p>
          <a:p>
            <a:endParaRPr lang="es-PE" dirty="0" smtClean="0"/>
          </a:p>
          <a:p>
            <a:endParaRPr lang="es-P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Misión de la </a:t>
            </a:r>
            <a:r>
              <a:rPr lang="es-PE" dirty="0" err="1" smtClean="0"/>
              <a:t>Sunat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Servir al </a:t>
            </a:r>
            <a:r>
              <a:rPr lang="es-PE" dirty="0" smtClean="0">
                <a:solidFill>
                  <a:srgbClr val="FF0000"/>
                </a:solidFill>
              </a:rPr>
              <a:t>país</a:t>
            </a:r>
            <a:r>
              <a:rPr lang="es-PE" dirty="0" smtClean="0"/>
              <a:t> proporcionando los recursos necesarios para la sostenibilidad fiscal y la estabilidad macroeconómica, contribuyendo con el bien común, la competitividad y la protección de la sociedad, </a:t>
            </a:r>
            <a:r>
              <a:rPr lang="es-PE" dirty="0" smtClean="0">
                <a:solidFill>
                  <a:srgbClr val="FF0000"/>
                </a:solidFill>
              </a:rPr>
              <a:t>mediante</a:t>
            </a:r>
            <a:r>
              <a:rPr lang="es-PE" dirty="0" smtClean="0"/>
              <a:t> la administración y el fomento de una tributación justa y un comercio exterior legítimo.</a:t>
            </a:r>
            <a:endParaRPr lang="es-P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/>
            </a:r>
            <a:br>
              <a:rPr lang="es-PE" dirty="0" smtClean="0"/>
            </a:br>
            <a:r>
              <a:rPr lang="es-PE" b="1" dirty="0" smtClean="0"/>
              <a:t>OBJETIVOS ESTRATÉGICOS INSTITUCIONALES </a:t>
            </a:r>
            <a:br>
              <a:rPr lang="es-PE" b="1" dirty="0" smtClean="0"/>
            </a:b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PE" dirty="0" smtClean="0"/>
              <a:t>TIPO I - se refiere a la población a la cual sirve la entidad y cuyas condiciones busca mejorar con la entrega de sus bienes o servicios.</a:t>
            </a:r>
          </a:p>
          <a:p>
            <a:pPr lvl="1"/>
            <a:r>
              <a:rPr lang="es-PE" dirty="0" smtClean="0"/>
              <a:t>[OEI.01]: MEJORAR EL CUMPLIMIENTO TRIBUTARIO Y ADUANERO</a:t>
            </a:r>
          </a:p>
          <a:p>
            <a:pPr lvl="1"/>
            <a:r>
              <a:rPr lang="es-PE" dirty="0" smtClean="0"/>
              <a:t>[OEI.02]: REDUCIR LOS COSTOS DE CUMPLIMIENTO DE LAS OBLIGACIONES TRIBUTARIAS Y ADUANERAS</a:t>
            </a:r>
          </a:p>
          <a:p>
            <a:pPr lvl="1"/>
            <a:r>
              <a:rPr lang="es-PE" dirty="0" smtClean="0"/>
              <a:t>[OEI.03]: REDUCIR EL FRAUDE ADUANERO</a:t>
            </a:r>
          </a:p>
          <a:p>
            <a:r>
              <a:rPr lang="es-PE" dirty="0" smtClean="0"/>
              <a:t>TIPO II - se refiere a las condiciones internas que la entidad busca mejorar o fortalecer.</a:t>
            </a:r>
          </a:p>
          <a:p>
            <a:pPr lvl="1"/>
            <a:r>
              <a:rPr lang="es-PE" dirty="0" smtClean="0"/>
              <a:t>[OEI.04]: FORTALECER LA CAPACIDAD DE GESTIÓN INTERNA</a:t>
            </a:r>
          </a:p>
          <a:p>
            <a:pPr lvl="1"/>
            <a:r>
              <a:rPr lang="es-PE" dirty="0" smtClean="0"/>
              <a:t>[OEI.05]: FORTALECER LA GESTIÓN DEL RIESGO DE DESASTRES</a:t>
            </a:r>
            <a:endParaRPr lang="es-P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25760"/>
            <a:ext cx="5765800" cy="1143000"/>
          </a:xfrm>
        </p:spPr>
        <p:txBody>
          <a:bodyPr>
            <a:normAutofit/>
          </a:bodyPr>
          <a:lstStyle/>
          <a:p>
            <a:r>
              <a:rPr lang="es-ES" sz="2000" dirty="0" smtClean="0"/>
              <a:t>MACROPROCESOS DE LA SUNAT (NIVEL 0)</a:t>
            </a:r>
            <a:endParaRPr lang="es-PE" sz="2000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05827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25760"/>
            <a:ext cx="5765800" cy="1143000"/>
          </a:xfrm>
        </p:spPr>
        <p:txBody>
          <a:bodyPr>
            <a:normAutofit/>
          </a:bodyPr>
          <a:lstStyle/>
          <a:p>
            <a:pPr lvl="0"/>
            <a:r>
              <a:rPr lang="es-ES_tradnl" sz="2000" b="1" dirty="0" smtClean="0"/>
              <a:t>MACROPROCESOS DE NEGOCIO – TRIBUTOS INTERNOS (NIVEL 0)</a:t>
            </a:r>
            <a:endParaRPr lang="es-PE" sz="2000" dirty="0"/>
          </a:p>
        </p:txBody>
      </p:sp>
      <p:pic>
        <p:nvPicPr>
          <p:cNvPr id="5" name="4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" y="1495425"/>
            <a:ext cx="9086850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25760"/>
            <a:ext cx="5765800" cy="1143000"/>
          </a:xfrm>
        </p:spPr>
        <p:txBody>
          <a:bodyPr>
            <a:normAutofit/>
          </a:bodyPr>
          <a:lstStyle/>
          <a:p>
            <a:pPr lvl="0"/>
            <a:r>
              <a:rPr lang="es-ES_tradnl" sz="2000" b="1" dirty="0" smtClean="0"/>
              <a:t>MACROPROCESOS DE NEGOCIO – TRIBUTOS INTERNOS </a:t>
            </a:r>
            <a:endParaRPr lang="es-PE" sz="20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54421" y="1507951"/>
          <a:ext cx="8982075" cy="5305425"/>
        </p:xfrm>
        <a:graphic>
          <a:graphicData uri="http://schemas.openxmlformats.org/presentationml/2006/ole">
            <p:oleObj spid="_x0000_s1025" name="Slide" r:id="rId3" imgW="2662362" imgH="1994989" progId="PowerPoint.Slide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NT-01 REGISTRO TRIBUTARIO</a:t>
            </a:r>
            <a:endParaRPr lang="es-PE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18433" name="Object 1"/>
          <p:cNvGraphicFramePr>
            <a:graphicFrameLocks noChangeAspect="1"/>
          </p:cNvGraphicFramePr>
          <p:nvPr/>
        </p:nvGraphicFramePr>
        <p:xfrm>
          <a:off x="0" y="1484784"/>
          <a:ext cx="9086850" cy="5095875"/>
        </p:xfrm>
        <a:graphic>
          <a:graphicData uri="http://schemas.openxmlformats.org/presentationml/2006/ole">
            <p:oleObj spid="_x0000_s18433" name="Slide" r:id="rId3" imgW="4570388" imgH="3427437" progId="PowerPoint.Slide.12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23553" name="Object 1"/>
          <p:cNvGraphicFramePr>
            <a:graphicFrameLocks noChangeAspect="1"/>
          </p:cNvGraphicFramePr>
          <p:nvPr/>
        </p:nvGraphicFramePr>
        <p:xfrm>
          <a:off x="166439" y="1444327"/>
          <a:ext cx="8582025" cy="5153025"/>
        </p:xfrm>
        <a:graphic>
          <a:graphicData uri="http://schemas.openxmlformats.org/presentationml/2006/ole">
            <p:oleObj spid="_x0000_s23553" name="Slide" r:id="rId3" imgW="4570388" imgH="3427437" progId="PowerPoint.Slide.12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92521" y="1511002"/>
          <a:ext cx="8943975" cy="5086350"/>
        </p:xfrm>
        <a:graphic>
          <a:graphicData uri="http://schemas.openxmlformats.org/presentationml/2006/ole">
            <p:oleObj spid="_x0000_s24577" name="Slide" r:id="rId3" imgW="3614751" imgH="2711213" progId="PowerPoint.Slide.12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UNA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SUNAT</Template>
  <TotalTime>116963</TotalTime>
  <Words>191</Words>
  <Application>Microsoft Office PowerPoint</Application>
  <PresentationFormat>Presentación en pantalla (4:3)</PresentationFormat>
  <Paragraphs>22</Paragraphs>
  <Slides>14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6" baseType="lpstr">
      <vt:lpstr>SUNAT</vt:lpstr>
      <vt:lpstr>Slide</vt:lpstr>
      <vt:lpstr>MPN Nuevo Sistema de Cobranza</vt:lpstr>
      <vt:lpstr>Misión de la Sunat</vt:lpstr>
      <vt:lpstr> OBJETIVOS ESTRATÉGICOS INSTITUCIONALES  </vt:lpstr>
      <vt:lpstr>MACROPROCESOS DE LA SUNAT (NIVEL 0)</vt:lpstr>
      <vt:lpstr>MACROPROCESOS DE NEGOCIO – TRIBUTOS INTERNOS (NIVEL 0)</vt:lpstr>
      <vt:lpstr>MACROPROCESOS DE NEGOCIO – TRIBUTOS INTERNOS </vt:lpstr>
      <vt:lpstr>NT-01 REGISTRO TRIBUTARIO</vt:lpstr>
      <vt:lpstr>Diapositiva 8</vt:lpstr>
      <vt:lpstr>Diapositiva 9</vt:lpstr>
      <vt:lpstr>Diapositiva 10</vt:lpstr>
      <vt:lpstr>Diapositiva 11</vt:lpstr>
      <vt:lpstr>Diapositiva 12</vt:lpstr>
      <vt:lpstr>Diapositiva 13</vt:lpstr>
      <vt:lpstr>Referencia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MPN Nuevo Sistema de Cobranza</dc:title>
  <dc:creator>prueba</dc:creator>
  <cp:lastModifiedBy>nbautist</cp:lastModifiedBy>
  <cp:revision>142</cp:revision>
  <dcterms:created xsi:type="dcterms:W3CDTF">2015-05-15T21:11:43Z</dcterms:created>
  <dcterms:modified xsi:type="dcterms:W3CDTF">2018-03-14T22:28:25Z</dcterms:modified>
</cp:coreProperties>
</file>