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0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D1A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 autoAdjust="0"/>
    <p:restoredTop sz="94610" autoAdjust="0"/>
  </p:normalViewPr>
  <p:slideViewPr>
    <p:cSldViewPr snapToGrid="0" snapToObjects="1">
      <p:cViewPr varScale="1">
        <p:scale>
          <a:sx n="86" d="100"/>
          <a:sy n="86" d="100"/>
        </p:scale>
        <p:origin x="786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4" y="1039911"/>
            <a:ext cx="5658900" cy="2608729"/>
          </a:xfrm>
        </p:spPr>
        <p:txBody>
          <a:bodyPr>
            <a:normAutofit/>
          </a:bodyPr>
          <a:lstStyle/>
          <a:p>
            <a:pPr algn="ctr"/>
            <a: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Control Electrónico del IGV</a:t>
            </a:r>
            <a:b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P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Reunión de Seguimiento GDS GCS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171764" y="5120981"/>
            <a:ext cx="1470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23.07.2018</a:t>
            </a:r>
            <a:endParaRPr lang="es-P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90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48043"/>
              </p:ext>
            </p:extLst>
          </p:nvPr>
        </p:nvGraphicFramePr>
        <p:xfrm>
          <a:off x="188258" y="1495425"/>
          <a:ext cx="874955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1.9.       Fiscalización Parcial Electrónica del IGV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1.9.1. Piloto de fiscalización parcial electrónica de comprobantes duplicados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15/07/2018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31/07/2018 (piloto)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0" dirty="0">
                          <a:solidFill>
                            <a:srgbClr val="FF0000"/>
                          </a:solidFill>
                        </a:rPr>
                        <a:t>Se dio conformidad de las pruebas de la variable 5  con data de desarrollo.</a:t>
                      </a:r>
                    </a:p>
                    <a:p>
                      <a:pPr algn="just"/>
                      <a:r>
                        <a:rPr lang="es-PE" sz="1200" b="0" dirty="0">
                          <a:solidFill>
                            <a:srgbClr val="FF0000"/>
                          </a:solidFill>
                        </a:rPr>
                        <a:t>Lunes 23.07 se realizará pruebas de aceptación con data de producción.</a:t>
                      </a:r>
                    </a:p>
                    <a:p>
                      <a:pPr algn="just"/>
                      <a:endParaRPr lang="es-PE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r>
                        <a:rPr lang="es-PE" sz="1200" b="0" dirty="0">
                          <a:solidFill>
                            <a:srgbClr val="FF0000"/>
                          </a:solidFill>
                        </a:rPr>
                        <a:t>Problemas al cargar data al ambiente de calidad  (P. Espinoza y Rocio Quispe). Debe estar listo al 23.07.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1.9.2. Fiscalización parcial electrónica de diferencias entre RCVE y DJ de IGV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No Planificado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DDF8113-9281-4E7A-827A-37CB9A51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19" y="2567764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77514"/>
              </p:ext>
            </p:extLst>
          </p:nvPr>
        </p:nvGraphicFramePr>
        <p:xfrm>
          <a:off x="188258" y="1031327"/>
          <a:ext cx="874955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PE" sz="1200" b="1" dirty="0"/>
                        <a:t>1.1 Disponibilidad de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1.1.1 Modelo de IGV – </a:t>
                      </a:r>
                      <a:r>
                        <a:rPr lang="es-PE" sz="1200" dirty="0" err="1"/>
                        <a:t>Teradata</a:t>
                      </a:r>
                      <a:r>
                        <a:rPr lang="es-PE" sz="1200" dirty="0"/>
                        <a:t> (incluye procesos de carga)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28/06/2018 (carga de Libros)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1" u="sng" dirty="0"/>
                        <a:t>Fecha fin de proceso de generación de capa: 23.07.2018. </a:t>
                      </a:r>
                      <a:endParaRPr lang="es-PE" sz="12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1.1.2 Modelo de PN – </a:t>
                      </a:r>
                      <a:r>
                        <a:rPr lang="es-PE" sz="1200" dirty="0" err="1"/>
                        <a:t>Teradata</a:t>
                      </a:r>
                      <a:r>
                        <a:rPr lang="es-PE" sz="1200" dirty="0"/>
                        <a:t> (no incluye procesos de carga)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19/06/2018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19/06/2018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1" u="sng" dirty="0"/>
                        <a:t>Carga de insumos proyectadas para 31.08.2018.</a:t>
                      </a:r>
                    </a:p>
                    <a:p>
                      <a:pPr algn="just"/>
                      <a:endParaRPr lang="es-PE" sz="1200" dirty="0"/>
                    </a:p>
                    <a:p>
                      <a:pPr algn="just"/>
                      <a:r>
                        <a:rPr lang="es-PE" sz="1200" dirty="0"/>
                        <a:t>Esta pendiente el envío del informe de mapeo de las fuentes de datos:</a:t>
                      </a:r>
                    </a:p>
                    <a:p>
                      <a:pPr algn="just"/>
                      <a:endParaRPr lang="es-PE" sz="1200" dirty="0"/>
                    </a:p>
                    <a:p>
                      <a:pPr algn="just"/>
                      <a:r>
                        <a:rPr lang="es-PE" sz="1200" dirty="0"/>
                        <a:t>- Fin de desarrollo</a:t>
                      </a:r>
                    </a:p>
                    <a:p>
                      <a:pPr algn="just"/>
                      <a:r>
                        <a:rPr lang="es-PE" sz="1200" dirty="0"/>
                        <a:t>- Fin de calidad</a:t>
                      </a:r>
                    </a:p>
                    <a:p>
                      <a:pPr algn="just"/>
                      <a:r>
                        <a:rPr lang="es-PE" sz="1200" dirty="0"/>
                        <a:t>- Implantación</a:t>
                      </a:r>
                    </a:p>
                    <a:p>
                      <a:pPr algn="just"/>
                      <a:r>
                        <a:rPr lang="es-PE" sz="1200" dirty="0"/>
                        <a:t>- Cantidad de registrados por cargar</a:t>
                      </a:r>
                    </a:p>
                    <a:p>
                      <a:pPr algn="just"/>
                      <a:r>
                        <a:rPr lang="es-PE" sz="1200" dirty="0"/>
                        <a:t>- Tiempo estimado para realizar la carga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864CCA74-9D0E-411C-A19C-B8E4A0DB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54" y="4103763"/>
            <a:ext cx="237765" cy="2316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4E4A49-A38E-4F7E-BBF7-D8EC0CEB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46" y="2570802"/>
            <a:ext cx="237765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420447"/>
              </p:ext>
            </p:extLst>
          </p:nvPr>
        </p:nvGraphicFramePr>
        <p:xfrm>
          <a:off x="123825" y="955040"/>
          <a:ext cx="882295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7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700707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37994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47212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32891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63870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PE" sz="1200" b="1" dirty="0"/>
                        <a:t>1.2. Gestión de Riesgo del Cumplimiento Tributario del IGV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1.2.1 Matriz: Perfil de Riesgo del Contribuyente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30/06/2018</a:t>
                      </a:r>
                    </a:p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estabilización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1.2.1 Matriz: Perfil de Riesgo del Contribuyente - 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27/07/2018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/>
                        <a:t>Inicio de pruebas de aceptación: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5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1.2.2 Variables del IGV para la selección en la gestión masiva y selectiva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30/06/2018</a:t>
                      </a:r>
                    </a:p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31/07/2018</a:t>
                      </a:r>
                    </a:p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457200" rtl="0" eaLnBrk="1" latinLnBrk="0" hangingPunct="1">
                        <a:buFontTx/>
                        <a:buNone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 23.07 se instalará y ejecutará en producción las variables 1,2,3 y 4.</a:t>
                      </a:r>
                    </a:p>
                    <a:p>
                      <a:pPr marL="0" indent="0" algn="just" defTabSz="457200" rtl="0" eaLnBrk="1" latinLnBrk="0" hangingPunct="1">
                        <a:buFontTx/>
                        <a:buNone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Variable 5  “Crédito fiscal de notas de crédito no anotadas” requiere el reprocesamiento de capas.</a:t>
                      </a:r>
                      <a:endParaRPr lang="es-PE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3D159C6-4B8F-4FF3-ACC7-7840429B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00" y="1907540"/>
            <a:ext cx="231668" cy="2255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75EDC8-CC73-4144-A4D0-E02FD4D9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47" y="3202158"/>
            <a:ext cx="231668" cy="2255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5228F-0E83-4743-9CD7-30AFC850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67" y="2377928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435413"/>
          </a:xfrm>
        </p:spPr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579788"/>
              </p:ext>
            </p:extLst>
          </p:nvPr>
        </p:nvGraphicFramePr>
        <p:xfrm>
          <a:off x="156041" y="1327664"/>
          <a:ext cx="884652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21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403788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49740264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1345535442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4120403854"/>
                    </a:ext>
                  </a:extLst>
                </a:gridCol>
                <a:gridCol w="3723173">
                  <a:extLst>
                    <a:ext uri="{9D8B030D-6E8A-4147-A177-3AD203B41FA5}">
                      <a16:colId xmlns:a16="http://schemas.microsoft.com/office/drawing/2014/main" val="192443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PE" sz="1200" b="1" dirty="0"/>
                        <a:t>1.2. Gestión de Riesgo del Cumplimiento Tributario del IGV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1.2.4 Actualizar vinculaciones a los ONR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31/07/2018 (fase 1)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02/11/2018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(fase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En pruebas de aceptación.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1.2.7 APP de Consulta de Cumplimiento Tributario del 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/>
                        <a:t>31/07/2018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/>
                        <a:t>Solera enviará cronograma de construcción de APP </a:t>
                      </a:r>
                      <a:r>
                        <a:rPr lang="es-PE" sz="1200" dirty="0" err="1"/>
                        <a:t>Sunat</a:t>
                      </a:r>
                      <a:r>
                        <a:rPr lang="es-PE" sz="1200" dirty="0"/>
                        <a:t> Contigo.</a:t>
                      </a:r>
                    </a:p>
                    <a:p>
                      <a:pPr algn="just"/>
                      <a:endParaRPr lang="es-PE" sz="1200" dirty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/>
                        <a:t>Determinar participación de Calidad y Desarrollo en equipo ágil de solera.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s-PE" sz="1200" dirty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s-PE" sz="1200" b="1" dirty="0"/>
                        <a:t>Se precisa que Katia Avilés brinde cronograma de los servicios de recaudación.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1.2.8 Tablero de Gestión y Seguimiento del Control Electrónico del 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31/08/2018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Fase1 21/09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Fase2 26/10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Fase3 31/12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DF45ADF9-7919-4507-9825-C26128A6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21" y="3919093"/>
            <a:ext cx="231668" cy="2255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BE4605-960A-44FA-BAEF-1B58A507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51" y="2397807"/>
            <a:ext cx="231668" cy="2255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495D6-3B4E-4121-856A-A316D220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51" y="3101319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486433"/>
              </p:ext>
            </p:extLst>
          </p:nvPr>
        </p:nvGraphicFramePr>
        <p:xfrm>
          <a:off x="188258" y="1495425"/>
          <a:ext cx="8749553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PE" sz="1200" b="1" dirty="0"/>
                        <a:t>1.3. Actualización del Registro Único de Contribuyente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1.3.1. Campaña de Actualización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Implantado.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1.3.2. Campaña de Actualización celular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Implantado.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9624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2A20017-1AC9-4FE2-A189-29B8FEE5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29" y="2392042"/>
            <a:ext cx="237765" cy="2316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426CD7-4140-4212-ADD3-921DC541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53" y="2859623"/>
            <a:ext cx="237765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7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88529"/>
              </p:ext>
            </p:extLst>
          </p:nvPr>
        </p:nvGraphicFramePr>
        <p:xfrm>
          <a:off x="188258" y="1495425"/>
          <a:ext cx="874955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1.4. Controles electrónicos a la autorización y emisión de </a:t>
                      </a:r>
                      <a:r>
                        <a:rPr lang="es-PE" sz="1200" b="1" dirty="0" err="1"/>
                        <a:t>CdP</a:t>
                      </a:r>
                      <a:endParaRPr lang="es-P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1.4.2. Restricción a la Autorización de </a:t>
                      </a:r>
                      <a:r>
                        <a:rPr lang="es-PE" sz="1200" dirty="0" err="1"/>
                        <a:t>CdP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Implantado. Se esta gestionando la post-implantación (problemas de duplicidad de rangos).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1.4.3. Limitación de </a:t>
                      </a:r>
                      <a:r>
                        <a:rPr lang="es-PE" sz="1200" dirty="0" err="1"/>
                        <a:t>CdP</a:t>
                      </a:r>
                      <a:r>
                        <a:rPr lang="es-PE" sz="1200" dirty="0"/>
                        <a:t> Autorizados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/>
                        <a:t>Planificado.</a:t>
                      </a:r>
                      <a:endParaRPr lang="es-P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1.4.5. Servicio Web de Consulta Integrada de Comprobantes de Pago, web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25/09/2018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0" dirty="0"/>
                        <a:t>Planificado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9624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2D7C903-2BD0-4C03-830D-9854E1FD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869" y="2454794"/>
            <a:ext cx="237765" cy="2316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97BCF6-EF8E-47B7-A883-34D9F5A0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24" y="3032193"/>
            <a:ext cx="231668" cy="225572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F82601-68A9-4EA9-BC0C-7FE2CFD9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24" y="3420259"/>
            <a:ext cx="231668" cy="225572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33049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50469"/>
              </p:ext>
            </p:extLst>
          </p:nvPr>
        </p:nvGraphicFramePr>
        <p:xfrm>
          <a:off x="188258" y="1495425"/>
          <a:ext cx="8767483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0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576766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111561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227386">
                  <a:extLst>
                    <a:ext uri="{9D8B030D-6E8A-4147-A177-3AD203B41FA5}">
                      <a16:colId xmlns:a16="http://schemas.microsoft.com/office/drawing/2014/main" val="1682004364"/>
                    </a:ext>
                  </a:extLst>
                </a:gridCol>
                <a:gridCol w="413025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209495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1.4. Controles electrónicos a la autorización y emisión de </a:t>
                      </a:r>
                      <a:r>
                        <a:rPr lang="es-PE" sz="1200" b="1" dirty="0" err="1"/>
                        <a:t>CdP</a:t>
                      </a:r>
                      <a:endParaRPr lang="es-P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1.4.7. Comprobante de contingencia al CPE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realizó Solicitud de Cambio por estabilización del proyecto  Autorización de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CdP</a:t>
                      </a:r>
                      <a:endParaRPr lang="es-PE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1.5. Control del registro de compras y ventas electrónico (RCVE)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1.5.4 Nuevo Padrón de omisos a la presentación del RCVE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15/08/2018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15/08/2018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/>
                        <a:t>FSW demora en corrección de errores reportador por Calidad.(8 días)</a:t>
                      </a:r>
                    </a:p>
                    <a:p>
                      <a:pPr algn="just"/>
                      <a:r>
                        <a:rPr lang="es-PE" sz="1200" dirty="0"/>
                        <a:t>Se ha solicitado a Calidad Informe de cuanto se demora FSW en atender errores.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9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1.5.4.3 Automatización de la generación y emisión de sanciones con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15/08/2018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En 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/>
                        <a:t>No se cuenta con versión definitiva del MPN, planificada para el 17/07, pospuesta para el 19/07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2697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7E6AE189-A346-441C-AD01-417A47EA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2" y="4370860"/>
            <a:ext cx="231668" cy="225572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ADF0F0-25EF-4CCA-8242-597F64E1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10" y="2497607"/>
            <a:ext cx="231668" cy="225572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405C935-C7FC-442B-AB86-1040943F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43" y="3612575"/>
            <a:ext cx="231668" cy="225572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7700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843169"/>
              </p:ext>
            </p:extLst>
          </p:nvPr>
        </p:nvGraphicFramePr>
        <p:xfrm>
          <a:off x="188258" y="1495425"/>
          <a:ext cx="8749553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1.6. Control de Declaración IGV - Renta Mensual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1.6.1. Reemplazo de PDT por Declara Fácil con propuesta de 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1.6.3.    Determinación de omisos a la DJ del IGV Renta Mensual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01/06/2018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01/06/2018</a:t>
                      </a:r>
                    </a:p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1.6.4 Determinación de omisos a la DDJJ IGV Renta Mensual - Comprobante Único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No Definido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P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9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269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53085C90-BB46-4B0D-89DC-2162FEC9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07" y="2879524"/>
            <a:ext cx="237765" cy="23166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74392DB-343A-4575-9CE2-996D0AA3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22" y="3452933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6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D55-279B-4B1D-A1AE-163A15F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Electrónico del IGV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66F30D4-0FB1-48F1-9879-FDA67830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64293"/>
              </p:ext>
            </p:extLst>
          </p:nvPr>
        </p:nvGraphicFramePr>
        <p:xfrm>
          <a:off x="188258" y="1172695"/>
          <a:ext cx="8749553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8">
                  <a:extLst>
                    <a:ext uri="{9D8B030D-6E8A-4147-A177-3AD203B41FA5}">
                      <a16:colId xmlns:a16="http://schemas.microsoft.com/office/drawing/2014/main" val="885491695"/>
                    </a:ext>
                  </a:extLst>
                </a:gridCol>
                <a:gridCol w="2678240">
                  <a:extLst>
                    <a:ext uri="{9D8B030D-6E8A-4147-A177-3AD203B41FA5}">
                      <a16:colId xmlns:a16="http://schemas.microsoft.com/office/drawing/2014/main" val="3060637299"/>
                    </a:ext>
                  </a:extLst>
                </a:gridCol>
                <a:gridCol w="1029359">
                  <a:extLst>
                    <a:ext uri="{9D8B030D-6E8A-4147-A177-3AD203B41FA5}">
                      <a16:colId xmlns:a16="http://schemas.microsoft.com/office/drawing/2014/main" val="1882851092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3671365355"/>
                    </a:ext>
                  </a:extLst>
                </a:gridCol>
                <a:gridCol w="429290">
                  <a:extLst>
                    <a:ext uri="{9D8B030D-6E8A-4147-A177-3AD203B41FA5}">
                      <a16:colId xmlns:a16="http://schemas.microsoft.com/office/drawing/2014/main" val="260921653"/>
                    </a:ext>
                  </a:extLst>
                </a:gridCol>
                <a:gridCol w="3335886">
                  <a:extLst>
                    <a:ext uri="{9D8B030D-6E8A-4147-A177-3AD203B41FA5}">
                      <a16:colId xmlns:a16="http://schemas.microsoft.com/office/drawing/2014/main" val="1665781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Entregable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Esperada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Fecha Planificada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Riesgos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460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/>
                        <a:t>1.7. Fiscalización: Gestión Masiva de Control del IGV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1.7.1 Perfil para seleccionar Acción masiva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31/07/2018</a:t>
                      </a:r>
                    </a:p>
                    <a:p>
                      <a:pPr algn="ctr"/>
                      <a:r>
                        <a:rPr lang="es-PE" sz="1200" dirty="0"/>
                        <a:t>(Fase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0" dirty="0"/>
                        <a:t>Desarrollo se encuentra elaborando el cronograma de Solución Definitiva. Fecha de compromiso 27.07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6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1.7.2. Nuevo CUCV que integra el Gema WEB 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se cuenta con el cronograma actualizado de los componentes analíticos. </a:t>
                      </a:r>
                    </a:p>
                    <a:p>
                      <a:pPr algn="l"/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Cronograma enviado por Guisella  Armacanqui no cumple con fecha hito (31.10). Se requiere revisión por DDSANA.</a:t>
                      </a:r>
                      <a:b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se cuenta con el cronograma de Perfil de Asignación de Canales Masivos (</a:t>
                      </a:r>
                      <a:r>
                        <a:rPr lang="es-PE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C.Roldan</a:t>
                      </a: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PE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5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1.7.3 Notificación a través del SINE las Acciones Inductivas (Cartas y Esquelas) y generación de expediente electrónico de gestión inductiva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31/08/2018</a:t>
                      </a:r>
                    </a:p>
                    <a:p>
                      <a:pPr algn="ctr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1.7.5. Utilización del CRM como soporte a las campañas de gestión inductiva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/>
                        <a:t>31/12/2018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/>
                        <a:t>No Definido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9624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3C3B5C79-7CD5-406C-A5DC-EA102271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23" y="2102056"/>
            <a:ext cx="231668" cy="2255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D46B27-419E-4582-932E-4E0BCEB7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89" y="3274587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8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44E3379A97FA4E944593A1B4884033" ma:contentTypeVersion="5" ma:contentTypeDescription="Crear nuevo documento." ma:contentTypeScope="" ma:versionID="532b81ca1c5d22552b93bb1368cfa1e1">
  <xsd:schema xmlns:xsd="http://www.w3.org/2001/XMLSchema" xmlns:xs="http://www.w3.org/2001/XMLSchema" xmlns:p="http://schemas.microsoft.com/office/2006/metadata/properties" xmlns:ns2="da3a7599-9aab-47c5-95b1-f06712a008da" targetNamespace="http://schemas.microsoft.com/office/2006/metadata/properties" ma:root="true" ma:fieldsID="17fa2391a5182e4ad612e78062749107" ns2:_="">
    <xsd:import namespace="da3a7599-9aab-47c5-95b1-f06712a00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a7599-9aab-47c5-95b1-f06712a00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C48C6-4329-4429-B5F2-DE4EC3BAAB53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da3a7599-9aab-47c5-95b1-f06712a008d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9C35C3D-A181-402E-9029-BF2956039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17E56-2C58-4BEA-99AE-A83B617B8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a7599-9aab-47c5-95b1-f06712a00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16393</TotalTime>
  <Words>718</Words>
  <Application>Microsoft Office PowerPoint</Application>
  <PresentationFormat>Presentación en pantalla (16:10)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Webdings</vt:lpstr>
      <vt:lpstr>Wingdings</vt:lpstr>
      <vt:lpstr>Tema de Office</vt:lpstr>
      <vt:lpstr>Proyecto Control Electrónico del IGV    Reunión de Seguimiento GDS GCS</vt:lpstr>
      <vt:lpstr>Control Electrónico del IGV</vt:lpstr>
      <vt:lpstr>Control Electrónico del IGV</vt:lpstr>
      <vt:lpstr>Control Electrónico del IGV</vt:lpstr>
      <vt:lpstr>Control Electrónico del IGV</vt:lpstr>
      <vt:lpstr>Control Electrónico del IGV</vt:lpstr>
      <vt:lpstr>Control Electrónico del IGV</vt:lpstr>
      <vt:lpstr>Control Electrónico del IGV</vt:lpstr>
      <vt:lpstr>Control Electrónico del IGV</vt:lpstr>
      <vt:lpstr>Control Electrónico del IGV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Antón Napa José Santos</cp:lastModifiedBy>
  <cp:revision>527</cp:revision>
  <dcterms:created xsi:type="dcterms:W3CDTF">2015-01-26T20:46:22Z</dcterms:created>
  <dcterms:modified xsi:type="dcterms:W3CDTF">2018-07-23T21:28:25Z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0x010100FC44E3379A97FA4E944593A1B4884033</vt:lpwstr>
  </property>
</Properties>
</file>