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31"/>
  </p:notesMasterIdLst>
  <p:handoutMasterIdLst>
    <p:handoutMasterId r:id="rId32"/>
  </p:handoutMasterIdLst>
  <p:sldIdLst>
    <p:sldId id="256" r:id="rId2"/>
    <p:sldId id="286" r:id="rId3"/>
    <p:sldId id="413" r:id="rId4"/>
    <p:sldId id="415" r:id="rId5"/>
    <p:sldId id="4649" r:id="rId6"/>
    <p:sldId id="4647" r:id="rId7"/>
    <p:sldId id="4648" r:id="rId8"/>
    <p:sldId id="4646" r:id="rId9"/>
    <p:sldId id="4645" r:id="rId10"/>
    <p:sldId id="4650" r:id="rId11"/>
    <p:sldId id="414" r:id="rId12"/>
    <p:sldId id="417" r:id="rId13"/>
    <p:sldId id="4644" r:id="rId14"/>
    <p:sldId id="4652" r:id="rId15"/>
    <p:sldId id="418" r:id="rId16"/>
    <p:sldId id="419" r:id="rId17"/>
    <p:sldId id="420" r:id="rId18"/>
    <p:sldId id="421" r:id="rId19"/>
    <p:sldId id="416" r:id="rId20"/>
    <p:sldId id="4642" r:id="rId21"/>
    <p:sldId id="2260" r:id="rId22"/>
    <p:sldId id="4653" r:id="rId23"/>
    <p:sldId id="4643" r:id="rId24"/>
    <p:sldId id="4654" r:id="rId25"/>
    <p:sldId id="4655" r:id="rId26"/>
    <p:sldId id="283" r:id="rId27"/>
    <p:sldId id="261" r:id="rId28"/>
    <p:sldId id="275" r:id="rId29"/>
    <p:sldId id="268" r:id="rId30"/>
  </p:sldIdLst>
  <p:sldSz cx="12192000" cy="6858000"/>
  <p:notesSz cx="6669088" cy="992822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F2F2"/>
    <a:srgbClr val="FA33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86" autoAdjust="0"/>
    <p:restoredTop sz="62791" autoAdjust="0"/>
  </p:normalViewPr>
  <p:slideViewPr>
    <p:cSldViewPr snapToGrid="0">
      <p:cViewPr varScale="1">
        <p:scale>
          <a:sx n="79" d="100"/>
          <a:sy n="79" d="100"/>
        </p:scale>
        <p:origin x="1662" y="78"/>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81" d="100"/>
          <a:sy n="81" d="100"/>
        </p:scale>
        <p:origin x="3168"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89938" cy="498135"/>
          </a:xfrm>
          <a:prstGeom prst="rect">
            <a:avLst/>
          </a:prstGeom>
        </p:spPr>
        <p:txBody>
          <a:bodyPr vert="horz" lIns="91440" tIns="45720" rIns="91440" bIns="45720" rtlCol="0"/>
          <a:lstStyle>
            <a:lvl1pPr algn="l">
              <a:defRPr sz="1200"/>
            </a:lvl1pPr>
          </a:lstStyle>
          <a:p>
            <a:endParaRPr lang="nb-NO"/>
          </a:p>
        </p:txBody>
      </p:sp>
      <p:sp>
        <p:nvSpPr>
          <p:cNvPr id="3" name="Date Placeholder 2"/>
          <p:cNvSpPr>
            <a:spLocks noGrp="1"/>
          </p:cNvSpPr>
          <p:nvPr>
            <p:ph type="dt" sz="quarter" idx="1"/>
          </p:nvPr>
        </p:nvSpPr>
        <p:spPr>
          <a:xfrm>
            <a:off x="3777607" y="0"/>
            <a:ext cx="2889938" cy="498135"/>
          </a:xfrm>
          <a:prstGeom prst="rect">
            <a:avLst/>
          </a:prstGeom>
        </p:spPr>
        <p:txBody>
          <a:bodyPr vert="horz" lIns="91440" tIns="45720" rIns="91440" bIns="45720" rtlCol="0"/>
          <a:lstStyle>
            <a:lvl1pPr algn="r">
              <a:defRPr sz="1200"/>
            </a:lvl1pPr>
          </a:lstStyle>
          <a:p>
            <a:fld id="{83B2A966-43E0-4AC5-AB79-AA129E0883C9}" type="datetimeFigureOut">
              <a:rPr lang="nb-NO" smtClean="0"/>
              <a:t>26.03.2019</a:t>
            </a:fld>
            <a:endParaRPr lang="nb-NO"/>
          </a:p>
        </p:txBody>
      </p:sp>
      <p:sp>
        <p:nvSpPr>
          <p:cNvPr id="4" name="Footer Placeholder 3"/>
          <p:cNvSpPr>
            <a:spLocks noGrp="1"/>
          </p:cNvSpPr>
          <p:nvPr>
            <p:ph type="ftr" sz="quarter" idx="2"/>
          </p:nvPr>
        </p:nvSpPr>
        <p:spPr>
          <a:xfrm>
            <a:off x="0" y="9430091"/>
            <a:ext cx="2889938" cy="498134"/>
          </a:xfrm>
          <a:prstGeom prst="rect">
            <a:avLst/>
          </a:prstGeom>
        </p:spPr>
        <p:txBody>
          <a:bodyPr vert="horz" lIns="91440" tIns="45720" rIns="91440" bIns="45720" rtlCol="0" anchor="b"/>
          <a:lstStyle>
            <a:lvl1pPr algn="l">
              <a:defRPr sz="1200"/>
            </a:lvl1pPr>
          </a:lstStyle>
          <a:p>
            <a:endParaRPr lang="nb-NO"/>
          </a:p>
        </p:txBody>
      </p:sp>
      <p:sp>
        <p:nvSpPr>
          <p:cNvPr id="5" name="Slide Number Placeholder 4"/>
          <p:cNvSpPr>
            <a:spLocks noGrp="1"/>
          </p:cNvSpPr>
          <p:nvPr>
            <p:ph type="sldNum" sz="quarter" idx="3"/>
          </p:nvPr>
        </p:nvSpPr>
        <p:spPr>
          <a:xfrm>
            <a:off x="3777607" y="9430091"/>
            <a:ext cx="2889938" cy="498134"/>
          </a:xfrm>
          <a:prstGeom prst="rect">
            <a:avLst/>
          </a:prstGeom>
        </p:spPr>
        <p:txBody>
          <a:bodyPr vert="horz" lIns="91440" tIns="45720" rIns="91440" bIns="45720" rtlCol="0" anchor="b"/>
          <a:lstStyle>
            <a:lvl1pPr algn="r">
              <a:defRPr sz="1200"/>
            </a:lvl1pPr>
          </a:lstStyle>
          <a:p>
            <a:fld id="{E8192A47-3D1E-4CFB-A0AC-5ED66C1AC4D0}" type="slidenum">
              <a:rPr lang="nb-NO" smtClean="0"/>
              <a:t>‹#›</a:t>
            </a:fld>
            <a:endParaRPr lang="nb-NO"/>
          </a:p>
        </p:txBody>
      </p:sp>
    </p:spTree>
    <p:extLst>
      <p:ext uri="{BB962C8B-B14F-4D97-AF65-F5344CB8AC3E}">
        <p14:creationId xmlns:p14="http://schemas.microsoft.com/office/powerpoint/2010/main" val="19573808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89938" cy="498135"/>
          </a:xfrm>
          <a:prstGeom prst="rect">
            <a:avLst/>
          </a:prstGeom>
        </p:spPr>
        <p:txBody>
          <a:bodyPr vert="horz" lIns="91440" tIns="45720" rIns="91440" bIns="45720" rtlCol="0"/>
          <a:lstStyle>
            <a:lvl1pPr algn="l">
              <a:defRPr sz="1200"/>
            </a:lvl1pPr>
          </a:lstStyle>
          <a:p>
            <a:endParaRPr lang="nb-NO"/>
          </a:p>
        </p:txBody>
      </p:sp>
      <p:sp>
        <p:nvSpPr>
          <p:cNvPr id="3" name="Date Placeholder 2"/>
          <p:cNvSpPr>
            <a:spLocks noGrp="1"/>
          </p:cNvSpPr>
          <p:nvPr>
            <p:ph type="dt" idx="1"/>
          </p:nvPr>
        </p:nvSpPr>
        <p:spPr>
          <a:xfrm>
            <a:off x="3777607" y="0"/>
            <a:ext cx="2889938" cy="498135"/>
          </a:xfrm>
          <a:prstGeom prst="rect">
            <a:avLst/>
          </a:prstGeom>
        </p:spPr>
        <p:txBody>
          <a:bodyPr vert="horz" lIns="91440" tIns="45720" rIns="91440" bIns="45720" rtlCol="0"/>
          <a:lstStyle>
            <a:lvl1pPr algn="r">
              <a:defRPr sz="1200"/>
            </a:lvl1pPr>
          </a:lstStyle>
          <a:p>
            <a:fld id="{3838D272-3DF8-43B4-9ED2-C5ACA2D7B954}" type="datetimeFigureOut">
              <a:rPr lang="nb-NO" smtClean="0"/>
              <a:t>26.03.2019</a:t>
            </a:fld>
            <a:endParaRPr lang="nb-NO"/>
          </a:p>
        </p:txBody>
      </p:sp>
      <p:sp>
        <p:nvSpPr>
          <p:cNvPr id="4" name="Slide Image Placeholder 3"/>
          <p:cNvSpPr>
            <a:spLocks noGrp="1" noRot="1" noChangeAspect="1"/>
          </p:cNvSpPr>
          <p:nvPr>
            <p:ph type="sldImg" idx="2"/>
          </p:nvPr>
        </p:nvSpPr>
        <p:spPr>
          <a:xfrm>
            <a:off x="357188" y="1241425"/>
            <a:ext cx="5954712" cy="3349625"/>
          </a:xfrm>
          <a:prstGeom prst="rect">
            <a:avLst/>
          </a:prstGeom>
          <a:noFill/>
          <a:ln w="12700">
            <a:solidFill>
              <a:prstClr val="black"/>
            </a:solidFill>
          </a:ln>
        </p:spPr>
        <p:txBody>
          <a:bodyPr vert="horz" lIns="91440" tIns="45720" rIns="91440" bIns="45720" rtlCol="0" anchor="ctr"/>
          <a:lstStyle/>
          <a:p>
            <a:endParaRPr lang="nb-NO"/>
          </a:p>
        </p:txBody>
      </p:sp>
      <p:sp>
        <p:nvSpPr>
          <p:cNvPr id="5" name="Notes Placeholder 4"/>
          <p:cNvSpPr>
            <a:spLocks noGrp="1"/>
          </p:cNvSpPr>
          <p:nvPr>
            <p:ph type="body" sz="quarter" idx="3"/>
          </p:nvPr>
        </p:nvSpPr>
        <p:spPr>
          <a:xfrm>
            <a:off x="666909" y="4777958"/>
            <a:ext cx="5335270" cy="3909239"/>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6" name="Footer Placeholder 5"/>
          <p:cNvSpPr>
            <a:spLocks noGrp="1"/>
          </p:cNvSpPr>
          <p:nvPr>
            <p:ph type="ftr" sz="quarter" idx="4"/>
          </p:nvPr>
        </p:nvSpPr>
        <p:spPr>
          <a:xfrm>
            <a:off x="0" y="9430091"/>
            <a:ext cx="2889938" cy="498134"/>
          </a:xfrm>
          <a:prstGeom prst="rect">
            <a:avLst/>
          </a:prstGeom>
        </p:spPr>
        <p:txBody>
          <a:bodyPr vert="horz" lIns="91440" tIns="45720" rIns="91440" bIns="45720" rtlCol="0" anchor="b"/>
          <a:lstStyle>
            <a:lvl1pPr algn="l">
              <a:defRPr sz="1200"/>
            </a:lvl1pPr>
          </a:lstStyle>
          <a:p>
            <a:endParaRPr lang="nb-NO"/>
          </a:p>
        </p:txBody>
      </p:sp>
      <p:sp>
        <p:nvSpPr>
          <p:cNvPr id="7" name="Slide Number Placeholder 6"/>
          <p:cNvSpPr>
            <a:spLocks noGrp="1"/>
          </p:cNvSpPr>
          <p:nvPr>
            <p:ph type="sldNum" sz="quarter" idx="5"/>
          </p:nvPr>
        </p:nvSpPr>
        <p:spPr>
          <a:xfrm>
            <a:off x="3777607" y="9430091"/>
            <a:ext cx="2889938" cy="498134"/>
          </a:xfrm>
          <a:prstGeom prst="rect">
            <a:avLst/>
          </a:prstGeom>
        </p:spPr>
        <p:txBody>
          <a:bodyPr vert="horz" lIns="91440" tIns="45720" rIns="91440" bIns="45720" rtlCol="0" anchor="b"/>
          <a:lstStyle>
            <a:lvl1pPr algn="r">
              <a:defRPr sz="1200"/>
            </a:lvl1pPr>
          </a:lstStyle>
          <a:p>
            <a:fld id="{10FDE210-50CC-4C0C-A470-F48CFC5CD9A8}" type="slidenum">
              <a:rPr lang="nb-NO" smtClean="0"/>
              <a:t>‹#›</a:t>
            </a:fld>
            <a:endParaRPr lang="nb-NO"/>
          </a:p>
        </p:txBody>
      </p:sp>
    </p:spTree>
    <p:extLst>
      <p:ext uri="{BB962C8B-B14F-4D97-AF65-F5344CB8AC3E}">
        <p14:creationId xmlns:p14="http://schemas.microsoft.com/office/powerpoint/2010/main" val="10361785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www.powershell.no/backup/2017/07/03/introducing-dpm-cx.html"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0FDE210-50CC-4C0C-A470-F48CFC5CD9A8}" type="slidenum">
              <a:rPr lang="nb-NO" smtClean="0"/>
              <a:t>1</a:t>
            </a:fld>
            <a:endParaRPr lang="nb-NO"/>
          </a:p>
        </p:txBody>
      </p:sp>
    </p:spTree>
    <p:extLst>
      <p:ext uri="{BB962C8B-B14F-4D97-AF65-F5344CB8AC3E}">
        <p14:creationId xmlns:p14="http://schemas.microsoft.com/office/powerpoint/2010/main" val="38205281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2D2B2F6-10A8-44AC-A296-7AC07D9612AA}" type="slidenum">
              <a:rPr kumimoji="0" lang="en-US" sz="1800" b="0" i="0" u="none" strike="noStrike" kern="0" cap="none" spc="0" normalizeH="0" baseline="0" noProof="0" smtClean="0">
                <a:ln>
                  <a:noFill/>
                </a:ln>
                <a:solidFill>
                  <a:sysClr val="windowText" lastClr="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3" name="Notes Placeholder 2">
            <a:extLst>
              <a:ext uri="{FF2B5EF4-FFF2-40B4-BE49-F238E27FC236}">
                <a16:creationId xmlns:a16="http://schemas.microsoft.com/office/drawing/2014/main" id="{8AD95EAE-2F9C-4A11-AD28-45FA357CE6BC}"/>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04595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C3A76B7-D7F0-4945-9387-B2D1F61599E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324624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0FDE210-50CC-4C0C-A470-F48CFC5CD9A8}" type="slidenum">
              <a:rPr lang="nb-NO" smtClean="0"/>
              <a:t>23</a:t>
            </a:fld>
            <a:endParaRPr lang="nb-NO"/>
          </a:p>
        </p:txBody>
      </p:sp>
    </p:spTree>
    <p:extLst>
      <p:ext uri="{BB962C8B-B14F-4D97-AF65-F5344CB8AC3E}">
        <p14:creationId xmlns:p14="http://schemas.microsoft.com/office/powerpoint/2010/main" val="17659949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0FDE210-50CC-4C0C-A470-F48CFC5CD9A8}" type="slidenum">
              <a:rPr lang="nb-NO" smtClean="0"/>
              <a:t>24</a:t>
            </a:fld>
            <a:endParaRPr lang="nb-NO"/>
          </a:p>
        </p:txBody>
      </p:sp>
    </p:spTree>
    <p:extLst>
      <p:ext uri="{BB962C8B-B14F-4D97-AF65-F5344CB8AC3E}">
        <p14:creationId xmlns:p14="http://schemas.microsoft.com/office/powerpoint/2010/main" val="27687233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hlinkClick r:id="rId3"/>
              </a:rPr>
              <a:t>http://www.powershell.no/backup/2017/07/03/introducing-dpm-cx.html</a:t>
            </a:r>
            <a:endParaRPr lang="en-US"/>
          </a:p>
          <a:p>
            <a:endParaRPr lang="nb-NO"/>
          </a:p>
        </p:txBody>
      </p:sp>
      <p:sp>
        <p:nvSpPr>
          <p:cNvPr id="4" name="Slide Number Placeholder 3"/>
          <p:cNvSpPr>
            <a:spLocks noGrp="1"/>
          </p:cNvSpPr>
          <p:nvPr>
            <p:ph type="sldNum" sz="quarter" idx="5"/>
          </p:nvPr>
        </p:nvSpPr>
        <p:spPr/>
        <p:txBody>
          <a:bodyPr/>
          <a:lstStyle/>
          <a:p>
            <a:fld id="{10FDE210-50CC-4C0C-A470-F48CFC5CD9A8}" type="slidenum">
              <a:rPr lang="nb-NO" smtClean="0"/>
              <a:t>25</a:t>
            </a:fld>
            <a:endParaRPr lang="nb-NO"/>
          </a:p>
        </p:txBody>
      </p:sp>
    </p:spTree>
    <p:extLst>
      <p:ext uri="{BB962C8B-B14F-4D97-AF65-F5344CB8AC3E}">
        <p14:creationId xmlns:p14="http://schemas.microsoft.com/office/powerpoint/2010/main" val="785683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10"/>
          </p:nvPr>
        </p:nvSpPr>
        <p:spPr/>
        <p:txBody>
          <a:bodyPr/>
          <a:lstStyle/>
          <a:p>
            <a:fld id="{10FDE210-50CC-4C0C-A470-F48CFC5CD9A8}" type="slidenum">
              <a:rPr lang="nb-NO" smtClean="0"/>
              <a:t>26</a:t>
            </a:fld>
            <a:endParaRPr lang="nb-NO"/>
          </a:p>
        </p:txBody>
      </p:sp>
    </p:spTree>
    <p:extLst>
      <p:ext uri="{BB962C8B-B14F-4D97-AF65-F5344CB8AC3E}">
        <p14:creationId xmlns:p14="http://schemas.microsoft.com/office/powerpoint/2010/main" val="34266459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10"/>
          </p:nvPr>
        </p:nvSpPr>
        <p:spPr/>
        <p:txBody>
          <a:bodyPr/>
          <a:lstStyle/>
          <a:p>
            <a:fld id="{10FDE210-50CC-4C0C-A470-F48CFC5CD9A8}" type="slidenum">
              <a:rPr lang="nb-NO" smtClean="0"/>
              <a:t>27</a:t>
            </a:fld>
            <a:endParaRPr lang="nb-NO"/>
          </a:p>
        </p:txBody>
      </p:sp>
    </p:spTree>
    <p:extLst>
      <p:ext uri="{BB962C8B-B14F-4D97-AF65-F5344CB8AC3E}">
        <p14:creationId xmlns:p14="http://schemas.microsoft.com/office/powerpoint/2010/main" val="5863566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10"/>
          </p:nvPr>
        </p:nvSpPr>
        <p:spPr/>
        <p:txBody>
          <a:bodyPr/>
          <a:lstStyle/>
          <a:p>
            <a:fld id="{10FDE210-50CC-4C0C-A470-F48CFC5CD9A8}" type="slidenum">
              <a:rPr lang="nb-NO" smtClean="0"/>
              <a:t>28</a:t>
            </a:fld>
            <a:endParaRPr lang="nb-NO"/>
          </a:p>
        </p:txBody>
      </p:sp>
    </p:spTree>
    <p:extLst>
      <p:ext uri="{BB962C8B-B14F-4D97-AF65-F5344CB8AC3E}">
        <p14:creationId xmlns:p14="http://schemas.microsoft.com/office/powerpoint/2010/main" val="19891370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0FDE210-50CC-4C0C-A470-F48CFC5CD9A8}" type="slidenum">
              <a:rPr lang="nb-NO" smtClean="0"/>
              <a:t>29</a:t>
            </a:fld>
            <a:endParaRPr lang="nb-NO"/>
          </a:p>
        </p:txBody>
      </p:sp>
    </p:spTree>
    <p:extLst>
      <p:ext uri="{BB962C8B-B14F-4D97-AF65-F5344CB8AC3E}">
        <p14:creationId xmlns:p14="http://schemas.microsoft.com/office/powerpoint/2010/main" val="30679052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0" i="0" dirty="0"/>
              <a:t>https://www.google.no/url?sa=t&amp;rct=j&amp;q=&amp;esrc=s&amp;source=web&amp;cd=2&amp;ved=0ahUKEwichOSol5TPAhXNbZoKHdTtDaoQFggkMAE&amp;url=http%3A%2F%2Fdownload.microsoft.com%2Fdownload%2FF%2FA%2FF%2FFAF71404-CBBE-4428-A9ED-43D690F8E9BE%2FMoznosti_zalohovani_infrastruktury_Microsoft_Jan_Matejka_Mainstream.pptx&amp;usg=AFQjCNGNuPp5lblcF39a-2SeMsvTfQjdDw&amp;bvm=bv.133053837,d.bG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800" b="0" i="0" u="none" strike="noStrike" kern="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800" b="0" i="0" u="none" strike="noStrike" kern="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2539364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all deployments you’ll need:</a:t>
            </a:r>
          </a:p>
          <a:p>
            <a:r>
              <a:rPr lang="en-US" sz="1200" b="0" i="0" kern="1200" dirty="0">
                <a:solidFill>
                  <a:schemeClr val="tx1"/>
                </a:solidFill>
                <a:effectLst/>
                <a:latin typeface="+mn-lt"/>
                <a:ea typeface="+mn-ea"/>
                <a:cs typeface="+mn-cs"/>
              </a:rPr>
              <a:t>A SQL Server instance, installed and running, to use for the DPM database. The instance can be collocated on the DPM server or remote.</a:t>
            </a:r>
          </a:p>
          <a:p>
            <a:r>
              <a:rPr lang="en-US" sz="1200" b="0" i="0" kern="1200" dirty="0">
                <a:solidFill>
                  <a:schemeClr val="tx1"/>
                </a:solidFill>
                <a:effectLst/>
                <a:latin typeface="+mn-lt"/>
                <a:ea typeface="+mn-ea"/>
                <a:cs typeface="+mn-cs"/>
              </a:rPr>
              <a:t>Disk to be used as dedicated space for DPM data storage.</a:t>
            </a:r>
          </a:p>
          <a:p>
            <a:r>
              <a:rPr lang="en-US" sz="1200" b="0" i="0" kern="1200" dirty="0">
                <a:solidFill>
                  <a:schemeClr val="tx1"/>
                </a:solidFill>
                <a:effectLst/>
                <a:latin typeface="+mn-lt"/>
                <a:ea typeface="+mn-ea"/>
                <a:cs typeface="+mn-cs"/>
              </a:rPr>
              <a:t>DPM protection agent installed on computers and servers you want to protect using DPM.</a:t>
            </a:r>
          </a:p>
          <a:p>
            <a:endParaRPr lang="nb-NO" dirty="0"/>
          </a:p>
          <a:p>
            <a:r>
              <a:rPr lang="en-US" dirty="0"/>
              <a:t>https://docs.microsoft.com/en-us/system-center/dpm/prepare-environment-for-dpm?view=sc-dpm-1807</a:t>
            </a:r>
          </a:p>
          <a:p>
            <a:endParaRPr lang="nb-NO" dirty="0"/>
          </a:p>
          <a:p>
            <a:r>
              <a:rPr lang="en-US" dirty="0"/>
              <a:t>Disk for storage pool	1.5 times the size of the protected data</a:t>
            </a:r>
          </a:p>
          <a:p>
            <a:r>
              <a:rPr lang="en-US" dirty="0"/>
              <a:t>Recommended: 2-3 times the size of the protected data</a:t>
            </a:r>
          </a:p>
          <a:p>
            <a:endParaRPr lang="nb-NO" dirty="0"/>
          </a:p>
          <a:p>
            <a:r>
              <a:rPr lang="en-US" dirty="0"/>
              <a:t>Modern Backup Storage	Use Volumes. </a:t>
            </a:r>
          </a:p>
          <a:p>
            <a:r>
              <a:rPr lang="en-US" dirty="0"/>
              <a:t>A single DPM server has a soft limit of 120 TB storage.</a:t>
            </a:r>
          </a:p>
        </p:txBody>
      </p:sp>
      <p:sp>
        <p:nvSpPr>
          <p:cNvPr id="4" name="Slide Number Placeholder 3"/>
          <p:cNvSpPr>
            <a:spLocks noGrp="1"/>
          </p:cNvSpPr>
          <p:nvPr>
            <p:ph type="sldNum" sz="quarter" idx="10"/>
          </p:nvPr>
        </p:nvSpPr>
        <p:spPr/>
        <p:txBody>
          <a:bodyPr/>
          <a:lstStyle/>
          <a:p>
            <a:fld id="{10FDE210-50CC-4C0C-A470-F48CFC5CD9A8}" type="slidenum">
              <a:rPr lang="nb-NO" smtClean="0"/>
              <a:t>6</a:t>
            </a:fld>
            <a:endParaRPr lang="nb-NO"/>
          </a:p>
        </p:txBody>
      </p:sp>
    </p:spTree>
    <p:extLst>
      <p:ext uri="{BB962C8B-B14F-4D97-AF65-F5344CB8AC3E}">
        <p14:creationId xmlns:p14="http://schemas.microsoft.com/office/powerpoint/2010/main" val="33343779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a:t>All of the ways to leverage Storage Spaces can be used for a physical Hyper-V host hosting virtual DPM servers</a:t>
            </a:r>
          </a:p>
          <a:p>
            <a:r>
              <a:rPr lang="nb-NO" dirty="0"/>
              <a:t>A DPM server, virtual or physical will leverage Storage Spaces when using Modern DPM Storage which we`ll cover next</a:t>
            </a:r>
            <a:endParaRPr lang="en-US" dirty="0"/>
          </a:p>
        </p:txBody>
      </p:sp>
      <p:sp>
        <p:nvSpPr>
          <p:cNvPr id="4" name="Slide Number Placeholder 3"/>
          <p:cNvSpPr>
            <a:spLocks noGrp="1"/>
          </p:cNvSpPr>
          <p:nvPr>
            <p:ph type="sldNum" sz="quarter" idx="10"/>
          </p:nvPr>
        </p:nvSpPr>
        <p:spPr/>
        <p:txBody>
          <a:bodyPr/>
          <a:lstStyle/>
          <a:p>
            <a:fld id="{10FDE210-50CC-4C0C-A470-F48CFC5CD9A8}" type="slidenum">
              <a:rPr lang="nb-NO" smtClean="0"/>
              <a:t>7</a:t>
            </a:fld>
            <a:endParaRPr lang="nb-NO"/>
          </a:p>
        </p:txBody>
      </p:sp>
    </p:spTree>
    <p:extLst>
      <p:ext uri="{BB962C8B-B14F-4D97-AF65-F5344CB8AC3E}">
        <p14:creationId xmlns:p14="http://schemas.microsoft.com/office/powerpoint/2010/main" val="4930483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Storage Spaces is a technology in Windows and Windows Server that can help protect your data from drive failures. It is conceptually similar to RAID, implemented in software. You can use Storage Spaces to group three or more drives together into a storage pool and then use capacity from that pool to create Storage Spaces. These typically store extra copies of your data so if one of your drives fails, you still have an intact copy of your data. If you run low on capacity, just add more drives to the storage pool.</a:t>
            </a:r>
          </a:p>
          <a:p>
            <a:pPr marL="0" marR="0" lvl="0" indent="0" algn="l" defTabSz="914400" rtl="0" eaLnBrk="1" fontAlgn="auto" latinLnBrk="0" hangingPunct="1">
              <a:lnSpc>
                <a:spcPct val="100000"/>
              </a:lnSpc>
              <a:spcBef>
                <a:spcPts val="0"/>
              </a:spcBef>
              <a:spcAft>
                <a:spcPts val="0"/>
              </a:spcAft>
              <a:buClrTx/>
              <a:buSzTx/>
              <a:buFontTx/>
              <a:buNone/>
              <a:tabLst/>
              <a:defRPr/>
            </a:pPr>
            <a:endParaRPr lang="nb-NO"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The Resilient File System (</a:t>
            </a:r>
            <a:r>
              <a:rPr lang="en-US" dirty="0" err="1">
                <a:solidFill>
                  <a:schemeClr val="tx1"/>
                </a:solidFill>
              </a:rPr>
              <a:t>ReFS</a:t>
            </a:r>
            <a:r>
              <a:rPr lang="en-US" dirty="0">
                <a:solidFill>
                  <a:schemeClr val="tx1"/>
                </a:solidFill>
              </a:rPr>
              <a:t>) is Microsoft's newest file system, designed to maximize data availability, scale efficiently to large data sets across diverse workloads, and provide data integrity by means of resiliency to corruption. It seeks to address an expanding set of storage scenarios and establish a foundation for future innovations.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nb-NO"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chemeClr val="tx1"/>
                </a:solidFill>
              </a:rPr>
              <a:t>Accelerated VM operations </a:t>
            </a:r>
            <a:r>
              <a:rPr lang="en-US" dirty="0">
                <a:solidFill>
                  <a:schemeClr val="tx1"/>
                </a:solidFill>
              </a:rPr>
              <a:t>- </a:t>
            </a:r>
            <a:r>
              <a:rPr lang="en-US" dirty="0" err="1">
                <a:solidFill>
                  <a:schemeClr val="tx1"/>
                </a:solidFill>
              </a:rPr>
              <a:t>ReFS</a:t>
            </a:r>
            <a:r>
              <a:rPr lang="en-US" dirty="0">
                <a:solidFill>
                  <a:schemeClr val="tx1"/>
                </a:solidFill>
              </a:rPr>
              <a:t> introduces new functionality specifically targeted to improve the performance of virtualized workloads: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Block cloning - Block cloning accelerates copy operations, enabling quick, low-impact VM checkpoint merge operations.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Sparse VDL - Sparse VDL allows </a:t>
            </a:r>
            <a:r>
              <a:rPr lang="en-US" dirty="0" err="1">
                <a:solidFill>
                  <a:schemeClr val="tx1"/>
                </a:solidFill>
              </a:rPr>
              <a:t>ReFS</a:t>
            </a:r>
            <a:r>
              <a:rPr lang="en-US" dirty="0">
                <a:solidFill>
                  <a:schemeClr val="tx1"/>
                </a:solidFill>
              </a:rPr>
              <a:t> to zero files rapidly, reducing the time needed to create fixed VHDs from 10s of minutes to mere seconds.</a:t>
            </a:r>
          </a:p>
          <a:p>
            <a:pPr marL="0" marR="0" lvl="0" indent="0" algn="l" defTabSz="914400" rtl="0" eaLnBrk="1" fontAlgn="auto" latinLnBrk="0" hangingPunct="1">
              <a:lnSpc>
                <a:spcPct val="100000"/>
              </a:lnSpc>
              <a:spcBef>
                <a:spcPts val="0"/>
              </a:spcBef>
              <a:spcAft>
                <a:spcPts val="0"/>
              </a:spcAft>
              <a:buClrTx/>
              <a:buSzTx/>
              <a:buFontTx/>
              <a:buNone/>
              <a:tabLst/>
              <a:defRPr/>
            </a:pPr>
            <a:endParaRPr lang="nb-NO" dirty="0">
              <a:solidFill>
                <a:schemeClr val="tx1"/>
              </a:solidFill>
            </a:endParaRPr>
          </a:p>
          <a:p>
            <a:r>
              <a:rPr lang="en-US" sz="1200" b="1" i="0" kern="1200" dirty="0">
                <a:solidFill>
                  <a:schemeClr val="tx1"/>
                </a:solidFill>
                <a:effectLst/>
                <a:latin typeface="+mn-lt"/>
                <a:ea typeface="+mn-ea"/>
                <a:cs typeface="+mn-cs"/>
              </a:rPr>
              <a:t>Integrity-streams</a:t>
            </a:r>
            <a:r>
              <a:rPr lang="en-US" sz="1200" b="0" i="0" kern="1200" dirty="0">
                <a:solidFill>
                  <a:schemeClr val="tx1"/>
                </a:solidFill>
                <a:effectLst/>
                <a:latin typeface="+mn-lt"/>
                <a:ea typeface="+mn-ea"/>
                <a:cs typeface="+mn-cs"/>
              </a:rPr>
              <a:t> - </a:t>
            </a:r>
            <a:r>
              <a:rPr lang="en-US" sz="1200" b="0" i="0" kern="1200" dirty="0" err="1">
                <a:solidFill>
                  <a:schemeClr val="tx1"/>
                </a:solidFill>
                <a:effectLst/>
                <a:latin typeface="+mn-lt"/>
                <a:ea typeface="+mn-ea"/>
                <a:cs typeface="+mn-cs"/>
              </a:rPr>
              <a:t>ReFS</a:t>
            </a:r>
            <a:r>
              <a:rPr lang="en-US" sz="1200" b="0" i="0" kern="1200" dirty="0">
                <a:solidFill>
                  <a:schemeClr val="tx1"/>
                </a:solidFill>
                <a:effectLst/>
                <a:latin typeface="+mn-lt"/>
                <a:ea typeface="+mn-ea"/>
                <a:cs typeface="+mn-cs"/>
              </a:rPr>
              <a:t> uses checksums for metadata and optionally for file data, giving </a:t>
            </a:r>
            <a:r>
              <a:rPr lang="en-US" sz="1200" b="0" i="0" kern="1200" dirty="0" err="1">
                <a:solidFill>
                  <a:schemeClr val="tx1"/>
                </a:solidFill>
                <a:effectLst/>
                <a:latin typeface="+mn-lt"/>
                <a:ea typeface="+mn-ea"/>
                <a:cs typeface="+mn-cs"/>
              </a:rPr>
              <a:t>ReFS</a:t>
            </a:r>
            <a:r>
              <a:rPr lang="en-US" sz="1200" b="0" i="0" kern="1200" dirty="0">
                <a:solidFill>
                  <a:schemeClr val="tx1"/>
                </a:solidFill>
                <a:effectLst/>
                <a:latin typeface="+mn-lt"/>
                <a:ea typeface="+mn-ea"/>
                <a:cs typeface="+mn-cs"/>
              </a:rPr>
              <a:t> the ability to reliably detect corruptions.</a:t>
            </a:r>
          </a:p>
          <a:p>
            <a:r>
              <a:rPr lang="en-US" sz="1200" b="1" i="0" kern="1200" dirty="0">
                <a:solidFill>
                  <a:schemeClr val="tx1"/>
                </a:solidFill>
                <a:effectLst/>
                <a:latin typeface="+mn-lt"/>
                <a:ea typeface="+mn-ea"/>
                <a:cs typeface="+mn-cs"/>
              </a:rPr>
              <a:t>Storage Spaces integration</a:t>
            </a:r>
            <a:r>
              <a:rPr lang="en-US" sz="1200" b="0" i="0" kern="1200" dirty="0">
                <a:solidFill>
                  <a:schemeClr val="tx1"/>
                </a:solidFill>
                <a:effectLst/>
                <a:latin typeface="+mn-lt"/>
                <a:ea typeface="+mn-ea"/>
                <a:cs typeface="+mn-cs"/>
              </a:rPr>
              <a:t> - When used in conjunction with a mirror or parity space, </a:t>
            </a:r>
            <a:r>
              <a:rPr lang="en-US" sz="1200" b="0" i="0" kern="1200" dirty="0" err="1">
                <a:solidFill>
                  <a:schemeClr val="tx1"/>
                </a:solidFill>
                <a:effectLst/>
                <a:latin typeface="+mn-lt"/>
                <a:ea typeface="+mn-ea"/>
                <a:cs typeface="+mn-cs"/>
              </a:rPr>
              <a:t>ReFS</a:t>
            </a:r>
            <a:r>
              <a:rPr lang="en-US" sz="1200" b="0" i="0" kern="1200" dirty="0">
                <a:solidFill>
                  <a:schemeClr val="tx1"/>
                </a:solidFill>
                <a:effectLst/>
                <a:latin typeface="+mn-lt"/>
                <a:ea typeface="+mn-ea"/>
                <a:cs typeface="+mn-cs"/>
              </a:rPr>
              <a:t> can automatically repair detected corruptions using the alternate copy of the data provided by Storage Spaces. Repair processes are both localized to the area of corruption and performed online, requiring no volume downtime.</a:t>
            </a:r>
          </a:p>
          <a:p>
            <a:r>
              <a:rPr lang="en-US" sz="1200" b="1" i="0" kern="1200" dirty="0">
                <a:solidFill>
                  <a:schemeClr val="tx1"/>
                </a:solidFill>
                <a:effectLst/>
                <a:latin typeface="+mn-lt"/>
                <a:ea typeface="+mn-ea"/>
                <a:cs typeface="+mn-cs"/>
              </a:rPr>
              <a:t>Salvaging data</a:t>
            </a:r>
            <a:r>
              <a:rPr lang="en-US" sz="1200" b="0" i="0" kern="1200" dirty="0">
                <a:solidFill>
                  <a:schemeClr val="tx1"/>
                </a:solidFill>
                <a:effectLst/>
                <a:latin typeface="+mn-lt"/>
                <a:ea typeface="+mn-ea"/>
                <a:cs typeface="+mn-cs"/>
              </a:rPr>
              <a:t> - If a volume becomes corrupted and an alternate copy of the corrupted data doesn't exist, </a:t>
            </a:r>
            <a:r>
              <a:rPr lang="en-US" sz="1200" b="0" i="0" kern="1200" dirty="0" err="1">
                <a:solidFill>
                  <a:schemeClr val="tx1"/>
                </a:solidFill>
                <a:effectLst/>
                <a:latin typeface="+mn-lt"/>
                <a:ea typeface="+mn-ea"/>
                <a:cs typeface="+mn-cs"/>
              </a:rPr>
              <a:t>ReFS</a:t>
            </a:r>
            <a:r>
              <a:rPr lang="en-US" sz="1200" b="0" i="0" kern="1200" dirty="0">
                <a:solidFill>
                  <a:schemeClr val="tx1"/>
                </a:solidFill>
                <a:effectLst/>
                <a:latin typeface="+mn-lt"/>
                <a:ea typeface="+mn-ea"/>
                <a:cs typeface="+mn-cs"/>
              </a:rPr>
              <a:t> removes the corrupt data from the namespace. </a:t>
            </a:r>
            <a:r>
              <a:rPr lang="en-US" sz="1200" b="0" i="0" kern="1200" dirty="0" err="1">
                <a:solidFill>
                  <a:schemeClr val="tx1"/>
                </a:solidFill>
                <a:effectLst/>
                <a:latin typeface="+mn-lt"/>
                <a:ea typeface="+mn-ea"/>
                <a:cs typeface="+mn-cs"/>
              </a:rPr>
              <a:t>ReFS</a:t>
            </a:r>
            <a:r>
              <a:rPr lang="en-US" sz="1200" b="0" i="0" kern="1200" dirty="0">
                <a:solidFill>
                  <a:schemeClr val="tx1"/>
                </a:solidFill>
                <a:effectLst/>
                <a:latin typeface="+mn-lt"/>
                <a:ea typeface="+mn-ea"/>
                <a:cs typeface="+mn-cs"/>
              </a:rPr>
              <a:t> keeps the volume online while it handles most non-correctable corruptions, but there are rare cases that require </a:t>
            </a:r>
            <a:r>
              <a:rPr lang="en-US" sz="1200" b="0" i="0" kern="1200" dirty="0" err="1">
                <a:solidFill>
                  <a:schemeClr val="tx1"/>
                </a:solidFill>
                <a:effectLst/>
                <a:latin typeface="+mn-lt"/>
                <a:ea typeface="+mn-ea"/>
                <a:cs typeface="+mn-cs"/>
              </a:rPr>
              <a:t>ReFS</a:t>
            </a:r>
            <a:r>
              <a:rPr lang="en-US" sz="1200" b="0" i="0" kern="1200" dirty="0">
                <a:solidFill>
                  <a:schemeClr val="tx1"/>
                </a:solidFill>
                <a:effectLst/>
                <a:latin typeface="+mn-lt"/>
                <a:ea typeface="+mn-ea"/>
                <a:cs typeface="+mn-cs"/>
              </a:rPr>
              <a:t> to take the volume offline.</a:t>
            </a:r>
          </a:p>
          <a:p>
            <a:r>
              <a:rPr lang="en-US" sz="1200" b="1" i="0" kern="1200" dirty="0">
                <a:solidFill>
                  <a:schemeClr val="tx1"/>
                </a:solidFill>
                <a:effectLst/>
                <a:latin typeface="+mn-lt"/>
                <a:ea typeface="+mn-ea"/>
                <a:cs typeface="+mn-cs"/>
              </a:rPr>
              <a:t>Proactive error correction</a:t>
            </a:r>
            <a:r>
              <a:rPr lang="en-US" sz="1200" b="0" i="0" kern="1200" dirty="0">
                <a:solidFill>
                  <a:schemeClr val="tx1"/>
                </a:solidFill>
                <a:effectLst/>
                <a:latin typeface="+mn-lt"/>
                <a:ea typeface="+mn-ea"/>
                <a:cs typeface="+mn-cs"/>
              </a:rPr>
              <a:t> - In addition to validating data before reads and writes, </a:t>
            </a:r>
            <a:r>
              <a:rPr lang="en-US" sz="1200" b="0" i="0" kern="1200" dirty="0" err="1">
                <a:solidFill>
                  <a:schemeClr val="tx1"/>
                </a:solidFill>
                <a:effectLst/>
                <a:latin typeface="+mn-lt"/>
                <a:ea typeface="+mn-ea"/>
                <a:cs typeface="+mn-cs"/>
              </a:rPr>
              <a:t>ReFS</a:t>
            </a:r>
            <a:r>
              <a:rPr lang="en-US" sz="1200" b="0" i="0" kern="1200" dirty="0">
                <a:solidFill>
                  <a:schemeClr val="tx1"/>
                </a:solidFill>
                <a:effectLst/>
                <a:latin typeface="+mn-lt"/>
                <a:ea typeface="+mn-ea"/>
                <a:cs typeface="+mn-cs"/>
              </a:rPr>
              <a:t> introduces a data integrity scanner, known as a </a:t>
            </a:r>
            <a:r>
              <a:rPr lang="en-US" sz="1200" b="0" i="1" kern="1200" dirty="0">
                <a:solidFill>
                  <a:schemeClr val="tx1"/>
                </a:solidFill>
                <a:effectLst/>
                <a:latin typeface="+mn-lt"/>
                <a:ea typeface="+mn-ea"/>
                <a:cs typeface="+mn-cs"/>
              </a:rPr>
              <a:t>scrubber</a:t>
            </a:r>
            <a:r>
              <a:rPr lang="en-US" sz="1200" b="0" i="0" kern="1200" dirty="0">
                <a:solidFill>
                  <a:schemeClr val="tx1"/>
                </a:solidFill>
                <a:effectLst/>
                <a:latin typeface="+mn-lt"/>
                <a:ea typeface="+mn-ea"/>
                <a:cs typeface="+mn-cs"/>
              </a:rPr>
              <a:t>. This scrubber periodically scans the volume, identifying latent corruptions and proactively triggering a repair of corrupt data.</a:t>
            </a:r>
          </a:p>
          <a:p>
            <a:pPr marL="0" marR="0" lvl="0" indent="0" algn="l" defTabSz="914400" rtl="0" eaLnBrk="1" fontAlgn="auto" latinLnBrk="0" hangingPunct="1">
              <a:lnSpc>
                <a:spcPct val="100000"/>
              </a:lnSpc>
              <a:spcBef>
                <a:spcPts val="0"/>
              </a:spcBef>
              <a:spcAft>
                <a:spcPts val="0"/>
              </a:spcAft>
              <a:buClrTx/>
              <a:buSzTx/>
              <a:buFontTx/>
              <a:buNone/>
              <a:tabLst/>
              <a:defRPr/>
            </a:pPr>
            <a:endParaRPr lang="nb-NO"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In addition to providing resiliency improvements, </a:t>
            </a:r>
            <a:r>
              <a:rPr lang="en-US" sz="1200" b="0" i="0" kern="1200" dirty="0" err="1">
                <a:solidFill>
                  <a:schemeClr val="tx1"/>
                </a:solidFill>
                <a:effectLst/>
                <a:latin typeface="+mn-lt"/>
                <a:ea typeface="+mn-ea"/>
                <a:cs typeface="+mn-cs"/>
              </a:rPr>
              <a:t>ReFS</a:t>
            </a:r>
            <a:r>
              <a:rPr lang="en-US" sz="1200" b="0" i="0" kern="1200" dirty="0">
                <a:solidFill>
                  <a:schemeClr val="tx1"/>
                </a:solidFill>
                <a:effectLst/>
                <a:latin typeface="+mn-lt"/>
                <a:ea typeface="+mn-ea"/>
                <a:cs typeface="+mn-cs"/>
              </a:rPr>
              <a:t> introduces new features for performance-sensitive and virtualized workloads. Real-time tier optimization, block cloning, and sparse VDL are good examples of the evolving capabilities of </a:t>
            </a:r>
            <a:r>
              <a:rPr lang="en-US" sz="1200" b="0" i="0" kern="1200" dirty="0" err="1">
                <a:solidFill>
                  <a:schemeClr val="tx1"/>
                </a:solidFill>
                <a:effectLst/>
                <a:latin typeface="+mn-lt"/>
                <a:ea typeface="+mn-ea"/>
                <a:cs typeface="+mn-cs"/>
              </a:rPr>
              <a:t>ReFS</a:t>
            </a:r>
            <a:r>
              <a:rPr lang="en-US" sz="1200" b="0" i="0" kern="1200" dirty="0">
                <a:solidFill>
                  <a:schemeClr val="tx1"/>
                </a:solidFill>
                <a:effectLst/>
                <a:latin typeface="+mn-lt"/>
                <a:ea typeface="+mn-ea"/>
                <a:cs typeface="+mn-cs"/>
              </a:rPr>
              <a:t>, which are designed to support dynamic and diverse workloads</a:t>
            </a:r>
          </a:p>
          <a:p>
            <a:pPr marL="0" marR="0" lvl="0" indent="0" algn="l" defTabSz="914400" rtl="0" eaLnBrk="1" fontAlgn="auto" latinLnBrk="0" hangingPunct="1">
              <a:lnSpc>
                <a:spcPct val="100000"/>
              </a:lnSpc>
              <a:spcBef>
                <a:spcPts val="0"/>
              </a:spcBef>
              <a:spcAft>
                <a:spcPts val="0"/>
              </a:spcAft>
              <a:buClrTx/>
              <a:buSzTx/>
              <a:buFontTx/>
              <a:buNone/>
              <a:tabLst/>
              <a:defRPr/>
            </a:pPr>
            <a:endParaRPr lang="nb-NO"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https://docs.microsoft.com/en-us/windows-server/storage/refs/refs-overview</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chemeClr val="tx1"/>
              </a:solidFill>
            </a:endParaRPr>
          </a:p>
          <a:p>
            <a:endParaRPr lang="en-US" dirty="0"/>
          </a:p>
        </p:txBody>
      </p:sp>
      <p:sp>
        <p:nvSpPr>
          <p:cNvPr id="4" name="Slide Number Placeholder 3"/>
          <p:cNvSpPr>
            <a:spLocks noGrp="1"/>
          </p:cNvSpPr>
          <p:nvPr>
            <p:ph type="sldNum" sz="quarter" idx="10"/>
          </p:nvPr>
        </p:nvSpPr>
        <p:spPr/>
        <p:txBody>
          <a:bodyPr/>
          <a:lstStyle/>
          <a:p>
            <a:fld id="{10FDE210-50CC-4C0C-A470-F48CFC5CD9A8}" type="slidenum">
              <a:rPr lang="nb-NO" smtClean="0"/>
              <a:t>8</a:t>
            </a:fld>
            <a:endParaRPr lang="nb-NO"/>
          </a:p>
        </p:txBody>
      </p:sp>
    </p:spTree>
    <p:extLst>
      <p:ext uri="{BB962C8B-B14F-4D97-AF65-F5344CB8AC3E}">
        <p14:creationId xmlns:p14="http://schemas.microsoft.com/office/powerpoint/2010/main" val="23183759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https://docs.microsoft.com/en-us/system-center/dpm/deduplicate-dpm-storage</a:t>
            </a:r>
          </a:p>
          <a:p>
            <a:endParaRPr lang="nb-NO" dirty="0"/>
          </a:p>
          <a:p>
            <a:r>
              <a:rPr lang="nb-NO" dirty="0"/>
              <a:t>Leverages deduplication on the host</a:t>
            </a:r>
          </a:p>
          <a:p>
            <a:endParaRPr lang="nb-NO" dirty="0"/>
          </a:p>
          <a:p>
            <a:r>
              <a:rPr lang="en-US" dirty="0"/>
              <a:t>This deployment is supported for DPM 2012 R2, and for all workload data that can be backed up by DPM 2012 R2.</a:t>
            </a:r>
          </a:p>
          <a:p>
            <a:endParaRPr lang="en-US" dirty="0"/>
          </a:p>
          <a:p>
            <a:r>
              <a:rPr lang="en-US" dirty="0"/>
              <a:t>All the Windows File Server nodes on which DPM virtual hard disks reside and on which </a:t>
            </a:r>
            <a:r>
              <a:rPr lang="en-US" dirty="0" err="1"/>
              <a:t>dedup</a:t>
            </a:r>
            <a:r>
              <a:rPr lang="en-US" dirty="0"/>
              <a:t> will be enabled must be running Windows Server 2012 R2 with at least Update Rollup November 2014.</a:t>
            </a:r>
          </a:p>
        </p:txBody>
      </p:sp>
      <p:sp>
        <p:nvSpPr>
          <p:cNvPr id="4" name="Slide Number Placeholder 3"/>
          <p:cNvSpPr>
            <a:spLocks noGrp="1"/>
          </p:cNvSpPr>
          <p:nvPr>
            <p:ph type="sldNum" sz="quarter" idx="10"/>
          </p:nvPr>
        </p:nvSpPr>
        <p:spPr/>
        <p:txBody>
          <a:bodyPr/>
          <a:lstStyle/>
          <a:p>
            <a:fld id="{10FDE210-50CC-4C0C-A470-F48CFC5CD9A8}" type="slidenum">
              <a:rPr lang="nb-NO" smtClean="0"/>
              <a:t>9</a:t>
            </a:fld>
            <a:endParaRPr lang="nb-NO"/>
          </a:p>
        </p:txBody>
      </p:sp>
    </p:spTree>
    <p:extLst>
      <p:ext uri="{BB962C8B-B14F-4D97-AF65-F5344CB8AC3E}">
        <p14:creationId xmlns:p14="http://schemas.microsoft.com/office/powerpoint/2010/main" val="16287711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a:t>Host storage</a:t>
            </a:r>
          </a:p>
          <a:p>
            <a:r>
              <a:rPr lang="nb-NO"/>
              <a:t>Modern DPM storage inside DPM VM</a:t>
            </a:r>
            <a:endParaRPr lang="en-US" dirty="0"/>
          </a:p>
        </p:txBody>
      </p:sp>
      <p:sp>
        <p:nvSpPr>
          <p:cNvPr id="4" name="Slide Number Placeholder 3"/>
          <p:cNvSpPr>
            <a:spLocks noGrp="1"/>
          </p:cNvSpPr>
          <p:nvPr>
            <p:ph type="sldNum" sz="quarter" idx="10"/>
          </p:nvPr>
        </p:nvSpPr>
        <p:spPr/>
        <p:txBody>
          <a:bodyPr/>
          <a:lstStyle/>
          <a:p>
            <a:fld id="{10FDE210-50CC-4C0C-A470-F48CFC5CD9A8}" type="slidenum">
              <a:rPr lang="nb-NO" smtClean="0"/>
              <a:t>10</a:t>
            </a:fld>
            <a:endParaRPr lang="nb-NO"/>
          </a:p>
        </p:txBody>
      </p:sp>
    </p:spTree>
    <p:extLst>
      <p:ext uri="{BB962C8B-B14F-4D97-AF65-F5344CB8AC3E}">
        <p14:creationId xmlns:p14="http://schemas.microsoft.com/office/powerpoint/2010/main" val="5741475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https://docs.microsoft.com/en-us/azure/backup/backup-introduction-to-azure-backup#which-azure-backup-components-should-i-use</a:t>
            </a:r>
          </a:p>
        </p:txBody>
      </p:sp>
      <p:sp>
        <p:nvSpPr>
          <p:cNvPr id="4" name="Slide Number Placeholder 3"/>
          <p:cNvSpPr>
            <a:spLocks noGrp="1"/>
          </p:cNvSpPr>
          <p:nvPr>
            <p:ph type="sldNum" sz="quarter" idx="10"/>
          </p:nvPr>
        </p:nvSpPr>
        <p:spPr/>
        <p:txBody>
          <a:bodyPr/>
          <a:lstStyle/>
          <a:p>
            <a:fld id="{10FDE210-50CC-4C0C-A470-F48CFC5CD9A8}" type="slidenum">
              <a:rPr lang="nb-NO" smtClean="0"/>
              <a:t>12</a:t>
            </a:fld>
            <a:endParaRPr lang="nb-NO"/>
          </a:p>
        </p:txBody>
      </p:sp>
    </p:spTree>
    <p:extLst>
      <p:ext uri="{BB962C8B-B14F-4D97-AF65-F5344CB8AC3E}">
        <p14:creationId xmlns:p14="http://schemas.microsoft.com/office/powerpoint/2010/main" val="2510811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0FDE210-50CC-4C0C-A470-F48CFC5CD9A8}" type="slidenum">
              <a:rPr lang="nb-NO" smtClean="0"/>
              <a:t>19</a:t>
            </a:fld>
            <a:endParaRPr lang="nb-NO"/>
          </a:p>
        </p:txBody>
      </p:sp>
    </p:spTree>
    <p:extLst>
      <p:ext uri="{BB962C8B-B14F-4D97-AF65-F5344CB8AC3E}">
        <p14:creationId xmlns:p14="http://schemas.microsoft.com/office/powerpoint/2010/main" val="21121762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latin typeface="Segoe UI" panose="020B0502040204020203" pitchFamily="34" charset="0"/>
                <a:cs typeface="Segoe UI" panose="020B0502040204020203" pitchFamily="34" charset="0"/>
              </a:defRPr>
            </a:lvl1pPr>
          </a:lstStyle>
          <a:p>
            <a:r>
              <a:rPr lang="en-US" dirty="0"/>
              <a:t>Click to edit Master title style</a:t>
            </a:r>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Segoe UI" panose="020B0502040204020203" pitchFamily="34" charset="0"/>
                <a:cs typeface="Segoe UI" panose="020B0502040204020203" pitchFamily="34" charset="0"/>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atin typeface="Segoe UI" panose="020B0502040204020203" pitchFamily="34" charset="0"/>
                <a:cs typeface="Segoe UI" panose="020B0502040204020203" pitchFamily="34" charset="0"/>
              </a:defRPr>
            </a:lvl1pPr>
          </a:lstStyle>
          <a:p>
            <a:fld id="{6A5F6B37-603E-4665-AC1F-E7E2D67BFCD4}" type="datetime2">
              <a:rPr lang="en-US" smtClean="0"/>
              <a:t>Tuesday, March 26, 2019</a:t>
            </a:fld>
            <a:endParaRPr lang="en-US" dirty="0"/>
          </a:p>
        </p:txBody>
      </p:sp>
      <p:sp>
        <p:nvSpPr>
          <p:cNvPr id="5" name="Footer Placeholder 4"/>
          <p:cNvSpPr>
            <a:spLocks noGrp="1"/>
          </p:cNvSpPr>
          <p:nvPr>
            <p:ph type="ftr" sz="quarter" idx="11"/>
          </p:nvPr>
        </p:nvSpPr>
        <p:spPr>
          <a:xfrm>
            <a:off x="3686185" y="6459785"/>
            <a:ext cx="4822804" cy="365125"/>
          </a:xfrm>
          <a:prstGeom prst="rect">
            <a:avLst/>
          </a:prstGeom>
        </p:spPr>
        <p:txBody>
          <a:bodyPr anchor="ctr" anchorCtr="0"/>
          <a:lstStyle>
            <a:lvl1pPr algn="ctr">
              <a:defRPr sz="900">
                <a:latin typeface="Segoe UI" panose="020B0502040204020203" pitchFamily="34" charset="0"/>
                <a:cs typeface="Segoe UI" panose="020B0502040204020203" pitchFamily="34" charset="0"/>
              </a:defRPr>
            </a:lvl1pPr>
          </a:lstStyle>
          <a:p>
            <a:r>
              <a:rPr lang="en-US" dirty="0"/>
              <a:t>#SCUGno</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F1972D-BB19-4822-BE90-FD1D02328CB8}" type="datetime2">
              <a:rPr lang="en-US" smtClean="0"/>
              <a:t>Tuesday, March 26, 2019</a:t>
            </a:fld>
            <a:endParaRPr lang="en-US" dirty="0"/>
          </a:p>
        </p:txBody>
      </p:sp>
      <p:sp>
        <p:nvSpPr>
          <p:cNvPr id="5" name="Footer Placeholder 4"/>
          <p:cNvSpPr>
            <a:spLocks noGrp="1"/>
          </p:cNvSpPr>
          <p:nvPr>
            <p:ph type="ftr" sz="quarter" idx="11"/>
          </p:nvPr>
        </p:nvSpPr>
        <p:spPr>
          <a:xfrm>
            <a:off x="3686185" y="6459785"/>
            <a:ext cx="4822804" cy="365125"/>
          </a:xfrm>
          <a:prstGeom prst="rect">
            <a:avLst/>
          </a:prstGeom>
        </p:spPr>
        <p:txBody>
          <a:bodyPr/>
          <a:lstStyle/>
          <a:p>
            <a:r>
              <a:rPr lang="en-US"/>
              <a:t>#SCUGno</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userDrawn="1"/>
        </p:nvSpPr>
        <p:spPr>
          <a:xfrm>
            <a:off x="3175" y="6400800"/>
            <a:ext cx="12188825" cy="457200"/>
          </a:xfrm>
          <a:prstGeom prst="rect">
            <a:avLst/>
          </a:prstGeom>
          <a:solidFill>
            <a:schemeClr val="accent1">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B9BCAF-E115-43D8-A744-5BB65A75FE92}" type="datetime2">
              <a:rPr lang="en-US" smtClean="0"/>
              <a:t>Tuesday, March 26, 2019</a:t>
            </a:fld>
            <a:endParaRPr lang="en-US" dirty="0"/>
          </a:p>
        </p:txBody>
      </p:sp>
      <p:sp>
        <p:nvSpPr>
          <p:cNvPr id="5" name="Footer Placeholder 4"/>
          <p:cNvSpPr>
            <a:spLocks noGrp="1"/>
          </p:cNvSpPr>
          <p:nvPr>
            <p:ph type="ftr" sz="quarter" idx="11"/>
          </p:nvPr>
        </p:nvSpPr>
        <p:spPr>
          <a:xfrm>
            <a:off x="3686185" y="6459785"/>
            <a:ext cx="4822804" cy="365125"/>
          </a:xfrm>
          <a:prstGeom prst="rect">
            <a:avLst/>
          </a:prstGeom>
        </p:spPr>
        <p:txBody>
          <a:bodyPr/>
          <a:lstStyle/>
          <a:p>
            <a:r>
              <a:rPr lang="en-US"/>
              <a:t>#SCUGno</a:t>
            </a:r>
            <a:endParaRPr lang="en-US" dirty="0"/>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42728" y="6454586"/>
            <a:ext cx="1425903" cy="351329"/>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8" cy="747897"/>
          </a:xfrm>
        </p:spPr>
        <p:txBody>
          <a:bodyPr/>
          <a:lstStyle>
            <a:lvl1pPr>
              <a:defRPr sz="5398"/>
            </a:lvl1pPr>
          </a:lstStyle>
          <a:p>
            <a:r>
              <a:rPr lang="en-US"/>
              <a:t>Click to edit Master title style</a:t>
            </a:r>
            <a:endParaRPr lang="en-US" dirty="0"/>
          </a:p>
        </p:txBody>
      </p:sp>
      <p:sp>
        <p:nvSpPr>
          <p:cNvPr id="5" name="Text Placeholder 4"/>
          <p:cNvSpPr>
            <a:spLocks noGrp="1"/>
          </p:cNvSpPr>
          <p:nvPr>
            <p:ph type="body" sz="quarter" idx="10"/>
          </p:nvPr>
        </p:nvSpPr>
        <p:spPr>
          <a:xfrm>
            <a:off x="519248" y="1447800"/>
            <a:ext cx="11151918" cy="1125284"/>
          </a:xfrm>
          <a:prstGeom prst="rect">
            <a:avLst/>
          </a:prstGeom>
        </p:spPr>
        <p:txBody>
          <a:bodyPr/>
          <a:lstStyle>
            <a:lvl1pPr marL="3174"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4" indent="0">
              <a:spcBef>
                <a:spcPts val="0"/>
              </a:spcBef>
              <a:buSzPct val="80000"/>
              <a:buFont typeface="Arial" pitchFamily="34" charset="0"/>
              <a:buNone/>
              <a:defRPr sz="2000" spc="-51" baseline="0">
                <a:gradFill>
                  <a:gsLst>
                    <a:gs pos="0">
                      <a:srgbClr val="595959"/>
                    </a:gs>
                    <a:gs pos="86000">
                      <a:srgbClr val="595959"/>
                    </a:gs>
                  </a:gsLst>
                  <a:lin ang="5400000" scaled="0"/>
                </a:gradFill>
              </a:defRPr>
            </a:lvl2pPr>
            <a:lvl3pPr marL="1258564" indent="-403121">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550" indent="-345986">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014" indent="-336463">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73800397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33469799"/>
      </p:ext>
    </p:extLst>
  </p:cSld>
  <p:clrMapOvr>
    <a:masterClrMapping/>
  </p:clrMapOvr>
  <p:transition>
    <p:fade/>
  </p:transition>
  <p:extLst mod="1">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DE0993-1BE9-4CA2-A7DA-F3E3FFE9B0D0}" type="datetime2">
              <a:rPr lang="en-US" smtClean="0"/>
              <a:t>Tuesday, March 26, 2019</a:t>
            </a:fld>
            <a:endParaRPr lang="en-US" dirty="0"/>
          </a:p>
        </p:txBody>
      </p:sp>
      <p:sp>
        <p:nvSpPr>
          <p:cNvPr id="5" name="Footer Placeholder 4"/>
          <p:cNvSpPr>
            <a:spLocks noGrp="1"/>
          </p:cNvSpPr>
          <p:nvPr>
            <p:ph type="ftr" sz="quarter" idx="11"/>
          </p:nvPr>
        </p:nvSpPr>
        <p:spPr>
          <a:xfrm>
            <a:off x="3686185" y="6459785"/>
            <a:ext cx="4822804" cy="365125"/>
          </a:xfrm>
          <a:prstGeom prst="rect">
            <a:avLst/>
          </a:prstGeom>
        </p:spPr>
        <p:txBody>
          <a:bodyPr/>
          <a:lstStyle/>
          <a:p>
            <a:r>
              <a:rPr lang="en-US"/>
              <a:t>#SCUGno</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0" y="627529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380541-497F-4C08-B6E5-D4568F5DE435}" type="datetime2">
              <a:rPr lang="en-US" smtClean="0"/>
              <a:t>Tuesday, March 26, 2019</a:t>
            </a:fld>
            <a:endParaRPr lang="en-US" dirty="0"/>
          </a:p>
        </p:txBody>
      </p:sp>
      <p:sp>
        <p:nvSpPr>
          <p:cNvPr id="5" name="Footer Placeholder 4"/>
          <p:cNvSpPr>
            <a:spLocks noGrp="1"/>
          </p:cNvSpPr>
          <p:nvPr>
            <p:ph type="ftr" sz="quarter" idx="11"/>
          </p:nvPr>
        </p:nvSpPr>
        <p:spPr>
          <a:xfrm>
            <a:off x="3686185" y="6459785"/>
            <a:ext cx="4822804" cy="365125"/>
          </a:xfrm>
          <a:prstGeom prst="rect">
            <a:avLst/>
          </a:prstGeom>
        </p:spPr>
        <p:txBody>
          <a:bodyPr/>
          <a:lstStyle/>
          <a:p>
            <a:r>
              <a:rPr lang="en-US"/>
              <a:t>#SCUGno</a:t>
            </a:r>
            <a:endParaRPr lang="en-US" dirty="0"/>
          </a:p>
        </p:txBody>
      </p:sp>
      <p:sp>
        <p:nvSpPr>
          <p:cNvPr id="6" name="Slide Number Placeholder 5"/>
          <p:cNvSpPr>
            <a:spLocks noGrp="1"/>
          </p:cNvSpPr>
          <p:nvPr>
            <p:ph type="sldNum" sz="quarter" idx="12"/>
          </p:nvPr>
        </p:nvSpPr>
        <p:spPr>
          <a:xfrm>
            <a:off x="9900458" y="6459785"/>
            <a:ext cx="1312025" cy="365125"/>
          </a:xfrm>
          <a:prstGeom prst="rect">
            <a:avLst/>
          </a:prstGeom>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073E3E5-D578-4B57-8DD9-7AA8BCA066B6}" type="datetime2">
              <a:rPr lang="en-US" smtClean="0"/>
              <a:t>Tuesday, March 26, 2019</a:t>
            </a:fld>
            <a:endParaRPr lang="en-US" dirty="0"/>
          </a:p>
        </p:txBody>
      </p:sp>
      <p:sp>
        <p:nvSpPr>
          <p:cNvPr id="6" name="Footer Placeholder 5"/>
          <p:cNvSpPr>
            <a:spLocks noGrp="1"/>
          </p:cNvSpPr>
          <p:nvPr>
            <p:ph type="ftr" sz="quarter" idx="11"/>
          </p:nvPr>
        </p:nvSpPr>
        <p:spPr>
          <a:xfrm>
            <a:off x="3686185" y="6459785"/>
            <a:ext cx="4822804" cy="365125"/>
          </a:xfrm>
          <a:prstGeom prst="rect">
            <a:avLst/>
          </a:prstGeom>
        </p:spPr>
        <p:txBody>
          <a:bodyPr/>
          <a:lstStyle/>
          <a:p>
            <a:r>
              <a:rPr lang="en-US"/>
              <a:t>#SCUGno</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lumMod val="9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lumMod val="9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2687176-32D4-426A-BEA7-0CB4CBE7C894}" type="datetime2">
              <a:rPr lang="en-US" smtClean="0"/>
              <a:t>Tuesday, March 26, 2019</a:t>
            </a:fld>
            <a:endParaRPr lang="en-US" dirty="0"/>
          </a:p>
        </p:txBody>
      </p:sp>
      <p:sp>
        <p:nvSpPr>
          <p:cNvPr id="8" name="Footer Placeholder 7"/>
          <p:cNvSpPr>
            <a:spLocks noGrp="1"/>
          </p:cNvSpPr>
          <p:nvPr>
            <p:ph type="ftr" sz="quarter" idx="11"/>
          </p:nvPr>
        </p:nvSpPr>
        <p:spPr>
          <a:xfrm>
            <a:off x="3686185" y="6459785"/>
            <a:ext cx="4822804" cy="365125"/>
          </a:xfrm>
          <a:prstGeom prst="rect">
            <a:avLst/>
          </a:prstGeom>
        </p:spPr>
        <p:txBody>
          <a:bodyPr/>
          <a:lstStyle/>
          <a:p>
            <a:r>
              <a:rPr lang="en-US"/>
              <a:t>#SCUGno</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1B4E55E-FDE8-468B-947B-72B96D37E681}" type="datetime2">
              <a:rPr lang="en-US" smtClean="0"/>
              <a:t>Tuesday, March 26, 2019</a:t>
            </a:fld>
            <a:endParaRPr lang="en-US" dirty="0"/>
          </a:p>
        </p:txBody>
      </p:sp>
      <p:sp>
        <p:nvSpPr>
          <p:cNvPr id="4" name="Footer Placeholder 3"/>
          <p:cNvSpPr>
            <a:spLocks noGrp="1"/>
          </p:cNvSpPr>
          <p:nvPr>
            <p:ph type="ftr" sz="quarter" idx="11"/>
          </p:nvPr>
        </p:nvSpPr>
        <p:spPr>
          <a:xfrm>
            <a:off x="3686185" y="6459785"/>
            <a:ext cx="4822804" cy="365125"/>
          </a:xfrm>
          <a:prstGeom prst="rect">
            <a:avLst/>
          </a:prstGeom>
        </p:spPr>
        <p:txBody>
          <a:bodyPr/>
          <a:lstStyle/>
          <a:p>
            <a:r>
              <a:rPr lang="en-US"/>
              <a:t>#SCUGno</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1">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8EEB51A-3534-42A9-90D6-03B1FE7DE948}" type="datetime2">
              <a:rPr lang="en-US" smtClean="0"/>
              <a:t>Tuesday, March 26, 2019</a:t>
            </a:fld>
            <a:endParaRPr lang="en-US" dirty="0"/>
          </a:p>
        </p:txBody>
      </p:sp>
      <p:sp>
        <p:nvSpPr>
          <p:cNvPr id="8" name="Footer Placeholder 7"/>
          <p:cNvSpPr>
            <a:spLocks noGrp="1"/>
          </p:cNvSpPr>
          <p:nvPr>
            <p:ph type="ftr" sz="quarter" idx="11"/>
          </p:nvPr>
        </p:nvSpPr>
        <p:spPr>
          <a:xfrm>
            <a:off x="3686185" y="6459785"/>
            <a:ext cx="4822804" cy="365125"/>
          </a:xfrm>
          <a:prstGeom prst="rect">
            <a:avLst/>
          </a:prstGeom>
        </p:spPr>
        <p:txBody>
          <a:bodyPr/>
          <a:lstStyle>
            <a:lvl1pPr>
              <a:defRPr>
                <a:solidFill>
                  <a:srgbClr val="FFFFFF"/>
                </a:solidFill>
              </a:defRPr>
            </a:lvl1pPr>
          </a:lstStyle>
          <a:p>
            <a:r>
              <a:rPr lang="en-US"/>
              <a:t>#SCUGno</a:t>
            </a:r>
            <a:endParaRPr lang="en-US" dirty="0"/>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42728" y="6454586"/>
            <a:ext cx="1425903" cy="351329"/>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4050791"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433262" y="6440789"/>
            <a:ext cx="2618510" cy="365125"/>
          </a:xfrm>
        </p:spPr>
        <p:txBody>
          <a:bodyPr/>
          <a:lstStyle>
            <a:lvl1pPr algn="l">
              <a:defRPr/>
            </a:lvl1pPr>
          </a:lstStyle>
          <a:p>
            <a:fld id="{63736D5B-3C66-484A-8BC2-17EDD8A8B69C}" type="datetime2">
              <a:rPr lang="en-US" smtClean="0"/>
              <a:t>Tuesday, March 26, 2019</a:t>
            </a:fld>
            <a:endParaRPr lang="en-US" dirty="0"/>
          </a:p>
        </p:txBody>
      </p:sp>
      <p:sp>
        <p:nvSpPr>
          <p:cNvPr id="6" name="Footer Placeholder 5"/>
          <p:cNvSpPr>
            <a:spLocks noGrp="1"/>
          </p:cNvSpPr>
          <p:nvPr>
            <p:ph type="ftr" sz="quarter" idx="11"/>
          </p:nvPr>
        </p:nvSpPr>
        <p:spPr>
          <a:xfrm>
            <a:off x="8084820" y="6440789"/>
            <a:ext cx="895350" cy="365125"/>
          </a:xfrm>
          <a:prstGeom prst="rect">
            <a:avLst/>
          </a:prstGeom>
        </p:spPr>
        <p:txBody>
          <a:bodyPr/>
          <a:lstStyle>
            <a:lvl1pPr algn="l">
              <a:defRPr>
                <a:solidFill>
                  <a:schemeClr val="tx2"/>
                </a:solidFill>
              </a:defRPr>
            </a:lvl1pPr>
          </a:lstStyle>
          <a:p>
            <a:r>
              <a:rPr lang="en-US"/>
              <a:t>#SCUGno</a:t>
            </a:r>
            <a:endParaRPr lang="en-US" dirty="0"/>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42728" y="6454586"/>
            <a:ext cx="1425903" cy="351329"/>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chemeClr val="tx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1">
              <a:lumMod val="50000"/>
              <a:lumOff val="5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a:xfrm>
            <a:off x="3686185" y="6459785"/>
            <a:ext cx="4822804" cy="365125"/>
          </a:xfrm>
          <a:prstGeom prst="rect">
            <a:avLst/>
          </a:prstGeom>
        </p:spPr>
        <p:txBody>
          <a:bodyPr/>
          <a:lstStyle>
            <a:lvl1pPr>
              <a:defRPr>
                <a:solidFill>
                  <a:schemeClr val="tx2"/>
                </a:solidFill>
              </a:defRPr>
            </a:lvl1pPr>
          </a:lstStyle>
          <a:p>
            <a:r>
              <a:rPr lang="en-US"/>
              <a:t>#SCUGno</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25000"/>
          </a:schemeClr>
        </a:solidFill>
        <a:effectLst/>
      </p:bgPr>
    </p:bg>
    <p:spTree>
      <p:nvGrpSpPr>
        <p:cNvPr id="1" name=""/>
        <p:cNvGrpSpPr/>
        <p:nvPr/>
      </p:nvGrpSpPr>
      <p:grpSpPr>
        <a:xfrm>
          <a:off x="0" y="0"/>
          <a:ext cx="0" cy="0"/>
          <a:chOff x="0" y="0"/>
          <a:chExt cx="0" cy="0"/>
        </a:xfrm>
      </p:grpSpPr>
      <p:sp>
        <p:nvSpPr>
          <p:cNvPr id="7" name="Rectangle 6"/>
          <p:cNvSpPr/>
          <p:nvPr userDrawn="1"/>
        </p:nvSpPr>
        <p:spPr>
          <a:xfrm>
            <a:off x="0" y="6400800"/>
            <a:ext cx="12192000" cy="457200"/>
          </a:xfrm>
          <a:prstGeom prst="rect">
            <a:avLst/>
          </a:prstGeom>
          <a:solidFill>
            <a:schemeClr val="accent1">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latin typeface="Segoe UI" panose="020B0502040204020203" pitchFamily="34" charset="0"/>
                <a:cs typeface="Segoe UI" panose="020B0502040204020203" pitchFamily="34" charset="0"/>
              </a:defRPr>
            </a:lvl1pPr>
          </a:lstStyle>
          <a:p>
            <a:fld id="{E9FF751A-927A-40C6-892E-678183CD8762}" type="datetime2">
              <a:rPr lang="en-US" smtClean="0"/>
              <a:t>Tuesday, March 26, 2019</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10442728" y="6454586"/>
            <a:ext cx="1425903" cy="351329"/>
          </a:xfrm>
          <a:prstGeom prst="rect">
            <a:avLst/>
          </a:prstGeom>
        </p:spPr>
      </p:pic>
      <p:sp>
        <p:nvSpPr>
          <p:cNvPr id="13" name="Footer Placeholder 4"/>
          <p:cNvSpPr>
            <a:spLocks noGrp="1"/>
          </p:cNvSpPr>
          <p:nvPr>
            <p:ph type="ftr" sz="quarter" idx="3"/>
          </p:nvPr>
        </p:nvSpPr>
        <p:spPr>
          <a:xfrm>
            <a:off x="3686185" y="6459785"/>
            <a:ext cx="4822804" cy="365125"/>
          </a:xfrm>
          <a:prstGeom prst="rect">
            <a:avLst/>
          </a:prstGeom>
        </p:spPr>
        <p:txBody>
          <a:bodyPr anchor="ctr" anchorCtr="0"/>
          <a:lstStyle>
            <a:lvl1pPr algn="ctr">
              <a:defRPr sz="900">
                <a:latin typeface="Segoe UI" panose="020B0502040204020203" pitchFamily="34" charset="0"/>
                <a:cs typeface="Segoe UI" panose="020B0502040204020203" pitchFamily="34" charset="0"/>
              </a:defRPr>
            </a:lvl1pPr>
          </a:lstStyle>
          <a:p>
            <a:r>
              <a:rPr lang="en-US" dirty="0"/>
              <a:t>#SCUGno</a:t>
            </a:r>
          </a:p>
        </p:txBody>
      </p:sp>
    </p:spTree>
  </p:cSld>
  <p:clrMap bg1="dk1" tx1="lt1" bg2="dk2" tx2="lt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Lst>
  <p:hf sldNum="0"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Segoe UI" panose="020B0502040204020203" pitchFamily="34" charset="0"/>
          <a:ea typeface="+mj-ea"/>
          <a:cs typeface="Segoe UI" panose="020B0502040204020203" pitchFamily="34" charset="0"/>
        </a:defRPr>
      </a:lvl1pPr>
    </p:titleStyle>
    <p:bodyStyle>
      <a:lvl1pPr marL="91440" indent="-91440" algn="l" defTabSz="914400" rtl="0" eaLnBrk="1" latinLnBrk="0" hangingPunct="1">
        <a:lnSpc>
          <a:spcPct val="90000"/>
        </a:lnSpc>
        <a:spcBef>
          <a:spcPts val="1200"/>
        </a:spcBef>
        <a:spcAft>
          <a:spcPts val="200"/>
        </a:spcAft>
        <a:buClr>
          <a:schemeClr val="accent3"/>
        </a:buClr>
        <a:buSzPct val="100000"/>
        <a:buFont typeface="Calibri" panose="020F0502020204030204" pitchFamily="34" charset="0"/>
        <a:buChar char=" "/>
        <a:defRPr sz="2000" kern="1200">
          <a:solidFill>
            <a:schemeClr val="tx1">
              <a:lumMod val="75000"/>
              <a:lumOff val="25000"/>
            </a:schemeClr>
          </a:solidFill>
          <a:latin typeface="Segoe UI" panose="020B0502040204020203" pitchFamily="34" charset="0"/>
          <a:ea typeface="+mn-ea"/>
          <a:cs typeface="Segoe UI" panose="020B0502040204020203" pitchFamily="34" charset="0"/>
        </a:defRPr>
      </a:lvl1pPr>
      <a:lvl2pPr marL="384048" indent="-182880" algn="l" defTabSz="914400" rtl="0" eaLnBrk="1" latinLnBrk="0" hangingPunct="1">
        <a:lnSpc>
          <a:spcPct val="90000"/>
        </a:lnSpc>
        <a:spcBef>
          <a:spcPts val="200"/>
        </a:spcBef>
        <a:spcAft>
          <a:spcPts val="400"/>
        </a:spcAft>
        <a:buClr>
          <a:schemeClr val="accent3"/>
        </a:buClr>
        <a:buFont typeface="Calibri" pitchFamily="34" charset="0"/>
        <a:buChar char="◦"/>
        <a:defRPr sz="1800" kern="1200">
          <a:solidFill>
            <a:schemeClr val="tx1">
              <a:lumMod val="75000"/>
              <a:lumOff val="25000"/>
            </a:schemeClr>
          </a:solidFill>
          <a:latin typeface="Segoe UI" panose="020B0502040204020203" pitchFamily="34" charset="0"/>
          <a:ea typeface="+mn-ea"/>
          <a:cs typeface="Segoe UI" panose="020B0502040204020203" pitchFamily="34" charset="0"/>
        </a:defRPr>
      </a:lvl2pPr>
      <a:lvl3pPr marL="56692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Segoe UI" panose="020B0502040204020203" pitchFamily="34" charset="0"/>
          <a:ea typeface="+mn-ea"/>
          <a:cs typeface="Segoe UI" panose="020B0502040204020203" pitchFamily="34" charset="0"/>
        </a:defRPr>
      </a:lvl3pPr>
      <a:lvl4pPr marL="74980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Segoe UI" panose="020B0502040204020203" pitchFamily="34" charset="0"/>
          <a:ea typeface="+mn-ea"/>
          <a:cs typeface="Segoe UI" panose="020B0502040204020203" pitchFamily="34" charset="0"/>
        </a:defRPr>
      </a:lvl4pPr>
      <a:lvl5pPr marL="93268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Segoe UI" panose="020B0502040204020203" pitchFamily="34" charset="0"/>
          <a:ea typeface="+mn-ea"/>
          <a:cs typeface="Segoe UI" panose="020B0502040204020203" pitchFamily="34" charset="0"/>
        </a:defRPr>
      </a:lvl5pPr>
      <a:lvl6pPr marL="11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image" Target="../media/image21.png"/><Relationship Id="rId5" Type="http://schemas.openxmlformats.org/officeDocument/2006/relationships/image" Target="../media/image20.svg"/><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13.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hyperlink" Target="https://docs.microsoft.com/en-us/system-center/dpm" TargetMode="External"/><Relationship Id="rId2" Type="http://schemas.openxmlformats.org/officeDocument/2006/relationships/notesSlide" Target="../notesSlides/notesSlide12.xml"/><Relationship Id="rId1" Type="http://schemas.openxmlformats.org/officeDocument/2006/relationships/slideLayout" Target="../slideLayouts/slideLayout13.xml"/><Relationship Id="rId5" Type="http://schemas.openxmlformats.org/officeDocument/2006/relationships/hyperlink" Target="http://www.powershell.no/backup/2017/07/03/introducing-dpm-cx.html" TargetMode="External"/><Relationship Id="rId4" Type="http://schemas.openxmlformats.org/officeDocument/2006/relationships/hyperlink" Target="https://docs.microsoft.com/en-us/azure/backup/backup-introduction-to-azure-backup"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https://docs.microsoft.com/en-us/system-center/dpm/monitor-dpm?view=sc-dpm-2019#monitor-dpm-in-the-azure-console" TargetMode="External"/><Relationship Id="rId2" Type="http://schemas.openxmlformats.org/officeDocument/2006/relationships/notesSlide" Target="../notesSlides/notesSlide13.xml"/><Relationship Id="rId1" Type="http://schemas.openxmlformats.org/officeDocument/2006/relationships/slideLayout" Target="../slideLayouts/slideLayout13.xml"/><Relationship Id="rId5" Type="http://schemas.openxmlformats.org/officeDocument/2006/relationships/hyperlink" Target="https://azure.microsoft.com/en-us/blog/oms-monitoring-solution-for-azure-backup-using-azure-log-analytics/" TargetMode="External"/><Relationship Id="rId4" Type="http://schemas.openxmlformats.org/officeDocument/2006/relationships/hyperlink" Target="https://azure.microsoft.com/en-gb/resources/templates/101-backup-oms-monitoring/" TargetMode="Externa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8.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7.png"/><Relationship Id="rId4" Type="http://schemas.openxmlformats.org/officeDocument/2006/relationships/image" Target="../media/image29.png"/></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116905" y="4455621"/>
            <a:ext cx="10058400" cy="1143000"/>
          </a:xfrm>
        </p:spPr>
        <p:txBody>
          <a:bodyPr>
            <a:normAutofit/>
          </a:bodyPr>
          <a:lstStyle/>
          <a:p>
            <a:r>
              <a:rPr lang="nb-NO" dirty="0"/>
              <a:t>	datacenter meetup – April 2019</a:t>
            </a:r>
            <a:br>
              <a:rPr lang="nb-NO" dirty="0"/>
            </a:br>
            <a:br>
              <a:rPr lang="nb-NO" dirty="0"/>
            </a:br>
            <a:r>
              <a:rPr lang="nb-NO" dirty="0"/>
              <a:t>	#SCUG</a:t>
            </a:r>
            <a:r>
              <a:rPr lang="nb-NO" sz="1400" dirty="0"/>
              <a:t>no</a:t>
            </a:r>
            <a:endParaRPr lang="en-US" dirty="0"/>
          </a:p>
          <a:p>
            <a:endParaRPr lang="nb-NO"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29789" y="3506914"/>
            <a:ext cx="3850416" cy="948707"/>
          </a:xfrm>
          <a:prstGeom prst="rect">
            <a:avLst/>
          </a:prstGeom>
        </p:spPr>
      </p:pic>
    </p:spTree>
    <p:extLst>
      <p:ext uri="{BB962C8B-B14F-4D97-AF65-F5344CB8AC3E}">
        <p14:creationId xmlns:p14="http://schemas.microsoft.com/office/powerpoint/2010/main" val="3770946725"/>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0A9DF-7B8D-4C73-9A63-EDC401BE51A8}"/>
              </a:ext>
            </a:extLst>
          </p:cNvPr>
          <p:cNvSpPr>
            <a:spLocks noGrp="1"/>
          </p:cNvSpPr>
          <p:nvPr>
            <p:ph type="title"/>
          </p:nvPr>
        </p:nvSpPr>
        <p:spPr>
          <a:xfrm>
            <a:off x="602961" y="518376"/>
            <a:ext cx="11151918" cy="747897"/>
          </a:xfrm>
        </p:spPr>
        <p:txBody>
          <a:bodyPr>
            <a:normAutofit fontScale="90000"/>
          </a:bodyPr>
          <a:lstStyle/>
          <a:p>
            <a:pPr algn="ctr"/>
            <a:r>
              <a:rPr lang="nb-NO" dirty="0"/>
              <a:t>Demo</a:t>
            </a:r>
            <a:endParaRPr lang="en-US" dirty="0"/>
          </a:p>
        </p:txBody>
      </p:sp>
      <p:sp>
        <p:nvSpPr>
          <p:cNvPr id="3" name="Text Placeholder 2">
            <a:extLst>
              <a:ext uri="{FF2B5EF4-FFF2-40B4-BE49-F238E27FC236}">
                <a16:creationId xmlns:a16="http://schemas.microsoft.com/office/drawing/2014/main" id="{9D349B26-D7D2-41DA-9D8E-BC69B28421DE}"/>
              </a:ext>
            </a:extLst>
          </p:cNvPr>
          <p:cNvSpPr>
            <a:spLocks noGrp="1"/>
          </p:cNvSpPr>
          <p:nvPr>
            <p:ph type="body" sz="quarter" idx="10"/>
          </p:nvPr>
        </p:nvSpPr>
        <p:spPr>
          <a:xfrm>
            <a:off x="744629" y="2782645"/>
            <a:ext cx="11151918" cy="1125284"/>
          </a:xfrm>
        </p:spPr>
        <p:txBody>
          <a:bodyPr/>
          <a:lstStyle/>
          <a:p>
            <a:pPr algn="ctr"/>
            <a:r>
              <a:rPr lang="nb-NO" dirty="0">
                <a:solidFill>
                  <a:schemeClr val="tx1"/>
                </a:solidFill>
              </a:rPr>
              <a:t>DPM storage</a:t>
            </a:r>
            <a:endParaRPr lang="en-US" dirty="0">
              <a:solidFill>
                <a:schemeClr val="tx1"/>
              </a:solidFill>
            </a:endParaRPr>
          </a:p>
        </p:txBody>
      </p:sp>
    </p:spTree>
    <p:extLst>
      <p:ext uri="{BB962C8B-B14F-4D97-AF65-F5344CB8AC3E}">
        <p14:creationId xmlns:p14="http://schemas.microsoft.com/office/powerpoint/2010/main" val="223591832"/>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9457E7E-F007-4DD7-8753-7D3F67B57370}"/>
              </a:ext>
            </a:extLst>
          </p:cNvPr>
          <p:cNvSpPr>
            <a:spLocks noGrp="1"/>
          </p:cNvSpPr>
          <p:nvPr>
            <p:ph type="title"/>
          </p:nvPr>
        </p:nvSpPr>
        <p:spPr/>
        <p:txBody>
          <a:bodyPr/>
          <a:lstStyle/>
          <a:p>
            <a:r>
              <a:rPr lang="nb-NO" dirty="0"/>
              <a:t>Azure Backup Server</a:t>
            </a:r>
            <a:endParaRPr lang="en-US" dirty="0"/>
          </a:p>
        </p:txBody>
      </p:sp>
      <p:sp>
        <p:nvSpPr>
          <p:cNvPr id="7" name="Content Placeholder 6">
            <a:extLst>
              <a:ext uri="{FF2B5EF4-FFF2-40B4-BE49-F238E27FC236}">
                <a16:creationId xmlns:a16="http://schemas.microsoft.com/office/drawing/2014/main" id="{086EBE62-105E-4C39-B35A-8FB0AAEFB8DC}"/>
              </a:ext>
            </a:extLst>
          </p:cNvPr>
          <p:cNvSpPr>
            <a:spLocks noGrp="1"/>
          </p:cNvSpPr>
          <p:nvPr>
            <p:ph idx="1"/>
          </p:nvPr>
        </p:nvSpPr>
        <p:spPr>
          <a:xfrm>
            <a:off x="1036320" y="2436425"/>
            <a:ext cx="10058400" cy="4023360"/>
          </a:xfrm>
        </p:spPr>
        <p:txBody>
          <a:bodyPr/>
          <a:lstStyle/>
          <a:p>
            <a:pPr>
              <a:buFont typeface="Arial" panose="020B0604020202020204" pitchFamily="34" charset="0"/>
              <a:buChar char="•"/>
            </a:pPr>
            <a:r>
              <a:rPr lang="nb-NO" dirty="0"/>
              <a:t>Annonsert høsten 2015</a:t>
            </a:r>
          </a:p>
          <a:p>
            <a:pPr>
              <a:buFont typeface="Arial" panose="020B0604020202020204" pitchFamily="34" charset="0"/>
              <a:buChar char="•"/>
            </a:pPr>
            <a:r>
              <a:rPr lang="nb-NO" dirty="0"/>
              <a:t>DPM uten støtte for tape</a:t>
            </a:r>
          </a:p>
          <a:p>
            <a:pPr>
              <a:buFont typeface="Arial" panose="020B0604020202020204" pitchFamily="34" charset="0"/>
              <a:buChar char="•"/>
            </a:pPr>
            <a:r>
              <a:rPr lang="nb-NO" dirty="0"/>
              <a:t>Ingen System Center-integrasjon eller lisensiering</a:t>
            </a:r>
          </a:p>
          <a:p>
            <a:pPr>
              <a:buFont typeface="Arial" panose="020B0604020202020204" pitchFamily="34" charset="0"/>
              <a:buChar char="•"/>
            </a:pPr>
            <a:r>
              <a:rPr lang="nb-NO" dirty="0"/>
              <a:t>Gratis for Azure Backup-kunder</a:t>
            </a:r>
          </a:p>
          <a:p>
            <a:pPr>
              <a:buFont typeface="Arial" panose="020B0604020202020204" pitchFamily="34" charset="0"/>
              <a:buChar char="•"/>
            </a:pPr>
            <a:r>
              <a:rPr lang="nb-NO" dirty="0"/>
              <a:t>https://azure.microsoft.com/nb-no/blog/announcing-microsoft-azure-backup-server </a:t>
            </a:r>
          </a:p>
          <a:p>
            <a:pPr>
              <a:buFont typeface="Arial" panose="020B0604020202020204" pitchFamily="34" charset="0"/>
              <a:buChar char="•"/>
            </a:pPr>
            <a:endParaRPr lang="en-US" dirty="0"/>
          </a:p>
        </p:txBody>
      </p:sp>
      <p:sp>
        <p:nvSpPr>
          <p:cNvPr id="4" name="Date Placeholder 3">
            <a:extLst>
              <a:ext uri="{FF2B5EF4-FFF2-40B4-BE49-F238E27FC236}">
                <a16:creationId xmlns:a16="http://schemas.microsoft.com/office/drawing/2014/main" id="{6983FCF0-1050-45EB-BB71-3E7CA95D82AB}"/>
              </a:ext>
            </a:extLst>
          </p:cNvPr>
          <p:cNvSpPr>
            <a:spLocks noGrp="1"/>
          </p:cNvSpPr>
          <p:nvPr>
            <p:ph type="dt" sz="half" idx="10"/>
          </p:nvPr>
        </p:nvSpPr>
        <p:spPr/>
        <p:txBody>
          <a:bodyPr/>
          <a:lstStyle/>
          <a:p>
            <a:fld id="{85DE0993-1BE9-4CA2-A7DA-F3E3FFE9B0D0}" type="datetime2">
              <a:rPr lang="en-US" smtClean="0"/>
              <a:t>Tuesday, March 26, 2019</a:t>
            </a:fld>
            <a:endParaRPr lang="en-US" dirty="0"/>
          </a:p>
        </p:txBody>
      </p:sp>
      <p:sp>
        <p:nvSpPr>
          <p:cNvPr id="5" name="Footer Placeholder 4">
            <a:extLst>
              <a:ext uri="{FF2B5EF4-FFF2-40B4-BE49-F238E27FC236}">
                <a16:creationId xmlns:a16="http://schemas.microsoft.com/office/drawing/2014/main" id="{66129526-E862-493E-82C3-C031DF1E7A8B}"/>
              </a:ext>
            </a:extLst>
          </p:cNvPr>
          <p:cNvSpPr>
            <a:spLocks noGrp="1"/>
          </p:cNvSpPr>
          <p:nvPr>
            <p:ph type="ftr" sz="quarter" idx="11"/>
          </p:nvPr>
        </p:nvSpPr>
        <p:spPr/>
        <p:txBody>
          <a:bodyPr/>
          <a:lstStyle/>
          <a:p>
            <a:r>
              <a:rPr lang="en-US"/>
              <a:t>#SCUGno</a:t>
            </a:r>
            <a:endParaRPr lang="en-US" dirty="0"/>
          </a:p>
        </p:txBody>
      </p:sp>
      <p:pic>
        <p:nvPicPr>
          <p:cNvPr id="8" name="Picture 7">
            <a:extLst>
              <a:ext uri="{FF2B5EF4-FFF2-40B4-BE49-F238E27FC236}">
                <a16:creationId xmlns:a16="http://schemas.microsoft.com/office/drawing/2014/main" id="{B208DDCB-713A-4040-AD11-C04997768899}"/>
              </a:ext>
            </a:extLst>
          </p:cNvPr>
          <p:cNvPicPr>
            <a:picLocks noChangeAspect="1"/>
          </p:cNvPicPr>
          <p:nvPr/>
        </p:nvPicPr>
        <p:blipFill>
          <a:blip r:embed="rId2"/>
          <a:stretch>
            <a:fillRect/>
          </a:stretch>
        </p:blipFill>
        <p:spPr>
          <a:xfrm>
            <a:off x="1444913" y="4747822"/>
            <a:ext cx="7343783" cy="1263017"/>
          </a:xfrm>
          <a:prstGeom prst="rect">
            <a:avLst/>
          </a:prstGeom>
        </p:spPr>
      </p:pic>
      <p:pic>
        <p:nvPicPr>
          <p:cNvPr id="9" name="Picture 8">
            <a:extLst>
              <a:ext uri="{FF2B5EF4-FFF2-40B4-BE49-F238E27FC236}">
                <a16:creationId xmlns:a16="http://schemas.microsoft.com/office/drawing/2014/main" id="{37DCAA78-8B8D-4A35-99F9-41E152CBBEDB}"/>
              </a:ext>
            </a:extLst>
          </p:cNvPr>
          <p:cNvPicPr>
            <a:picLocks noChangeAspect="1"/>
          </p:cNvPicPr>
          <p:nvPr/>
        </p:nvPicPr>
        <p:blipFill>
          <a:blip r:embed="rId3"/>
          <a:stretch>
            <a:fillRect/>
          </a:stretch>
        </p:blipFill>
        <p:spPr>
          <a:xfrm>
            <a:off x="10881186" y="3213187"/>
            <a:ext cx="955531" cy="2680345"/>
          </a:xfrm>
          <a:prstGeom prst="rect">
            <a:avLst/>
          </a:prstGeom>
        </p:spPr>
      </p:pic>
    </p:spTree>
    <p:extLst>
      <p:ext uri="{BB962C8B-B14F-4D97-AF65-F5344CB8AC3E}">
        <p14:creationId xmlns:p14="http://schemas.microsoft.com/office/powerpoint/2010/main" val="12988729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EE6E5-BBE0-4A22-94FD-2A546CD8AA52}"/>
              </a:ext>
            </a:extLst>
          </p:cNvPr>
          <p:cNvSpPr>
            <a:spLocks noGrp="1"/>
          </p:cNvSpPr>
          <p:nvPr>
            <p:ph type="title"/>
          </p:nvPr>
        </p:nvSpPr>
        <p:spPr/>
        <p:txBody>
          <a:bodyPr/>
          <a:lstStyle/>
          <a:p>
            <a:r>
              <a:rPr lang="nb-NO" dirty="0"/>
              <a:t>Azure Backup</a:t>
            </a:r>
            <a:endParaRPr lang="en-US" dirty="0"/>
          </a:p>
        </p:txBody>
      </p:sp>
      <p:sp>
        <p:nvSpPr>
          <p:cNvPr id="3" name="Content Placeholder 2">
            <a:extLst>
              <a:ext uri="{FF2B5EF4-FFF2-40B4-BE49-F238E27FC236}">
                <a16:creationId xmlns:a16="http://schemas.microsoft.com/office/drawing/2014/main" id="{D1193524-0B60-430A-9903-3A3F29F6AB57}"/>
              </a:ext>
            </a:extLst>
          </p:cNvPr>
          <p:cNvSpPr>
            <a:spLocks noGrp="1"/>
          </p:cNvSpPr>
          <p:nvPr>
            <p:ph idx="1"/>
          </p:nvPr>
        </p:nvSpPr>
        <p:spPr>
          <a:xfrm>
            <a:off x="704875" y="2801550"/>
            <a:ext cx="10058400" cy="4023360"/>
          </a:xfrm>
        </p:spPr>
        <p:txBody>
          <a:bodyPr/>
          <a:lstStyle/>
          <a:p>
            <a:pPr>
              <a:buFont typeface="Wingdings" panose="05000000000000000000" pitchFamily="2" charset="2"/>
              <a:buChar char="§"/>
            </a:pPr>
            <a:r>
              <a:rPr lang="nb-NO" dirty="0"/>
              <a:t>Unlimited scaling</a:t>
            </a:r>
          </a:p>
          <a:p>
            <a:pPr>
              <a:buFont typeface="Wingdings" panose="05000000000000000000" pitchFamily="2" charset="2"/>
              <a:buChar char="§"/>
            </a:pPr>
            <a:r>
              <a:rPr lang="nb-NO" dirty="0"/>
              <a:t>Unlimited data transfer</a:t>
            </a:r>
          </a:p>
          <a:p>
            <a:pPr>
              <a:buFont typeface="Wingdings" panose="05000000000000000000" pitchFamily="2" charset="2"/>
              <a:buChar char="§"/>
            </a:pPr>
            <a:r>
              <a:rPr lang="nb-NO" dirty="0"/>
              <a:t>Data encryption</a:t>
            </a:r>
          </a:p>
          <a:p>
            <a:pPr>
              <a:buFont typeface="Wingdings" panose="05000000000000000000" pitchFamily="2" charset="2"/>
              <a:buChar char="§"/>
            </a:pPr>
            <a:r>
              <a:rPr lang="nb-NO" dirty="0"/>
              <a:t>Long term retention (9999 RPs)</a:t>
            </a:r>
            <a:endParaRPr lang="en-US" dirty="0"/>
          </a:p>
        </p:txBody>
      </p:sp>
      <p:sp>
        <p:nvSpPr>
          <p:cNvPr id="4" name="Date Placeholder 3">
            <a:extLst>
              <a:ext uri="{FF2B5EF4-FFF2-40B4-BE49-F238E27FC236}">
                <a16:creationId xmlns:a16="http://schemas.microsoft.com/office/drawing/2014/main" id="{A5E99A59-ADCA-448D-B204-4F562E712148}"/>
              </a:ext>
            </a:extLst>
          </p:cNvPr>
          <p:cNvSpPr>
            <a:spLocks noGrp="1"/>
          </p:cNvSpPr>
          <p:nvPr>
            <p:ph type="dt" sz="half" idx="10"/>
          </p:nvPr>
        </p:nvSpPr>
        <p:spPr/>
        <p:txBody>
          <a:bodyPr/>
          <a:lstStyle/>
          <a:p>
            <a:fld id="{85DE0993-1BE9-4CA2-A7DA-F3E3FFE9B0D0}" type="datetime2">
              <a:rPr lang="en-US" smtClean="0"/>
              <a:t>Tuesday, March 26, 2019</a:t>
            </a:fld>
            <a:endParaRPr lang="en-US" dirty="0"/>
          </a:p>
        </p:txBody>
      </p:sp>
      <p:sp>
        <p:nvSpPr>
          <p:cNvPr id="5" name="Footer Placeholder 4">
            <a:extLst>
              <a:ext uri="{FF2B5EF4-FFF2-40B4-BE49-F238E27FC236}">
                <a16:creationId xmlns:a16="http://schemas.microsoft.com/office/drawing/2014/main" id="{37C6534B-4D43-4772-B4E1-0DC8A6E03032}"/>
              </a:ext>
            </a:extLst>
          </p:cNvPr>
          <p:cNvSpPr>
            <a:spLocks noGrp="1"/>
          </p:cNvSpPr>
          <p:nvPr>
            <p:ph type="ftr" sz="quarter" idx="11"/>
          </p:nvPr>
        </p:nvSpPr>
        <p:spPr/>
        <p:txBody>
          <a:bodyPr/>
          <a:lstStyle/>
          <a:p>
            <a:r>
              <a:rPr lang="en-US"/>
              <a:t>#SCUGno</a:t>
            </a:r>
            <a:endParaRPr lang="en-US" dirty="0"/>
          </a:p>
        </p:txBody>
      </p:sp>
      <p:pic>
        <p:nvPicPr>
          <p:cNvPr id="1026" name="Picture 2" descr="alt">
            <a:extLst>
              <a:ext uri="{FF2B5EF4-FFF2-40B4-BE49-F238E27FC236}">
                <a16:creationId xmlns:a16="http://schemas.microsoft.com/office/drawing/2014/main" id="{CFBDB1E4-F8E0-427B-A47D-C77D098ED9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62918" y="862348"/>
            <a:ext cx="5833300" cy="51333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07615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922EB-C37D-4A4F-B10F-E53C208252AE}"/>
              </a:ext>
            </a:extLst>
          </p:cNvPr>
          <p:cNvSpPr>
            <a:spLocks noGrp="1"/>
          </p:cNvSpPr>
          <p:nvPr>
            <p:ph type="title"/>
          </p:nvPr>
        </p:nvSpPr>
        <p:spPr>
          <a:xfrm>
            <a:off x="283336" y="186136"/>
            <a:ext cx="11960180" cy="748454"/>
          </a:xfrm>
        </p:spPr>
        <p:txBody>
          <a:bodyPr>
            <a:normAutofit/>
          </a:bodyPr>
          <a:lstStyle/>
          <a:p>
            <a:r>
              <a:rPr lang="en-US" sz="4400" dirty="0"/>
              <a:t>Which Azure Backup components should I use?</a:t>
            </a:r>
          </a:p>
        </p:txBody>
      </p:sp>
      <p:sp>
        <p:nvSpPr>
          <p:cNvPr id="4" name="Date Placeholder 3">
            <a:extLst>
              <a:ext uri="{FF2B5EF4-FFF2-40B4-BE49-F238E27FC236}">
                <a16:creationId xmlns:a16="http://schemas.microsoft.com/office/drawing/2014/main" id="{2C222F7C-66C0-47E4-BF0D-091062F9A24B}"/>
              </a:ext>
            </a:extLst>
          </p:cNvPr>
          <p:cNvSpPr>
            <a:spLocks noGrp="1"/>
          </p:cNvSpPr>
          <p:nvPr>
            <p:ph type="dt" sz="half" idx="10"/>
          </p:nvPr>
        </p:nvSpPr>
        <p:spPr/>
        <p:txBody>
          <a:bodyPr/>
          <a:lstStyle/>
          <a:p>
            <a:fld id="{85DE0993-1BE9-4CA2-A7DA-F3E3FFE9B0D0}" type="datetime2">
              <a:rPr lang="en-US" smtClean="0"/>
              <a:t>Tuesday, March 26, 2019</a:t>
            </a:fld>
            <a:endParaRPr lang="en-US" dirty="0"/>
          </a:p>
        </p:txBody>
      </p:sp>
      <p:sp>
        <p:nvSpPr>
          <p:cNvPr id="5" name="Footer Placeholder 4">
            <a:extLst>
              <a:ext uri="{FF2B5EF4-FFF2-40B4-BE49-F238E27FC236}">
                <a16:creationId xmlns:a16="http://schemas.microsoft.com/office/drawing/2014/main" id="{2F032580-9CD0-4ECB-9ACD-933AB28E6DAC}"/>
              </a:ext>
            </a:extLst>
          </p:cNvPr>
          <p:cNvSpPr>
            <a:spLocks noGrp="1"/>
          </p:cNvSpPr>
          <p:nvPr>
            <p:ph type="ftr" sz="quarter" idx="11"/>
          </p:nvPr>
        </p:nvSpPr>
        <p:spPr/>
        <p:txBody>
          <a:bodyPr/>
          <a:lstStyle/>
          <a:p>
            <a:r>
              <a:rPr lang="en-US"/>
              <a:t>#SCUGno</a:t>
            </a:r>
            <a:endParaRPr lang="en-US" dirty="0"/>
          </a:p>
        </p:txBody>
      </p:sp>
      <p:pic>
        <p:nvPicPr>
          <p:cNvPr id="6" name="Picture 5">
            <a:extLst>
              <a:ext uri="{FF2B5EF4-FFF2-40B4-BE49-F238E27FC236}">
                <a16:creationId xmlns:a16="http://schemas.microsoft.com/office/drawing/2014/main" id="{4FE546AA-5DDF-41CE-B078-14C5F42BBC63}"/>
              </a:ext>
            </a:extLst>
          </p:cNvPr>
          <p:cNvPicPr>
            <a:picLocks noChangeAspect="1"/>
          </p:cNvPicPr>
          <p:nvPr/>
        </p:nvPicPr>
        <p:blipFill>
          <a:blip r:embed="rId2"/>
          <a:stretch>
            <a:fillRect/>
          </a:stretch>
        </p:blipFill>
        <p:spPr>
          <a:xfrm>
            <a:off x="2333415" y="992178"/>
            <a:ext cx="7038734" cy="5832732"/>
          </a:xfrm>
          <a:prstGeom prst="rect">
            <a:avLst/>
          </a:prstGeom>
        </p:spPr>
      </p:pic>
    </p:spTree>
    <p:extLst>
      <p:ext uri="{BB962C8B-B14F-4D97-AF65-F5344CB8AC3E}">
        <p14:creationId xmlns:p14="http://schemas.microsoft.com/office/powerpoint/2010/main" val="17488925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0A9DF-7B8D-4C73-9A63-EDC401BE51A8}"/>
              </a:ext>
            </a:extLst>
          </p:cNvPr>
          <p:cNvSpPr>
            <a:spLocks noGrp="1"/>
          </p:cNvSpPr>
          <p:nvPr>
            <p:ph type="title"/>
          </p:nvPr>
        </p:nvSpPr>
        <p:spPr>
          <a:xfrm>
            <a:off x="602961" y="518376"/>
            <a:ext cx="11151918" cy="747897"/>
          </a:xfrm>
        </p:spPr>
        <p:txBody>
          <a:bodyPr>
            <a:normAutofit fontScale="90000"/>
          </a:bodyPr>
          <a:lstStyle/>
          <a:p>
            <a:pPr algn="ctr"/>
            <a:r>
              <a:rPr lang="nb-NO" dirty="0"/>
              <a:t>Demo</a:t>
            </a:r>
            <a:endParaRPr lang="en-US" dirty="0"/>
          </a:p>
        </p:txBody>
      </p:sp>
      <p:sp>
        <p:nvSpPr>
          <p:cNvPr id="3" name="Text Placeholder 2">
            <a:extLst>
              <a:ext uri="{FF2B5EF4-FFF2-40B4-BE49-F238E27FC236}">
                <a16:creationId xmlns:a16="http://schemas.microsoft.com/office/drawing/2014/main" id="{9D349B26-D7D2-41DA-9D8E-BC69B28421DE}"/>
              </a:ext>
            </a:extLst>
          </p:cNvPr>
          <p:cNvSpPr>
            <a:spLocks noGrp="1"/>
          </p:cNvSpPr>
          <p:nvPr>
            <p:ph type="body" sz="quarter" idx="10"/>
          </p:nvPr>
        </p:nvSpPr>
        <p:spPr>
          <a:xfrm>
            <a:off x="744629" y="2782645"/>
            <a:ext cx="11151918" cy="1125284"/>
          </a:xfrm>
        </p:spPr>
        <p:txBody>
          <a:bodyPr/>
          <a:lstStyle/>
          <a:p>
            <a:pPr algn="ctr"/>
            <a:r>
              <a:rPr lang="nb-NO" dirty="0">
                <a:solidFill>
                  <a:schemeClr val="tx1"/>
                </a:solidFill>
              </a:rPr>
              <a:t>Azure Backup integration</a:t>
            </a:r>
            <a:endParaRPr lang="en-US" dirty="0">
              <a:solidFill>
                <a:schemeClr val="tx1"/>
              </a:solidFill>
            </a:endParaRPr>
          </a:p>
        </p:txBody>
      </p:sp>
    </p:spTree>
    <p:extLst>
      <p:ext uri="{BB962C8B-B14F-4D97-AF65-F5344CB8AC3E}">
        <p14:creationId xmlns:p14="http://schemas.microsoft.com/office/powerpoint/2010/main" val="2067274283"/>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2BE81-DA8D-4957-A6EB-606B2AF7D47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F65A1D2-1FB8-4370-9ECA-15CD4F0BF33D}"/>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30604E96-AF52-4F31-8E58-9EFCD3032971}"/>
              </a:ext>
            </a:extLst>
          </p:cNvPr>
          <p:cNvSpPr>
            <a:spLocks noGrp="1"/>
          </p:cNvSpPr>
          <p:nvPr>
            <p:ph type="dt" sz="half" idx="10"/>
          </p:nvPr>
        </p:nvSpPr>
        <p:spPr/>
        <p:txBody>
          <a:bodyPr/>
          <a:lstStyle/>
          <a:p>
            <a:fld id="{85DE0993-1BE9-4CA2-A7DA-F3E3FFE9B0D0}" type="datetime2">
              <a:rPr lang="en-US" smtClean="0"/>
              <a:t>Tuesday, March 26, 2019</a:t>
            </a:fld>
            <a:endParaRPr lang="en-US" dirty="0"/>
          </a:p>
        </p:txBody>
      </p:sp>
      <p:sp>
        <p:nvSpPr>
          <p:cNvPr id="5" name="Footer Placeholder 4">
            <a:extLst>
              <a:ext uri="{FF2B5EF4-FFF2-40B4-BE49-F238E27FC236}">
                <a16:creationId xmlns:a16="http://schemas.microsoft.com/office/drawing/2014/main" id="{7B8DE745-94A2-4025-8EE8-FE0E29143D24}"/>
              </a:ext>
            </a:extLst>
          </p:cNvPr>
          <p:cNvSpPr>
            <a:spLocks noGrp="1"/>
          </p:cNvSpPr>
          <p:nvPr>
            <p:ph type="ftr" sz="quarter" idx="11"/>
          </p:nvPr>
        </p:nvSpPr>
        <p:spPr/>
        <p:txBody>
          <a:bodyPr/>
          <a:lstStyle/>
          <a:p>
            <a:r>
              <a:rPr lang="en-US"/>
              <a:t>#SCUGno</a:t>
            </a:r>
            <a:endParaRPr lang="en-US" dirty="0"/>
          </a:p>
        </p:txBody>
      </p:sp>
      <p:pic>
        <p:nvPicPr>
          <p:cNvPr id="6" name="Picture 5">
            <a:extLst>
              <a:ext uri="{FF2B5EF4-FFF2-40B4-BE49-F238E27FC236}">
                <a16:creationId xmlns:a16="http://schemas.microsoft.com/office/drawing/2014/main" id="{26B526DB-0A73-499D-B2AE-368F5E848123}"/>
              </a:ext>
            </a:extLst>
          </p:cNvPr>
          <p:cNvPicPr>
            <a:picLocks noChangeAspect="1"/>
          </p:cNvPicPr>
          <p:nvPr/>
        </p:nvPicPr>
        <p:blipFill>
          <a:blip r:embed="rId2"/>
          <a:stretch>
            <a:fillRect/>
          </a:stretch>
        </p:blipFill>
        <p:spPr>
          <a:xfrm>
            <a:off x="503237" y="1489386"/>
            <a:ext cx="11201400" cy="4703300"/>
          </a:xfrm>
          <a:prstGeom prst="rect">
            <a:avLst/>
          </a:prstGeom>
        </p:spPr>
      </p:pic>
    </p:spTree>
    <p:extLst>
      <p:ext uri="{BB962C8B-B14F-4D97-AF65-F5344CB8AC3E}">
        <p14:creationId xmlns:p14="http://schemas.microsoft.com/office/powerpoint/2010/main" val="41792740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CFC90-D8E5-404F-8B37-A4CE8AE1261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6E6F441-6B10-4C9A-8F0A-377C719AC968}"/>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9BAF0AE7-9BE2-4142-9579-83C6EFEDE8B5}"/>
              </a:ext>
            </a:extLst>
          </p:cNvPr>
          <p:cNvSpPr>
            <a:spLocks noGrp="1"/>
          </p:cNvSpPr>
          <p:nvPr>
            <p:ph type="dt" sz="half" idx="10"/>
          </p:nvPr>
        </p:nvSpPr>
        <p:spPr/>
        <p:txBody>
          <a:bodyPr/>
          <a:lstStyle/>
          <a:p>
            <a:fld id="{85DE0993-1BE9-4CA2-A7DA-F3E3FFE9B0D0}" type="datetime2">
              <a:rPr lang="en-US" smtClean="0"/>
              <a:t>Tuesday, March 26, 2019</a:t>
            </a:fld>
            <a:endParaRPr lang="en-US" dirty="0"/>
          </a:p>
        </p:txBody>
      </p:sp>
      <p:sp>
        <p:nvSpPr>
          <p:cNvPr id="5" name="Footer Placeholder 4">
            <a:extLst>
              <a:ext uri="{FF2B5EF4-FFF2-40B4-BE49-F238E27FC236}">
                <a16:creationId xmlns:a16="http://schemas.microsoft.com/office/drawing/2014/main" id="{CC6F1981-D3CC-4FA3-87DE-36FF87FD243D}"/>
              </a:ext>
            </a:extLst>
          </p:cNvPr>
          <p:cNvSpPr>
            <a:spLocks noGrp="1"/>
          </p:cNvSpPr>
          <p:nvPr>
            <p:ph type="ftr" sz="quarter" idx="11"/>
          </p:nvPr>
        </p:nvSpPr>
        <p:spPr/>
        <p:txBody>
          <a:bodyPr/>
          <a:lstStyle/>
          <a:p>
            <a:r>
              <a:rPr lang="en-US"/>
              <a:t>#SCUGno</a:t>
            </a:r>
            <a:endParaRPr lang="en-US" dirty="0"/>
          </a:p>
        </p:txBody>
      </p:sp>
      <p:pic>
        <p:nvPicPr>
          <p:cNvPr id="6" name="Picture 5">
            <a:extLst>
              <a:ext uri="{FF2B5EF4-FFF2-40B4-BE49-F238E27FC236}">
                <a16:creationId xmlns:a16="http://schemas.microsoft.com/office/drawing/2014/main" id="{C7F602BB-B196-4780-9443-705B739935D4}"/>
              </a:ext>
            </a:extLst>
          </p:cNvPr>
          <p:cNvPicPr>
            <a:picLocks noChangeAspect="1"/>
          </p:cNvPicPr>
          <p:nvPr/>
        </p:nvPicPr>
        <p:blipFill>
          <a:blip r:embed="rId2"/>
          <a:stretch>
            <a:fillRect/>
          </a:stretch>
        </p:blipFill>
        <p:spPr>
          <a:xfrm>
            <a:off x="440840" y="1538822"/>
            <a:ext cx="10909087" cy="3329348"/>
          </a:xfrm>
          <a:prstGeom prst="rect">
            <a:avLst/>
          </a:prstGeom>
        </p:spPr>
      </p:pic>
      <p:pic>
        <p:nvPicPr>
          <p:cNvPr id="7" name="Picture 6">
            <a:extLst>
              <a:ext uri="{FF2B5EF4-FFF2-40B4-BE49-F238E27FC236}">
                <a16:creationId xmlns:a16="http://schemas.microsoft.com/office/drawing/2014/main" id="{30CECB19-2361-43F3-B926-4444D6807C2A}"/>
              </a:ext>
            </a:extLst>
          </p:cNvPr>
          <p:cNvPicPr>
            <a:picLocks noChangeAspect="1"/>
          </p:cNvPicPr>
          <p:nvPr/>
        </p:nvPicPr>
        <p:blipFill>
          <a:blip r:embed="rId3"/>
          <a:stretch>
            <a:fillRect/>
          </a:stretch>
        </p:blipFill>
        <p:spPr>
          <a:xfrm>
            <a:off x="1126294" y="4957410"/>
            <a:ext cx="9454982" cy="1234418"/>
          </a:xfrm>
          <a:prstGeom prst="rect">
            <a:avLst/>
          </a:prstGeom>
        </p:spPr>
      </p:pic>
    </p:spTree>
    <p:extLst>
      <p:ext uri="{BB962C8B-B14F-4D97-AF65-F5344CB8AC3E}">
        <p14:creationId xmlns:p14="http://schemas.microsoft.com/office/powerpoint/2010/main" val="38673430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55D95-9EF8-446D-8E5D-5CD570DCE0B3}"/>
              </a:ext>
            </a:extLst>
          </p:cNvPr>
          <p:cNvSpPr>
            <a:spLocks noGrp="1"/>
          </p:cNvSpPr>
          <p:nvPr>
            <p:ph type="title"/>
          </p:nvPr>
        </p:nvSpPr>
        <p:spPr/>
        <p:txBody>
          <a:bodyPr/>
          <a:lstStyle/>
          <a:p>
            <a:r>
              <a:rPr lang="nb-NO" dirty="0"/>
              <a:t>Tools for estimating costs</a:t>
            </a:r>
            <a:endParaRPr lang="en-US" dirty="0"/>
          </a:p>
        </p:txBody>
      </p:sp>
      <p:sp>
        <p:nvSpPr>
          <p:cNvPr id="4" name="Date Placeholder 3">
            <a:extLst>
              <a:ext uri="{FF2B5EF4-FFF2-40B4-BE49-F238E27FC236}">
                <a16:creationId xmlns:a16="http://schemas.microsoft.com/office/drawing/2014/main" id="{EB65AEEC-C146-43D4-8219-C92A1F135D6D}"/>
              </a:ext>
            </a:extLst>
          </p:cNvPr>
          <p:cNvSpPr>
            <a:spLocks noGrp="1"/>
          </p:cNvSpPr>
          <p:nvPr>
            <p:ph type="dt" sz="half" idx="10"/>
          </p:nvPr>
        </p:nvSpPr>
        <p:spPr/>
        <p:txBody>
          <a:bodyPr/>
          <a:lstStyle/>
          <a:p>
            <a:fld id="{85DE0993-1BE9-4CA2-A7DA-F3E3FFE9B0D0}" type="datetime2">
              <a:rPr lang="en-US" smtClean="0"/>
              <a:t>Tuesday, March 26, 2019</a:t>
            </a:fld>
            <a:endParaRPr lang="en-US" dirty="0"/>
          </a:p>
        </p:txBody>
      </p:sp>
      <p:sp>
        <p:nvSpPr>
          <p:cNvPr id="5" name="Footer Placeholder 4">
            <a:extLst>
              <a:ext uri="{FF2B5EF4-FFF2-40B4-BE49-F238E27FC236}">
                <a16:creationId xmlns:a16="http://schemas.microsoft.com/office/drawing/2014/main" id="{09DEB0DD-6C06-4A12-BF48-C905D8CB9986}"/>
              </a:ext>
            </a:extLst>
          </p:cNvPr>
          <p:cNvSpPr>
            <a:spLocks noGrp="1"/>
          </p:cNvSpPr>
          <p:nvPr>
            <p:ph type="ftr" sz="quarter" idx="11"/>
          </p:nvPr>
        </p:nvSpPr>
        <p:spPr/>
        <p:txBody>
          <a:bodyPr/>
          <a:lstStyle/>
          <a:p>
            <a:r>
              <a:rPr lang="en-US"/>
              <a:t>#SCUGno</a:t>
            </a:r>
            <a:endParaRPr lang="en-US" dirty="0"/>
          </a:p>
        </p:txBody>
      </p:sp>
      <p:sp>
        <p:nvSpPr>
          <p:cNvPr id="6" name="Rectangle 5">
            <a:extLst>
              <a:ext uri="{FF2B5EF4-FFF2-40B4-BE49-F238E27FC236}">
                <a16:creationId xmlns:a16="http://schemas.microsoft.com/office/drawing/2014/main" id="{812323F4-B1C2-4C30-92AA-3BE990FCAF99}"/>
              </a:ext>
            </a:extLst>
          </p:cNvPr>
          <p:cNvSpPr/>
          <p:nvPr/>
        </p:nvSpPr>
        <p:spPr>
          <a:xfrm>
            <a:off x="1097280" y="2116815"/>
            <a:ext cx="10789920" cy="2308324"/>
          </a:xfrm>
          <a:prstGeom prst="rect">
            <a:avLst/>
          </a:prstGeom>
        </p:spPr>
        <p:txBody>
          <a:bodyPr wrap="square">
            <a:spAutoFit/>
          </a:bodyPr>
          <a:lstStyle/>
          <a:p>
            <a:r>
              <a:rPr lang="en-US" dirty="0"/>
              <a:t>PowerShell Script</a:t>
            </a:r>
          </a:p>
          <a:p>
            <a:pPr lvl="1"/>
            <a:r>
              <a:rPr lang="en-US" dirty="0"/>
              <a:t>https://gallery.technet.microsoft.com/Estimating-Azure-Backup-e0d4abbc </a:t>
            </a:r>
          </a:p>
          <a:p>
            <a:pPr lvl="1"/>
            <a:r>
              <a:rPr lang="en-US" dirty="0"/>
              <a:t>The script collects information from the DPM database on the </a:t>
            </a:r>
            <a:r>
              <a:rPr lang="en-US" dirty="0" err="1"/>
              <a:t>datasource</a:t>
            </a:r>
            <a:r>
              <a:rPr lang="en-US" dirty="0"/>
              <a:t> sizes, machines, and recovery points. This information is processed, aggregated, and presented as an HTML output file. </a:t>
            </a:r>
          </a:p>
          <a:p>
            <a:endParaRPr lang="en-US" dirty="0"/>
          </a:p>
          <a:p>
            <a:r>
              <a:rPr lang="en-US" dirty="0"/>
              <a:t>Use the TCO calculator excel sheet</a:t>
            </a:r>
          </a:p>
          <a:p>
            <a:pPr lvl="1"/>
            <a:r>
              <a:rPr lang="en-US" dirty="0"/>
              <a:t>https://gallery.technet.microsoft.com/Azure-Backup-Monthly-bill-093fd095 </a:t>
            </a:r>
          </a:p>
          <a:p>
            <a:pPr lvl="1"/>
            <a:r>
              <a:rPr lang="en-US" dirty="0"/>
              <a:t>An excel sheet to simplify the work of estimating the actual Azure bill. </a:t>
            </a:r>
          </a:p>
        </p:txBody>
      </p:sp>
    </p:spTree>
    <p:extLst>
      <p:ext uri="{BB962C8B-B14F-4D97-AF65-F5344CB8AC3E}">
        <p14:creationId xmlns:p14="http://schemas.microsoft.com/office/powerpoint/2010/main" val="1707713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C8C29-30CA-4149-870D-96CFCC5B1FB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CB01ABF-DAE1-4977-9A0B-42F1FEEA0C08}"/>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9073158A-9BFC-492F-96DE-597720C95921}"/>
              </a:ext>
            </a:extLst>
          </p:cNvPr>
          <p:cNvSpPr>
            <a:spLocks noGrp="1"/>
          </p:cNvSpPr>
          <p:nvPr>
            <p:ph type="dt" sz="half" idx="10"/>
          </p:nvPr>
        </p:nvSpPr>
        <p:spPr/>
        <p:txBody>
          <a:bodyPr/>
          <a:lstStyle/>
          <a:p>
            <a:fld id="{85DE0993-1BE9-4CA2-A7DA-F3E3FFE9B0D0}" type="datetime2">
              <a:rPr lang="en-US" smtClean="0"/>
              <a:t>Tuesday, March 26, 2019</a:t>
            </a:fld>
            <a:endParaRPr lang="en-US" dirty="0"/>
          </a:p>
        </p:txBody>
      </p:sp>
      <p:sp>
        <p:nvSpPr>
          <p:cNvPr id="5" name="Footer Placeholder 4">
            <a:extLst>
              <a:ext uri="{FF2B5EF4-FFF2-40B4-BE49-F238E27FC236}">
                <a16:creationId xmlns:a16="http://schemas.microsoft.com/office/drawing/2014/main" id="{DB4DF769-855A-4CF6-A5EB-49A44484CA05}"/>
              </a:ext>
            </a:extLst>
          </p:cNvPr>
          <p:cNvSpPr>
            <a:spLocks noGrp="1"/>
          </p:cNvSpPr>
          <p:nvPr>
            <p:ph type="ftr" sz="quarter" idx="11"/>
          </p:nvPr>
        </p:nvSpPr>
        <p:spPr/>
        <p:txBody>
          <a:bodyPr/>
          <a:lstStyle/>
          <a:p>
            <a:r>
              <a:rPr lang="en-US"/>
              <a:t>#SCUGno</a:t>
            </a:r>
            <a:endParaRPr lang="en-US" dirty="0"/>
          </a:p>
        </p:txBody>
      </p:sp>
      <p:pic>
        <p:nvPicPr>
          <p:cNvPr id="6" name="Picture 2" descr="C:\Users\jan-e\AppData\Local\Temp\SNAGHTMLb807e0.PNG">
            <a:extLst>
              <a:ext uri="{FF2B5EF4-FFF2-40B4-BE49-F238E27FC236}">
                <a16:creationId xmlns:a16="http://schemas.microsoft.com/office/drawing/2014/main" id="{CEEE1C41-1201-4EB5-B7CA-866C2C60CA4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0414" y="668488"/>
            <a:ext cx="9400511" cy="322334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3DDDAECB-31FB-4484-9A2C-C2384983AF33}"/>
              </a:ext>
            </a:extLst>
          </p:cNvPr>
          <p:cNvPicPr>
            <a:picLocks noChangeAspect="1"/>
          </p:cNvPicPr>
          <p:nvPr/>
        </p:nvPicPr>
        <p:blipFill>
          <a:blip r:embed="rId3"/>
          <a:stretch>
            <a:fillRect/>
          </a:stretch>
        </p:blipFill>
        <p:spPr>
          <a:xfrm>
            <a:off x="720414" y="3959900"/>
            <a:ext cx="6035385" cy="1988202"/>
          </a:xfrm>
          <a:prstGeom prst="rect">
            <a:avLst/>
          </a:prstGeom>
        </p:spPr>
      </p:pic>
    </p:spTree>
    <p:extLst>
      <p:ext uri="{BB962C8B-B14F-4D97-AF65-F5344CB8AC3E}">
        <p14:creationId xmlns:p14="http://schemas.microsoft.com/office/powerpoint/2010/main" val="33458001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A3BC3-7161-45F2-A99E-E6300ECCE279}"/>
              </a:ext>
            </a:extLst>
          </p:cNvPr>
          <p:cNvSpPr>
            <a:spLocks noGrp="1"/>
          </p:cNvSpPr>
          <p:nvPr>
            <p:ph type="title"/>
          </p:nvPr>
        </p:nvSpPr>
        <p:spPr>
          <a:xfrm>
            <a:off x="342918" y="30891"/>
            <a:ext cx="10058400" cy="1450757"/>
          </a:xfrm>
        </p:spPr>
        <p:txBody>
          <a:bodyPr>
            <a:normAutofit/>
          </a:bodyPr>
          <a:lstStyle/>
          <a:p>
            <a:r>
              <a:rPr lang="nb-NO" sz="4000" dirty="0"/>
              <a:t>Example – Norwegian customer</a:t>
            </a:r>
            <a:endParaRPr lang="en-US" sz="4000" dirty="0"/>
          </a:p>
        </p:txBody>
      </p:sp>
      <p:sp>
        <p:nvSpPr>
          <p:cNvPr id="4" name="Date Placeholder 3">
            <a:extLst>
              <a:ext uri="{FF2B5EF4-FFF2-40B4-BE49-F238E27FC236}">
                <a16:creationId xmlns:a16="http://schemas.microsoft.com/office/drawing/2014/main" id="{A0CCF5BD-A9FD-4533-8054-61ECF7C8AC27}"/>
              </a:ext>
            </a:extLst>
          </p:cNvPr>
          <p:cNvSpPr>
            <a:spLocks noGrp="1"/>
          </p:cNvSpPr>
          <p:nvPr>
            <p:ph type="dt" sz="half" idx="10"/>
          </p:nvPr>
        </p:nvSpPr>
        <p:spPr/>
        <p:txBody>
          <a:bodyPr/>
          <a:lstStyle/>
          <a:p>
            <a:fld id="{85DE0993-1BE9-4CA2-A7DA-F3E3FFE9B0D0}" type="datetime2">
              <a:rPr lang="en-US" smtClean="0"/>
              <a:t>Tuesday, March 26, 2019</a:t>
            </a:fld>
            <a:endParaRPr lang="en-US" dirty="0"/>
          </a:p>
        </p:txBody>
      </p:sp>
      <p:sp>
        <p:nvSpPr>
          <p:cNvPr id="5" name="Footer Placeholder 4">
            <a:extLst>
              <a:ext uri="{FF2B5EF4-FFF2-40B4-BE49-F238E27FC236}">
                <a16:creationId xmlns:a16="http://schemas.microsoft.com/office/drawing/2014/main" id="{450CE50F-09D7-411B-BFF2-7C912E42E716}"/>
              </a:ext>
            </a:extLst>
          </p:cNvPr>
          <p:cNvSpPr>
            <a:spLocks noGrp="1"/>
          </p:cNvSpPr>
          <p:nvPr>
            <p:ph type="ftr" sz="quarter" idx="11"/>
          </p:nvPr>
        </p:nvSpPr>
        <p:spPr/>
        <p:txBody>
          <a:bodyPr/>
          <a:lstStyle/>
          <a:p>
            <a:r>
              <a:rPr lang="en-US"/>
              <a:t>#SCUGno</a:t>
            </a:r>
            <a:endParaRPr lang="en-US" dirty="0"/>
          </a:p>
        </p:txBody>
      </p:sp>
      <p:sp>
        <p:nvSpPr>
          <p:cNvPr id="6" name="Content Placeholder 2">
            <a:extLst>
              <a:ext uri="{FF2B5EF4-FFF2-40B4-BE49-F238E27FC236}">
                <a16:creationId xmlns:a16="http://schemas.microsoft.com/office/drawing/2014/main" id="{80CFE5A0-C0B3-4E57-B164-B19D7F1E6813}"/>
              </a:ext>
            </a:extLst>
          </p:cNvPr>
          <p:cNvSpPr txBox="1">
            <a:spLocks/>
          </p:cNvSpPr>
          <p:nvPr/>
        </p:nvSpPr>
        <p:spPr>
          <a:xfrm>
            <a:off x="342918" y="1832588"/>
            <a:ext cx="11191240" cy="4616063"/>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3"/>
              </a:buClr>
              <a:buSzPct val="100000"/>
              <a:buFont typeface="Calibri" panose="020F0502020204030204" pitchFamily="34" charset="0"/>
              <a:buChar char=" "/>
              <a:defRPr sz="2000" kern="1200">
                <a:solidFill>
                  <a:schemeClr val="tx1">
                    <a:lumMod val="75000"/>
                    <a:lumOff val="25000"/>
                  </a:schemeClr>
                </a:solidFill>
                <a:latin typeface="Segoe UI" panose="020B0502040204020203" pitchFamily="34" charset="0"/>
                <a:ea typeface="+mn-ea"/>
                <a:cs typeface="Segoe UI" panose="020B0502040204020203" pitchFamily="34" charset="0"/>
              </a:defRPr>
            </a:lvl1pPr>
            <a:lvl2pPr marL="384048" indent="-182880" algn="l" defTabSz="914400" rtl="0" eaLnBrk="1" latinLnBrk="0" hangingPunct="1">
              <a:lnSpc>
                <a:spcPct val="90000"/>
              </a:lnSpc>
              <a:spcBef>
                <a:spcPts val="200"/>
              </a:spcBef>
              <a:spcAft>
                <a:spcPts val="400"/>
              </a:spcAft>
              <a:buClr>
                <a:schemeClr val="accent3"/>
              </a:buClr>
              <a:buFont typeface="Calibri" pitchFamily="34" charset="0"/>
              <a:buChar char="◦"/>
              <a:defRPr sz="1800" kern="1200">
                <a:solidFill>
                  <a:schemeClr val="tx1">
                    <a:lumMod val="75000"/>
                    <a:lumOff val="25000"/>
                  </a:schemeClr>
                </a:solidFill>
                <a:latin typeface="Segoe UI" panose="020B0502040204020203" pitchFamily="34" charset="0"/>
                <a:ea typeface="+mn-ea"/>
                <a:cs typeface="Segoe UI" panose="020B0502040204020203" pitchFamily="34" charset="0"/>
              </a:defRPr>
            </a:lvl2pPr>
            <a:lvl3pPr marL="56692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Segoe UI" panose="020B0502040204020203" pitchFamily="34" charset="0"/>
                <a:ea typeface="+mn-ea"/>
                <a:cs typeface="Segoe UI" panose="020B0502040204020203" pitchFamily="34" charset="0"/>
              </a:defRPr>
            </a:lvl3pPr>
            <a:lvl4pPr marL="74980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Segoe UI" panose="020B0502040204020203" pitchFamily="34" charset="0"/>
                <a:ea typeface="+mn-ea"/>
                <a:cs typeface="Segoe UI" panose="020B0502040204020203" pitchFamily="34" charset="0"/>
              </a:defRPr>
            </a:lvl4pPr>
            <a:lvl5pPr marL="93268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Segoe UI" panose="020B0502040204020203" pitchFamily="34" charset="0"/>
                <a:ea typeface="+mn-ea"/>
                <a:cs typeface="Segoe UI" panose="020B0502040204020203" pitchFamily="34" charset="0"/>
              </a:defRPr>
            </a:lvl5pPr>
            <a:lvl6pPr marL="11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9pPr>
          </a:lstStyle>
          <a:p>
            <a:r>
              <a:rPr lang="nb-NO" sz="1904" dirty="0"/>
              <a:t>LRS</a:t>
            </a:r>
          </a:p>
          <a:p>
            <a:r>
              <a:rPr lang="nb-NO" sz="1904" dirty="0"/>
              <a:t>File-cluster – ca 19 TB</a:t>
            </a:r>
          </a:p>
          <a:p>
            <a:pPr lvl="1"/>
            <a:r>
              <a:rPr lang="nb-NO" sz="1360" dirty="0"/>
              <a:t>40 «protected instances»</a:t>
            </a:r>
          </a:p>
          <a:p>
            <a:pPr lvl="1"/>
            <a:r>
              <a:rPr lang="nb-NO" sz="1360" dirty="0"/>
              <a:t>Ca 30% compresstion</a:t>
            </a:r>
          </a:p>
          <a:p>
            <a:r>
              <a:rPr lang="nb-NO" sz="1904" dirty="0"/>
              <a:t>Costs: ca 3 500 ,- NOK per month</a:t>
            </a:r>
          </a:p>
          <a:p>
            <a:endParaRPr lang="nb-NO" dirty="0"/>
          </a:p>
        </p:txBody>
      </p:sp>
      <p:pic>
        <p:nvPicPr>
          <p:cNvPr id="7" name="Picture 6">
            <a:extLst>
              <a:ext uri="{FF2B5EF4-FFF2-40B4-BE49-F238E27FC236}">
                <a16:creationId xmlns:a16="http://schemas.microsoft.com/office/drawing/2014/main" id="{F86F0D72-5F91-45AD-A926-0A5D94D90048}"/>
              </a:ext>
            </a:extLst>
          </p:cNvPr>
          <p:cNvPicPr>
            <a:picLocks noChangeAspect="1"/>
          </p:cNvPicPr>
          <p:nvPr/>
        </p:nvPicPr>
        <p:blipFill>
          <a:blip r:embed="rId3"/>
          <a:stretch>
            <a:fillRect/>
          </a:stretch>
        </p:blipFill>
        <p:spPr>
          <a:xfrm>
            <a:off x="8128562" y="505861"/>
            <a:ext cx="3960632" cy="3042555"/>
          </a:xfrm>
          <a:prstGeom prst="rect">
            <a:avLst/>
          </a:prstGeom>
        </p:spPr>
      </p:pic>
      <p:pic>
        <p:nvPicPr>
          <p:cNvPr id="8" name="Picture 7">
            <a:extLst>
              <a:ext uri="{FF2B5EF4-FFF2-40B4-BE49-F238E27FC236}">
                <a16:creationId xmlns:a16="http://schemas.microsoft.com/office/drawing/2014/main" id="{9682F462-29F0-403A-9B1E-D576D34D81AB}"/>
              </a:ext>
            </a:extLst>
          </p:cNvPr>
          <p:cNvPicPr>
            <a:picLocks noChangeAspect="1"/>
          </p:cNvPicPr>
          <p:nvPr/>
        </p:nvPicPr>
        <p:blipFill>
          <a:blip r:embed="rId4"/>
          <a:stretch>
            <a:fillRect/>
          </a:stretch>
        </p:blipFill>
        <p:spPr>
          <a:xfrm>
            <a:off x="8143118" y="4140619"/>
            <a:ext cx="3668558" cy="1326485"/>
          </a:xfrm>
          <a:prstGeom prst="rect">
            <a:avLst/>
          </a:prstGeom>
        </p:spPr>
      </p:pic>
      <p:pic>
        <p:nvPicPr>
          <p:cNvPr id="9" name="Picture 8">
            <a:extLst>
              <a:ext uri="{FF2B5EF4-FFF2-40B4-BE49-F238E27FC236}">
                <a16:creationId xmlns:a16="http://schemas.microsoft.com/office/drawing/2014/main" id="{2180A3ED-A268-4AEA-9CF7-CA16DCCC69D6}"/>
              </a:ext>
            </a:extLst>
          </p:cNvPr>
          <p:cNvPicPr>
            <a:picLocks noChangeAspect="1"/>
          </p:cNvPicPr>
          <p:nvPr/>
        </p:nvPicPr>
        <p:blipFill>
          <a:blip r:embed="rId5"/>
          <a:stretch>
            <a:fillRect/>
          </a:stretch>
        </p:blipFill>
        <p:spPr>
          <a:xfrm>
            <a:off x="288295" y="3985226"/>
            <a:ext cx="7480190" cy="1949535"/>
          </a:xfrm>
          <a:prstGeom prst="rect">
            <a:avLst/>
          </a:prstGeom>
        </p:spPr>
      </p:pic>
      <p:pic>
        <p:nvPicPr>
          <p:cNvPr id="10" name="Picture 9">
            <a:extLst>
              <a:ext uri="{FF2B5EF4-FFF2-40B4-BE49-F238E27FC236}">
                <a16:creationId xmlns:a16="http://schemas.microsoft.com/office/drawing/2014/main" id="{336E179B-3713-434B-A78F-95C2A7AC4F25}"/>
              </a:ext>
            </a:extLst>
          </p:cNvPr>
          <p:cNvPicPr>
            <a:picLocks noChangeAspect="1"/>
          </p:cNvPicPr>
          <p:nvPr/>
        </p:nvPicPr>
        <p:blipFill>
          <a:blip r:embed="rId6"/>
          <a:stretch>
            <a:fillRect/>
          </a:stretch>
        </p:blipFill>
        <p:spPr>
          <a:xfrm>
            <a:off x="342918" y="5961930"/>
            <a:ext cx="2049292" cy="433859"/>
          </a:xfrm>
          <a:prstGeom prst="rect">
            <a:avLst/>
          </a:prstGeom>
        </p:spPr>
      </p:pic>
    </p:spTree>
    <p:extLst>
      <p:ext uri="{BB962C8B-B14F-4D97-AF65-F5344CB8AC3E}">
        <p14:creationId xmlns:p14="http://schemas.microsoft.com/office/powerpoint/2010/main" val="15925689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CBA01-834B-4509-8B95-1B634F0E5ECD}"/>
              </a:ext>
            </a:extLst>
          </p:cNvPr>
          <p:cNvSpPr>
            <a:spLocks noGrp="1"/>
          </p:cNvSpPr>
          <p:nvPr>
            <p:ph type="title"/>
          </p:nvPr>
        </p:nvSpPr>
        <p:spPr/>
        <p:txBody>
          <a:bodyPr/>
          <a:lstStyle/>
          <a:p>
            <a:r>
              <a:rPr lang="en-US" dirty="0">
                <a:solidFill>
                  <a:schemeClr val="tx1"/>
                </a:solidFill>
              </a:rPr>
              <a:t>Backing up your enterprise with Data Protection Manager </a:t>
            </a:r>
          </a:p>
        </p:txBody>
      </p:sp>
      <p:sp>
        <p:nvSpPr>
          <p:cNvPr id="3" name="Content Placeholder 2">
            <a:extLst>
              <a:ext uri="{FF2B5EF4-FFF2-40B4-BE49-F238E27FC236}">
                <a16:creationId xmlns:a16="http://schemas.microsoft.com/office/drawing/2014/main" id="{890BA124-1E40-4DE1-9748-F4CDBA81213A}"/>
              </a:ext>
            </a:extLst>
          </p:cNvPr>
          <p:cNvSpPr>
            <a:spLocks noGrp="1"/>
          </p:cNvSpPr>
          <p:nvPr>
            <p:ph idx="1"/>
          </p:nvPr>
        </p:nvSpPr>
        <p:spPr>
          <a:xfrm>
            <a:off x="1329101" y="3841959"/>
            <a:ext cx="10058400" cy="4023360"/>
          </a:xfrm>
        </p:spPr>
        <p:txBody>
          <a:bodyPr/>
          <a:lstStyle/>
          <a:p>
            <a:r>
              <a:rPr lang="en-US" sz="2400" dirty="0"/>
              <a:t>Jan Egil Ring</a:t>
            </a:r>
          </a:p>
          <a:p>
            <a:r>
              <a:rPr lang="en-US" sz="2400" dirty="0"/>
              <a:t>Lead Architect, Crayon</a:t>
            </a:r>
          </a:p>
          <a:p>
            <a:endParaRPr lang="en-US" dirty="0"/>
          </a:p>
        </p:txBody>
      </p:sp>
      <p:sp>
        <p:nvSpPr>
          <p:cNvPr id="4" name="Date Placeholder 3">
            <a:extLst>
              <a:ext uri="{FF2B5EF4-FFF2-40B4-BE49-F238E27FC236}">
                <a16:creationId xmlns:a16="http://schemas.microsoft.com/office/drawing/2014/main" id="{0CE01590-ED8A-4879-BA55-21C4351A021D}"/>
              </a:ext>
            </a:extLst>
          </p:cNvPr>
          <p:cNvSpPr>
            <a:spLocks noGrp="1"/>
          </p:cNvSpPr>
          <p:nvPr>
            <p:ph type="dt" sz="half" idx="10"/>
          </p:nvPr>
        </p:nvSpPr>
        <p:spPr/>
        <p:txBody>
          <a:bodyPr/>
          <a:lstStyle/>
          <a:p>
            <a:fld id="{85DE0993-1BE9-4CA2-A7DA-F3E3FFE9B0D0}" type="datetime2">
              <a:rPr lang="en-US" smtClean="0"/>
              <a:t>Tuesday, March 26, 2019</a:t>
            </a:fld>
            <a:endParaRPr lang="en-US" dirty="0"/>
          </a:p>
        </p:txBody>
      </p:sp>
      <p:sp>
        <p:nvSpPr>
          <p:cNvPr id="5" name="Footer Placeholder 4">
            <a:extLst>
              <a:ext uri="{FF2B5EF4-FFF2-40B4-BE49-F238E27FC236}">
                <a16:creationId xmlns:a16="http://schemas.microsoft.com/office/drawing/2014/main" id="{E68D6484-20A3-44A8-AEF0-0F39D6470806}"/>
              </a:ext>
            </a:extLst>
          </p:cNvPr>
          <p:cNvSpPr>
            <a:spLocks noGrp="1"/>
          </p:cNvSpPr>
          <p:nvPr>
            <p:ph type="ftr" sz="quarter" idx="11"/>
          </p:nvPr>
        </p:nvSpPr>
        <p:spPr/>
        <p:txBody>
          <a:bodyPr/>
          <a:lstStyle/>
          <a:p>
            <a:r>
              <a:rPr lang="en-US"/>
              <a:t>#SCUGno</a:t>
            </a:r>
            <a:endParaRPr lang="en-US" dirty="0"/>
          </a:p>
        </p:txBody>
      </p:sp>
    </p:spTree>
    <p:extLst>
      <p:ext uri="{BB962C8B-B14F-4D97-AF65-F5344CB8AC3E}">
        <p14:creationId xmlns:p14="http://schemas.microsoft.com/office/powerpoint/2010/main" val="37236695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Rectangle 99">
            <a:extLst>
              <a:ext uri="{FF2B5EF4-FFF2-40B4-BE49-F238E27FC236}">
                <a16:creationId xmlns:a16="http://schemas.microsoft.com/office/drawing/2014/main" id="{77A98BE3-60AA-43DA-AA5E-03A940A089D1}"/>
              </a:ext>
            </a:extLst>
          </p:cNvPr>
          <p:cNvSpPr/>
          <p:nvPr/>
        </p:nvSpPr>
        <p:spPr bwMode="auto">
          <a:xfrm>
            <a:off x="8128000" y="0"/>
            <a:ext cx="4064000" cy="6858000"/>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600">
              <a:gradFill>
                <a:gsLst>
                  <a:gs pos="40075">
                    <a:srgbClr val="FFFFFF"/>
                  </a:gs>
                  <a:gs pos="30000">
                    <a:srgbClr val="FFFFFF"/>
                  </a:gs>
                </a:gsLst>
                <a:lin ang="5400000" scaled="0"/>
              </a:gradFill>
            </a:endParaRPr>
          </a:p>
        </p:txBody>
      </p:sp>
      <p:sp>
        <p:nvSpPr>
          <p:cNvPr id="3" name="Title 2">
            <a:extLst>
              <a:ext uri="{FF2B5EF4-FFF2-40B4-BE49-F238E27FC236}">
                <a16:creationId xmlns:a16="http://schemas.microsoft.com/office/drawing/2014/main" id="{DC150EFB-1ADB-4A26-A6CF-E34E89206133}"/>
              </a:ext>
            </a:extLst>
          </p:cNvPr>
          <p:cNvSpPr>
            <a:spLocks noGrp="1"/>
          </p:cNvSpPr>
          <p:nvPr>
            <p:ph type="title"/>
          </p:nvPr>
        </p:nvSpPr>
        <p:spPr>
          <a:xfrm>
            <a:off x="1142356" y="-39930"/>
            <a:ext cx="10058400" cy="1450757"/>
          </a:xfrm>
        </p:spPr>
        <p:txBody>
          <a:bodyPr/>
          <a:lstStyle/>
          <a:p>
            <a:r>
              <a:rPr lang="en-US" dirty="0"/>
              <a:t>DPM 2019</a:t>
            </a:r>
          </a:p>
        </p:txBody>
      </p:sp>
      <p:pic>
        <p:nvPicPr>
          <p:cNvPr id="8" name="Pic_Small">
            <a:extLst>
              <a:ext uri="{FF2B5EF4-FFF2-40B4-BE49-F238E27FC236}">
                <a16:creationId xmlns:a16="http://schemas.microsoft.com/office/drawing/2014/main" id="{C296B05F-4E31-46CD-82F7-470331B52572}"/>
              </a:ext>
            </a:extLst>
          </p:cNvPr>
          <p:cNvPicPr>
            <a:picLocks noChangeAspect="1"/>
          </p:cNvPicPr>
          <p:nvPr/>
        </p:nvPicPr>
        <p:blipFill>
          <a:blip r:embed="rId3"/>
          <a:stretch>
            <a:fillRect/>
          </a:stretch>
        </p:blipFill>
        <p:spPr>
          <a:xfrm>
            <a:off x="588263" y="1423969"/>
            <a:ext cx="7243797" cy="3335907"/>
          </a:xfrm>
          <a:prstGeom prst="rect">
            <a:avLst/>
          </a:prstGeom>
        </p:spPr>
      </p:pic>
      <p:sp>
        <p:nvSpPr>
          <p:cNvPr id="105" name="Rectangle 104">
            <a:extLst>
              <a:ext uri="{FF2B5EF4-FFF2-40B4-BE49-F238E27FC236}">
                <a16:creationId xmlns:a16="http://schemas.microsoft.com/office/drawing/2014/main" id="{C3DF9891-8755-4A08-BFF0-A59F7D38892B}"/>
              </a:ext>
            </a:extLst>
          </p:cNvPr>
          <p:cNvSpPr/>
          <p:nvPr/>
        </p:nvSpPr>
        <p:spPr bwMode="auto">
          <a:xfrm>
            <a:off x="9452063" y="1455995"/>
            <a:ext cx="2167128" cy="830997"/>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0" numCol="1" rtlCol="0" anchor="ctr" anchorCtr="0" compatLnSpc="1">
            <a:prstTxWarp prst="textNoShape">
              <a:avLst/>
            </a:prstTxWarp>
            <a:spAutoFit/>
          </a:bodyPr>
          <a:lstStyle/>
          <a:p>
            <a:pPr marR="0" lvl="0" indent="0" fontAlgn="auto">
              <a:lnSpc>
                <a:spcPct val="100000"/>
              </a:lnSpc>
              <a:spcBef>
                <a:spcPts val="0"/>
              </a:spcBef>
              <a:spcAft>
                <a:spcPts val="0"/>
              </a:spcAft>
              <a:buClrTx/>
              <a:buSzTx/>
              <a:buFontTx/>
              <a:buNone/>
              <a:tabLst/>
              <a:defRPr/>
            </a:pPr>
            <a:r>
              <a:rPr lang="en-US">
                <a:gradFill>
                  <a:gsLst>
                    <a:gs pos="1250">
                      <a:schemeClr val="tx1"/>
                    </a:gs>
                    <a:gs pos="100000">
                      <a:schemeClr val="tx1"/>
                    </a:gs>
                  </a:gsLst>
                  <a:lin ang="5400000" scaled="0"/>
                </a:gradFill>
              </a:rPr>
              <a:t>Support Windows Server 2019, SQL Server 2017</a:t>
            </a:r>
          </a:p>
        </p:txBody>
      </p:sp>
      <p:grpSp>
        <p:nvGrpSpPr>
          <p:cNvPr id="13" name="Group 39">
            <a:extLst>
              <a:ext uri="{FF2B5EF4-FFF2-40B4-BE49-F238E27FC236}">
                <a16:creationId xmlns:a16="http://schemas.microsoft.com/office/drawing/2014/main" id="{450712A5-5535-4958-8110-B76604829D76}"/>
              </a:ext>
            </a:extLst>
          </p:cNvPr>
          <p:cNvGrpSpPr/>
          <p:nvPr/>
        </p:nvGrpSpPr>
        <p:grpSpPr>
          <a:xfrm>
            <a:off x="8423941" y="1441725"/>
            <a:ext cx="860487" cy="859536"/>
            <a:chOff x="989579" y="2025650"/>
            <a:chExt cx="1793448" cy="1793448"/>
          </a:xfrm>
        </p:grpSpPr>
        <p:pic>
          <p:nvPicPr>
            <p:cNvPr id="14" name="Graphic 13">
              <a:extLst>
                <a:ext uri="{FF2B5EF4-FFF2-40B4-BE49-F238E27FC236}">
                  <a16:creationId xmlns:a16="http://schemas.microsoft.com/office/drawing/2014/main" id="{0DFEF3B3-2907-415D-8410-55AF61DB98E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496348" y="2419453"/>
              <a:ext cx="779913" cy="1005839"/>
            </a:xfrm>
            <a:prstGeom prst="rect">
              <a:avLst/>
            </a:prstGeom>
          </p:spPr>
        </p:pic>
        <p:sp>
          <p:nvSpPr>
            <p:cNvPr id="15" name="Oval 41">
              <a:extLst>
                <a:ext uri="{FF2B5EF4-FFF2-40B4-BE49-F238E27FC236}">
                  <a16:creationId xmlns:a16="http://schemas.microsoft.com/office/drawing/2014/main" id="{92C624C8-51D8-4EE8-AB3A-281F9E367253}"/>
                </a:ext>
              </a:extLst>
            </p:cNvPr>
            <p:cNvSpPr/>
            <p:nvPr/>
          </p:nvSpPr>
          <p:spPr bwMode="auto">
            <a:xfrm>
              <a:off x="989579" y="2025650"/>
              <a:ext cx="1793448" cy="1793448"/>
            </a:xfrm>
            <a:prstGeom prst="ellipse">
              <a:avLst/>
            </a:prstGeom>
            <a:noFill/>
            <a:ln w="19050">
              <a:solidFill>
                <a:srgbClr val="BFBFBF"/>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600">
                <a:gradFill>
                  <a:gsLst>
                    <a:gs pos="40075">
                      <a:srgbClr val="FFFFFF"/>
                    </a:gs>
                    <a:gs pos="30000">
                      <a:srgbClr val="FFFFFF"/>
                    </a:gs>
                  </a:gsLst>
                  <a:lin ang="5400000" scaled="0"/>
                </a:gradFill>
              </a:endParaRPr>
            </a:p>
          </p:txBody>
        </p:sp>
      </p:grpSp>
      <p:sp>
        <p:nvSpPr>
          <p:cNvPr id="106" name="Rectangle 105">
            <a:extLst>
              <a:ext uri="{FF2B5EF4-FFF2-40B4-BE49-F238E27FC236}">
                <a16:creationId xmlns:a16="http://schemas.microsoft.com/office/drawing/2014/main" id="{47095A81-E91D-439C-9A94-783C19872B61}"/>
              </a:ext>
            </a:extLst>
          </p:cNvPr>
          <p:cNvSpPr/>
          <p:nvPr/>
        </p:nvSpPr>
        <p:spPr bwMode="auto">
          <a:xfrm>
            <a:off x="9452063" y="2907672"/>
            <a:ext cx="2167128" cy="553998"/>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0" numCol="1" rtlCol="0" anchor="ctr" anchorCtr="0" compatLnSpc="1">
            <a:prstTxWarp prst="textNoShape">
              <a:avLst/>
            </a:prstTxWarp>
            <a:spAutoFit/>
          </a:bodyPr>
          <a:lstStyle/>
          <a:p>
            <a:pPr>
              <a:defRPr/>
            </a:pPr>
            <a:r>
              <a:rPr lang="en-US">
                <a:gradFill>
                  <a:gsLst>
                    <a:gs pos="1250">
                      <a:schemeClr val="tx1"/>
                    </a:gs>
                    <a:gs pos="100000">
                      <a:schemeClr val="tx1"/>
                    </a:gs>
                  </a:gsLst>
                  <a:lin ang="5400000" scaled="0"/>
                </a:gradFill>
                <a:cs typeface="Segoe UI Light" panose="020B0502040204020203" pitchFamily="34" charset="0"/>
              </a:rPr>
              <a:t>VMware to tape backup</a:t>
            </a:r>
          </a:p>
        </p:txBody>
      </p:sp>
      <p:grpSp>
        <p:nvGrpSpPr>
          <p:cNvPr id="16" name="Group 15">
            <a:extLst>
              <a:ext uri="{FF2B5EF4-FFF2-40B4-BE49-F238E27FC236}">
                <a16:creationId xmlns:a16="http://schemas.microsoft.com/office/drawing/2014/main" id="{32BE71EF-2CCE-4C0C-818D-3BCB40C091EE}"/>
              </a:ext>
            </a:extLst>
          </p:cNvPr>
          <p:cNvGrpSpPr/>
          <p:nvPr/>
        </p:nvGrpSpPr>
        <p:grpSpPr>
          <a:xfrm>
            <a:off x="8423941" y="2757062"/>
            <a:ext cx="860488" cy="859536"/>
            <a:chOff x="3835992" y="2025650"/>
            <a:chExt cx="1793448" cy="1793448"/>
          </a:xfrm>
        </p:grpSpPr>
        <p:sp>
          <p:nvSpPr>
            <p:cNvPr id="17" name="Oval 16">
              <a:extLst>
                <a:ext uri="{FF2B5EF4-FFF2-40B4-BE49-F238E27FC236}">
                  <a16:creationId xmlns:a16="http://schemas.microsoft.com/office/drawing/2014/main" id="{69266424-C069-4683-A79F-5003DECEFDCE}"/>
                </a:ext>
              </a:extLst>
            </p:cNvPr>
            <p:cNvSpPr/>
            <p:nvPr/>
          </p:nvSpPr>
          <p:spPr bwMode="auto">
            <a:xfrm>
              <a:off x="3835992" y="2025650"/>
              <a:ext cx="1793448" cy="1793448"/>
            </a:xfrm>
            <a:prstGeom prst="ellipse">
              <a:avLst/>
            </a:prstGeom>
            <a:noFill/>
            <a:ln w="19050">
              <a:solidFill>
                <a:srgbClr val="BFBFBF"/>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600">
                <a:gradFill>
                  <a:gsLst>
                    <a:gs pos="40075">
                      <a:srgbClr val="FFFFFF"/>
                    </a:gs>
                    <a:gs pos="30000">
                      <a:srgbClr val="FFFFFF"/>
                    </a:gs>
                  </a:gsLst>
                  <a:lin ang="5400000" scaled="0"/>
                </a:gradFill>
              </a:endParaRPr>
            </a:p>
          </p:txBody>
        </p:sp>
        <p:pic>
          <p:nvPicPr>
            <p:cNvPr id="18" name="Picture 17" descr="VMware vSphere Client High-Def icon by flakshack on DeviantArt">
              <a:extLst>
                <a:ext uri="{FF2B5EF4-FFF2-40B4-BE49-F238E27FC236}">
                  <a16:creationId xmlns:a16="http://schemas.microsoft.com/office/drawing/2014/main" id="{C0040EF8-9809-41AE-891B-F202A02DE422}"/>
                </a:ext>
              </a:extLst>
            </p:cNvPr>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4210256" y="2458115"/>
              <a:ext cx="1075265" cy="924656"/>
            </a:xfrm>
            <a:prstGeom prst="rect">
              <a:avLst/>
            </a:prstGeom>
            <a:noFill/>
          </p:spPr>
        </p:pic>
      </p:grpSp>
      <p:sp>
        <p:nvSpPr>
          <p:cNvPr id="103" name="Rectangle 102">
            <a:extLst>
              <a:ext uri="{FF2B5EF4-FFF2-40B4-BE49-F238E27FC236}">
                <a16:creationId xmlns:a16="http://schemas.microsoft.com/office/drawing/2014/main" id="{0C082537-F6EC-49A5-95D0-D90D755AA062}"/>
              </a:ext>
            </a:extLst>
          </p:cNvPr>
          <p:cNvSpPr/>
          <p:nvPr/>
        </p:nvSpPr>
        <p:spPr bwMode="auto">
          <a:xfrm>
            <a:off x="9452063" y="4086668"/>
            <a:ext cx="2167128" cy="830997"/>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0" numCol="1" rtlCol="0" anchor="ctr" anchorCtr="0" compatLnSpc="1">
            <a:prstTxWarp prst="textNoShape">
              <a:avLst/>
            </a:prstTxWarp>
            <a:spAutoFit/>
          </a:bodyPr>
          <a:lstStyle/>
          <a:p>
            <a:pPr>
              <a:defRPr/>
            </a:pPr>
            <a:r>
              <a:rPr lang="en-US">
                <a:gradFill>
                  <a:gsLst>
                    <a:gs pos="1250">
                      <a:schemeClr val="tx1"/>
                    </a:gs>
                    <a:gs pos="100000">
                      <a:schemeClr val="tx1"/>
                    </a:gs>
                  </a:gsLst>
                  <a:lin ang="5400000" scaled="0"/>
                </a:gradFill>
              </a:rPr>
              <a:t>Modern backup storage improvements</a:t>
            </a:r>
          </a:p>
        </p:txBody>
      </p:sp>
      <p:grpSp>
        <p:nvGrpSpPr>
          <p:cNvPr id="19" name="Group 18">
            <a:extLst>
              <a:ext uri="{FF2B5EF4-FFF2-40B4-BE49-F238E27FC236}">
                <a16:creationId xmlns:a16="http://schemas.microsoft.com/office/drawing/2014/main" id="{BA027019-5A97-4B6B-8515-5F83791DA712}"/>
              </a:ext>
            </a:extLst>
          </p:cNvPr>
          <p:cNvGrpSpPr/>
          <p:nvPr/>
        </p:nvGrpSpPr>
        <p:grpSpPr>
          <a:xfrm>
            <a:off x="8423941" y="4072399"/>
            <a:ext cx="860489" cy="859536"/>
            <a:chOff x="6682405" y="2025650"/>
            <a:chExt cx="1793448" cy="1793448"/>
          </a:xfrm>
        </p:grpSpPr>
        <p:sp>
          <p:nvSpPr>
            <p:cNvPr id="20" name="Oval 19">
              <a:extLst>
                <a:ext uri="{FF2B5EF4-FFF2-40B4-BE49-F238E27FC236}">
                  <a16:creationId xmlns:a16="http://schemas.microsoft.com/office/drawing/2014/main" id="{7AFBC845-91AF-41BD-805D-3CF6E3A7737C}"/>
                </a:ext>
              </a:extLst>
            </p:cNvPr>
            <p:cNvSpPr/>
            <p:nvPr/>
          </p:nvSpPr>
          <p:spPr bwMode="auto">
            <a:xfrm>
              <a:off x="6682405" y="2025650"/>
              <a:ext cx="1793448" cy="1793448"/>
            </a:xfrm>
            <a:prstGeom prst="ellipse">
              <a:avLst/>
            </a:prstGeom>
            <a:noFill/>
            <a:ln w="19050">
              <a:solidFill>
                <a:srgbClr val="BFBFBF"/>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600">
                <a:gradFill>
                  <a:gsLst>
                    <a:gs pos="40075">
                      <a:srgbClr val="FFFFFF"/>
                    </a:gs>
                    <a:gs pos="30000">
                      <a:srgbClr val="FFFFFF"/>
                    </a:gs>
                  </a:gsLst>
                  <a:lin ang="5400000" scaled="0"/>
                </a:gradFill>
              </a:endParaRPr>
            </a:p>
          </p:txBody>
        </p:sp>
        <p:pic>
          <p:nvPicPr>
            <p:cNvPr id="21" name="Picture 20">
              <a:extLst>
                <a:ext uri="{FF2B5EF4-FFF2-40B4-BE49-F238E27FC236}">
                  <a16:creationId xmlns:a16="http://schemas.microsoft.com/office/drawing/2014/main" id="{DF68599A-6B33-4B08-B2C3-D91CF3D42BA9}"/>
                </a:ext>
              </a:extLst>
            </p:cNvPr>
            <p:cNvPicPr>
              <a:picLocks noChangeAspect="1"/>
            </p:cNvPicPr>
            <p:nvPr/>
          </p:nvPicPr>
          <p:blipFill>
            <a:blip r:embed="rId7"/>
            <a:stretch>
              <a:fillRect/>
            </a:stretch>
          </p:blipFill>
          <p:spPr>
            <a:xfrm>
              <a:off x="7025559" y="2444004"/>
              <a:ext cx="1070132" cy="1070133"/>
            </a:xfrm>
            <a:prstGeom prst="rect">
              <a:avLst/>
            </a:prstGeom>
          </p:spPr>
        </p:pic>
      </p:grpSp>
      <p:sp>
        <p:nvSpPr>
          <p:cNvPr id="104" name="Rectangle 103">
            <a:extLst>
              <a:ext uri="{FF2B5EF4-FFF2-40B4-BE49-F238E27FC236}">
                <a16:creationId xmlns:a16="http://schemas.microsoft.com/office/drawing/2014/main" id="{CD8421C1-9390-4918-89A2-671CEAFE6181}"/>
              </a:ext>
            </a:extLst>
          </p:cNvPr>
          <p:cNvSpPr/>
          <p:nvPr/>
        </p:nvSpPr>
        <p:spPr bwMode="auto">
          <a:xfrm>
            <a:off x="9434479" y="5402005"/>
            <a:ext cx="2167128" cy="830997"/>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0" numCol="1" rtlCol="0" anchor="ctr" anchorCtr="0" compatLnSpc="1">
            <a:prstTxWarp prst="textNoShape">
              <a:avLst/>
            </a:prstTxWarp>
            <a:spAutoFit/>
          </a:bodyPr>
          <a:lstStyle/>
          <a:p>
            <a:pPr>
              <a:defRPr/>
            </a:pPr>
            <a:r>
              <a:rPr lang="en-US">
                <a:gradFill>
                  <a:gsLst>
                    <a:gs pos="1250">
                      <a:schemeClr val="tx1"/>
                    </a:gs>
                    <a:gs pos="100000">
                      <a:schemeClr val="tx1"/>
                    </a:gs>
                  </a:gsLst>
                  <a:lin ang="5400000" scaled="0"/>
                </a:gradFill>
              </a:rPr>
              <a:t>Greater flexibility in recovering from Azure</a:t>
            </a:r>
          </a:p>
        </p:txBody>
      </p:sp>
      <p:grpSp>
        <p:nvGrpSpPr>
          <p:cNvPr id="22" name="Group 21">
            <a:extLst>
              <a:ext uri="{FF2B5EF4-FFF2-40B4-BE49-F238E27FC236}">
                <a16:creationId xmlns:a16="http://schemas.microsoft.com/office/drawing/2014/main" id="{8C307D01-0869-471B-A4A0-8DF2175547F5}"/>
              </a:ext>
            </a:extLst>
          </p:cNvPr>
          <p:cNvGrpSpPr/>
          <p:nvPr/>
        </p:nvGrpSpPr>
        <p:grpSpPr>
          <a:xfrm>
            <a:off x="8423941" y="5387736"/>
            <a:ext cx="859536" cy="859536"/>
            <a:chOff x="9528818" y="2025650"/>
            <a:chExt cx="1793448" cy="1793448"/>
          </a:xfrm>
        </p:grpSpPr>
        <p:sp>
          <p:nvSpPr>
            <p:cNvPr id="23" name="Oval 22">
              <a:extLst>
                <a:ext uri="{FF2B5EF4-FFF2-40B4-BE49-F238E27FC236}">
                  <a16:creationId xmlns:a16="http://schemas.microsoft.com/office/drawing/2014/main" id="{52437821-CE02-4F56-848E-DB152BA470B1}"/>
                </a:ext>
              </a:extLst>
            </p:cNvPr>
            <p:cNvSpPr/>
            <p:nvPr/>
          </p:nvSpPr>
          <p:spPr bwMode="auto">
            <a:xfrm>
              <a:off x="9528818" y="2025650"/>
              <a:ext cx="1793448" cy="1793448"/>
            </a:xfrm>
            <a:prstGeom prst="ellipse">
              <a:avLst/>
            </a:prstGeom>
            <a:noFill/>
            <a:ln w="19050">
              <a:solidFill>
                <a:srgbClr val="BFBFBF"/>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600">
                <a:gradFill>
                  <a:gsLst>
                    <a:gs pos="40075">
                      <a:srgbClr val="FFFFFF"/>
                    </a:gs>
                    <a:gs pos="30000">
                      <a:srgbClr val="FFFFFF"/>
                    </a:gs>
                  </a:gsLst>
                  <a:lin ang="5400000" scaled="0"/>
                </a:gradFill>
              </a:endParaRPr>
            </a:p>
          </p:txBody>
        </p:sp>
        <p:grpSp>
          <p:nvGrpSpPr>
            <p:cNvPr id="24" name="Group 10">
              <a:extLst>
                <a:ext uri="{FF2B5EF4-FFF2-40B4-BE49-F238E27FC236}">
                  <a16:creationId xmlns:a16="http://schemas.microsoft.com/office/drawing/2014/main" id="{3F07A7E6-B52F-4EAF-A818-D161D34E0B03}"/>
                </a:ext>
              </a:extLst>
            </p:cNvPr>
            <p:cNvGrpSpPr>
              <a:grpSpLocks noChangeAspect="1"/>
            </p:cNvGrpSpPr>
            <p:nvPr/>
          </p:nvGrpSpPr>
          <p:grpSpPr bwMode="auto">
            <a:xfrm>
              <a:off x="10028111" y="2203979"/>
              <a:ext cx="794862" cy="479164"/>
              <a:chOff x="3062" y="1691"/>
              <a:chExt cx="1556" cy="938"/>
            </a:xfrm>
          </p:grpSpPr>
          <p:sp>
            <p:nvSpPr>
              <p:cNvPr id="29" name="AutoShape 9">
                <a:extLst>
                  <a:ext uri="{FF2B5EF4-FFF2-40B4-BE49-F238E27FC236}">
                    <a16:creationId xmlns:a16="http://schemas.microsoft.com/office/drawing/2014/main" id="{F3DD318E-5D6C-413F-9C97-9B726B817519}"/>
                  </a:ext>
                </a:extLst>
              </p:cNvPr>
              <p:cNvSpPr>
                <a:spLocks noChangeAspect="1" noChangeArrowheads="1" noTextEdit="1"/>
              </p:cNvSpPr>
              <p:nvPr/>
            </p:nvSpPr>
            <p:spPr bwMode="auto">
              <a:xfrm>
                <a:off x="3062" y="1691"/>
                <a:ext cx="1556" cy="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11">
                <a:extLst>
                  <a:ext uri="{FF2B5EF4-FFF2-40B4-BE49-F238E27FC236}">
                    <a16:creationId xmlns:a16="http://schemas.microsoft.com/office/drawing/2014/main" id="{4DAA2138-7FA6-4086-880D-232E9498CC30}"/>
                  </a:ext>
                </a:extLst>
              </p:cNvPr>
              <p:cNvSpPr>
                <a:spLocks/>
              </p:cNvSpPr>
              <p:nvPr/>
            </p:nvSpPr>
            <p:spPr bwMode="auto">
              <a:xfrm>
                <a:off x="3061" y="1691"/>
                <a:ext cx="1556" cy="937"/>
              </a:xfrm>
              <a:custGeom>
                <a:avLst/>
                <a:gdLst>
                  <a:gd name="T0" fmla="*/ 1981 w 2163"/>
                  <a:gd name="T1" fmla="*/ 669 h 1301"/>
                  <a:gd name="T2" fmla="*/ 2163 w 2163"/>
                  <a:gd name="T3" fmla="*/ 971 h 1301"/>
                  <a:gd name="T4" fmla="*/ 1936 w 2163"/>
                  <a:gd name="T5" fmla="*/ 1291 h 1301"/>
                  <a:gd name="T6" fmla="*/ 1891 w 2163"/>
                  <a:gd name="T7" fmla="*/ 1301 h 1301"/>
                  <a:gd name="T8" fmla="*/ 330 w 2163"/>
                  <a:gd name="T9" fmla="*/ 1301 h 1301"/>
                  <a:gd name="T10" fmla="*/ 0 w 2163"/>
                  <a:gd name="T11" fmla="*/ 937 h 1301"/>
                  <a:gd name="T12" fmla="*/ 330 w 2163"/>
                  <a:gd name="T13" fmla="*/ 573 h 1301"/>
                  <a:gd name="T14" fmla="*/ 367 w 2163"/>
                  <a:gd name="T15" fmla="*/ 577 h 1301"/>
                  <a:gd name="T16" fmla="*/ 618 w 2163"/>
                  <a:gd name="T17" fmla="*/ 425 h 1301"/>
                  <a:gd name="T18" fmla="*/ 701 w 2163"/>
                  <a:gd name="T19" fmla="*/ 439 h 1301"/>
                  <a:gd name="T20" fmla="*/ 701 w 2163"/>
                  <a:gd name="T21" fmla="*/ 425 h 1301"/>
                  <a:gd name="T22" fmla="*/ 1085 w 2163"/>
                  <a:gd name="T23" fmla="*/ 0 h 1301"/>
                  <a:gd name="T24" fmla="*/ 1432 w 2163"/>
                  <a:gd name="T25" fmla="*/ 247 h 1301"/>
                  <a:gd name="T26" fmla="*/ 1614 w 2163"/>
                  <a:gd name="T27" fmla="*/ 192 h 1301"/>
                  <a:gd name="T28" fmla="*/ 1985 w 2163"/>
                  <a:gd name="T29" fmla="*/ 604 h 1301"/>
                  <a:gd name="T30" fmla="*/ 1981 w 2163"/>
                  <a:gd name="T31" fmla="*/ 669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163" h="1301">
                    <a:moveTo>
                      <a:pt x="1981" y="669"/>
                    </a:moveTo>
                    <a:cubicBezTo>
                      <a:pt x="2091" y="721"/>
                      <a:pt x="2163" y="838"/>
                      <a:pt x="2163" y="971"/>
                    </a:cubicBezTo>
                    <a:cubicBezTo>
                      <a:pt x="2163" y="1126"/>
                      <a:pt x="2067" y="1256"/>
                      <a:pt x="1936" y="1291"/>
                    </a:cubicBezTo>
                    <a:cubicBezTo>
                      <a:pt x="1891" y="1301"/>
                      <a:pt x="1891" y="1301"/>
                      <a:pt x="1891" y="1301"/>
                    </a:cubicBezTo>
                    <a:cubicBezTo>
                      <a:pt x="330" y="1301"/>
                      <a:pt x="330" y="1301"/>
                      <a:pt x="330" y="1301"/>
                    </a:cubicBezTo>
                    <a:cubicBezTo>
                      <a:pt x="148" y="1301"/>
                      <a:pt x="0" y="1136"/>
                      <a:pt x="0" y="937"/>
                    </a:cubicBezTo>
                    <a:cubicBezTo>
                      <a:pt x="0" y="738"/>
                      <a:pt x="148" y="573"/>
                      <a:pt x="330" y="573"/>
                    </a:cubicBezTo>
                    <a:cubicBezTo>
                      <a:pt x="343" y="573"/>
                      <a:pt x="354" y="573"/>
                      <a:pt x="367" y="577"/>
                    </a:cubicBezTo>
                    <a:cubicBezTo>
                      <a:pt x="422" y="481"/>
                      <a:pt x="515" y="425"/>
                      <a:pt x="618" y="425"/>
                    </a:cubicBezTo>
                    <a:cubicBezTo>
                      <a:pt x="646" y="425"/>
                      <a:pt x="673" y="429"/>
                      <a:pt x="701" y="439"/>
                    </a:cubicBezTo>
                    <a:cubicBezTo>
                      <a:pt x="701" y="435"/>
                      <a:pt x="701" y="429"/>
                      <a:pt x="701" y="425"/>
                    </a:cubicBezTo>
                    <a:cubicBezTo>
                      <a:pt x="701" y="189"/>
                      <a:pt x="872" y="0"/>
                      <a:pt x="1085" y="0"/>
                    </a:cubicBezTo>
                    <a:cubicBezTo>
                      <a:pt x="1233" y="0"/>
                      <a:pt x="1370" y="99"/>
                      <a:pt x="1432" y="247"/>
                    </a:cubicBezTo>
                    <a:cubicBezTo>
                      <a:pt x="1487" y="213"/>
                      <a:pt x="1549" y="192"/>
                      <a:pt x="1614" y="192"/>
                    </a:cubicBezTo>
                    <a:cubicBezTo>
                      <a:pt x="1820" y="192"/>
                      <a:pt x="1985" y="378"/>
                      <a:pt x="1985" y="604"/>
                    </a:cubicBezTo>
                    <a:cubicBezTo>
                      <a:pt x="1988" y="625"/>
                      <a:pt x="1985" y="645"/>
                      <a:pt x="1981" y="669"/>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5" name="Group 4">
              <a:extLst>
                <a:ext uri="{FF2B5EF4-FFF2-40B4-BE49-F238E27FC236}">
                  <a16:creationId xmlns:a16="http://schemas.microsoft.com/office/drawing/2014/main" id="{BBBEE28F-5A08-485F-8591-F610EDE0D0C1}"/>
                </a:ext>
              </a:extLst>
            </p:cNvPr>
            <p:cNvGrpSpPr>
              <a:grpSpLocks noChangeAspect="1"/>
            </p:cNvGrpSpPr>
            <p:nvPr/>
          </p:nvGrpSpPr>
          <p:grpSpPr bwMode="auto">
            <a:xfrm>
              <a:off x="10075615" y="2747612"/>
              <a:ext cx="699183" cy="866393"/>
              <a:chOff x="3682" y="1419"/>
              <a:chExt cx="1037" cy="1285"/>
            </a:xfrm>
            <a:solidFill>
              <a:schemeClr val="accent2"/>
            </a:solidFill>
          </p:grpSpPr>
          <p:sp>
            <p:nvSpPr>
              <p:cNvPr id="26" name="Freeform 5">
                <a:extLst>
                  <a:ext uri="{FF2B5EF4-FFF2-40B4-BE49-F238E27FC236}">
                    <a16:creationId xmlns:a16="http://schemas.microsoft.com/office/drawing/2014/main" id="{6F73B22E-8595-42E5-8347-C532F37D4877}"/>
                  </a:ext>
                </a:extLst>
              </p:cNvPr>
              <p:cNvSpPr>
                <a:spLocks noEditPoints="1"/>
              </p:cNvSpPr>
              <p:nvPr/>
            </p:nvSpPr>
            <p:spPr bwMode="auto">
              <a:xfrm>
                <a:off x="3953" y="1691"/>
                <a:ext cx="494" cy="1013"/>
              </a:xfrm>
              <a:custGeom>
                <a:avLst/>
                <a:gdLst>
                  <a:gd name="T0" fmla="*/ 618 w 687"/>
                  <a:gd name="T1" fmla="*/ 0 h 1408"/>
                  <a:gd name="T2" fmla="*/ 69 w 687"/>
                  <a:gd name="T3" fmla="*/ 0 h 1408"/>
                  <a:gd name="T4" fmla="*/ 0 w 687"/>
                  <a:gd name="T5" fmla="*/ 68 h 1408"/>
                  <a:gd name="T6" fmla="*/ 0 w 687"/>
                  <a:gd name="T7" fmla="*/ 1408 h 1408"/>
                  <a:gd name="T8" fmla="*/ 687 w 687"/>
                  <a:gd name="T9" fmla="*/ 1408 h 1408"/>
                  <a:gd name="T10" fmla="*/ 687 w 687"/>
                  <a:gd name="T11" fmla="*/ 68 h 1408"/>
                  <a:gd name="T12" fmla="*/ 618 w 687"/>
                  <a:gd name="T13" fmla="*/ 0 h 1408"/>
                  <a:gd name="T14" fmla="*/ 584 w 687"/>
                  <a:gd name="T15" fmla="*/ 1270 h 1408"/>
                  <a:gd name="T16" fmla="*/ 103 w 687"/>
                  <a:gd name="T17" fmla="*/ 1270 h 1408"/>
                  <a:gd name="T18" fmla="*/ 103 w 687"/>
                  <a:gd name="T19" fmla="*/ 1201 h 1408"/>
                  <a:gd name="T20" fmla="*/ 584 w 687"/>
                  <a:gd name="T21" fmla="*/ 1201 h 1408"/>
                  <a:gd name="T22" fmla="*/ 584 w 687"/>
                  <a:gd name="T23" fmla="*/ 1270 h 1408"/>
                  <a:gd name="T24" fmla="*/ 584 w 687"/>
                  <a:gd name="T25" fmla="*/ 1132 h 1408"/>
                  <a:gd name="T26" fmla="*/ 103 w 687"/>
                  <a:gd name="T27" fmla="*/ 1132 h 1408"/>
                  <a:gd name="T28" fmla="*/ 103 w 687"/>
                  <a:gd name="T29" fmla="*/ 1064 h 1408"/>
                  <a:gd name="T30" fmla="*/ 584 w 687"/>
                  <a:gd name="T31" fmla="*/ 1064 h 1408"/>
                  <a:gd name="T32" fmla="*/ 584 w 687"/>
                  <a:gd name="T33" fmla="*/ 1132 h 1408"/>
                  <a:gd name="T34" fmla="*/ 584 w 687"/>
                  <a:gd name="T35" fmla="*/ 274 h 1408"/>
                  <a:gd name="T36" fmla="*/ 103 w 687"/>
                  <a:gd name="T37" fmla="*/ 274 h 1408"/>
                  <a:gd name="T38" fmla="*/ 103 w 687"/>
                  <a:gd name="T39" fmla="*/ 206 h 1408"/>
                  <a:gd name="T40" fmla="*/ 584 w 687"/>
                  <a:gd name="T41" fmla="*/ 206 h 1408"/>
                  <a:gd name="T42" fmla="*/ 584 w 687"/>
                  <a:gd name="T43" fmla="*/ 274 h 1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87" h="1408">
                    <a:moveTo>
                      <a:pt x="618" y="0"/>
                    </a:moveTo>
                    <a:cubicBezTo>
                      <a:pt x="69" y="0"/>
                      <a:pt x="69" y="0"/>
                      <a:pt x="69" y="0"/>
                    </a:cubicBezTo>
                    <a:cubicBezTo>
                      <a:pt x="31" y="0"/>
                      <a:pt x="0" y="30"/>
                      <a:pt x="0" y="68"/>
                    </a:cubicBezTo>
                    <a:cubicBezTo>
                      <a:pt x="0" y="1408"/>
                      <a:pt x="0" y="1408"/>
                      <a:pt x="0" y="1408"/>
                    </a:cubicBezTo>
                    <a:cubicBezTo>
                      <a:pt x="687" y="1408"/>
                      <a:pt x="687" y="1408"/>
                      <a:pt x="687" y="1408"/>
                    </a:cubicBezTo>
                    <a:cubicBezTo>
                      <a:pt x="687" y="68"/>
                      <a:pt x="687" y="68"/>
                      <a:pt x="687" y="68"/>
                    </a:cubicBezTo>
                    <a:cubicBezTo>
                      <a:pt x="687" y="30"/>
                      <a:pt x="656" y="0"/>
                      <a:pt x="618" y="0"/>
                    </a:cubicBezTo>
                    <a:close/>
                    <a:moveTo>
                      <a:pt x="584" y="1270"/>
                    </a:moveTo>
                    <a:cubicBezTo>
                      <a:pt x="103" y="1270"/>
                      <a:pt x="103" y="1270"/>
                      <a:pt x="103" y="1270"/>
                    </a:cubicBezTo>
                    <a:cubicBezTo>
                      <a:pt x="103" y="1201"/>
                      <a:pt x="103" y="1201"/>
                      <a:pt x="103" y="1201"/>
                    </a:cubicBezTo>
                    <a:cubicBezTo>
                      <a:pt x="584" y="1201"/>
                      <a:pt x="584" y="1201"/>
                      <a:pt x="584" y="1201"/>
                    </a:cubicBezTo>
                    <a:cubicBezTo>
                      <a:pt x="584" y="1270"/>
                      <a:pt x="584" y="1270"/>
                      <a:pt x="584" y="1270"/>
                    </a:cubicBezTo>
                    <a:close/>
                    <a:moveTo>
                      <a:pt x="584" y="1132"/>
                    </a:moveTo>
                    <a:cubicBezTo>
                      <a:pt x="103" y="1132"/>
                      <a:pt x="103" y="1132"/>
                      <a:pt x="103" y="1132"/>
                    </a:cubicBezTo>
                    <a:cubicBezTo>
                      <a:pt x="103" y="1064"/>
                      <a:pt x="103" y="1064"/>
                      <a:pt x="103" y="1064"/>
                    </a:cubicBezTo>
                    <a:cubicBezTo>
                      <a:pt x="584" y="1064"/>
                      <a:pt x="584" y="1064"/>
                      <a:pt x="584" y="1064"/>
                    </a:cubicBezTo>
                    <a:cubicBezTo>
                      <a:pt x="584" y="1132"/>
                      <a:pt x="584" y="1132"/>
                      <a:pt x="584" y="1132"/>
                    </a:cubicBezTo>
                    <a:close/>
                    <a:moveTo>
                      <a:pt x="584" y="274"/>
                    </a:moveTo>
                    <a:cubicBezTo>
                      <a:pt x="103" y="274"/>
                      <a:pt x="103" y="274"/>
                      <a:pt x="103" y="274"/>
                    </a:cubicBezTo>
                    <a:cubicBezTo>
                      <a:pt x="103" y="206"/>
                      <a:pt x="103" y="206"/>
                      <a:pt x="103" y="206"/>
                    </a:cubicBezTo>
                    <a:cubicBezTo>
                      <a:pt x="584" y="206"/>
                      <a:pt x="584" y="206"/>
                      <a:pt x="584" y="206"/>
                    </a:cubicBezTo>
                    <a:cubicBezTo>
                      <a:pt x="584" y="274"/>
                      <a:pt x="584" y="274"/>
                      <a:pt x="584" y="2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6">
                <a:extLst>
                  <a:ext uri="{FF2B5EF4-FFF2-40B4-BE49-F238E27FC236}">
                    <a16:creationId xmlns:a16="http://schemas.microsoft.com/office/drawing/2014/main" id="{4E9D65A9-410B-477F-B309-D58282DDC486}"/>
                  </a:ext>
                </a:extLst>
              </p:cNvPr>
              <p:cNvSpPr>
                <a:spLocks noEditPoints="1"/>
              </p:cNvSpPr>
              <p:nvPr/>
            </p:nvSpPr>
            <p:spPr bwMode="auto">
              <a:xfrm>
                <a:off x="4225" y="1419"/>
                <a:ext cx="494" cy="1013"/>
              </a:xfrm>
              <a:custGeom>
                <a:avLst/>
                <a:gdLst>
                  <a:gd name="T0" fmla="*/ 618 w 687"/>
                  <a:gd name="T1" fmla="*/ 0 h 1408"/>
                  <a:gd name="T2" fmla="*/ 69 w 687"/>
                  <a:gd name="T3" fmla="*/ 0 h 1408"/>
                  <a:gd name="T4" fmla="*/ 0 w 687"/>
                  <a:gd name="T5" fmla="*/ 69 h 1408"/>
                  <a:gd name="T6" fmla="*/ 0 w 687"/>
                  <a:gd name="T7" fmla="*/ 309 h 1408"/>
                  <a:gd name="T8" fmla="*/ 240 w 687"/>
                  <a:gd name="T9" fmla="*/ 309 h 1408"/>
                  <a:gd name="T10" fmla="*/ 377 w 687"/>
                  <a:gd name="T11" fmla="*/ 446 h 1408"/>
                  <a:gd name="T12" fmla="*/ 377 w 687"/>
                  <a:gd name="T13" fmla="*/ 1064 h 1408"/>
                  <a:gd name="T14" fmla="*/ 583 w 687"/>
                  <a:gd name="T15" fmla="*/ 1064 h 1408"/>
                  <a:gd name="T16" fmla="*/ 583 w 687"/>
                  <a:gd name="T17" fmla="*/ 1133 h 1408"/>
                  <a:gd name="T18" fmla="*/ 377 w 687"/>
                  <a:gd name="T19" fmla="*/ 1133 h 1408"/>
                  <a:gd name="T20" fmla="*/ 377 w 687"/>
                  <a:gd name="T21" fmla="*/ 1202 h 1408"/>
                  <a:gd name="T22" fmla="*/ 583 w 687"/>
                  <a:gd name="T23" fmla="*/ 1202 h 1408"/>
                  <a:gd name="T24" fmla="*/ 583 w 687"/>
                  <a:gd name="T25" fmla="*/ 1271 h 1408"/>
                  <a:gd name="T26" fmla="*/ 377 w 687"/>
                  <a:gd name="T27" fmla="*/ 1271 h 1408"/>
                  <a:gd name="T28" fmla="*/ 377 w 687"/>
                  <a:gd name="T29" fmla="*/ 1408 h 1408"/>
                  <a:gd name="T30" fmla="*/ 687 w 687"/>
                  <a:gd name="T31" fmla="*/ 1408 h 1408"/>
                  <a:gd name="T32" fmla="*/ 687 w 687"/>
                  <a:gd name="T33" fmla="*/ 68 h 1408"/>
                  <a:gd name="T34" fmla="*/ 618 w 687"/>
                  <a:gd name="T35" fmla="*/ 0 h 1408"/>
                  <a:gd name="T36" fmla="*/ 583 w 687"/>
                  <a:gd name="T37" fmla="*/ 274 h 1408"/>
                  <a:gd name="T38" fmla="*/ 103 w 687"/>
                  <a:gd name="T39" fmla="*/ 274 h 1408"/>
                  <a:gd name="T40" fmla="*/ 103 w 687"/>
                  <a:gd name="T41" fmla="*/ 206 h 1408"/>
                  <a:gd name="T42" fmla="*/ 584 w 687"/>
                  <a:gd name="T43" fmla="*/ 206 h 1408"/>
                  <a:gd name="T44" fmla="*/ 584 w 687"/>
                  <a:gd name="T45" fmla="*/ 274 h 1408"/>
                  <a:gd name="T46" fmla="*/ 583 w 687"/>
                  <a:gd name="T47" fmla="*/ 274 h 1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87" h="1408">
                    <a:moveTo>
                      <a:pt x="618" y="0"/>
                    </a:moveTo>
                    <a:cubicBezTo>
                      <a:pt x="69" y="0"/>
                      <a:pt x="69" y="0"/>
                      <a:pt x="69" y="0"/>
                    </a:cubicBezTo>
                    <a:cubicBezTo>
                      <a:pt x="31" y="0"/>
                      <a:pt x="0" y="31"/>
                      <a:pt x="0" y="69"/>
                    </a:cubicBezTo>
                    <a:cubicBezTo>
                      <a:pt x="0" y="309"/>
                      <a:pt x="0" y="309"/>
                      <a:pt x="0" y="309"/>
                    </a:cubicBezTo>
                    <a:cubicBezTo>
                      <a:pt x="240" y="309"/>
                      <a:pt x="240" y="309"/>
                      <a:pt x="240" y="309"/>
                    </a:cubicBezTo>
                    <a:cubicBezTo>
                      <a:pt x="316" y="309"/>
                      <a:pt x="377" y="371"/>
                      <a:pt x="377" y="446"/>
                    </a:cubicBezTo>
                    <a:cubicBezTo>
                      <a:pt x="377" y="1064"/>
                      <a:pt x="377" y="1064"/>
                      <a:pt x="377" y="1064"/>
                    </a:cubicBezTo>
                    <a:cubicBezTo>
                      <a:pt x="583" y="1064"/>
                      <a:pt x="583" y="1064"/>
                      <a:pt x="583" y="1064"/>
                    </a:cubicBezTo>
                    <a:cubicBezTo>
                      <a:pt x="583" y="1133"/>
                      <a:pt x="583" y="1133"/>
                      <a:pt x="583" y="1133"/>
                    </a:cubicBezTo>
                    <a:cubicBezTo>
                      <a:pt x="377" y="1133"/>
                      <a:pt x="377" y="1133"/>
                      <a:pt x="377" y="1133"/>
                    </a:cubicBezTo>
                    <a:cubicBezTo>
                      <a:pt x="377" y="1202"/>
                      <a:pt x="377" y="1202"/>
                      <a:pt x="377" y="1202"/>
                    </a:cubicBezTo>
                    <a:cubicBezTo>
                      <a:pt x="583" y="1202"/>
                      <a:pt x="583" y="1202"/>
                      <a:pt x="583" y="1202"/>
                    </a:cubicBezTo>
                    <a:cubicBezTo>
                      <a:pt x="583" y="1271"/>
                      <a:pt x="583" y="1271"/>
                      <a:pt x="583" y="1271"/>
                    </a:cubicBezTo>
                    <a:cubicBezTo>
                      <a:pt x="377" y="1271"/>
                      <a:pt x="377" y="1271"/>
                      <a:pt x="377" y="1271"/>
                    </a:cubicBezTo>
                    <a:cubicBezTo>
                      <a:pt x="377" y="1408"/>
                      <a:pt x="377" y="1408"/>
                      <a:pt x="377" y="1408"/>
                    </a:cubicBezTo>
                    <a:cubicBezTo>
                      <a:pt x="687" y="1408"/>
                      <a:pt x="687" y="1408"/>
                      <a:pt x="687" y="1408"/>
                    </a:cubicBezTo>
                    <a:cubicBezTo>
                      <a:pt x="687" y="68"/>
                      <a:pt x="687" y="68"/>
                      <a:pt x="687" y="68"/>
                    </a:cubicBezTo>
                    <a:cubicBezTo>
                      <a:pt x="687" y="31"/>
                      <a:pt x="656" y="0"/>
                      <a:pt x="618" y="0"/>
                    </a:cubicBezTo>
                    <a:close/>
                    <a:moveTo>
                      <a:pt x="583" y="274"/>
                    </a:moveTo>
                    <a:cubicBezTo>
                      <a:pt x="103" y="274"/>
                      <a:pt x="103" y="274"/>
                      <a:pt x="103" y="274"/>
                    </a:cubicBezTo>
                    <a:cubicBezTo>
                      <a:pt x="103" y="206"/>
                      <a:pt x="103" y="206"/>
                      <a:pt x="103" y="206"/>
                    </a:cubicBezTo>
                    <a:cubicBezTo>
                      <a:pt x="584" y="206"/>
                      <a:pt x="584" y="206"/>
                      <a:pt x="584" y="206"/>
                    </a:cubicBezTo>
                    <a:cubicBezTo>
                      <a:pt x="584" y="274"/>
                      <a:pt x="584" y="274"/>
                      <a:pt x="584" y="274"/>
                    </a:cubicBezTo>
                    <a:lnTo>
                      <a:pt x="583" y="2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7">
                <a:extLst>
                  <a:ext uri="{FF2B5EF4-FFF2-40B4-BE49-F238E27FC236}">
                    <a16:creationId xmlns:a16="http://schemas.microsoft.com/office/drawing/2014/main" id="{78A370A8-A902-4A6D-B7DA-92513FE0EFC2}"/>
                  </a:ext>
                </a:extLst>
              </p:cNvPr>
              <p:cNvSpPr>
                <a:spLocks noEditPoints="1"/>
              </p:cNvSpPr>
              <p:nvPr/>
            </p:nvSpPr>
            <p:spPr bwMode="auto">
              <a:xfrm>
                <a:off x="3682" y="1419"/>
                <a:ext cx="493" cy="1013"/>
              </a:xfrm>
              <a:custGeom>
                <a:avLst/>
                <a:gdLst>
                  <a:gd name="T0" fmla="*/ 308 w 686"/>
                  <a:gd name="T1" fmla="*/ 1270 h 1408"/>
                  <a:gd name="T2" fmla="*/ 102 w 686"/>
                  <a:gd name="T3" fmla="*/ 1270 h 1408"/>
                  <a:gd name="T4" fmla="*/ 102 w 686"/>
                  <a:gd name="T5" fmla="*/ 1202 h 1408"/>
                  <a:gd name="T6" fmla="*/ 308 w 686"/>
                  <a:gd name="T7" fmla="*/ 1202 h 1408"/>
                  <a:gd name="T8" fmla="*/ 308 w 686"/>
                  <a:gd name="T9" fmla="*/ 1133 h 1408"/>
                  <a:gd name="T10" fmla="*/ 102 w 686"/>
                  <a:gd name="T11" fmla="*/ 1133 h 1408"/>
                  <a:gd name="T12" fmla="*/ 102 w 686"/>
                  <a:gd name="T13" fmla="*/ 1064 h 1408"/>
                  <a:gd name="T14" fmla="*/ 308 w 686"/>
                  <a:gd name="T15" fmla="*/ 1064 h 1408"/>
                  <a:gd name="T16" fmla="*/ 308 w 686"/>
                  <a:gd name="T17" fmla="*/ 446 h 1408"/>
                  <a:gd name="T18" fmla="*/ 446 w 686"/>
                  <a:gd name="T19" fmla="*/ 309 h 1408"/>
                  <a:gd name="T20" fmla="*/ 686 w 686"/>
                  <a:gd name="T21" fmla="*/ 309 h 1408"/>
                  <a:gd name="T22" fmla="*/ 686 w 686"/>
                  <a:gd name="T23" fmla="*/ 69 h 1408"/>
                  <a:gd name="T24" fmla="*/ 617 w 686"/>
                  <a:gd name="T25" fmla="*/ 0 h 1408"/>
                  <a:gd name="T26" fmla="*/ 68 w 686"/>
                  <a:gd name="T27" fmla="*/ 0 h 1408"/>
                  <a:gd name="T28" fmla="*/ 0 w 686"/>
                  <a:gd name="T29" fmla="*/ 69 h 1408"/>
                  <a:gd name="T30" fmla="*/ 0 w 686"/>
                  <a:gd name="T31" fmla="*/ 1408 h 1408"/>
                  <a:gd name="T32" fmla="*/ 309 w 686"/>
                  <a:gd name="T33" fmla="*/ 1408 h 1408"/>
                  <a:gd name="T34" fmla="*/ 309 w 686"/>
                  <a:gd name="T35" fmla="*/ 1270 h 1408"/>
                  <a:gd name="T36" fmla="*/ 308 w 686"/>
                  <a:gd name="T37" fmla="*/ 1270 h 1408"/>
                  <a:gd name="T38" fmla="*/ 102 w 686"/>
                  <a:gd name="T39" fmla="*/ 206 h 1408"/>
                  <a:gd name="T40" fmla="*/ 583 w 686"/>
                  <a:gd name="T41" fmla="*/ 206 h 1408"/>
                  <a:gd name="T42" fmla="*/ 583 w 686"/>
                  <a:gd name="T43" fmla="*/ 275 h 1408"/>
                  <a:gd name="T44" fmla="*/ 102 w 686"/>
                  <a:gd name="T45" fmla="*/ 275 h 1408"/>
                  <a:gd name="T46" fmla="*/ 102 w 686"/>
                  <a:gd name="T47" fmla="*/ 206 h 1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86" h="1408">
                    <a:moveTo>
                      <a:pt x="308" y="1270"/>
                    </a:moveTo>
                    <a:cubicBezTo>
                      <a:pt x="102" y="1270"/>
                      <a:pt x="102" y="1270"/>
                      <a:pt x="102" y="1270"/>
                    </a:cubicBezTo>
                    <a:cubicBezTo>
                      <a:pt x="102" y="1202"/>
                      <a:pt x="102" y="1202"/>
                      <a:pt x="102" y="1202"/>
                    </a:cubicBezTo>
                    <a:cubicBezTo>
                      <a:pt x="308" y="1202"/>
                      <a:pt x="308" y="1202"/>
                      <a:pt x="308" y="1202"/>
                    </a:cubicBezTo>
                    <a:cubicBezTo>
                      <a:pt x="308" y="1133"/>
                      <a:pt x="308" y="1133"/>
                      <a:pt x="308" y="1133"/>
                    </a:cubicBezTo>
                    <a:cubicBezTo>
                      <a:pt x="102" y="1133"/>
                      <a:pt x="102" y="1133"/>
                      <a:pt x="102" y="1133"/>
                    </a:cubicBezTo>
                    <a:cubicBezTo>
                      <a:pt x="102" y="1064"/>
                      <a:pt x="102" y="1064"/>
                      <a:pt x="102" y="1064"/>
                    </a:cubicBezTo>
                    <a:cubicBezTo>
                      <a:pt x="308" y="1064"/>
                      <a:pt x="308" y="1064"/>
                      <a:pt x="308" y="1064"/>
                    </a:cubicBezTo>
                    <a:cubicBezTo>
                      <a:pt x="308" y="446"/>
                      <a:pt x="308" y="446"/>
                      <a:pt x="308" y="446"/>
                    </a:cubicBezTo>
                    <a:cubicBezTo>
                      <a:pt x="308" y="371"/>
                      <a:pt x="370" y="309"/>
                      <a:pt x="446" y="309"/>
                    </a:cubicBezTo>
                    <a:cubicBezTo>
                      <a:pt x="686" y="309"/>
                      <a:pt x="686" y="309"/>
                      <a:pt x="686" y="309"/>
                    </a:cubicBezTo>
                    <a:cubicBezTo>
                      <a:pt x="686" y="69"/>
                      <a:pt x="686" y="69"/>
                      <a:pt x="686" y="69"/>
                    </a:cubicBezTo>
                    <a:cubicBezTo>
                      <a:pt x="686" y="31"/>
                      <a:pt x="655" y="0"/>
                      <a:pt x="617" y="0"/>
                    </a:cubicBezTo>
                    <a:cubicBezTo>
                      <a:pt x="68" y="0"/>
                      <a:pt x="68" y="0"/>
                      <a:pt x="68" y="0"/>
                    </a:cubicBezTo>
                    <a:cubicBezTo>
                      <a:pt x="31" y="0"/>
                      <a:pt x="0" y="31"/>
                      <a:pt x="0" y="69"/>
                    </a:cubicBezTo>
                    <a:cubicBezTo>
                      <a:pt x="0" y="1408"/>
                      <a:pt x="0" y="1408"/>
                      <a:pt x="0" y="1408"/>
                    </a:cubicBezTo>
                    <a:cubicBezTo>
                      <a:pt x="309" y="1408"/>
                      <a:pt x="309" y="1408"/>
                      <a:pt x="309" y="1408"/>
                    </a:cubicBezTo>
                    <a:cubicBezTo>
                      <a:pt x="309" y="1270"/>
                      <a:pt x="309" y="1270"/>
                      <a:pt x="309" y="1270"/>
                    </a:cubicBezTo>
                    <a:lnTo>
                      <a:pt x="308" y="1270"/>
                    </a:lnTo>
                    <a:close/>
                    <a:moveTo>
                      <a:pt x="102" y="206"/>
                    </a:moveTo>
                    <a:cubicBezTo>
                      <a:pt x="583" y="206"/>
                      <a:pt x="583" y="206"/>
                      <a:pt x="583" y="206"/>
                    </a:cubicBezTo>
                    <a:cubicBezTo>
                      <a:pt x="583" y="275"/>
                      <a:pt x="583" y="275"/>
                      <a:pt x="583" y="275"/>
                    </a:cubicBezTo>
                    <a:cubicBezTo>
                      <a:pt x="102" y="275"/>
                      <a:pt x="102" y="275"/>
                      <a:pt x="102" y="275"/>
                    </a:cubicBezTo>
                    <a:lnTo>
                      <a:pt x="102" y="2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pic>
        <p:nvPicPr>
          <p:cNvPr id="48" name="Pic_Large">
            <a:extLst>
              <a:ext uri="{FF2B5EF4-FFF2-40B4-BE49-F238E27FC236}">
                <a16:creationId xmlns:a16="http://schemas.microsoft.com/office/drawing/2014/main" id="{7F5E56F2-68A3-451F-9232-F09AAB4B30E3}"/>
              </a:ext>
            </a:extLst>
          </p:cNvPr>
          <p:cNvPicPr>
            <a:picLocks noChangeAspect="1"/>
          </p:cNvPicPr>
          <p:nvPr/>
        </p:nvPicPr>
        <p:blipFill>
          <a:blip r:embed="rId3"/>
          <a:stretch>
            <a:fillRect/>
          </a:stretch>
        </p:blipFill>
        <p:spPr>
          <a:xfrm>
            <a:off x="825527" y="1450957"/>
            <a:ext cx="10540947" cy="4854307"/>
          </a:xfrm>
          <a:prstGeom prst="rect">
            <a:avLst/>
          </a:prstGeom>
        </p:spPr>
      </p:pic>
    </p:spTree>
    <p:extLst>
      <p:ext uri="{BB962C8B-B14F-4D97-AF65-F5344CB8AC3E}">
        <p14:creationId xmlns:p14="http://schemas.microsoft.com/office/powerpoint/2010/main" val="33243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accel="50000" decel="50000" fill="hold" nodeType="clickEffect">
                                  <p:stCondLst>
                                    <p:cond delay="0"/>
                                  </p:stCondLst>
                                  <p:childTnLst>
                                    <p:animScale>
                                      <p:cBhvr>
                                        <p:cTn id="6" dur="1000" fill="hold"/>
                                        <p:tgtEl>
                                          <p:spTgt spid="48"/>
                                        </p:tgtEl>
                                      </p:cBhvr>
                                      <p:by x="68700" y="68700"/>
                                    </p:animScale>
                                  </p:childTnLst>
                                </p:cTn>
                              </p:par>
                              <p:par>
                                <p:cTn id="7" presetID="64" presetClass="path" presetSubtype="0" accel="50000" decel="50000" fill="hold" nodeType="withEffect">
                                  <p:stCondLst>
                                    <p:cond delay="0"/>
                                  </p:stCondLst>
                                  <p:childTnLst>
                                    <p:animMotion origin="layout" path="M 0 7.40741E-7 L -0.15469 -0.11458 " pathEditMode="relative" rAng="0" ptsTypes="AA">
                                      <p:cBhvr>
                                        <p:cTn id="8" dur="1000" fill="hold"/>
                                        <p:tgtEl>
                                          <p:spTgt spid="48"/>
                                        </p:tgtEl>
                                        <p:attrNameLst>
                                          <p:attrName>ppt_x</p:attrName>
                                          <p:attrName>ppt_y</p:attrName>
                                        </p:attrNameLst>
                                      </p:cBhvr>
                                      <p:rCtr x="-7734" y="-5741"/>
                                    </p:animMotion>
                                  </p:childTnLst>
                                </p:cTn>
                              </p:par>
                            </p:childTnLst>
                          </p:cTn>
                        </p:par>
                        <p:par>
                          <p:cTn id="9" fill="hold">
                            <p:stCondLst>
                              <p:cond delay="1000"/>
                            </p:stCondLst>
                            <p:childTnLst>
                              <p:par>
                                <p:cTn id="10" presetID="1" presetClass="exit" presetSubtype="0" fill="hold" nodeType="afterEffect">
                                  <p:stCondLst>
                                    <p:cond delay="0"/>
                                  </p:stCondLst>
                                  <p:childTnLst>
                                    <p:set>
                                      <p:cBhvr>
                                        <p:cTn id="11" dur="1" fill="hold">
                                          <p:stCondLst>
                                            <p:cond delay="0"/>
                                          </p:stCondLst>
                                        </p:cTn>
                                        <p:tgtEl>
                                          <p:spTgt spid="48"/>
                                        </p:tgtEl>
                                        <p:attrNameLst>
                                          <p:attrName>style.visibility</p:attrName>
                                        </p:attrNameLst>
                                      </p:cBhvr>
                                      <p:to>
                                        <p:strVal val="hidden"/>
                                      </p:to>
                                    </p:set>
                                  </p:childTnLst>
                                </p:cTn>
                              </p:par>
                              <p:par>
                                <p:cTn id="12" presetID="1" presetClass="entr" presetSubtype="0" fill="hold" nodeType="withEffect">
                                  <p:stCondLst>
                                    <p:cond delay="0"/>
                                  </p:stCondLst>
                                  <p:childTnLst>
                                    <p:set>
                                      <p:cBhvr>
                                        <p:cTn id="13" dur="1" fill="hold">
                                          <p:stCondLst>
                                            <p:cond delay="0"/>
                                          </p:stCondLst>
                                        </p:cTn>
                                        <p:tgtEl>
                                          <p:spTgt spid="8"/>
                                        </p:tgtEl>
                                        <p:attrNameLst>
                                          <p:attrName>style.visibility</p:attrName>
                                        </p:attrNameLst>
                                      </p:cBhvr>
                                      <p:to>
                                        <p:strVal val="visible"/>
                                      </p:to>
                                    </p:set>
                                  </p:childTnLst>
                                </p:cTn>
                              </p:par>
                              <p:par>
                                <p:cTn id="14" presetID="2" presetClass="entr" presetSubtype="2" decel="100000" fill="hold" grpId="0" nodeType="withEffect">
                                  <p:stCondLst>
                                    <p:cond delay="0"/>
                                  </p:stCondLst>
                                  <p:childTnLst>
                                    <p:set>
                                      <p:cBhvr>
                                        <p:cTn id="15" dur="1" fill="hold">
                                          <p:stCondLst>
                                            <p:cond delay="0"/>
                                          </p:stCondLst>
                                        </p:cTn>
                                        <p:tgtEl>
                                          <p:spTgt spid="100"/>
                                        </p:tgtEl>
                                        <p:attrNameLst>
                                          <p:attrName>style.visibility</p:attrName>
                                        </p:attrNameLst>
                                      </p:cBhvr>
                                      <p:to>
                                        <p:strVal val="visible"/>
                                      </p:to>
                                    </p:set>
                                    <p:anim calcmode="lin" valueType="num">
                                      <p:cBhvr additive="base">
                                        <p:cTn id="16" dur="500" fill="hold"/>
                                        <p:tgtEl>
                                          <p:spTgt spid="100"/>
                                        </p:tgtEl>
                                        <p:attrNameLst>
                                          <p:attrName>ppt_x</p:attrName>
                                        </p:attrNameLst>
                                      </p:cBhvr>
                                      <p:tavLst>
                                        <p:tav tm="0">
                                          <p:val>
                                            <p:strVal val="1+#ppt_w/2"/>
                                          </p:val>
                                        </p:tav>
                                        <p:tav tm="100000">
                                          <p:val>
                                            <p:strVal val="#ppt_x"/>
                                          </p:val>
                                        </p:tav>
                                      </p:tavLst>
                                    </p:anim>
                                    <p:anim calcmode="lin" valueType="num">
                                      <p:cBhvr additive="base">
                                        <p:cTn id="17" dur="500" fill="hold"/>
                                        <p:tgtEl>
                                          <p:spTgt spid="100"/>
                                        </p:tgtEl>
                                        <p:attrNameLst>
                                          <p:attrName>ppt_y</p:attrName>
                                        </p:attrNameLst>
                                      </p:cBhvr>
                                      <p:tavLst>
                                        <p:tav tm="0">
                                          <p:val>
                                            <p:strVal val="#ppt_y"/>
                                          </p:val>
                                        </p:tav>
                                        <p:tav tm="100000">
                                          <p:val>
                                            <p:strVal val="#ppt_y"/>
                                          </p:val>
                                        </p:tav>
                                      </p:tavLst>
                                    </p:anim>
                                  </p:childTnLst>
                                </p:cTn>
                              </p:par>
                              <p:par>
                                <p:cTn id="18" presetID="10" presetClass="entr" presetSubtype="0" fill="hold" nodeType="withEffect">
                                  <p:stCondLst>
                                    <p:cond delay="30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childTnLst>
                                </p:cTn>
                              </p:par>
                              <p:par>
                                <p:cTn id="21" presetID="35" presetClass="path" presetSubtype="0" decel="100000" fill="hold" nodeType="withEffect">
                                  <p:stCondLst>
                                    <p:cond delay="300"/>
                                  </p:stCondLst>
                                  <p:childTnLst>
                                    <p:animMotion origin="layout" path="M 2.77556E-17 -3.7037E-6 L 2.77556E-17 0.02616 " pathEditMode="relative" rAng="0" ptsTypes="AA">
                                      <p:cBhvr>
                                        <p:cTn id="22" dur="500" spd="-100000" fill="hold"/>
                                        <p:tgtEl>
                                          <p:spTgt spid="13"/>
                                        </p:tgtEl>
                                        <p:attrNameLst>
                                          <p:attrName>ppt_x</p:attrName>
                                          <p:attrName>ppt_y</p:attrName>
                                        </p:attrNameLst>
                                      </p:cBhvr>
                                      <p:rCtr x="0" y="1296"/>
                                    </p:animMotion>
                                  </p:childTnLst>
                                </p:cTn>
                              </p:par>
                              <p:par>
                                <p:cTn id="23" presetID="10" presetClass="entr" presetSubtype="0" fill="hold" grpId="0" nodeType="withEffect">
                                  <p:stCondLst>
                                    <p:cond delay="300"/>
                                  </p:stCondLst>
                                  <p:childTnLst>
                                    <p:set>
                                      <p:cBhvr>
                                        <p:cTn id="24" dur="1" fill="hold">
                                          <p:stCondLst>
                                            <p:cond delay="0"/>
                                          </p:stCondLst>
                                        </p:cTn>
                                        <p:tgtEl>
                                          <p:spTgt spid="105"/>
                                        </p:tgtEl>
                                        <p:attrNameLst>
                                          <p:attrName>style.visibility</p:attrName>
                                        </p:attrNameLst>
                                      </p:cBhvr>
                                      <p:to>
                                        <p:strVal val="visible"/>
                                      </p:to>
                                    </p:set>
                                    <p:animEffect transition="in" filter="fade">
                                      <p:cBhvr>
                                        <p:cTn id="25" dur="500"/>
                                        <p:tgtEl>
                                          <p:spTgt spid="105"/>
                                        </p:tgtEl>
                                      </p:cBhvr>
                                    </p:animEffect>
                                  </p:childTnLst>
                                </p:cTn>
                              </p:par>
                              <p:par>
                                <p:cTn id="26" presetID="35" presetClass="path" presetSubtype="0" decel="100000" fill="hold" grpId="1" nodeType="withEffect">
                                  <p:stCondLst>
                                    <p:cond delay="300"/>
                                  </p:stCondLst>
                                  <p:childTnLst>
                                    <p:animMotion origin="layout" path="M 2.77556E-17 -1.48148E-6 L 0.01471 -1.48148E-6 " pathEditMode="relative" rAng="0" ptsTypes="AA">
                                      <p:cBhvr>
                                        <p:cTn id="27" dur="500" spd="-100000" fill="hold"/>
                                        <p:tgtEl>
                                          <p:spTgt spid="105"/>
                                        </p:tgtEl>
                                        <p:attrNameLst>
                                          <p:attrName>ppt_x</p:attrName>
                                          <p:attrName>ppt_y</p:attrName>
                                        </p:attrNameLst>
                                      </p:cBhvr>
                                      <p:rCtr x="729" y="0"/>
                                    </p:animMotion>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500"/>
                                        <p:tgtEl>
                                          <p:spTgt spid="16"/>
                                        </p:tgtEl>
                                      </p:cBhvr>
                                    </p:animEffect>
                                  </p:childTnLst>
                                </p:cTn>
                              </p:par>
                              <p:par>
                                <p:cTn id="33" presetID="35" presetClass="path" presetSubtype="0" decel="100000" fill="hold" nodeType="withEffect">
                                  <p:stCondLst>
                                    <p:cond delay="0"/>
                                  </p:stCondLst>
                                  <p:childTnLst>
                                    <p:animMotion origin="layout" path="M -1.875E-6 -3.33333E-6 L -1.875E-6 0.02616 " pathEditMode="relative" rAng="0" ptsTypes="AA">
                                      <p:cBhvr>
                                        <p:cTn id="34" dur="500" spd="-100000" fill="hold"/>
                                        <p:tgtEl>
                                          <p:spTgt spid="16"/>
                                        </p:tgtEl>
                                        <p:attrNameLst>
                                          <p:attrName>ppt_x</p:attrName>
                                          <p:attrName>ppt_y</p:attrName>
                                        </p:attrNameLst>
                                      </p:cBhvr>
                                      <p:rCtr x="0" y="1296"/>
                                    </p:animMotion>
                                  </p:childTnLst>
                                </p:cTn>
                              </p:par>
                              <p:par>
                                <p:cTn id="35" presetID="10" presetClass="entr" presetSubtype="0" fill="hold" grpId="0" nodeType="withEffect">
                                  <p:stCondLst>
                                    <p:cond delay="0"/>
                                  </p:stCondLst>
                                  <p:childTnLst>
                                    <p:set>
                                      <p:cBhvr>
                                        <p:cTn id="36" dur="1" fill="hold">
                                          <p:stCondLst>
                                            <p:cond delay="0"/>
                                          </p:stCondLst>
                                        </p:cTn>
                                        <p:tgtEl>
                                          <p:spTgt spid="106"/>
                                        </p:tgtEl>
                                        <p:attrNameLst>
                                          <p:attrName>style.visibility</p:attrName>
                                        </p:attrNameLst>
                                      </p:cBhvr>
                                      <p:to>
                                        <p:strVal val="visible"/>
                                      </p:to>
                                    </p:set>
                                    <p:animEffect transition="in" filter="fade">
                                      <p:cBhvr>
                                        <p:cTn id="37" dur="500"/>
                                        <p:tgtEl>
                                          <p:spTgt spid="106"/>
                                        </p:tgtEl>
                                      </p:cBhvr>
                                    </p:animEffect>
                                  </p:childTnLst>
                                </p:cTn>
                              </p:par>
                              <p:par>
                                <p:cTn id="38" presetID="35" presetClass="path" presetSubtype="0" decel="100000" fill="hold" grpId="1" nodeType="withEffect">
                                  <p:stCondLst>
                                    <p:cond delay="0"/>
                                  </p:stCondLst>
                                  <p:childTnLst>
                                    <p:animMotion origin="layout" path="M -2.5E-6 -1.85185E-6 L 0.01472 -1.85185E-6 " pathEditMode="relative" rAng="0" ptsTypes="AA">
                                      <p:cBhvr>
                                        <p:cTn id="39" dur="500" spd="-100000" fill="hold"/>
                                        <p:tgtEl>
                                          <p:spTgt spid="106"/>
                                        </p:tgtEl>
                                        <p:attrNameLst>
                                          <p:attrName>ppt_x</p:attrName>
                                          <p:attrName>ppt_y</p:attrName>
                                        </p:attrNameLst>
                                      </p:cBhvr>
                                      <p:rCtr x="729" y="0"/>
                                    </p:animMotion>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19"/>
                                        </p:tgtEl>
                                        <p:attrNameLst>
                                          <p:attrName>style.visibility</p:attrName>
                                        </p:attrNameLst>
                                      </p:cBhvr>
                                      <p:to>
                                        <p:strVal val="visible"/>
                                      </p:to>
                                    </p:set>
                                    <p:animEffect transition="in" filter="fade">
                                      <p:cBhvr>
                                        <p:cTn id="44" dur="500"/>
                                        <p:tgtEl>
                                          <p:spTgt spid="19"/>
                                        </p:tgtEl>
                                      </p:cBhvr>
                                    </p:animEffect>
                                  </p:childTnLst>
                                </p:cTn>
                              </p:par>
                              <p:par>
                                <p:cTn id="45" presetID="35" presetClass="path" presetSubtype="0" decel="100000" fill="hold" nodeType="withEffect">
                                  <p:stCondLst>
                                    <p:cond delay="0"/>
                                  </p:stCondLst>
                                  <p:childTnLst>
                                    <p:animMotion origin="layout" path="M -1.875E-6 -1.48148E-6 L -1.875E-6 0.02616 " pathEditMode="relative" rAng="0" ptsTypes="AA">
                                      <p:cBhvr>
                                        <p:cTn id="46" dur="500" spd="-100000" fill="hold"/>
                                        <p:tgtEl>
                                          <p:spTgt spid="19"/>
                                        </p:tgtEl>
                                        <p:attrNameLst>
                                          <p:attrName>ppt_x</p:attrName>
                                          <p:attrName>ppt_y</p:attrName>
                                        </p:attrNameLst>
                                      </p:cBhvr>
                                      <p:rCtr x="0" y="1296"/>
                                    </p:animMotion>
                                  </p:childTnLst>
                                </p:cTn>
                              </p:par>
                              <p:par>
                                <p:cTn id="47" presetID="10" presetClass="entr" presetSubtype="0" fill="hold" grpId="0" nodeType="withEffect">
                                  <p:stCondLst>
                                    <p:cond delay="0"/>
                                  </p:stCondLst>
                                  <p:childTnLst>
                                    <p:set>
                                      <p:cBhvr>
                                        <p:cTn id="48" dur="1" fill="hold">
                                          <p:stCondLst>
                                            <p:cond delay="0"/>
                                          </p:stCondLst>
                                        </p:cTn>
                                        <p:tgtEl>
                                          <p:spTgt spid="103"/>
                                        </p:tgtEl>
                                        <p:attrNameLst>
                                          <p:attrName>style.visibility</p:attrName>
                                        </p:attrNameLst>
                                      </p:cBhvr>
                                      <p:to>
                                        <p:strVal val="visible"/>
                                      </p:to>
                                    </p:set>
                                    <p:animEffect transition="in" filter="fade">
                                      <p:cBhvr>
                                        <p:cTn id="49" dur="500"/>
                                        <p:tgtEl>
                                          <p:spTgt spid="103"/>
                                        </p:tgtEl>
                                      </p:cBhvr>
                                    </p:animEffect>
                                  </p:childTnLst>
                                </p:cTn>
                              </p:par>
                              <p:par>
                                <p:cTn id="50" presetID="35" presetClass="path" presetSubtype="0" decel="100000" fill="hold" grpId="1" nodeType="withEffect">
                                  <p:stCondLst>
                                    <p:cond delay="0"/>
                                  </p:stCondLst>
                                  <p:childTnLst>
                                    <p:animMotion origin="layout" path="M -2.5E-6 -1.48148E-6 L 0.01472 -1.48148E-6 " pathEditMode="relative" rAng="0" ptsTypes="AA">
                                      <p:cBhvr>
                                        <p:cTn id="51" dur="500" spd="-100000" fill="hold"/>
                                        <p:tgtEl>
                                          <p:spTgt spid="103"/>
                                        </p:tgtEl>
                                        <p:attrNameLst>
                                          <p:attrName>ppt_x</p:attrName>
                                          <p:attrName>ppt_y</p:attrName>
                                        </p:attrNameLst>
                                      </p:cBhvr>
                                      <p:rCtr x="729" y="0"/>
                                    </p:animMotion>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22"/>
                                        </p:tgtEl>
                                        <p:attrNameLst>
                                          <p:attrName>style.visibility</p:attrName>
                                        </p:attrNameLst>
                                      </p:cBhvr>
                                      <p:to>
                                        <p:strVal val="visible"/>
                                      </p:to>
                                    </p:set>
                                    <p:animEffect transition="in" filter="fade">
                                      <p:cBhvr>
                                        <p:cTn id="56" dur="500"/>
                                        <p:tgtEl>
                                          <p:spTgt spid="22"/>
                                        </p:tgtEl>
                                      </p:cBhvr>
                                    </p:animEffect>
                                  </p:childTnLst>
                                </p:cTn>
                              </p:par>
                              <p:par>
                                <p:cTn id="57" presetID="35" presetClass="path" presetSubtype="0" decel="100000" fill="hold" nodeType="withEffect">
                                  <p:stCondLst>
                                    <p:cond delay="0"/>
                                  </p:stCondLst>
                                  <p:childTnLst>
                                    <p:animMotion origin="layout" path="M -1.875E-6 1.85185E-6 L -1.875E-6 0.02616 " pathEditMode="relative" rAng="0" ptsTypes="AA">
                                      <p:cBhvr>
                                        <p:cTn id="58" dur="500" spd="-100000" fill="hold"/>
                                        <p:tgtEl>
                                          <p:spTgt spid="22"/>
                                        </p:tgtEl>
                                        <p:attrNameLst>
                                          <p:attrName>ppt_x</p:attrName>
                                          <p:attrName>ppt_y</p:attrName>
                                        </p:attrNameLst>
                                      </p:cBhvr>
                                      <p:rCtr x="0" y="1296"/>
                                    </p:animMotion>
                                  </p:childTnLst>
                                </p:cTn>
                              </p:par>
                              <p:par>
                                <p:cTn id="59" presetID="10" presetClass="entr" presetSubtype="0" fill="hold" grpId="0" nodeType="withEffect">
                                  <p:stCondLst>
                                    <p:cond delay="0"/>
                                  </p:stCondLst>
                                  <p:childTnLst>
                                    <p:set>
                                      <p:cBhvr>
                                        <p:cTn id="60" dur="1" fill="hold">
                                          <p:stCondLst>
                                            <p:cond delay="0"/>
                                          </p:stCondLst>
                                        </p:cTn>
                                        <p:tgtEl>
                                          <p:spTgt spid="104"/>
                                        </p:tgtEl>
                                        <p:attrNameLst>
                                          <p:attrName>style.visibility</p:attrName>
                                        </p:attrNameLst>
                                      </p:cBhvr>
                                      <p:to>
                                        <p:strVal val="visible"/>
                                      </p:to>
                                    </p:set>
                                    <p:animEffect transition="in" filter="fade">
                                      <p:cBhvr>
                                        <p:cTn id="61" dur="500"/>
                                        <p:tgtEl>
                                          <p:spTgt spid="104"/>
                                        </p:tgtEl>
                                      </p:cBhvr>
                                    </p:animEffect>
                                  </p:childTnLst>
                                </p:cTn>
                              </p:par>
                              <p:par>
                                <p:cTn id="62" presetID="35" presetClass="path" presetSubtype="0" decel="100000" fill="hold" grpId="1" nodeType="withEffect">
                                  <p:stCondLst>
                                    <p:cond delay="0"/>
                                  </p:stCondLst>
                                  <p:childTnLst>
                                    <p:animMotion origin="layout" path="M -2.08333E-7 1.85185E-6 L 0.01471 1.85185E-6 " pathEditMode="relative" rAng="0" ptsTypes="AA">
                                      <p:cBhvr>
                                        <p:cTn id="63" dur="500" spd="-100000" fill="hold"/>
                                        <p:tgtEl>
                                          <p:spTgt spid="104"/>
                                        </p:tgtEl>
                                        <p:attrNameLst>
                                          <p:attrName>ppt_x</p:attrName>
                                          <p:attrName>ppt_y</p:attrName>
                                        </p:attrNameLst>
                                      </p:cBhvr>
                                      <p:rCtr x="729"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animBg="1"/>
      <p:bldP spid="105" grpId="0"/>
      <p:bldP spid="105" grpId="1"/>
      <p:bldP spid="106" grpId="0"/>
      <p:bldP spid="106" grpId="1"/>
      <p:bldP spid="103" grpId="0"/>
      <p:bldP spid="103" grpId="1"/>
      <p:bldP spid="104" grpId="0"/>
      <p:bldP spid="104" grpId="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3149A-36EC-4837-A67A-906264A15979}"/>
              </a:ext>
            </a:extLst>
          </p:cNvPr>
          <p:cNvSpPr>
            <a:spLocks noGrp="1"/>
          </p:cNvSpPr>
          <p:nvPr>
            <p:ph type="title"/>
          </p:nvPr>
        </p:nvSpPr>
        <p:spPr>
          <a:xfrm>
            <a:off x="353132" y="320319"/>
            <a:ext cx="11018520" cy="553998"/>
          </a:xfrm>
        </p:spPr>
        <p:txBody>
          <a:bodyPr>
            <a:normAutofit fontScale="90000"/>
          </a:bodyPr>
          <a:lstStyle/>
          <a:p>
            <a:r>
              <a:rPr lang="en-US" dirty="0"/>
              <a:t>Rich Reporting and Monitoring</a:t>
            </a:r>
          </a:p>
        </p:txBody>
      </p:sp>
      <p:sp>
        <p:nvSpPr>
          <p:cNvPr id="11" name="Google Shape;819;p130">
            <a:extLst>
              <a:ext uri="{FF2B5EF4-FFF2-40B4-BE49-F238E27FC236}">
                <a16:creationId xmlns:a16="http://schemas.microsoft.com/office/drawing/2014/main" id="{D6831CC2-6B07-4C58-A73B-E8C35A2C01C0}"/>
              </a:ext>
            </a:extLst>
          </p:cNvPr>
          <p:cNvSpPr txBox="1"/>
          <p:nvPr/>
        </p:nvSpPr>
        <p:spPr>
          <a:xfrm>
            <a:off x="937883" y="3828968"/>
            <a:ext cx="1164702" cy="164359"/>
          </a:xfrm>
          <a:prstGeom prst="rect">
            <a:avLst/>
          </a:prstGeom>
          <a:noFill/>
          <a:ln>
            <a:noFill/>
          </a:ln>
        </p:spPr>
        <p:txBody>
          <a:bodyPr spcFirstLastPara="1" wrap="square" lIns="0" tIns="0" rIns="0" bIns="0" anchor="t" anchorCtr="0">
            <a:noAutofit/>
          </a:bodyPr>
          <a:lstStyle/>
          <a:p>
            <a:pPr algn="ctr">
              <a:lnSpc>
                <a:spcPct val="90000"/>
              </a:lnSpc>
            </a:pPr>
            <a:r>
              <a:rPr lang="en-US" sz="1067" dirty="0">
                <a:latin typeface="Quattrocento Sans"/>
                <a:ea typeface="Quattrocento Sans"/>
                <a:cs typeface="Quattrocento Sans"/>
                <a:sym typeface="Quattrocento Sans"/>
              </a:rPr>
              <a:t>System Center DPM</a:t>
            </a:r>
          </a:p>
        </p:txBody>
      </p:sp>
      <p:sp>
        <p:nvSpPr>
          <p:cNvPr id="15" name="Google Shape;820;p130">
            <a:extLst>
              <a:ext uri="{FF2B5EF4-FFF2-40B4-BE49-F238E27FC236}">
                <a16:creationId xmlns:a16="http://schemas.microsoft.com/office/drawing/2014/main" id="{E69ACE76-B6A3-4F15-81F3-C474BD9EBDBD}"/>
              </a:ext>
            </a:extLst>
          </p:cNvPr>
          <p:cNvSpPr/>
          <p:nvPr/>
        </p:nvSpPr>
        <p:spPr>
          <a:xfrm>
            <a:off x="610630" y="1226624"/>
            <a:ext cx="1762823" cy="4991567"/>
          </a:xfrm>
          <a:prstGeom prst="rect">
            <a:avLst/>
          </a:prstGeom>
          <a:noFill/>
          <a:ln w="22225" cap="flat" cmpd="sng">
            <a:solidFill>
              <a:srgbClr val="0072C6"/>
            </a:solidFill>
            <a:prstDash val="solid"/>
            <a:round/>
            <a:headEnd type="none" w="sm" len="sm"/>
            <a:tailEnd type="none" w="sm" len="sm"/>
          </a:ln>
        </p:spPr>
        <p:txBody>
          <a:bodyPr spcFirstLastPara="1" wrap="square" lIns="179267" tIns="143433" rIns="179267" bIns="143433" anchor="t" anchorCtr="0">
            <a:noAutofit/>
          </a:bodyPr>
          <a:lstStyle/>
          <a:p>
            <a:pPr algn="ctr">
              <a:lnSpc>
                <a:spcPct val="90000"/>
              </a:lnSpc>
              <a:buClr>
                <a:schemeClr val="dk1"/>
              </a:buClr>
              <a:buSzPts val="1800"/>
            </a:pPr>
            <a:endParaRPr sz="2400">
              <a:latin typeface="Quattrocento Sans"/>
              <a:ea typeface="Quattrocento Sans"/>
              <a:cs typeface="Quattrocento Sans"/>
              <a:sym typeface="Quattrocento Sans"/>
            </a:endParaRPr>
          </a:p>
        </p:txBody>
      </p:sp>
      <p:sp>
        <p:nvSpPr>
          <p:cNvPr id="16" name="Google Shape;821;p130">
            <a:extLst>
              <a:ext uri="{FF2B5EF4-FFF2-40B4-BE49-F238E27FC236}">
                <a16:creationId xmlns:a16="http://schemas.microsoft.com/office/drawing/2014/main" id="{BC48C9BC-7CF6-4362-A7C1-0DB4B8BC01F2}"/>
              </a:ext>
            </a:extLst>
          </p:cNvPr>
          <p:cNvSpPr txBox="1"/>
          <p:nvPr/>
        </p:nvSpPr>
        <p:spPr>
          <a:xfrm>
            <a:off x="1063338" y="2269562"/>
            <a:ext cx="827451" cy="223292"/>
          </a:xfrm>
          <a:prstGeom prst="rect">
            <a:avLst/>
          </a:prstGeom>
          <a:noFill/>
          <a:ln>
            <a:noFill/>
          </a:ln>
        </p:spPr>
        <p:txBody>
          <a:bodyPr spcFirstLastPara="1" wrap="square" lIns="0" tIns="0" rIns="0" bIns="0" anchor="ctr" anchorCtr="0">
            <a:noAutofit/>
          </a:bodyPr>
          <a:lstStyle/>
          <a:p>
            <a:pPr algn="ctr">
              <a:lnSpc>
                <a:spcPct val="90000"/>
              </a:lnSpc>
            </a:pPr>
            <a:r>
              <a:rPr lang="en-US" sz="1067" dirty="0">
                <a:latin typeface="Quattrocento Sans"/>
                <a:ea typeface="Quattrocento Sans"/>
                <a:cs typeface="Quattrocento Sans"/>
                <a:sym typeface="Quattrocento Sans"/>
              </a:rPr>
              <a:t>Azure Backup</a:t>
            </a:r>
            <a:endParaRPr sz="1467" dirty="0"/>
          </a:p>
        </p:txBody>
      </p:sp>
      <p:sp>
        <p:nvSpPr>
          <p:cNvPr id="27" name="Google Shape;832;p130">
            <a:extLst>
              <a:ext uri="{FF2B5EF4-FFF2-40B4-BE49-F238E27FC236}">
                <a16:creationId xmlns:a16="http://schemas.microsoft.com/office/drawing/2014/main" id="{21A6534A-0A5A-407C-983B-5C3F82991D41}"/>
              </a:ext>
            </a:extLst>
          </p:cNvPr>
          <p:cNvSpPr/>
          <p:nvPr/>
        </p:nvSpPr>
        <p:spPr>
          <a:xfrm>
            <a:off x="2518036" y="1839940"/>
            <a:ext cx="1237839" cy="237757"/>
          </a:xfrm>
          <a:prstGeom prst="rect">
            <a:avLst/>
          </a:prstGeom>
          <a:noFill/>
          <a:ln>
            <a:noFill/>
          </a:ln>
        </p:spPr>
        <p:txBody>
          <a:bodyPr spcFirstLastPara="1" wrap="square" lIns="91433" tIns="45700" rIns="91433" bIns="45700" anchor="t" anchorCtr="0">
            <a:noAutofit/>
          </a:bodyPr>
          <a:lstStyle/>
          <a:p>
            <a:pPr algn="ctr">
              <a:lnSpc>
                <a:spcPct val="90000"/>
              </a:lnSpc>
            </a:pPr>
            <a:endParaRPr sz="1467" dirty="0"/>
          </a:p>
        </p:txBody>
      </p:sp>
      <p:cxnSp>
        <p:nvCxnSpPr>
          <p:cNvPr id="28" name="Google Shape;833;p130">
            <a:extLst>
              <a:ext uri="{FF2B5EF4-FFF2-40B4-BE49-F238E27FC236}">
                <a16:creationId xmlns:a16="http://schemas.microsoft.com/office/drawing/2014/main" id="{004FEDE0-829C-429F-BE03-EABED83F8E73}"/>
              </a:ext>
            </a:extLst>
          </p:cNvPr>
          <p:cNvCxnSpPr/>
          <p:nvPr/>
        </p:nvCxnSpPr>
        <p:spPr>
          <a:xfrm>
            <a:off x="2384602" y="2227489"/>
            <a:ext cx="1727595" cy="0"/>
          </a:xfrm>
          <a:prstGeom prst="straightConnector1">
            <a:avLst/>
          </a:prstGeom>
          <a:noFill/>
          <a:ln w="22225" cap="flat" cmpd="sng">
            <a:solidFill>
              <a:srgbClr val="7F7F7F"/>
            </a:solidFill>
            <a:prstDash val="solid"/>
            <a:round/>
            <a:headEnd type="none" w="sm" len="sm"/>
            <a:tailEnd type="triangle" w="med" len="med"/>
          </a:ln>
        </p:spPr>
      </p:cxnSp>
      <p:grpSp>
        <p:nvGrpSpPr>
          <p:cNvPr id="29" name="Google Shape;834;p130">
            <a:extLst>
              <a:ext uri="{FF2B5EF4-FFF2-40B4-BE49-F238E27FC236}">
                <a16:creationId xmlns:a16="http://schemas.microsoft.com/office/drawing/2014/main" id="{A9434A84-36EF-43E0-8761-39352FF061A7}"/>
              </a:ext>
            </a:extLst>
          </p:cNvPr>
          <p:cNvGrpSpPr/>
          <p:nvPr/>
        </p:nvGrpSpPr>
        <p:grpSpPr>
          <a:xfrm>
            <a:off x="4111319" y="943699"/>
            <a:ext cx="3626160" cy="2481793"/>
            <a:chOff x="6762059" y="98423"/>
            <a:chExt cx="4721629" cy="3178931"/>
          </a:xfrm>
        </p:grpSpPr>
        <p:pic>
          <p:nvPicPr>
            <p:cNvPr id="30" name="Google Shape;835;p130">
              <a:extLst>
                <a:ext uri="{FF2B5EF4-FFF2-40B4-BE49-F238E27FC236}">
                  <a16:creationId xmlns:a16="http://schemas.microsoft.com/office/drawing/2014/main" id="{F82F047E-2855-415F-9DBD-D478CCB95649}"/>
                </a:ext>
              </a:extLst>
            </p:cNvPr>
            <p:cNvPicPr preferRelativeResize="0"/>
            <p:nvPr/>
          </p:nvPicPr>
          <p:blipFill rotWithShape="1">
            <a:blip r:embed="rId3">
              <a:alphaModFix/>
            </a:blip>
            <a:srcRect b="23758"/>
            <a:stretch/>
          </p:blipFill>
          <p:spPr>
            <a:xfrm>
              <a:off x="6867323" y="903465"/>
              <a:ext cx="4402427" cy="2052189"/>
            </a:xfrm>
            <a:prstGeom prst="rect">
              <a:avLst/>
            </a:prstGeom>
            <a:noFill/>
            <a:ln>
              <a:noFill/>
            </a:ln>
          </p:spPr>
        </p:pic>
        <p:sp>
          <p:nvSpPr>
            <p:cNvPr id="31" name="Google Shape;836;p130">
              <a:extLst>
                <a:ext uri="{FF2B5EF4-FFF2-40B4-BE49-F238E27FC236}">
                  <a16:creationId xmlns:a16="http://schemas.microsoft.com/office/drawing/2014/main" id="{04529B1F-AF88-48E2-AB38-77CB138C0DE8}"/>
                </a:ext>
              </a:extLst>
            </p:cNvPr>
            <p:cNvSpPr/>
            <p:nvPr/>
          </p:nvSpPr>
          <p:spPr>
            <a:xfrm>
              <a:off x="6762059" y="425513"/>
              <a:ext cx="4576742" cy="2851841"/>
            </a:xfrm>
            <a:prstGeom prst="rect">
              <a:avLst/>
            </a:prstGeom>
            <a:noFill/>
            <a:ln w="22225" cap="flat" cmpd="sng">
              <a:solidFill>
                <a:srgbClr val="0072C6"/>
              </a:solidFill>
              <a:prstDash val="solid"/>
              <a:round/>
              <a:headEnd type="none" w="sm" len="sm"/>
              <a:tailEnd type="none" w="sm" len="sm"/>
            </a:ln>
          </p:spPr>
          <p:txBody>
            <a:bodyPr spcFirstLastPara="1" wrap="square" lIns="179267" tIns="143433" rIns="179267" bIns="143433" anchor="t" anchorCtr="0">
              <a:noAutofit/>
            </a:bodyPr>
            <a:lstStyle/>
            <a:p>
              <a:pPr algn="ctr">
                <a:lnSpc>
                  <a:spcPct val="90000"/>
                </a:lnSpc>
                <a:buClr>
                  <a:schemeClr val="dk1"/>
                </a:buClr>
                <a:buSzPts val="1800"/>
              </a:pPr>
              <a:endParaRPr sz="2400">
                <a:latin typeface="Quattrocento Sans"/>
                <a:ea typeface="Quattrocento Sans"/>
                <a:cs typeface="Quattrocento Sans"/>
                <a:sym typeface="Quattrocento Sans"/>
              </a:endParaRPr>
            </a:p>
          </p:txBody>
        </p:sp>
        <p:grpSp>
          <p:nvGrpSpPr>
            <p:cNvPr id="32" name="Google Shape;837;p130">
              <a:extLst>
                <a:ext uri="{FF2B5EF4-FFF2-40B4-BE49-F238E27FC236}">
                  <a16:creationId xmlns:a16="http://schemas.microsoft.com/office/drawing/2014/main" id="{1B84D85E-2BF7-41EF-978A-D2FEA6E77C9E}"/>
                </a:ext>
              </a:extLst>
            </p:cNvPr>
            <p:cNvGrpSpPr/>
            <p:nvPr/>
          </p:nvGrpSpPr>
          <p:grpSpPr>
            <a:xfrm>
              <a:off x="10839265" y="98423"/>
              <a:ext cx="644423" cy="588202"/>
              <a:chOff x="11368647" y="1939293"/>
              <a:chExt cx="644423" cy="588202"/>
            </a:xfrm>
          </p:grpSpPr>
          <p:sp>
            <p:nvSpPr>
              <p:cNvPr id="34" name="Google Shape;838;p130">
                <a:extLst>
                  <a:ext uri="{FF2B5EF4-FFF2-40B4-BE49-F238E27FC236}">
                    <a16:creationId xmlns:a16="http://schemas.microsoft.com/office/drawing/2014/main" id="{EAE839ED-30FE-436F-9C28-C732CB60B9BC}"/>
                  </a:ext>
                </a:extLst>
              </p:cNvPr>
              <p:cNvSpPr/>
              <p:nvPr/>
            </p:nvSpPr>
            <p:spPr>
              <a:xfrm>
                <a:off x="11368647" y="2015238"/>
                <a:ext cx="644423" cy="512257"/>
              </a:xfrm>
              <a:prstGeom prst="rect">
                <a:avLst/>
              </a:prstGeom>
              <a:solidFill>
                <a:srgbClr val="F2F2F2"/>
              </a:solidFill>
              <a:ln>
                <a:noFill/>
              </a:ln>
            </p:spPr>
            <p:txBody>
              <a:bodyPr spcFirstLastPara="1" wrap="square" lIns="182867" tIns="146300" rIns="182867" bIns="146300" anchor="t" anchorCtr="0">
                <a:noAutofit/>
              </a:bodyPr>
              <a:lstStyle/>
              <a:p>
                <a:pPr algn="ctr">
                  <a:lnSpc>
                    <a:spcPct val="90000"/>
                  </a:lnSpc>
                  <a:buClr>
                    <a:schemeClr val="dk1"/>
                  </a:buClr>
                  <a:buSzPts val="1800"/>
                </a:pPr>
                <a:endParaRPr sz="2400">
                  <a:latin typeface="Quattrocento Sans"/>
                  <a:ea typeface="Quattrocento Sans"/>
                  <a:cs typeface="Quattrocento Sans"/>
                  <a:sym typeface="Quattrocento Sans"/>
                </a:endParaRPr>
              </a:p>
            </p:txBody>
          </p:sp>
          <p:pic>
            <p:nvPicPr>
              <p:cNvPr id="35" name="Google Shape;839;p130">
                <a:extLst>
                  <a:ext uri="{FF2B5EF4-FFF2-40B4-BE49-F238E27FC236}">
                    <a16:creationId xmlns:a16="http://schemas.microsoft.com/office/drawing/2014/main" id="{D199C675-0655-454F-B620-416F1CDCC206}"/>
                  </a:ext>
                </a:extLst>
              </p:cNvPr>
              <p:cNvPicPr preferRelativeResize="0"/>
              <p:nvPr/>
            </p:nvPicPr>
            <p:blipFill rotWithShape="1">
              <a:blip r:embed="rId4">
                <a:alphaModFix/>
              </a:blip>
              <a:srcRect/>
              <a:stretch/>
            </p:blipFill>
            <p:spPr>
              <a:xfrm>
                <a:off x="11481051" y="1939293"/>
                <a:ext cx="510704" cy="510704"/>
              </a:xfrm>
              <a:prstGeom prst="rect">
                <a:avLst/>
              </a:prstGeom>
              <a:noFill/>
              <a:ln>
                <a:noFill/>
              </a:ln>
            </p:spPr>
          </p:pic>
        </p:grpSp>
        <p:sp>
          <p:nvSpPr>
            <p:cNvPr id="33" name="Google Shape;840;p130">
              <a:extLst>
                <a:ext uri="{FF2B5EF4-FFF2-40B4-BE49-F238E27FC236}">
                  <a16:creationId xmlns:a16="http://schemas.microsoft.com/office/drawing/2014/main" id="{EA5B4E7E-D105-4F1E-86AD-2C17D7F254AB}"/>
                </a:ext>
              </a:extLst>
            </p:cNvPr>
            <p:cNvSpPr txBox="1"/>
            <p:nvPr/>
          </p:nvSpPr>
          <p:spPr>
            <a:xfrm>
              <a:off x="8740560" y="506995"/>
              <a:ext cx="2091282" cy="372414"/>
            </a:xfrm>
            <a:prstGeom prst="rect">
              <a:avLst/>
            </a:prstGeom>
            <a:noFill/>
            <a:ln>
              <a:noFill/>
            </a:ln>
          </p:spPr>
          <p:txBody>
            <a:bodyPr spcFirstLastPara="1" wrap="square" lIns="0" tIns="0" rIns="0" bIns="0" anchor="t" anchorCtr="0">
              <a:noAutofit/>
            </a:bodyPr>
            <a:lstStyle/>
            <a:p>
              <a:pPr algn="ctr">
                <a:lnSpc>
                  <a:spcPct val="90000"/>
                </a:lnSpc>
              </a:pPr>
              <a:r>
                <a:rPr lang="en-US" sz="1600" b="1" dirty="0">
                  <a:latin typeface="Quattrocento Sans"/>
                  <a:ea typeface="Quattrocento Sans"/>
                  <a:cs typeface="Quattrocento Sans"/>
                  <a:sym typeface="Quattrocento Sans"/>
                </a:rPr>
                <a:t>Log Analytics</a:t>
              </a:r>
              <a:endParaRPr sz="1467" dirty="0"/>
            </a:p>
          </p:txBody>
        </p:sp>
      </p:grpSp>
      <p:grpSp>
        <p:nvGrpSpPr>
          <p:cNvPr id="36" name="Google Shape;841;p130">
            <a:extLst>
              <a:ext uri="{FF2B5EF4-FFF2-40B4-BE49-F238E27FC236}">
                <a16:creationId xmlns:a16="http://schemas.microsoft.com/office/drawing/2014/main" id="{18DC6950-9691-4DB9-980E-B4F9F09F3744}"/>
              </a:ext>
            </a:extLst>
          </p:cNvPr>
          <p:cNvGrpSpPr/>
          <p:nvPr/>
        </p:nvGrpSpPr>
        <p:grpSpPr>
          <a:xfrm>
            <a:off x="2366496" y="3809428"/>
            <a:ext cx="5354613" cy="2435001"/>
            <a:chOff x="6219610" y="2451724"/>
            <a:chExt cx="5354613" cy="2435001"/>
          </a:xfrm>
        </p:grpSpPr>
        <p:pic>
          <p:nvPicPr>
            <p:cNvPr id="37" name="Google Shape;842;p130">
              <a:extLst>
                <a:ext uri="{FF2B5EF4-FFF2-40B4-BE49-F238E27FC236}">
                  <a16:creationId xmlns:a16="http://schemas.microsoft.com/office/drawing/2014/main" id="{B8C04027-D51C-4BEA-BA61-139C04433236}"/>
                </a:ext>
              </a:extLst>
            </p:cNvPr>
            <p:cNvPicPr preferRelativeResize="0"/>
            <p:nvPr/>
          </p:nvPicPr>
          <p:blipFill rotWithShape="1">
            <a:blip r:embed="rId5">
              <a:alphaModFix/>
            </a:blip>
            <a:srcRect/>
            <a:stretch/>
          </p:blipFill>
          <p:spPr>
            <a:xfrm>
              <a:off x="8116151" y="2935204"/>
              <a:ext cx="3167077" cy="1871348"/>
            </a:xfrm>
            <a:prstGeom prst="rect">
              <a:avLst/>
            </a:prstGeom>
            <a:noFill/>
            <a:ln>
              <a:noFill/>
            </a:ln>
          </p:spPr>
        </p:pic>
        <p:sp>
          <p:nvSpPr>
            <p:cNvPr id="38" name="Google Shape;843;p130">
              <a:extLst>
                <a:ext uri="{FF2B5EF4-FFF2-40B4-BE49-F238E27FC236}">
                  <a16:creationId xmlns:a16="http://schemas.microsoft.com/office/drawing/2014/main" id="{31FF086E-0D79-40E3-91B0-0DA634BC1E36}"/>
                </a:ext>
              </a:extLst>
            </p:cNvPr>
            <p:cNvSpPr/>
            <p:nvPr/>
          </p:nvSpPr>
          <p:spPr>
            <a:xfrm>
              <a:off x="7950830" y="2668337"/>
              <a:ext cx="3501803" cy="2218388"/>
            </a:xfrm>
            <a:prstGeom prst="rect">
              <a:avLst/>
            </a:prstGeom>
            <a:noFill/>
            <a:ln w="22225" cap="flat" cmpd="sng">
              <a:solidFill>
                <a:srgbClr val="0072C6"/>
              </a:solidFill>
              <a:prstDash val="solid"/>
              <a:round/>
              <a:headEnd type="none" w="sm" len="sm"/>
              <a:tailEnd type="none" w="sm" len="sm"/>
            </a:ln>
          </p:spPr>
          <p:txBody>
            <a:bodyPr spcFirstLastPara="1" wrap="square" lIns="179267" tIns="143433" rIns="179267" bIns="143433" anchor="t" anchorCtr="0">
              <a:noAutofit/>
            </a:bodyPr>
            <a:lstStyle/>
            <a:p>
              <a:pPr algn="ctr">
                <a:lnSpc>
                  <a:spcPct val="90000"/>
                </a:lnSpc>
                <a:buClr>
                  <a:schemeClr val="dk1"/>
                </a:buClr>
                <a:buSzPts val="1800"/>
              </a:pPr>
              <a:endParaRPr sz="2400">
                <a:latin typeface="Quattrocento Sans"/>
                <a:ea typeface="Quattrocento Sans"/>
                <a:cs typeface="Quattrocento Sans"/>
                <a:sym typeface="Quattrocento Sans"/>
              </a:endParaRPr>
            </a:p>
          </p:txBody>
        </p:sp>
        <p:sp>
          <p:nvSpPr>
            <p:cNvPr id="39" name="Google Shape;844;p130">
              <a:extLst>
                <a:ext uri="{FF2B5EF4-FFF2-40B4-BE49-F238E27FC236}">
                  <a16:creationId xmlns:a16="http://schemas.microsoft.com/office/drawing/2014/main" id="{FB0B50C7-4158-4C16-B858-7D4D8BE2CF10}"/>
                </a:ext>
              </a:extLst>
            </p:cNvPr>
            <p:cNvSpPr/>
            <p:nvPr/>
          </p:nvSpPr>
          <p:spPr>
            <a:xfrm>
              <a:off x="10929800" y="2451724"/>
              <a:ext cx="644423" cy="512257"/>
            </a:xfrm>
            <a:prstGeom prst="rect">
              <a:avLst/>
            </a:prstGeom>
            <a:solidFill>
              <a:srgbClr val="F2F2F2"/>
            </a:solidFill>
            <a:ln>
              <a:noFill/>
            </a:ln>
          </p:spPr>
          <p:txBody>
            <a:bodyPr spcFirstLastPara="1" wrap="square" lIns="182867" tIns="146300" rIns="182867" bIns="146300" anchor="t" anchorCtr="0">
              <a:noAutofit/>
            </a:bodyPr>
            <a:lstStyle/>
            <a:p>
              <a:pPr algn="ctr">
                <a:lnSpc>
                  <a:spcPct val="90000"/>
                </a:lnSpc>
                <a:buClr>
                  <a:schemeClr val="dk1"/>
                </a:buClr>
                <a:buSzPts val="1800"/>
              </a:pPr>
              <a:endParaRPr sz="2400">
                <a:latin typeface="Quattrocento Sans"/>
                <a:ea typeface="Quattrocento Sans"/>
                <a:cs typeface="Quattrocento Sans"/>
                <a:sym typeface="Quattrocento Sans"/>
              </a:endParaRPr>
            </a:p>
          </p:txBody>
        </p:sp>
        <p:sp>
          <p:nvSpPr>
            <p:cNvPr id="40" name="Google Shape;845;p130">
              <a:extLst>
                <a:ext uri="{FF2B5EF4-FFF2-40B4-BE49-F238E27FC236}">
                  <a16:creationId xmlns:a16="http://schemas.microsoft.com/office/drawing/2014/main" id="{E92ED92F-92BC-4C2D-8540-3A3FA7A194AC}"/>
                </a:ext>
              </a:extLst>
            </p:cNvPr>
            <p:cNvSpPr txBox="1"/>
            <p:nvPr/>
          </p:nvSpPr>
          <p:spPr>
            <a:xfrm>
              <a:off x="9573456" y="2702869"/>
              <a:ext cx="1778000" cy="225626"/>
            </a:xfrm>
            <a:prstGeom prst="rect">
              <a:avLst/>
            </a:prstGeom>
            <a:noFill/>
            <a:ln>
              <a:noFill/>
            </a:ln>
          </p:spPr>
          <p:txBody>
            <a:bodyPr spcFirstLastPara="1" wrap="square" lIns="0" tIns="0" rIns="0" bIns="0" anchor="t" anchorCtr="0">
              <a:noAutofit/>
            </a:bodyPr>
            <a:lstStyle/>
            <a:p>
              <a:pPr algn="ctr">
                <a:lnSpc>
                  <a:spcPct val="90000"/>
                </a:lnSpc>
              </a:pPr>
              <a:r>
                <a:rPr lang="en-US" sz="1600" b="1">
                  <a:latin typeface="Quattrocento Sans"/>
                  <a:ea typeface="Quattrocento Sans"/>
                  <a:cs typeface="Quattrocento Sans"/>
                  <a:sym typeface="Quattrocento Sans"/>
                </a:rPr>
                <a:t>Power BI</a:t>
              </a:r>
              <a:endParaRPr sz="1467"/>
            </a:p>
          </p:txBody>
        </p:sp>
        <p:sp>
          <p:nvSpPr>
            <p:cNvPr id="41" name="Google Shape;846;p130">
              <a:extLst>
                <a:ext uri="{FF2B5EF4-FFF2-40B4-BE49-F238E27FC236}">
                  <a16:creationId xmlns:a16="http://schemas.microsoft.com/office/drawing/2014/main" id="{58A3C841-56CF-4B2C-9399-74954F3A0E87}"/>
                </a:ext>
              </a:extLst>
            </p:cNvPr>
            <p:cNvSpPr/>
            <p:nvPr/>
          </p:nvSpPr>
          <p:spPr>
            <a:xfrm>
              <a:off x="6742771" y="3355022"/>
              <a:ext cx="781835" cy="383182"/>
            </a:xfrm>
            <a:prstGeom prst="rect">
              <a:avLst/>
            </a:prstGeom>
            <a:noFill/>
            <a:ln>
              <a:noFill/>
            </a:ln>
          </p:spPr>
          <p:txBody>
            <a:bodyPr spcFirstLastPara="1" wrap="square" lIns="91433" tIns="45700" rIns="91433" bIns="45700" anchor="t" anchorCtr="0">
              <a:noAutofit/>
            </a:bodyPr>
            <a:lstStyle/>
            <a:p>
              <a:pPr algn="ctr">
                <a:lnSpc>
                  <a:spcPct val="90000"/>
                </a:lnSpc>
              </a:pPr>
              <a:r>
                <a:rPr lang="en-US" sz="1067" b="1" dirty="0">
                  <a:latin typeface="Quattrocento Sans"/>
                  <a:ea typeface="Quattrocento Sans"/>
                  <a:cs typeface="Quattrocento Sans"/>
                  <a:sym typeface="Quattrocento Sans"/>
                </a:rPr>
                <a:t>Azure Storage</a:t>
              </a:r>
              <a:endParaRPr sz="1467" dirty="0"/>
            </a:p>
          </p:txBody>
        </p:sp>
        <p:cxnSp>
          <p:nvCxnSpPr>
            <p:cNvPr id="42" name="Google Shape;847;p130">
              <a:extLst>
                <a:ext uri="{FF2B5EF4-FFF2-40B4-BE49-F238E27FC236}">
                  <a16:creationId xmlns:a16="http://schemas.microsoft.com/office/drawing/2014/main" id="{4A24070E-339C-4D3A-8BB0-30AF609CA8BF}"/>
                </a:ext>
              </a:extLst>
            </p:cNvPr>
            <p:cNvCxnSpPr/>
            <p:nvPr/>
          </p:nvCxnSpPr>
          <p:spPr>
            <a:xfrm>
              <a:off x="6219610" y="3790461"/>
              <a:ext cx="674448" cy="0"/>
            </a:xfrm>
            <a:prstGeom prst="straightConnector1">
              <a:avLst/>
            </a:prstGeom>
            <a:noFill/>
            <a:ln w="22225" cap="flat" cmpd="sng">
              <a:solidFill>
                <a:srgbClr val="7F7F7F"/>
              </a:solidFill>
              <a:prstDash val="solid"/>
              <a:round/>
              <a:headEnd type="none" w="sm" len="sm"/>
              <a:tailEnd type="triangle" w="med" len="med"/>
            </a:ln>
          </p:spPr>
        </p:cxnSp>
        <p:cxnSp>
          <p:nvCxnSpPr>
            <p:cNvPr id="43" name="Google Shape;848;p130">
              <a:extLst>
                <a:ext uri="{FF2B5EF4-FFF2-40B4-BE49-F238E27FC236}">
                  <a16:creationId xmlns:a16="http://schemas.microsoft.com/office/drawing/2014/main" id="{68BFC2A7-CE84-4A1B-9A69-8BEC5C67968C}"/>
                </a:ext>
              </a:extLst>
            </p:cNvPr>
            <p:cNvCxnSpPr>
              <a:cxnSpLocks/>
              <a:endCxn id="38" idx="1"/>
            </p:cNvCxnSpPr>
            <p:nvPr/>
          </p:nvCxnSpPr>
          <p:spPr>
            <a:xfrm flipV="1">
              <a:off x="7374003" y="3777531"/>
              <a:ext cx="576827" cy="12930"/>
            </a:xfrm>
            <a:prstGeom prst="straightConnector1">
              <a:avLst/>
            </a:prstGeom>
            <a:noFill/>
            <a:ln w="22225" cap="flat" cmpd="sng">
              <a:solidFill>
                <a:srgbClr val="7F7F7F"/>
              </a:solidFill>
              <a:prstDash val="solid"/>
              <a:round/>
              <a:headEnd type="none" w="sm" len="sm"/>
              <a:tailEnd type="triangle" w="med" len="med"/>
            </a:ln>
          </p:spPr>
        </p:cxnSp>
        <p:grpSp>
          <p:nvGrpSpPr>
            <p:cNvPr id="44" name="Google Shape;849;p130">
              <a:extLst>
                <a:ext uri="{FF2B5EF4-FFF2-40B4-BE49-F238E27FC236}">
                  <a16:creationId xmlns:a16="http://schemas.microsoft.com/office/drawing/2014/main" id="{F7DDF023-8455-4260-8835-3A037DA2CC33}"/>
                </a:ext>
              </a:extLst>
            </p:cNvPr>
            <p:cNvGrpSpPr/>
            <p:nvPr/>
          </p:nvGrpSpPr>
          <p:grpSpPr>
            <a:xfrm>
              <a:off x="11031980" y="2485147"/>
              <a:ext cx="423742" cy="445409"/>
              <a:chOff x="7950200" y="1743076"/>
              <a:chExt cx="558800" cy="587374"/>
            </a:xfrm>
          </p:grpSpPr>
          <p:sp>
            <p:nvSpPr>
              <p:cNvPr id="46" name="Google Shape;850;p130">
                <a:extLst>
                  <a:ext uri="{FF2B5EF4-FFF2-40B4-BE49-F238E27FC236}">
                    <a16:creationId xmlns:a16="http://schemas.microsoft.com/office/drawing/2014/main" id="{B4E0CA60-4AF5-4940-B9A5-FFCCDC4FCAF7}"/>
                  </a:ext>
                </a:extLst>
              </p:cNvPr>
              <p:cNvSpPr/>
              <p:nvPr/>
            </p:nvSpPr>
            <p:spPr>
              <a:xfrm>
                <a:off x="8058150" y="2024063"/>
                <a:ext cx="69850" cy="228600"/>
              </a:xfrm>
              <a:custGeom>
                <a:avLst/>
                <a:gdLst/>
                <a:ahLst/>
                <a:cxnLst/>
                <a:rect l="0" t="0" r="0" b="0"/>
                <a:pathLst>
                  <a:path w="16" h="53" extrusionOk="0">
                    <a:moveTo>
                      <a:pt x="16" y="44"/>
                    </a:moveTo>
                    <a:cubicBezTo>
                      <a:pt x="16" y="49"/>
                      <a:pt x="13" y="53"/>
                      <a:pt x="8" y="53"/>
                    </a:cubicBezTo>
                    <a:cubicBezTo>
                      <a:pt x="3" y="53"/>
                      <a:pt x="0" y="49"/>
                      <a:pt x="0" y="44"/>
                    </a:cubicBezTo>
                    <a:cubicBezTo>
                      <a:pt x="0" y="8"/>
                      <a:pt x="0" y="8"/>
                      <a:pt x="0" y="8"/>
                    </a:cubicBezTo>
                    <a:cubicBezTo>
                      <a:pt x="0" y="4"/>
                      <a:pt x="3" y="0"/>
                      <a:pt x="8" y="0"/>
                    </a:cubicBezTo>
                    <a:cubicBezTo>
                      <a:pt x="13" y="0"/>
                      <a:pt x="16" y="3"/>
                      <a:pt x="16" y="8"/>
                    </a:cubicBezTo>
                    <a:lnTo>
                      <a:pt x="16" y="44"/>
                    </a:lnTo>
                    <a:close/>
                  </a:path>
                </a:pathLst>
              </a:custGeom>
              <a:solidFill>
                <a:srgbClr val="0072C6"/>
              </a:solidFill>
              <a:ln>
                <a:noFill/>
              </a:ln>
            </p:spPr>
            <p:txBody>
              <a:bodyPr spcFirstLastPara="1" wrap="square" lIns="91433" tIns="45700" rIns="91433" bIns="45700" anchor="t" anchorCtr="0">
                <a:noAutofit/>
              </a:bodyPr>
              <a:lstStyle/>
              <a:p>
                <a:pPr>
                  <a:buClr>
                    <a:schemeClr val="dk1"/>
                  </a:buClr>
                  <a:buSzPts val="1400"/>
                </a:pPr>
                <a:endParaRPr sz="1867">
                  <a:latin typeface="Calibri"/>
                  <a:ea typeface="Calibri"/>
                  <a:cs typeface="Calibri"/>
                  <a:sym typeface="Calibri"/>
                </a:endParaRPr>
              </a:p>
            </p:txBody>
          </p:sp>
          <p:sp>
            <p:nvSpPr>
              <p:cNvPr id="47" name="Google Shape;851;p130">
                <a:extLst>
                  <a:ext uri="{FF2B5EF4-FFF2-40B4-BE49-F238E27FC236}">
                    <a16:creationId xmlns:a16="http://schemas.microsoft.com/office/drawing/2014/main" id="{805EED7F-20DD-433F-8C5A-9BABF823654C}"/>
                  </a:ext>
                </a:extLst>
              </p:cNvPr>
              <p:cNvSpPr/>
              <p:nvPr/>
            </p:nvSpPr>
            <p:spPr>
              <a:xfrm>
                <a:off x="8162925" y="1985963"/>
                <a:ext cx="73025" cy="306387"/>
              </a:xfrm>
              <a:custGeom>
                <a:avLst/>
                <a:gdLst/>
                <a:ahLst/>
                <a:cxnLst/>
                <a:rect l="0" t="0" r="0" b="0"/>
                <a:pathLst>
                  <a:path w="17" h="71" extrusionOk="0">
                    <a:moveTo>
                      <a:pt x="16" y="63"/>
                    </a:moveTo>
                    <a:cubicBezTo>
                      <a:pt x="16" y="67"/>
                      <a:pt x="13" y="71"/>
                      <a:pt x="8" y="71"/>
                    </a:cubicBezTo>
                    <a:cubicBezTo>
                      <a:pt x="3" y="71"/>
                      <a:pt x="0" y="68"/>
                      <a:pt x="0" y="63"/>
                    </a:cubicBezTo>
                    <a:cubicBezTo>
                      <a:pt x="0" y="8"/>
                      <a:pt x="0" y="8"/>
                      <a:pt x="0" y="8"/>
                    </a:cubicBezTo>
                    <a:cubicBezTo>
                      <a:pt x="0" y="4"/>
                      <a:pt x="4" y="0"/>
                      <a:pt x="8" y="0"/>
                    </a:cubicBezTo>
                    <a:cubicBezTo>
                      <a:pt x="13" y="0"/>
                      <a:pt x="17" y="3"/>
                      <a:pt x="17" y="8"/>
                    </a:cubicBezTo>
                    <a:cubicBezTo>
                      <a:pt x="17" y="63"/>
                      <a:pt x="17" y="63"/>
                      <a:pt x="17" y="63"/>
                    </a:cubicBezTo>
                    <a:lnTo>
                      <a:pt x="16" y="63"/>
                    </a:lnTo>
                    <a:close/>
                  </a:path>
                </a:pathLst>
              </a:custGeom>
              <a:solidFill>
                <a:srgbClr val="0072C6"/>
              </a:solidFill>
              <a:ln>
                <a:noFill/>
              </a:ln>
            </p:spPr>
            <p:txBody>
              <a:bodyPr spcFirstLastPara="1" wrap="square" lIns="91433" tIns="45700" rIns="91433" bIns="45700" anchor="t" anchorCtr="0">
                <a:noAutofit/>
              </a:bodyPr>
              <a:lstStyle/>
              <a:p>
                <a:pPr>
                  <a:buClr>
                    <a:schemeClr val="dk1"/>
                  </a:buClr>
                  <a:buSzPts val="1400"/>
                </a:pPr>
                <a:endParaRPr sz="1867">
                  <a:latin typeface="Calibri"/>
                  <a:ea typeface="Calibri"/>
                  <a:cs typeface="Calibri"/>
                  <a:sym typeface="Calibri"/>
                </a:endParaRPr>
              </a:p>
            </p:txBody>
          </p:sp>
          <p:sp>
            <p:nvSpPr>
              <p:cNvPr id="48" name="Google Shape;852;p130">
                <a:extLst>
                  <a:ext uri="{FF2B5EF4-FFF2-40B4-BE49-F238E27FC236}">
                    <a16:creationId xmlns:a16="http://schemas.microsoft.com/office/drawing/2014/main" id="{59AD1DED-322C-4E86-A1A1-F2E209D6027D}"/>
                  </a:ext>
                </a:extLst>
              </p:cNvPr>
              <p:cNvSpPr/>
              <p:nvPr/>
            </p:nvSpPr>
            <p:spPr>
              <a:xfrm>
                <a:off x="7950200" y="2058988"/>
                <a:ext cx="73025" cy="158750"/>
              </a:xfrm>
              <a:custGeom>
                <a:avLst/>
                <a:gdLst/>
                <a:ahLst/>
                <a:cxnLst/>
                <a:rect l="0" t="0" r="0" b="0"/>
                <a:pathLst>
                  <a:path w="17" h="37" extrusionOk="0">
                    <a:moveTo>
                      <a:pt x="17" y="28"/>
                    </a:moveTo>
                    <a:cubicBezTo>
                      <a:pt x="17" y="33"/>
                      <a:pt x="13" y="37"/>
                      <a:pt x="9" y="37"/>
                    </a:cubicBezTo>
                    <a:cubicBezTo>
                      <a:pt x="4" y="37"/>
                      <a:pt x="0" y="33"/>
                      <a:pt x="0" y="28"/>
                    </a:cubicBezTo>
                    <a:cubicBezTo>
                      <a:pt x="0" y="9"/>
                      <a:pt x="0" y="9"/>
                      <a:pt x="0" y="9"/>
                    </a:cubicBezTo>
                    <a:cubicBezTo>
                      <a:pt x="0" y="4"/>
                      <a:pt x="4" y="0"/>
                      <a:pt x="9" y="0"/>
                    </a:cubicBezTo>
                    <a:cubicBezTo>
                      <a:pt x="13" y="0"/>
                      <a:pt x="17" y="4"/>
                      <a:pt x="17" y="9"/>
                    </a:cubicBezTo>
                    <a:lnTo>
                      <a:pt x="17" y="28"/>
                    </a:lnTo>
                    <a:close/>
                  </a:path>
                </a:pathLst>
              </a:custGeom>
              <a:solidFill>
                <a:srgbClr val="0072C6"/>
              </a:solidFill>
              <a:ln>
                <a:noFill/>
              </a:ln>
            </p:spPr>
            <p:txBody>
              <a:bodyPr spcFirstLastPara="1" wrap="square" lIns="91433" tIns="45700" rIns="91433" bIns="45700" anchor="t" anchorCtr="0">
                <a:noAutofit/>
              </a:bodyPr>
              <a:lstStyle/>
              <a:p>
                <a:pPr>
                  <a:buClr>
                    <a:schemeClr val="dk1"/>
                  </a:buClr>
                  <a:buSzPts val="1400"/>
                </a:pPr>
                <a:endParaRPr sz="1867">
                  <a:latin typeface="Calibri"/>
                  <a:ea typeface="Calibri"/>
                  <a:cs typeface="Calibri"/>
                  <a:sym typeface="Calibri"/>
                </a:endParaRPr>
              </a:p>
            </p:txBody>
          </p:sp>
          <p:sp>
            <p:nvSpPr>
              <p:cNvPr id="49" name="Google Shape;853;p130">
                <a:extLst>
                  <a:ext uri="{FF2B5EF4-FFF2-40B4-BE49-F238E27FC236}">
                    <a16:creationId xmlns:a16="http://schemas.microsoft.com/office/drawing/2014/main" id="{47F1DF29-5DB3-4903-A909-A84B6F458384}"/>
                  </a:ext>
                </a:extLst>
              </p:cNvPr>
              <p:cNvSpPr/>
              <p:nvPr/>
            </p:nvSpPr>
            <p:spPr>
              <a:xfrm>
                <a:off x="8266113" y="1941513"/>
                <a:ext cx="74613" cy="388937"/>
              </a:xfrm>
              <a:custGeom>
                <a:avLst/>
                <a:gdLst/>
                <a:ahLst/>
                <a:cxnLst/>
                <a:rect l="0" t="0" r="0" b="0"/>
                <a:pathLst>
                  <a:path w="17" h="90" extrusionOk="0">
                    <a:moveTo>
                      <a:pt x="16" y="82"/>
                    </a:moveTo>
                    <a:cubicBezTo>
                      <a:pt x="16" y="86"/>
                      <a:pt x="13" y="90"/>
                      <a:pt x="8" y="90"/>
                    </a:cubicBezTo>
                    <a:cubicBezTo>
                      <a:pt x="4" y="90"/>
                      <a:pt x="0" y="86"/>
                      <a:pt x="0" y="82"/>
                    </a:cubicBezTo>
                    <a:cubicBezTo>
                      <a:pt x="0" y="9"/>
                      <a:pt x="0" y="9"/>
                      <a:pt x="0" y="9"/>
                    </a:cubicBezTo>
                    <a:cubicBezTo>
                      <a:pt x="0" y="4"/>
                      <a:pt x="4" y="0"/>
                      <a:pt x="8" y="0"/>
                    </a:cubicBezTo>
                    <a:cubicBezTo>
                      <a:pt x="13" y="0"/>
                      <a:pt x="17" y="4"/>
                      <a:pt x="17" y="9"/>
                    </a:cubicBezTo>
                    <a:cubicBezTo>
                      <a:pt x="17" y="82"/>
                      <a:pt x="17" y="82"/>
                      <a:pt x="17" y="82"/>
                    </a:cubicBezTo>
                    <a:lnTo>
                      <a:pt x="16" y="82"/>
                    </a:lnTo>
                    <a:close/>
                  </a:path>
                </a:pathLst>
              </a:custGeom>
              <a:solidFill>
                <a:srgbClr val="0072C6"/>
              </a:solidFill>
              <a:ln>
                <a:noFill/>
              </a:ln>
            </p:spPr>
            <p:txBody>
              <a:bodyPr spcFirstLastPara="1" wrap="square" lIns="91433" tIns="45700" rIns="91433" bIns="45700" anchor="t" anchorCtr="0">
                <a:noAutofit/>
              </a:bodyPr>
              <a:lstStyle/>
              <a:p>
                <a:pPr>
                  <a:buClr>
                    <a:schemeClr val="dk1"/>
                  </a:buClr>
                  <a:buSzPts val="1400"/>
                </a:pPr>
                <a:endParaRPr sz="1867">
                  <a:latin typeface="Calibri"/>
                  <a:ea typeface="Calibri"/>
                  <a:cs typeface="Calibri"/>
                  <a:sym typeface="Calibri"/>
                </a:endParaRPr>
              </a:p>
            </p:txBody>
          </p:sp>
          <p:sp>
            <p:nvSpPr>
              <p:cNvPr id="50" name="Google Shape;854;p130">
                <a:extLst>
                  <a:ext uri="{FF2B5EF4-FFF2-40B4-BE49-F238E27FC236}">
                    <a16:creationId xmlns:a16="http://schemas.microsoft.com/office/drawing/2014/main" id="{4A8D40FC-37AA-4306-92E0-DF7B0F2E65CD}"/>
                  </a:ext>
                </a:extLst>
              </p:cNvPr>
              <p:cNvSpPr/>
              <p:nvPr/>
            </p:nvSpPr>
            <p:spPr>
              <a:xfrm>
                <a:off x="7972425" y="1743076"/>
                <a:ext cx="536575" cy="534987"/>
              </a:xfrm>
              <a:custGeom>
                <a:avLst/>
                <a:gdLst/>
                <a:ahLst/>
                <a:cxnLst/>
                <a:rect l="0" t="0" r="0" b="0"/>
                <a:pathLst>
                  <a:path w="124" h="124" extrusionOk="0">
                    <a:moveTo>
                      <a:pt x="111" y="124"/>
                    </a:moveTo>
                    <a:cubicBezTo>
                      <a:pt x="109" y="124"/>
                      <a:pt x="108" y="124"/>
                      <a:pt x="106" y="123"/>
                    </a:cubicBezTo>
                    <a:cubicBezTo>
                      <a:pt x="96" y="120"/>
                      <a:pt x="96" y="120"/>
                      <a:pt x="96" y="120"/>
                    </a:cubicBezTo>
                    <a:cubicBezTo>
                      <a:pt x="95" y="120"/>
                      <a:pt x="94" y="118"/>
                      <a:pt x="94" y="116"/>
                    </a:cubicBezTo>
                    <a:cubicBezTo>
                      <a:pt x="95" y="114"/>
                      <a:pt x="97" y="113"/>
                      <a:pt x="98" y="114"/>
                    </a:cubicBezTo>
                    <a:cubicBezTo>
                      <a:pt x="109" y="117"/>
                      <a:pt x="109" y="117"/>
                      <a:pt x="109" y="117"/>
                    </a:cubicBezTo>
                    <a:cubicBezTo>
                      <a:pt x="111" y="118"/>
                      <a:pt x="113" y="118"/>
                      <a:pt x="115" y="116"/>
                    </a:cubicBezTo>
                    <a:cubicBezTo>
                      <a:pt x="117" y="115"/>
                      <a:pt x="118" y="112"/>
                      <a:pt x="118" y="110"/>
                    </a:cubicBezTo>
                    <a:cubicBezTo>
                      <a:pt x="118" y="44"/>
                      <a:pt x="118" y="44"/>
                      <a:pt x="118" y="44"/>
                    </a:cubicBezTo>
                    <a:cubicBezTo>
                      <a:pt x="118" y="40"/>
                      <a:pt x="116" y="38"/>
                      <a:pt x="113" y="37"/>
                    </a:cubicBezTo>
                    <a:cubicBezTo>
                      <a:pt x="15" y="7"/>
                      <a:pt x="15" y="7"/>
                      <a:pt x="15" y="7"/>
                    </a:cubicBezTo>
                    <a:cubicBezTo>
                      <a:pt x="13" y="6"/>
                      <a:pt x="11" y="7"/>
                      <a:pt x="9" y="8"/>
                    </a:cubicBezTo>
                    <a:cubicBezTo>
                      <a:pt x="7" y="10"/>
                      <a:pt x="6" y="12"/>
                      <a:pt x="6" y="14"/>
                    </a:cubicBezTo>
                    <a:cubicBezTo>
                      <a:pt x="6" y="60"/>
                      <a:pt x="6" y="60"/>
                      <a:pt x="6" y="60"/>
                    </a:cubicBezTo>
                    <a:cubicBezTo>
                      <a:pt x="6" y="62"/>
                      <a:pt x="4" y="63"/>
                      <a:pt x="3" y="63"/>
                    </a:cubicBezTo>
                    <a:cubicBezTo>
                      <a:pt x="1" y="63"/>
                      <a:pt x="0" y="62"/>
                      <a:pt x="0" y="60"/>
                    </a:cubicBezTo>
                    <a:cubicBezTo>
                      <a:pt x="0" y="14"/>
                      <a:pt x="0" y="14"/>
                      <a:pt x="0" y="14"/>
                    </a:cubicBezTo>
                    <a:cubicBezTo>
                      <a:pt x="0" y="10"/>
                      <a:pt x="2" y="6"/>
                      <a:pt x="5" y="3"/>
                    </a:cubicBezTo>
                    <a:cubicBezTo>
                      <a:pt x="9" y="0"/>
                      <a:pt x="13" y="0"/>
                      <a:pt x="17" y="1"/>
                    </a:cubicBezTo>
                    <a:cubicBezTo>
                      <a:pt x="115" y="31"/>
                      <a:pt x="115" y="31"/>
                      <a:pt x="115" y="31"/>
                    </a:cubicBezTo>
                    <a:cubicBezTo>
                      <a:pt x="120" y="32"/>
                      <a:pt x="124" y="38"/>
                      <a:pt x="124" y="44"/>
                    </a:cubicBezTo>
                    <a:cubicBezTo>
                      <a:pt x="124" y="111"/>
                      <a:pt x="124" y="111"/>
                      <a:pt x="124" y="111"/>
                    </a:cubicBezTo>
                    <a:cubicBezTo>
                      <a:pt x="124" y="115"/>
                      <a:pt x="122" y="119"/>
                      <a:pt x="119" y="122"/>
                    </a:cubicBezTo>
                    <a:cubicBezTo>
                      <a:pt x="116" y="123"/>
                      <a:pt x="114" y="124"/>
                      <a:pt x="111" y="124"/>
                    </a:cubicBezTo>
                  </a:path>
                </a:pathLst>
              </a:custGeom>
              <a:solidFill>
                <a:srgbClr val="0072C6"/>
              </a:solidFill>
              <a:ln>
                <a:noFill/>
              </a:ln>
            </p:spPr>
            <p:txBody>
              <a:bodyPr spcFirstLastPara="1" wrap="square" lIns="91433" tIns="45700" rIns="91433" bIns="45700" anchor="t" anchorCtr="0">
                <a:noAutofit/>
              </a:bodyPr>
              <a:lstStyle/>
              <a:p>
                <a:pPr>
                  <a:buClr>
                    <a:schemeClr val="dk1"/>
                  </a:buClr>
                  <a:buSzPts val="1400"/>
                </a:pPr>
                <a:endParaRPr sz="1867">
                  <a:latin typeface="Calibri"/>
                  <a:ea typeface="Calibri"/>
                  <a:cs typeface="Calibri"/>
                  <a:sym typeface="Calibri"/>
                </a:endParaRPr>
              </a:p>
            </p:txBody>
          </p:sp>
        </p:grpSp>
        <p:sp>
          <p:nvSpPr>
            <p:cNvPr id="45" name="Google Shape;855;p130">
              <a:extLst>
                <a:ext uri="{FF2B5EF4-FFF2-40B4-BE49-F238E27FC236}">
                  <a16:creationId xmlns:a16="http://schemas.microsoft.com/office/drawing/2014/main" id="{70D1C3C0-A782-40AF-B975-D31D56C82311}"/>
                </a:ext>
              </a:extLst>
            </p:cNvPr>
            <p:cNvSpPr/>
            <p:nvPr/>
          </p:nvSpPr>
          <p:spPr>
            <a:xfrm>
              <a:off x="6921631" y="3695100"/>
              <a:ext cx="401638" cy="377825"/>
            </a:xfrm>
            <a:custGeom>
              <a:avLst/>
              <a:gdLst/>
              <a:ahLst/>
              <a:cxnLst/>
              <a:rect l="0" t="0" r="0" b="0"/>
              <a:pathLst>
                <a:path w="92" h="86" extrusionOk="0">
                  <a:moveTo>
                    <a:pt x="0" y="3"/>
                  </a:moveTo>
                  <a:cubicBezTo>
                    <a:pt x="0" y="83"/>
                    <a:pt x="0" y="83"/>
                    <a:pt x="0" y="83"/>
                  </a:cubicBezTo>
                  <a:cubicBezTo>
                    <a:pt x="0" y="85"/>
                    <a:pt x="2" y="86"/>
                    <a:pt x="3" y="86"/>
                  </a:cubicBezTo>
                  <a:cubicBezTo>
                    <a:pt x="89" y="86"/>
                    <a:pt x="89" y="86"/>
                    <a:pt x="89" y="86"/>
                  </a:cubicBezTo>
                  <a:cubicBezTo>
                    <a:pt x="91" y="86"/>
                    <a:pt x="92" y="85"/>
                    <a:pt x="92" y="83"/>
                  </a:cubicBezTo>
                  <a:cubicBezTo>
                    <a:pt x="92" y="3"/>
                    <a:pt x="92" y="3"/>
                    <a:pt x="92" y="3"/>
                  </a:cubicBezTo>
                  <a:cubicBezTo>
                    <a:pt x="92" y="1"/>
                    <a:pt x="91" y="0"/>
                    <a:pt x="89" y="0"/>
                  </a:cubicBezTo>
                  <a:cubicBezTo>
                    <a:pt x="3" y="0"/>
                    <a:pt x="3" y="0"/>
                    <a:pt x="3" y="0"/>
                  </a:cubicBezTo>
                  <a:cubicBezTo>
                    <a:pt x="2" y="0"/>
                    <a:pt x="0" y="1"/>
                    <a:pt x="0" y="3"/>
                  </a:cubicBezTo>
                  <a:close/>
                  <a:moveTo>
                    <a:pt x="20" y="76"/>
                  </a:moveTo>
                  <a:cubicBezTo>
                    <a:pt x="10" y="76"/>
                    <a:pt x="10" y="76"/>
                    <a:pt x="10" y="76"/>
                  </a:cubicBezTo>
                  <a:cubicBezTo>
                    <a:pt x="10" y="65"/>
                    <a:pt x="10" y="65"/>
                    <a:pt x="10" y="65"/>
                  </a:cubicBezTo>
                  <a:cubicBezTo>
                    <a:pt x="20" y="65"/>
                    <a:pt x="20" y="65"/>
                    <a:pt x="20" y="65"/>
                  </a:cubicBezTo>
                  <a:lnTo>
                    <a:pt x="20" y="76"/>
                  </a:lnTo>
                  <a:close/>
                  <a:moveTo>
                    <a:pt x="20" y="60"/>
                  </a:moveTo>
                  <a:cubicBezTo>
                    <a:pt x="10" y="60"/>
                    <a:pt x="10" y="60"/>
                    <a:pt x="10" y="60"/>
                  </a:cubicBezTo>
                  <a:cubicBezTo>
                    <a:pt x="10" y="50"/>
                    <a:pt x="10" y="50"/>
                    <a:pt x="10" y="50"/>
                  </a:cubicBezTo>
                  <a:cubicBezTo>
                    <a:pt x="20" y="50"/>
                    <a:pt x="20" y="50"/>
                    <a:pt x="20" y="50"/>
                  </a:cubicBezTo>
                  <a:lnTo>
                    <a:pt x="20" y="60"/>
                  </a:lnTo>
                  <a:close/>
                  <a:moveTo>
                    <a:pt x="20" y="45"/>
                  </a:moveTo>
                  <a:cubicBezTo>
                    <a:pt x="10" y="45"/>
                    <a:pt x="10" y="45"/>
                    <a:pt x="10" y="45"/>
                  </a:cubicBezTo>
                  <a:cubicBezTo>
                    <a:pt x="10" y="35"/>
                    <a:pt x="10" y="35"/>
                    <a:pt x="10" y="35"/>
                  </a:cubicBezTo>
                  <a:cubicBezTo>
                    <a:pt x="20" y="35"/>
                    <a:pt x="20" y="35"/>
                    <a:pt x="20" y="35"/>
                  </a:cubicBezTo>
                  <a:lnTo>
                    <a:pt x="20" y="45"/>
                  </a:lnTo>
                  <a:close/>
                  <a:moveTo>
                    <a:pt x="36" y="76"/>
                  </a:moveTo>
                  <a:cubicBezTo>
                    <a:pt x="26" y="76"/>
                    <a:pt x="26" y="76"/>
                    <a:pt x="26" y="76"/>
                  </a:cubicBezTo>
                  <a:cubicBezTo>
                    <a:pt x="26" y="65"/>
                    <a:pt x="26" y="65"/>
                    <a:pt x="26" y="65"/>
                  </a:cubicBezTo>
                  <a:cubicBezTo>
                    <a:pt x="36" y="65"/>
                    <a:pt x="36" y="65"/>
                    <a:pt x="36" y="65"/>
                  </a:cubicBezTo>
                  <a:lnTo>
                    <a:pt x="36" y="76"/>
                  </a:lnTo>
                  <a:close/>
                  <a:moveTo>
                    <a:pt x="36" y="60"/>
                  </a:moveTo>
                  <a:cubicBezTo>
                    <a:pt x="26" y="60"/>
                    <a:pt x="26" y="60"/>
                    <a:pt x="26" y="60"/>
                  </a:cubicBezTo>
                  <a:cubicBezTo>
                    <a:pt x="26" y="50"/>
                    <a:pt x="26" y="50"/>
                    <a:pt x="26" y="50"/>
                  </a:cubicBezTo>
                  <a:cubicBezTo>
                    <a:pt x="36" y="50"/>
                    <a:pt x="36" y="50"/>
                    <a:pt x="36" y="50"/>
                  </a:cubicBezTo>
                  <a:lnTo>
                    <a:pt x="36" y="60"/>
                  </a:lnTo>
                  <a:close/>
                  <a:moveTo>
                    <a:pt x="36" y="45"/>
                  </a:moveTo>
                  <a:cubicBezTo>
                    <a:pt x="26" y="45"/>
                    <a:pt x="26" y="45"/>
                    <a:pt x="26" y="45"/>
                  </a:cubicBezTo>
                  <a:cubicBezTo>
                    <a:pt x="26" y="35"/>
                    <a:pt x="26" y="35"/>
                    <a:pt x="26" y="35"/>
                  </a:cubicBezTo>
                  <a:cubicBezTo>
                    <a:pt x="36" y="35"/>
                    <a:pt x="36" y="35"/>
                    <a:pt x="36" y="35"/>
                  </a:cubicBezTo>
                  <a:lnTo>
                    <a:pt x="36" y="45"/>
                  </a:lnTo>
                  <a:close/>
                  <a:moveTo>
                    <a:pt x="36" y="30"/>
                  </a:moveTo>
                  <a:cubicBezTo>
                    <a:pt x="26" y="30"/>
                    <a:pt x="26" y="30"/>
                    <a:pt x="26" y="30"/>
                  </a:cubicBezTo>
                  <a:cubicBezTo>
                    <a:pt x="26" y="20"/>
                    <a:pt x="26" y="20"/>
                    <a:pt x="26" y="20"/>
                  </a:cubicBezTo>
                  <a:cubicBezTo>
                    <a:pt x="36" y="20"/>
                    <a:pt x="36" y="20"/>
                    <a:pt x="36" y="20"/>
                  </a:cubicBezTo>
                  <a:lnTo>
                    <a:pt x="36" y="30"/>
                  </a:lnTo>
                  <a:close/>
                  <a:moveTo>
                    <a:pt x="51" y="76"/>
                  </a:moveTo>
                  <a:cubicBezTo>
                    <a:pt x="41" y="76"/>
                    <a:pt x="41" y="76"/>
                    <a:pt x="41" y="76"/>
                  </a:cubicBezTo>
                  <a:cubicBezTo>
                    <a:pt x="41" y="65"/>
                    <a:pt x="41" y="65"/>
                    <a:pt x="41" y="65"/>
                  </a:cubicBezTo>
                  <a:cubicBezTo>
                    <a:pt x="51" y="65"/>
                    <a:pt x="51" y="65"/>
                    <a:pt x="51" y="65"/>
                  </a:cubicBezTo>
                  <a:lnTo>
                    <a:pt x="51" y="76"/>
                  </a:lnTo>
                  <a:close/>
                  <a:moveTo>
                    <a:pt x="51" y="60"/>
                  </a:moveTo>
                  <a:cubicBezTo>
                    <a:pt x="41" y="60"/>
                    <a:pt x="41" y="60"/>
                    <a:pt x="41" y="60"/>
                  </a:cubicBezTo>
                  <a:cubicBezTo>
                    <a:pt x="41" y="50"/>
                    <a:pt x="41" y="50"/>
                    <a:pt x="41" y="50"/>
                  </a:cubicBezTo>
                  <a:cubicBezTo>
                    <a:pt x="51" y="50"/>
                    <a:pt x="51" y="50"/>
                    <a:pt x="51" y="50"/>
                  </a:cubicBezTo>
                  <a:lnTo>
                    <a:pt x="51" y="60"/>
                  </a:lnTo>
                  <a:close/>
                  <a:moveTo>
                    <a:pt x="51" y="45"/>
                  </a:moveTo>
                  <a:cubicBezTo>
                    <a:pt x="41" y="45"/>
                    <a:pt x="41" y="45"/>
                    <a:pt x="41" y="45"/>
                  </a:cubicBezTo>
                  <a:cubicBezTo>
                    <a:pt x="41" y="35"/>
                    <a:pt x="41" y="35"/>
                    <a:pt x="41" y="35"/>
                  </a:cubicBezTo>
                  <a:cubicBezTo>
                    <a:pt x="51" y="35"/>
                    <a:pt x="51" y="35"/>
                    <a:pt x="51" y="35"/>
                  </a:cubicBezTo>
                  <a:lnTo>
                    <a:pt x="51" y="45"/>
                  </a:lnTo>
                  <a:close/>
                  <a:moveTo>
                    <a:pt x="51" y="30"/>
                  </a:moveTo>
                  <a:cubicBezTo>
                    <a:pt x="41" y="30"/>
                    <a:pt x="41" y="30"/>
                    <a:pt x="41" y="30"/>
                  </a:cubicBezTo>
                  <a:cubicBezTo>
                    <a:pt x="41" y="20"/>
                    <a:pt x="41" y="20"/>
                    <a:pt x="41" y="20"/>
                  </a:cubicBezTo>
                  <a:cubicBezTo>
                    <a:pt x="51" y="20"/>
                    <a:pt x="51" y="20"/>
                    <a:pt x="51" y="20"/>
                  </a:cubicBezTo>
                  <a:lnTo>
                    <a:pt x="51" y="30"/>
                  </a:lnTo>
                  <a:close/>
                  <a:moveTo>
                    <a:pt x="66" y="76"/>
                  </a:moveTo>
                  <a:cubicBezTo>
                    <a:pt x="56" y="76"/>
                    <a:pt x="56" y="76"/>
                    <a:pt x="56" y="76"/>
                  </a:cubicBezTo>
                  <a:cubicBezTo>
                    <a:pt x="56" y="65"/>
                    <a:pt x="56" y="65"/>
                    <a:pt x="56" y="65"/>
                  </a:cubicBezTo>
                  <a:cubicBezTo>
                    <a:pt x="66" y="65"/>
                    <a:pt x="66" y="65"/>
                    <a:pt x="66" y="65"/>
                  </a:cubicBezTo>
                  <a:lnTo>
                    <a:pt x="66" y="76"/>
                  </a:lnTo>
                  <a:close/>
                  <a:moveTo>
                    <a:pt x="66" y="60"/>
                  </a:moveTo>
                  <a:cubicBezTo>
                    <a:pt x="56" y="60"/>
                    <a:pt x="56" y="60"/>
                    <a:pt x="56" y="60"/>
                  </a:cubicBezTo>
                  <a:cubicBezTo>
                    <a:pt x="56" y="50"/>
                    <a:pt x="56" y="50"/>
                    <a:pt x="56" y="50"/>
                  </a:cubicBezTo>
                  <a:cubicBezTo>
                    <a:pt x="66" y="50"/>
                    <a:pt x="66" y="50"/>
                    <a:pt x="66" y="50"/>
                  </a:cubicBezTo>
                  <a:lnTo>
                    <a:pt x="66" y="60"/>
                  </a:lnTo>
                  <a:close/>
                  <a:moveTo>
                    <a:pt x="66" y="45"/>
                  </a:moveTo>
                  <a:cubicBezTo>
                    <a:pt x="56" y="45"/>
                    <a:pt x="56" y="45"/>
                    <a:pt x="56" y="45"/>
                  </a:cubicBezTo>
                  <a:cubicBezTo>
                    <a:pt x="56" y="35"/>
                    <a:pt x="56" y="35"/>
                    <a:pt x="56" y="35"/>
                  </a:cubicBezTo>
                  <a:cubicBezTo>
                    <a:pt x="66" y="35"/>
                    <a:pt x="66" y="35"/>
                    <a:pt x="66" y="35"/>
                  </a:cubicBezTo>
                  <a:lnTo>
                    <a:pt x="66" y="45"/>
                  </a:lnTo>
                  <a:close/>
                  <a:moveTo>
                    <a:pt x="66" y="30"/>
                  </a:moveTo>
                  <a:cubicBezTo>
                    <a:pt x="56" y="30"/>
                    <a:pt x="56" y="30"/>
                    <a:pt x="56" y="30"/>
                  </a:cubicBezTo>
                  <a:cubicBezTo>
                    <a:pt x="56" y="20"/>
                    <a:pt x="56" y="20"/>
                    <a:pt x="56" y="20"/>
                  </a:cubicBezTo>
                  <a:cubicBezTo>
                    <a:pt x="66" y="20"/>
                    <a:pt x="66" y="20"/>
                    <a:pt x="66" y="20"/>
                  </a:cubicBezTo>
                  <a:lnTo>
                    <a:pt x="66" y="30"/>
                  </a:lnTo>
                  <a:close/>
                  <a:moveTo>
                    <a:pt x="82" y="60"/>
                  </a:moveTo>
                  <a:cubicBezTo>
                    <a:pt x="71" y="60"/>
                    <a:pt x="71" y="60"/>
                    <a:pt x="71" y="60"/>
                  </a:cubicBezTo>
                  <a:cubicBezTo>
                    <a:pt x="71" y="50"/>
                    <a:pt x="71" y="50"/>
                    <a:pt x="71" y="50"/>
                  </a:cubicBezTo>
                  <a:cubicBezTo>
                    <a:pt x="82" y="50"/>
                    <a:pt x="82" y="50"/>
                    <a:pt x="82" y="50"/>
                  </a:cubicBezTo>
                  <a:lnTo>
                    <a:pt x="82" y="60"/>
                  </a:lnTo>
                  <a:close/>
                  <a:moveTo>
                    <a:pt x="82" y="45"/>
                  </a:moveTo>
                  <a:cubicBezTo>
                    <a:pt x="71" y="45"/>
                    <a:pt x="71" y="45"/>
                    <a:pt x="71" y="45"/>
                  </a:cubicBezTo>
                  <a:cubicBezTo>
                    <a:pt x="71" y="35"/>
                    <a:pt x="71" y="35"/>
                    <a:pt x="71" y="35"/>
                  </a:cubicBezTo>
                  <a:cubicBezTo>
                    <a:pt x="82" y="35"/>
                    <a:pt x="82" y="35"/>
                    <a:pt x="82" y="35"/>
                  </a:cubicBezTo>
                  <a:lnTo>
                    <a:pt x="82" y="45"/>
                  </a:lnTo>
                  <a:close/>
                  <a:moveTo>
                    <a:pt x="82" y="30"/>
                  </a:moveTo>
                  <a:cubicBezTo>
                    <a:pt x="71" y="30"/>
                    <a:pt x="71" y="30"/>
                    <a:pt x="71" y="30"/>
                  </a:cubicBezTo>
                  <a:cubicBezTo>
                    <a:pt x="71" y="20"/>
                    <a:pt x="71" y="20"/>
                    <a:pt x="71" y="20"/>
                  </a:cubicBezTo>
                  <a:cubicBezTo>
                    <a:pt x="82" y="20"/>
                    <a:pt x="82" y="20"/>
                    <a:pt x="82" y="20"/>
                  </a:cubicBezTo>
                  <a:lnTo>
                    <a:pt x="82" y="30"/>
                  </a:lnTo>
                  <a:close/>
                </a:path>
              </a:pathLst>
            </a:custGeom>
            <a:solidFill>
              <a:srgbClr val="0072C6"/>
            </a:solidFill>
            <a:ln>
              <a:noFill/>
            </a:ln>
          </p:spPr>
          <p:txBody>
            <a:bodyPr spcFirstLastPara="1" wrap="square" lIns="91433" tIns="45700" rIns="91433" bIns="45700" anchor="t" anchorCtr="0">
              <a:noAutofit/>
            </a:bodyPr>
            <a:lstStyle/>
            <a:p>
              <a:pPr>
                <a:buClr>
                  <a:schemeClr val="dk1"/>
                </a:buClr>
                <a:buSzPts val="1400"/>
              </a:pPr>
              <a:endParaRPr sz="1867">
                <a:latin typeface="Calibri"/>
                <a:ea typeface="Calibri"/>
                <a:cs typeface="Calibri"/>
                <a:sym typeface="Calibri"/>
              </a:endParaRPr>
            </a:p>
          </p:txBody>
        </p:sp>
      </p:grpSp>
      <p:sp>
        <p:nvSpPr>
          <p:cNvPr id="56" name="TextBox 55">
            <a:extLst>
              <a:ext uri="{FF2B5EF4-FFF2-40B4-BE49-F238E27FC236}">
                <a16:creationId xmlns:a16="http://schemas.microsoft.com/office/drawing/2014/main" id="{015B8A84-079C-4BBC-8013-CD16F585A09A}"/>
              </a:ext>
            </a:extLst>
          </p:cNvPr>
          <p:cNvSpPr txBox="1"/>
          <p:nvPr/>
        </p:nvSpPr>
        <p:spPr>
          <a:xfrm>
            <a:off x="8684190" y="2792637"/>
            <a:ext cx="2550668" cy="511184"/>
          </a:xfrm>
          <a:prstGeom prst="rect">
            <a:avLst/>
          </a:prstGeom>
          <a:solidFill>
            <a:schemeClr val="bg1"/>
          </a:solidFill>
          <a:ln>
            <a:solidFill>
              <a:srgbClr val="4472C4"/>
            </a:solidFill>
          </a:ln>
        </p:spPr>
        <p:txBody>
          <a:bodyPr wrap="square" lIns="179259" tIns="143407" rIns="179259" bIns="143407" rtlCol="0">
            <a:spAutoFit/>
          </a:bodyPr>
          <a:lstStyle/>
          <a:p>
            <a:pPr algn="ctr" defTabSz="914192">
              <a:lnSpc>
                <a:spcPct val="90000"/>
              </a:lnSpc>
              <a:spcAft>
                <a:spcPts val="588"/>
              </a:spcAft>
              <a:defRPr/>
            </a:pPr>
            <a:r>
              <a:rPr lang="en-US" sz="1600" dirty="0">
                <a:solidFill>
                  <a:srgbClr val="4472C4"/>
                </a:solidFill>
                <a:latin typeface="Segoe UI Semilight"/>
              </a:rPr>
              <a:t>No infrastructure</a:t>
            </a:r>
          </a:p>
        </p:txBody>
      </p:sp>
      <p:sp>
        <p:nvSpPr>
          <p:cNvPr id="57" name="TextBox 56">
            <a:extLst>
              <a:ext uri="{FF2B5EF4-FFF2-40B4-BE49-F238E27FC236}">
                <a16:creationId xmlns:a16="http://schemas.microsoft.com/office/drawing/2014/main" id="{7C458739-1E6C-4901-9F41-B7CEF9289253}"/>
              </a:ext>
            </a:extLst>
          </p:cNvPr>
          <p:cNvSpPr txBox="1"/>
          <p:nvPr/>
        </p:nvSpPr>
        <p:spPr>
          <a:xfrm>
            <a:off x="8684190" y="3730501"/>
            <a:ext cx="2550668" cy="511184"/>
          </a:xfrm>
          <a:prstGeom prst="rect">
            <a:avLst/>
          </a:prstGeom>
          <a:solidFill>
            <a:schemeClr val="bg1"/>
          </a:solidFill>
          <a:ln>
            <a:solidFill>
              <a:srgbClr val="4472C4"/>
            </a:solidFill>
          </a:ln>
        </p:spPr>
        <p:txBody>
          <a:bodyPr wrap="square" lIns="179259" tIns="143407" rIns="179259" bIns="143407" rtlCol="0">
            <a:spAutoFit/>
          </a:bodyPr>
          <a:lstStyle/>
          <a:p>
            <a:pPr algn="ctr" defTabSz="914192">
              <a:lnSpc>
                <a:spcPct val="90000"/>
              </a:lnSpc>
              <a:spcAft>
                <a:spcPts val="588"/>
              </a:spcAft>
              <a:defRPr/>
            </a:pPr>
            <a:r>
              <a:rPr lang="en-US" sz="1600" dirty="0">
                <a:solidFill>
                  <a:srgbClr val="4472C4"/>
                </a:solidFill>
                <a:latin typeface="Segoe UI Semilight"/>
              </a:rPr>
              <a:t>Enterprise Wide</a:t>
            </a:r>
          </a:p>
        </p:txBody>
      </p:sp>
      <p:sp>
        <p:nvSpPr>
          <p:cNvPr id="58" name="TextBox 57">
            <a:extLst>
              <a:ext uri="{FF2B5EF4-FFF2-40B4-BE49-F238E27FC236}">
                <a16:creationId xmlns:a16="http://schemas.microsoft.com/office/drawing/2014/main" id="{2773B32C-D6F3-41E4-8345-B665BF427FC1}"/>
              </a:ext>
            </a:extLst>
          </p:cNvPr>
          <p:cNvSpPr txBox="1"/>
          <p:nvPr/>
        </p:nvSpPr>
        <p:spPr>
          <a:xfrm>
            <a:off x="8684190" y="1171829"/>
            <a:ext cx="2550668" cy="511184"/>
          </a:xfrm>
          <a:prstGeom prst="rect">
            <a:avLst/>
          </a:prstGeom>
          <a:solidFill>
            <a:schemeClr val="accent1"/>
          </a:solidFill>
        </p:spPr>
        <p:txBody>
          <a:bodyPr wrap="square" lIns="179259" tIns="143407" rIns="179259" bIns="143407" rtlCol="0">
            <a:spAutoFit/>
          </a:bodyPr>
          <a:lstStyle/>
          <a:p>
            <a:pPr algn="ctr" defTabSz="914192">
              <a:lnSpc>
                <a:spcPct val="90000"/>
              </a:lnSpc>
              <a:spcAft>
                <a:spcPts val="588"/>
              </a:spcAft>
              <a:defRPr/>
            </a:pPr>
            <a:r>
              <a:rPr lang="en-US" sz="1600" dirty="0">
                <a:solidFill>
                  <a:schemeClr val="bg1"/>
                </a:solidFill>
                <a:latin typeface="Segoe UI Semilight"/>
              </a:rPr>
              <a:t>Custom Queries </a:t>
            </a:r>
          </a:p>
        </p:txBody>
      </p:sp>
      <p:sp>
        <p:nvSpPr>
          <p:cNvPr id="59" name="TextBox 58">
            <a:extLst>
              <a:ext uri="{FF2B5EF4-FFF2-40B4-BE49-F238E27FC236}">
                <a16:creationId xmlns:a16="http://schemas.microsoft.com/office/drawing/2014/main" id="{C169900A-90D7-4518-83A6-6A44EFBF56C8}"/>
              </a:ext>
            </a:extLst>
          </p:cNvPr>
          <p:cNvSpPr txBox="1"/>
          <p:nvPr/>
        </p:nvSpPr>
        <p:spPr>
          <a:xfrm>
            <a:off x="8684190" y="1931000"/>
            <a:ext cx="2550668" cy="511184"/>
          </a:xfrm>
          <a:prstGeom prst="rect">
            <a:avLst/>
          </a:prstGeom>
          <a:solidFill>
            <a:schemeClr val="accent1"/>
          </a:solidFill>
        </p:spPr>
        <p:txBody>
          <a:bodyPr wrap="square" lIns="179259" tIns="143407" rIns="179259" bIns="143407" rtlCol="0">
            <a:spAutoFit/>
          </a:bodyPr>
          <a:lstStyle/>
          <a:p>
            <a:pPr algn="ctr" defTabSz="914192">
              <a:lnSpc>
                <a:spcPct val="90000"/>
              </a:lnSpc>
              <a:spcAft>
                <a:spcPts val="588"/>
              </a:spcAft>
              <a:defRPr/>
            </a:pPr>
            <a:r>
              <a:rPr lang="en-US" sz="1600" dirty="0">
                <a:solidFill>
                  <a:schemeClr val="bg1"/>
                </a:solidFill>
                <a:latin typeface="Segoe UI Semilight"/>
              </a:rPr>
              <a:t>ITSM Integration</a:t>
            </a:r>
          </a:p>
        </p:txBody>
      </p:sp>
      <p:sp>
        <p:nvSpPr>
          <p:cNvPr id="53" name="TextBox 52">
            <a:extLst>
              <a:ext uri="{FF2B5EF4-FFF2-40B4-BE49-F238E27FC236}">
                <a16:creationId xmlns:a16="http://schemas.microsoft.com/office/drawing/2014/main" id="{E9B2BF7D-A05A-42A4-A889-91368E12D88A}"/>
              </a:ext>
            </a:extLst>
          </p:cNvPr>
          <p:cNvSpPr txBox="1"/>
          <p:nvPr/>
        </p:nvSpPr>
        <p:spPr>
          <a:xfrm>
            <a:off x="8684190" y="4541620"/>
            <a:ext cx="2550668" cy="511184"/>
          </a:xfrm>
          <a:prstGeom prst="rect">
            <a:avLst/>
          </a:prstGeom>
          <a:solidFill>
            <a:schemeClr val="accent1"/>
          </a:solidFill>
        </p:spPr>
        <p:txBody>
          <a:bodyPr wrap="square" lIns="179259" tIns="143407" rIns="179259" bIns="143407" rtlCol="0">
            <a:spAutoFit/>
          </a:bodyPr>
          <a:lstStyle/>
          <a:p>
            <a:pPr algn="ctr" defTabSz="914192">
              <a:lnSpc>
                <a:spcPct val="90000"/>
              </a:lnSpc>
              <a:spcAft>
                <a:spcPts val="588"/>
              </a:spcAft>
              <a:defRPr/>
            </a:pPr>
            <a:r>
              <a:rPr lang="en-US" sz="1600" dirty="0">
                <a:solidFill>
                  <a:schemeClr val="bg1"/>
                </a:solidFill>
                <a:latin typeface="Segoe UI Semilight"/>
              </a:rPr>
              <a:t>Custom Reports</a:t>
            </a:r>
          </a:p>
        </p:txBody>
      </p:sp>
      <p:sp>
        <p:nvSpPr>
          <p:cNvPr id="54" name="TextBox 53">
            <a:extLst>
              <a:ext uri="{FF2B5EF4-FFF2-40B4-BE49-F238E27FC236}">
                <a16:creationId xmlns:a16="http://schemas.microsoft.com/office/drawing/2014/main" id="{5F5DA961-837C-44A0-AA44-FFFE7146374B}"/>
              </a:ext>
            </a:extLst>
          </p:cNvPr>
          <p:cNvSpPr txBox="1"/>
          <p:nvPr/>
        </p:nvSpPr>
        <p:spPr>
          <a:xfrm>
            <a:off x="8684190" y="5323990"/>
            <a:ext cx="2550668" cy="511184"/>
          </a:xfrm>
          <a:prstGeom prst="rect">
            <a:avLst/>
          </a:prstGeom>
          <a:solidFill>
            <a:schemeClr val="accent1"/>
          </a:solidFill>
        </p:spPr>
        <p:txBody>
          <a:bodyPr wrap="square" lIns="179259" tIns="143407" rIns="179259" bIns="143407" rtlCol="0">
            <a:spAutoFit/>
          </a:bodyPr>
          <a:lstStyle/>
          <a:p>
            <a:pPr algn="ctr" defTabSz="914192">
              <a:lnSpc>
                <a:spcPct val="90000"/>
              </a:lnSpc>
              <a:spcAft>
                <a:spcPts val="588"/>
              </a:spcAft>
              <a:defRPr/>
            </a:pPr>
            <a:r>
              <a:rPr lang="en-US" sz="1600" dirty="0">
                <a:solidFill>
                  <a:schemeClr val="bg1"/>
                </a:solidFill>
                <a:latin typeface="Segoe UI Semilight"/>
              </a:rPr>
              <a:t>Cross tenant support</a:t>
            </a:r>
          </a:p>
        </p:txBody>
      </p:sp>
      <p:sp>
        <p:nvSpPr>
          <p:cNvPr id="61" name="Freeform 18">
            <a:extLst>
              <a:ext uri="{FF2B5EF4-FFF2-40B4-BE49-F238E27FC236}">
                <a16:creationId xmlns:a16="http://schemas.microsoft.com/office/drawing/2014/main" id="{7B2A3537-A9EF-4099-9B3F-2EF5BAF6A488}"/>
              </a:ext>
            </a:extLst>
          </p:cNvPr>
          <p:cNvSpPr>
            <a:spLocks noChangeAspect="1" noEditPoints="1"/>
          </p:cNvSpPr>
          <p:nvPr/>
        </p:nvSpPr>
        <p:spPr bwMode="black">
          <a:xfrm>
            <a:off x="1154804" y="3010315"/>
            <a:ext cx="641873" cy="720186"/>
          </a:xfrm>
          <a:custGeom>
            <a:avLst/>
            <a:gdLst>
              <a:gd name="T0" fmla="*/ 977 w 983"/>
              <a:gd name="T1" fmla="*/ 759 h 1105"/>
              <a:gd name="T2" fmla="*/ 931 w 983"/>
              <a:gd name="T3" fmla="*/ 1067 h 1105"/>
              <a:gd name="T4" fmla="*/ 736 w 983"/>
              <a:gd name="T5" fmla="*/ 1062 h 1105"/>
              <a:gd name="T6" fmla="*/ 700 w 983"/>
              <a:gd name="T7" fmla="*/ 867 h 1105"/>
              <a:gd name="T8" fmla="*/ 777 w 983"/>
              <a:gd name="T9" fmla="*/ 966 h 1105"/>
              <a:gd name="T10" fmla="*/ 834 w 983"/>
              <a:gd name="T11" fmla="*/ 1026 h 1105"/>
              <a:gd name="T12" fmla="*/ 894 w 983"/>
              <a:gd name="T13" fmla="*/ 969 h 1105"/>
              <a:gd name="T14" fmla="*/ 898 w 983"/>
              <a:gd name="T15" fmla="*/ 788 h 1105"/>
              <a:gd name="T16" fmla="*/ 882 w 983"/>
              <a:gd name="T17" fmla="*/ 715 h 1105"/>
              <a:gd name="T18" fmla="*/ 821 w 983"/>
              <a:gd name="T19" fmla="*/ 701 h 1105"/>
              <a:gd name="T20" fmla="*/ 844 w 983"/>
              <a:gd name="T21" fmla="*/ 618 h 1105"/>
              <a:gd name="T22" fmla="*/ 944 w 983"/>
              <a:gd name="T23" fmla="*/ 458 h 1105"/>
              <a:gd name="T24" fmla="*/ 750 w 983"/>
              <a:gd name="T25" fmla="*/ 453 h 1105"/>
              <a:gd name="T26" fmla="*/ 707 w 983"/>
              <a:gd name="T27" fmla="*/ 550 h 1105"/>
              <a:gd name="T28" fmla="*/ 740 w 983"/>
              <a:gd name="T29" fmla="*/ 860 h 1105"/>
              <a:gd name="T30" fmla="*/ 857 w 983"/>
              <a:gd name="T31" fmla="*/ 900 h 1105"/>
              <a:gd name="T32" fmla="*/ 839 w 983"/>
              <a:gd name="T33" fmla="*/ 823 h 1105"/>
              <a:gd name="T34" fmla="*/ 781 w 983"/>
              <a:gd name="T35" fmla="*/ 764 h 1105"/>
              <a:gd name="T36" fmla="*/ 785 w 983"/>
              <a:gd name="T37" fmla="*/ 591 h 1105"/>
              <a:gd name="T38" fmla="*/ 804 w 983"/>
              <a:gd name="T39" fmla="*/ 511 h 1105"/>
              <a:gd name="T40" fmla="*/ 887 w 983"/>
              <a:gd name="T41" fmla="*/ 512 h 1105"/>
              <a:gd name="T42" fmla="*/ 902 w 983"/>
              <a:gd name="T43" fmla="*/ 586 h 1105"/>
              <a:gd name="T44" fmla="*/ 982 w 983"/>
              <a:gd name="T45" fmla="*/ 556 h 1105"/>
              <a:gd name="T46" fmla="*/ 543 w 983"/>
              <a:gd name="T47" fmla="*/ 902 h 1105"/>
              <a:gd name="T48" fmla="*/ 55 w 983"/>
              <a:gd name="T49" fmla="*/ 620 h 1105"/>
              <a:gd name="T50" fmla="*/ 27 w 983"/>
              <a:gd name="T51" fmla="*/ 170 h 1105"/>
              <a:gd name="T52" fmla="*/ 0 w 983"/>
              <a:gd name="T53" fmla="*/ 620 h 1105"/>
              <a:gd name="T54" fmla="*/ 541 w 983"/>
              <a:gd name="T55" fmla="*/ 957 h 1105"/>
              <a:gd name="T56" fmla="*/ 569 w 983"/>
              <a:gd name="T57" fmla="*/ 930 h 1105"/>
              <a:gd name="T58" fmla="*/ 193 w 983"/>
              <a:gd name="T59" fmla="*/ 498 h 1105"/>
              <a:gd name="T60" fmla="*/ 540 w 983"/>
              <a:gd name="T61" fmla="*/ 602 h 1105"/>
              <a:gd name="T62" fmla="*/ 661 w 983"/>
              <a:gd name="T63" fmla="*/ 641 h 1105"/>
              <a:gd name="T64" fmla="*/ 221 w 983"/>
              <a:gd name="T65" fmla="*/ 585 h 1105"/>
              <a:gd name="T66" fmla="*/ 193 w 983"/>
              <a:gd name="T67" fmla="*/ 620 h 1105"/>
              <a:gd name="T68" fmla="*/ 660 w 983"/>
              <a:gd name="T69" fmla="*/ 757 h 1105"/>
              <a:gd name="T70" fmla="*/ 659 w 983"/>
              <a:gd name="T71" fmla="*/ 837 h 1105"/>
              <a:gd name="T72" fmla="*/ 165 w 983"/>
              <a:gd name="T73" fmla="*/ 733 h 1105"/>
              <a:gd name="T74" fmla="*/ 114 w 983"/>
              <a:gd name="T75" fmla="*/ 199 h 1105"/>
              <a:gd name="T76" fmla="*/ 270 w 983"/>
              <a:gd name="T77" fmla="*/ 39 h 1105"/>
              <a:gd name="T78" fmla="*/ 916 w 983"/>
              <a:gd name="T79" fmla="*/ 91 h 1105"/>
              <a:gd name="T80" fmla="*/ 972 w 983"/>
              <a:gd name="T81" fmla="*/ 395 h 1105"/>
              <a:gd name="T82" fmla="*/ 894 w 983"/>
              <a:gd name="T83" fmla="*/ 368 h 1105"/>
              <a:gd name="T84" fmla="*/ 892 w 983"/>
              <a:gd name="T85" fmla="*/ 284 h 1105"/>
              <a:gd name="T86" fmla="*/ 544 w 983"/>
              <a:gd name="T87" fmla="*/ 366 h 1105"/>
              <a:gd name="T88" fmla="*/ 193 w 983"/>
              <a:gd name="T89" fmla="*/ 281 h 1105"/>
              <a:gd name="T90" fmla="*/ 542 w 983"/>
              <a:gd name="T91" fmla="*/ 456 h 1105"/>
              <a:gd name="T92" fmla="*/ 676 w 983"/>
              <a:gd name="T93" fmla="*/ 493 h 1105"/>
              <a:gd name="T94" fmla="*/ 222 w 983"/>
              <a:gd name="T95" fmla="*/ 440 h 1105"/>
              <a:gd name="T96" fmla="*/ 193 w 983"/>
              <a:gd name="T97" fmla="*/ 498 h 1105"/>
              <a:gd name="T98" fmla="*/ 544 w 983"/>
              <a:gd name="T99" fmla="*/ 319 h 1105"/>
              <a:gd name="T100" fmla="*/ 544 w 983"/>
              <a:gd name="T101" fmla="*/ 79 h 1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983" h="1105">
                <a:moveTo>
                  <a:pt x="940" y="661"/>
                </a:moveTo>
                <a:cubicBezTo>
                  <a:pt x="964" y="686"/>
                  <a:pt x="978" y="721"/>
                  <a:pt x="977" y="759"/>
                </a:cubicBezTo>
                <a:cubicBezTo>
                  <a:pt x="977" y="759"/>
                  <a:pt x="977" y="759"/>
                  <a:pt x="973" y="971"/>
                </a:cubicBezTo>
                <a:cubicBezTo>
                  <a:pt x="972" y="1009"/>
                  <a:pt x="956" y="1042"/>
                  <a:pt x="931" y="1067"/>
                </a:cubicBezTo>
                <a:cubicBezTo>
                  <a:pt x="905" y="1091"/>
                  <a:pt x="870" y="1105"/>
                  <a:pt x="832" y="1105"/>
                </a:cubicBezTo>
                <a:cubicBezTo>
                  <a:pt x="795" y="1104"/>
                  <a:pt x="760" y="1088"/>
                  <a:pt x="736" y="1062"/>
                </a:cubicBezTo>
                <a:cubicBezTo>
                  <a:pt x="711" y="1037"/>
                  <a:pt x="697" y="1002"/>
                  <a:pt x="698" y="965"/>
                </a:cubicBezTo>
                <a:cubicBezTo>
                  <a:pt x="698" y="965"/>
                  <a:pt x="698" y="965"/>
                  <a:pt x="700" y="867"/>
                </a:cubicBezTo>
                <a:cubicBezTo>
                  <a:pt x="710" y="889"/>
                  <a:pt x="731" y="918"/>
                  <a:pt x="778" y="934"/>
                </a:cubicBezTo>
                <a:cubicBezTo>
                  <a:pt x="778" y="934"/>
                  <a:pt x="778" y="934"/>
                  <a:pt x="777" y="966"/>
                </a:cubicBezTo>
                <a:cubicBezTo>
                  <a:pt x="776" y="982"/>
                  <a:pt x="783" y="997"/>
                  <a:pt x="793" y="1008"/>
                </a:cubicBezTo>
                <a:cubicBezTo>
                  <a:pt x="804" y="1019"/>
                  <a:pt x="818" y="1025"/>
                  <a:pt x="834" y="1026"/>
                </a:cubicBezTo>
                <a:cubicBezTo>
                  <a:pt x="850" y="1026"/>
                  <a:pt x="865" y="1020"/>
                  <a:pt x="876" y="1009"/>
                </a:cubicBezTo>
                <a:cubicBezTo>
                  <a:pt x="887" y="999"/>
                  <a:pt x="893" y="985"/>
                  <a:pt x="894" y="969"/>
                </a:cubicBezTo>
                <a:cubicBezTo>
                  <a:pt x="894" y="969"/>
                  <a:pt x="894" y="969"/>
                  <a:pt x="895" y="928"/>
                </a:cubicBezTo>
                <a:cubicBezTo>
                  <a:pt x="895" y="928"/>
                  <a:pt x="895" y="928"/>
                  <a:pt x="898" y="788"/>
                </a:cubicBezTo>
                <a:cubicBezTo>
                  <a:pt x="898" y="788"/>
                  <a:pt x="898" y="788"/>
                  <a:pt x="899" y="757"/>
                </a:cubicBezTo>
                <a:cubicBezTo>
                  <a:pt x="899" y="741"/>
                  <a:pt x="892" y="726"/>
                  <a:pt x="882" y="715"/>
                </a:cubicBezTo>
                <a:cubicBezTo>
                  <a:pt x="872" y="705"/>
                  <a:pt x="858" y="697"/>
                  <a:pt x="841" y="697"/>
                </a:cubicBezTo>
                <a:cubicBezTo>
                  <a:pt x="834" y="697"/>
                  <a:pt x="828" y="699"/>
                  <a:pt x="821" y="701"/>
                </a:cubicBezTo>
                <a:cubicBezTo>
                  <a:pt x="821" y="701"/>
                  <a:pt x="821" y="701"/>
                  <a:pt x="823" y="620"/>
                </a:cubicBezTo>
                <a:cubicBezTo>
                  <a:pt x="829" y="619"/>
                  <a:pt x="836" y="618"/>
                  <a:pt x="844" y="618"/>
                </a:cubicBezTo>
                <a:cubicBezTo>
                  <a:pt x="881" y="619"/>
                  <a:pt x="916" y="636"/>
                  <a:pt x="940" y="661"/>
                </a:cubicBezTo>
                <a:close/>
                <a:moveTo>
                  <a:pt x="944" y="458"/>
                </a:moveTo>
                <a:cubicBezTo>
                  <a:pt x="920" y="432"/>
                  <a:pt x="885" y="416"/>
                  <a:pt x="848" y="416"/>
                </a:cubicBezTo>
                <a:cubicBezTo>
                  <a:pt x="810" y="415"/>
                  <a:pt x="775" y="429"/>
                  <a:pt x="750" y="453"/>
                </a:cubicBezTo>
                <a:cubicBezTo>
                  <a:pt x="750" y="454"/>
                  <a:pt x="750" y="454"/>
                  <a:pt x="750" y="454"/>
                </a:cubicBezTo>
                <a:cubicBezTo>
                  <a:pt x="724" y="478"/>
                  <a:pt x="708" y="512"/>
                  <a:pt x="707" y="550"/>
                </a:cubicBezTo>
                <a:cubicBezTo>
                  <a:pt x="703" y="761"/>
                  <a:pt x="703" y="761"/>
                  <a:pt x="703" y="761"/>
                </a:cubicBezTo>
                <a:cubicBezTo>
                  <a:pt x="702" y="800"/>
                  <a:pt x="716" y="834"/>
                  <a:pt x="740" y="860"/>
                </a:cubicBezTo>
                <a:cubicBezTo>
                  <a:pt x="765" y="885"/>
                  <a:pt x="799" y="901"/>
                  <a:pt x="837" y="902"/>
                </a:cubicBezTo>
                <a:cubicBezTo>
                  <a:pt x="844" y="902"/>
                  <a:pt x="851" y="901"/>
                  <a:pt x="857" y="900"/>
                </a:cubicBezTo>
                <a:cubicBezTo>
                  <a:pt x="860" y="819"/>
                  <a:pt x="860" y="819"/>
                  <a:pt x="860" y="819"/>
                </a:cubicBezTo>
                <a:cubicBezTo>
                  <a:pt x="853" y="821"/>
                  <a:pt x="846" y="823"/>
                  <a:pt x="839" y="823"/>
                </a:cubicBezTo>
                <a:cubicBezTo>
                  <a:pt x="823" y="823"/>
                  <a:pt x="808" y="816"/>
                  <a:pt x="798" y="805"/>
                </a:cubicBezTo>
                <a:cubicBezTo>
                  <a:pt x="787" y="794"/>
                  <a:pt x="781" y="780"/>
                  <a:pt x="781" y="764"/>
                </a:cubicBezTo>
                <a:cubicBezTo>
                  <a:pt x="785" y="596"/>
                  <a:pt x="785" y="596"/>
                  <a:pt x="785" y="596"/>
                </a:cubicBezTo>
                <a:cubicBezTo>
                  <a:pt x="785" y="591"/>
                  <a:pt x="785" y="591"/>
                  <a:pt x="785" y="591"/>
                </a:cubicBezTo>
                <a:cubicBezTo>
                  <a:pt x="786" y="552"/>
                  <a:pt x="786" y="552"/>
                  <a:pt x="786" y="552"/>
                </a:cubicBezTo>
                <a:cubicBezTo>
                  <a:pt x="787" y="536"/>
                  <a:pt x="793" y="521"/>
                  <a:pt x="804" y="511"/>
                </a:cubicBezTo>
                <a:cubicBezTo>
                  <a:pt x="816" y="500"/>
                  <a:pt x="830" y="494"/>
                  <a:pt x="846" y="494"/>
                </a:cubicBezTo>
                <a:cubicBezTo>
                  <a:pt x="862" y="495"/>
                  <a:pt x="876" y="501"/>
                  <a:pt x="887" y="512"/>
                </a:cubicBezTo>
                <a:cubicBezTo>
                  <a:pt x="897" y="524"/>
                  <a:pt x="904" y="538"/>
                  <a:pt x="903" y="554"/>
                </a:cubicBezTo>
                <a:cubicBezTo>
                  <a:pt x="902" y="586"/>
                  <a:pt x="902" y="586"/>
                  <a:pt x="902" y="586"/>
                </a:cubicBezTo>
                <a:cubicBezTo>
                  <a:pt x="949" y="602"/>
                  <a:pt x="970" y="632"/>
                  <a:pt x="980" y="654"/>
                </a:cubicBezTo>
                <a:cubicBezTo>
                  <a:pt x="982" y="556"/>
                  <a:pt x="982" y="556"/>
                  <a:pt x="982" y="556"/>
                </a:cubicBezTo>
                <a:cubicBezTo>
                  <a:pt x="983" y="518"/>
                  <a:pt x="969" y="483"/>
                  <a:pt x="944" y="458"/>
                </a:cubicBezTo>
                <a:close/>
                <a:moveTo>
                  <a:pt x="543" y="902"/>
                </a:moveTo>
                <a:cubicBezTo>
                  <a:pt x="376" y="899"/>
                  <a:pt x="228" y="869"/>
                  <a:pt x="123" y="774"/>
                </a:cubicBezTo>
                <a:cubicBezTo>
                  <a:pt x="88" y="740"/>
                  <a:pt x="55" y="688"/>
                  <a:pt x="55" y="620"/>
                </a:cubicBezTo>
                <a:cubicBezTo>
                  <a:pt x="55" y="197"/>
                  <a:pt x="55" y="197"/>
                  <a:pt x="55" y="197"/>
                </a:cubicBezTo>
                <a:cubicBezTo>
                  <a:pt x="55" y="182"/>
                  <a:pt x="42" y="170"/>
                  <a:pt x="27" y="170"/>
                </a:cubicBezTo>
                <a:cubicBezTo>
                  <a:pt x="13" y="170"/>
                  <a:pt x="0" y="182"/>
                  <a:pt x="0" y="197"/>
                </a:cubicBezTo>
                <a:cubicBezTo>
                  <a:pt x="0" y="620"/>
                  <a:pt x="0" y="620"/>
                  <a:pt x="0" y="620"/>
                </a:cubicBezTo>
                <a:cubicBezTo>
                  <a:pt x="1" y="706"/>
                  <a:pt x="42" y="773"/>
                  <a:pt x="86" y="814"/>
                </a:cubicBezTo>
                <a:cubicBezTo>
                  <a:pt x="207" y="924"/>
                  <a:pt x="370" y="954"/>
                  <a:pt x="541" y="957"/>
                </a:cubicBezTo>
                <a:cubicBezTo>
                  <a:pt x="542" y="957"/>
                  <a:pt x="542" y="957"/>
                  <a:pt x="542" y="957"/>
                </a:cubicBezTo>
                <a:cubicBezTo>
                  <a:pt x="556" y="957"/>
                  <a:pt x="569" y="945"/>
                  <a:pt x="569" y="930"/>
                </a:cubicBezTo>
                <a:cubicBezTo>
                  <a:pt x="569" y="915"/>
                  <a:pt x="558" y="902"/>
                  <a:pt x="543" y="902"/>
                </a:cubicBezTo>
                <a:close/>
                <a:moveTo>
                  <a:pt x="193" y="498"/>
                </a:moveTo>
                <a:cubicBezTo>
                  <a:pt x="193" y="498"/>
                  <a:pt x="193" y="498"/>
                  <a:pt x="193" y="498"/>
                </a:cubicBezTo>
                <a:cubicBezTo>
                  <a:pt x="217" y="556"/>
                  <a:pt x="363" y="602"/>
                  <a:pt x="540" y="602"/>
                </a:cubicBezTo>
                <a:cubicBezTo>
                  <a:pt x="583" y="602"/>
                  <a:pt x="624" y="599"/>
                  <a:pt x="662" y="594"/>
                </a:cubicBezTo>
                <a:cubicBezTo>
                  <a:pt x="661" y="641"/>
                  <a:pt x="661" y="641"/>
                  <a:pt x="661" y="641"/>
                </a:cubicBezTo>
                <a:cubicBezTo>
                  <a:pt x="623" y="646"/>
                  <a:pt x="583" y="648"/>
                  <a:pt x="540" y="648"/>
                </a:cubicBezTo>
                <a:cubicBezTo>
                  <a:pt x="408" y="648"/>
                  <a:pt x="293" y="626"/>
                  <a:pt x="221" y="585"/>
                </a:cubicBezTo>
                <a:cubicBezTo>
                  <a:pt x="211" y="580"/>
                  <a:pt x="202" y="574"/>
                  <a:pt x="193" y="567"/>
                </a:cubicBezTo>
                <a:cubicBezTo>
                  <a:pt x="193" y="582"/>
                  <a:pt x="193" y="599"/>
                  <a:pt x="193" y="620"/>
                </a:cubicBezTo>
                <a:cubicBezTo>
                  <a:pt x="193" y="700"/>
                  <a:pt x="350" y="765"/>
                  <a:pt x="544" y="765"/>
                </a:cubicBezTo>
                <a:cubicBezTo>
                  <a:pt x="584" y="765"/>
                  <a:pt x="624" y="763"/>
                  <a:pt x="660" y="757"/>
                </a:cubicBezTo>
                <a:cubicBezTo>
                  <a:pt x="660" y="757"/>
                  <a:pt x="660" y="757"/>
                  <a:pt x="660" y="760"/>
                </a:cubicBezTo>
                <a:cubicBezTo>
                  <a:pt x="659" y="837"/>
                  <a:pt x="659" y="837"/>
                  <a:pt x="659" y="837"/>
                </a:cubicBezTo>
                <a:cubicBezTo>
                  <a:pt x="623" y="842"/>
                  <a:pt x="583" y="844"/>
                  <a:pt x="544" y="844"/>
                </a:cubicBezTo>
                <a:cubicBezTo>
                  <a:pt x="384" y="842"/>
                  <a:pt x="249" y="811"/>
                  <a:pt x="165" y="733"/>
                </a:cubicBezTo>
                <a:cubicBezTo>
                  <a:pt x="137" y="707"/>
                  <a:pt x="114" y="668"/>
                  <a:pt x="114" y="620"/>
                </a:cubicBezTo>
                <a:cubicBezTo>
                  <a:pt x="114" y="620"/>
                  <a:pt x="114" y="620"/>
                  <a:pt x="114" y="199"/>
                </a:cubicBezTo>
                <a:cubicBezTo>
                  <a:pt x="114" y="149"/>
                  <a:pt x="143" y="112"/>
                  <a:pt x="171" y="91"/>
                </a:cubicBezTo>
                <a:cubicBezTo>
                  <a:pt x="199" y="68"/>
                  <a:pt x="232" y="52"/>
                  <a:pt x="270" y="39"/>
                </a:cubicBezTo>
                <a:cubicBezTo>
                  <a:pt x="344" y="14"/>
                  <a:pt x="439" y="0"/>
                  <a:pt x="544" y="0"/>
                </a:cubicBezTo>
                <a:cubicBezTo>
                  <a:pt x="700" y="2"/>
                  <a:pt x="831" y="26"/>
                  <a:pt x="916" y="91"/>
                </a:cubicBezTo>
                <a:cubicBezTo>
                  <a:pt x="944" y="112"/>
                  <a:pt x="972" y="149"/>
                  <a:pt x="972" y="199"/>
                </a:cubicBezTo>
                <a:cubicBezTo>
                  <a:pt x="972" y="199"/>
                  <a:pt x="972" y="199"/>
                  <a:pt x="972" y="395"/>
                </a:cubicBezTo>
                <a:cubicBezTo>
                  <a:pt x="971" y="394"/>
                  <a:pt x="969" y="394"/>
                  <a:pt x="968" y="394"/>
                </a:cubicBezTo>
                <a:cubicBezTo>
                  <a:pt x="945" y="380"/>
                  <a:pt x="920" y="372"/>
                  <a:pt x="894" y="368"/>
                </a:cubicBezTo>
                <a:cubicBezTo>
                  <a:pt x="894" y="368"/>
                  <a:pt x="894" y="368"/>
                  <a:pt x="894" y="281"/>
                </a:cubicBezTo>
                <a:cubicBezTo>
                  <a:pt x="893" y="282"/>
                  <a:pt x="892" y="283"/>
                  <a:pt x="892" y="284"/>
                </a:cubicBezTo>
                <a:cubicBezTo>
                  <a:pt x="868" y="302"/>
                  <a:pt x="839" y="316"/>
                  <a:pt x="804" y="328"/>
                </a:cubicBezTo>
                <a:cubicBezTo>
                  <a:pt x="735" y="352"/>
                  <a:pt x="644" y="366"/>
                  <a:pt x="544" y="366"/>
                </a:cubicBezTo>
                <a:cubicBezTo>
                  <a:pt x="411" y="365"/>
                  <a:pt x="296" y="343"/>
                  <a:pt x="223" y="303"/>
                </a:cubicBezTo>
                <a:cubicBezTo>
                  <a:pt x="212" y="296"/>
                  <a:pt x="202" y="289"/>
                  <a:pt x="193" y="281"/>
                </a:cubicBezTo>
                <a:cubicBezTo>
                  <a:pt x="193" y="281"/>
                  <a:pt x="193" y="281"/>
                  <a:pt x="193" y="348"/>
                </a:cubicBezTo>
                <a:cubicBezTo>
                  <a:pt x="211" y="408"/>
                  <a:pt x="361" y="456"/>
                  <a:pt x="542" y="456"/>
                </a:cubicBezTo>
                <a:cubicBezTo>
                  <a:pt x="601" y="456"/>
                  <a:pt x="657" y="450"/>
                  <a:pt x="706" y="441"/>
                </a:cubicBezTo>
                <a:cubicBezTo>
                  <a:pt x="694" y="457"/>
                  <a:pt x="684" y="475"/>
                  <a:pt x="676" y="493"/>
                </a:cubicBezTo>
                <a:cubicBezTo>
                  <a:pt x="635" y="499"/>
                  <a:pt x="589" y="502"/>
                  <a:pt x="542" y="502"/>
                </a:cubicBezTo>
                <a:cubicBezTo>
                  <a:pt x="410" y="502"/>
                  <a:pt x="295" y="480"/>
                  <a:pt x="222" y="440"/>
                </a:cubicBezTo>
                <a:cubicBezTo>
                  <a:pt x="212" y="433"/>
                  <a:pt x="202" y="427"/>
                  <a:pt x="193" y="420"/>
                </a:cubicBezTo>
                <a:cubicBezTo>
                  <a:pt x="193" y="426"/>
                  <a:pt x="193" y="446"/>
                  <a:pt x="193" y="498"/>
                </a:cubicBezTo>
                <a:close/>
                <a:moveTo>
                  <a:pt x="193" y="199"/>
                </a:moveTo>
                <a:cubicBezTo>
                  <a:pt x="193" y="265"/>
                  <a:pt x="350" y="319"/>
                  <a:pt x="544" y="319"/>
                </a:cubicBezTo>
                <a:cubicBezTo>
                  <a:pt x="736" y="319"/>
                  <a:pt x="894" y="265"/>
                  <a:pt x="894" y="199"/>
                </a:cubicBezTo>
                <a:cubicBezTo>
                  <a:pt x="894" y="132"/>
                  <a:pt x="736" y="79"/>
                  <a:pt x="544" y="79"/>
                </a:cubicBezTo>
                <a:cubicBezTo>
                  <a:pt x="350" y="79"/>
                  <a:pt x="193" y="132"/>
                  <a:pt x="193" y="199"/>
                </a:cubicBezTo>
                <a:close/>
              </a:path>
            </a:pathLst>
          </a:custGeom>
          <a:solidFill>
            <a:srgbClr val="0078D7"/>
          </a:solidFill>
          <a:ln>
            <a:noFill/>
          </a:ln>
          <a:extLst/>
        </p:spPr>
        <p:txBody>
          <a:bodyPr vert="horz" wrap="square" lIns="89642" tIns="44821" rIns="89642" bIns="44821" numCol="1" anchor="t" anchorCtr="0" compatLnSpc="1">
            <a:prstTxWarp prst="textNoShape">
              <a:avLst/>
            </a:prstTxWarp>
          </a:bodyPr>
          <a:lstStyle/>
          <a:p>
            <a:pPr marL="0" marR="0" lvl="0" indent="0" algn="l" defTabSz="896386"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FFFFFF"/>
              </a:solidFill>
              <a:effectLst/>
              <a:uLnTx/>
              <a:uFillTx/>
              <a:latin typeface="Segoe UI Light" panose="020B0502040204020203" pitchFamily="34" charset="0"/>
              <a:ea typeface="+mn-ea"/>
              <a:cs typeface="Segoe UI Light" panose="020B0502040204020203" pitchFamily="34" charset="0"/>
            </a:endParaRPr>
          </a:p>
        </p:txBody>
      </p:sp>
      <p:pic>
        <p:nvPicPr>
          <p:cNvPr id="62" name="Picture 61">
            <a:extLst>
              <a:ext uri="{FF2B5EF4-FFF2-40B4-BE49-F238E27FC236}">
                <a16:creationId xmlns:a16="http://schemas.microsoft.com/office/drawing/2014/main" id="{DB8F957B-A4F5-4F22-A62C-CE2DB068516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22311" y="1670535"/>
            <a:ext cx="559104" cy="575466"/>
          </a:xfrm>
          <a:prstGeom prst="rect">
            <a:avLst/>
          </a:prstGeom>
        </p:spPr>
      </p:pic>
      <p:sp>
        <p:nvSpPr>
          <p:cNvPr id="63" name="Google Shape;819;p130">
            <a:extLst>
              <a:ext uri="{FF2B5EF4-FFF2-40B4-BE49-F238E27FC236}">
                <a16:creationId xmlns:a16="http://schemas.microsoft.com/office/drawing/2014/main" id="{D1FCE023-3B9A-415E-AABD-D64FC5BB1E96}"/>
              </a:ext>
            </a:extLst>
          </p:cNvPr>
          <p:cNvSpPr txBox="1"/>
          <p:nvPr/>
        </p:nvSpPr>
        <p:spPr>
          <a:xfrm>
            <a:off x="877468" y="5430629"/>
            <a:ext cx="1328917" cy="164359"/>
          </a:xfrm>
          <a:prstGeom prst="rect">
            <a:avLst/>
          </a:prstGeom>
          <a:noFill/>
          <a:ln>
            <a:noFill/>
          </a:ln>
        </p:spPr>
        <p:txBody>
          <a:bodyPr spcFirstLastPara="1" wrap="square" lIns="0" tIns="0" rIns="0" bIns="0" anchor="t" anchorCtr="0">
            <a:noAutofit/>
          </a:bodyPr>
          <a:lstStyle/>
          <a:p>
            <a:pPr algn="ctr">
              <a:lnSpc>
                <a:spcPct val="90000"/>
              </a:lnSpc>
            </a:pPr>
            <a:r>
              <a:rPr lang="en-US" sz="1067" dirty="0">
                <a:latin typeface="Quattrocento Sans"/>
                <a:ea typeface="Quattrocento Sans"/>
                <a:cs typeface="Quattrocento Sans"/>
                <a:sym typeface="Quattrocento Sans"/>
              </a:rPr>
              <a:t>Microsoft </a:t>
            </a:r>
          </a:p>
          <a:p>
            <a:pPr algn="ctr">
              <a:lnSpc>
                <a:spcPct val="90000"/>
              </a:lnSpc>
            </a:pPr>
            <a:r>
              <a:rPr lang="en-US" sz="1067" dirty="0">
                <a:latin typeface="Quattrocento Sans"/>
                <a:ea typeface="Quattrocento Sans"/>
                <a:cs typeface="Quattrocento Sans"/>
                <a:sym typeface="Quattrocento Sans"/>
              </a:rPr>
              <a:t>Azure Backup Server</a:t>
            </a:r>
          </a:p>
        </p:txBody>
      </p:sp>
      <p:sp>
        <p:nvSpPr>
          <p:cNvPr id="64" name="Freeform 18">
            <a:extLst>
              <a:ext uri="{FF2B5EF4-FFF2-40B4-BE49-F238E27FC236}">
                <a16:creationId xmlns:a16="http://schemas.microsoft.com/office/drawing/2014/main" id="{A16CA4F4-E67A-43AE-A760-DCBC3CE6ED3A}"/>
              </a:ext>
            </a:extLst>
          </p:cNvPr>
          <p:cNvSpPr>
            <a:spLocks noChangeAspect="1" noEditPoints="1"/>
          </p:cNvSpPr>
          <p:nvPr/>
        </p:nvSpPr>
        <p:spPr bwMode="black">
          <a:xfrm>
            <a:off x="1176065" y="4603804"/>
            <a:ext cx="641873" cy="720186"/>
          </a:xfrm>
          <a:custGeom>
            <a:avLst/>
            <a:gdLst>
              <a:gd name="T0" fmla="*/ 977 w 983"/>
              <a:gd name="T1" fmla="*/ 759 h 1105"/>
              <a:gd name="T2" fmla="*/ 931 w 983"/>
              <a:gd name="T3" fmla="*/ 1067 h 1105"/>
              <a:gd name="T4" fmla="*/ 736 w 983"/>
              <a:gd name="T5" fmla="*/ 1062 h 1105"/>
              <a:gd name="T6" fmla="*/ 700 w 983"/>
              <a:gd name="T7" fmla="*/ 867 h 1105"/>
              <a:gd name="T8" fmla="*/ 777 w 983"/>
              <a:gd name="T9" fmla="*/ 966 h 1105"/>
              <a:gd name="T10" fmla="*/ 834 w 983"/>
              <a:gd name="T11" fmla="*/ 1026 h 1105"/>
              <a:gd name="T12" fmla="*/ 894 w 983"/>
              <a:gd name="T13" fmla="*/ 969 h 1105"/>
              <a:gd name="T14" fmla="*/ 898 w 983"/>
              <a:gd name="T15" fmla="*/ 788 h 1105"/>
              <a:gd name="T16" fmla="*/ 882 w 983"/>
              <a:gd name="T17" fmla="*/ 715 h 1105"/>
              <a:gd name="T18" fmla="*/ 821 w 983"/>
              <a:gd name="T19" fmla="*/ 701 h 1105"/>
              <a:gd name="T20" fmla="*/ 844 w 983"/>
              <a:gd name="T21" fmla="*/ 618 h 1105"/>
              <a:gd name="T22" fmla="*/ 944 w 983"/>
              <a:gd name="T23" fmla="*/ 458 h 1105"/>
              <a:gd name="T24" fmla="*/ 750 w 983"/>
              <a:gd name="T25" fmla="*/ 453 h 1105"/>
              <a:gd name="T26" fmla="*/ 707 w 983"/>
              <a:gd name="T27" fmla="*/ 550 h 1105"/>
              <a:gd name="T28" fmla="*/ 740 w 983"/>
              <a:gd name="T29" fmla="*/ 860 h 1105"/>
              <a:gd name="T30" fmla="*/ 857 w 983"/>
              <a:gd name="T31" fmla="*/ 900 h 1105"/>
              <a:gd name="T32" fmla="*/ 839 w 983"/>
              <a:gd name="T33" fmla="*/ 823 h 1105"/>
              <a:gd name="T34" fmla="*/ 781 w 983"/>
              <a:gd name="T35" fmla="*/ 764 h 1105"/>
              <a:gd name="T36" fmla="*/ 785 w 983"/>
              <a:gd name="T37" fmla="*/ 591 h 1105"/>
              <a:gd name="T38" fmla="*/ 804 w 983"/>
              <a:gd name="T39" fmla="*/ 511 h 1105"/>
              <a:gd name="T40" fmla="*/ 887 w 983"/>
              <a:gd name="T41" fmla="*/ 512 h 1105"/>
              <a:gd name="T42" fmla="*/ 902 w 983"/>
              <a:gd name="T43" fmla="*/ 586 h 1105"/>
              <a:gd name="T44" fmla="*/ 982 w 983"/>
              <a:gd name="T45" fmla="*/ 556 h 1105"/>
              <a:gd name="T46" fmla="*/ 543 w 983"/>
              <a:gd name="T47" fmla="*/ 902 h 1105"/>
              <a:gd name="T48" fmla="*/ 55 w 983"/>
              <a:gd name="T49" fmla="*/ 620 h 1105"/>
              <a:gd name="T50" fmla="*/ 27 w 983"/>
              <a:gd name="T51" fmla="*/ 170 h 1105"/>
              <a:gd name="T52" fmla="*/ 0 w 983"/>
              <a:gd name="T53" fmla="*/ 620 h 1105"/>
              <a:gd name="T54" fmla="*/ 541 w 983"/>
              <a:gd name="T55" fmla="*/ 957 h 1105"/>
              <a:gd name="T56" fmla="*/ 569 w 983"/>
              <a:gd name="T57" fmla="*/ 930 h 1105"/>
              <a:gd name="T58" fmla="*/ 193 w 983"/>
              <a:gd name="T59" fmla="*/ 498 h 1105"/>
              <a:gd name="T60" fmla="*/ 540 w 983"/>
              <a:gd name="T61" fmla="*/ 602 h 1105"/>
              <a:gd name="T62" fmla="*/ 661 w 983"/>
              <a:gd name="T63" fmla="*/ 641 h 1105"/>
              <a:gd name="T64" fmla="*/ 221 w 983"/>
              <a:gd name="T65" fmla="*/ 585 h 1105"/>
              <a:gd name="T66" fmla="*/ 193 w 983"/>
              <a:gd name="T67" fmla="*/ 620 h 1105"/>
              <a:gd name="T68" fmla="*/ 660 w 983"/>
              <a:gd name="T69" fmla="*/ 757 h 1105"/>
              <a:gd name="T70" fmla="*/ 659 w 983"/>
              <a:gd name="T71" fmla="*/ 837 h 1105"/>
              <a:gd name="T72" fmla="*/ 165 w 983"/>
              <a:gd name="T73" fmla="*/ 733 h 1105"/>
              <a:gd name="T74" fmla="*/ 114 w 983"/>
              <a:gd name="T75" fmla="*/ 199 h 1105"/>
              <a:gd name="T76" fmla="*/ 270 w 983"/>
              <a:gd name="T77" fmla="*/ 39 h 1105"/>
              <a:gd name="T78" fmla="*/ 916 w 983"/>
              <a:gd name="T79" fmla="*/ 91 h 1105"/>
              <a:gd name="T80" fmla="*/ 972 w 983"/>
              <a:gd name="T81" fmla="*/ 395 h 1105"/>
              <a:gd name="T82" fmla="*/ 894 w 983"/>
              <a:gd name="T83" fmla="*/ 368 h 1105"/>
              <a:gd name="T84" fmla="*/ 892 w 983"/>
              <a:gd name="T85" fmla="*/ 284 h 1105"/>
              <a:gd name="T86" fmla="*/ 544 w 983"/>
              <a:gd name="T87" fmla="*/ 366 h 1105"/>
              <a:gd name="T88" fmla="*/ 193 w 983"/>
              <a:gd name="T89" fmla="*/ 281 h 1105"/>
              <a:gd name="T90" fmla="*/ 542 w 983"/>
              <a:gd name="T91" fmla="*/ 456 h 1105"/>
              <a:gd name="T92" fmla="*/ 676 w 983"/>
              <a:gd name="T93" fmla="*/ 493 h 1105"/>
              <a:gd name="T94" fmla="*/ 222 w 983"/>
              <a:gd name="T95" fmla="*/ 440 h 1105"/>
              <a:gd name="T96" fmla="*/ 193 w 983"/>
              <a:gd name="T97" fmla="*/ 498 h 1105"/>
              <a:gd name="T98" fmla="*/ 544 w 983"/>
              <a:gd name="T99" fmla="*/ 319 h 1105"/>
              <a:gd name="T100" fmla="*/ 544 w 983"/>
              <a:gd name="T101" fmla="*/ 79 h 1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983" h="1105">
                <a:moveTo>
                  <a:pt x="940" y="661"/>
                </a:moveTo>
                <a:cubicBezTo>
                  <a:pt x="964" y="686"/>
                  <a:pt x="978" y="721"/>
                  <a:pt x="977" y="759"/>
                </a:cubicBezTo>
                <a:cubicBezTo>
                  <a:pt x="977" y="759"/>
                  <a:pt x="977" y="759"/>
                  <a:pt x="973" y="971"/>
                </a:cubicBezTo>
                <a:cubicBezTo>
                  <a:pt x="972" y="1009"/>
                  <a:pt x="956" y="1042"/>
                  <a:pt x="931" y="1067"/>
                </a:cubicBezTo>
                <a:cubicBezTo>
                  <a:pt x="905" y="1091"/>
                  <a:pt x="870" y="1105"/>
                  <a:pt x="832" y="1105"/>
                </a:cubicBezTo>
                <a:cubicBezTo>
                  <a:pt x="795" y="1104"/>
                  <a:pt x="760" y="1088"/>
                  <a:pt x="736" y="1062"/>
                </a:cubicBezTo>
                <a:cubicBezTo>
                  <a:pt x="711" y="1037"/>
                  <a:pt x="697" y="1002"/>
                  <a:pt x="698" y="965"/>
                </a:cubicBezTo>
                <a:cubicBezTo>
                  <a:pt x="698" y="965"/>
                  <a:pt x="698" y="965"/>
                  <a:pt x="700" y="867"/>
                </a:cubicBezTo>
                <a:cubicBezTo>
                  <a:pt x="710" y="889"/>
                  <a:pt x="731" y="918"/>
                  <a:pt x="778" y="934"/>
                </a:cubicBezTo>
                <a:cubicBezTo>
                  <a:pt x="778" y="934"/>
                  <a:pt x="778" y="934"/>
                  <a:pt x="777" y="966"/>
                </a:cubicBezTo>
                <a:cubicBezTo>
                  <a:pt x="776" y="982"/>
                  <a:pt x="783" y="997"/>
                  <a:pt x="793" y="1008"/>
                </a:cubicBezTo>
                <a:cubicBezTo>
                  <a:pt x="804" y="1019"/>
                  <a:pt x="818" y="1025"/>
                  <a:pt x="834" y="1026"/>
                </a:cubicBezTo>
                <a:cubicBezTo>
                  <a:pt x="850" y="1026"/>
                  <a:pt x="865" y="1020"/>
                  <a:pt x="876" y="1009"/>
                </a:cubicBezTo>
                <a:cubicBezTo>
                  <a:pt x="887" y="999"/>
                  <a:pt x="893" y="985"/>
                  <a:pt x="894" y="969"/>
                </a:cubicBezTo>
                <a:cubicBezTo>
                  <a:pt x="894" y="969"/>
                  <a:pt x="894" y="969"/>
                  <a:pt x="895" y="928"/>
                </a:cubicBezTo>
                <a:cubicBezTo>
                  <a:pt x="895" y="928"/>
                  <a:pt x="895" y="928"/>
                  <a:pt x="898" y="788"/>
                </a:cubicBezTo>
                <a:cubicBezTo>
                  <a:pt x="898" y="788"/>
                  <a:pt x="898" y="788"/>
                  <a:pt x="899" y="757"/>
                </a:cubicBezTo>
                <a:cubicBezTo>
                  <a:pt x="899" y="741"/>
                  <a:pt x="892" y="726"/>
                  <a:pt x="882" y="715"/>
                </a:cubicBezTo>
                <a:cubicBezTo>
                  <a:pt x="872" y="705"/>
                  <a:pt x="858" y="697"/>
                  <a:pt x="841" y="697"/>
                </a:cubicBezTo>
                <a:cubicBezTo>
                  <a:pt x="834" y="697"/>
                  <a:pt x="828" y="699"/>
                  <a:pt x="821" y="701"/>
                </a:cubicBezTo>
                <a:cubicBezTo>
                  <a:pt x="821" y="701"/>
                  <a:pt x="821" y="701"/>
                  <a:pt x="823" y="620"/>
                </a:cubicBezTo>
                <a:cubicBezTo>
                  <a:pt x="829" y="619"/>
                  <a:pt x="836" y="618"/>
                  <a:pt x="844" y="618"/>
                </a:cubicBezTo>
                <a:cubicBezTo>
                  <a:pt x="881" y="619"/>
                  <a:pt x="916" y="636"/>
                  <a:pt x="940" y="661"/>
                </a:cubicBezTo>
                <a:close/>
                <a:moveTo>
                  <a:pt x="944" y="458"/>
                </a:moveTo>
                <a:cubicBezTo>
                  <a:pt x="920" y="432"/>
                  <a:pt x="885" y="416"/>
                  <a:pt x="848" y="416"/>
                </a:cubicBezTo>
                <a:cubicBezTo>
                  <a:pt x="810" y="415"/>
                  <a:pt x="775" y="429"/>
                  <a:pt x="750" y="453"/>
                </a:cubicBezTo>
                <a:cubicBezTo>
                  <a:pt x="750" y="454"/>
                  <a:pt x="750" y="454"/>
                  <a:pt x="750" y="454"/>
                </a:cubicBezTo>
                <a:cubicBezTo>
                  <a:pt x="724" y="478"/>
                  <a:pt x="708" y="512"/>
                  <a:pt x="707" y="550"/>
                </a:cubicBezTo>
                <a:cubicBezTo>
                  <a:pt x="703" y="761"/>
                  <a:pt x="703" y="761"/>
                  <a:pt x="703" y="761"/>
                </a:cubicBezTo>
                <a:cubicBezTo>
                  <a:pt x="702" y="800"/>
                  <a:pt x="716" y="834"/>
                  <a:pt x="740" y="860"/>
                </a:cubicBezTo>
                <a:cubicBezTo>
                  <a:pt x="765" y="885"/>
                  <a:pt x="799" y="901"/>
                  <a:pt x="837" y="902"/>
                </a:cubicBezTo>
                <a:cubicBezTo>
                  <a:pt x="844" y="902"/>
                  <a:pt x="851" y="901"/>
                  <a:pt x="857" y="900"/>
                </a:cubicBezTo>
                <a:cubicBezTo>
                  <a:pt x="860" y="819"/>
                  <a:pt x="860" y="819"/>
                  <a:pt x="860" y="819"/>
                </a:cubicBezTo>
                <a:cubicBezTo>
                  <a:pt x="853" y="821"/>
                  <a:pt x="846" y="823"/>
                  <a:pt x="839" y="823"/>
                </a:cubicBezTo>
                <a:cubicBezTo>
                  <a:pt x="823" y="823"/>
                  <a:pt x="808" y="816"/>
                  <a:pt x="798" y="805"/>
                </a:cubicBezTo>
                <a:cubicBezTo>
                  <a:pt x="787" y="794"/>
                  <a:pt x="781" y="780"/>
                  <a:pt x="781" y="764"/>
                </a:cubicBezTo>
                <a:cubicBezTo>
                  <a:pt x="785" y="596"/>
                  <a:pt x="785" y="596"/>
                  <a:pt x="785" y="596"/>
                </a:cubicBezTo>
                <a:cubicBezTo>
                  <a:pt x="785" y="591"/>
                  <a:pt x="785" y="591"/>
                  <a:pt x="785" y="591"/>
                </a:cubicBezTo>
                <a:cubicBezTo>
                  <a:pt x="786" y="552"/>
                  <a:pt x="786" y="552"/>
                  <a:pt x="786" y="552"/>
                </a:cubicBezTo>
                <a:cubicBezTo>
                  <a:pt x="787" y="536"/>
                  <a:pt x="793" y="521"/>
                  <a:pt x="804" y="511"/>
                </a:cubicBezTo>
                <a:cubicBezTo>
                  <a:pt x="816" y="500"/>
                  <a:pt x="830" y="494"/>
                  <a:pt x="846" y="494"/>
                </a:cubicBezTo>
                <a:cubicBezTo>
                  <a:pt x="862" y="495"/>
                  <a:pt x="876" y="501"/>
                  <a:pt x="887" y="512"/>
                </a:cubicBezTo>
                <a:cubicBezTo>
                  <a:pt x="897" y="524"/>
                  <a:pt x="904" y="538"/>
                  <a:pt x="903" y="554"/>
                </a:cubicBezTo>
                <a:cubicBezTo>
                  <a:pt x="902" y="586"/>
                  <a:pt x="902" y="586"/>
                  <a:pt x="902" y="586"/>
                </a:cubicBezTo>
                <a:cubicBezTo>
                  <a:pt x="949" y="602"/>
                  <a:pt x="970" y="632"/>
                  <a:pt x="980" y="654"/>
                </a:cubicBezTo>
                <a:cubicBezTo>
                  <a:pt x="982" y="556"/>
                  <a:pt x="982" y="556"/>
                  <a:pt x="982" y="556"/>
                </a:cubicBezTo>
                <a:cubicBezTo>
                  <a:pt x="983" y="518"/>
                  <a:pt x="969" y="483"/>
                  <a:pt x="944" y="458"/>
                </a:cubicBezTo>
                <a:close/>
                <a:moveTo>
                  <a:pt x="543" y="902"/>
                </a:moveTo>
                <a:cubicBezTo>
                  <a:pt x="376" y="899"/>
                  <a:pt x="228" y="869"/>
                  <a:pt x="123" y="774"/>
                </a:cubicBezTo>
                <a:cubicBezTo>
                  <a:pt x="88" y="740"/>
                  <a:pt x="55" y="688"/>
                  <a:pt x="55" y="620"/>
                </a:cubicBezTo>
                <a:cubicBezTo>
                  <a:pt x="55" y="197"/>
                  <a:pt x="55" y="197"/>
                  <a:pt x="55" y="197"/>
                </a:cubicBezTo>
                <a:cubicBezTo>
                  <a:pt x="55" y="182"/>
                  <a:pt x="42" y="170"/>
                  <a:pt x="27" y="170"/>
                </a:cubicBezTo>
                <a:cubicBezTo>
                  <a:pt x="13" y="170"/>
                  <a:pt x="0" y="182"/>
                  <a:pt x="0" y="197"/>
                </a:cubicBezTo>
                <a:cubicBezTo>
                  <a:pt x="0" y="620"/>
                  <a:pt x="0" y="620"/>
                  <a:pt x="0" y="620"/>
                </a:cubicBezTo>
                <a:cubicBezTo>
                  <a:pt x="1" y="706"/>
                  <a:pt x="42" y="773"/>
                  <a:pt x="86" y="814"/>
                </a:cubicBezTo>
                <a:cubicBezTo>
                  <a:pt x="207" y="924"/>
                  <a:pt x="370" y="954"/>
                  <a:pt x="541" y="957"/>
                </a:cubicBezTo>
                <a:cubicBezTo>
                  <a:pt x="542" y="957"/>
                  <a:pt x="542" y="957"/>
                  <a:pt x="542" y="957"/>
                </a:cubicBezTo>
                <a:cubicBezTo>
                  <a:pt x="556" y="957"/>
                  <a:pt x="569" y="945"/>
                  <a:pt x="569" y="930"/>
                </a:cubicBezTo>
                <a:cubicBezTo>
                  <a:pt x="569" y="915"/>
                  <a:pt x="558" y="902"/>
                  <a:pt x="543" y="902"/>
                </a:cubicBezTo>
                <a:close/>
                <a:moveTo>
                  <a:pt x="193" y="498"/>
                </a:moveTo>
                <a:cubicBezTo>
                  <a:pt x="193" y="498"/>
                  <a:pt x="193" y="498"/>
                  <a:pt x="193" y="498"/>
                </a:cubicBezTo>
                <a:cubicBezTo>
                  <a:pt x="217" y="556"/>
                  <a:pt x="363" y="602"/>
                  <a:pt x="540" y="602"/>
                </a:cubicBezTo>
                <a:cubicBezTo>
                  <a:pt x="583" y="602"/>
                  <a:pt x="624" y="599"/>
                  <a:pt x="662" y="594"/>
                </a:cubicBezTo>
                <a:cubicBezTo>
                  <a:pt x="661" y="641"/>
                  <a:pt x="661" y="641"/>
                  <a:pt x="661" y="641"/>
                </a:cubicBezTo>
                <a:cubicBezTo>
                  <a:pt x="623" y="646"/>
                  <a:pt x="583" y="648"/>
                  <a:pt x="540" y="648"/>
                </a:cubicBezTo>
                <a:cubicBezTo>
                  <a:pt x="408" y="648"/>
                  <a:pt x="293" y="626"/>
                  <a:pt x="221" y="585"/>
                </a:cubicBezTo>
                <a:cubicBezTo>
                  <a:pt x="211" y="580"/>
                  <a:pt x="202" y="574"/>
                  <a:pt x="193" y="567"/>
                </a:cubicBezTo>
                <a:cubicBezTo>
                  <a:pt x="193" y="582"/>
                  <a:pt x="193" y="599"/>
                  <a:pt x="193" y="620"/>
                </a:cubicBezTo>
                <a:cubicBezTo>
                  <a:pt x="193" y="700"/>
                  <a:pt x="350" y="765"/>
                  <a:pt x="544" y="765"/>
                </a:cubicBezTo>
                <a:cubicBezTo>
                  <a:pt x="584" y="765"/>
                  <a:pt x="624" y="763"/>
                  <a:pt x="660" y="757"/>
                </a:cubicBezTo>
                <a:cubicBezTo>
                  <a:pt x="660" y="757"/>
                  <a:pt x="660" y="757"/>
                  <a:pt x="660" y="760"/>
                </a:cubicBezTo>
                <a:cubicBezTo>
                  <a:pt x="659" y="837"/>
                  <a:pt x="659" y="837"/>
                  <a:pt x="659" y="837"/>
                </a:cubicBezTo>
                <a:cubicBezTo>
                  <a:pt x="623" y="842"/>
                  <a:pt x="583" y="844"/>
                  <a:pt x="544" y="844"/>
                </a:cubicBezTo>
                <a:cubicBezTo>
                  <a:pt x="384" y="842"/>
                  <a:pt x="249" y="811"/>
                  <a:pt x="165" y="733"/>
                </a:cubicBezTo>
                <a:cubicBezTo>
                  <a:pt x="137" y="707"/>
                  <a:pt x="114" y="668"/>
                  <a:pt x="114" y="620"/>
                </a:cubicBezTo>
                <a:cubicBezTo>
                  <a:pt x="114" y="620"/>
                  <a:pt x="114" y="620"/>
                  <a:pt x="114" y="199"/>
                </a:cubicBezTo>
                <a:cubicBezTo>
                  <a:pt x="114" y="149"/>
                  <a:pt x="143" y="112"/>
                  <a:pt x="171" y="91"/>
                </a:cubicBezTo>
                <a:cubicBezTo>
                  <a:pt x="199" y="68"/>
                  <a:pt x="232" y="52"/>
                  <a:pt x="270" y="39"/>
                </a:cubicBezTo>
                <a:cubicBezTo>
                  <a:pt x="344" y="14"/>
                  <a:pt x="439" y="0"/>
                  <a:pt x="544" y="0"/>
                </a:cubicBezTo>
                <a:cubicBezTo>
                  <a:pt x="700" y="2"/>
                  <a:pt x="831" y="26"/>
                  <a:pt x="916" y="91"/>
                </a:cubicBezTo>
                <a:cubicBezTo>
                  <a:pt x="944" y="112"/>
                  <a:pt x="972" y="149"/>
                  <a:pt x="972" y="199"/>
                </a:cubicBezTo>
                <a:cubicBezTo>
                  <a:pt x="972" y="199"/>
                  <a:pt x="972" y="199"/>
                  <a:pt x="972" y="395"/>
                </a:cubicBezTo>
                <a:cubicBezTo>
                  <a:pt x="971" y="394"/>
                  <a:pt x="969" y="394"/>
                  <a:pt x="968" y="394"/>
                </a:cubicBezTo>
                <a:cubicBezTo>
                  <a:pt x="945" y="380"/>
                  <a:pt x="920" y="372"/>
                  <a:pt x="894" y="368"/>
                </a:cubicBezTo>
                <a:cubicBezTo>
                  <a:pt x="894" y="368"/>
                  <a:pt x="894" y="368"/>
                  <a:pt x="894" y="281"/>
                </a:cubicBezTo>
                <a:cubicBezTo>
                  <a:pt x="893" y="282"/>
                  <a:pt x="892" y="283"/>
                  <a:pt x="892" y="284"/>
                </a:cubicBezTo>
                <a:cubicBezTo>
                  <a:pt x="868" y="302"/>
                  <a:pt x="839" y="316"/>
                  <a:pt x="804" y="328"/>
                </a:cubicBezTo>
                <a:cubicBezTo>
                  <a:pt x="735" y="352"/>
                  <a:pt x="644" y="366"/>
                  <a:pt x="544" y="366"/>
                </a:cubicBezTo>
                <a:cubicBezTo>
                  <a:pt x="411" y="365"/>
                  <a:pt x="296" y="343"/>
                  <a:pt x="223" y="303"/>
                </a:cubicBezTo>
                <a:cubicBezTo>
                  <a:pt x="212" y="296"/>
                  <a:pt x="202" y="289"/>
                  <a:pt x="193" y="281"/>
                </a:cubicBezTo>
                <a:cubicBezTo>
                  <a:pt x="193" y="281"/>
                  <a:pt x="193" y="281"/>
                  <a:pt x="193" y="348"/>
                </a:cubicBezTo>
                <a:cubicBezTo>
                  <a:pt x="211" y="408"/>
                  <a:pt x="361" y="456"/>
                  <a:pt x="542" y="456"/>
                </a:cubicBezTo>
                <a:cubicBezTo>
                  <a:pt x="601" y="456"/>
                  <a:pt x="657" y="450"/>
                  <a:pt x="706" y="441"/>
                </a:cubicBezTo>
                <a:cubicBezTo>
                  <a:pt x="694" y="457"/>
                  <a:pt x="684" y="475"/>
                  <a:pt x="676" y="493"/>
                </a:cubicBezTo>
                <a:cubicBezTo>
                  <a:pt x="635" y="499"/>
                  <a:pt x="589" y="502"/>
                  <a:pt x="542" y="502"/>
                </a:cubicBezTo>
                <a:cubicBezTo>
                  <a:pt x="410" y="502"/>
                  <a:pt x="295" y="480"/>
                  <a:pt x="222" y="440"/>
                </a:cubicBezTo>
                <a:cubicBezTo>
                  <a:pt x="212" y="433"/>
                  <a:pt x="202" y="427"/>
                  <a:pt x="193" y="420"/>
                </a:cubicBezTo>
                <a:cubicBezTo>
                  <a:pt x="193" y="426"/>
                  <a:pt x="193" y="446"/>
                  <a:pt x="193" y="498"/>
                </a:cubicBezTo>
                <a:close/>
                <a:moveTo>
                  <a:pt x="193" y="199"/>
                </a:moveTo>
                <a:cubicBezTo>
                  <a:pt x="193" y="265"/>
                  <a:pt x="350" y="319"/>
                  <a:pt x="544" y="319"/>
                </a:cubicBezTo>
                <a:cubicBezTo>
                  <a:pt x="736" y="319"/>
                  <a:pt x="894" y="265"/>
                  <a:pt x="894" y="199"/>
                </a:cubicBezTo>
                <a:cubicBezTo>
                  <a:pt x="894" y="132"/>
                  <a:pt x="736" y="79"/>
                  <a:pt x="544" y="79"/>
                </a:cubicBezTo>
                <a:cubicBezTo>
                  <a:pt x="350" y="79"/>
                  <a:pt x="193" y="132"/>
                  <a:pt x="193" y="199"/>
                </a:cubicBezTo>
                <a:close/>
              </a:path>
            </a:pathLst>
          </a:custGeom>
          <a:solidFill>
            <a:srgbClr val="0078D7"/>
          </a:solidFill>
          <a:ln>
            <a:noFill/>
          </a:ln>
          <a:extLst/>
        </p:spPr>
        <p:txBody>
          <a:bodyPr vert="horz" wrap="square" lIns="89642" tIns="44821" rIns="89642" bIns="44821" numCol="1" anchor="t" anchorCtr="0" compatLnSpc="1">
            <a:prstTxWarp prst="textNoShape">
              <a:avLst/>
            </a:prstTxWarp>
          </a:bodyPr>
          <a:lstStyle/>
          <a:p>
            <a:pPr marL="0" marR="0" lvl="0" indent="0" algn="l" defTabSz="896386"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FFFFFF"/>
              </a:solidFill>
              <a:effectLst/>
              <a:uLnTx/>
              <a:uFillTx/>
              <a:latin typeface="Segoe UI Light" panose="020B0502040204020203" pitchFamily="34" charset="0"/>
              <a:ea typeface="+mn-ea"/>
              <a:cs typeface="Segoe UI Light" panose="020B0502040204020203" pitchFamily="34" charset="0"/>
            </a:endParaRPr>
          </a:p>
        </p:txBody>
      </p:sp>
    </p:spTree>
    <p:extLst>
      <p:ext uri="{BB962C8B-B14F-4D97-AF65-F5344CB8AC3E}">
        <p14:creationId xmlns:p14="http://schemas.microsoft.com/office/powerpoint/2010/main" val="3339861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a16="http://schemas.microsoft.com/office/drawing/2014/main" xmlns:a14="http://schemas.microsoft.com/office/drawing/2010/main">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0A9DF-7B8D-4C73-9A63-EDC401BE51A8}"/>
              </a:ext>
            </a:extLst>
          </p:cNvPr>
          <p:cNvSpPr>
            <a:spLocks noGrp="1"/>
          </p:cNvSpPr>
          <p:nvPr>
            <p:ph type="title"/>
          </p:nvPr>
        </p:nvSpPr>
        <p:spPr>
          <a:xfrm>
            <a:off x="602961" y="518376"/>
            <a:ext cx="11151918" cy="747897"/>
          </a:xfrm>
        </p:spPr>
        <p:txBody>
          <a:bodyPr>
            <a:normAutofit fontScale="90000"/>
          </a:bodyPr>
          <a:lstStyle/>
          <a:p>
            <a:pPr algn="ctr"/>
            <a:r>
              <a:rPr lang="nb-NO" dirty="0"/>
              <a:t>Demo</a:t>
            </a:r>
            <a:endParaRPr lang="en-US" dirty="0"/>
          </a:p>
        </p:txBody>
      </p:sp>
      <p:sp>
        <p:nvSpPr>
          <p:cNvPr id="3" name="Text Placeholder 2">
            <a:extLst>
              <a:ext uri="{FF2B5EF4-FFF2-40B4-BE49-F238E27FC236}">
                <a16:creationId xmlns:a16="http://schemas.microsoft.com/office/drawing/2014/main" id="{9D349B26-D7D2-41DA-9D8E-BC69B28421DE}"/>
              </a:ext>
            </a:extLst>
          </p:cNvPr>
          <p:cNvSpPr>
            <a:spLocks noGrp="1"/>
          </p:cNvSpPr>
          <p:nvPr>
            <p:ph type="body" sz="quarter" idx="10"/>
          </p:nvPr>
        </p:nvSpPr>
        <p:spPr>
          <a:xfrm>
            <a:off x="520041" y="2866358"/>
            <a:ext cx="11151918" cy="1125284"/>
          </a:xfrm>
        </p:spPr>
        <p:txBody>
          <a:bodyPr/>
          <a:lstStyle/>
          <a:p>
            <a:pPr algn="ctr"/>
            <a:r>
              <a:rPr lang="nb-NO" dirty="0">
                <a:solidFill>
                  <a:schemeClr val="tx1"/>
                </a:solidFill>
              </a:rPr>
              <a:t>Azure Backup reporting</a:t>
            </a:r>
            <a:endParaRPr lang="en-US" dirty="0">
              <a:solidFill>
                <a:schemeClr val="tx1"/>
              </a:solidFill>
            </a:endParaRPr>
          </a:p>
        </p:txBody>
      </p:sp>
    </p:spTree>
    <p:extLst>
      <p:ext uri="{BB962C8B-B14F-4D97-AF65-F5344CB8AC3E}">
        <p14:creationId xmlns:p14="http://schemas.microsoft.com/office/powerpoint/2010/main" val="2505370288"/>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2BF18-1B6E-4B73-8DC0-8855CD377982}"/>
              </a:ext>
            </a:extLst>
          </p:cNvPr>
          <p:cNvSpPr>
            <a:spLocks noGrp="1"/>
          </p:cNvSpPr>
          <p:nvPr>
            <p:ph type="title"/>
          </p:nvPr>
        </p:nvSpPr>
        <p:spPr/>
        <p:txBody>
          <a:bodyPr/>
          <a:lstStyle/>
          <a:p>
            <a:r>
              <a:rPr lang="nb-NO" dirty="0"/>
              <a:t>Resources</a:t>
            </a:r>
            <a:endParaRPr lang="en-US" dirty="0"/>
          </a:p>
        </p:txBody>
      </p:sp>
      <p:sp>
        <p:nvSpPr>
          <p:cNvPr id="3" name="Text Placeholder 2">
            <a:extLst>
              <a:ext uri="{FF2B5EF4-FFF2-40B4-BE49-F238E27FC236}">
                <a16:creationId xmlns:a16="http://schemas.microsoft.com/office/drawing/2014/main" id="{6F1C0878-48FE-4C1F-9787-DD9FB3855DA1}"/>
              </a:ext>
            </a:extLst>
          </p:cNvPr>
          <p:cNvSpPr>
            <a:spLocks noGrp="1"/>
          </p:cNvSpPr>
          <p:nvPr>
            <p:ph type="body" sz="quarter" idx="10"/>
          </p:nvPr>
        </p:nvSpPr>
        <p:spPr>
          <a:xfrm>
            <a:off x="586740" y="2176032"/>
            <a:ext cx="11018520" cy="3957483"/>
          </a:xfrm>
        </p:spPr>
        <p:txBody>
          <a:bodyPr>
            <a:normAutofit/>
          </a:bodyPr>
          <a:lstStyle/>
          <a:p>
            <a:r>
              <a:rPr lang="nb-NO" dirty="0"/>
              <a:t>DPM Product documentation</a:t>
            </a:r>
          </a:p>
          <a:p>
            <a:r>
              <a:rPr lang="nb-NO" dirty="0">
                <a:hlinkClick r:id="rId3"/>
              </a:rPr>
              <a:t>https://docs.microsoft.com/en-us/system-center/dpm</a:t>
            </a:r>
            <a:endParaRPr lang="nb-NO" dirty="0"/>
          </a:p>
          <a:p>
            <a:endParaRPr lang="nb-NO" dirty="0"/>
          </a:p>
          <a:p>
            <a:r>
              <a:rPr lang="nb-NO" dirty="0"/>
              <a:t>Azure Backup</a:t>
            </a:r>
          </a:p>
          <a:p>
            <a:r>
              <a:rPr lang="nb-NO" dirty="0"/>
              <a:t> </a:t>
            </a:r>
            <a:r>
              <a:rPr lang="nb-NO" dirty="0">
                <a:hlinkClick r:id="rId4"/>
              </a:rPr>
              <a:t>https://docs.microsoft.com/en-us/azure/backup/backup-introduction-to-azure-backup</a:t>
            </a:r>
            <a:r>
              <a:rPr lang="nb-NO" dirty="0"/>
              <a:t> </a:t>
            </a:r>
          </a:p>
          <a:p>
            <a:endParaRPr lang="nb-NO" dirty="0"/>
          </a:p>
          <a:p>
            <a:r>
              <a:rPr lang="en-US" dirty="0"/>
              <a:t>Data Protection Manager Community Extensions PowerShell module</a:t>
            </a:r>
          </a:p>
          <a:p>
            <a:r>
              <a:rPr lang="en-US" dirty="0">
                <a:hlinkClick r:id="rId5"/>
              </a:rPr>
              <a:t>http://www.powershell.no/backup/2017/07/03/introducing-dpm-cx.html</a:t>
            </a:r>
            <a:endParaRPr lang="en-US" dirty="0"/>
          </a:p>
          <a:p>
            <a:endParaRPr lang="nb-NO" dirty="0"/>
          </a:p>
          <a:p>
            <a:endParaRPr lang="en-US" dirty="0"/>
          </a:p>
        </p:txBody>
      </p:sp>
    </p:spTree>
    <p:extLst>
      <p:ext uri="{BB962C8B-B14F-4D97-AF65-F5344CB8AC3E}">
        <p14:creationId xmlns:p14="http://schemas.microsoft.com/office/powerpoint/2010/main" val="2767505915"/>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2BF18-1B6E-4B73-8DC0-8855CD377982}"/>
              </a:ext>
            </a:extLst>
          </p:cNvPr>
          <p:cNvSpPr>
            <a:spLocks noGrp="1"/>
          </p:cNvSpPr>
          <p:nvPr>
            <p:ph type="title"/>
          </p:nvPr>
        </p:nvSpPr>
        <p:spPr/>
        <p:txBody>
          <a:bodyPr/>
          <a:lstStyle/>
          <a:p>
            <a:r>
              <a:rPr lang="nb-NO" dirty="0"/>
              <a:t>Resources</a:t>
            </a:r>
            <a:endParaRPr lang="en-US" dirty="0"/>
          </a:p>
        </p:txBody>
      </p:sp>
      <p:sp>
        <p:nvSpPr>
          <p:cNvPr id="3" name="Text Placeholder 2">
            <a:extLst>
              <a:ext uri="{FF2B5EF4-FFF2-40B4-BE49-F238E27FC236}">
                <a16:creationId xmlns:a16="http://schemas.microsoft.com/office/drawing/2014/main" id="{6F1C0878-48FE-4C1F-9787-DD9FB3855DA1}"/>
              </a:ext>
            </a:extLst>
          </p:cNvPr>
          <p:cNvSpPr>
            <a:spLocks noGrp="1"/>
          </p:cNvSpPr>
          <p:nvPr>
            <p:ph type="body" sz="quarter" idx="10"/>
          </p:nvPr>
        </p:nvSpPr>
        <p:spPr>
          <a:xfrm>
            <a:off x="586740" y="2176032"/>
            <a:ext cx="11018520" cy="3957483"/>
          </a:xfrm>
        </p:spPr>
        <p:txBody>
          <a:bodyPr>
            <a:normAutofit/>
          </a:bodyPr>
          <a:lstStyle/>
          <a:p>
            <a:r>
              <a:rPr lang="nb-NO" dirty="0"/>
              <a:t>Azure Backup monitoring and dashboard</a:t>
            </a:r>
          </a:p>
          <a:p>
            <a:r>
              <a:rPr lang="nb-NO" u="sng" dirty="0">
                <a:hlinkClick r:id="rId3"/>
              </a:rPr>
              <a:t>https://docs.microsoft.com/en-us/system-center/dpm/monitor-dpm?view=sc-dpm-2019#monitor-dpm-in-the-azure-console</a:t>
            </a:r>
            <a:r>
              <a:rPr lang="nb-NO" dirty="0"/>
              <a:t> </a:t>
            </a:r>
          </a:p>
          <a:p>
            <a:r>
              <a:rPr lang="nb-NO" u="sng" dirty="0">
                <a:hlinkClick r:id="rId4"/>
              </a:rPr>
              <a:t>https://azure.microsoft.com/en-gb/resources/templates/101-backup-oms-monitoring/</a:t>
            </a:r>
            <a:r>
              <a:rPr lang="nb-NO" dirty="0"/>
              <a:t> </a:t>
            </a:r>
          </a:p>
          <a:p>
            <a:r>
              <a:rPr lang="nb-NO" u="sng" dirty="0">
                <a:hlinkClick r:id="rId5"/>
              </a:rPr>
              <a:t>https://azure.microsoft.com/en-us/blog/oms-monitoring-solution-for-azure-backup-using-azure-log-analytics/</a:t>
            </a:r>
            <a:endParaRPr lang="nb-NO" dirty="0"/>
          </a:p>
          <a:p>
            <a:endParaRPr lang="nb-NO" dirty="0"/>
          </a:p>
          <a:p>
            <a:endParaRPr lang="nb-NO" dirty="0"/>
          </a:p>
          <a:p>
            <a:endParaRPr lang="en-US" dirty="0"/>
          </a:p>
        </p:txBody>
      </p:sp>
    </p:spTree>
    <p:extLst>
      <p:ext uri="{BB962C8B-B14F-4D97-AF65-F5344CB8AC3E}">
        <p14:creationId xmlns:p14="http://schemas.microsoft.com/office/powerpoint/2010/main" val="1526217383"/>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0A9DF-7B8D-4C73-9A63-EDC401BE51A8}"/>
              </a:ext>
            </a:extLst>
          </p:cNvPr>
          <p:cNvSpPr>
            <a:spLocks noGrp="1"/>
          </p:cNvSpPr>
          <p:nvPr>
            <p:ph type="title"/>
          </p:nvPr>
        </p:nvSpPr>
        <p:spPr>
          <a:xfrm>
            <a:off x="0" y="591528"/>
            <a:ext cx="11151918" cy="747897"/>
          </a:xfrm>
        </p:spPr>
        <p:txBody>
          <a:bodyPr>
            <a:normAutofit fontScale="90000"/>
          </a:bodyPr>
          <a:lstStyle/>
          <a:p>
            <a:pPr algn="ctr"/>
            <a:r>
              <a:rPr lang="nb-NO" dirty="0"/>
              <a:t>Bonus demo!</a:t>
            </a:r>
            <a:endParaRPr lang="en-US" dirty="0"/>
          </a:p>
        </p:txBody>
      </p:sp>
      <p:sp>
        <p:nvSpPr>
          <p:cNvPr id="3" name="Text Placeholder 2">
            <a:extLst>
              <a:ext uri="{FF2B5EF4-FFF2-40B4-BE49-F238E27FC236}">
                <a16:creationId xmlns:a16="http://schemas.microsoft.com/office/drawing/2014/main" id="{9D349B26-D7D2-41DA-9D8E-BC69B28421DE}"/>
              </a:ext>
            </a:extLst>
          </p:cNvPr>
          <p:cNvSpPr>
            <a:spLocks noGrp="1"/>
          </p:cNvSpPr>
          <p:nvPr>
            <p:ph type="body" sz="quarter" idx="10"/>
          </p:nvPr>
        </p:nvSpPr>
        <p:spPr>
          <a:xfrm>
            <a:off x="1690473" y="3207734"/>
            <a:ext cx="7892439" cy="1125284"/>
          </a:xfrm>
        </p:spPr>
        <p:txBody>
          <a:bodyPr>
            <a:normAutofit/>
          </a:bodyPr>
          <a:lstStyle/>
          <a:p>
            <a:pPr algn="ctr"/>
            <a:r>
              <a:rPr lang="en-US" sz="3200" b="1" dirty="0">
                <a:solidFill>
                  <a:schemeClr val="tx1"/>
                </a:solidFill>
              </a:rPr>
              <a:t>Data Protection Manager Community Extensions PowerShell module</a:t>
            </a:r>
          </a:p>
        </p:txBody>
      </p:sp>
    </p:spTree>
    <p:extLst>
      <p:ext uri="{BB962C8B-B14F-4D97-AF65-F5344CB8AC3E}">
        <p14:creationId xmlns:p14="http://schemas.microsoft.com/office/powerpoint/2010/main" val="2640482582"/>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a:solidFill>
                  <a:schemeClr val="bg1"/>
                </a:solidFill>
              </a:rPr>
              <a:t>Want future Updates?</a:t>
            </a:r>
          </a:p>
        </p:txBody>
      </p:sp>
      <p:sp>
        <p:nvSpPr>
          <p:cNvPr id="5" name="Date Placeholder 4"/>
          <p:cNvSpPr>
            <a:spLocks noGrp="1"/>
          </p:cNvSpPr>
          <p:nvPr>
            <p:ph type="dt" sz="half" idx="10"/>
          </p:nvPr>
        </p:nvSpPr>
        <p:spPr/>
        <p:txBody>
          <a:bodyPr/>
          <a:lstStyle/>
          <a:p>
            <a:fld id="{9E8CB031-BE05-4CD9-B077-D2D6E118DE7B}" type="datetime2">
              <a:rPr lang="en-US" smtClean="0">
                <a:latin typeface="Segoe UI" panose="020B0502040204020203" pitchFamily="34" charset="0"/>
                <a:cs typeface="Segoe UI" panose="020B0502040204020203" pitchFamily="34" charset="0"/>
              </a:rPr>
              <a:t>Tuesday, March 26, 2019</a:t>
            </a:fld>
            <a:endParaRPr lang="en-US" dirty="0">
              <a:latin typeface="Segoe UI" panose="020B0502040204020203" pitchFamily="34" charset="0"/>
              <a:cs typeface="Segoe UI" panose="020B0502040204020203" pitchFamily="34" charset="0"/>
            </a:endParaRPr>
          </a:p>
        </p:txBody>
      </p:sp>
      <p:sp>
        <p:nvSpPr>
          <p:cNvPr id="14" name="Footer Placeholder 5"/>
          <p:cNvSpPr>
            <a:spLocks noGrp="1"/>
          </p:cNvSpPr>
          <p:nvPr>
            <p:ph type="ftr" sz="quarter" idx="11"/>
          </p:nvPr>
        </p:nvSpPr>
        <p:spPr/>
        <p:txBody>
          <a:bodyPr/>
          <a:lstStyle/>
          <a:p>
            <a:r>
              <a:rPr lang="en-US">
                <a:latin typeface="Segoe UI" panose="020B0502040204020203" pitchFamily="34" charset="0"/>
                <a:cs typeface="Segoe UI" panose="020B0502040204020203" pitchFamily="34" charset="0"/>
              </a:rPr>
              <a:t>#SCUGno</a:t>
            </a:r>
            <a:endParaRPr lang="en-US" dirty="0">
              <a:latin typeface="Segoe UI" panose="020B0502040204020203" pitchFamily="34" charset="0"/>
              <a:cs typeface="Segoe UI" panose="020B0502040204020203" pitchFamily="34"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42728" y="6454586"/>
            <a:ext cx="1425903" cy="351329"/>
          </a:xfrm>
          <a:prstGeom prst="rect">
            <a:avLst/>
          </a:prstGeom>
        </p:spPr>
      </p:pic>
      <p:pic>
        <p:nvPicPr>
          <p:cNvPr id="28" name="Picture 2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86729" y="3097609"/>
            <a:ext cx="1524003" cy="1524003"/>
          </a:xfrm>
          <a:prstGeom prst="rect">
            <a:avLst/>
          </a:prstGeom>
          <a:ln>
            <a:noFill/>
          </a:ln>
          <a:effectLst>
            <a:outerShdw blurRad="292100" dist="139700" dir="2700000" algn="tl" rotWithShape="0">
              <a:srgbClr val="333333">
                <a:alpha val="65000"/>
              </a:srgbClr>
            </a:outerShdw>
          </a:effectLst>
        </p:spPr>
      </p:pic>
      <p:pic>
        <p:nvPicPr>
          <p:cNvPr id="30" name="Picture 2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36296" y="3097609"/>
            <a:ext cx="1524003" cy="1524003"/>
          </a:xfrm>
          <a:prstGeom prst="rect">
            <a:avLst/>
          </a:prstGeom>
          <a:ln>
            <a:noFill/>
          </a:ln>
          <a:effectLst>
            <a:outerShdw blurRad="292100" dist="139700" dir="2700000" algn="tl" rotWithShape="0">
              <a:srgbClr val="333333">
                <a:alpha val="65000"/>
              </a:srgbClr>
            </a:outerShdw>
          </a:effectLst>
        </p:spPr>
      </p:pic>
      <p:sp>
        <p:nvSpPr>
          <p:cNvPr id="35" name="TextBox 34"/>
          <p:cNvSpPr txBox="1"/>
          <p:nvPr/>
        </p:nvSpPr>
        <p:spPr>
          <a:xfrm>
            <a:off x="5989985" y="4826445"/>
            <a:ext cx="3816626" cy="369332"/>
          </a:xfrm>
          <a:prstGeom prst="rect">
            <a:avLst/>
          </a:prstGeom>
          <a:noFill/>
        </p:spPr>
        <p:txBody>
          <a:bodyPr wrap="square" rtlCol="0">
            <a:spAutoFit/>
          </a:bodyPr>
          <a:lstStyle/>
          <a:p>
            <a:r>
              <a:rPr lang="en-US" dirty="0">
                <a:solidFill>
                  <a:schemeClr val="bg1"/>
                </a:solidFill>
                <a:latin typeface="Segoe UI" panose="020B0502040204020203" pitchFamily="34" charset="0"/>
                <a:cs typeface="Segoe UI" panose="020B0502040204020203" pitchFamily="34" charset="0"/>
              </a:rPr>
              <a:t>www.facebook.com/SCUGNorway</a:t>
            </a:r>
          </a:p>
        </p:txBody>
      </p:sp>
      <p:sp>
        <p:nvSpPr>
          <p:cNvPr id="36" name="TextBox 35"/>
          <p:cNvSpPr txBox="1"/>
          <p:nvPr/>
        </p:nvSpPr>
        <p:spPr>
          <a:xfrm>
            <a:off x="3354881" y="4826445"/>
            <a:ext cx="1787698" cy="369332"/>
          </a:xfrm>
          <a:prstGeom prst="rect">
            <a:avLst/>
          </a:prstGeom>
          <a:noFill/>
        </p:spPr>
        <p:txBody>
          <a:bodyPr wrap="square" rtlCol="0">
            <a:spAutoFit/>
          </a:bodyPr>
          <a:lstStyle/>
          <a:p>
            <a:r>
              <a:rPr lang="nb-NO" dirty="0">
                <a:solidFill>
                  <a:schemeClr val="bg1"/>
                </a:solidFill>
                <a:latin typeface="Segoe UI" panose="020B0502040204020203" pitchFamily="34" charset="0"/>
                <a:cs typeface="Segoe UI" panose="020B0502040204020203" pitchFamily="34" charset="0"/>
              </a:rPr>
              <a:t>@SCUGNorway</a:t>
            </a:r>
            <a:endParaRPr lang="en-US" dirty="0">
              <a:solidFill>
                <a:schemeClr val="bg1"/>
              </a:solidFill>
              <a:latin typeface="Segoe UI" panose="020B0502040204020203" pitchFamily="34" charset="0"/>
              <a:cs typeface="Segoe UI" panose="020B0502040204020203"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4152295965"/>
              </p:ext>
            </p:extLst>
          </p:nvPr>
        </p:nvGraphicFramePr>
        <p:xfrm>
          <a:off x="3140765" y="2521936"/>
          <a:ext cx="5857461" cy="370840"/>
        </p:xfrm>
        <a:graphic>
          <a:graphicData uri="http://schemas.openxmlformats.org/drawingml/2006/table">
            <a:tbl>
              <a:tblPr firstRow="1" bandRow="1">
                <a:tableStyleId>{5C22544A-7EE6-4342-B048-85BDC9FD1C3A}</a:tableStyleId>
              </a:tblPr>
              <a:tblGrid>
                <a:gridCol w="1952487">
                  <a:extLst>
                    <a:ext uri="{9D8B030D-6E8A-4147-A177-3AD203B41FA5}">
                      <a16:colId xmlns:a16="http://schemas.microsoft.com/office/drawing/2014/main" val="2940829285"/>
                    </a:ext>
                  </a:extLst>
                </a:gridCol>
                <a:gridCol w="1952487">
                  <a:extLst>
                    <a:ext uri="{9D8B030D-6E8A-4147-A177-3AD203B41FA5}">
                      <a16:colId xmlns:a16="http://schemas.microsoft.com/office/drawing/2014/main" val="136380178"/>
                    </a:ext>
                  </a:extLst>
                </a:gridCol>
                <a:gridCol w="1952487">
                  <a:extLst>
                    <a:ext uri="{9D8B030D-6E8A-4147-A177-3AD203B41FA5}">
                      <a16:colId xmlns:a16="http://schemas.microsoft.com/office/drawing/2014/main" val="366039540"/>
                    </a:ext>
                  </a:extLst>
                </a:gridCol>
              </a:tblGrid>
              <a:tr h="370840">
                <a:tc>
                  <a:txBody>
                    <a:bodyPr/>
                    <a:lstStyle/>
                    <a:p>
                      <a:pPr algn="ctr"/>
                      <a:r>
                        <a:rPr lang="nb-NO" b="0" dirty="0">
                          <a:solidFill>
                            <a:schemeClr val="bg1"/>
                          </a:solidFill>
                          <a:latin typeface="Segoe UI" panose="020B0502040204020203" pitchFamily="34" charset="0"/>
                          <a:cs typeface="Segoe UI" panose="020B0502040204020203" pitchFamily="34" charset="0"/>
                        </a:rPr>
                        <a:t>Like</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nb-NO" b="0" dirty="0">
                          <a:solidFill>
                            <a:schemeClr val="bg1"/>
                          </a:solidFill>
                          <a:latin typeface="Segoe UI" panose="020B0502040204020203" pitchFamily="34" charset="0"/>
                          <a:cs typeface="Segoe UI" panose="020B0502040204020203" pitchFamily="34" charset="0"/>
                        </a:rPr>
                        <a:t>&amp;</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nb-NO" b="0" dirty="0">
                          <a:solidFill>
                            <a:schemeClr val="bg1"/>
                          </a:solidFill>
                          <a:latin typeface="Segoe UI" panose="020B0502040204020203" pitchFamily="34" charset="0"/>
                          <a:cs typeface="Segoe UI" panose="020B0502040204020203" pitchFamily="34" charset="0"/>
                        </a:rPr>
                        <a:t>Follow us!</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52722477"/>
                  </a:ext>
                </a:extLst>
              </a:tr>
            </a:tbl>
          </a:graphicData>
        </a:graphic>
      </p:graphicFrame>
    </p:spTree>
    <p:extLst>
      <p:ext uri="{BB962C8B-B14F-4D97-AF65-F5344CB8AC3E}">
        <p14:creationId xmlns:p14="http://schemas.microsoft.com/office/powerpoint/2010/main" val="296586729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fade">
                                      <p:cBhvr>
                                        <p:cTn id="10" dur="500"/>
                                        <p:tgtEl>
                                          <p:spTgt spid="36"/>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30"/>
                                        </p:tgtEl>
                                        <p:attrNameLst>
                                          <p:attrName>style.visibility</p:attrName>
                                        </p:attrNameLst>
                                      </p:cBhvr>
                                      <p:to>
                                        <p:strVal val="visible"/>
                                      </p:to>
                                    </p:set>
                                    <p:animEffect transition="in" filter="fade">
                                      <p:cBhvr>
                                        <p:cTn id="14" dur="500"/>
                                        <p:tgtEl>
                                          <p:spTgt spid="30"/>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fade">
                                      <p:cBhvr>
                                        <p:cTn id="1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6" grpId="0"/>
    </p:bld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tx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a:solidFill>
                  <a:schemeClr val="bg1"/>
                </a:solidFill>
              </a:rPr>
              <a:t>Let’s get Social and Share!</a:t>
            </a:r>
          </a:p>
        </p:txBody>
      </p:sp>
      <p:sp>
        <p:nvSpPr>
          <p:cNvPr id="5" name="Date Placeholder 4"/>
          <p:cNvSpPr>
            <a:spLocks noGrp="1"/>
          </p:cNvSpPr>
          <p:nvPr>
            <p:ph type="dt" sz="half" idx="10"/>
          </p:nvPr>
        </p:nvSpPr>
        <p:spPr/>
        <p:txBody>
          <a:bodyPr/>
          <a:lstStyle/>
          <a:p>
            <a:fld id="{9E8CB031-BE05-4CD9-B077-D2D6E118DE7B}" type="datetime2">
              <a:rPr lang="en-US" smtClean="0">
                <a:latin typeface="Segoe UI" panose="020B0502040204020203" pitchFamily="34" charset="0"/>
                <a:cs typeface="Segoe UI" panose="020B0502040204020203" pitchFamily="34" charset="0"/>
              </a:rPr>
              <a:t>Tuesday, March 26, 2019</a:t>
            </a:fld>
            <a:endParaRPr lang="en-US" dirty="0">
              <a:latin typeface="Segoe UI" panose="020B0502040204020203" pitchFamily="34" charset="0"/>
              <a:cs typeface="Segoe UI" panose="020B0502040204020203" pitchFamily="34" charset="0"/>
            </a:endParaRPr>
          </a:p>
        </p:txBody>
      </p:sp>
      <p:sp>
        <p:nvSpPr>
          <p:cNvPr id="14" name="Footer Placeholder 5"/>
          <p:cNvSpPr>
            <a:spLocks noGrp="1"/>
          </p:cNvSpPr>
          <p:nvPr>
            <p:ph type="ftr" sz="quarter" idx="11"/>
          </p:nvPr>
        </p:nvSpPr>
        <p:spPr/>
        <p:txBody>
          <a:bodyPr/>
          <a:lstStyle/>
          <a:p>
            <a:r>
              <a:rPr lang="en-US">
                <a:latin typeface="Segoe UI" panose="020B0502040204020203" pitchFamily="34" charset="0"/>
                <a:cs typeface="Segoe UI" panose="020B0502040204020203" pitchFamily="34" charset="0"/>
              </a:rPr>
              <a:t>#SCUGno</a:t>
            </a:r>
            <a:endParaRPr lang="en-US" dirty="0">
              <a:latin typeface="Segoe UI" panose="020B0502040204020203" pitchFamily="34" charset="0"/>
              <a:cs typeface="Segoe UI" panose="020B0502040204020203" pitchFamily="34"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42728" y="6454586"/>
            <a:ext cx="1425903" cy="351329"/>
          </a:xfrm>
          <a:prstGeom prst="rect">
            <a:avLst/>
          </a:prstGeom>
        </p:spPr>
      </p:pic>
      <p:pic>
        <p:nvPicPr>
          <p:cNvPr id="27" name="Picture 2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18159" y="2978335"/>
            <a:ext cx="1524003" cy="1524003"/>
          </a:xfrm>
          <a:prstGeom prst="rect">
            <a:avLst/>
          </a:prstGeom>
          <a:ln>
            <a:noFill/>
          </a:ln>
          <a:effectLst>
            <a:outerShdw blurRad="292100" dist="139700" dir="2700000" algn="tl" rotWithShape="0">
              <a:srgbClr val="333333">
                <a:alpha val="65000"/>
              </a:srgbClr>
            </a:outerShdw>
          </a:effectLst>
        </p:spPr>
      </p:pic>
      <p:pic>
        <p:nvPicPr>
          <p:cNvPr id="28" name="Picture 2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97280" y="2978338"/>
            <a:ext cx="1524003" cy="1524003"/>
          </a:xfrm>
          <a:prstGeom prst="rect">
            <a:avLst/>
          </a:prstGeom>
          <a:ln>
            <a:noFill/>
          </a:ln>
          <a:effectLst>
            <a:outerShdw blurRad="292100" dist="139700" dir="2700000" algn="tl" rotWithShape="0">
              <a:srgbClr val="333333">
                <a:alpha val="65000"/>
              </a:srgbClr>
            </a:outerShdw>
          </a:effectLst>
        </p:spPr>
      </p:pic>
      <p:pic>
        <p:nvPicPr>
          <p:cNvPr id="29" name="Picture 2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739039" y="2978336"/>
            <a:ext cx="1524003" cy="1524003"/>
          </a:xfrm>
          <a:prstGeom prst="rect">
            <a:avLst/>
          </a:prstGeom>
          <a:ln>
            <a:noFill/>
          </a:ln>
          <a:effectLst>
            <a:outerShdw blurRad="292100" dist="139700" dir="2700000" algn="tl" rotWithShape="0">
              <a:srgbClr val="333333">
                <a:alpha val="65000"/>
              </a:srgbClr>
            </a:outerShdw>
          </a:effectLst>
        </p:spPr>
      </p:pic>
      <p:pic>
        <p:nvPicPr>
          <p:cNvPr id="30" name="Picture 2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631676" y="2978338"/>
            <a:ext cx="1524003" cy="1524003"/>
          </a:xfrm>
          <a:prstGeom prst="rect">
            <a:avLst/>
          </a:prstGeom>
          <a:ln>
            <a:noFill/>
          </a:ln>
          <a:effectLst>
            <a:outerShdw blurRad="292100" dist="139700" dir="2700000" algn="tl" rotWithShape="0">
              <a:srgbClr val="333333">
                <a:alpha val="65000"/>
              </a:srgbClr>
            </a:outerShdw>
          </a:effectLst>
        </p:spPr>
      </p:pic>
      <p:sp>
        <p:nvSpPr>
          <p:cNvPr id="33" name="TextBox 32"/>
          <p:cNvSpPr txBox="1"/>
          <p:nvPr/>
        </p:nvSpPr>
        <p:spPr>
          <a:xfrm>
            <a:off x="6902059" y="4707174"/>
            <a:ext cx="1197962" cy="369332"/>
          </a:xfrm>
          <a:prstGeom prst="rect">
            <a:avLst/>
          </a:prstGeom>
          <a:noFill/>
        </p:spPr>
        <p:txBody>
          <a:bodyPr wrap="square" rtlCol="0">
            <a:spAutoFit/>
          </a:bodyPr>
          <a:lstStyle/>
          <a:p>
            <a:r>
              <a:rPr lang="nb-NO" dirty="0">
                <a:solidFill>
                  <a:schemeClr val="bg1"/>
                </a:solidFill>
                <a:latin typeface="Segoe UI" panose="020B0502040204020203" pitchFamily="34" charset="0"/>
                <a:cs typeface="Segoe UI" panose="020B0502040204020203" pitchFamily="34" charset="0"/>
              </a:rPr>
              <a:t>#SCUGno</a:t>
            </a:r>
            <a:endParaRPr lang="en-US" dirty="0">
              <a:solidFill>
                <a:schemeClr val="bg1"/>
              </a:solidFill>
              <a:latin typeface="Segoe UI" panose="020B0502040204020203" pitchFamily="34" charset="0"/>
              <a:cs typeface="Segoe UI" panose="020B0502040204020203" pitchFamily="34" charset="0"/>
            </a:endParaRPr>
          </a:p>
        </p:txBody>
      </p:sp>
      <p:sp>
        <p:nvSpPr>
          <p:cNvPr id="35" name="TextBox 34"/>
          <p:cNvSpPr txBox="1"/>
          <p:nvPr/>
        </p:nvSpPr>
        <p:spPr>
          <a:xfrm>
            <a:off x="9741689" y="4707174"/>
            <a:ext cx="1303975" cy="369332"/>
          </a:xfrm>
          <a:prstGeom prst="rect">
            <a:avLst/>
          </a:prstGeom>
          <a:noFill/>
        </p:spPr>
        <p:txBody>
          <a:bodyPr wrap="square" rtlCol="0">
            <a:spAutoFit/>
          </a:bodyPr>
          <a:lstStyle/>
          <a:p>
            <a:r>
              <a:rPr lang="nb-NO" dirty="0">
                <a:solidFill>
                  <a:schemeClr val="bg1"/>
                </a:solidFill>
                <a:latin typeface="Segoe UI" panose="020B0502040204020203" pitchFamily="34" charset="0"/>
                <a:cs typeface="Segoe UI" panose="020B0502040204020203" pitchFamily="34" charset="0"/>
              </a:rPr>
              <a:t>#SCUGno</a:t>
            </a:r>
            <a:endParaRPr lang="en-US" dirty="0">
              <a:solidFill>
                <a:schemeClr val="bg1"/>
              </a:solidFill>
              <a:latin typeface="Segoe UI" panose="020B0502040204020203" pitchFamily="34" charset="0"/>
              <a:cs typeface="Segoe UI" panose="020B0502040204020203" pitchFamily="34" charset="0"/>
            </a:endParaRPr>
          </a:p>
        </p:txBody>
      </p:sp>
      <p:sp>
        <p:nvSpPr>
          <p:cNvPr id="36" name="TextBox 35"/>
          <p:cNvSpPr txBox="1"/>
          <p:nvPr/>
        </p:nvSpPr>
        <p:spPr>
          <a:xfrm>
            <a:off x="1207293" y="4707174"/>
            <a:ext cx="1303975" cy="369332"/>
          </a:xfrm>
          <a:prstGeom prst="rect">
            <a:avLst/>
          </a:prstGeom>
          <a:noFill/>
        </p:spPr>
        <p:txBody>
          <a:bodyPr wrap="square" rtlCol="0">
            <a:spAutoFit/>
          </a:bodyPr>
          <a:lstStyle/>
          <a:p>
            <a:r>
              <a:rPr lang="nb-NO" dirty="0">
                <a:solidFill>
                  <a:schemeClr val="bg1"/>
                </a:solidFill>
                <a:latin typeface="Segoe UI" panose="020B0502040204020203" pitchFamily="34" charset="0"/>
                <a:cs typeface="Segoe UI" panose="020B0502040204020203" pitchFamily="34" charset="0"/>
              </a:rPr>
              <a:t>#SCUGno</a:t>
            </a:r>
            <a:endParaRPr lang="en-US" dirty="0">
              <a:solidFill>
                <a:schemeClr val="bg1"/>
              </a:solidFill>
              <a:latin typeface="Segoe UI" panose="020B0502040204020203" pitchFamily="34" charset="0"/>
              <a:cs typeface="Segoe UI" panose="020B0502040204020203" pitchFamily="34" charset="0"/>
            </a:endParaRPr>
          </a:p>
        </p:txBody>
      </p:sp>
      <p:sp>
        <p:nvSpPr>
          <p:cNvPr id="37" name="TextBox 36"/>
          <p:cNvSpPr txBox="1"/>
          <p:nvPr/>
        </p:nvSpPr>
        <p:spPr>
          <a:xfrm>
            <a:off x="4091462" y="4707174"/>
            <a:ext cx="1177395" cy="369332"/>
          </a:xfrm>
          <a:prstGeom prst="rect">
            <a:avLst/>
          </a:prstGeom>
          <a:noFill/>
        </p:spPr>
        <p:txBody>
          <a:bodyPr wrap="square" rtlCol="0">
            <a:spAutoFit/>
          </a:bodyPr>
          <a:lstStyle/>
          <a:p>
            <a:r>
              <a:rPr lang="nb-NO" dirty="0">
                <a:solidFill>
                  <a:schemeClr val="bg1"/>
                </a:solidFill>
                <a:latin typeface="Segoe UI" panose="020B0502040204020203" pitchFamily="34" charset="0"/>
                <a:cs typeface="Segoe UI" panose="020B0502040204020203" pitchFamily="34" charset="0"/>
              </a:rPr>
              <a:t>#SCUGno</a:t>
            </a:r>
            <a:endParaRPr lang="en-US" dirty="0">
              <a:solidFill>
                <a:schemeClr val="bg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38029695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fade">
                                      <p:cBhvr>
                                        <p:cTn id="10" dur="500"/>
                                        <p:tgtEl>
                                          <p:spTgt spid="36"/>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27"/>
                                        </p:tgtEl>
                                        <p:attrNameLst>
                                          <p:attrName>style.visibility</p:attrName>
                                        </p:attrNameLst>
                                      </p:cBhvr>
                                      <p:to>
                                        <p:strVal val="visible"/>
                                      </p:to>
                                    </p:set>
                                    <p:animEffect transition="in" filter="fade">
                                      <p:cBhvr>
                                        <p:cTn id="14" dur="500"/>
                                        <p:tgtEl>
                                          <p:spTgt spid="27"/>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animEffect transition="in" filter="fade">
                                      <p:cBhvr>
                                        <p:cTn id="17" dur="500"/>
                                        <p:tgtEl>
                                          <p:spTgt spid="37"/>
                                        </p:tgtEl>
                                      </p:cBhvr>
                                    </p:animEffect>
                                  </p:childTnLst>
                                </p:cTn>
                              </p:par>
                            </p:childTnLst>
                          </p:cTn>
                        </p:par>
                        <p:par>
                          <p:cTn id="18" fill="hold">
                            <p:stCondLst>
                              <p:cond delay="1000"/>
                            </p:stCondLst>
                            <p:childTnLst>
                              <p:par>
                                <p:cTn id="19" presetID="10" presetClass="entr" presetSubtype="0" fill="hold" nodeType="afterEffect">
                                  <p:stCondLst>
                                    <p:cond delay="0"/>
                                  </p:stCondLst>
                                  <p:childTnLst>
                                    <p:set>
                                      <p:cBhvr>
                                        <p:cTn id="20" dur="1" fill="hold">
                                          <p:stCondLst>
                                            <p:cond delay="0"/>
                                          </p:stCondLst>
                                        </p:cTn>
                                        <p:tgtEl>
                                          <p:spTgt spid="29"/>
                                        </p:tgtEl>
                                        <p:attrNameLst>
                                          <p:attrName>style.visibility</p:attrName>
                                        </p:attrNameLst>
                                      </p:cBhvr>
                                      <p:to>
                                        <p:strVal val="visible"/>
                                      </p:to>
                                    </p:set>
                                    <p:animEffect transition="in" filter="fade">
                                      <p:cBhvr>
                                        <p:cTn id="21" dur="500"/>
                                        <p:tgtEl>
                                          <p:spTgt spid="2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3"/>
                                        </p:tgtEl>
                                        <p:attrNameLst>
                                          <p:attrName>style.visibility</p:attrName>
                                        </p:attrNameLst>
                                      </p:cBhvr>
                                      <p:to>
                                        <p:strVal val="visible"/>
                                      </p:to>
                                    </p:set>
                                    <p:animEffect transition="in" filter="fade">
                                      <p:cBhvr>
                                        <p:cTn id="24" dur="500"/>
                                        <p:tgtEl>
                                          <p:spTgt spid="33"/>
                                        </p:tgtEl>
                                      </p:cBhvr>
                                    </p:animEffect>
                                  </p:childTnLst>
                                </p:cTn>
                              </p:par>
                            </p:childTnLst>
                          </p:cTn>
                        </p:par>
                        <p:par>
                          <p:cTn id="25" fill="hold">
                            <p:stCondLst>
                              <p:cond delay="1500"/>
                            </p:stCondLst>
                            <p:childTnLst>
                              <p:par>
                                <p:cTn id="26" presetID="10" presetClass="entr" presetSubtype="0" fill="hold" nodeType="afterEffect">
                                  <p:stCondLst>
                                    <p:cond delay="0"/>
                                  </p:stCondLst>
                                  <p:childTnLst>
                                    <p:set>
                                      <p:cBhvr>
                                        <p:cTn id="27" dur="1" fill="hold">
                                          <p:stCondLst>
                                            <p:cond delay="0"/>
                                          </p:stCondLst>
                                        </p:cTn>
                                        <p:tgtEl>
                                          <p:spTgt spid="30"/>
                                        </p:tgtEl>
                                        <p:attrNameLst>
                                          <p:attrName>style.visibility</p:attrName>
                                        </p:attrNameLst>
                                      </p:cBhvr>
                                      <p:to>
                                        <p:strVal val="visible"/>
                                      </p:to>
                                    </p:set>
                                    <p:animEffect transition="in" filter="fade">
                                      <p:cBhvr>
                                        <p:cTn id="28" dur="500"/>
                                        <p:tgtEl>
                                          <p:spTgt spid="30"/>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5"/>
                                        </p:tgtEl>
                                        <p:attrNameLst>
                                          <p:attrName>style.visibility</p:attrName>
                                        </p:attrNameLst>
                                      </p:cBhvr>
                                      <p:to>
                                        <p:strVal val="visible"/>
                                      </p:to>
                                    </p:set>
                                    <p:animEffect transition="in" filter="fade">
                                      <p:cBhvr>
                                        <p:cTn id="31"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5" grpId="0"/>
      <p:bldP spid="36" grpId="0"/>
      <p:bldP spid="37" grpId="0"/>
    </p:bld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tx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a:solidFill>
                  <a:schemeClr val="bg1"/>
                </a:solidFill>
              </a:rPr>
              <a:t>Get in touch with us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42728" y="6454586"/>
            <a:ext cx="1425903" cy="351329"/>
          </a:xfrm>
          <a:prstGeom prst="rect">
            <a:avLst/>
          </a:prstGeom>
        </p:spPr>
      </p:pic>
      <p:sp>
        <p:nvSpPr>
          <p:cNvPr id="5" name="Date Placeholder 4"/>
          <p:cNvSpPr>
            <a:spLocks noGrp="1"/>
          </p:cNvSpPr>
          <p:nvPr>
            <p:ph type="dt" sz="half" idx="10"/>
          </p:nvPr>
        </p:nvSpPr>
        <p:spPr/>
        <p:txBody>
          <a:bodyPr/>
          <a:lstStyle/>
          <a:p>
            <a:fld id="{A96E24A6-08EF-4903-A1DD-C77C2F5C589A}" type="datetime2">
              <a:rPr lang="en-US" smtClean="0">
                <a:latin typeface="Segoe UI" panose="020B0502040204020203" pitchFamily="34" charset="0"/>
                <a:cs typeface="Segoe UI" panose="020B0502040204020203" pitchFamily="34" charset="0"/>
              </a:rPr>
              <a:t>Tuesday, March 26, 2019</a:t>
            </a:fld>
            <a:endParaRPr lang="en-US" dirty="0">
              <a:latin typeface="Segoe UI" panose="020B0502040204020203" pitchFamily="34" charset="0"/>
              <a:cs typeface="Segoe UI" panose="020B0502040204020203" pitchFamily="34" charset="0"/>
            </a:endParaRPr>
          </a:p>
        </p:txBody>
      </p:sp>
      <p:pic>
        <p:nvPicPr>
          <p:cNvPr id="20" name="Picture 1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25619" y="3107303"/>
            <a:ext cx="1522800" cy="1522800"/>
          </a:xfrm>
          <a:prstGeom prst="rect">
            <a:avLst/>
          </a:prstGeom>
          <a:ln>
            <a:noFill/>
          </a:ln>
          <a:effectLst>
            <a:outerShdw blurRad="292100" dist="139700" dir="2700000" algn="tl" rotWithShape="0">
              <a:srgbClr val="333333">
                <a:alpha val="65000"/>
              </a:srgbClr>
            </a:outerShdw>
          </a:effectLst>
        </p:spPr>
      </p:pic>
      <p:sp>
        <p:nvSpPr>
          <p:cNvPr id="38" name="TextBox 37"/>
          <p:cNvSpPr txBox="1"/>
          <p:nvPr/>
        </p:nvSpPr>
        <p:spPr>
          <a:xfrm>
            <a:off x="6684953" y="4715311"/>
            <a:ext cx="1604131" cy="369332"/>
          </a:xfrm>
          <a:prstGeom prst="rect">
            <a:avLst/>
          </a:prstGeom>
          <a:noFill/>
        </p:spPr>
        <p:txBody>
          <a:bodyPr wrap="square" rtlCol="0">
            <a:spAutoFit/>
          </a:bodyPr>
          <a:lstStyle/>
          <a:p>
            <a:r>
              <a:rPr lang="nb-NO" dirty="0">
                <a:solidFill>
                  <a:schemeClr val="bg1"/>
                </a:solidFill>
                <a:latin typeface="Segoe UI" panose="020B0502040204020203" pitchFamily="34" charset="0"/>
                <a:cs typeface="Segoe UI" panose="020B0502040204020203" pitchFamily="34" charset="0"/>
              </a:rPr>
              <a:t>info@scug.no</a:t>
            </a:r>
            <a:endParaRPr lang="en-US" dirty="0">
              <a:solidFill>
                <a:schemeClr val="bg1"/>
              </a:solidFill>
              <a:latin typeface="Segoe UI" panose="020B0502040204020203" pitchFamily="34" charset="0"/>
              <a:cs typeface="Segoe UI" panose="020B0502040204020203" pitchFamily="34" charset="0"/>
            </a:endParaRPr>
          </a:p>
        </p:txBody>
      </p:sp>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21615" y="3107303"/>
            <a:ext cx="1522800" cy="1522800"/>
          </a:xfrm>
          <a:prstGeom prst="rect">
            <a:avLst/>
          </a:prstGeom>
        </p:spPr>
      </p:pic>
      <p:sp>
        <p:nvSpPr>
          <p:cNvPr id="18" name="TextBox 17"/>
          <p:cNvSpPr txBox="1"/>
          <p:nvPr/>
        </p:nvSpPr>
        <p:spPr>
          <a:xfrm>
            <a:off x="4121615" y="4684451"/>
            <a:ext cx="1522800" cy="369332"/>
          </a:xfrm>
          <a:prstGeom prst="rect">
            <a:avLst/>
          </a:prstGeom>
          <a:noFill/>
        </p:spPr>
        <p:txBody>
          <a:bodyPr wrap="square" rtlCol="0">
            <a:spAutoFit/>
          </a:bodyPr>
          <a:lstStyle/>
          <a:p>
            <a:r>
              <a:rPr lang="nb-NO" dirty="0">
                <a:solidFill>
                  <a:schemeClr val="bg1"/>
                </a:solidFill>
                <a:latin typeface="Segoe UI" panose="020B0502040204020203" pitchFamily="34" charset="0"/>
                <a:cs typeface="Segoe UI" panose="020B0502040204020203" pitchFamily="34" charset="0"/>
              </a:rPr>
              <a:t>www.scug.no</a:t>
            </a:r>
            <a:endParaRPr lang="en-US" dirty="0">
              <a:solidFill>
                <a:schemeClr val="bg1"/>
              </a:solidFill>
              <a:latin typeface="Segoe UI" panose="020B0502040204020203" pitchFamily="34" charset="0"/>
              <a:cs typeface="Segoe UI" panose="020B0502040204020203" pitchFamily="34" charset="0"/>
            </a:endParaRPr>
          </a:p>
        </p:txBody>
      </p:sp>
      <p:sp>
        <p:nvSpPr>
          <p:cNvPr id="3" name="Footer Placeholder 2"/>
          <p:cNvSpPr>
            <a:spLocks noGrp="1"/>
          </p:cNvSpPr>
          <p:nvPr>
            <p:ph type="ftr" sz="quarter" idx="11"/>
          </p:nvPr>
        </p:nvSpPr>
        <p:spPr/>
        <p:txBody>
          <a:bodyPr/>
          <a:lstStyle/>
          <a:p>
            <a:r>
              <a:rPr lang="en-US"/>
              <a:t>#SCUGno</a:t>
            </a:r>
            <a:endParaRPr lang="en-US" dirty="0"/>
          </a:p>
        </p:txBody>
      </p:sp>
    </p:spTree>
    <p:extLst>
      <p:ext uri="{BB962C8B-B14F-4D97-AF65-F5344CB8AC3E}">
        <p14:creationId xmlns:p14="http://schemas.microsoft.com/office/powerpoint/2010/main" val="142807773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8"/>
                                        </p:tgtEl>
                                        <p:attrNameLst>
                                          <p:attrName>style.visibility</p:attrName>
                                        </p:attrNameLst>
                                      </p:cBhvr>
                                      <p:to>
                                        <p:strVal val="visible"/>
                                      </p:to>
                                    </p:set>
                                    <p:animEffect transition="in" filter="fade">
                                      <p:cBhvr>
                                        <p:cTn id="13" dur="500"/>
                                        <p:tgtEl>
                                          <p:spTgt spid="38"/>
                                        </p:tgtEl>
                                      </p:cBhvr>
                                    </p:animEffect>
                                  </p:childTnLst>
                                </p:cTn>
                              </p:par>
                              <p:par>
                                <p:cTn id="14" presetID="10" presetClass="entr" presetSubtype="0" fill="hold" nodeType="with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18" grpId="0"/>
    </p:bld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tx1">
            <a:lumMod val="50000"/>
          </a:schemeClr>
        </a:solidFill>
        <a:effectLst/>
      </p:bgPr>
    </p:bg>
    <p:spTree>
      <p:nvGrpSpPr>
        <p:cNvPr id="1" name=""/>
        <p:cNvGrpSpPr/>
        <p:nvPr/>
      </p:nvGrpSpPr>
      <p:grpSpPr>
        <a:xfrm>
          <a:off x="0" y="0"/>
          <a:ext cx="0" cy="0"/>
          <a:chOff x="0" y="0"/>
          <a:chExt cx="0" cy="0"/>
        </a:xfrm>
      </p:grpSpPr>
      <p:sp>
        <p:nvSpPr>
          <p:cNvPr id="2" name="Rectangle 1"/>
          <p:cNvSpPr/>
          <p:nvPr/>
        </p:nvSpPr>
        <p:spPr>
          <a:xfrm>
            <a:off x="3913109" y="4002640"/>
            <a:ext cx="6096000" cy="1380443"/>
          </a:xfrm>
          <a:prstGeom prst="rect">
            <a:avLst/>
          </a:prstGeom>
        </p:spPr>
        <p:txBody>
          <a:bodyPr>
            <a:spAutoFit/>
          </a:bodyPr>
          <a:lstStyle/>
          <a:p>
            <a:pPr algn="ctr">
              <a:lnSpc>
                <a:spcPct val="107000"/>
              </a:lnSpc>
              <a:spcAft>
                <a:spcPts val="800"/>
              </a:spcAft>
            </a:pPr>
            <a:r>
              <a:rPr lang="nb-NO" sz="2400" dirty="0">
                <a:latin typeface="Segoe UI" panose="020B0502040204020203" pitchFamily="34" charset="0"/>
                <a:ea typeface="Calibri" panose="020F0502020204030204" pitchFamily="34" charset="0"/>
                <a:cs typeface="Times New Roman" panose="02020603050405020304" pitchFamily="18" charset="0"/>
              </a:rPr>
              <a:t>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400" dirty="0">
                <a:latin typeface="Segoe UI Light" panose="020B0502040204020203" pitchFamily="34" charset="0"/>
                <a:ea typeface="Calibri" panose="020F0502020204030204" pitchFamily="34" charset="0"/>
                <a:cs typeface="Times New Roman" panose="02020603050405020304" pitchFamily="18" charset="0"/>
              </a:rPr>
              <a:t>              Sharing is </a:t>
            </a:r>
            <a:br>
              <a:rPr lang="en-US" sz="2400" dirty="0">
                <a:latin typeface="Segoe UI Light" panose="020B0502040204020203" pitchFamily="34" charset="0"/>
                <a:ea typeface="Calibri" panose="020F0502020204030204" pitchFamily="34" charset="0"/>
                <a:cs typeface="Times New Roman" panose="02020603050405020304" pitchFamily="18" charset="0"/>
              </a:rPr>
            </a:br>
            <a:r>
              <a:rPr lang="en-US" sz="2400" dirty="0">
                <a:latin typeface="Segoe UI Light" panose="020B0502040204020203" pitchFamily="34" charset="0"/>
                <a:ea typeface="Calibri" panose="020F0502020204030204" pitchFamily="34" charset="0"/>
                <a:cs typeface="Times New Roman" panose="02020603050405020304" pitchFamily="18" charset="0"/>
              </a:rPr>
              <a:t>                         Everything</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97165" y="2979000"/>
            <a:ext cx="3652738" cy="900000"/>
          </a:xfrm>
          <a:prstGeom prst="rect">
            <a:avLst/>
          </a:prstGeom>
        </p:spPr>
      </p:pic>
      <p:sp>
        <p:nvSpPr>
          <p:cNvPr id="6" name="Footer Placeholder 2"/>
          <p:cNvSpPr>
            <a:spLocks noGrp="1"/>
          </p:cNvSpPr>
          <p:nvPr>
            <p:ph type="ftr" sz="quarter" idx="11"/>
          </p:nvPr>
        </p:nvSpPr>
        <p:spPr>
          <a:xfrm>
            <a:off x="10668000" y="6492875"/>
            <a:ext cx="1524000" cy="365125"/>
          </a:xfrm>
        </p:spPr>
        <p:txBody>
          <a:bodyPr/>
          <a:lstStyle/>
          <a:p>
            <a:r>
              <a:rPr lang="en-US" dirty="0"/>
              <a:t>#SCUGno</a:t>
            </a:r>
          </a:p>
        </p:txBody>
      </p:sp>
    </p:spTree>
    <p:extLst>
      <p:ext uri="{BB962C8B-B14F-4D97-AF65-F5344CB8AC3E}">
        <p14:creationId xmlns:p14="http://schemas.microsoft.com/office/powerpoint/2010/main" val="3904194854"/>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CBA01-834B-4509-8B95-1B634F0E5ECD}"/>
              </a:ext>
            </a:extLst>
          </p:cNvPr>
          <p:cNvSpPr>
            <a:spLocks noGrp="1"/>
          </p:cNvSpPr>
          <p:nvPr>
            <p:ph type="title"/>
          </p:nvPr>
        </p:nvSpPr>
        <p:spPr/>
        <p:txBody>
          <a:bodyPr/>
          <a:lstStyle/>
          <a:p>
            <a:r>
              <a:rPr lang="en-US" dirty="0">
                <a:solidFill>
                  <a:schemeClr val="tx1"/>
                </a:solidFill>
              </a:rPr>
              <a:t>DPM Basics</a:t>
            </a:r>
          </a:p>
        </p:txBody>
      </p:sp>
      <p:sp>
        <p:nvSpPr>
          <p:cNvPr id="4" name="Date Placeholder 3">
            <a:extLst>
              <a:ext uri="{FF2B5EF4-FFF2-40B4-BE49-F238E27FC236}">
                <a16:creationId xmlns:a16="http://schemas.microsoft.com/office/drawing/2014/main" id="{0CE01590-ED8A-4879-BA55-21C4351A021D}"/>
              </a:ext>
            </a:extLst>
          </p:cNvPr>
          <p:cNvSpPr>
            <a:spLocks noGrp="1"/>
          </p:cNvSpPr>
          <p:nvPr>
            <p:ph type="dt" sz="half" idx="10"/>
          </p:nvPr>
        </p:nvSpPr>
        <p:spPr/>
        <p:txBody>
          <a:bodyPr/>
          <a:lstStyle/>
          <a:p>
            <a:fld id="{85DE0993-1BE9-4CA2-A7DA-F3E3FFE9B0D0}" type="datetime2">
              <a:rPr lang="en-US" smtClean="0"/>
              <a:t>Tuesday, March 26, 2019</a:t>
            </a:fld>
            <a:endParaRPr lang="en-US" dirty="0"/>
          </a:p>
        </p:txBody>
      </p:sp>
      <p:sp>
        <p:nvSpPr>
          <p:cNvPr id="5" name="Footer Placeholder 4">
            <a:extLst>
              <a:ext uri="{FF2B5EF4-FFF2-40B4-BE49-F238E27FC236}">
                <a16:creationId xmlns:a16="http://schemas.microsoft.com/office/drawing/2014/main" id="{E68D6484-20A3-44A8-AEF0-0F39D6470806}"/>
              </a:ext>
            </a:extLst>
          </p:cNvPr>
          <p:cNvSpPr>
            <a:spLocks noGrp="1"/>
          </p:cNvSpPr>
          <p:nvPr>
            <p:ph type="ftr" sz="quarter" idx="11"/>
          </p:nvPr>
        </p:nvSpPr>
        <p:spPr/>
        <p:txBody>
          <a:bodyPr/>
          <a:lstStyle/>
          <a:p>
            <a:r>
              <a:rPr lang="en-US"/>
              <a:t>#SCUGno</a:t>
            </a:r>
            <a:endParaRPr lang="en-US" dirty="0"/>
          </a:p>
        </p:txBody>
      </p:sp>
      <p:sp>
        <p:nvSpPr>
          <p:cNvPr id="6" name="Content Placeholder 2">
            <a:extLst>
              <a:ext uri="{FF2B5EF4-FFF2-40B4-BE49-F238E27FC236}">
                <a16:creationId xmlns:a16="http://schemas.microsoft.com/office/drawing/2014/main" id="{A5194849-8F8F-44DC-98DC-1AA5D103E7A5}"/>
              </a:ext>
            </a:extLst>
          </p:cNvPr>
          <p:cNvSpPr txBox="1">
            <a:spLocks/>
          </p:cNvSpPr>
          <p:nvPr/>
        </p:nvSpPr>
        <p:spPr>
          <a:xfrm>
            <a:off x="1331730" y="2739311"/>
            <a:ext cx="10972800" cy="4525963"/>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3"/>
              </a:buClr>
              <a:buSzPct val="100000"/>
              <a:buFont typeface="Calibri" panose="020F0502020204030204" pitchFamily="34" charset="0"/>
              <a:buChar char=" "/>
              <a:defRPr sz="2000" kern="1200">
                <a:solidFill>
                  <a:schemeClr val="tx1">
                    <a:lumMod val="75000"/>
                    <a:lumOff val="25000"/>
                  </a:schemeClr>
                </a:solidFill>
                <a:latin typeface="Segoe UI" panose="020B0502040204020203" pitchFamily="34" charset="0"/>
                <a:ea typeface="+mn-ea"/>
                <a:cs typeface="Segoe UI" panose="020B0502040204020203" pitchFamily="34" charset="0"/>
              </a:defRPr>
            </a:lvl1pPr>
            <a:lvl2pPr marL="384048" indent="-182880" algn="l" defTabSz="914400" rtl="0" eaLnBrk="1" latinLnBrk="0" hangingPunct="1">
              <a:lnSpc>
                <a:spcPct val="90000"/>
              </a:lnSpc>
              <a:spcBef>
                <a:spcPts val="200"/>
              </a:spcBef>
              <a:spcAft>
                <a:spcPts val="400"/>
              </a:spcAft>
              <a:buClr>
                <a:schemeClr val="accent3"/>
              </a:buClr>
              <a:buFont typeface="Calibri" pitchFamily="34" charset="0"/>
              <a:buChar char="◦"/>
              <a:defRPr sz="1800" kern="1200">
                <a:solidFill>
                  <a:schemeClr val="tx1">
                    <a:lumMod val="75000"/>
                    <a:lumOff val="25000"/>
                  </a:schemeClr>
                </a:solidFill>
                <a:latin typeface="Segoe UI" panose="020B0502040204020203" pitchFamily="34" charset="0"/>
                <a:ea typeface="+mn-ea"/>
                <a:cs typeface="Segoe UI" panose="020B0502040204020203" pitchFamily="34" charset="0"/>
              </a:defRPr>
            </a:lvl2pPr>
            <a:lvl3pPr marL="56692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Segoe UI" panose="020B0502040204020203" pitchFamily="34" charset="0"/>
                <a:ea typeface="+mn-ea"/>
                <a:cs typeface="Segoe UI" panose="020B0502040204020203" pitchFamily="34" charset="0"/>
              </a:defRPr>
            </a:lvl3pPr>
            <a:lvl4pPr marL="74980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Segoe UI" panose="020B0502040204020203" pitchFamily="34" charset="0"/>
                <a:ea typeface="+mn-ea"/>
                <a:cs typeface="Segoe UI" panose="020B0502040204020203" pitchFamily="34" charset="0"/>
              </a:defRPr>
            </a:lvl4pPr>
            <a:lvl5pPr marL="93268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Segoe UI" panose="020B0502040204020203" pitchFamily="34" charset="0"/>
                <a:ea typeface="+mn-ea"/>
                <a:cs typeface="Segoe UI" panose="020B0502040204020203" pitchFamily="34" charset="0"/>
              </a:defRPr>
            </a:lvl5pPr>
            <a:lvl6pPr marL="11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err="1">
                <a:solidFill>
                  <a:schemeClr val="tx1"/>
                </a:solidFill>
              </a:rPr>
              <a:t>Agenter</a:t>
            </a:r>
            <a:r>
              <a:rPr lang="en-US" dirty="0">
                <a:solidFill>
                  <a:schemeClr val="tx1"/>
                </a:solidFill>
              </a:rPr>
              <a:t> </a:t>
            </a:r>
            <a:r>
              <a:rPr lang="en-US" dirty="0" err="1">
                <a:solidFill>
                  <a:schemeClr val="tx1"/>
                </a:solidFill>
              </a:rPr>
              <a:t>installeres</a:t>
            </a:r>
            <a:r>
              <a:rPr lang="en-US" dirty="0">
                <a:solidFill>
                  <a:schemeClr val="tx1"/>
                </a:solidFill>
              </a:rPr>
              <a:t> </a:t>
            </a:r>
            <a:r>
              <a:rPr lang="en-US" dirty="0" err="1">
                <a:solidFill>
                  <a:schemeClr val="tx1"/>
                </a:solidFill>
              </a:rPr>
              <a:t>på</a:t>
            </a:r>
            <a:r>
              <a:rPr lang="en-US" dirty="0">
                <a:solidFill>
                  <a:schemeClr val="tx1"/>
                </a:solidFill>
              </a:rPr>
              <a:t> </a:t>
            </a:r>
            <a:r>
              <a:rPr lang="en-US" dirty="0" err="1">
                <a:solidFill>
                  <a:schemeClr val="tx1"/>
                </a:solidFill>
              </a:rPr>
              <a:t>servere</a:t>
            </a:r>
            <a:r>
              <a:rPr lang="en-US" dirty="0">
                <a:solidFill>
                  <a:schemeClr val="tx1"/>
                </a:solidFill>
              </a:rPr>
              <a:t>/</a:t>
            </a:r>
            <a:r>
              <a:rPr lang="en-US" dirty="0" err="1">
                <a:solidFill>
                  <a:schemeClr val="tx1"/>
                </a:solidFill>
              </a:rPr>
              <a:t>klienter</a:t>
            </a:r>
            <a:endParaRPr lang="en-US" dirty="0">
              <a:solidFill>
                <a:schemeClr val="tx1"/>
              </a:solidFill>
            </a:endParaRPr>
          </a:p>
          <a:p>
            <a:pPr lvl="3"/>
            <a:r>
              <a:rPr lang="en-US" dirty="0">
                <a:solidFill>
                  <a:schemeClr val="tx1"/>
                </a:solidFill>
              </a:rPr>
              <a:t>Volume Shadow Copy (VSS) </a:t>
            </a:r>
            <a:r>
              <a:rPr lang="en-US" dirty="0" err="1">
                <a:solidFill>
                  <a:schemeClr val="tx1"/>
                </a:solidFill>
              </a:rPr>
              <a:t>benyttes</a:t>
            </a:r>
            <a:r>
              <a:rPr lang="en-US" dirty="0">
                <a:solidFill>
                  <a:schemeClr val="tx1"/>
                </a:solidFill>
              </a:rPr>
              <a:t> for å ta et point in time snapshot </a:t>
            </a:r>
            <a:r>
              <a:rPr lang="en-US" dirty="0" err="1">
                <a:solidFill>
                  <a:schemeClr val="tx1"/>
                </a:solidFill>
              </a:rPr>
              <a:t>av</a:t>
            </a:r>
            <a:r>
              <a:rPr lang="en-US" dirty="0">
                <a:solidFill>
                  <a:schemeClr val="tx1"/>
                </a:solidFill>
              </a:rPr>
              <a:t> </a:t>
            </a:r>
            <a:r>
              <a:rPr lang="en-US" dirty="0" err="1">
                <a:solidFill>
                  <a:schemeClr val="tx1"/>
                </a:solidFill>
              </a:rPr>
              <a:t>filsystem</a:t>
            </a:r>
            <a:endParaRPr lang="en-US" dirty="0">
              <a:solidFill>
                <a:schemeClr val="tx1"/>
              </a:solidFill>
            </a:endParaRPr>
          </a:p>
          <a:p>
            <a:pPr lvl="3"/>
            <a:r>
              <a:rPr lang="en-US" dirty="0">
                <a:solidFill>
                  <a:schemeClr val="tx1"/>
                </a:solidFill>
              </a:rPr>
              <a:t>Application aware </a:t>
            </a:r>
            <a:r>
              <a:rPr lang="en-US" dirty="0" err="1">
                <a:solidFill>
                  <a:schemeClr val="tx1"/>
                </a:solidFill>
              </a:rPr>
              <a:t>ift</a:t>
            </a:r>
            <a:r>
              <a:rPr lang="en-US" dirty="0">
                <a:solidFill>
                  <a:schemeClr val="tx1"/>
                </a:solidFill>
              </a:rPr>
              <a:t> Exchange, </a:t>
            </a:r>
            <a:r>
              <a:rPr lang="en-US" dirty="0" err="1">
                <a:solidFill>
                  <a:schemeClr val="tx1"/>
                </a:solidFill>
              </a:rPr>
              <a:t>Sharepoint</a:t>
            </a:r>
            <a:r>
              <a:rPr lang="en-US" dirty="0">
                <a:solidFill>
                  <a:schemeClr val="tx1"/>
                </a:solidFill>
              </a:rPr>
              <a:t> </a:t>
            </a:r>
            <a:r>
              <a:rPr lang="en-US" dirty="0" err="1">
                <a:solidFill>
                  <a:schemeClr val="tx1"/>
                </a:solidFill>
              </a:rPr>
              <a:t>og</a:t>
            </a:r>
            <a:r>
              <a:rPr lang="en-US" dirty="0">
                <a:solidFill>
                  <a:schemeClr val="tx1"/>
                </a:solidFill>
              </a:rPr>
              <a:t> SQL</a:t>
            </a:r>
          </a:p>
          <a:p>
            <a:r>
              <a:rPr lang="en-US" dirty="0">
                <a:solidFill>
                  <a:schemeClr val="tx1"/>
                </a:solidFill>
              </a:rPr>
              <a:t>Short term backup: Backup </a:t>
            </a:r>
            <a:r>
              <a:rPr lang="en-US" dirty="0" err="1">
                <a:solidFill>
                  <a:schemeClr val="tx1"/>
                </a:solidFill>
              </a:rPr>
              <a:t>til</a:t>
            </a:r>
            <a:r>
              <a:rPr lang="en-US" dirty="0">
                <a:solidFill>
                  <a:schemeClr val="tx1"/>
                </a:solidFill>
              </a:rPr>
              <a:t> disk med retention </a:t>
            </a:r>
            <a:r>
              <a:rPr lang="en-US" dirty="0" err="1">
                <a:solidFill>
                  <a:schemeClr val="tx1"/>
                </a:solidFill>
              </a:rPr>
              <a:t>på</a:t>
            </a:r>
            <a:r>
              <a:rPr lang="en-US" dirty="0">
                <a:solidFill>
                  <a:schemeClr val="tx1"/>
                </a:solidFill>
              </a:rPr>
              <a:t> </a:t>
            </a:r>
            <a:r>
              <a:rPr lang="en-US" dirty="0" err="1">
                <a:solidFill>
                  <a:schemeClr val="tx1"/>
                </a:solidFill>
              </a:rPr>
              <a:t>inntil</a:t>
            </a:r>
            <a:r>
              <a:rPr lang="en-US" dirty="0">
                <a:solidFill>
                  <a:schemeClr val="tx1"/>
                </a:solidFill>
              </a:rPr>
              <a:t> 64 recovery points.</a:t>
            </a:r>
          </a:p>
          <a:p>
            <a:r>
              <a:rPr lang="en-US" dirty="0">
                <a:solidFill>
                  <a:schemeClr val="tx1"/>
                </a:solidFill>
              </a:rPr>
              <a:t>Long term backup: Backup </a:t>
            </a:r>
            <a:r>
              <a:rPr lang="en-US" dirty="0" err="1">
                <a:solidFill>
                  <a:schemeClr val="tx1"/>
                </a:solidFill>
              </a:rPr>
              <a:t>til</a:t>
            </a:r>
            <a:r>
              <a:rPr lang="en-US" dirty="0">
                <a:solidFill>
                  <a:schemeClr val="tx1"/>
                </a:solidFill>
              </a:rPr>
              <a:t> tape </a:t>
            </a:r>
            <a:r>
              <a:rPr lang="en-US" dirty="0" err="1">
                <a:solidFill>
                  <a:schemeClr val="tx1"/>
                </a:solidFill>
              </a:rPr>
              <a:t>eller</a:t>
            </a:r>
            <a:r>
              <a:rPr lang="en-US" dirty="0">
                <a:solidFill>
                  <a:schemeClr val="tx1"/>
                </a:solidFill>
              </a:rPr>
              <a:t> sky med retention </a:t>
            </a:r>
            <a:r>
              <a:rPr lang="en-US" dirty="0" err="1">
                <a:solidFill>
                  <a:schemeClr val="tx1"/>
                </a:solidFill>
              </a:rPr>
              <a:t>tid</a:t>
            </a:r>
            <a:r>
              <a:rPr lang="en-US" dirty="0">
                <a:solidFill>
                  <a:schemeClr val="tx1"/>
                </a:solidFill>
              </a:rPr>
              <a:t> </a:t>
            </a:r>
            <a:r>
              <a:rPr lang="en-US" dirty="0" err="1">
                <a:solidFill>
                  <a:schemeClr val="tx1"/>
                </a:solidFill>
              </a:rPr>
              <a:t>på</a:t>
            </a:r>
            <a:r>
              <a:rPr lang="en-US" dirty="0">
                <a:solidFill>
                  <a:schemeClr val="tx1"/>
                </a:solidFill>
              </a:rPr>
              <a:t> </a:t>
            </a:r>
            <a:r>
              <a:rPr lang="en-US" dirty="0" err="1">
                <a:solidFill>
                  <a:schemeClr val="tx1"/>
                </a:solidFill>
              </a:rPr>
              <a:t>inntil</a:t>
            </a:r>
            <a:r>
              <a:rPr lang="en-US" dirty="0">
                <a:solidFill>
                  <a:schemeClr val="tx1"/>
                </a:solidFill>
              </a:rPr>
              <a:t> 99 </a:t>
            </a:r>
            <a:r>
              <a:rPr lang="en-US" dirty="0" err="1">
                <a:solidFill>
                  <a:schemeClr val="tx1"/>
                </a:solidFill>
              </a:rPr>
              <a:t>år</a:t>
            </a:r>
            <a:r>
              <a:rPr lang="en-US" dirty="0">
                <a:solidFill>
                  <a:schemeClr val="tx1"/>
                </a:solidFill>
              </a:rPr>
              <a:t>. </a:t>
            </a:r>
            <a:r>
              <a:rPr lang="en-US" dirty="0" err="1">
                <a:solidFill>
                  <a:schemeClr val="tx1"/>
                </a:solidFill>
              </a:rPr>
              <a:t>Virtuelle</a:t>
            </a:r>
            <a:r>
              <a:rPr lang="en-US" dirty="0">
                <a:solidFill>
                  <a:schemeClr val="tx1"/>
                </a:solidFill>
              </a:rPr>
              <a:t> tape-</a:t>
            </a:r>
            <a:r>
              <a:rPr lang="en-US" dirty="0" err="1">
                <a:solidFill>
                  <a:schemeClr val="tx1"/>
                </a:solidFill>
              </a:rPr>
              <a:t>bibliotek</a:t>
            </a:r>
            <a:r>
              <a:rPr lang="en-US" dirty="0">
                <a:solidFill>
                  <a:schemeClr val="tx1"/>
                </a:solidFill>
              </a:rPr>
              <a:t> </a:t>
            </a:r>
            <a:r>
              <a:rPr lang="en-US" dirty="0" err="1">
                <a:solidFill>
                  <a:schemeClr val="tx1"/>
                </a:solidFill>
              </a:rPr>
              <a:t>som</a:t>
            </a:r>
            <a:r>
              <a:rPr lang="en-US" dirty="0">
                <a:solidFill>
                  <a:schemeClr val="tx1"/>
                </a:solidFill>
              </a:rPr>
              <a:t> for </a:t>
            </a:r>
            <a:r>
              <a:rPr lang="en-US" dirty="0" err="1">
                <a:solidFill>
                  <a:schemeClr val="tx1"/>
                </a:solidFill>
              </a:rPr>
              <a:t>eksempel</a:t>
            </a:r>
            <a:r>
              <a:rPr lang="en-US" dirty="0">
                <a:solidFill>
                  <a:schemeClr val="tx1"/>
                </a:solidFill>
              </a:rPr>
              <a:t> EMC </a:t>
            </a:r>
            <a:r>
              <a:rPr lang="en-US" dirty="0" err="1">
                <a:solidFill>
                  <a:schemeClr val="tx1"/>
                </a:solidFill>
              </a:rPr>
              <a:t>DataDomain</a:t>
            </a:r>
            <a:r>
              <a:rPr lang="en-US" dirty="0">
                <a:solidFill>
                  <a:schemeClr val="tx1"/>
                </a:solidFill>
              </a:rPr>
              <a:t> </a:t>
            </a:r>
            <a:r>
              <a:rPr lang="en-US" dirty="0" err="1">
                <a:solidFill>
                  <a:schemeClr val="tx1"/>
                </a:solidFill>
              </a:rPr>
              <a:t>og</a:t>
            </a:r>
            <a:r>
              <a:rPr lang="en-US" dirty="0">
                <a:solidFill>
                  <a:schemeClr val="tx1"/>
                </a:solidFill>
              </a:rPr>
              <a:t> </a:t>
            </a:r>
            <a:r>
              <a:rPr lang="en-US" dirty="0" err="1">
                <a:solidFill>
                  <a:schemeClr val="tx1"/>
                </a:solidFill>
              </a:rPr>
              <a:t>Firestreamer</a:t>
            </a:r>
            <a:r>
              <a:rPr lang="en-US" dirty="0">
                <a:solidFill>
                  <a:schemeClr val="tx1"/>
                </a:solidFill>
              </a:rPr>
              <a:t> </a:t>
            </a:r>
            <a:r>
              <a:rPr lang="en-US" dirty="0" err="1">
                <a:solidFill>
                  <a:schemeClr val="tx1"/>
                </a:solidFill>
              </a:rPr>
              <a:t>kan</a:t>
            </a:r>
            <a:r>
              <a:rPr lang="en-US" dirty="0">
                <a:solidFill>
                  <a:schemeClr val="tx1"/>
                </a:solidFill>
              </a:rPr>
              <a:t> </a:t>
            </a:r>
            <a:r>
              <a:rPr lang="en-US" dirty="0" err="1">
                <a:solidFill>
                  <a:schemeClr val="tx1"/>
                </a:solidFill>
              </a:rPr>
              <a:t>også</a:t>
            </a:r>
            <a:r>
              <a:rPr lang="en-US" dirty="0">
                <a:solidFill>
                  <a:schemeClr val="tx1"/>
                </a:solidFill>
              </a:rPr>
              <a:t> </a:t>
            </a:r>
            <a:r>
              <a:rPr lang="en-US" dirty="0" err="1">
                <a:solidFill>
                  <a:schemeClr val="tx1"/>
                </a:solidFill>
              </a:rPr>
              <a:t>benyttes</a:t>
            </a:r>
            <a:r>
              <a:rPr lang="en-US" dirty="0">
                <a:solidFill>
                  <a:schemeClr val="tx1"/>
                </a:solidFill>
              </a:rPr>
              <a:t>.</a:t>
            </a:r>
            <a:endParaRPr lang="nb-NO" dirty="0">
              <a:solidFill>
                <a:schemeClr val="tx1"/>
              </a:solidFill>
            </a:endParaRPr>
          </a:p>
        </p:txBody>
      </p:sp>
    </p:spTree>
    <p:extLst>
      <p:ext uri="{BB962C8B-B14F-4D97-AF65-F5344CB8AC3E}">
        <p14:creationId xmlns:p14="http://schemas.microsoft.com/office/powerpoint/2010/main" val="1199396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Title 1"/>
          <p:cNvSpPr txBox="1">
            <a:spLocks/>
          </p:cNvSpPr>
          <p:nvPr/>
        </p:nvSpPr>
        <p:spPr>
          <a:xfrm>
            <a:off x="270066" y="142575"/>
            <a:ext cx="11150336" cy="894439"/>
          </a:xfrm>
          <a:prstGeom prst="rect">
            <a:avLst/>
          </a:prstGeom>
        </p:spPr>
        <p:txBody>
          <a:bodyPr vert="horz" wrap="square" lIns="143407" tIns="89630" rIns="143407" bIns="89630" rtlCol="0" anchor="t">
            <a:noAutofit/>
          </a:bodyP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307">
              <a:defRPr/>
            </a:pPr>
            <a:r>
              <a:rPr lang="cs-CZ" sz="4704" dirty="0" err="1">
                <a:solidFill>
                  <a:srgbClr val="FFFFFF"/>
                </a:solidFill>
                <a:latin typeface="Segoe UI Light"/>
              </a:rPr>
              <a:t>Continuous</a:t>
            </a:r>
            <a:r>
              <a:rPr lang="cs-CZ" sz="5294" dirty="0">
                <a:solidFill>
                  <a:srgbClr val="FFFFFF"/>
                </a:solidFill>
                <a:latin typeface="Segoe UI Light"/>
              </a:rPr>
              <a:t> </a:t>
            </a:r>
            <a:r>
              <a:rPr lang="cs-CZ" sz="5294" dirty="0" err="1">
                <a:solidFill>
                  <a:srgbClr val="FFFFFF"/>
                </a:solidFill>
                <a:latin typeface="Segoe UI Light"/>
              </a:rPr>
              <a:t>backup</a:t>
            </a:r>
            <a:r>
              <a:rPr lang="cs-CZ" sz="5294" dirty="0">
                <a:solidFill>
                  <a:srgbClr val="FFFFFF"/>
                </a:solidFill>
                <a:latin typeface="Segoe UI Light"/>
              </a:rPr>
              <a:t> and </a:t>
            </a:r>
            <a:r>
              <a:rPr lang="cs-CZ" sz="5294" dirty="0" err="1">
                <a:solidFill>
                  <a:srgbClr val="FFFFFF"/>
                </a:solidFill>
                <a:latin typeface="Segoe UI Light"/>
              </a:rPr>
              <a:t>protection</a:t>
            </a:r>
            <a:r>
              <a:rPr lang="cs-CZ" sz="5294" dirty="0">
                <a:solidFill>
                  <a:srgbClr val="FFFFFF"/>
                </a:solidFill>
                <a:latin typeface="Segoe UI Light"/>
              </a:rPr>
              <a:t> </a:t>
            </a:r>
          </a:p>
        </p:txBody>
      </p:sp>
      <p:grpSp>
        <p:nvGrpSpPr>
          <p:cNvPr id="68" name="Group 35850"/>
          <p:cNvGrpSpPr/>
          <p:nvPr/>
        </p:nvGrpSpPr>
        <p:grpSpPr>
          <a:xfrm>
            <a:off x="9054913" y="3980574"/>
            <a:ext cx="2340078" cy="2219870"/>
            <a:chOff x="9521804" y="3577216"/>
            <a:chExt cx="2387339" cy="2264703"/>
          </a:xfrm>
        </p:grpSpPr>
        <p:sp>
          <p:nvSpPr>
            <p:cNvPr id="69" name="Freeform 63"/>
            <p:cNvSpPr>
              <a:spLocks noEditPoints="1"/>
            </p:cNvSpPr>
            <p:nvPr/>
          </p:nvSpPr>
          <p:spPr bwMode="auto">
            <a:xfrm>
              <a:off x="10550569" y="3577216"/>
              <a:ext cx="675241" cy="649234"/>
            </a:xfrm>
            <a:custGeom>
              <a:avLst/>
              <a:gdLst>
                <a:gd name="T0" fmla="*/ 90 w 308"/>
                <a:gd name="T1" fmla="*/ 80 h 296"/>
                <a:gd name="T2" fmla="*/ 73 w 308"/>
                <a:gd name="T3" fmla="*/ 80 h 296"/>
                <a:gd name="T4" fmla="*/ 115 w 308"/>
                <a:gd name="T5" fmla="*/ 89 h 296"/>
                <a:gd name="T6" fmla="*/ 115 w 308"/>
                <a:gd name="T7" fmla="*/ 72 h 296"/>
                <a:gd name="T8" fmla="*/ 115 w 308"/>
                <a:gd name="T9" fmla="*/ 89 h 296"/>
                <a:gd name="T10" fmla="*/ 72 w 308"/>
                <a:gd name="T11" fmla="*/ 46 h 296"/>
                <a:gd name="T12" fmla="*/ 57 w 308"/>
                <a:gd name="T13" fmla="*/ 55 h 296"/>
                <a:gd name="T14" fmla="*/ 55 w 308"/>
                <a:gd name="T15" fmla="*/ 125 h 296"/>
                <a:gd name="T16" fmla="*/ 73 w 308"/>
                <a:gd name="T17" fmla="*/ 94 h 296"/>
                <a:gd name="T18" fmla="*/ 55 w 308"/>
                <a:gd name="T19" fmla="*/ 125 h 296"/>
                <a:gd name="T20" fmla="*/ 21 w 308"/>
                <a:gd name="T21" fmla="*/ 0 h 296"/>
                <a:gd name="T22" fmla="*/ 0 w 308"/>
                <a:gd name="T23" fmla="*/ 275 h 296"/>
                <a:gd name="T24" fmla="*/ 287 w 308"/>
                <a:gd name="T25" fmla="*/ 296 h 296"/>
                <a:gd name="T26" fmla="*/ 308 w 308"/>
                <a:gd name="T27" fmla="*/ 21 h 296"/>
                <a:gd name="T28" fmla="*/ 20 w 308"/>
                <a:gd name="T29" fmla="*/ 80 h 296"/>
                <a:gd name="T30" fmla="*/ 143 w 308"/>
                <a:gd name="T31" fmla="*/ 80 h 296"/>
                <a:gd name="T32" fmla="*/ 20 w 308"/>
                <a:gd name="T33" fmla="*/ 80 h 296"/>
                <a:gd name="T34" fmla="*/ 39 w 308"/>
                <a:gd name="T35" fmla="*/ 244 h 296"/>
                <a:gd name="T36" fmla="*/ 76 w 308"/>
                <a:gd name="T37" fmla="*/ 244 h 296"/>
                <a:gd name="T38" fmla="*/ 114 w 308"/>
                <a:gd name="T39" fmla="*/ 253 h 296"/>
                <a:gd name="T40" fmla="*/ 114 w 308"/>
                <a:gd name="T41" fmla="*/ 234 h 296"/>
                <a:gd name="T42" fmla="*/ 114 w 308"/>
                <a:gd name="T43" fmla="*/ 253 h 296"/>
                <a:gd name="T44" fmla="*/ 142 w 308"/>
                <a:gd name="T45" fmla="*/ 244 h 296"/>
                <a:gd name="T46" fmla="*/ 161 w 308"/>
                <a:gd name="T47" fmla="*/ 244 h 296"/>
                <a:gd name="T48" fmla="*/ 188 w 308"/>
                <a:gd name="T49" fmla="*/ 253 h 296"/>
                <a:gd name="T50" fmla="*/ 188 w 308"/>
                <a:gd name="T51" fmla="*/ 234 h 296"/>
                <a:gd name="T52" fmla="*/ 188 w 308"/>
                <a:gd name="T53" fmla="*/ 253 h 296"/>
                <a:gd name="T54" fmla="*/ 37 w 308"/>
                <a:gd name="T55" fmla="*/ 193 h 296"/>
                <a:gd name="T56" fmla="*/ 37 w 308"/>
                <a:gd name="T57" fmla="*/ 180 h 296"/>
                <a:gd name="T58" fmla="*/ 278 w 308"/>
                <a:gd name="T59" fmla="*/ 186 h 296"/>
                <a:gd name="T60" fmla="*/ 242 w 308"/>
                <a:gd name="T61" fmla="*/ 140 h 296"/>
                <a:gd name="T62" fmla="*/ 210 w 308"/>
                <a:gd name="T63" fmla="*/ 20 h 296"/>
                <a:gd name="T64" fmla="*/ 242 w 308"/>
                <a:gd name="T65" fmla="*/ 140 h 296"/>
                <a:gd name="T66" fmla="*/ 257 w 308"/>
                <a:gd name="T67" fmla="*/ 62 h 296"/>
                <a:gd name="T68" fmla="*/ 245 w 308"/>
                <a:gd name="T69" fmla="*/ 50 h 296"/>
                <a:gd name="T70" fmla="*/ 195 w 308"/>
                <a:gd name="T71" fmla="*/ 63 h 296"/>
                <a:gd name="T72" fmla="*/ 191 w 308"/>
                <a:gd name="T73" fmla="*/ 80 h 296"/>
                <a:gd name="T74" fmla="*/ 195 w 308"/>
                <a:gd name="T75" fmla="*/ 63 h 296"/>
                <a:gd name="T76" fmla="*/ 227 w 308"/>
                <a:gd name="T77" fmla="*/ 115 h 296"/>
                <a:gd name="T78" fmla="*/ 243 w 308"/>
                <a:gd name="T79" fmla="*/ 111 h 296"/>
                <a:gd name="T80" fmla="*/ 235 w 308"/>
                <a:gd name="T81" fmla="*/ 78 h 296"/>
                <a:gd name="T82" fmla="*/ 218 w 308"/>
                <a:gd name="T83" fmla="*/ 82 h 296"/>
                <a:gd name="T84" fmla="*/ 235 w 308"/>
                <a:gd name="T85" fmla="*/ 78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8" h="296">
                  <a:moveTo>
                    <a:pt x="81" y="72"/>
                  </a:moveTo>
                  <a:cubicBezTo>
                    <a:pt x="86" y="72"/>
                    <a:pt x="90" y="76"/>
                    <a:pt x="90" y="80"/>
                  </a:cubicBezTo>
                  <a:cubicBezTo>
                    <a:pt x="90" y="85"/>
                    <a:pt x="86" y="89"/>
                    <a:pt x="81" y="89"/>
                  </a:cubicBezTo>
                  <a:cubicBezTo>
                    <a:pt x="77" y="89"/>
                    <a:pt x="73" y="85"/>
                    <a:pt x="73" y="80"/>
                  </a:cubicBezTo>
                  <a:cubicBezTo>
                    <a:pt x="73" y="76"/>
                    <a:pt x="77" y="72"/>
                    <a:pt x="81" y="72"/>
                  </a:cubicBezTo>
                  <a:close/>
                  <a:moveTo>
                    <a:pt x="115" y="89"/>
                  </a:moveTo>
                  <a:cubicBezTo>
                    <a:pt x="125" y="89"/>
                    <a:pt x="133" y="85"/>
                    <a:pt x="133" y="80"/>
                  </a:cubicBezTo>
                  <a:cubicBezTo>
                    <a:pt x="133" y="76"/>
                    <a:pt x="125" y="72"/>
                    <a:pt x="115" y="72"/>
                  </a:cubicBezTo>
                  <a:cubicBezTo>
                    <a:pt x="105" y="72"/>
                    <a:pt x="97" y="76"/>
                    <a:pt x="97" y="80"/>
                  </a:cubicBezTo>
                  <a:cubicBezTo>
                    <a:pt x="97" y="85"/>
                    <a:pt x="105" y="89"/>
                    <a:pt x="115" y="89"/>
                  </a:cubicBezTo>
                  <a:close/>
                  <a:moveTo>
                    <a:pt x="73" y="66"/>
                  </a:moveTo>
                  <a:cubicBezTo>
                    <a:pt x="77" y="64"/>
                    <a:pt x="76" y="55"/>
                    <a:pt x="72" y="46"/>
                  </a:cubicBezTo>
                  <a:cubicBezTo>
                    <a:pt x="67" y="38"/>
                    <a:pt x="59" y="33"/>
                    <a:pt x="55" y="35"/>
                  </a:cubicBezTo>
                  <a:cubicBezTo>
                    <a:pt x="51" y="37"/>
                    <a:pt x="52" y="46"/>
                    <a:pt x="57" y="55"/>
                  </a:cubicBezTo>
                  <a:cubicBezTo>
                    <a:pt x="62" y="63"/>
                    <a:pt x="69" y="68"/>
                    <a:pt x="73" y="66"/>
                  </a:cubicBezTo>
                  <a:close/>
                  <a:moveTo>
                    <a:pt x="55" y="125"/>
                  </a:moveTo>
                  <a:cubicBezTo>
                    <a:pt x="59" y="128"/>
                    <a:pt x="67" y="123"/>
                    <a:pt x="72" y="114"/>
                  </a:cubicBezTo>
                  <a:cubicBezTo>
                    <a:pt x="76" y="106"/>
                    <a:pt x="77" y="97"/>
                    <a:pt x="73" y="94"/>
                  </a:cubicBezTo>
                  <a:cubicBezTo>
                    <a:pt x="69" y="92"/>
                    <a:pt x="62" y="97"/>
                    <a:pt x="57" y="106"/>
                  </a:cubicBezTo>
                  <a:cubicBezTo>
                    <a:pt x="52" y="114"/>
                    <a:pt x="51" y="123"/>
                    <a:pt x="55" y="125"/>
                  </a:cubicBezTo>
                  <a:close/>
                  <a:moveTo>
                    <a:pt x="287" y="0"/>
                  </a:moveTo>
                  <a:cubicBezTo>
                    <a:pt x="21" y="0"/>
                    <a:pt x="21" y="0"/>
                    <a:pt x="21" y="0"/>
                  </a:cubicBezTo>
                  <a:cubicBezTo>
                    <a:pt x="9" y="0"/>
                    <a:pt x="0" y="10"/>
                    <a:pt x="0" y="21"/>
                  </a:cubicBezTo>
                  <a:cubicBezTo>
                    <a:pt x="0" y="275"/>
                    <a:pt x="0" y="275"/>
                    <a:pt x="0" y="275"/>
                  </a:cubicBezTo>
                  <a:cubicBezTo>
                    <a:pt x="0" y="287"/>
                    <a:pt x="9" y="296"/>
                    <a:pt x="21" y="296"/>
                  </a:cubicBezTo>
                  <a:cubicBezTo>
                    <a:pt x="287" y="296"/>
                    <a:pt x="287" y="296"/>
                    <a:pt x="287" y="296"/>
                  </a:cubicBezTo>
                  <a:cubicBezTo>
                    <a:pt x="298" y="296"/>
                    <a:pt x="308" y="287"/>
                    <a:pt x="308" y="275"/>
                  </a:cubicBezTo>
                  <a:cubicBezTo>
                    <a:pt x="308" y="21"/>
                    <a:pt x="308" y="21"/>
                    <a:pt x="308" y="21"/>
                  </a:cubicBezTo>
                  <a:cubicBezTo>
                    <a:pt x="308" y="10"/>
                    <a:pt x="298" y="0"/>
                    <a:pt x="287" y="0"/>
                  </a:cubicBezTo>
                  <a:close/>
                  <a:moveTo>
                    <a:pt x="20" y="80"/>
                  </a:moveTo>
                  <a:cubicBezTo>
                    <a:pt x="20" y="46"/>
                    <a:pt x="47" y="18"/>
                    <a:pt x="81" y="18"/>
                  </a:cubicBezTo>
                  <a:cubicBezTo>
                    <a:pt x="115" y="18"/>
                    <a:pt x="143" y="46"/>
                    <a:pt x="143" y="80"/>
                  </a:cubicBezTo>
                  <a:cubicBezTo>
                    <a:pt x="143" y="114"/>
                    <a:pt x="115" y="142"/>
                    <a:pt x="81" y="142"/>
                  </a:cubicBezTo>
                  <a:cubicBezTo>
                    <a:pt x="47" y="142"/>
                    <a:pt x="20" y="114"/>
                    <a:pt x="20" y="80"/>
                  </a:cubicBezTo>
                  <a:close/>
                  <a:moveTo>
                    <a:pt x="58" y="263"/>
                  </a:moveTo>
                  <a:cubicBezTo>
                    <a:pt x="47" y="263"/>
                    <a:pt x="39" y="254"/>
                    <a:pt x="39" y="244"/>
                  </a:cubicBezTo>
                  <a:cubicBezTo>
                    <a:pt x="39" y="234"/>
                    <a:pt x="47" y="225"/>
                    <a:pt x="58" y="225"/>
                  </a:cubicBezTo>
                  <a:cubicBezTo>
                    <a:pt x="68" y="225"/>
                    <a:pt x="76" y="234"/>
                    <a:pt x="76" y="244"/>
                  </a:cubicBezTo>
                  <a:cubicBezTo>
                    <a:pt x="76" y="254"/>
                    <a:pt x="68" y="263"/>
                    <a:pt x="58" y="263"/>
                  </a:cubicBezTo>
                  <a:close/>
                  <a:moveTo>
                    <a:pt x="114" y="253"/>
                  </a:moveTo>
                  <a:cubicBezTo>
                    <a:pt x="109" y="253"/>
                    <a:pt x="105" y="249"/>
                    <a:pt x="105" y="244"/>
                  </a:cubicBezTo>
                  <a:cubicBezTo>
                    <a:pt x="105" y="239"/>
                    <a:pt x="109" y="234"/>
                    <a:pt x="114" y="234"/>
                  </a:cubicBezTo>
                  <a:cubicBezTo>
                    <a:pt x="119" y="234"/>
                    <a:pt x="124" y="239"/>
                    <a:pt x="124" y="244"/>
                  </a:cubicBezTo>
                  <a:cubicBezTo>
                    <a:pt x="124" y="249"/>
                    <a:pt x="119" y="253"/>
                    <a:pt x="114" y="253"/>
                  </a:cubicBezTo>
                  <a:close/>
                  <a:moveTo>
                    <a:pt x="151" y="253"/>
                  </a:moveTo>
                  <a:cubicBezTo>
                    <a:pt x="146" y="253"/>
                    <a:pt x="142" y="249"/>
                    <a:pt x="142" y="244"/>
                  </a:cubicBezTo>
                  <a:cubicBezTo>
                    <a:pt x="142" y="239"/>
                    <a:pt x="146" y="234"/>
                    <a:pt x="151" y="234"/>
                  </a:cubicBezTo>
                  <a:cubicBezTo>
                    <a:pt x="157" y="234"/>
                    <a:pt x="161" y="239"/>
                    <a:pt x="161" y="244"/>
                  </a:cubicBezTo>
                  <a:cubicBezTo>
                    <a:pt x="161" y="249"/>
                    <a:pt x="157" y="253"/>
                    <a:pt x="151" y="253"/>
                  </a:cubicBezTo>
                  <a:close/>
                  <a:moveTo>
                    <a:pt x="188" y="253"/>
                  </a:moveTo>
                  <a:cubicBezTo>
                    <a:pt x="183" y="253"/>
                    <a:pt x="179" y="249"/>
                    <a:pt x="179" y="244"/>
                  </a:cubicBezTo>
                  <a:cubicBezTo>
                    <a:pt x="179" y="239"/>
                    <a:pt x="183" y="234"/>
                    <a:pt x="188" y="234"/>
                  </a:cubicBezTo>
                  <a:cubicBezTo>
                    <a:pt x="194" y="234"/>
                    <a:pt x="198" y="239"/>
                    <a:pt x="198" y="244"/>
                  </a:cubicBezTo>
                  <a:cubicBezTo>
                    <a:pt x="198" y="249"/>
                    <a:pt x="194" y="253"/>
                    <a:pt x="188" y="253"/>
                  </a:cubicBezTo>
                  <a:close/>
                  <a:moveTo>
                    <a:pt x="271" y="193"/>
                  </a:moveTo>
                  <a:cubicBezTo>
                    <a:pt x="37" y="193"/>
                    <a:pt x="37" y="193"/>
                    <a:pt x="37" y="193"/>
                  </a:cubicBezTo>
                  <a:cubicBezTo>
                    <a:pt x="33" y="193"/>
                    <a:pt x="30" y="190"/>
                    <a:pt x="30" y="186"/>
                  </a:cubicBezTo>
                  <a:cubicBezTo>
                    <a:pt x="30" y="183"/>
                    <a:pt x="33" y="180"/>
                    <a:pt x="37" y="180"/>
                  </a:cubicBezTo>
                  <a:cubicBezTo>
                    <a:pt x="271" y="180"/>
                    <a:pt x="271" y="180"/>
                    <a:pt x="271" y="180"/>
                  </a:cubicBezTo>
                  <a:cubicBezTo>
                    <a:pt x="275" y="180"/>
                    <a:pt x="278" y="183"/>
                    <a:pt x="278" y="186"/>
                  </a:cubicBezTo>
                  <a:cubicBezTo>
                    <a:pt x="278" y="190"/>
                    <a:pt x="275" y="193"/>
                    <a:pt x="271" y="193"/>
                  </a:cubicBezTo>
                  <a:close/>
                  <a:moveTo>
                    <a:pt x="242" y="140"/>
                  </a:moveTo>
                  <a:cubicBezTo>
                    <a:pt x="209" y="149"/>
                    <a:pt x="176" y="129"/>
                    <a:pt x="167" y="96"/>
                  </a:cubicBezTo>
                  <a:cubicBezTo>
                    <a:pt x="158" y="63"/>
                    <a:pt x="177" y="29"/>
                    <a:pt x="210" y="20"/>
                  </a:cubicBezTo>
                  <a:cubicBezTo>
                    <a:pt x="243" y="12"/>
                    <a:pt x="277" y="31"/>
                    <a:pt x="286" y="64"/>
                  </a:cubicBezTo>
                  <a:cubicBezTo>
                    <a:pt x="295" y="97"/>
                    <a:pt x="275" y="131"/>
                    <a:pt x="242" y="140"/>
                  </a:cubicBezTo>
                  <a:close/>
                  <a:moveTo>
                    <a:pt x="263" y="43"/>
                  </a:moveTo>
                  <a:cubicBezTo>
                    <a:pt x="267" y="47"/>
                    <a:pt x="264" y="55"/>
                    <a:pt x="257" y="62"/>
                  </a:cubicBezTo>
                  <a:cubicBezTo>
                    <a:pt x="250" y="69"/>
                    <a:pt x="241" y="72"/>
                    <a:pt x="238" y="69"/>
                  </a:cubicBezTo>
                  <a:cubicBezTo>
                    <a:pt x="235" y="65"/>
                    <a:pt x="238" y="57"/>
                    <a:pt x="245" y="50"/>
                  </a:cubicBezTo>
                  <a:cubicBezTo>
                    <a:pt x="252" y="43"/>
                    <a:pt x="260" y="40"/>
                    <a:pt x="263" y="43"/>
                  </a:cubicBezTo>
                  <a:close/>
                  <a:moveTo>
                    <a:pt x="195" y="63"/>
                  </a:moveTo>
                  <a:cubicBezTo>
                    <a:pt x="186" y="61"/>
                    <a:pt x="177" y="62"/>
                    <a:pt x="176" y="67"/>
                  </a:cubicBezTo>
                  <a:cubicBezTo>
                    <a:pt x="175" y="71"/>
                    <a:pt x="181" y="77"/>
                    <a:pt x="191" y="80"/>
                  </a:cubicBezTo>
                  <a:cubicBezTo>
                    <a:pt x="201" y="82"/>
                    <a:pt x="209" y="80"/>
                    <a:pt x="210" y="76"/>
                  </a:cubicBezTo>
                  <a:cubicBezTo>
                    <a:pt x="212" y="71"/>
                    <a:pt x="205" y="66"/>
                    <a:pt x="195" y="63"/>
                  </a:cubicBezTo>
                  <a:close/>
                  <a:moveTo>
                    <a:pt x="230" y="96"/>
                  </a:moveTo>
                  <a:cubicBezTo>
                    <a:pt x="226" y="97"/>
                    <a:pt x="224" y="106"/>
                    <a:pt x="227" y="115"/>
                  </a:cubicBezTo>
                  <a:cubicBezTo>
                    <a:pt x="230" y="125"/>
                    <a:pt x="235" y="131"/>
                    <a:pt x="240" y="130"/>
                  </a:cubicBezTo>
                  <a:cubicBezTo>
                    <a:pt x="244" y="129"/>
                    <a:pt x="246" y="120"/>
                    <a:pt x="243" y="111"/>
                  </a:cubicBezTo>
                  <a:cubicBezTo>
                    <a:pt x="241" y="101"/>
                    <a:pt x="235" y="94"/>
                    <a:pt x="230" y="96"/>
                  </a:cubicBezTo>
                  <a:close/>
                  <a:moveTo>
                    <a:pt x="235" y="78"/>
                  </a:moveTo>
                  <a:cubicBezTo>
                    <a:pt x="233" y="74"/>
                    <a:pt x="229" y="71"/>
                    <a:pt x="224" y="72"/>
                  </a:cubicBezTo>
                  <a:cubicBezTo>
                    <a:pt x="220" y="73"/>
                    <a:pt x="217" y="78"/>
                    <a:pt x="218" y="82"/>
                  </a:cubicBezTo>
                  <a:cubicBezTo>
                    <a:pt x="219" y="87"/>
                    <a:pt x="224" y="90"/>
                    <a:pt x="229" y="88"/>
                  </a:cubicBezTo>
                  <a:cubicBezTo>
                    <a:pt x="233" y="87"/>
                    <a:pt x="236" y="83"/>
                    <a:pt x="235" y="78"/>
                  </a:cubicBezTo>
                  <a:close/>
                </a:path>
              </a:pathLst>
            </a:custGeom>
            <a:solidFill>
              <a:srgbClr val="9DD7FC"/>
            </a:solidFill>
            <a:ln>
              <a:noFill/>
            </a:ln>
          </p:spPr>
          <p:txBody>
            <a:bodyPr vert="horz" wrap="square" lIns="89630" tIns="44815" rIns="89630" bIns="44815" numCol="1" anchor="t" anchorCtr="0" compatLnSpc="1">
              <a:prstTxWarp prst="textNoShape">
                <a:avLst/>
              </a:prstTxWarp>
            </a:bodyPr>
            <a:lstStyle/>
            <a:p>
              <a:pPr defTabSz="896328">
                <a:defRPr/>
              </a:pPr>
              <a:endParaRPr lang="en-US" sz="1567" kern="0" spc="-29">
                <a:solidFill>
                  <a:srgbClr val="FFFFFF"/>
                </a:solidFill>
                <a:latin typeface="Segoe UI"/>
              </a:endParaRPr>
            </a:p>
          </p:txBody>
        </p:sp>
        <p:grpSp>
          <p:nvGrpSpPr>
            <p:cNvPr id="70" name="Group 35846"/>
            <p:cNvGrpSpPr/>
            <p:nvPr/>
          </p:nvGrpSpPr>
          <p:grpSpPr>
            <a:xfrm>
              <a:off x="9521804" y="3577596"/>
              <a:ext cx="2387339" cy="2264323"/>
              <a:chOff x="8635114" y="3598974"/>
              <a:chExt cx="2387339" cy="2264323"/>
            </a:xfrm>
          </p:grpSpPr>
          <p:sp>
            <p:nvSpPr>
              <p:cNvPr id="71" name="TextBox 199"/>
              <p:cNvSpPr txBox="1"/>
              <p:nvPr/>
            </p:nvSpPr>
            <p:spPr>
              <a:xfrm>
                <a:off x="8635114" y="4675939"/>
                <a:ext cx="2387339" cy="1187358"/>
              </a:xfrm>
              <a:prstGeom prst="rect">
                <a:avLst/>
              </a:prstGeom>
              <a:noFill/>
            </p:spPr>
            <p:txBody>
              <a:bodyPr wrap="square" lIns="182829" tIns="146263" rIns="182829" bIns="146263" rtlCol="0">
                <a:spAutoFit/>
              </a:bodyPr>
              <a:lstStyle/>
              <a:p>
                <a:pPr defTabSz="896328">
                  <a:lnSpc>
                    <a:spcPct val="90000"/>
                  </a:lnSpc>
                  <a:defRPr/>
                </a:pPr>
                <a:r>
                  <a:rPr lang="en-US" sz="1567" kern="0" spc="-29" dirty="0">
                    <a:solidFill>
                      <a:srgbClr val="FFFFFF"/>
                    </a:solidFill>
                    <a:latin typeface="Segoe UI"/>
                  </a:rPr>
                  <a:t>Data protection manager disaster recovery (with offsite replication and tape)</a:t>
                </a:r>
              </a:p>
            </p:txBody>
          </p:sp>
          <p:grpSp>
            <p:nvGrpSpPr>
              <p:cNvPr id="72" name="Group 35842"/>
              <p:cNvGrpSpPr/>
              <p:nvPr/>
            </p:nvGrpSpPr>
            <p:grpSpPr>
              <a:xfrm>
                <a:off x="8816402" y="3598974"/>
                <a:ext cx="1713689" cy="1070280"/>
                <a:chOff x="8526978" y="3598974"/>
                <a:chExt cx="1713689" cy="1070280"/>
              </a:xfrm>
            </p:grpSpPr>
            <p:sp>
              <p:nvSpPr>
                <p:cNvPr id="73" name="Freeform 15"/>
                <p:cNvSpPr>
                  <a:spLocks noEditPoints="1"/>
                </p:cNvSpPr>
                <p:nvPr/>
              </p:nvSpPr>
              <p:spPr bwMode="auto">
                <a:xfrm>
                  <a:off x="8526978" y="3598974"/>
                  <a:ext cx="622611" cy="1070280"/>
                </a:xfrm>
                <a:custGeom>
                  <a:avLst/>
                  <a:gdLst>
                    <a:gd name="T0" fmla="*/ 248 w 312"/>
                    <a:gd name="T1" fmla="*/ 48 h 641"/>
                    <a:gd name="T2" fmla="*/ 71 w 312"/>
                    <a:gd name="T3" fmla="*/ 0 h 641"/>
                    <a:gd name="T4" fmla="*/ 258 w 312"/>
                    <a:gd name="T5" fmla="*/ 641 h 641"/>
                    <a:gd name="T6" fmla="*/ 312 w 312"/>
                    <a:gd name="T7" fmla="*/ 10 h 641"/>
                    <a:gd name="T8" fmla="*/ 258 w 312"/>
                    <a:gd name="T9" fmla="*/ 641 h 641"/>
                    <a:gd name="T10" fmla="*/ 248 w 312"/>
                    <a:gd name="T11" fmla="*/ 55 h 641"/>
                    <a:gd name="T12" fmla="*/ 0 w 312"/>
                    <a:gd name="T13" fmla="*/ 641 h 641"/>
                    <a:gd name="T14" fmla="*/ 19 w 312"/>
                    <a:gd name="T15" fmla="*/ 107 h 641"/>
                    <a:gd name="T16" fmla="*/ 232 w 312"/>
                    <a:gd name="T17" fmla="*/ 78 h 641"/>
                    <a:gd name="T18" fmla="*/ 19 w 312"/>
                    <a:gd name="T19" fmla="*/ 107 h 641"/>
                    <a:gd name="T20" fmla="*/ 232 w 312"/>
                    <a:gd name="T21" fmla="*/ 135 h 641"/>
                    <a:gd name="T22" fmla="*/ 19 w 312"/>
                    <a:gd name="T23" fmla="*/ 121 h 641"/>
                    <a:gd name="T24" fmla="*/ 19 w 312"/>
                    <a:gd name="T25" fmla="*/ 166 h 641"/>
                    <a:gd name="T26" fmla="*/ 232 w 312"/>
                    <a:gd name="T27" fmla="*/ 152 h 641"/>
                    <a:gd name="T28" fmla="*/ 19 w 312"/>
                    <a:gd name="T29" fmla="*/ 166 h 641"/>
                    <a:gd name="T30" fmla="*/ 232 w 312"/>
                    <a:gd name="T31" fmla="*/ 196 h 641"/>
                    <a:gd name="T32" fmla="*/ 19 w 312"/>
                    <a:gd name="T33" fmla="*/ 182 h 641"/>
                    <a:gd name="T34" fmla="*/ 19 w 312"/>
                    <a:gd name="T35" fmla="*/ 227 h 641"/>
                    <a:gd name="T36" fmla="*/ 232 w 312"/>
                    <a:gd name="T37" fmla="*/ 213 h 641"/>
                    <a:gd name="T38" fmla="*/ 19 w 312"/>
                    <a:gd name="T39" fmla="*/ 227 h 641"/>
                    <a:gd name="T40" fmla="*/ 232 w 312"/>
                    <a:gd name="T41" fmla="*/ 258 h 641"/>
                    <a:gd name="T42" fmla="*/ 19 w 312"/>
                    <a:gd name="T43" fmla="*/ 244 h 641"/>
                    <a:gd name="T44" fmla="*/ 19 w 312"/>
                    <a:gd name="T45" fmla="*/ 289 h 641"/>
                    <a:gd name="T46" fmla="*/ 232 w 312"/>
                    <a:gd name="T47" fmla="*/ 274 h 641"/>
                    <a:gd name="T48" fmla="*/ 19 w 312"/>
                    <a:gd name="T49" fmla="*/ 289 h 641"/>
                    <a:gd name="T50" fmla="*/ 232 w 312"/>
                    <a:gd name="T51" fmla="*/ 319 h 641"/>
                    <a:gd name="T52" fmla="*/ 19 w 312"/>
                    <a:gd name="T53" fmla="*/ 305 h 641"/>
                    <a:gd name="T54" fmla="*/ 19 w 312"/>
                    <a:gd name="T55" fmla="*/ 352 h 641"/>
                    <a:gd name="T56" fmla="*/ 232 w 312"/>
                    <a:gd name="T57" fmla="*/ 338 h 641"/>
                    <a:gd name="T58" fmla="*/ 19 w 312"/>
                    <a:gd name="T59" fmla="*/ 352 h 641"/>
                    <a:gd name="T60" fmla="*/ 232 w 312"/>
                    <a:gd name="T61" fmla="*/ 383 h 641"/>
                    <a:gd name="T62" fmla="*/ 19 w 312"/>
                    <a:gd name="T63" fmla="*/ 369 h 641"/>
                    <a:gd name="T64" fmla="*/ 19 w 312"/>
                    <a:gd name="T65" fmla="*/ 414 h 641"/>
                    <a:gd name="T66" fmla="*/ 232 w 312"/>
                    <a:gd name="T67" fmla="*/ 400 h 641"/>
                    <a:gd name="T68" fmla="*/ 19 w 312"/>
                    <a:gd name="T69" fmla="*/ 414 h 641"/>
                    <a:gd name="T70" fmla="*/ 232 w 312"/>
                    <a:gd name="T71" fmla="*/ 445 h 641"/>
                    <a:gd name="T72" fmla="*/ 19 w 312"/>
                    <a:gd name="T73" fmla="*/ 430 h 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12" h="641">
                      <a:moveTo>
                        <a:pt x="312" y="0"/>
                      </a:moveTo>
                      <a:lnTo>
                        <a:pt x="248" y="48"/>
                      </a:lnTo>
                      <a:lnTo>
                        <a:pt x="5" y="48"/>
                      </a:lnTo>
                      <a:lnTo>
                        <a:pt x="71" y="0"/>
                      </a:lnTo>
                      <a:lnTo>
                        <a:pt x="312" y="0"/>
                      </a:lnTo>
                      <a:close/>
                      <a:moveTo>
                        <a:pt x="258" y="641"/>
                      </a:moveTo>
                      <a:lnTo>
                        <a:pt x="312" y="572"/>
                      </a:lnTo>
                      <a:lnTo>
                        <a:pt x="312" y="10"/>
                      </a:lnTo>
                      <a:lnTo>
                        <a:pt x="258" y="52"/>
                      </a:lnTo>
                      <a:lnTo>
                        <a:pt x="258" y="641"/>
                      </a:lnTo>
                      <a:close/>
                      <a:moveTo>
                        <a:pt x="0" y="55"/>
                      </a:moveTo>
                      <a:lnTo>
                        <a:pt x="248" y="55"/>
                      </a:lnTo>
                      <a:lnTo>
                        <a:pt x="248" y="641"/>
                      </a:lnTo>
                      <a:lnTo>
                        <a:pt x="0" y="641"/>
                      </a:lnTo>
                      <a:lnTo>
                        <a:pt x="0" y="55"/>
                      </a:lnTo>
                      <a:close/>
                      <a:moveTo>
                        <a:pt x="19" y="107"/>
                      </a:moveTo>
                      <a:lnTo>
                        <a:pt x="232" y="107"/>
                      </a:lnTo>
                      <a:lnTo>
                        <a:pt x="232" y="78"/>
                      </a:lnTo>
                      <a:lnTo>
                        <a:pt x="19" y="78"/>
                      </a:lnTo>
                      <a:lnTo>
                        <a:pt x="19" y="107"/>
                      </a:lnTo>
                      <a:close/>
                      <a:moveTo>
                        <a:pt x="19" y="135"/>
                      </a:moveTo>
                      <a:lnTo>
                        <a:pt x="232" y="135"/>
                      </a:lnTo>
                      <a:lnTo>
                        <a:pt x="232" y="121"/>
                      </a:lnTo>
                      <a:lnTo>
                        <a:pt x="19" y="121"/>
                      </a:lnTo>
                      <a:lnTo>
                        <a:pt x="19" y="135"/>
                      </a:lnTo>
                      <a:close/>
                      <a:moveTo>
                        <a:pt x="19" y="166"/>
                      </a:moveTo>
                      <a:lnTo>
                        <a:pt x="232" y="166"/>
                      </a:lnTo>
                      <a:lnTo>
                        <a:pt x="232" y="152"/>
                      </a:lnTo>
                      <a:lnTo>
                        <a:pt x="19" y="152"/>
                      </a:lnTo>
                      <a:lnTo>
                        <a:pt x="19" y="166"/>
                      </a:lnTo>
                      <a:close/>
                      <a:moveTo>
                        <a:pt x="19" y="196"/>
                      </a:moveTo>
                      <a:lnTo>
                        <a:pt x="232" y="196"/>
                      </a:lnTo>
                      <a:lnTo>
                        <a:pt x="232" y="182"/>
                      </a:lnTo>
                      <a:lnTo>
                        <a:pt x="19" y="182"/>
                      </a:lnTo>
                      <a:lnTo>
                        <a:pt x="19" y="196"/>
                      </a:lnTo>
                      <a:close/>
                      <a:moveTo>
                        <a:pt x="19" y="227"/>
                      </a:moveTo>
                      <a:lnTo>
                        <a:pt x="232" y="227"/>
                      </a:lnTo>
                      <a:lnTo>
                        <a:pt x="232" y="213"/>
                      </a:lnTo>
                      <a:lnTo>
                        <a:pt x="19" y="213"/>
                      </a:lnTo>
                      <a:lnTo>
                        <a:pt x="19" y="227"/>
                      </a:lnTo>
                      <a:close/>
                      <a:moveTo>
                        <a:pt x="19" y="258"/>
                      </a:moveTo>
                      <a:lnTo>
                        <a:pt x="232" y="258"/>
                      </a:lnTo>
                      <a:lnTo>
                        <a:pt x="232" y="244"/>
                      </a:lnTo>
                      <a:lnTo>
                        <a:pt x="19" y="244"/>
                      </a:lnTo>
                      <a:lnTo>
                        <a:pt x="19" y="258"/>
                      </a:lnTo>
                      <a:close/>
                      <a:moveTo>
                        <a:pt x="19" y="289"/>
                      </a:moveTo>
                      <a:lnTo>
                        <a:pt x="232" y="289"/>
                      </a:lnTo>
                      <a:lnTo>
                        <a:pt x="232" y="274"/>
                      </a:lnTo>
                      <a:lnTo>
                        <a:pt x="19" y="274"/>
                      </a:lnTo>
                      <a:lnTo>
                        <a:pt x="19" y="289"/>
                      </a:lnTo>
                      <a:close/>
                      <a:moveTo>
                        <a:pt x="19" y="319"/>
                      </a:moveTo>
                      <a:lnTo>
                        <a:pt x="232" y="319"/>
                      </a:lnTo>
                      <a:lnTo>
                        <a:pt x="232" y="305"/>
                      </a:lnTo>
                      <a:lnTo>
                        <a:pt x="19" y="305"/>
                      </a:lnTo>
                      <a:lnTo>
                        <a:pt x="19" y="319"/>
                      </a:lnTo>
                      <a:close/>
                      <a:moveTo>
                        <a:pt x="19" y="352"/>
                      </a:moveTo>
                      <a:lnTo>
                        <a:pt x="232" y="352"/>
                      </a:lnTo>
                      <a:lnTo>
                        <a:pt x="232" y="338"/>
                      </a:lnTo>
                      <a:lnTo>
                        <a:pt x="19" y="338"/>
                      </a:lnTo>
                      <a:lnTo>
                        <a:pt x="19" y="352"/>
                      </a:lnTo>
                      <a:close/>
                      <a:moveTo>
                        <a:pt x="19" y="383"/>
                      </a:moveTo>
                      <a:lnTo>
                        <a:pt x="232" y="383"/>
                      </a:lnTo>
                      <a:lnTo>
                        <a:pt x="232" y="369"/>
                      </a:lnTo>
                      <a:lnTo>
                        <a:pt x="19" y="369"/>
                      </a:lnTo>
                      <a:lnTo>
                        <a:pt x="19" y="383"/>
                      </a:lnTo>
                      <a:close/>
                      <a:moveTo>
                        <a:pt x="19" y="414"/>
                      </a:moveTo>
                      <a:lnTo>
                        <a:pt x="232" y="414"/>
                      </a:lnTo>
                      <a:lnTo>
                        <a:pt x="232" y="400"/>
                      </a:lnTo>
                      <a:lnTo>
                        <a:pt x="19" y="400"/>
                      </a:lnTo>
                      <a:lnTo>
                        <a:pt x="19" y="414"/>
                      </a:lnTo>
                      <a:close/>
                      <a:moveTo>
                        <a:pt x="19" y="445"/>
                      </a:moveTo>
                      <a:lnTo>
                        <a:pt x="232" y="445"/>
                      </a:lnTo>
                      <a:lnTo>
                        <a:pt x="232" y="430"/>
                      </a:lnTo>
                      <a:lnTo>
                        <a:pt x="19" y="430"/>
                      </a:lnTo>
                      <a:lnTo>
                        <a:pt x="19" y="445"/>
                      </a:lnTo>
                      <a:close/>
                    </a:path>
                  </a:pathLst>
                </a:custGeom>
                <a:solidFill>
                  <a:srgbClr val="9DD7FC"/>
                </a:solidFill>
                <a:ln>
                  <a:noFill/>
                </a:ln>
                <a:extLst/>
              </p:spPr>
              <p:txBody>
                <a:bodyPr vert="horz" wrap="square" lIns="89630" tIns="44815" rIns="89630" bIns="44815" numCol="1" anchor="t" anchorCtr="0" compatLnSpc="1">
                  <a:prstTxWarp prst="textNoShape">
                    <a:avLst/>
                  </a:prstTxWarp>
                </a:bodyPr>
                <a:lstStyle/>
                <a:p>
                  <a:pPr defTabSz="896328">
                    <a:defRPr/>
                  </a:pPr>
                  <a:endParaRPr lang="en-US" sz="1567" kern="0" spc="-29">
                    <a:solidFill>
                      <a:srgbClr val="FFFFFF"/>
                    </a:solidFill>
                    <a:latin typeface="Segoe UI"/>
                  </a:endParaRPr>
                </a:p>
              </p:txBody>
            </p:sp>
            <p:sp>
              <p:nvSpPr>
                <p:cNvPr id="74" name="Freeform 31"/>
                <p:cNvSpPr>
                  <a:spLocks noEditPoints="1"/>
                </p:cNvSpPr>
                <p:nvPr/>
              </p:nvSpPr>
              <p:spPr bwMode="auto">
                <a:xfrm>
                  <a:off x="9204305" y="4118931"/>
                  <a:ext cx="1036362" cy="550323"/>
                </a:xfrm>
                <a:custGeom>
                  <a:avLst/>
                  <a:gdLst>
                    <a:gd name="T0" fmla="*/ 176 w 266"/>
                    <a:gd name="T1" fmla="*/ 42 h 116"/>
                    <a:gd name="T2" fmla="*/ 176 w 266"/>
                    <a:gd name="T3" fmla="*/ 100 h 116"/>
                    <a:gd name="T4" fmla="*/ 176 w 266"/>
                    <a:gd name="T5" fmla="*/ 100 h 116"/>
                    <a:gd name="T6" fmla="*/ 133 w 266"/>
                    <a:gd name="T7" fmla="*/ 116 h 116"/>
                    <a:gd name="T8" fmla="*/ 89 w 266"/>
                    <a:gd name="T9" fmla="*/ 100 h 116"/>
                    <a:gd name="T10" fmla="*/ 89 w 266"/>
                    <a:gd name="T11" fmla="*/ 100 h 116"/>
                    <a:gd name="T12" fmla="*/ 89 w 266"/>
                    <a:gd name="T13" fmla="*/ 100 h 116"/>
                    <a:gd name="T14" fmla="*/ 89 w 266"/>
                    <a:gd name="T15" fmla="*/ 99 h 116"/>
                    <a:gd name="T16" fmla="*/ 89 w 266"/>
                    <a:gd name="T17" fmla="*/ 99 h 116"/>
                    <a:gd name="T18" fmla="*/ 89 w 266"/>
                    <a:gd name="T19" fmla="*/ 42 h 116"/>
                    <a:gd name="T20" fmla="*/ 133 w 266"/>
                    <a:gd name="T21" fmla="*/ 54 h 116"/>
                    <a:gd name="T22" fmla="*/ 176 w 266"/>
                    <a:gd name="T23" fmla="*/ 42 h 116"/>
                    <a:gd name="T24" fmla="*/ 133 w 266"/>
                    <a:gd name="T25" fmla="*/ 51 h 116"/>
                    <a:gd name="T26" fmla="*/ 176 w 266"/>
                    <a:gd name="T27" fmla="*/ 35 h 116"/>
                    <a:gd name="T28" fmla="*/ 133 w 266"/>
                    <a:gd name="T29" fmla="*/ 19 h 116"/>
                    <a:gd name="T30" fmla="*/ 89 w 266"/>
                    <a:gd name="T31" fmla="*/ 35 h 116"/>
                    <a:gd name="T32" fmla="*/ 133 w 266"/>
                    <a:gd name="T33" fmla="*/ 51 h 116"/>
                    <a:gd name="T34" fmla="*/ 222 w 266"/>
                    <a:gd name="T35" fmla="*/ 36 h 116"/>
                    <a:gd name="T36" fmla="*/ 179 w 266"/>
                    <a:gd name="T37" fmla="*/ 24 h 116"/>
                    <a:gd name="T38" fmla="*/ 179 w 266"/>
                    <a:gd name="T39" fmla="*/ 80 h 116"/>
                    <a:gd name="T40" fmla="*/ 178 w 266"/>
                    <a:gd name="T41" fmla="*/ 81 h 116"/>
                    <a:gd name="T42" fmla="*/ 179 w 266"/>
                    <a:gd name="T43" fmla="*/ 81 h 116"/>
                    <a:gd name="T44" fmla="*/ 179 w 266"/>
                    <a:gd name="T45" fmla="*/ 82 h 116"/>
                    <a:gd name="T46" fmla="*/ 179 w 266"/>
                    <a:gd name="T47" fmla="*/ 82 h 116"/>
                    <a:gd name="T48" fmla="*/ 222 w 266"/>
                    <a:gd name="T49" fmla="*/ 97 h 116"/>
                    <a:gd name="T50" fmla="*/ 266 w 266"/>
                    <a:gd name="T51" fmla="*/ 82 h 116"/>
                    <a:gd name="T52" fmla="*/ 266 w 266"/>
                    <a:gd name="T53" fmla="*/ 82 h 116"/>
                    <a:gd name="T54" fmla="*/ 266 w 266"/>
                    <a:gd name="T55" fmla="*/ 23 h 116"/>
                    <a:gd name="T56" fmla="*/ 222 w 266"/>
                    <a:gd name="T57" fmla="*/ 36 h 116"/>
                    <a:gd name="T58" fmla="*/ 222 w 266"/>
                    <a:gd name="T59" fmla="*/ 33 h 116"/>
                    <a:gd name="T60" fmla="*/ 266 w 266"/>
                    <a:gd name="T61" fmla="*/ 16 h 116"/>
                    <a:gd name="T62" fmla="*/ 222 w 266"/>
                    <a:gd name="T63" fmla="*/ 0 h 116"/>
                    <a:gd name="T64" fmla="*/ 178 w 266"/>
                    <a:gd name="T65" fmla="*/ 16 h 116"/>
                    <a:gd name="T66" fmla="*/ 222 w 266"/>
                    <a:gd name="T67" fmla="*/ 33 h 116"/>
                    <a:gd name="T68" fmla="*/ 43 w 266"/>
                    <a:gd name="T69" fmla="*/ 36 h 116"/>
                    <a:gd name="T70" fmla="*/ 0 w 266"/>
                    <a:gd name="T71" fmla="*/ 24 h 116"/>
                    <a:gd name="T72" fmla="*/ 0 w 266"/>
                    <a:gd name="T73" fmla="*/ 81 h 116"/>
                    <a:gd name="T74" fmla="*/ 0 w 266"/>
                    <a:gd name="T75" fmla="*/ 81 h 116"/>
                    <a:gd name="T76" fmla="*/ 0 w 266"/>
                    <a:gd name="T77" fmla="*/ 82 h 116"/>
                    <a:gd name="T78" fmla="*/ 0 w 266"/>
                    <a:gd name="T79" fmla="*/ 82 h 116"/>
                    <a:gd name="T80" fmla="*/ 0 w 266"/>
                    <a:gd name="T81" fmla="*/ 82 h 116"/>
                    <a:gd name="T82" fmla="*/ 43 w 266"/>
                    <a:gd name="T83" fmla="*/ 98 h 116"/>
                    <a:gd name="T84" fmla="*/ 87 w 266"/>
                    <a:gd name="T85" fmla="*/ 82 h 116"/>
                    <a:gd name="T86" fmla="*/ 87 w 266"/>
                    <a:gd name="T87" fmla="*/ 82 h 116"/>
                    <a:gd name="T88" fmla="*/ 87 w 266"/>
                    <a:gd name="T89" fmla="*/ 24 h 116"/>
                    <a:gd name="T90" fmla="*/ 43 w 266"/>
                    <a:gd name="T91" fmla="*/ 36 h 116"/>
                    <a:gd name="T92" fmla="*/ 43 w 266"/>
                    <a:gd name="T93" fmla="*/ 33 h 116"/>
                    <a:gd name="T94" fmla="*/ 87 w 266"/>
                    <a:gd name="T95" fmla="*/ 17 h 116"/>
                    <a:gd name="T96" fmla="*/ 43 w 266"/>
                    <a:gd name="T97" fmla="*/ 1 h 116"/>
                    <a:gd name="T98" fmla="*/ 0 w 266"/>
                    <a:gd name="T99" fmla="*/ 17 h 116"/>
                    <a:gd name="T100" fmla="*/ 43 w 266"/>
                    <a:gd name="T101" fmla="*/ 33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66" h="116">
                      <a:moveTo>
                        <a:pt x="176" y="42"/>
                      </a:moveTo>
                      <a:cubicBezTo>
                        <a:pt x="176" y="100"/>
                        <a:pt x="176" y="100"/>
                        <a:pt x="176" y="100"/>
                      </a:cubicBezTo>
                      <a:cubicBezTo>
                        <a:pt x="176" y="100"/>
                        <a:pt x="176" y="100"/>
                        <a:pt x="176" y="100"/>
                      </a:cubicBezTo>
                      <a:cubicBezTo>
                        <a:pt x="175" y="109"/>
                        <a:pt x="156" y="116"/>
                        <a:pt x="133" y="116"/>
                      </a:cubicBezTo>
                      <a:cubicBezTo>
                        <a:pt x="110" y="116"/>
                        <a:pt x="91" y="109"/>
                        <a:pt x="89" y="100"/>
                      </a:cubicBezTo>
                      <a:cubicBezTo>
                        <a:pt x="89" y="100"/>
                        <a:pt x="89" y="100"/>
                        <a:pt x="89" y="100"/>
                      </a:cubicBezTo>
                      <a:cubicBezTo>
                        <a:pt x="89" y="100"/>
                        <a:pt x="89" y="100"/>
                        <a:pt x="89" y="100"/>
                      </a:cubicBezTo>
                      <a:cubicBezTo>
                        <a:pt x="89" y="100"/>
                        <a:pt x="89" y="100"/>
                        <a:pt x="89" y="99"/>
                      </a:cubicBezTo>
                      <a:cubicBezTo>
                        <a:pt x="89" y="99"/>
                        <a:pt x="89" y="99"/>
                        <a:pt x="89" y="99"/>
                      </a:cubicBezTo>
                      <a:cubicBezTo>
                        <a:pt x="89" y="42"/>
                        <a:pt x="89" y="42"/>
                        <a:pt x="89" y="42"/>
                      </a:cubicBezTo>
                      <a:cubicBezTo>
                        <a:pt x="96" y="50"/>
                        <a:pt x="115" y="54"/>
                        <a:pt x="133" y="54"/>
                      </a:cubicBezTo>
                      <a:cubicBezTo>
                        <a:pt x="151" y="54"/>
                        <a:pt x="170" y="50"/>
                        <a:pt x="176" y="42"/>
                      </a:cubicBezTo>
                      <a:close/>
                      <a:moveTo>
                        <a:pt x="133" y="51"/>
                      </a:moveTo>
                      <a:cubicBezTo>
                        <a:pt x="157" y="51"/>
                        <a:pt x="176" y="44"/>
                        <a:pt x="176" y="35"/>
                      </a:cubicBezTo>
                      <a:cubicBezTo>
                        <a:pt x="176" y="26"/>
                        <a:pt x="157" y="19"/>
                        <a:pt x="133" y="19"/>
                      </a:cubicBezTo>
                      <a:cubicBezTo>
                        <a:pt x="109" y="19"/>
                        <a:pt x="89" y="26"/>
                        <a:pt x="89" y="35"/>
                      </a:cubicBezTo>
                      <a:cubicBezTo>
                        <a:pt x="89" y="44"/>
                        <a:pt x="109" y="51"/>
                        <a:pt x="133" y="51"/>
                      </a:cubicBezTo>
                      <a:close/>
                      <a:moveTo>
                        <a:pt x="222" y="36"/>
                      </a:moveTo>
                      <a:cubicBezTo>
                        <a:pt x="204" y="36"/>
                        <a:pt x="186" y="31"/>
                        <a:pt x="179" y="24"/>
                      </a:cubicBezTo>
                      <a:cubicBezTo>
                        <a:pt x="179" y="80"/>
                        <a:pt x="179" y="80"/>
                        <a:pt x="179" y="80"/>
                      </a:cubicBezTo>
                      <a:cubicBezTo>
                        <a:pt x="179" y="80"/>
                        <a:pt x="178" y="80"/>
                        <a:pt x="178" y="81"/>
                      </a:cubicBezTo>
                      <a:cubicBezTo>
                        <a:pt x="178" y="81"/>
                        <a:pt x="179" y="81"/>
                        <a:pt x="179" y="81"/>
                      </a:cubicBezTo>
                      <a:cubicBezTo>
                        <a:pt x="179" y="82"/>
                        <a:pt x="179" y="82"/>
                        <a:pt x="179" y="82"/>
                      </a:cubicBezTo>
                      <a:cubicBezTo>
                        <a:pt x="179" y="82"/>
                        <a:pt x="179" y="82"/>
                        <a:pt x="179" y="82"/>
                      </a:cubicBezTo>
                      <a:cubicBezTo>
                        <a:pt x="180" y="90"/>
                        <a:pt x="199" y="97"/>
                        <a:pt x="222" y="97"/>
                      </a:cubicBezTo>
                      <a:cubicBezTo>
                        <a:pt x="245" y="97"/>
                        <a:pt x="264" y="90"/>
                        <a:pt x="266" y="82"/>
                      </a:cubicBezTo>
                      <a:cubicBezTo>
                        <a:pt x="266" y="82"/>
                        <a:pt x="266" y="82"/>
                        <a:pt x="266" y="82"/>
                      </a:cubicBezTo>
                      <a:cubicBezTo>
                        <a:pt x="266" y="23"/>
                        <a:pt x="266" y="23"/>
                        <a:pt x="266" y="23"/>
                      </a:cubicBezTo>
                      <a:cubicBezTo>
                        <a:pt x="259" y="31"/>
                        <a:pt x="240" y="36"/>
                        <a:pt x="222" y="36"/>
                      </a:cubicBezTo>
                      <a:close/>
                      <a:moveTo>
                        <a:pt x="222" y="33"/>
                      </a:moveTo>
                      <a:cubicBezTo>
                        <a:pt x="246" y="33"/>
                        <a:pt x="266" y="25"/>
                        <a:pt x="266" y="16"/>
                      </a:cubicBezTo>
                      <a:cubicBezTo>
                        <a:pt x="266" y="8"/>
                        <a:pt x="246" y="0"/>
                        <a:pt x="222" y="0"/>
                      </a:cubicBezTo>
                      <a:cubicBezTo>
                        <a:pt x="198" y="0"/>
                        <a:pt x="178" y="8"/>
                        <a:pt x="178" y="16"/>
                      </a:cubicBezTo>
                      <a:cubicBezTo>
                        <a:pt x="178" y="25"/>
                        <a:pt x="198" y="33"/>
                        <a:pt x="222" y="33"/>
                      </a:cubicBezTo>
                      <a:close/>
                      <a:moveTo>
                        <a:pt x="43" y="36"/>
                      </a:moveTo>
                      <a:cubicBezTo>
                        <a:pt x="26" y="36"/>
                        <a:pt x="7" y="32"/>
                        <a:pt x="0" y="24"/>
                      </a:cubicBezTo>
                      <a:cubicBezTo>
                        <a:pt x="0" y="81"/>
                        <a:pt x="0" y="81"/>
                        <a:pt x="0" y="81"/>
                      </a:cubicBezTo>
                      <a:cubicBezTo>
                        <a:pt x="0" y="81"/>
                        <a:pt x="0" y="81"/>
                        <a:pt x="0" y="81"/>
                      </a:cubicBezTo>
                      <a:cubicBezTo>
                        <a:pt x="0" y="82"/>
                        <a:pt x="0" y="82"/>
                        <a:pt x="0" y="82"/>
                      </a:cubicBezTo>
                      <a:cubicBezTo>
                        <a:pt x="0" y="82"/>
                        <a:pt x="0" y="82"/>
                        <a:pt x="0" y="82"/>
                      </a:cubicBezTo>
                      <a:cubicBezTo>
                        <a:pt x="0" y="82"/>
                        <a:pt x="0" y="82"/>
                        <a:pt x="0" y="82"/>
                      </a:cubicBezTo>
                      <a:cubicBezTo>
                        <a:pt x="1" y="91"/>
                        <a:pt x="20" y="98"/>
                        <a:pt x="43" y="98"/>
                      </a:cubicBezTo>
                      <a:cubicBezTo>
                        <a:pt x="67" y="98"/>
                        <a:pt x="85" y="91"/>
                        <a:pt x="87" y="82"/>
                      </a:cubicBezTo>
                      <a:cubicBezTo>
                        <a:pt x="87" y="82"/>
                        <a:pt x="87" y="82"/>
                        <a:pt x="87" y="82"/>
                      </a:cubicBezTo>
                      <a:cubicBezTo>
                        <a:pt x="87" y="24"/>
                        <a:pt x="87" y="24"/>
                        <a:pt x="87" y="24"/>
                      </a:cubicBezTo>
                      <a:cubicBezTo>
                        <a:pt x="80" y="32"/>
                        <a:pt x="61" y="36"/>
                        <a:pt x="43" y="36"/>
                      </a:cubicBezTo>
                      <a:close/>
                      <a:moveTo>
                        <a:pt x="43" y="33"/>
                      </a:moveTo>
                      <a:cubicBezTo>
                        <a:pt x="68" y="33"/>
                        <a:pt x="87" y="26"/>
                        <a:pt x="87" y="17"/>
                      </a:cubicBezTo>
                      <a:cubicBezTo>
                        <a:pt x="87" y="8"/>
                        <a:pt x="68" y="1"/>
                        <a:pt x="43" y="1"/>
                      </a:cubicBezTo>
                      <a:cubicBezTo>
                        <a:pt x="19" y="1"/>
                        <a:pt x="0" y="8"/>
                        <a:pt x="0" y="17"/>
                      </a:cubicBezTo>
                      <a:cubicBezTo>
                        <a:pt x="0" y="26"/>
                        <a:pt x="19" y="33"/>
                        <a:pt x="43" y="33"/>
                      </a:cubicBezTo>
                      <a:close/>
                    </a:path>
                  </a:pathLst>
                </a:custGeom>
                <a:solidFill>
                  <a:srgbClr val="9DD7FC"/>
                </a:solidFill>
                <a:ln>
                  <a:noFill/>
                </a:ln>
                <a:extLst/>
              </p:spPr>
              <p:txBody>
                <a:bodyPr vert="horz" wrap="square" lIns="89630" tIns="44815" rIns="89630" bIns="44815" numCol="1" anchor="t" anchorCtr="0" compatLnSpc="1">
                  <a:prstTxWarp prst="textNoShape">
                    <a:avLst/>
                  </a:prstTxWarp>
                </a:bodyPr>
                <a:lstStyle/>
                <a:p>
                  <a:pPr defTabSz="896328">
                    <a:defRPr/>
                  </a:pPr>
                  <a:endParaRPr lang="en-US" sz="1567" kern="0" spc="-29">
                    <a:solidFill>
                      <a:srgbClr val="FFFFFF"/>
                    </a:solidFill>
                    <a:latin typeface="Segoe UI"/>
                  </a:endParaRPr>
                </a:p>
              </p:txBody>
            </p:sp>
          </p:grpSp>
        </p:grpSp>
      </p:grpSp>
      <p:grpSp>
        <p:nvGrpSpPr>
          <p:cNvPr id="75" name="Group 35857"/>
          <p:cNvGrpSpPr/>
          <p:nvPr/>
        </p:nvGrpSpPr>
        <p:grpSpPr>
          <a:xfrm>
            <a:off x="6647156" y="4976374"/>
            <a:ext cx="2071960" cy="1227369"/>
            <a:chOff x="6866812" y="5443202"/>
            <a:chExt cx="2113807" cy="1252157"/>
          </a:xfrm>
        </p:grpSpPr>
        <p:sp>
          <p:nvSpPr>
            <p:cNvPr id="76" name="TextBox 213"/>
            <p:cNvSpPr txBox="1"/>
            <p:nvPr/>
          </p:nvSpPr>
          <p:spPr>
            <a:xfrm>
              <a:off x="6866812" y="6230849"/>
              <a:ext cx="2113807" cy="464510"/>
            </a:xfrm>
            <a:prstGeom prst="rect">
              <a:avLst/>
            </a:prstGeom>
            <a:noFill/>
          </p:spPr>
          <p:txBody>
            <a:bodyPr wrap="square" lIns="182829" tIns="89630" rIns="182829" bIns="146263" rtlCol="0">
              <a:spAutoFit/>
            </a:bodyPr>
            <a:lstStyle/>
            <a:p>
              <a:pPr defTabSz="896328">
                <a:lnSpc>
                  <a:spcPct val="90000"/>
                </a:lnSpc>
                <a:defRPr/>
              </a:pPr>
              <a:r>
                <a:rPr lang="en-US" sz="1567" kern="0" spc="-29" dirty="0">
                  <a:solidFill>
                    <a:srgbClr val="FFFFFF"/>
                  </a:solidFill>
                  <a:latin typeface="Segoe UI"/>
                </a:rPr>
                <a:t>Tape-based backup</a:t>
              </a:r>
            </a:p>
          </p:txBody>
        </p:sp>
        <p:sp>
          <p:nvSpPr>
            <p:cNvPr id="77" name="Freeform 63"/>
            <p:cNvSpPr>
              <a:spLocks noEditPoints="1"/>
            </p:cNvSpPr>
            <p:nvPr/>
          </p:nvSpPr>
          <p:spPr bwMode="auto">
            <a:xfrm>
              <a:off x="7033708" y="5443202"/>
              <a:ext cx="769067" cy="739446"/>
            </a:xfrm>
            <a:custGeom>
              <a:avLst/>
              <a:gdLst>
                <a:gd name="T0" fmla="*/ 90 w 308"/>
                <a:gd name="T1" fmla="*/ 80 h 296"/>
                <a:gd name="T2" fmla="*/ 73 w 308"/>
                <a:gd name="T3" fmla="*/ 80 h 296"/>
                <a:gd name="T4" fmla="*/ 115 w 308"/>
                <a:gd name="T5" fmla="*/ 89 h 296"/>
                <a:gd name="T6" fmla="*/ 115 w 308"/>
                <a:gd name="T7" fmla="*/ 72 h 296"/>
                <a:gd name="T8" fmla="*/ 115 w 308"/>
                <a:gd name="T9" fmla="*/ 89 h 296"/>
                <a:gd name="T10" fmla="*/ 72 w 308"/>
                <a:gd name="T11" fmla="*/ 46 h 296"/>
                <a:gd name="T12" fmla="*/ 57 w 308"/>
                <a:gd name="T13" fmla="*/ 55 h 296"/>
                <a:gd name="T14" fmla="*/ 55 w 308"/>
                <a:gd name="T15" fmla="*/ 125 h 296"/>
                <a:gd name="T16" fmla="*/ 73 w 308"/>
                <a:gd name="T17" fmla="*/ 94 h 296"/>
                <a:gd name="T18" fmla="*/ 55 w 308"/>
                <a:gd name="T19" fmla="*/ 125 h 296"/>
                <a:gd name="T20" fmla="*/ 21 w 308"/>
                <a:gd name="T21" fmla="*/ 0 h 296"/>
                <a:gd name="T22" fmla="*/ 0 w 308"/>
                <a:gd name="T23" fmla="*/ 275 h 296"/>
                <a:gd name="T24" fmla="*/ 287 w 308"/>
                <a:gd name="T25" fmla="*/ 296 h 296"/>
                <a:gd name="T26" fmla="*/ 308 w 308"/>
                <a:gd name="T27" fmla="*/ 21 h 296"/>
                <a:gd name="T28" fmla="*/ 20 w 308"/>
                <a:gd name="T29" fmla="*/ 80 h 296"/>
                <a:gd name="T30" fmla="*/ 143 w 308"/>
                <a:gd name="T31" fmla="*/ 80 h 296"/>
                <a:gd name="T32" fmla="*/ 20 w 308"/>
                <a:gd name="T33" fmla="*/ 80 h 296"/>
                <a:gd name="T34" fmla="*/ 39 w 308"/>
                <a:gd name="T35" fmla="*/ 244 h 296"/>
                <a:gd name="T36" fmla="*/ 76 w 308"/>
                <a:gd name="T37" fmla="*/ 244 h 296"/>
                <a:gd name="T38" fmla="*/ 114 w 308"/>
                <a:gd name="T39" fmla="*/ 253 h 296"/>
                <a:gd name="T40" fmla="*/ 114 w 308"/>
                <a:gd name="T41" fmla="*/ 234 h 296"/>
                <a:gd name="T42" fmla="*/ 114 w 308"/>
                <a:gd name="T43" fmla="*/ 253 h 296"/>
                <a:gd name="T44" fmla="*/ 142 w 308"/>
                <a:gd name="T45" fmla="*/ 244 h 296"/>
                <a:gd name="T46" fmla="*/ 161 w 308"/>
                <a:gd name="T47" fmla="*/ 244 h 296"/>
                <a:gd name="T48" fmla="*/ 188 w 308"/>
                <a:gd name="T49" fmla="*/ 253 h 296"/>
                <a:gd name="T50" fmla="*/ 188 w 308"/>
                <a:gd name="T51" fmla="*/ 234 h 296"/>
                <a:gd name="T52" fmla="*/ 188 w 308"/>
                <a:gd name="T53" fmla="*/ 253 h 296"/>
                <a:gd name="T54" fmla="*/ 37 w 308"/>
                <a:gd name="T55" fmla="*/ 193 h 296"/>
                <a:gd name="T56" fmla="*/ 37 w 308"/>
                <a:gd name="T57" fmla="*/ 180 h 296"/>
                <a:gd name="T58" fmla="*/ 278 w 308"/>
                <a:gd name="T59" fmla="*/ 186 h 296"/>
                <a:gd name="T60" fmla="*/ 242 w 308"/>
                <a:gd name="T61" fmla="*/ 140 h 296"/>
                <a:gd name="T62" fmla="*/ 210 w 308"/>
                <a:gd name="T63" fmla="*/ 20 h 296"/>
                <a:gd name="T64" fmla="*/ 242 w 308"/>
                <a:gd name="T65" fmla="*/ 140 h 296"/>
                <a:gd name="T66" fmla="*/ 257 w 308"/>
                <a:gd name="T67" fmla="*/ 62 h 296"/>
                <a:gd name="T68" fmla="*/ 245 w 308"/>
                <a:gd name="T69" fmla="*/ 50 h 296"/>
                <a:gd name="T70" fmla="*/ 195 w 308"/>
                <a:gd name="T71" fmla="*/ 63 h 296"/>
                <a:gd name="T72" fmla="*/ 191 w 308"/>
                <a:gd name="T73" fmla="*/ 80 h 296"/>
                <a:gd name="T74" fmla="*/ 195 w 308"/>
                <a:gd name="T75" fmla="*/ 63 h 296"/>
                <a:gd name="T76" fmla="*/ 227 w 308"/>
                <a:gd name="T77" fmla="*/ 115 h 296"/>
                <a:gd name="T78" fmla="*/ 243 w 308"/>
                <a:gd name="T79" fmla="*/ 111 h 296"/>
                <a:gd name="T80" fmla="*/ 235 w 308"/>
                <a:gd name="T81" fmla="*/ 78 h 296"/>
                <a:gd name="T82" fmla="*/ 218 w 308"/>
                <a:gd name="T83" fmla="*/ 82 h 296"/>
                <a:gd name="T84" fmla="*/ 235 w 308"/>
                <a:gd name="T85" fmla="*/ 78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8" h="296">
                  <a:moveTo>
                    <a:pt x="81" y="72"/>
                  </a:moveTo>
                  <a:cubicBezTo>
                    <a:pt x="86" y="72"/>
                    <a:pt x="90" y="76"/>
                    <a:pt x="90" y="80"/>
                  </a:cubicBezTo>
                  <a:cubicBezTo>
                    <a:pt x="90" y="85"/>
                    <a:pt x="86" y="89"/>
                    <a:pt x="81" y="89"/>
                  </a:cubicBezTo>
                  <a:cubicBezTo>
                    <a:pt x="77" y="89"/>
                    <a:pt x="73" y="85"/>
                    <a:pt x="73" y="80"/>
                  </a:cubicBezTo>
                  <a:cubicBezTo>
                    <a:pt x="73" y="76"/>
                    <a:pt x="77" y="72"/>
                    <a:pt x="81" y="72"/>
                  </a:cubicBezTo>
                  <a:close/>
                  <a:moveTo>
                    <a:pt x="115" y="89"/>
                  </a:moveTo>
                  <a:cubicBezTo>
                    <a:pt x="125" y="89"/>
                    <a:pt x="133" y="85"/>
                    <a:pt x="133" y="80"/>
                  </a:cubicBezTo>
                  <a:cubicBezTo>
                    <a:pt x="133" y="76"/>
                    <a:pt x="125" y="72"/>
                    <a:pt x="115" y="72"/>
                  </a:cubicBezTo>
                  <a:cubicBezTo>
                    <a:pt x="105" y="72"/>
                    <a:pt x="97" y="76"/>
                    <a:pt x="97" y="80"/>
                  </a:cubicBezTo>
                  <a:cubicBezTo>
                    <a:pt x="97" y="85"/>
                    <a:pt x="105" y="89"/>
                    <a:pt x="115" y="89"/>
                  </a:cubicBezTo>
                  <a:close/>
                  <a:moveTo>
                    <a:pt x="73" y="66"/>
                  </a:moveTo>
                  <a:cubicBezTo>
                    <a:pt x="77" y="64"/>
                    <a:pt x="76" y="55"/>
                    <a:pt x="72" y="46"/>
                  </a:cubicBezTo>
                  <a:cubicBezTo>
                    <a:pt x="67" y="38"/>
                    <a:pt x="59" y="33"/>
                    <a:pt x="55" y="35"/>
                  </a:cubicBezTo>
                  <a:cubicBezTo>
                    <a:pt x="51" y="37"/>
                    <a:pt x="52" y="46"/>
                    <a:pt x="57" y="55"/>
                  </a:cubicBezTo>
                  <a:cubicBezTo>
                    <a:pt x="62" y="63"/>
                    <a:pt x="69" y="68"/>
                    <a:pt x="73" y="66"/>
                  </a:cubicBezTo>
                  <a:close/>
                  <a:moveTo>
                    <a:pt x="55" y="125"/>
                  </a:moveTo>
                  <a:cubicBezTo>
                    <a:pt x="59" y="128"/>
                    <a:pt x="67" y="123"/>
                    <a:pt x="72" y="114"/>
                  </a:cubicBezTo>
                  <a:cubicBezTo>
                    <a:pt x="76" y="106"/>
                    <a:pt x="77" y="97"/>
                    <a:pt x="73" y="94"/>
                  </a:cubicBezTo>
                  <a:cubicBezTo>
                    <a:pt x="69" y="92"/>
                    <a:pt x="62" y="97"/>
                    <a:pt x="57" y="106"/>
                  </a:cubicBezTo>
                  <a:cubicBezTo>
                    <a:pt x="52" y="114"/>
                    <a:pt x="51" y="123"/>
                    <a:pt x="55" y="125"/>
                  </a:cubicBezTo>
                  <a:close/>
                  <a:moveTo>
                    <a:pt x="287" y="0"/>
                  </a:moveTo>
                  <a:cubicBezTo>
                    <a:pt x="21" y="0"/>
                    <a:pt x="21" y="0"/>
                    <a:pt x="21" y="0"/>
                  </a:cubicBezTo>
                  <a:cubicBezTo>
                    <a:pt x="9" y="0"/>
                    <a:pt x="0" y="10"/>
                    <a:pt x="0" y="21"/>
                  </a:cubicBezTo>
                  <a:cubicBezTo>
                    <a:pt x="0" y="275"/>
                    <a:pt x="0" y="275"/>
                    <a:pt x="0" y="275"/>
                  </a:cubicBezTo>
                  <a:cubicBezTo>
                    <a:pt x="0" y="287"/>
                    <a:pt x="9" y="296"/>
                    <a:pt x="21" y="296"/>
                  </a:cubicBezTo>
                  <a:cubicBezTo>
                    <a:pt x="287" y="296"/>
                    <a:pt x="287" y="296"/>
                    <a:pt x="287" y="296"/>
                  </a:cubicBezTo>
                  <a:cubicBezTo>
                    <a:pt x="298" y="296"/>
                    <a:pt x="308" y="287"/>
                    <a:pt x="308" y="275"/>
                  </a:cubicBezTo>
                  <a:cubicBezTo>
                    <a:pt x="308" y="21"/>
                    <a:pt x="308" y="21"/>
                    <a:pt x="308" y="21"/>
                  </a:cubicBezTo>
                  <a:cubicBezTo>
                    <a:pt x="308" y="10"/>
                    <a:pt x="298" y="0"/>
                    <a:pt x="287" y="0"/>
                  </a:cubicBezTo>
                  <a:close/>
                  <a:moveTo>
                    <a:pt x="20" y="80"/>
                  </a:moveTo>
                  <a:cubicBezTo>
                    <a:pt x="20" y="46"/>
                    <a:pt x="47" y="18"/>
                    <a:pt x="81" y="18"/>
                  </a:cubicBezTo>
                  <a:cubicBezTo>
                    <a:pt x="115" y="18"/>
                    <a:pt x="143" y="46"/>
                    <a:pt x="143" y="80"/>
                  </a:cubicBezTo>
                  <a:cubicBezTo>
                    <a:pt x="143" y="114"/>
                    <a:pt x="115" y="142"/>
                    <a:pt x="81" y="142"/>
                  </a:cubicBezTo>
                  <a:cubicBezTo>
                    <a:pt x="47" y="142"/>
                    <a:pt x="20" y="114"/>
                    <a:pt x="20" y="80"/>
                  </a:cubicBezTo>
                  <a:close/>
                  <a:moveTo>
                    <a:pt x="58" y="263"/>
                  </a:moveTo>
                  <a:cubicBezTo>
                    <a:pt x="47" y="263"/>
                    <a:pt x="39" y="254"/>
                    <a:pt x="39" y="244"/>
                  </a:cubicBezTo>
                  <a:cubicBezTo>
                    <a:pt x="39" y="234"/>
                    <a:pt x="47" y="225"/>
                    <a:pt x="58" y="225"/>
                  </a:cubicBezTo>
                  <a:cubicBezTo>
                    <a:pt x="68" y="225"/>
                    <a:pt x="76" y="234"/>
                    <a:pt x="76" y="244"/>
                  </a:cubicBezTo>
                  <a:cubicBezTo>
                    <a:pt x="76" y="254"/>
                    <a:pt x="68" y="263"/>
                    <a:pt x="58" y="263"/>
                  </a:cubicBezTo>
                  <a:close/>
                  <a:moveTo>
                    <a:pt x="114" y="253"/>
                  </a:moveTo>
                  <a:cubicBezTo>
                    <a:pt x="109" y="253"/>
                    <a:pt x="105" y="249"/>
                    <a:pt x="105" y="244"/>
                  </a:cubicBezTo>
                  <a:cubicBezTo>
                    <a:pt x="105" y="239"/>
                    <a:pt x="109" y="234"/>
                    <a:pt x="114" y="234"/>
                  </a:cubicBezTo>
                  <a:cubicBezTo>
                    <a:pt x="119" y="234"/>
                    <a:pt x="124" y="239"/>
                    <a:pt x="124" y="244"/>
                  </a:cubicBezTo>
                  <a:cubicBezTo>
                    <a:pt x="124" y="249"/>
                    <a:pt x="119" y="253"/>
                    <a:pt x="114" y="253"/>
                  </a:cubicBezTo>
                  <a:close/>
                  <a:moveTo>
                    <a:pt x="151" y="253"/>
                  </a:moveTo>
                  <a:cubicBezTo>
                    <a:pt x="146" y="253"/>
                    <a:pt x="142" y="249"/>
                    <a:pt x="142" y="244"/>
                  </a:cubicBezTo>
                  <a:cubicBezTo>
                    <a:pt x="142" y="239"/>
                    <a:pt x="146" y="234"/>
                    <a:pt x="151" y="234"/>
                  </a:cubicBezTo>
                  <a:cubicBezTo>
                    <a:pt x="157" y="234"/>
                    <a:pt x="161" y="239"/>
                    <a:pt x="161" y="244"/>
                  </a:cubicBezTo>
                  <a:cubicBezTo>
                    <a:pt x="161" y="249"/>
                    <a:pt x="157" y="253"/>
                    <a:pt x="151" y="253"/>
                  </a:cubicBezTo>
                  <a:close/>
                  <a:moveTo>
                    <a:pt x="188" y="253"/>
                  </a:moveTo>
                  <a:cubicBezTo>
                    <a:pt x="183" y="253"/>
                    <a:pt x="179" y="249"/>
                    <a:pt x="179" y="244"/>
                  </a:cubicBezTo>
                  <a:cubicBezTo>
                    <a:pt x="179" y="239"/>
                    <a:pt x="183" y="234"/>
                    <a:pt x="188" y="234"/>
                  </a:cubicBezTo>
                  <a:cubicBezTo>
                    <a:pt x="194" y="234"/>
                    <a:pt x="198" y="239"/>
                    <a:pt x="198" y="244"/>
                  </a:cubicBezTo>
                  <a:cubicBezTo>
                    <a:pt x="198" y="249"/>
                    <a:pt x="194" y="253"/>
                    <a:pt x="188" y="253"/>
                  </a:cubicBezTo>
                  <a:close/>
                  <a:moveTo>
                    <a:pt x="271" y="193"/>
                  </a:moveTo>
                  <a:cubicBezTo>
                    <a:pt x="37" y="193"/>
                    <a:pt x="37" y="193"/>
                    <a:pt x="37" y="193"/>
                  </a:cubicBezTo>
                  <a:cubicBezTo>
                    <a:pt x="33" y="193"/>
                    <a:pt x="30" y="190"/>
                    <a:pt x="30" y="186"/>
                  </a:cubicBezTo>
                  <a:cubicBezTo>
                    <a:pt x="30" y="183"/>
                    <a:pt x="33" y="180"/>
                    <a:pt x="37" y="180"/>
                  </a:cubicBezTo>
                  <a:cubicBezTo>
                    <a:pt x="271" y="180"/>
                    <a:pt x="271" y="180"/>
                    <a:pt x="271" y="180"/>
                  </a:cubicBezTo>
                  <a:cubicBezTo>
                    <a:pt x="275" y="180"/>
                    <a:pt x="278" y="183"/>
                    <a:pt x="278" y="186"/>
                  </a:cubicBezTo>
                  <a:cubicBezTo>
                    <a:pt x="278" y="190"/>
                    <a:pt x="275" y="193"/>
                    <a:pt x="271" y="193"/>
                  </a:cubicBezTo>
                  <a:close/>
                  <a:moveTo>
                    <a:pt x="242" y="140"/>
                  </a:moveTo>
                  <a:cubicBezTo>
                    <a:pt x="209" y="149"/>
                    <a:pt x="176" y="129"/>
                    <a:pt x="167" y="96"/>
                  </a:cubicBezTo>
                  <a:cubicBezTo>
                    <a:pt x="158" y="63"/>
                    <a:pt x="177" y="29"/>
                    <a:pt x="210" y="20"/>
                  </a:cubicBezTo>
                  <a:cubicBezTo>
                    <a:pt x="243" y="12"/>
                    <a:pt x="277" y="31"/>
                    <a:pt x="286" y="64"/>
                  </a:cubicBezTo>
                  <a:cubicBezTo>
                    <a:pt x="295" y="97"/>
                    <a:pt x="275" y="131"/>
                    <a:pt x="242" y="140"/>
                  </a:cubicBezTo>
                  <a:close/>
                  <a:moveTo>
                    <a:pt x="263" y="43"/>
                  </a:moveTo>
                  <a:cubicBezTo>
                    <a:pt x="267" y="47"/>
                    <a:pt x="264" y="55"/>
                    <a:pt x="257" y="62"/>
                  </a:cubicBezTo>
                  <a:cubicBezTo>
                    <a:pt x="250" y="69"/>
                    <a:pt x="241" y="72"/>
                    <a:pt x="238" y="69"/>
                  </a:cubicBezTo>
                  <a:cubicBezTo>
                    <a:pt x="235" y="65"/>
                    <a:pt x="238" y="57"/>
                    <a:pt x="245" y="50"/>
                  </a:cubicBezTo>
                  <a:cubicBezTo>
                    <a:pt x="252" y="43"/>
                    <a:pt x="260" y="40"/>
                    <a:pt x="263" y="43"/>
                  </a:cubicBezTo>
                  <a:close/>
                  <a:moveTo>
                    <a:pt x="195" y="63"/>
                  </a:moveTo>
                  <a:cubicBezTo>
                    <a:pt x="186" y="61"/>
                    <a:pt x="177" y="62"/>
                    <a:pt x="176" y="67"/>
                  </a:cubicBezTo>
                  <a:cubicBezTo>
                    <a:pt x="175" y="71"/>
                    <a:pt x="181" y="77"/>
                    <a:pt x="191" y="80"/>
                  </a:cubicBezTo>
                  <a:cubicBezTo>
                    <a:pt x="201" y="82"/>
                    <a:pt x="209" y="80"/>
                    <a:pt x="210" y="76"/>
                  </a:cubicBezTo>
                  <a:cubicBezTo>
                    <a:pt x="212" y="71"/>
                    <a:pt x="205" y="66"/>
                    <a:pt x="195" y="63"/>
                  </a:cubicBezTo>
                  <a:close/>
                  <a:moveTo>
                    <a:pt x="230" y="96"/>
                  </a:moveTo>
                  <a:cubicBezTo>
                    <a:pt x="226" y="97"/>
                    <a:pt x="224" y="106"/>
                    <a:pt x="227" y="115"/>
                  </a:cubicBezTo>
                  <a:cubicBezTo>
                    <a:pt x="230" y="125"/>
                    <a:pt x="235" y="131"/>
                    <a:pt x="240" y="130"/>
                  </a:cubicBezTo>
                  <a:cubicBezTo>
                    <a:pt x="244" y="129"/>
                    <a:pt x="246" y="120"/>
                    <a:pt x="243" y="111"/>
                  </a:cubicBezTo>
                  <a:cubicBezTo>
                    <a:pt x="241" y="101"/>
                    <a:pt x="235" y="94"/>
                    <a:pt x="230" y="96"/>
                  </a:cubicBezTo>
                  <a:close/>
                  <a:moveTo>
                    <a:pt x="235" y="78"/>
                  </a:moveTo>
                  <a:cubicBezTo>
                    <a:pt x="233" y="74"/>
                    <a:pt x="229" y="71"/>
                    <a:pt x="224" y="72"/>
                  </a:cubicBezTo>
                  <a:cubicBezTo>
                    <a:pt x="220" y="73"/>
                    <a:pt x="217" y="78"/>
                    <a:pt x="218" y="82"/>
                  </a:cubicBezTo>
                  <a:cubicBezTo>
                    <a:pt x="219" y="87"/>
                    <a:pt x="224" y="90"/>
                    <a:pt x="229" y="88"/>
                  </a:cubicBezTo>
                  <a:cubicBezTo>
                    <a:pt x="233" y="87"/>
                    <a:pt x="236" y="83"/>
                    <a:pt x="235" y="78"/>
                  </a:cubicBezTo>
                  <a:close/>
                </a:path>
              </a:pathLst>
            </a:custGeom>
            <a:solidFill>
              <a:srgbClr val="9DD7FC"/>
            </a:solidFill>
            <a:ln>
              <a:noFill/>
            </a:ln>
          </p:spPr>
          <p:txBody>
            <a:bodyPr vert="horz" wrap="square" lIns="89630" tIns="44815" rIns="89630" bIns="44815" numCol="1" anchor="t" anchorCtr="0" compatLnSpc="1">
              <a:prstTxWarp prst="textNoShape">
                <a:avLst/>
              </a:prstTxWarp>
            </a:bodyPr>
            <a:lstStyle/>
            <a:p>
              <a:pPr defTabSz="896328">
                <a:defRPr/>
              </a:pPr>
              <a:endParaRPr lang="en-US" sz="1567" kern="0" spc="-29">
                <a:solidFill>
                  <a:srgbClr val="FFFFFF"/>
                </a:solidFill>
                <a:latin typeface="Segoe UI"/>
              </a:endParaRPr>
            </a:p>
          </p:txBody>
        </p:sp>
      </p:grpSp>
      <p:cxnSp>
        <p:nvCxnSpPr>
          <p:cNvPr id="78" name="Straight Arrow Connector 210"/>
          <p:cNvCxnSpPr/>
          <p:nvPr/>
        </p:nvCxnSpPr>
        <p:spPr>
          <a:xfrm>
            <a:off x="6289241" y="4775896"/>
            <a:ext cx="357916" cy="223793"/>
          </a:xfrm>
          <a:prstGeom prst="straightConnector1">
            <a:avLst/>
          </a:prstGeom>
          <a:noFill/>
          <a:ln w="9525" cap="flat" cmpd="sng" algn="ctr">
            <a:solidFill>
              <a:srgbClr val="FFFFFF"/>
            </a:solidFill>
            <a:prstDash val="solid"/>
            <a:headEnd type="none"/>
            <a:tailEnd type="triangle" w="lg" len="lg"/>
          </a:ln>
          <a:effectLst/>
        </p:spPr>
      </p:cxnSp>
      <p:grpSp>
        <p:nvGrpSpPr>
          <p:cNvPr id="79" name="Group 35858"/>
          <p:cNvGrpSpPr/>
          <p:nvPr/>
        </p:nvGrpSpPr>
        <p:grpSpPr>
          <a:xfrm>
            <a:off x="6648298" y="1944448"/>
            <a:ext cx="2518666" cy="1132715"/>
            <a:chOff x="6595259" y="2256171"/>
            <a:chExt cx="2569535" cy="1155591"/>
          </a:xfrm>
        </p:grpSpPr>
        <p:grpSp>
          <p:nvGrpSpPr>
            <p:cNvPr id="80" name="Group 76"/>
            <p:cNvGrpSpPr>
              <a:grpSpLocks noChangeAspect="1"/>
            </p:cNvGrpSpPr>
            <p:nvPr/>
          </p:nvGrpSpPr>
          <p:grpSpPr bwMode="auto">
            <a:xfrm>
              <a:off x="7033572" y="2256171"/>
              <a:ext cx="677748" cy="677748"/>
              <a:chOff x="17290" y="3900"/>
              <a:chExt cx="1890" cy="1890"/>
            </a:xfrm>
            <a:solidFill>
              <a:srgbClr val="9DD7FC"/>
            </a:solidFill>
          </p:grpSpPr>
          <p:sp>
            <p:nvSpPr>
              <p:cNvPr id="82" name="Freeform 77"/>
              <p:cNvSpPr>
                <a:spLocks noEditPoints="1"/>
              </p:cNvSpPr>
              <p:nvPr/>
            </p:nvSpPr>
            <p:spPr bwMode="auto">
              <a:xfrm>
                <a:off x="18041" y="4651"/>
                <a:ext cx="388" cy="388"/>
              </a:xfrm>
              <a:custGeom>
                <a:avLst/>
                <a:gdLst>
                  <a:gd name="T0" fmla="*/ 82 w 164"/>
                  <a:gd name="T1" fmla="*/ 164 h 164"/>
                  <a:gd name="T2" fmla="*/ 0 w 164"/>
                  <a:gd name="T3" fmla="*/ 82 h 164"/>
                  <a:gd name="T4" fmla="*/ 82 w 164"/>
                  <a:gd name="T5" fmla="*/ 0 h 164"/>
                  <a:gd name="T6" fmla="*/ 164 w 164"/>
                  <a:gd name="T7" fmla="*/ 82 h 164"/>
                  <a:gd name="T8" fmla="*/ 82 w 164"/>
                  <a:gd name="T9" fmla="*/ 164 h 164"/>
                  <a:gd name="T10" fmla="*/ 82 w 164"/>
                  <a:gd name="T11" fmla="*/ 22 h 164"/>
                  <a:gd name="T12" fmla="*/ 22 w 164"/>
                  <a:gd name="T13" fmla="*/ 82 h 164"/>
                  <a:gd name="T14" fmla="*/ 82 w 164"/>
                  <a:gd name="T15" fmla="*/ 142 h 164"/>
                  <a:gd name="T16" fmla="*/ 142 w 164"/>
                  <a:gd name="T17" fmla="*/ 82 h 164"/>
                  <a:gd name="T18" fmla="*/ 82 w 164"/>
                  <a:gd name="T19" fmla="*/ 22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4" h="164">
                    <a:moveTo>
                      <a:pt x="82" y="164"/>
                    </a:moveTo>
                    <a:cubicBezTo>
                      <a:pt x="37" y="164"/>
                      <a:pt x="0" y="127"/>
                      <a:pt x="0" y="82"/>
                    </a:cubicBezTo>
                    <a:cubicBezTo>
                      <a:pt x="0" y="37"/>
                      <a:pt x="37" y="0"/>
                      <a:pt x="82" y="0"/>
                    </a:cubicBezTo>
                    <a:cubicBezTo>
                      <a:pt x="127" y="0"/>
                      <a:pt x="164" y="37"/>
                      <a:pt x="164" y="82"/>
                    </a:cubicBezTo>
                    <a:cubicBezTo>
                      <a:pt x="164" y="127"/>
                      <a:pt x="127" y="164"/>
                      <a:pt x="82" y="164"/>
                    </a:cubicBezTo>
                    <a:close/>
                    <a:moveTo>
                      <a:pt x="82" y="22"/>
                    </a:moveTo>
                    <a:cubicBezTo>
                      <a:pt x="49" y="22"/>
                      <a:pt x="22" y="49"/>
                      <a:pt x="22" y="82"/>
                    </a:cubicBezTo>
                    <a:cubicBezTo>
                      <a:pt x="22" y="115"/>
                      <a:pt x="49" y="142"/>
                      <a:pt x="82" y="142"/>
                    </a:cubicBezTo>
                    <a:cubicBezTo>
                      <a:pt x="115" y="142"/>
                      <a:pt x="142" y="115"/>
                      <a:pt x="142" y="82"/>
                    </a:cubicBezTo>
                    <a:cubicBezTo>
                      <a:pt x="142" y="49"/>
                      <a:pt x="115" y="22"/>
                      <a:pt x="82"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5" rIns="89630" bIns="44815" numCol="1" anchor="t" anchorCtr="0" compatLnSpc="1">
                <a:prstTxWarp prst="textNoShape">
                  <a:avLst/>
                </a:prstTxWarp>
              </a:bodyPr>
              <a:lstStyle/>
              <a:p>
                <a:pPr defTabSz="896291">
                  <a:defRPr/>
                </a:pPr>
                <a:endParaRPr lang="en-US" sz="1567" kern="0" spc="-29">
                  <a:solidFill>
                    <a:srgbClr val="FFFFFF"/>
                  </a:solidFill>
                  <a:latin typeface="Segoe UI"/>
                </a:endParaRPr>
              </a:p>
            </p:txBody>
          </p:sp>
          <p:sp>
            <p:nvSpPr>
              <p:cNvPr id="83" name="Freeform 78"/>
              <p:cNvSpPr>
                <a:spLocks noEditPoints="1"/>
              </p:cNvSpPr>
              <p:nvPr/>
            </p:nvSpPr>
            <p:spPr bwMode="auto">
              <a:xfrm>
                <a:off x="17290" y="3900"/>
                <a:ext cx="1890" cy="1890"/>
              </a:xfrm>
              <a:custGeom>
                <a:avLst/>
                <a:gdLst>
                  <a:gd name="T0" fmla="*/ 400 w 800"/>
                  <a:gd name="T1" fmla="*/ 0 h 800"/>
                  <a:gd name="T2" fmla="*/ 0 w 800"/>
                  <a:gd name="T3" fmla="*/ 400 h 800"/>
                  <a:gd name="T4" fmla="*/ 400 w 800"/>
                  <a:gd name="T5" fmla="*/ 800 h 800"/>
                  <a:gd name="T6" fmla="*/ 800 w 800"/>
                  <a:gd name="T7" fmla="*/ 400 h 800"/>
                  <a:gd name="T8" fmla="*/ 400 w 800"/>
                  <a:gd name="T9" fmla="*/ 0 h 800"/>
                  <a:gd name="T10" fmla="*/ 648 w 800"/>
                  <a:gd name="T11" fmla="*/ 116 h 800"/>
                  <a:gd name="T12" fmla="*/ 486 w 800"/>
                  <a:gd name="T13" fmla="*/ 302 h 800"/>
                  <a:gd name="T14" fmla="*/ 469 w 800"/>
                  <a:gd name="T15" fmla="*/ 290 h 800"/>
                  <a:gd name="T16" fmla="*/ 600 w 800"/>
                  <a:gd name="T17" fmla="*/ 80 h 800"/>
                  <a:gd name="T18" fmla="*/ 648 w 800"/>
                  <a:gd name="T19" fmla="*/ 116 h 800"/>
                  <a:gd name="T20" fmla="*/ 292 w 800"/>
                  <a:gd name="T21" fmla="*/ 400 h 800"/>
                  <a:gd name="T22" fmla="*/ 400 w 800"/>
                  <a:gd name="T23" fmla="*/ 292 h 800"/>
                  <a:gd name="T24" fmla="*/ 508 w 800"/>
                  <a:gd name="T25" fmla="*/ 400 h 800"/>
                  <a:gd name="T26" fmla="*/ 400 w 800"/>
                  <a:gd name="T27" fmla="*/ 508 h 800"/>
                  <a:gd name="T28" fmla="*/ 292 w 800"/>
                  <a:gd name="T29" fmla="*/ 400 h 800"/>
                  <a:gd name="T30" fmla="*/ 49 w 800"/>
                  <a:gd name="T31" fmla="*/ 538 h 800"/>
                  <a:gd name="T32" fmla="*/ 23 w 800"/>
                  <a:gd name="T33" fmla="*/ 400 h 800"/>
                  <a:gd name="T34" fmla="*/ 400 w 800"/>
                  <a:gd name="T35" fmla="*/ 23 h 800"/>
                  <a:gd name="T36" fmla="*/ 563 w 800"/>
                  <a:gd name="T37" fmla="*/ 60 h 800"/>
                  <a:gd name="T38" fmla="*/ 456 w 800"/>
                  <a:gd name="T39" fmla="*/ 282 h 800"/>
                  <a:gd name="T40" fmla="*/ 400 w 800"/>
                  <a:gd name="T41" fmla="*/ 270 h 800"/>
                  <a:gd name="T42" fmla="*/ 270 w 800"/>
                  <a:gd name="T43" fmla="*/ 400 h 800"/>
                  <a:gd name="T44" fmla="*/ 279 w 800"/>
                  <a:gd name="T45" fmla="*/ 448 h 800"/>
                  <a:gd name="T46" fmla="*/ 49 w 800"/>
                  <a:gd name="T47" fmla="*/ 538 h 800"/>
                  <a:gd name="T48" fmla="*/ 152 w 800"/>
                  <a:gd name="T49" fmla="*/ 684 h 800"/>
                  <a:gd name="T50" fmla="*/ 314 w 800"/>
                  <a:gd name="T51" fmla="*/ 498 h 800"/>
                  <a:gd name="T52" fmla="*/ 331 w 800"/>
                  <a:gd name="T53" fmla="*/ 511 h 800"/>
                  <a:gd name="T54" fmla="*/ 200 w 800"/>
                  <a:gd name="T55" fmla="*/ 720 h 800"/>
                  <a:gd name="T56" fmla="*/ 152 w 800"/>
                  <a:gd name="T57" fmla="*/ 684 h 800"/>
                  <a:gd name="T58" fmla="*/ 400 w 800"/>
                  <a:gd name="T59" fmla="*/ 777 h 800"/>
                  <a:gd name="T60" fmla="*/ 237 w 800"/>
                  <a:gd name="T61" fmla="*/ 740 h 800"/>
                  <a:gd name="T62" fmla="*/ 344 w 800"/>
                  <a:gd name="T63" fmla="*/ 518 h 800"/>
                  <a:gd name="T64" fmla="*/ 400 w 800"/>
                  <a:gd name="T65" fmla="*/ 531 h 800"/>
                  <a:gd name="T66" fmla="*/ 530 w 800"/>
                  <a:gd name="T67" fmla="*/ 400 h 800"/>
                  <a:gd name="T68" fmla="*/ 521 w 800"/>
                  <a:gd name="T69" fmla="*/ 352 h 800"/>
                  <a:gd name="T70" fmla="*/ 751 w 800"/>
                  <a:gd name="T71" fmla="*/ 262 h 800"/>
                  <a:gd name="T72" fmla="*/ 777 w 800"/>
                  <a:gd name="T73" fmla="*/ 400 h 800"/>
                  <a:gd name="T74" fmla="*/ 400 w 800"/>
                  <a:gd name="T75" fmla="*/ 777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00" h="800">
                    <a:moveTo>
                      <a:pt x="400" y="0"/>
                    </a:moveTo>
                    <a:cubicBezTo>
                      <a:pt x="179" y="0"/>
                      <a:pt x="0" y="179"/>
                      <a:pt x="0" y="400"/>
                    </a:cubicBezTo>
                    <a:cubicBezTo>
                      <a:pt x="0" y="621"/>
                      <a:pt x="179" y="800"/>
                      <a:pt x="400" y="800"/>
                    </a:cubicBezTo>
                    <a:cubicBezTo>
                      <a:pt x="621" y="800"/>
                      <a:pt x="800" y="621"/>
                      <a:pt x="800" y="400"/>
                    </a:cubicBezTo>
                    <a:cubicBezTo>
                      <a:pt x="800" y="179"/>
                      <a:pt x="621" y="0"/>
                      <a:pt x="400" y="0"/>
                    </a:cubicBezTo>
                    <a:close/>
                    <a:moveTo>
                      <a:pt x="648" y="116"/>
                    </a:moveTo>
                    <a:cubicBezTo>
                      <a:pt x="486" y="302"/>
                      <a:pt x="486" y="302"/>
                      <a:pt x="486" y="302"/>
                    </a:cubicBezTo>
                    <a:cubicBezTo>
                      <a:pt x="481" y="297"/>
                      <a:pt x="475" y="293"/>
                      <a:pt x="469" y="290"/>
                    </a:cubicBezTo>
                    <a:cubicBezTo>
                      <a:pt x="600" y="80"/>
                      <a:pt x="600" y="80"/>
                      <a:pt x="600" y="80"/>
                    </a:cubicBezTo>
                    <a:cubicBezTo>
                      <a:pt x="617" y="91"/>
                      <a:pt x="633" y="103"/>
                      <a:pt x="648" y="116"/>
                    </a:cubicBezTo>
                    <a:close/>
                    <a:moveTo>
                      <a:pt x="292" y="400"/>
                    </a:moveTo>
                    <a:cubicBezTo>
                      <a:pt x="292" y="341"/>
                      <a:pt x="341" y="292"/>
                      <a:pt x="400" y="292"/>
                    </a:cubicBezTo>
                    <a:cubicBezTo>
                      <a:pt x="459" y="292"/>
                      <a:pt x="508" y="341"/>
                      <a:pt x="508" y="400"/>
                    </a:cubicBezTo>
                    <a:cubicBezTo>
                      <a:pt x="508" y="459"/>
                      <a:pt x="459" y="508"/>
                      <a:pt x="400" y="508"/>
                    </a:cubicBezTo>
                    <a:cubicBezTo>
                      <a:pt x="341" y="508"/>
                      <a:pt x="292" y="459"/>
                      <a:pt x="292" y="400"/>
                    </a:cubicBezTo>
                    <a:close/>
                    <a:moveTo>
                      <a:pt x="49" y="538"/>
                    </a:moveTo>
                    <a:cubicBezTo>
                      <a:pt x="32" y="495"/>
                      <a:pt x="23" y="449"/>
                      <a:pt x="23" y="400"/>
                    </a:cubicBezTo>
                    <a:cubicBezTo>
                      <a:pt x="23" y="192"/>
                      <a:pt x="192" y="23"/>
                      <a:pt x="400" y="23"/>
                    </a:cubicBezTo>
                    <a:cubicBezTo>
                      <a:pt x="458" y="23"/>
                      <a:pt x="513" y="36"/>
                      <a:pt x="563" y="60"/>
                    </a:cubicBezTo>
                    <a:cubicBezTo>
                      <a:pt x="456" y="282"/>
                      <a:pt x="456" y="282"/>
                      <a:pt x="456" y="282"/>
                    </a:cubicBezTo>
                    <a:cubicBezTo>
                      <a:pt x="439" y="274"/>
                      <a:pt x="420" y="270"/>
                      <a:pt x="400" y="270"/>
                    </a:cubicBezTo>
                    <a:cubicBezTo>
                      <a:pt x="328" y="270"/>
                      <a:pt x="270" y="328"/>
                      <a:pt x="270" y="400"/>
                    </a:cubicBezTo>
                    <a:cubicBezTo>
                      <a:pt x="270" y="417"/>
                      <a:pt x="273" y="433"/>
                      <a:pt x="279" y="448"/>
                    </a:cubicBezTo>
                    <a:lnTo>
                      <a:pt x="49" y="538"/>
                    </a:lnTo>
                    <a:close/>
                    <a:moveTo>
                      <a:pt x="152" y="684"/>
                    </a:moveTo>
                    <a:cubicBezTo>
                      <a:pt x="314" y="498"/>
                      <a:pt x="314" y="498"/>
                      <a:pt x="314" y="498"/>
                    </a:cubicBezTo>
                    <a:cubicBezTo>
                      <a:pt x="320" y="503"/>
                      <a:pt x="325" y="507"/>
                      <a:pt x="331" y="511"/>
                    </a:cubicBezTo>
                    <a:cubicBezTo>
                      <a:pt x="200" y="720"/>
                      <a:pt x="200" y="720"/>
                      <a:pt x="200" y="720"/>
                    </a:cubicBezTo>
                    <a:cubicBezTo>
                      <a:pt x="183" y="709"/>
                      <a:pt x="167" y="697"/>
                      <a:pt x="152" y="684"/>
                    </a:cubicBezTo>
                    <a:close/>
                    <a:moveTo>
                      <a:pt x="400" y="777"/>
                    </a:moveTo>
                    <a:cubicBezTo>
                      <a:pt x="342" y="777"/>
                      <a:pt x="287" y="764"/>
                      <a:pt x="237" y="740"/>
                    </a:cubicBezTo>
                    <a:cubicBezTo>
                      <a:pt x="344" y="518"/>
                      <a:pt x="344" y="518"/>
                      <a:pt x="344" y="518"/>
                    </a:cubicBezTo>
                    <a:cubicBezTo>
                      <a:pt x="361" y="526"/>
                      <a:pt x="380" y="531"/>
                      <a:pt x="400" y="531"/>
                    </a:cubicBezTo>
                    <a:cubicBezTo>
                      <a:pt x="472" y="531"/>
                      <a:pt x="530" y="472"/>
                      <a:pt x="530" y="400"/>
                    </a:cubicBezTo>
                    <a:cubicBezTo>
                      <a:pt x="530" y="383"/>
                      <a:pt x="527" y="367"/>
                      <a:pt x="521" y="352"/>
                    </a:cubicBezTo>
                    <a:cubicBezTo>
                      <a:pt x="751" y="262"/>
                      <a:pt x="751" y="262"/>
                      <a:pt x="751" y="262"/>
                    </a:cubicBezTo>
                    <a:cubicBezTo>
                      <a:pt x="768" y="305"/>
                      <a:pt x="777" y="351"/>
                      <a:pt x="777" y="400"/>
                    </a:cubicBezTo>
                    <a:cubicBezTo>
                      <a:pt x="777" y="608"/>
                      <a:pt x="608" y="777"/>
                      <a:pt x="400" y="7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5" rIns="89630" bIns="44815" numCol="1" anchor="t" anchorCtr="0" compatLnSpc="1">
                <a:prstTxWarp prst="textNoShape">
                  <a:avLst/>
                </a:prstTxWarp>
              </a:bodyPr>
              <a:lstStyle/>
              <a:p>
                <a:pPr defTabSz="896291">
                  <a:defRPr/>
                </a:pPr>
                <a:endParaRPr lang="en-US" sz="1567" kern="0" spc="-29">
                  <a:solidFill>
                    <a:srgbClr val="FFFFFF"/>
                  </a:solidFill>
                  <a:latin typeface="Segoe UI"/>
                </a:endParaRPr>
              </a:p>
            </p:txBody>
          </p:sp>
        </p:grpSp>
        <p:sp>
          <p:nvSpPr>
            <p:cNvPr id="81" name="TextBox 214"/>
            <p:cNvSpPr txBox="1"/>
            <p:nvPr/>
          </p:nvSpPr>
          <p:spPr>
            <a:xfrm>
              <a:off x="6595259" y="2947252"/>
              <a:ext cx="2569535" cy="464510"/>
            </a:xfrm>
            <a:prstGeom prst="rect">
              <a:avLst/>
            </a:prstGeom>
            <a:noFill/>
          </p:spPr>
          <p:txBody>
            <a:bodyPr wrap="square" lIns="182829" tIns="89630" rIns="182829" bIns="146263" rtlCol="0">
              <a:spAutoFit/>
            </a:bodyPr>
            <a:lstStyle/>
            <a:p>
              <a:pPr defTabSz="896328">
                <a:lnSpc>
                  <a:spcPct val="90000"/>
                </a:lnSpc>
                <a:defRPr/>
              </a:pPr>
              <a:r>
                <a:rPr lang="en-US" sz="1567" kern="0" spc="-29" dirty="0">
                  <a:solidFill>
                    <a:srgbClr val="FFFFFF"/>
                  </a:solidFill>
                  <a:latin typeface="Segoe UI"/>
                </a:rPr>
                <a:t>Disk-based recovery</a:t>
              </a:r>
            </a:p>
          </p:txBody>
        </p:sp>
      </p:grpSp>
      <p:cxnSp>
        <p:nvCxnSpPr>
          <p:cNvPr id="84" name="Straight Arrow Connector 212"/>
          <p:cNvCxnSpPr/>
          <p:nvPr/>
        </p:nvCxnSpPr>
        <p:spPr>
          <a:xfrm>
            <a:off x="2652541" y="3660469"/>
            <a:ext cx="1860059" cy="0"/>
          </a:xfrm>
          <a:prstGeom prst="straightConnector1">
            <a:avLst/>
          </a:prstGeom>
          <a:noFill/>
          <a:ln w="9525" cap="flat" cmpd="sng" algn="ctr">
            <a:solidFill>
              <a:srgbClr val="FFFFFF"/>
            </a:solidFill>
            <a:prstDash val="solid"/>
            <a:headEnd type="none"/>
            <a:tailEnd type="triangle" w="lg" len="lg"/>
          </a:ln>
          <a:effectLst/>
        </p:spPr>
      </p:cxnSp>
      <p:grpSp>
        <p:nvGrpSpPr>
          <p:cNvPr id="85" name="Group 3"/>
          <p:cNvGrpSpPr/>
          <p:nvPr/>
        </p:nvGrpSpPr>
        <p:grpSpPr>
          <a:xfrm>
            <a:off x="2311727" y="2299682"/>
            <a:ext cx="340814" cy="3021802"/>
            <a:chOff x="2585576" y="2373633"/>
            <a:chExt cx="274320" cy="2907692"/>
          </a:xfrm>
        </p:grpSpPr>
        <p:cxnSp>
          <p:nvCxnSpPr>
            <p:cNvPr id="86" name="Straight Connector 35866"/>
            <p:cNvCxnSpPr/>
            <p:nvPr/>
          </p:nvCxnSpPr>
          <p:spPr>
            <a:xfrm>
              <a:off x="2859896" y="2373633"/>
              <a:ext cx="0" cy="2907692"/>
            </a:xfrm>
            <a:prstGeom prst="line">
              <a:avLst/>
            </a:prstGeom>
            <a:noFill/>
            <a:ln w="9525" cap="flat" cmpd="sng" algn="ctr">
              <a:solidFill>
                <a:srgbClr val="FFFFFF"/>
              </a:solidFill>
              <a:prstDash val="solid"/>
              <a:headEnd type="none"/>
              <a:tailEnd type="none"/>
            </a:ln>
            <a:effectLst/>
          </p:spPr>
        </p:cxnSp>
        <p:cxnSp>
          <p:nvCxnSpPr>
            <p:cNvPr id="87" name="Straight Connector 215"/>
            <p:cNvCxnSpPr/>
            <p:nvPr/>
          </p:nvCxnSpPr>
          <p:spPr>
            <a:xfrm flipH="1">
              <a:off x="2585576" y="3097217"/>
              <a:ext cx="274320" cy="0"/>
            </a:xfrm>
            <a:prstGeom prst="line">
              <a:avLst/>
            </a:prstGeom>
            <a:noFill/>
            <a:ln w="9525" cap="flat" cmpd="sng" algn="ctr">
              <a:solidFill>
                <a:srgbClr val="FFFFFF"/>
              </a:solidFill>
              <a:prstDash val="solid"/>
              <a:headEnd type="none"/>
              <a:tailEnd type="none"/>
            </a:ln>
            <a:effectLst/>
          </p:spPr>
        </p:cxnSp>
        <p:cxnSp>
          <p:nvCxnSpPr>
            <p:cNvPr id="88" name="Straight Connector 216"/>
            <p:cNvCxnSpPr/>
            <p:nvPr/>
          </p:nvCxnSpPr>
          <p:spPr>
            <a:xfrm flipH="1">
              <a:off x="2585576" y="3820815"/>
              <a:ext cx="274320" cy="0"/>
            </a:xfrm>
            <a:prstGeom prst="line">
              <a:avLst/>
            </a:prstGeom>
            <a:noFill/>
            <a:ln w="9525" cap="flat" cmpd="sng" algn="ctr">
              <a:solidFill>
                <a:srgbClr val="FFFFFF"/>
              </a:solidFill>
              <a:prstDash val="solid"/>
              <a:headEnd type="none"/>
              <a:tailEnd type="none"/>
            </a:ln>
            <a:effectLst/>
          </p:spPr>
        </p:cxnSp>
        <p:cxnSp>
          <p:nvCxnSpPr>
            <p:cNvPr id="89" name="Straight Connector 218"/>
            <p:cNvCxnSpPr/>
            <p:nvPr/>
          </p:nvCxnSpPr>
          <p:spPr>
            <a:xfrm flipH="1">
              <a:off x="2585576" y="4538221"/>
              <a:ext cx="274320" cy="0"/>
            </a:xfrm>
            <a:prstGeom prst="line">
              <a:avLst/>
            </a:prstGeom>
            <a:noFill/>
            <a:ln w="9525" cap="flat" cmpd="sng" algn="ctr">
              <a:solidFill>
                <a:srgbClr val="FFFFFF"/>
              </a:solidFill>
              <a:prstDash val="solid"/>
              <a:headEnd type="none"/>
              <a:tailEnd type="none"/>
            </a:ln>
            <a:effectLst/>
          </p:spPr>
        </p:cxnSp>
        <p:cxnSp>
          <p:nvCxnSpPr>
            <p:cNvPr id="90" name="Straight Connector 221"/>
            <p:cNvCxnSpPr/>
            <p:nvPr/>
          </p:nvCxnSpPr>
          <p:spPr>
            <a:xfrm flipH="1">
              <a:off x="2585576" y="5281325"/>
              <a:ext cx="274320" cy="0"/>
            </a:xfrm>
            <a:prstGeom prst="line">
              <a:avLst/>
            </a:prstGeom>
            <a:noFill/>
            <a:ln w="9525" cap="flat" cmpd="sng" algn="ctr">
              <a:solidFill>
                <a:srgbClr val="FFFFFF"/>
              </a:solidFill>
              <a:prstDash val="solid"/>
              <a:headEnd type="none"/>
              <a:tailEnd type="none"/>
            </a:ln>
            <a:effectLst/>
          </p:spPr>
        </p:cxnSp>
        <p:cxnSp>
          <p:nvCxnSpPr>
            <p:cNvPr id="91" name="Straight Connector 80"/>
            <p:cNvCxnSpPr/>
            <p:nvPr/>
          </p:nvCxnSpPr>
          <p:spPr>
            <a:xfrm flipH="1">
              <a:off x="2585576" y="2375993"/>
              <a:ext cx="274320" cy="0"/>
            </a:xfrm>
            <a:prstGeom prst="line">
              <a:avLst/>
            </a:prstGeom>
            <a:noFill/>
            <a:ln w="9525" cap="flat" cmpd="sng" algn="ctr">
              <a:solidFill>
                <a:srgbClr val="FFFFFF"/>
              </a:solidFill>
              <a:prstDash val="solid"/>
              <a:headEnd type="none"/>
              <a:tailEnd type="none"/>
            </a:ln>
            <a:effectLst/>
          </p:spPr>
        </p:cxnSp>
      </p:grpSp>
      <p:sp>
        <p:nvSpPr>
          <p:cNvPr id="92" name="TextBox 256"/>
          <p:cNvSpPr txBox="1"/>
          <p:nvPr/>
        </p:nvSpPr>
        <p:spPr>
          <a:xfrm>
            <a:off x="2652540" y="3660470"/>
            <a:ext cx="1546092" cy="729618"/>
          </a:xfrm>
          <a:prstGeom prst="rect">
            <a:avLst/>
          </a:prstGeom>
          <a:noFill/>
        </p:spPr>
        <p:txBody>
          <a:bodyPr wrap="square" lIns="182829" tIns="146263" rIns="182829" bIns="146263" rtlCol="0">
            <a:spAutoFit/>
          </a:bodyPr>
          <a:lstStyle/>
          <a:p>
            <a:pPr defTabSz="896328">
              <a:lnSpc>
                <a:spcPct val="90000"/>
              </a:lnSpc>
              <a:defRPr/>
            </a:pPr>
            <a:r>
              <a:rPr lang="en-US" sz="1567" kern="0" spc="-29" dirty="0">
                <a:solidFill>
                  <a:srgbClr val="FFFFFF"/>
                </a:solidFill>
                <a:latin typeface="Segoe UI"/>
              </a:rPr>
              <a:t>Up to every 15 minutes</a:t>
            </a:r>
          </a:p>
        </p:txBody>
      </p:sp>
      <p:sp>
        <p:nvSpPr>
          <p:cNvPr id="93" name="SQL Server"/>
          <p:cNvSpPr>
            <a:spLocks noChangeAspect="1" noEditPoints="1"/>
          </p:cNvSpPr>
          <p:nvPr/>
        </p:nvSpPr>
        <p:spPr bwMode="auto">
          <a:xfrm>
            <a:off x="726568" y="2814116"/>
            <a:ext cx="1454186" cy="366668"/>
          </a:xfrm>
          <a:custGeom>
            <a:avLst/>
            <a:gdLst>
              <a:gd name="T0" fmla="*/ 221 w 11184"/>
              <a:gd name="T1" fmla="*/ 1967 h 2824"/>
              <a:gd name="T2" fmla="*/ 2605 w 11184"/>
              <a:gd name="T3" fmla="*/ 1136 h 2824"/>
              <a:gd name="T4" fmla="*/ 1638 w 11184"/>
              <a:gd name="T5" fmla="*/ 627 h 2824"/>
              <a:gd name="T6" fmla="*/ 1175 w 11184"/>
              <a:gd name="T7" fmla="*/ 921 h 2824"/>
              <a:gd name="T8" fmla="*/ 816 w 11184"/>
              <a:gd name="T9" fmla="*/ 1997 h 2824"/>
              <a:gd name="T10" fmla="*/ 1141 w 11184"/>
              <a:gd name="T11" fmla="*/ 1938 h 2824"/>
              <a:gd name="T12" fmla="*/ 1122 w 11184"/>
              <a:gd name="T13" fmla="*/ 1468 h 2824"/>
              <a:gd name="T14" fmla="*/ 1188 w 11184"/>
              <a:gd name="T15" fmla="*/ 536 h 2824"/>
              <a:gd name="T16" fmla="*/ 1150 w 11184"/>
              <a:gd name="T17" fmla="*/ 306 h 2824"/>
              <a:gd name="T18" fmla="*/ 580 w 11184"/>
              <a:gd name="T19" fmla="*/ 405 h 2824"/>
              <a:gd name="T20" fmla="*/ 783 w 11184"/>
              <a:gd name="T21" fmla="*/ 1429 h 2824"/>
              <a:gd name="T22" fmla="*/ 564 w 11184"/>
              <a:gd name="T23" fmla="*/ 1773 h 2824"/>
              <a:gd name="T24" fmla="*/ 105 w 11184"/>
              <a:gd name="T25" fmla="*/ 2239 h 2824"/>
              <a:gd name="T26" fmla="*/ 640 w 11184"/>
              <a:gd name="T27" fmla="*/ 2691 h 2824"/>
              <a:gd name="T28" fmla="*/ 718 w 11184"/>
              <a:gd name="T29" fmla="*/ 2712 h 2824"/>
              <a:gd name="T30" fmla="*/ 1508 w 11184"/>
              <a:gd name="T31" fmla="*/ 2062 h 2824"/>
              <a:gd name="T32" fmla="*/ 1513 w 11184"/>
              <a:gd name="T33" fmla="*/ 1400 h 2824"/>
              <a:gd name="T34" fmla="*/ 1586 w 11184"/>
              <a:gd name="T35" fmla="*/ 1005 h 2824"/>
              <a:gd name="T36" fmla="*/ 5765 w 11184"/>
              <a:gd name="T37" fmla="*/ 600 h 2824"/>
              <a:gd name="T38" fmla="*/ 5778 w 11184"/>
              <a:gd name="T39" fmla="*/ 663 h 2824"/>
              <a:gd name="T40" fmla="*/ 5675 w 11184"/>
              <a:gd name="T41" fmla="*/ 663 h 2824"/>
              <a:gd name="T42" fmla="*/ 5687 w 11184"/>
              <a:gd name="T43" fmla="*/ 663 h 2824"/>
              <a:gd name="T44" fmla="*/ 3127 w 11184"/>
              <a:gd name="T45" fmla="*/ 835 h 2824"/>
              <a:gd name="T46" fmla="*/ 3323 w 11184"/>
              <a:gd name="T47" fmla="*/ 613 h 2824"/>
              <a:gd name="T48" fmla="*/ 3565 w 11184"/>
              <a:gd name="T49" fmla="*/ 494 h 2824"/>
              <a:gd name="T50" fmla="*/ 3512 w 11184"/>
              <a:gd name="T51" fmla="*/ 640 h 2824"/>
              <a:gd name="T52" fmla="*/ 3702 w 11184"/>
              <a:gd name="T53" fmla="*/ 815 h 2824"/>
              <a:gd name="T54" fmla="*/ 4040 w 11184"/>
              <a:gd name="T55" fmla="*/ 709 h 2824"/>
              <a:gd name="T56" fmla="*/ 4473 w 11184"/>
              <a:gd name="T57" fmla="*/ 941 h 2824"/>
              <a:gd name="T58" fmla="*/ 4433 w 11184"/>
              <a:gd name="T59" fmla="*/ 709 h 2824"/>
              <a:gd name="T60" fmla="*/ 4669 w 11184"/>
              <a:gd name="T61" fmla="*/ 941 h 2824"/>
              <a:gd name="T62" fmla="*/ 4703 w 11184"/>
              <a:gd name="T63" fmla="*/ 676 h 2824"/>
              <a:gd name="T64" fmla="*/ 5013 w 11184"/>
              <a:gd name="T65" fmla="*/ 629 h 2824"/>
              <a:gd name="T66" fmla="*/ 4928 w 11184"/>
              <a:gd name="T67" fmla="*/ 908 h 2824"/>
              <a:gd name="T68" fmla="*/ 5272 w 11184"/>
              <a:gd name="T69" fmla="*/ 640 h 2824"/>
              <a:gd name="T70" fmla="*/ 5408 w 11184"/>
              <a:gd name="T71" fmla="*/ 684 h 2824"/>
              <a:gd name="T72" fmla="*/ 5552 w 11184"/>
              <a:gd name="T73" fmla="*/ 539 h 2824"/>
              <a:gd name="T74" fmla="*/ 5584 w 11184"/>
              <a:gd name="T75" fmla="*/ 987 h 2824"/>
              <a:gd name="T76" fmla="*/ 2998 w 11184"/>
              <a:gd name="T77" fmla="*/ 2303 h 2824"/>
              <a:gd name="T78" fmla="*/ 3528 w 11184"/>
              <a:gd name="T79" fmla="*/ 1330 h 2824"/>
              <a:gd name="T80" fmla="*/ 3867 w 11184"/>
              <a:gd name="T81" fmla="*/ 2283 h 2824"/>
              <a:gd name="T82" fmla="*/ 4316 w 11184"/>
              <a:gd name="T83" fmla="*/ 2336 h 2824"/>
              <a:gd name="T84" fmla="*/ 5832 w 11184"/>
              <a:gd name="T85" fmla="*/ 2452 h 2824"/>
              <a:gd name="T86" fmla="*/ 6184 w 11184"/>
              <a:gd name="T87" fmla="*/ 2401 h 2824"/>
              <a:gd name="T88" fmla="*/ 6609 w 11184"/>
              <a:gd name="T89" fmla="*/ 1115 h 2824"/>
              <a:gd name="T90" fmla="*/ 7163 w 11184"/>
              <a:gd name="T91" fmla="*/ 1620 h 2824"/>
              <a:gd name="T92" fmla="*/ 7856 w 11184"/>
              <a:gd name="T93" fmla="*/ 1939 h 2824"/>
              <a:gd name="T94" fmla="*/ 8508 w 11184"/>
              <a:gd name="T95" fmla="*/ 1506 h 2824"/>
              <a:gd name="T96" fmla="*/ 8177 w 11184"/>
              <a:gd name="T97" fmla="*/ 1704 h 2824"/>
              <a:gd name="T98" fmla="*/ 8993 w 11184"/>
              <a:gd name="T99" fmla="*/ 2321 h 2824"/>
              <a:gd name="T100" fmla="*/ 9923 w 11184"/>
              <a:gd name="T101" fmla="*/ 2342 h 2824"/>
              <a:gd name="T102" fmla="*/ 10067 w 11184"/>
              <a:gd name="T103" fmla="*/ 1690 h 2824"/>
              <a:gd name="T104" fmla="*/ 10448 w 11184"/>
              <a:gd name="T105" fmla="*/ 2452 h 2824"/>
              <a:gd name="T106" fmla="*/ 11052 w 11184"/>
              <a:gd name="T107" fmla="*/ 1512 h 2824"/>
              <a:gd name="T108" fmla="*/ 11119 w 11184"/>
              <a:gd name="T109" fmla="*/ 1570 h 2824"/>
              <a:gd name="T110" fmla="*/ 11086 w 11184"/>
              <a:gd name="T111" fmla="*/ 1477 h 2824"/>
              <a:gd name="T112" fmla="*/ 11027 w 11184"/>
              <a:gd name="T113" fmla="*/ 1637 h 2824"/>
              <a:gd name="T114" fmla="*/ 1464 w 11184"/>
              <a:gd name="T115" fmla="*/ 2708 h 2824"/>
              <a:gd name="T116" fmla="*/ 1636 w 11184"/>
              <a:gd name="T117" fmla="*/ 2735 h 2824"/>
              <a:gd name="T118" fmla="*/ 1524 w 11184"/>
              <a:gd name="T119" fmla="*/ 2696 h 28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184" h="2824">
                <a:moveTo>
                  <a:pt x="1501" y="529"/>
                </a:moveTo>
                <a:cubicBezTo>
                  <a:pt x="1441" y="519"/>
                  <a:pt x="1377" y="508"/>
                  <a:pt x="1303" y="496"/>
                </a:cubicBezTo>
                <a:cubicBezTo>
                  <a:pt x="1197" y="308"/>
                  <a:pt x="1123" y="145"/>
                  <a:pt x="1085" y="0"/>
                </a:cubicBezTo>
                <a:cubicBezTo>
                  <a:pt x="1006" y="26"/>
                  <a:pt x="562" y="182"/>
                  <a:pt x="477" y="293"/>
                </a:cubicBezTo>
                <a:cubicBezTo>
                  <a:pt x="476" y="294"/>
                  <a:pt x="475" y="296"/>
                  <a:pt x="475" y="297"/>
                </a:cubicBezTo>
                <a:cubicBezTo>
                  <a:pt x="461" y="320"/>
                  <a:pt x="477" y="342"/>
                  <a:pt x="489" y="353"/>
                </a:cubicBezTo>
                <a:cubicBezTo>
                  <a:pt x="652" y="536"/>
                  <a:pt x="881" y="647"/>
                  <a:pt x="881" y="1018"/>
                </a:cubicBezTo>
                <a:cubicBezTo>
                  <a:pt x="881" y="1358"/>
                  <a:pt x="574" y="1677"/>
                  <a:pt x="267" y="1932"/>
                </a:cubicBezTo>
                <a:cubicBezTo>
                  <a:pt x="247" y="1945"/>
                  <a:pt x="234" y="1958"/>
                  <a:pt x="214" y="1971"/>
                </a:cubicBezTo>
                <a:cubicBezTo>
                  <a:pt x="217" y="1969"/>
                  <a:pt x="219" y="1968"/>
                  <a:pt x="221" y="1967"/>
                </a:cubicBezTo>
                <a:cubicBezTo>
                  <a:pt x="216" y="1970"/>
                  <a:pt x="216" y="1970"/>
                  <a:pt x="216" y="1970"/>
                </a:cubicBezTo>
                <a:cubicBezTo>
                  <a:pt x="138" y="2036"/>
                  <a:pt x="53" y="2141"/>
                  <a:pt x="27" y="2233"/>
                </a:cubicBezTo>
                <a:cubicBezTo>
                  <a:pt x="0" y="2370"/>
                  <a:pt x="105" y="2482"/>
                  <a:pt x="216" y="2560"/>
                </a:cubicBezTo>
                <a:cubicBezTo>
                  <a:pt x="333" y="2645"/>
                  <a:pt x="464" y="2692"/>
                  <a:pt x="614" y="2731"/>
                </a:cubicBezTo>
                <a:cubicBezTo>
                  <a:pt x="771" y="2777"/>
                  <a:pt x="1097" y="2824"/>
                  <a:pt x="1267" y="2824"/>
                </a:cubicBezTo>
                <a:cubicBezTo>
                  <a:pt x="1280" y="2824"/>
                  <a:pt x="1293" y="2824"/>
                  <a:pt x="1293" y="2824"/>
                </a:cubicBezTo>
                <a:cubicBezTo>
                  <a:pt x="1293" y="2824"/>
                  <a:pt x="1299" y="2810"/>
                  <a:pt x="1306" y="2810"/>
                </a:cubicBezTo>
                <a:cubicBezTo>
                  <a:pt x="1319" y="2784"/>
                  <a:pt x="1508" y="2416"/>
                  <a:pt x="1560" y="2108"/>
                </a:cubicBezTo>
                <a:cubicBezTo>
                  <a:pt x="1598" y="1912"/>
                  <a:pt x="1624" y="1642"/>
                  <a:pt x="1573" y="1382"/>
                </a:cubicBezTo>
                <a:cubicBezTo>
                  <a:pt x="1921" y="1276"/>
                  <a:pt x="2329" y="1175"/>
                  <a:pt x="2605" y="1136"/>
                </a:cubicBezTo>
                <a:cubicBezTo>
                  <a:pt x="2592" y="1123"/>
                  <a:pt x="2592" y="1123"/>
                  <a:pt x="2592" y="1123"/>
                </a:cubicBezTo>
                <a:cubicBezTo>
                  <a:pt x="2442" y="881"/>
                  <a:pt x="2207" y="660"/>
                  <a:pt x="1501" y="529"/>
                </a:cubicBezTo>
                <a:close/>
                <a:moveTo>
                  <a:pt x="1991" y="731"/>
                </a:moveTo>
                <a:cubicBezTo>
                  <a:pt x="2037" y="744"/>
                  <a:pt x="2076" y="764"/>
                  <a:pt x="2115" y="784"/>
                </a:cubicBezTo>
                <a:cubicBezTo>
                  <a:pt x="1913" y="823"/>
                  <a:pt x="1736" y="881"/>
                  <a:pt x="1580" y="947"/>
                </a:cubicBezTo>
                <a:cubicBezTo>
                  <a:pt x="1638" y="829"/>
                  <a:pt x="1664" y="718"/>
                  <a:pt x="1671" y="627"/>
                </a:cubicBezTo>
                <a:cubicBezTo>
                  <a:pt x="1782" y="660"/>
                  <a:pt x="1887" y="692"/>
                  <a:pt x="1991" y="731"/>
                </a:cubicBezTo>
                <a:close/>
                <a:moveTo>
                  <a:pt x="1508" y="953"/>
                </a:moveTo>
                <a:cubicBezTo>
                  <a:pt x="1436" y="914"/>
                  <a:pt x="1357" y="875"/>
                  <a:pt x="1279" y="849"/>
                </a:cubicBezTo>
                <a:cubicBezTo>
                  <a:pt x="1384" y="771"/>
                  <a:pt x="1508" y="699"/>
                  <a:pt x="1638" y="627"/>
                </a:cubicBezTo>
                <a:cubicBezTo>
                  <a:pt x="1632" y="705"/>
                  <a:pt x="1593" y="816"/>
                  <a:pt x="1508" y="953"/>
                </a:cubicBezTo>
                <a:close/>
                <a:moveTo>
                  <a:pt x="907" y="810"/>
                </a:moveTo>
                <a:cubicBezTo>
                  <a:pt x="972" y="816"/>
                  <a:pt x="1057" y="842"/>
                  <a:pt x="1148" y="881"/>
                </a:cubicBezTo>
                <a:cubicBezTo>
                  <a:pt x="1077" y="934"/>
                  <a:pt x="998" y="1005"/>
                  <a:pt x="913" y="1090"/>
                </a:cubicBezTo>
                <a:cubicBezTo>
                  <a:pt x="926" y="992"/>
                  <a:pt x="920" y="894"/>
                  <a:pt x="907" y="810"/>
                </a:cubicBezTo>
                <a:close/>
                <a:moveTo>
                  <a:pt x="920" y="738"/>
                </a:moveTo>
                <a:cubicBezTo>
                  <a:pt x="979" y="666"/>
                  <a:pt x="1064" y="601"/>
                  <a:pt x="1162" y="529"/>
                </a:cubicBezTo>
                <a:cubicBezTo>
                  <a:pt x="1194" y="621"/>
                  <a:pt x="1201" y="718"/>
                  <a:pt x="1194" y="816"/>
                </a:cubicBezTo>
                <a:cubicBezTo>
                  <a:pt x="1103" y="784"/>
                  <a:pt x="1011" y="757"/>
                  <a:pt x="920" y="738"/>
                </a:cubicBezTo>
                <a:close/>
                <a:moveTo>
                  <a:pt x="1175" y="921"/>
                </a:moveTo>
                <a:cubicBezTo>
                  <a:pt x="1155" y="1025"/>
                  <a:pt x="1109" y="1129"/>
                  <a:pt x="1044" y="1234"/>
                </a:cubicBezTo>
                <a:cubicBezTo>
                  <a:pt x="1005" y="1181"/>
                  <a:pt x="953" y="1155"/>
                  <a:pt x="920" y="1142"/>
                </a:cubicBezTo>
                <a:cubicBezTo>
                  <a:pt x="966" y="1097"/>
                  <a:pt x="1057" y="1018"/>
                  <a:pt x="1175" y="921"/>
                </a:cubicBezTo>
                <a:close/>
                <a:moveTo>
                  <a:pt x="1031" y="1325"/>
                </a:moveTo>
                <a:cubicBezTo>
                  <a:pt x="1070" y="1377"/>
                  <a:pt x="1090" y="1429"/>
                  <a:pt x="1096" y="1482"/>
                </a:cubicBezTo>
                <a:cubicBezTo>
                  <a:pt x="926" y="1547"/>
                  <a:pt x="789" y="1599"/>
                  <a:pt x="665" y="1664"/>
                </a:cubicBezTo>
                <a:cubicBezTo>
                  <a:pt x="822" y="1553"/>
                  <a:pt x="939" y="1442"/>
                  <a:pt x="1031" y="1325"/>
                </a:cubicBezTo>
                <a:close/>
                <a:moveTo>
                  <a:pt x="892" y="1624"/>
                </a:moveTo>
                <a:cubicBezTo>
                  <a:pt x="928" y="1748"/>
                  <a:pt x="1021" y="1842"/>
                  <a:pt x="1091" y="1898"/>
                </a:cubicBezTo>
                <a:cubicBezTo>
                  <a:pt x="1006" y="1931"/>
                  <a:pt x="921" y="1964"/>
                  <a:pt x="816" y="1997"/>
                </a:cubicBezTo>
                <a:cubicBezTo>
                  <a:pt x="777" y="2010"/>
                  <a:pt x="732" y="2023"/>
                  <a:pt x="673" y="2042"/>
                </a:cubicBezTo>
                <a:cubicBezTo>
                  <a:pt x="721" y="1976"/>
                  <a:pt x="825" y="1775"/>
                  <a:pt x="877" y="1631"/>
                </a:cubicBezTo>
                <a:cubicBezTo>
                  <a:pt x="882" y="1629"/>
                  <a:pt x="887" y="1627"/>
                  <a:pt x="892" y="1624"/>
                </a:cubicBezTo>
                <a:close/>
                <a:moveTo>
                  <a:pt x="862" y="2042"/>
                </a:moveTo>
                <a:cubicBezTo>
                  <a:pt x="940" y="2016"/>
                  <a:pt x="1012" y="1990"/>
                  <a:pt x="1084" y="1957"/>
                </a:cubicBezTo>
                <a:cubicBezTo>
                  <a:pt x="1032" y="2088"/>
                  <a:pt x="960" y="2213"/>
                  <a:pt x="895" y="2331"/>
                </a:cubicBezTo>
                <a:cubicBezTo>
                  <a:pt x="862" y="2311"/>
                  <a:pt x="829" y="2292"/>
                  <a:pt x="803" y="2265"/>
                </a:cubicBezTo>
                <a:cubicBezTo>
                  <a:pt x="738" y="2219"/>
                  <a:pt x="679" y="2167"/>
                  <a:pt x="634" y="2115"/>
                </a:cubicBezTo>
                <a:cubicBezTo>
                  <a:pt x="712" y="2088"/>
                  <a:pt x="790" y="2069"/>
                  <a:pt x="862" y="2042"/>
                </a:cubicBezTo>
                <a:close/>
                <a:moveTo>
                  <a:pt x="1141" y="1938"/>
                </a:moveTo>
                <a:cubicBezTo>
                  <a:pt x="1298" y="2029"/>
                  <a:pt x="1456" y="2069"/>
                  <a:pt x="1500" y="2075"/>
                </a:cubicBezTo>
                <a:cubicBezTo>
                  <a:pt x="1500" y="2082"/>
                  <a:pt x="1500" y="2082"/>
                  <a:pt x="1500" y="2082"/>
                </a:cubicBezTo>
                <a:cubicBezTo>
                  <a:pt x="1416" y="2134"/>
                  <a:pt x="1122" y="2246"/>
                  <a:pt x="985" y="2292"/>
                </a:cubicBezTo>
                <a:cubicBezTo>
                  <a:pt x="1057" y="2167"/>
                  <a:pt x="1109" y="2042"/>
                  <a:pt x="1141" y="1938"/>
                </a:cubicBezTo>
                <a:close/>
                <a:moveTo>
                  <a:pt x="1117" y="1859"/>
                </a:moveTo>
                <a:cubicBezTo>
                  <a:pt x="1039" y="1793"/>
                  <a:pt x="961" y="1699"/>
                  <a:pt x="933" y="1608"/>
                </a:cubicBezTo>
                <a:cubicBezTo>
                  <a:pt x="991" y="1585"/>
                  <a:pt x="1048" y="1563"/>
                  <a:pt x="1109" y="1540"/>
                </a:cubicBezTo>
                <a:cubicBezTo>
                  <a:pt x="1127" y="1533"/>
                  <a:pt x="1146" y="1526"/>
                  <a:pt x="1166" y="1518"/>
                </a:cubicBezTo>
                <a:cubicBezTo>
                  <a:pt x="1178" y="1624"/>
                  <a:pt x="1153" y="1744"/>
                  <a:pt x="1117" y="1859"/>
                </a:cubicBezTo>
                <a:close/>
                <a:moveTo>
                  <a:pt x="1122" y="1468"/>
                </a:moveTo>
                <a:cubicBezTo>
                  <a:pt x="1129" y="1384"/>
                  <a:pt x="1103" y="1325"/>
                  <a:pt x="1077" y="1273"/>
                </a:cubicBezTo>
                <a:cubicBezTo>
                  <a:pt x="1175" y="1214"/>
                  <a:pt x="1292" y="1149"/>
                  <a:pt x="1423" y="1084"/>
                </a:cubicBezTo>
                <a:cubicBezTo>
                  <a:pt x="1351" y="1195"/>
                  <a:pt x="1246" y="1325"/>
                  <a:pt x="1122" y="1468"/>
                </a:cubicBezTo>
                <a:close/>
                <a:moveTo>
                  <a:pt x="1129" y="1181"/>
                </a:moveTo>
                <a:cubicBezTo>
                  <a:pt x="1181" y="1090"/>
                  <a:pt x="1214" y="999"/>
                  <a:pt x="1227" y="914"/>
                </a:cubicBezTo>
                <a:cubicBezTo>
                  <a:pt x="1299" y="940"/>
                  <a:pt x="1364" y="973"/>
                  <a:pt x="1429" y="1012"/>
                </a:cubicBezTo>
                <a:cubicBezTo>
                  <a:pt x="1318" y="1064"/>
                  <a:pt x="1220" y="1123"/>
                  <a:pt x="1129" y="1181"/>
                </a:cubicBezTo>
                <a:close/>
                <a:moveTo>
                  <a:pt x="1599" y="614"/>
                </a:moveTo>
                <a:cubicBezTo>
                  <a:pt x="1469" y="666"/>
                  <a:pt x="1364" y="725"/>
                  <a:pt x="1240" y="810"/>
                </a:cubicBezTo>
                <a:cubicBezTo>
                  <a:pt x="1246" y="705"/>
                  <a:pt x="1227" y="614"/>
                  <a:pt x="1188" y="536"/>
                </a:cubicBezTo>
                <a:cubicBezTo>
                  <a:pt x="1325" y="562"/>
                  <a:pt x="1462" y="581"/>
                  <a:pt x="1599" y="614"/>
                </a:cubicBezTo>
                <a:close/>
                <a:moveTo>
                  <a:pt x="1241" y="486"/>
                </a:moveTo>
                <a:cubicBezTo>
                  <a:pt x="1169" y="474"/>
                  <a:pt x="1087" y="461"/>
                  <a:pt x="988" y="445"/>
                </a:cubicBezTo>
                <a:cubicBezTo>
                  <a:pt x="1056" y="408"/>
                  <a:pt x="1106" y="376"/>
                  <a:pt x="1163" y="325"/>
                </a:cubicBezTo>
                <a:cubicBezTo>
                  <a:pt x="1180" y="377"/>
                  <a:pt x="1208" y="429"/>
                  <a:pt x="1241" y="486"/>
                </a:cubicBezTo>
                <a:close/>
                <a:moveTo>
                  <a:pt x="1078" y="26"/>
                </a:moveTo>
                <a:cubicBezTo>
                  <a:pt x="1085" y="111"/>
                  <a:pt x="1104" y="189"/>
                  <a:pt x="1137" y="273"/>
                </a:cubicBezTo>
                <a:cubicBezTo>
                  <a:pt x="1032" y="247"/>
                  <a:pt x="784" y="208"/>
                  <a:pt x="693" y="202"/>
                </a:cubicBezTo>
                <a:cubicBezTo>
                  <a:pt x="843" y="111"/>
                  <a:pt x="1052" y="32"/>
                  <a:pt x="1078" y="26"/>
                </a:cubicBezTo>
                <a:close/>
                <a:moveTo>
                  <a:pt x="1150" y="306"/>
                </a:moveTo>
                <a:cubicBezTo>
                  <a:pt x="1106" y="331"/>
                  <a:pt x="1020" y="374"/>
                  <a:pt x="927" y="435"/>
                </a:cubicBezTo>
                <a:cubicBezTo>
                  <a:pt x="915" y="433"/>
                  <a:pt x="903" y="431"/>
                  <a:pt x="891" y="429"/>
                </a:cubicBezTo>
                <a:cubicBezTo>
                  <a:pt x="828" y="371"/>
                  <a:pt x="705" y="253"/>
                  <a:pt x="667" y="215"/>
                </a:cubicBezTo>
                <a:cubicBezTo>
                  <a:pt x="745" y="247"/>
                  <a:pt x="1013" y="299"/>
                  <a:pt x="1150" y="306"/>
                </a:cubicBezTo>
                <a:close/>
                <a:moveTo>
                  <a:pt x="608" y="260"/>
                </a:moveTo>
                <a:cubicBezTo>
                  <a:pt x="621" y="247"/>
                  <a:pt x="634" y="241"/>
                  <a:pt x="654" y="228"/>
                </a:cubicBezTo>
                <a:cubicBezTo>
                  <a:pt x="683" y="267"/>
                  <a:pt x="753" y="353"/>
                  <a:pt x="802" y="413"/>
                </a:cubicBezTo>
                <a:cubicBezTo>
                  <a:pt x="724" y="400"/>
                  <a:pt x="617" y="380"/>
                  <a:pt x="547" y="354"/>
                </a:cubicBezTo>
                <a:cubicBezTo>
                  <a:pt x="544" y="319"/>
                  <a:pt x="580" y="279"/>
                  <a:pt x="608" y="260"/>
                </a:cubicBezTo>
                <a:close/>
                <a:moveTo>
                  <a:pt x="580" y="405"/>
                </a:moveTo>
                <a:cubicBezTo>
                  <a:pt x="632" y="425"/>
                  <a:pt x="698" y="438"/>
                  <a:pt x="763" y="457"/>
                </a:cubicBezTo>
                <a:cubicBezTo>
                  <a:pt x="796" y="542"/>
                  <a:pt x="815" y="614"/>
                  <a:pt x="835" y="686"/>
                </a:cubicBezTo>
                <a:cubicBezTo>
                  <a:pt x="776" y="581"/>
                  <a:pt x="691" y="484"/>
                  <a:pt x="580" y="405"/>
                </a:cubicBezTo>
                <a:close/>
                <a:moveTo>
                  <a:pt x="789" y="464"/>
                </a:moveTo>
                <a:cubicBezTo>
                  <a:pt x="920" y="490"/>
                  <a:pt x="1050" y="516"/>
                  <a:pt x="1129" y="529"/>
                </a:cubicBezTo>
                <a:cubicBezTo>
                  <a:pt x="1070" y="555"/>
                  <a:pt x="946" y="634"/>
                  <a:pt x="881" y="705"/>
                </a:cubicBezTo>
                <a:cubicBezTo>
                  <a:pt x="855" y="594"/>
                  <a:pt x="815" y="503"/>
                  <a:pt x="789" y="464"/>
                </a:cubicBezTo>
                <a:close/>
                <a:moveTo>
                  <a:pt x="887" y="1214"/>
                </a:moveTo>
                <a:cubicBezTo>
                  <a:pt x="926" y="1234"/>
                  <a:pt x="959" y="1253"/>
                  <a:pt x="985" y="1279"/>
                </a:cubicBezTo>
                <a:cubicBezTo>
                  <a:pt x="907" y="1332"/>
                  <a:pt x="841" y="1384"/>
                  <a:pt x="783" y="1429"/>
                </a:cubicBezTo>
                <a:cubicBezTo>
                  <a:pt x="835" y="1358"/>
                  <a:pt x="868" y="1286"/>
                  <a:pt x="887" y="1214"/>
                </a:cubicBezTo>
                <a:close/>
                <a:moveTo>
                  <a:pt x="730" y="1501"/>
                </a:moveTo>
                <a:cubicBezTo>
                  <a:pt x="789" y="1462"/>
                  <a:pt x="868" y="1403"/>
                  <a:pt x="966" y="1345"/>
                </a:cubicBezTo>
                <a:cubicBezTo>
                  <a:pt x="874" y="1462"/>
                  <a:pt x="750" y="1573"/>
                  <a:pt x="593" y="1664"/>
                </a:cubicBezTo>
                <a:cubicBezTo>
                  <a:pt x="646" y="1612"/>
                  <a:pt x="691" y="1553"/>
                  <a:pt x="730" y="1501"/>
                </a:cubicBezTo>
                <a:close/>
                <a:moveTo>
                  <a:pt x="564" y="1773"/>
                </a:moveTo>
                <a:cubicBezTo>
                  <a:pt x="649" y="1730"/>
                  <a:pt x="728" y="1694"/>
                  <a:pt x="807" y="1660"/>
                </a:cubicBezTo>
                <a:cubicBezTo>
                  <a:pt x="736" y="1818"/>
                  <a:pt x="643" y="1969"/>
                  <a:pt x="601" y="2036"/>
                </a:cubicBezTo>
                <a:cubicBezTo>
                  <a:pt x="594" y="2036"/>
                  <a:pt x="594" y="2042"/>
                  <a:pt x="594" y="2049"/>
                </a:cubicBezTo>
                <a:cubicBezTo>
                  <a:pt x="551" y="1967"/>
                  <a:pt x="531" y="1874"/>
                  <a:pt x="564" y="1773"/>
                </a:cubicBezTo>
                <a:close/>
                <a:moveTo>
                  <a:pt x="104" y="2200"/>
                </a:moveTo>
                <a:cubicBezTo>
                  <a:pt x="124" y="2095"/>
                  <a:pt x="228" y="1957"/>
                  <a:pt x="352" y="1892"/>
                </a:cubicBezTo>
                <a:cubicBezTo>
                  <a:pt x="354" y="1890"/>
                  <a:pt x="355" y="1888"/>
                  <a:pt x="356" y="1886"/>
                </a:cubicBezTo>
                <a:cubicBezTo>
                  <a:pt x="403" y="1859"/>
                  <a:pt x="447" y="1835"/>
                  <a:pt x="489" y="1812"/>
                </a:cubicBezTo>
                <a:cubicBezTo>
                  <a:pt x="488" y="1818"/>
                  <a:pt x="486" y="1825"/>
                  <a:pt x="483" y="1833"/>
                </a:cubicBezTo>
                <a:cubicBezTo>
                  <a:pt x="477" y="1859"/>
                  <a:pt x="477" y="1885"/>
                  <a:pt x="477" y="1911"/>
                </a:cubicBezTo>
                <a:cubicBezTo>
                  <a:pt x="477" y="1970"/>
                  <a:pt x="496" y="2029"/>
                  <a:pt x="535" y="2088"/>
                </a:cubicBezTo>
                <a:cubicBezTo>
                  <a:pt x="398" y="2128"/>
                  <a:pt x="248" y="2174"/>
                  <a:pt x="104" y="2213"/>
                </a:cubicBezTo>
                <a:cubicBezTo>
                  <a:pt x="104" y="2206"/>
                  <a:pt x="104" y="2200"/>
                  <a:pt x="104" y="2200"/>
                </a:cubicBezTo>
                <a:close/>
                <a:moveTo>
                  <a:pt x="105" y="2239"/>
                </a:moveTo>
                <a:cubicBezTo>
                  <a:pt x="242" y="2206"/>
                  <a:pt x="386" y="2174"/>
                  <a:pt x="536" y="2141"/>
                </a:cubicBezTo>
                <a:cubicBezTo>
                  <a:pt x="425" y="2298"/>
                  <a:pt x="333" y="2416"/>
                  <a:pt x="275" y="2508"/>
                </a:cubicBezTo>
                <a:cubicBezTo>
                  <a:pt x="196" y="2442"/>
                  <a:pt x="111" y="2344"/>
                  <a:pt x="105" y="2239"/>
                </a:cubicBezTo>
                <a:close/>
                <a:moveTo>
                  <a:pt x="294" y="2521"/>
                </a:moveTo>
                <a:cubicBezTo>
                  <a:pt x="386" y="2396"/>
                  <a:pt x="490" y="2278"/>
                  <a:pt x="588" y="2160"/>
                </a:cubicBezTo>
                <a:cubicBezTo>
                  <a:pt x="608" y="2187"/>
                  <a:pt x="634" y="2213"/>
                  <a:pt x="660" y="2239"/>
                </a:cubicBezTo>
                <a:cubicBezTo>
                  <a:pt x="712" y="2285"/>
                  <a:pt x="764" y="2324"/>
                  <a:pt x="823" y="2357"/>
                </a:cubicBezTo>
                <a:cubicBezTo>
                  <a:pt x="653" y="2416"/>
                  <a:pt x="484" y="2475"/>
                  <a:pt x="314" y="2534"/>
                </a:cubicBezTo>
                <a:cubicBezTo>
                  <a:pt x="307" y="2528"/>
                  <a:pt x="301" y="2528"/>
                  <a:pt x="294" y="2521"/>
                </a:cubicBezTo>
                <a:close/>
                <a:moveTo>
                  <a:pt x="640" y="2691"/>
                </a:moveTo>
                <a:cubicBezTo>
                  <a:pt x="497" y="2639"/>
                  <a:pt x="425" y="2613"/>
                  <a:pt x="333" y="2547"/>
                </a:cubicBezTo>
                <a:cubicBezTo>
                  <a:pt x="405" y="2528"/>
                  <a:pt x="705" y="2449"/>
                  <a:pt x="849" y="2403"/>
                </a:cubicBezTo>
                <a:cubicBezTo>
                  <a:pt x="771" y="2541"/>
                  <a:pt x="699" y="2645"/>
                  <a:pt x="666" y="2698"/>
                </a:cubicBezTo>
                <a:cubicBezTo>
                  <a:pt x="660" y="2691"/>
                  <a:pt x="653" y="2691"/>
                  <a:pt x="640" y="2691"/>
                </a:cubicBezTo>
                <a:close/>
                <a:moveTo>
                  <a:pt x="1280" y="2803"/>
                </a:moveTo>
                <a:cubicBezTo>
                  <a:pt x="1162" y="2790"/>
                  <a:pt x="921" y="2757"/>
                  <a:pt x="764" y="2718"/>
                </a:cubicBezTo>
                <a:cubicBezTo>
                  <a:pt x="986" y="2672"/>
                  <a:pt x="1130" y="2645"/>
                  <a:pt x="1378" y="2528"/>
                </a:cubicBezTo>
                <a:cubicBezTo>
                  <a:pt x="1339" y="2645"/>
                  <a:pt x="1299" y="2757"/>
                  <a:pt x="1280" y="2803"/>
                </a:cubicBezTo>
                <a:close/>
                <a:moveTo>
                  <a:pt x="725" y="2712"/>
                </a:moveTo>
                <a:cubicBezTo>
                  <a:pt x="718" y="2712"/>
                  <a:pt x="718" y="2712"/>
                  <a:pt x="718" y="2712"/>
                </a:cubicBezTo>
                <a:cubicBezTo>
                  <a:pt x="712" y="2712"/>
                  <a:pt x="705" y="2705"/>
                  <a:pt x="699" y="2705"/>
                </a:cubicBezTo>
                <a:cubicBezTo>
                  <a:pt x="790" y="2600"/>
                  <a:pt x="862" y="2502"/>
                  <a:pt x="921" y="2403"/>
                </a:cubicBezTo>
                <a:cubicBezTo>
                  <a:pt x="1136" y="2488"/>
                  <a:pt x="1352" y="2508"/>
                  <a:pt x="1378" y="2508"/>
                </a:cubicBezTo>
                <a:cubicBezTo>
                  <a:pt x="1280" y="2548"/>
                  <a:pt x="751" y="2696"/>
                  <a:pt x="725" y="2712"/>
                </a:cubicBezTo>
                <a:close/>
                <a:moveTo>
                  <a:pt x="1489" y="2141"/>
                </a:moveTo>
                <a:cubicBezTo>
                  <a:pt x="1469" y="2226"/>
                  <a:pt x="1430" y="2364"/>
                  <a:pt x="1391" y="2495"/>
                </a:cubicBezTo>
                <a:cubicBezTo>
                  <a:pt x="1247" y="2468"/>
                  <a:pt x="1091" y="2429"/>
                  <a:pt x="960" y="2364"/>
                </a:cubicBezTo>
                <a:cubicBezTo>
                  <a:pt x="1104" y="2298"/>
                  <a:pt x="1410" y="2160"/>
                  <a:pt x="1502" y="2101"/>
                </a:cubicBezTo>
                <a:cubicBezTo>
                  <a:pt x="1495" y="2115"/>
                  <a:pt x="1495" y="2128"/>
                  <a:pt x="1489" y="2141"/>
                </a:cubicBezTo>
                <a:close/>
                <a:moveTo>
                  <a:pt x="1508" y="2062"/>
                </a:moveTo>
                <a:cubicBezTo>
                  <a:pt x="1391" y="2029"/>
                  <a:pt x="1280" y="1977"/>
                  <a:pt x="1182" y="1911"/>
                </a:cubicBezTo>
                <a:cubicBezTo>
                  <a:pt x="1384" y="1807"/>
                  <a:pt x="1521" y="1708"/>
                  <a:pt x="1534" y="1689"/>
                </a:cubicBezTo>
                <a:cubicBezTo>
                  <a:pt x="1534" y="1826"/>
                  <a:pt x="1528" y="1957"/>
                  <a:pt x="1508" y="2062"/>
                </a:cubicBezTo>
                <a:close/>
                <a:moveTo>
                  <a:pt x="1169" y="1866"/>
                </a:moveTo>
                <a:cubicBezTo>
                  <a:pt x="1212" y="1704"/>
                  <a:pt x="1226" y="1577"/>
                  <a:pt x="1222" y="1498"/>
                </a:cubicBezTo>
                <a:cubicBezTo>
                  <a:pt x="1226" y="1496"/>
                  <a:pt x="1229" y="1495"/>
                  <a:pt x="1233" y="1494"/>
                </a:cubicBezTo>
                <a:cubicBezTo>
                  <a:pt x="1306" y="1543"/>
                  <a:pt x="1473" y="1644"/>
                  <a:pt x="1534" y="1662"/>
                </a:cubicBezTo>
                <a:cubicBezTo>
                  <a:pt x="1450" y="1728"/>
                  <a:pt x="1332" y="1793"/>
                  <a:pt x="1169" y="1866"/>
                </a:cubicBezTo>
                <a:close/>
                <a:moveTo>
                  <a:pt x="1273" y="1479"/>
                </a:moveTo>
                <a:cubicBezTo>
                  <a:pt x="1347" y="1453"/>
                  <a:pt x="1428" y="1427"/>
                  <a:pt x="1513" y="1400"/>
                </a:cubicBezTo>
                <a:cubicBezTo>
                  <a:pt x="1529" y="1483"/>
                  <a:pt x="1534" y="1566"/>
                  <a:pt x="1534" y="1643"/>
                </a:cubicBezTo>
                <a:cubicBezTo>
                  <a:pt x="1463" y="1609"/>
                  <a:pt x="1335" y="1524"/>
                  <a:pt x="1273" y="1479"/>
                </a:cubicBezTo>
                <a:close/>
                <a:moveTo>
                  <a:pt x="1175" y="1449"/>
                </a:moveTo>
                <a:cubicBezTo>
                  <a:pt x="1325" y="1312"/>
                  <a:pt x="1436" y="1181"/>
                  <a:pt x="1514" y="1064"/>
                </a:cubicBezTo>
                <a:cubicBezTo>
                  <a:pt x="1606" y="1123"/>
                  <a:pt x="1691" y="1188"/>
                  <a:pt x="1762" y="1260"/>
                </a:cubicBezTo>
                <a:cubicBezTo>
                  <a:pt x="1593" y="1305"/>
                  <a:pt x="1390" y="1371"/>
                  <a:pt x="1175" y="1449"/>
                </a:cubicBezTo>
                <a:close/>
                <a:moveTo>
                  <a:pt x="1586" y="1005"/>
                </a:moveTo>
                <a:cubicBezTo>
                  <a:pt x="1756" y="934"/>
                  <a:pt x="1945" y="862"/>
                  <a:pt x="2141" y="810"/>
                </a:cubicBezTo>
                <a:cubicBezTo>
                  <a:pt x="2076" y="921"/>
                  <a:pt x="1971" y="1038"/>
                  <a:pt x="1808" y="1247"/>
                </a:cubicBezTo>
                <a:cubicBezTo>
                  <a:pt x="1743" y="1149"/>
                  <a:pt x="1671" y="1071"/>
                  <a:pt x="1586" y="1005"/>
                </a:cubicBezTo>
                <a:close/>
                <a:moveTo>
                  <a:pt x="1860" y="1234"/>
                </a:moveTo>
                <a:cubicBezTo>
                  <a:pt x="2017" y="1090"/>
                  <a:pt x="2089" y="999"/>
                  <a:pt x="2174" y="816"/>
                </a:cubicBezTo>
                <a:cubicBezTo>
                  <a:pt x="2357" y="914"/>
                  <a:pt x="2481" y="1031"/>
                  <a:pt x="2546" y="1110"/>
                </a:cubicBezTo>
                <a:cubicBezTo>
                  <a:pt x="2546" y="1110"/>
                  <a:pt x="2553" y="1116"/>
                  <a:pt x="2566" y="1123"/>
                </a:cubicBezTo>
                <a:cubicBezTo>
                  <a:pt x="2474" y="1123"/>
                  <a:pt x="2233" y="1142"/>
                  <a:pt x="1860" y="1234"/>
                </a:cubicBezTo>
                <a:close/>
                <a:moveTo>
                  <a:pt x="5778" y="663"/>
                </a:moveTo>
                <a:cubicBezTo>
                  <a:pt x="5791" y="663"/>
                  <a:pt x="5797" y="657"/>
                  <a:pt x="5803" y="651"/>
                </a:cubicBezTo>
                <a:cubicBezTo>
                  <a:pt x="5810" y="644"/>
                  <a:pt x="5810" y="638"/>
                  <a:pt x="5810" y="632"/>
                </a:cubicBezTo>
                <a:cubicBezTo>
                  <a:pt x="5810" y="625"/>
                  <a:pt x="5810" y="619"/>
                  <a:pt x="5803" y="613"/>
                </a:cubicBezTo>
                <a:cubicBezTo>
                  <a:pt x="5791" y="606"/>
                  <a:pt x="5784" y="600"/>
                  <a:pt x="5765" y="600"/>
                </a:cubicBezTo>
                <a:cubicBezTo>
                  <a:pt x="5765" y="600"/>
                  <a:pt x="5764" y="600"/>
                  <a:pt x="5732" y="600"/>
                </a:cubicBezTo>
                <a:cubicBezTo>
                  <a:pt x="5732" y="600"/>
                  <a:pt x="5732" y="600"/>
                  <a:pt x="5732" y="720"/>
                </a:cubicBezTo>
                <a:cubicBezTo>
                  <a:pt x="5732" y="720"/>
                  <a:pt x="5732" y="720"/>
                  <a:pt x="5752" y="720"/>
                </a:cubicBezTo>
                <a:cubicBezTo>
                  <a:pt x="5752" y="720"/>
                  <a:pt x="5752" y="720"/>
                  <a:pt x="5752" y="668"/>
                </a:cubicBezTo>
                <a:cubicBezTo>
                  <a:pt x="5752" y="668"/>
                  <a:pt x="5752" y="668"/>
                  <a:pt x="5758" y="668"/>
                </a:cubicBezTo>
                <a:cubicBezTo>
                  <a:pt x="5771" y="668"/>
                  <a:pt x="5778" y="675"/>
                  <a:pt x="5784" y="688"/>
                </a:cubicBezTo>
                <a:cubicBezTo>
                  <a:pt x="5784" y="688"/>
                  <a:pt x="5784" y="688"/>
                  <a:pt x="5797" y="720"/>
                </a:cubicBezTo>
                <a:cubicBezTo>
                  <a:pt x="5797" y="720"/>
                  <a:pt x="5797" y="720"/>
                  <a:pt x="5816" y="720"/>
                </a:cubicBezTo>
                <a:cubicBezTo>
                  <a:pt x="5803" y="689"/>
                  <a:pt x="5803" y="689"/>
                  <a:pt x="5803" y="689"/>
                </a:cubicBezTo>
                <a:cubicBezTo>
                  <a:pt x="5797" y="676"/>
                  <a:pt x="5784" y="670"/>
                  <a:pt x="5778" y="663"/>
                </a:cubicBezTo>
                <a:close/>
                <a:moveTo>
                  <a:pt x="5771" y="656"/>
                </a:moveTo>
                <a:cubicBezTo>
                  <a:pt x="5771" y="656"/>
                  <a:pt x="5770" y="656"/>
                  <a:pt x="5752" y="656"/>
                </a:cubicBezTo>
                <a:cubicBezTo>
                  <a:pt x="5752" y="656"/>
                  <a:pt x="5752" y="656"/>
                  <a:pt x="5752" y="612"/>
                </a:cubicBezTo>
                <a:cubicBezTo>
                  <a:pt x="5752" y="612"/>
                  <a:pt x="5752" y="612"/>
                  <a:pt x="5765" y="612"/>
                </a:cubicBezTo>
                <a:cubicBezTo>
                  <a:pt x="5778" y="612"/>
                  <a:pt x="5784" y="619"/>
                  <a:pt x="5784" y="619"/>
                </a:cubicBezTo>
                <a:cubicBezTo>
                  <a:pt x="5791" y="625"/>
                  <a:pt x="5791" y="625"/>
                  <a:pt x="5791" y="631"/>
                </a:cubicBezTo>
                <a:cubicBezTo>
                  <a:pt x="5791" y="650"/>
                  <a:pt x="5784" y="656"/>
                  <a:pt x="5771" y="656"/>
                </a:cubicBezTo>
                <a:close/>
                <a:moveTo>
                  <a:pt x="5771" y="568"/>
                </a:moveTo>
                <a:cubicBezTo>
                  <a:pt x="5745" y="568"/>
                  <a:pt x="5720" y="574"/>
                  <a:pt x="5700" y="593"/>
                </a:cubicBezTo>
                <a:cubicBezTo>
                  <a:pt x="5687" y="612"/>
                  <a:pt x="5675" y="638"/>
                  <a:pt x="5675" y="663"/>
                </a:cubicBezTo>
                <a:cubicBezTo>
                  <a:pt x="5675" y="689"/>
                  <a:pt x="5687" y="708"/>
                  <a:pt x="5700" y="727"/>
                </a:cubicBezTo>
                <a:cubicBezTo>
                  <a:pt x="5720" y="746"/>
                  <a:pt x="5745" y="753"/>
                  <a:pt x="5771" y="753"/>
                </a:cubicBezTo>
                <a:cubicBezTo>
                  <a:pt x="5797" y="753"/>
                  <a:pt x="5816" y="746"/>
                  <a:pt x="5836" y="727"/>
                </a:cubicBezTo>
                <a:cubicBezTo>
                  <a:pt x="5855" y="708"/>
                  <a:pt x="5868" y="689"/>
                  <a:pt x="5868" y="657"/>
                </a:cubicBezTo>
                <a:cubicBezTo>
                  <a:pt x="5868" y="632"/>
                  <a:pt x="5855" y="612"/>
                  <a:pt x="5836" y="593"/>
                </a:cubicBezTo>
                <a:cubicBezTo>
                  <a:pt x="5816" y="574"/>
                  <a:pt x="5797" y="568"/>
                  <a:pt x="5771" y="568"/>
                </a:cubicBezTo>
                <a:close/>
                <a:moveTo>
                  <a:pt x="5829" y="721"/>
                </a:moveTo>
                <a:cubicBezTo>
                  <a:pt x="5810" y="734"/>
                  <a:pt x="5791" y="746"/>
                  <a:pt x="5771" y="746"/>
                </a:cubicBezTo>
                <a:cubicBezTo>
                  <a:pt x="5745" y="746"/>
                  <a:pt x="5726" y="734"/>
                  <a:pt x="5713" y="721"/>
                </a:cubicBezTo>
                <a:cubicBezTo>
                  <a:pt x="5694" y="702"/>
                  <a:pt x="5687" y="683"/>
                  <a:pt x="5687" y="663"/>
                </a:cubicBezTo>
                <a:cubicBezTo>
                  <a:pt x="5687" y="638"/>
                  <a:pt x="5694" y="619"/>
                  <a:pt x="5713" y="600"/>
                </a:cubicBezTo>
                <a:cubicBezTo>
                  <a:pt x="5726" y="587"/>
                  <a:pt x="5745" y="580"/>
                  <a:pt x="5771" y="580"/>
                </a:cubicBezTo>
                <a:cubicBezTo>
                  <a:pt x="5791" y="580"/>
                  <a:pt x="5816" y="587"/>
                  <a:pt x="5829" y="600"/>
                </a:cubicBezTo>
                <a:cubicBezTo>
                  <a:pt x="5849" y="619"/>
                  <a:pt x="5855" y="638"/>
                  <a:pt x="5855" y="663"/>
                </a:cubicBezTo>
                <a:cubicBezTo>
                  <a:pt x="5855" y="683"/>
                  <a:pt x="5849" y="702"/>
                  <a:pt x="5829" y="721"/>
                </a:cubicBezTo>
                <a:close/>
                <a:moveTo>
                  <a:pt x="2956" y="980"/>
                </a:moveTo>
                <a:cubicBezTo>
                  <a:pt x="2904" y="980"/>
                  <a:pt x="2904" y="980"/>
                  <a:pt x="2904" y="980"/>
                </a:cubicBezTo>
                <a:cubicBezTo>
                  <a:pt x="2904" y="500"/>
                  <a:pt x="2904" y="500"/>
                  <a:pt x="2904" y="500"/>
                </a:cubicBezTo>
                <a:cubicBezTo>
                  <a:pt x="2984" y="500"/>
                  <a:pt x="2984" y="500"/>
                  <a:pt x="2984" y="500"/>
                </a:cubicBezTo>
                <a:cubicBezTo>
                  <a:pt x="3127" y="836"/>
                  <a:pt x="3127" y="835"/>
                  <a:pt x="3127" y="835"/>
                </a:cubicBezTo>
                <a:cubicBezTo>
                  <a:pt x="3140" y="861"/>
                  <a:pt x="3147" y="880"/>
                  <a:pt x="3147" y="896"/>
                </a:cubicBezTo>
                <a:cubicBezTo>
                  <a:pt x="3153" y="896"/>
                  <a:pt x="3153" y="896"/>
                  <a:pt x="3153" y="896"/>
                </a:cubicBezTo>
                <a:cubicBezTo>
                  <a:pt x="3160" y="868"/>
                  <a:pt x="3167" y="848"/>
                  <a:pt x="3173" y="835"/>
                </a:cubicBezTo>
                <a:cubicBezTo>
                  <a:pt x="3323" y="502"/>
                  <a:pt x="3323" y="500"/>
                  <a:pt x="3323" y="500"/>
                </a:cubicBezTo>
                <a:cubicBezTo>
                  <a:pt x="3395" y="500"/>
                  <a:pt x="3396" y="500"/>
                  <a:pt x="3396" y="500"/>
                </a:cubicBezTo>
                <a:cubicBezTo>
                  <a:pt x="3396" y="980"/>
                  <a:pt x="3396" y="980"/>
                  <a:pt x="3396" y="980"/>
                </a:cubicBezTo>
                <a:cubicBezTo>
                  <a:pt x="3336" y="980"/>
                  <a:pt x="3336" y="980"/>
                  <a:pt x="3336" y="980"/>
                </a:cubicBezTo>
                <a:cubicBezTo>
                  <a:pt x="3336" y="660"/>
                  <a:pt x="3336" y="659"/>
                  <a:pt x="3336" y="659"/>
                </a:cubicBezTo>
                <a:cubicBezTo>
                  <a:pt x="3336" y="633"/>
                  <a:pt x="3336" y="607"/>
                  <a:pt x="3343" y="567"/>
                </a:cubicBezTo>
                <a:cubicBezTo>
                  <a:pt x="3336" y="587"/>
                  <a:pt x="3330" y="607"/>
                  <a:pt x="3323" y="613"/>
                </a:cubicBezTo>
                <a:cubicBezTo>
                  <a:pt x="3167" y="980"/>
                  <a:pt x="3167" y="980"/>
                  <a:pt x="3167" y="980"/>
                </a:cubicBezTo>
                <a:cubicBezTo>
                  <a:pt x="3134" y="980"/>
                  <a:pt x="3134" y="980"/>
                  <a:pt x="3134" y="980"/>
                </a:cubicBezTo>
                <a:cubicBezTo>
                  <a:pt x="2971" y="612"/>
                  <a:pt x="2970" y="613"/>
                  <a:pt x="2970" y="613"/>
                </a:cubicBezTo>
                <a:cubicBezTo>
                  <a:pt x="2970" y="607"/>
                  <a:pt x="2964" y="587"/>
                  <a:pt x="2956" y="567"/>
                </a:cubicBezTo>
                <a:cubicBezTo>
                  <a:pt x="2956" y="587"/>
                  <a:pt x="2956" y="619"/>
                  <a:pt x="2956" y="659"/>
                </a:cubicBezTo>
                <a:cubicBezTo>
                  <a:pt x="2956" y="979"/>
                  <a:pt x="2956" y="980"/>
                  <a:pt x="2956" y="980"/>
                </a:cubicBezTo>
                <a:close/>
                <a:moveTo>
                  <a:pt x="3498" y="514"/>
                </a:moveTo>
                <a:cubicBezTo>
                  <a:pt x="3498" y="507"/>
                  <a:pt x="3505" y="501"/>
                  <a:pt x="3511" y="494"/>
                </a:cubicBezTo>
                <a:cubicBezTo>
                  <a:pt x="3518" y="488"/>
                  <a:pt x="3525" y="481"/>
                  <a:pt x="3538" y="481"/>
                </a:cubicBezTo>
                <a:cubicBezTo>
                  <a:pt x="3545" y="481"/>
                  <a:pt x="3558" y="488"/>
                  <a:pt x="3565" y="494"/>
                </a:cubicBezTo>
                <a:cubicBezTo>
                  <a:pt x="3572" y="501"/>
                  <a:pt x="3572" y="507"/>
                  <a:pt x="3572" y="514"/>
                </a:cubicBezTo>
                <a:cubicBezTo>
                  <a:pt x="3572" y="527"/>
                  <a:pt x="3572" y="534"/>
                  <a:pt x="3565" y="540"/>
                </a:cubicBezTo>
                <a:cubicBezTo>
                  <a:pt x="3558" y="547"/>
                  <a:pt x="3545" y="553"/>
                  <a:pt x="3538" y="553"/>
                </a:cubicBezTo>
                <a:cubicBezTo>
                  <a:pt x="3525" y="553"/>
                  <a:pt x="3518" y="547"/>
                  <a:pt x="3511" y="540"/>
                </a:cubicBezTo>
                <a:cubicBezTo>
                  <a:pt x="3505" y="534"/>
                  <a:pt x="3498" y="527"/>
                  <a:pt x="3498" y="514"/>
                </a:cubicBezTo>
                <a:close/>
                <a:moveTo>
                  <a:pt x="3512" y="640"/>
                </a:moveTo>
                <a:cubicBezTo>
                  <a:pt x="3564" y="640"/>
                  <a:pt x="3564" y="640"/>
                  <a:pt x="3564" y="640"/>
                </a:cubicBezTo>
                <a:cubicBezTo>
                  <a:pt x="3564" y="980"/>
                  <a:pt x="3564" y="980"/>
                  <a:pt x="3564" y="980"/>
                </a:cubicBezTo>
                <a:cubicBezTo>
                  <a:pt x="3512" y="980"/>
                  <a:pt x="3512" y="980"/>
                  <a:pt x="3512" y="980"/>
                </a:cubicBezTo>
                <a:cubicBezTo>
                  <a:pt x="3512" y="640"/>
                  <a:pt x="3512" y="640"/>
                  <a:pt x="3512" y="640"/>
                </a:cubicBezTo>
                <a:close/>
                <a:moveTo>
                  <a:pt x="3806" y="987"/>
                </a:moveTo>
                <a:cubicBezTo>
                  <a:pt x="3761" y="987"/>
                  <a:pt x="3722" y="974"/>
                  <a:pt x="3689" y="941"/>
                </a:cubicBezTo>
                <a:cubicBezTo>
                  <a:pt x="3663" y="908"/>
                  <a:pt x="3650" y="868"/>
                  <a:pt x="3650" y="815"/>
                </a:cubicBezTo>
                <a:cubicBezTo>
                  <a:pt x="3650" y="762"/>
                  <a:pt x="3663" y="716"/>
                  <a:pt x="3696" y="682"/>
                </a:cubicBezTo>
                <a:cubicBezTo>
                  <a:pt x="3728" y="643"/>
                  <a:pt x="3774" y="629"/>
                  <a:pt x="3826" y="629"/>
                </a:cubicBezTo>
                <a:cubicBezTo>
                  <a:pt x="3852" y="629"/>
                  <a:pt x="3880" y="636"/>
                  <a:pt x="3904" y="643"/>
                </a:cubicBezTo>
                <a:cubicBezTo>
                  <a:pt x="3904" y="702"/>
                  <a:pt x="3904" y="702"/>
                  <a:pt x="3904" y="702"/>
                </a:cubicBezTo>
                <a:cubicBezTo>
                  <a:pt x="3880" y="682"/>
                  <a:pt x="3852" y="676"/>
                  <a:pt x="3820" y="676"/>
                </a:cubicBezTo>
                <a:cubicBezTo>
                  <a:pt x="3787" y="676"/>
                  <a:pt x="3761" y="689"/>
                  <a:pt x="3742" y="709"/>
                </a:cubicBezTo>
                <a:cubicBezTo>
                  <a:pt x="3715" y="735"/>
                  <a:pt x="3702" y="769"/>
                  <a:pt x="3702" y="815"/>
                </a:cubicBezTo>
                <a:cubicBezTo>
                  <a:pt x="3702" y="855"/>
                  <a:pt x="3715" y="881"/>
                  <a:pt x="3735" y="908"/>
                </a:cubicBezTo>
                <a:cubicBezTo>
                  <a:pt x="3754" y="928"/>
                  <a:pt x="3787" y="941"/>
                  <a:pt x="3820" y="941"/>
                </a:cubicBezTo>
                <a:cubicBezTo>
                  <a:pt x="3846" y="941"/>
                  <a:pt x="3880" y="934"/>
                  <a:pt x="3904" y="914"/>
                </a:cubicBezTo>
                <a:cubicBezTo>
                  <a:pt x="3904" y="967"/>
                  <a:pt x="3904" y="967"/>
                  <a:pt x="3904" y="967"/>
                </a:cubicBezTo>
                <a:cubicBezTo>
                  <a:pt x="3880" y="981"/>
                  <a:pt x="3846" y="987"/>
                  <a:pt x="3806" y="987"/>
                </a:cubicBezTo>
                <a:close/>
                <a:moveTo>
                  <a:pt x="4040" y="980"/>
                </a:moveTo>
                <a:cubicBezTo>
                  <a:pt x="3984" y="980"/>
                  <a:pt x="3984" y="980"/>
                  <a:pt x="3984" y="980"/>
                </a:cubicBezTo>
                <a:cubicBezTo>
                  <a:pt x="3984" y="636"/>
                  <a:pt x="3984" y="636"/>
                  <a:pt x="3984" y="636"/>
                </a:cubicBezTo>
                <a:cubicBezTo>
                  <a:pt x="4040" y="636"/>
                  <a:pt x="4040" y="636"/>
                  <a:pt x="4040" y="636"/>
                </a:cubicBezTo>
                <a:cubicBezTo>
                  <a:pt x="4040" y="708"/>
                  <a:pt x="4040" y="709"/>
                  <a:pt x="4040" y="709"/>
                </a:cubicBezTo>
                <a:cubicBezTo>
                  <a:pt x="4048" y="682"/>
                  <a:pt x="4060" y="662"/>
                  <a:pt x="4079" y="649"/>
                </a:cubicBezTo>
                <a:cubicBezTo>
                  <a:pt x="4092" y="636"/>
                  <a:pt x="4111" y="629"/>
                  <a:pt x="4124" y="629"/>
                </a:cubicBezTo>
                <a:cubicBezTo>
                  <a:pt x="4143" y="629"/>
                  <a:pt x="4148" y="629"/>
                  <a:pt x="4156" y="636"/>
                </a:cubicBezTo>
                <a:cubicBezTo>
                  <a:pt x="4156" y="689"/>
                  <a:pt x="4156" y="689"/>
                  <a:pt x="4156" y="689"/>
                </a:cubicBezTo>
                <a:cubicBezTo>
                  <a:pt x="4148" y="682"/>
                  <a:pt x="4137" y="682"/>
                  <a:pt x="4117" y="682"/>
                </a:cubicBezTo>
                <a:cubicBezTo>
                  <a:pt x="4098" y="682"/>
                  <a:pt x="4079" y="689"/>
                  <a:pt x="4066" y="709"/>
                </a:cubicBezTo>
                <a:cubicBezTo>
                  <a:pt x="4047" y="735"/>
                  <a:pt x="4040" y="761"/>
                  <a:pt x="4040" y="808"/>
                </a:cubicBezTo>
                <a:cubicBezTo>
                  <a:pt x="4040" y="979"/>
                  <a:pt x="4040" y="980"/>
                  <a:pt x="4040" y="980"/>
                </a:cubicBezTo>
                <a:close/>
                <a:moveTo>
                  <a:pt x="4355" y="987"/>
                </a:moveTo>
                <a:cubicBezTo>
                  <a:pt x="4401" y="987"/>
                  <a:pt x="4446" y="974"/>
                  <a:pt x="4473" y="941"/>
                </a:cubicBezTo>
                <a:cubicBezTo>
                  <a:pt x="4505" y="908"/>
                  <a:pt x="4518" y="861"/>
                  <a:pt x="4518" y="808"/>
                </a:cubicBezTo>
                <a:cubicBezTo>
                  <a:pt x="4518" y="749"/>
                  <a:pt x="4505" y="709"/>
                  <a:pt x="4479" y="676"/>
                </a:cubicBezTo>
                <a:cubicBezTo>
                  <a:pt x="4453" y="643"/>
                  <a:pt x="4407" y="629"/>
                  <a:pt x="4361" y="629"/>
                </a:cubicBezTo>
                <a:cubicBezTo>
                  <a:pt x="4309" y="629"/>
                  <a:pt x="4270" y="643"/>
                  <a:pt x="4237" y="676"/>
                </a:cubicBezTo>
                <a:cubicBezTo>
                  <a:pt x="4205" y="709"/>
                  <a:pt x="4185" y="755"/>
                  <a:pt x="4185" y="815"/>
                </a:cubicBezTo>
                <a:cubicBezTo>
                  <a:pt x="4185" y="868"/>
                  <a:pt x="4198" y="908"/>
                  <a:pt x="4231" y="941"/>
                </a:cubicBezTo>
                <a:cubicBezTo>
                  <a:pt x="4257" y="974"/>
                  <a:pt x="4303" y="987"/>
                  <a:pt x="4355" y="987"/>
                </a:cubicBezTo>
                <a:close/>
                <a:moveTo>
                  <a:pt x="4277" y="709"/>
                </a:moveTo>
                <a:cubicBezTo>
                  <a:pt x="4296" y="689"/>
                  <a:pt x="4322" y="676"/>
                  <a:pt x="4355" y="676"/>
                </a:cubicBezTo>
                <a:cubicBezTo>
                  <a:pt x="4388" y="676"/>
                  <a:pt x="4414" y="689"/>
                  <a:pt x="4433" y="709"/>
                </a:cubicBezTo>
                <a:cubicBezTo>
                  <a:pt x="4453" y="729"/>
                  <a:pt x="4466" y="762"/>
                  <a:pt x="4466" y="808"/>
                </a:cubicBezTo>
                <a:cubicBezTo>
                  <a:pt x="4466" y="848"/>
                  <a:pt x="4453" y="881"/>
                  <a:pt x="4440" y="908"/>
                </a:cubicBezTo>
                <a:cubicBezTo>
                  <a:pt x="4420" y="928"/>
                  <a:pt x="4394" y="941"/>
                  <a:pt x="4355" y="941"/>
                </a:cubicBezTo>
                <a:cubicBezTo>
                  <a:pt x="4322" y="941"/>
                  <a:pt x="4296" y="928"/>
                  <a:pt x="4270" y="908"/>
                </a:cubicBezTo>
                <a:cubicBezTo>
                  <a:pt x="4250" y="881"/>
                  <a:pt x="4244" y="855"/>
                  <a:pt x="4244" y="808"/>
                </a:cubicBezTo>
                <a:cubicBezTo>
                  <a:pt x="4244" y="769"/>
                  <a:pt x="4250" y="735"/>
                  <a:pt x="4277" y="709"/>
                </a:cubicBezTo>
                <a:close/>
                <a:moveTo>
                  <a:pt x="4669" y="987"/>
                </a:moveTo>
                <a:cubicBezTo>
                  <a:pt x="4637" y="987"/>
                  <a:pt x="4604" y="981"/>
                  <a:pt x="4584" y="967"/>
                </a:cubicBezTo>
                <a:cubicBezTo>
                  <a:pt x="4584" y="908"/>
                  <a:pt x="4584" y="908"/>
                  <a:pt x="4584" y="908"/>
                </a:cubicBezTo>
                <a:cubicBezTo>
                  <a:pt x="4612" y="934"/>
                  <a:pt x="4637" y="941"/>
                  <a:pt x="4669" y="941"/>
                </a:cubicBezTo>
                <a:cubicBezTo>
                  <a:pt x="4715" y="941"/>
                  <a:pt x="4735" y="928"/>
                  <a:pt x="4735" y="895"/>
                </a:cubicBezTo>
                <a:cubicBezTo>
                  <a:pt x="4735" y="881"/>
                  <a:pt x="4728" y="868"/>
                  <a:pt x="4722" y="861"/>
                </a:cubicBezTo>
                <a:cubicBezTo>
                  <a:pt x="4715" y="855"/>
                  <a:pt x="4696" y="841"/>
                  <a:pt x="4663" y="828"/>
                </a:cubicBezTo>
                <a:cubicBezTo>
                  <a:pt x="4637" y="815"/>
                  <a:pt x="4617" y="802"/>
                  <a:pt x="4604" y="788"/>
                </a:cubicBezTo>
                <a:cubicBezTo>
                  <a:pt x="4591" y="775"/>
                  <a:pt x="4584" y="755"/>
                  <a:pt x="4584" y="729"/>
                </a:cubicBezTo>
                <a:cubicBezTo>
                  <a:pt x="4584" y="696"/>
                  <a:pt x="4598" y="676"/>
                  <a:pt x="4617" y="656"/>
                </a:cubicBezTo>
                <a:cubicBezTo>
                  <a:pt x="4637" y="636"/>
                  <a:pt x="4670" y="629"/>
                  <a:pt x="4703" y="629"/>
                </a:cubicBezTo>
                <a:cubicBezTo>
                  <a:pt x="4729" y="629"/>
                  <a:pt x="4756" y="636"/>
                  <a:pt x="4776" y="643"/>
                </a:cubicBezTo>
                <a:cubicBezTo>
                  <a:pt x="4776" y="702"/>
                  <a:pt x="4776" y="702"/>
                  <a:pt x="4776" y="702"/>
                </a:cubicBezTo>
                <a:cubicBezTo>
                  <a:pt x="4756" y="682"/>
                  <a:pt x="4729" y="676"/>
                  <a:pt x="4703" y="676"/>
                </a:cubicBezTo>
                <a:cubicBezTo>
                  <a:pt x="4683" y="676"/>
                  <a:pt x="4669" y="682"/>
                  <a:pt x="4656" y="689"/>
                </a:cubicBezTo>
                <a:cubicBezTo>
                  <a:pt x="4643" y="696"/>
                  <a:pt x="4637" y="709"/>
                  <a:pt x="4637" y="722"/>
                </a:cubicBezTo>
                <a:cubicBezTo>
                  <a:pt x="4637" y="735"/>
                  <a:pt x="4643" y="749"/>
                  <a:pt x="4650" y="755"/>
                </a:cubicBezTo>
                <a:cubicBezTo>
                  <a:pt x="4663" y="769"/>
                  <a:pt x="4676" y="775"/>
                  <a:pt x="4702" y="788"/>
                </a:cubicBezTo>
                <a:cubicBezTo>
                  <a:pt x="4735" y="802"/>
                  <a:pt x="4755" y="815"/>
                  <a:pt x="4768" y="828"/>
                </a:cubicBezTo>
                <a:cubicBezTo>
                  <a:pt x="4781" y="841"/>
                  <a:pt x="4794" y="861"/>
                  <a:pt x="4794" y="888"/>
                </a:cubicBezTo>
                <a:cubicBezTo>
                  <a:pt x="4794" y="914"/>
                  <a:pt x="4781" y="941"/>
                  <a:pt x="4761" y="961"/>
                </a:cubicBezTo>
                <a:cubicBezTo>
                  <a:pt x="4735" y="981"/>
                  <a:pt x="4709" y="987"/>
                  <a:pt x="4669" y="987"/>
                </a:cubicBezTo>
                <a:close/>
                <a:moveTo>
                  <a:pt x="5137" y="676"/>
                </a:moveTo>
                <a:cubicBezTo>
                  <a:pt x="5105" y="643"/>
                  <a:pt x="5066" y="629"/>
                  <a:pt x="5013" y="629"/>
                </a:cubicBezTo>
                <a:cubicBezTo>
                  <a:pt x="4968" y="629"/>
                  <a:pt x="4922" y="643"/>
                  <a:pt x="4896" y="676"/>
                </a:cubicBezTo>
                <a:cubicBezTo>
                  <a:pt x="4856" y="709"/>
                  <a:pt x="4843" y="755"/>
                  <a:pt x="4843" y="815"/>
                </a:cubicBezTo>
                <a:cubicBezTo>
                  <a:pt x="4843" y="868"/>
                  <a:pt x="4856" y="908"/>
                  <a:pt x="4889" y="941"/>
                </a:cubicBezTo>
                <a:cubicBezTo>
                  <a:pt x="4915" y="974"/>
                  <a:pt x="4954" y="987"/>
                  <a:pt x="5007" y="987"/>
                </a:cubicBezTo>
                <a:cubicBezTo>
                  <a:pt x="5059" y="987"/>
                  <a:pt x="5098" y="974"/>
                  <a:pt x="5131" y="941"/>
                </a:cubicBezTo>
                <a:cubicBezTo>
                  <a:pt x="5164" y="908"/>
                  <a:pt x="5177" y="861"/>
                  <a:pt x="5177" y="808"/>
                </a:cubicBezTo>
                <a:cubicBezTo>
                  <a:pt x="5177" y="749"/>
                  <a:pt x="5164" y="709"/>
                  <a:pt x="5137" y="676"/>
                </a:cubicBezTo>
                <a:close/>
                <a:moveTo>
                  <a:pt x="5092" y="908"/>
                </a:moveTo>
                <a:cubicBezTo>
                  <a:pt x="5072" y="928"/>
                  <a:pt x="5046" y="941"/>
                  <a:pt x="5013" y="941"/>
                </a:cubicBezTo>
                <a:cubicBezTo>
                  <a:pt x="4981" y="941"/>
                  <a:pt x="4948" y="928"/>
                  <a:pt x="4928" y="908"/>
                </a:cubicBezTo>
                <a:cubicBezTo>
                  <a:pt x="4909" y="881"/>
                  <a:pt x="4896" y="855"/>
                  <a:pt x="4896" y="808"/>
                </a:cubicBezTo>
                <a:cubicBezTo>
                  <a:pt x="4896" y="769"/>
                  <a:pt x="4909" y="735"/>
                  <a:pt x="4928" y="709"/>
                </a:cubicBezTo>
                <a:cubicBezTo>
                  <a:pt x="4948" y="689"/>
                  <a:pt x="4981" y="676"/>
                  <a:pt x="5013" y="676"/>
                </a:cubicBezTo>
                <a:cubicBezTo>
                  <a:pt x="5046" y="676"/>
                  <a:pt x="5072" y="689"/>
                  <a:pt x="5092" y="709"/>
                </a:cubicBezTo>
                <a:cubicBezTo>
                  <a:pt x="5111" y="729"/>
                  <a:pt x="5124" y="762"/>
                  <a:pt x="5124" y="808"/>
                </a:cubicBezTo>
                <a:cubicBezTo>
                  <a:pt x="5124" y="848"/>
                  <a:pt x="5111" y="881"/>
                  <a:pt x="5092" y="908"/>
                </a:cubicBezTo>
                <a:close/>
                <a:moveTo>
                  <a:pt x="5272" y="684"/>
                </a:moveTo>
                <a:cubicBezTo>
                  <a:pt x="5212" y="684"/>
                  <a:pt x="5212" y="684"/>
                  <a:pt x="5212" y="684"/>
                </a:cubicBezTo>
                <a:cubicBezTo>
                  <a:pt x="5212" y="640"/>
                  <a:pt x="5212" y="640"/>
                  <a:pt x="5212" y="640"/>
                </a:cubicBezTo>
                <a:cubicBezTo>
                  <a:pt x="5272" y="640"/>
                  <a:pt x="5272" y="640"/>
                  <a:pt x="5272" y="640"/>
                </a:cubicBezTo>
                <a:cubicBezTo>
                  <a:pt x="5272" y="588"/>
                  <a:pt x="5272" y="587"/>
                  <a:pt x="5272" y="587"/>
                </a:cubicBezTo>
                <a:cubicBezTo>
                  <a:pt x="5272" y="547"/>
                  <a:pt x="5285" y="515"/>
                  <a:pt x="5310" y="495"/>
                </a:cubicBezTo>
                <a:cubicBezTo>
                  <a:pt x="5330" y="475"/>
                  <a:pt x="5349" y="469"/>
                  <a:pt x="5381" y="469"/>
                </a:cubicBezTo>
                <a:cubicBezTo>
                  <a:pt x="5394" y="469"/>
                  <a:pt x="5408" y="469"/>
                  <a:pt x="5420" y="475"/>
                </a:cubicBezTo>
                <a:cubicBezTo>
                  <a:pt x="5420" y="521"/>
                  <a:pt x="5420" y="521"/>
                  <a:pt x="5420" y="521"/>
                </a:cubicBezTo>
                <a:cubicBezTo>
                  <a:pt x="5408" y="515"/>
                  <a:pt x="5393" y="515"/>
                  <a:pt x="5380" y="515"/>
                </a:cubicBezTo>
                <a:cubicBezTo>
                  <a:pt x="5342" y="515"/>
                  <a:pt x="5328" y="541"/>
                  <a:pt x="5328" y="587"/>
                </a:cubicBezTo>
                <a:cubicBezTo>
                  <a:pt x="5328" y="639"/>
                  <a:pt x="5328" y="640"/>
                  <a:pt x="5328" y="640"/>
                </a:cubicBezTo>
                <a:cubicBezTo>
                  <a:pt x="5408" y="640"/>
                  <a:pt x="5408" y="640"/>
                  <a:pt x="5408" y="640"/>
                </a:cubicBezTo>
                <a:cubicBezTo>
                  <a:pt x="5408" y="684"/>
                  <a:pt x="5408" y="684"/>
                  <a:pt x="5408" y="684"/>
                </a:cubicBezTo>
                <a:cubicBezTo>
                  <a:pt x="5328" y="684"/>
                  <a:pt x="5328" y="684"/>
                  <a:pt x="5328" y="684"/>
                </a:cubicBezTo>
                <a:cubicBezTo>
                  <a:pt x="5328" y="980"/>
                  <a:pt x="5328" y="980"/>
                  <a:pt x="5328" y="980"/>
                </a:cubicBezTo>
                <a:cubicBezTo>
                  <a:pt x="5272" y="980"/>
                  <a:pt x="5272" y="980"/>
                  <a:pt x="5272" y="980"/>
                </a:cubicBezTo>
                <a:cubicBezTo>
                  <a:pt x="5272" y="684"/>
                  <a:pt x="5272" y="684"/>
                  <a:pt x="5272" y="684"/>
                </a:cubicBezTo>
                <a:close/>
                <a:moveTo>
                  <a:pt x="5492" y="684"/>
                </a:moveTo>
                <a:cubicBezTo>
                  <a:pt x="5432" y="684"/>
                  <a:pt x="5432" y="684"/>
                  <a:pt x="5432" y="684"/>
                </a:cubicBezTo>
                <a:cubicBezTo>
                  <a:pt x="5432" y="636"/>
                  <a:pt x="5432" y="636"/>
                  <a:pt x="5432" y="636"/>
                </a:cubicBezTo>
                <a:cubicBezTo>
                  <a:pt x="5492" y="636"/>
                  <a:pt x="5492" y="636"/>
                  <a:pt x="5492" y="636"/>
                </a:cubicBezTo>
                <a:cubicBezTo>
                  <a:pt x="5492" y="552"/>
                  <a:pt x="5492" y="552"/>
                  <a:pt x="5492" y="552"/>
                </a:cubicBezTo>
                <a:cubicBezTo>
                  <a:pt x="5512" y="545"/>
                  <a:pt x="5532" y="545"/>
                  <a:pt x="5552" y="539"/>
                </a:cubicBezTo>
                <a:cubicBezTo>
                  <a:pt x="5552" y="634"/>
                  <a:pt x="5552" y="636"/>
                  <a:pt x="5552" y="636"/>
                </a:cubicBezTo>
                <a:cubicBezTo>
                  <a:pt x="5636" y="636"/>
                  <a:pt x="5636" y="636"/>
                  <a:pt x="5636" y="636"/>
                </a:cubicBezTo>
                <a:cubicBezTo>
                  <a:pt x="5636" y="684"/>
                  <a:pt x="5636" y="684"/>
                  <a:pt x="5636" y="684"/>
                </a:cubicBezTo>
                <a:cubicBezTo>
                  <a:pt x="5552" y="684"/>
                  <a:pt x="5552" y="684"/>
                  <a:pt x="5552" y="684"/>
                </a:cubicBezTo>
                <a:cubicBezTo>
                  <a:pt x="5552" y="876"/>
                  <a:pt x="5552" y="875"/>
                  <a:pt x="5552" y="875"/>
                </a:cubicBezTo>
                <a:cubicBezTo>
                  <a:pt x="5552" y="902"/>
                  <a:pt x="5551" y="915"/>
                  <a:pt x="5558" y="928"/>
                </a:cubicBezTo>
                <a:cubicBezTo>
                  <a:pt x="5571" y="935"/>
                  <a:pt x="5584" y="941"/>
                  <a:pt x="5597" y="941"/>
                </a:cubicBezTo>
                <a:cubicBezTo>
                  <a:pt x="5610" y="941"/>
                  <a:pt x="5624" y="941"/>
                  <a:pt x="5636" y="928"/>
                </a:cubicBezTo>
                <a:cubicBezTo>
                  <a:pt x="5636" y="981"/>
                  <a:pt x="5636" y="981"/>
                  <a:pt x="5636" y="981"/>
                </a:cubicBezTo>
                <a:cubicBezTo>
                  <a:pt x="5624" y="987"/>
                  <a:pt x="5604" y="987"/>
                  <a:pt x="5584" y="987"/>
                </a:cubicBezTo>
                <a:cubicBezTo>
                  <a:pt x="5524" y="987"/>
                  <a:pt x="5492" y="954"/>
                  <a:pt x="5492" y="888"/>
                </a:cubicBezTo>
                <a:cubicBezTo>
                  <a:pt x="5492" y="684"/>
                  <a:pt x="5492" y="684"/>
                  <a:pt x="5492" y="684"/>
                </a:cubicBezTo>
                <a:close/>
                <a:moveTo>
                  <a:pt x="3502" y="1905"/>
                </a:moveTo>
                <a:cubicBezTo>
                  <a:pt x="3554" y="1970"/>
                  <a:pt x="3580" y="2042"/>
                  <a:pt x="3580" y="2120"/>
                </a:cubicBezTo>
                <a:cubicBezTo>
                  <a:pt x="3580" y="2218"/>
                  <a:pt x="3548" y="2303"/>
                  <a:pt x="3482" y="2368"/>
                </a:cubicBezTo>
                <a:cubicBezTo>
                  <a:pt x="3404" y="2440"/>
                  <a:pt x="3292" y="2473"/>
                  <a:pt x="3142" y="2473"/>
                </a:cubicBezTo>
                <a:cubicBezTo>
                  <a:pt x="3096" y="2473"/>
                  <a:pt x="3038" y="2466"/>
                  <a:pt x="2979" y="2453"/>
                </a:cubicBezTo>
                <a:cubicBezTo>
                  <a:pt x="2920" y="2434"/>
                  <a:pt x="2872" y="2420"/>
                  <a:pt x="2848" y="2401"/>
                </a:cubicBezTo>
                <a:cubicBezTo>
                  <a:pt x="2848" y="2218"/>
                  <a:pt x="2848" y="2218"/>
                  <a:pt x="2848" y="2218"/>
                </a:cubicBezTo>
                <a:cubicBezTo>
                  <a:pt x="2888" y="2251"/>
                  <a:pt x="2939" y="2283"/>
                  <a:pt x="2998" y="2303"/>
                </a:cubicBezTo>
                <a:cubicBezTo>
                  <a:pt x="3057" y="2323"/>
                  <a:pt x="3116" y="2336"/>
                  <a:pt x="3168" y="2336"/>
                </a:cubicBezTo>
                <a:cubicBezTo>
                  <a:pt x="3332" y="2336"/>
                  <a:pt x="3417" y="2270"/>
                  <a:pt x="3417" y="2133"/>
                </a:cubicBezTo>
                <a:cubicBezTo>
                  <a:pt x="3417" y="2081"/>
                  <a:pt x="3397" y="2029"/>
                  <a:pt x="3351" y="1983"/>
                </a:cubicBezTo>
                <a:cubicBezTo>
                  <a:pt x="3319" y="1944"/>
                  <a:pt x="3247" y="1898"/>
                  <a:pt x="3142" y="1839"/>
                </a:cubicBezTo>
                <a:cubicBezTo>
                  <a:pt x="3031" y="1781"/>
                  <a:pt x="2959" y="1722"/>
                  <a:pt x="2913" y="1663"/>
                </a:cubicBezTo>
                <a:cubicBezTo>
                  <a:pt x="2867" y="1605"/>
                  <a:pt x="2848" y="1539"/>
                  <a:pt x="2848" y="1461"/>
                </a:cubicBezTo>
                <a:cubicBezTo>
                  <a:pt x="2848" y="1363"/>
                  <a:pt x="2887" y="1278"/>
                  <a:pt x="2959" y="1213"/>
                </a:cubicBezTo>
                <a:cubicBezTo>
                  <a:pt x="3037" y="1148"/>
                  <a:pt x="3142" y="1115"/>
                  <a:pt x="3266" y="1115"/>
                </a:cubicBezTo>
                <a:cubicBezTo>
                  <a:pt x="3384" y="1115"/>
                  <a:pt x="3468" y="1128"/>
                  <a:pt x="3528" y="1161"/>
                </a:cubicBezTo>
                <a:cubicBezTo>
                  <a:pt x="3528" y="1330"/>
                  <a:pt x="3528" y="1330"/>
                  <a:pt x="3528" y="1330"/>
                </a:cubicBezTo>
                <a:cubicBezTo>
                  <a:pt x="3456" y="1278"/>
                  <a:pt x="3371" y="1252"/>
                  <a:pt x="3260" y="1252"/>
                </a:cubicBezTo>
                <a:cubicBezTo>
                  <a:pt x="3181" y="1252"/>
                  <a:pt x="3122" y="1272"/>
                  <a:pt x="3077" y="1311"/>
                </a:cubicBezTo>
                <a:cubicBezTo>
                  <a:pt x="3031" y="1343"/>
                  <a:pt x="3011" y="1396"/>
                  <a:pt x="3011" y="1448"/>
                </a:cubicBezTo>
                <a:cubicBezTo>
                  <a:pt x="3011" y="1513"/>
                  <a:pt x="3031" y="1559"/>
                  <a:pt x="3070" y="1605"/>
                </a:cubicBezTo>
                <a:cubicBezTo>
                  <a:pt x="3103" y="1637"/>
                  <a:pt x="3168" y="1683"/>
                  <a:pt x="3266" y="1735"/>
                </a:cubicBezTo>
                <a:cubicBezTo>
                  <a:pt x="3377" y="1794"/>
                  <a:pt x="3456" y="1853"/>
                  <a:pt x="3502" y="1905"/>
                </a:cubicBezTo>
                <a:close/>
                <a:moveTo>
                  <a:pt x="4342" y="1115"/>
                </a:moveTo>
                <a:cubicBezTo>
                  <a:pt x="4134" y="1115"/>
                  <a:pt x="3977" y="1180"/>
                  <a:pt x="3860" y="1311"/>
                </a:cubicBezTo>
                <a:cubicBezTo>
                  <a:pt x="3756" y="1441"/>
                  <a:pt x="3704" y="1605"/>
                  <a:pt x="3704" y="1807"/>
                </a:cubicBezTo>
                <a:cubicBezTo>
                  <a:pt x="3704" y="2003"/>
                  <a:pt x="3756" y="2159"/>
                  <a:pt x="3867" y="2283"/>
                </a:cubicBezTo>
                <a:cubicBezTo>
                  <a:pt x="3977" y="2408"/>
                  <a:pt x="4127" y="2472"/>
                  <a:pt x="4310" y="2472"/>
                </a:cubicBezTo>
                <a:cubicBezTo>
                  <a:pt x="4310" y="2472"/>
                  <a:pt x="4310" y="2472"/>
                  <a:pt x="4564" y="2772"/>
                </a:cubicBezTo>
                <a:cubicBezTo>
                  <a:pt x="4564" y="2772"/>
                  <a:pt x="4564" y="2772"/>
                  <a:pt x="4779" y="2772"/>
                </a:cubicBezTo>
                <a:cubicBezTo>
                  <a:pt x="4779" y="2772"/>
                  <a:pt x="4779" y="2773"/>
                  <a:pt x="4473" y="2453"/>
                </a:cubicBezTo>
                <a:cubicBezTo>
                  <a:pt x="4623" y="2420"/>
                  <a:pt x="4740" y="2342"/>
                  <a:pt x="4818" y="2224"/>
                </a:cubicBezTo>
                <a:cubicBezTo>
                  <a:pt x="4903" y="2107"/>
                  <a:pt x="4942" y="1957"/>
                  <a:pt x="4942" y="1774"/>
                </a:cubicBezTo>
                <a:cubicBezTo>
                  <a:pt x="4942" y="1578"/>
                  <a:pt x="4890" y="1415"/>
                  <a:pt x="4779" y="1298"/>
                </a:cubicBezTo>
                <a:cubicBezTo>
                  <a:pt x="4668" y="1174"/>
                  <a:pt x="4518" y="1115"/>
                  <a:pt x="4342" y="1115"/>
                </a:cubicBezTo>
                <a:close/>
                <a:moveTo>
                  <a:pt x="4655" y="2199"/>
                </a:moveTo>
                <a:cubicBezTo>
                  <a:pt x="4571" y="2290"/>
                  <a:pt x="4460" y="2336"/>
                  <a:pt x="4316" y="2336"/>
                </a:cubicBezTo>
                <a:cubicBezTo>
                  <a:pt x="4179" y="2336"/>
                  <a:pt x="4075" y="2283"/>
                  <a:pt x="3990" y="2186"/>
                </a:cubicBezTo>
                <a:cubicBezTo>
                  <a:pt x="3906" y="2088"/>
                  <a:pt x="3860" y="1957"/>
                  <a:pt x="3860" y="1794"/>
                </a:cubicBezTo>
                <a:cubicBezTo>
                  <a:pt x="3860" y="1631"/>
                  <a:pt x="3906" y="1500"/>
                  <a:pt x="3990" y="1402"/>
                </a:cubicBezTo>
                <a:cubicBezTo>
                  <a:pt x="4075" y="1298"/>
                  <a:pt x="4192" y="1252"/>
                  <a:pt x="4329" y="1252"/>
                </a:cubicBezTo>
                <a:cubicBezTo>
                  <a:pt x="4466" y="1252"/>
                  <a:pt x="4577" y="1298"/>
                  <a:pt x="4655" y="1389"/>
                </a:cubicBezTo>
                <a:cubicBezTo>
                  <a:pt x="4740" y="1487"/>
                  <a:pt x="4786" y="1618"/>
                  <a:pt x="4786" y="1794"/>
                </a:cubicBezTo>
                <a:cubicBezTo>
                  <a:pt x="4786" y="1970"/>
                  <a:pt x="4740" y="2101"/>
                  <a:pt x="4655" y="2199"/>
                </a:cubicBezTo>
                <a:close/>
                <a:moveTo>
                  <a:pt x="5304" y="2312"/>
                </a:moveTo>
                <a:cubicBezTo>
                  <a:pt x="5832" y="2312"/>
                  <a:pt x="5832" y="2312"/>
                  <a:pt x="5832" y="2312"/>
                </a:cubicBezTo>
                <a:cubicBezTo>
                  <a:pt x="5832" y="2452"/>
                  <a:pt x="5832" y="2452"/>
                  <a:pt x="5832" y="2452"/>
                </a:cubicBezTo>
                <a:cubicBezTo>
                  <a:pt x="5144" y="2452"/>
                  <a:pt x="5144" y="2452"/>
                  <a:pt x="5144" y="2452"/>
                </a:cubicBezTo>
                <a:cubicBezTo>
                  <a:pt x="5144" y="1136"/>
                  <a:pt x="5144" y="1136"/>
                  <a:pt x="5144" y="1136"/>
                </a:cubicBezTo>
                <a:cubicBezTo>
                  <a:pt x="5304" y="1136"/>
                  <a:pt x="5304" y="1136"/>
                  <a:pt x="5304" y="1136"/>
                </a:cubicBezTo>
                <a:lnTo>
                  <a:pt x="5304" y="2312"/>
                </a:lnTo>
                <a:close/>
                <a:moveTo>
                  <a:pt x="6836" y="1905"/>
                </a:moveTo>
                <a:cubicBezTo>
                  <a:pt x="6895" y="1970"/>
                  <a:pt x="6921" y="2042"/>
                  <a:pt x="6921" y="2120"/>
                </a:cubicBezTo>
                <a:cubicBezTo>
                  <a:pt x="6921" y="2218"/>
                  <a:pt x="6889" y="2303"/>
                  <a:pt x="6817" y="2368"/>
                </a:cubicBezTo>
                <a:cubicBezTo>
                  <a:pt x="6739" y="2440"/>
                  <a:pt x="6628" y="2473"/>
                  <a:pt x="6484" y="2473"/>
                </a:cubicBezTo>
                <a:cubicBezTo>
                  <a:pt x="6432" y="2473"/>
                  <a:pt x="6380" y="2466"/>
                  <a:pt x="6321" y="2453"/>
                </a:cubicBezTo>
                <a:cubicBezTo>
                  <a:pt x="6263" y="2434"/>
                  <a:pt x="6216" y="2420"/>
                  <a:pt x="6184" y="2401"/>
                </a:cubicBezTo>
                <a:cubicBezTo>
                  <a:pt x="6184" y="2218"/>
                  <a:pt x="6184" y="2218"/>
                  <a:pt x="6184" y="2218"/>
                </a:cubicBezTo>
                <a:cubicBezTo>
                  <a:pt x="6232" y="2251"/>
                  <a:pt x="6282" y="2283"/>
                  <a:pt x="6341" y="2303"/>
                </a:cubicBezTo>
                <a:cubicBezTo>
                  <a:pt x="6399" y="2323"/>
                  <a:pt x="6452" y="2336"/>
                  <a:pt x="6504" y="2336"/>
                </a:cubicBezTo>
                <a:cubicBezTo>
                  <a:pt x="6674" y="2336"/>
                  <a:pt x="6758" y="2270"/>
                  <a:pt x="6758" y="2133"/>
                </a:cubicBezTo>
                <a:cubicBezTo>
                  <a:pt x="6758" y="2081"/>
                  <a:pt x="6739" y="2029"/>
                  <a:pt x="6693" y="1983"/>
                </a:cubicBezTo>
                <a:cubicBezTo>
                  <a:pt x="6654" y="1944"/>
                  <a:pt x="6582" y="1898"/>
                  <a:pt x="6485" y="1839"/>
                </a:cubicBezTo>
                <a:cubicBezTo>
                  <a:pt x="6374" y="1781"/>
                  <a:pt x="6296" y="1722"/>
                  <a:pt x="6256" y="1663"/>
                </a:cubicBezTo>
                <a:cubicBezTo>
                  <a:pt x="6211" y="1605"/>
                  <a:pt x="6191" y="1539"/>
                  <a:pt x="6191" y="1461"/>
                </a:cubicBezTo>
                <a:cubicBezTo>
                  <a:pt x="6191" y="1363"/>
                  <a:pt x="6224" y="1278"/>
                  <a:pt x="6302" y="1213"/>
                </a:cubicBezTo>
                <a:cubicBezTo>
                  <a:pt x="6381" y="1148"/>
                  <a:pt x="6479" y="1115"/>
                  <a:pt x="6609" y="1115"/>
                </a:cubicBezTo>
                <a:cubicBezTo>
                  <a:pt x="6726" y="1115"/>
                  <a:pt x="6812" y="1128"/>
                  <a:pt x="6864" y="1161"/>
                </a:cubicBezTo>
                <a:cubicBezTo>
                  <a:pt x="6864" y="1330"/>
                  <a:pt x="6864" y="1330"/>
                  <a:pt x="6864" y="1330"/>
                </a:cubicBezTo>
                <a:cubicBezTo>
                  <a:pt x="6796" y="1278"/>
                  <a:pt x="6707" y="1252"/>
                  <a:pt x="6596" y="1252"/>
                </a:cubicBezTo>
                <a:cubicBezTo>
                  <a:pt x="6524" y="1252"/>
                  <a:pt x="6458" y="1272"/>
                  <a:pt x="6413" y="1311"/>
                </a:cubicBezTo>
                <a:cubicBezTo>
                  <a:pt x="6374" y="1343"/>
                  <a:pt x="6348" y="1396"/>
                  <a:pt x="6348" y="1448"/>
                </a:cubicBezTo>
                <a:cubicBezTo>
                  <a:pt x="6348" y="1513"/>
                  <a:pt x="6367" y="1559"/>
                  <a:pt x="6406" y="1605"/>
                </a:cubicBezTo>
                <a:cubicBezTo>
                  <a:pt x="6439" y="1637"/>
                  <a:pt x="6511" y="1683"/>
                  <a:pt x="6608" y="1735"/>
                </a:cubicBezTo>
                <a:cubicBezTo>
                  <a:pt x="6713" y="1794"/>
                  <a:pt x="6791" y="1853"/>
                  <a:pt x="6836" y="1905"/>
                </a:cubicBezTo>
                <a:close/>
                <a:moveTo>
                  <a:pt x="7463" y="1489"/>
                </a:moveTo>
                <a:cubicBezTo>
                  <a:pt x="7346" y="1489"/>
                  <a:pt x="7248" y="1535"/>
                  <a:pt x="7163" y="1620"/>
                </a:cubicBezTo>
                <a:cubicBezTo>
                  <a:pt x="7078" y="1711"/>
                  <a:pt x="7032" y="1834"/>
                  <a:pt x="7032" y="1984"/>
                </a:cubicBezTo>
                <a:cubicBezTo>
                  <a:pt x="7032" y="2147"/>
                  <a:pt x="7071" y="2264"/>
                  <a:pt x="7156" y="2349"/>
                </a:cubicBezTo>
                <a:cubicBezTo>
                  <a:pt x="7228" y="2434"/>
                  <a:pt x="7332" y="2473"/>
                  <a:pt x="7462" y="2473"/>
                </a:cubicBezTo>
                <a:cubicBezTo>
                  <a:pt x="7593" y="2473"/>
                  <a:pt x="7704" y="2440"/>
                  <a:pt x="7788" y="2382"/>
                </a:cubicBezTo>
                <a:cubicBezTo>
                  <a:pt x="7788" y="2382"/>
                  <a:pt x="7788" y="2382"/>
                  <a:pt x="7788" y="2245"/>
                </a:cubicBezTo>
                <a:cubicBezTo>
                  <a:pt x="7700" y="2310"/>
                  <a:pt x="7600" y="2342"/>
                  <a:pt x="7495" y="2342"/>
                </a:cubicBezTo>
                <a:cubicBezTo>
                  <a:pt x="7404" y="2342"/>
                  <a:pt x="7326" y="2316"/>
                  <a:pt x="7273" y="2257"/>
                </a:cubicBezTo>
                <a:cubicBezTo>
                  <a:pt x="7221" y="2205"/>
                  <a:pt x="7196" y="2120"/>
                  <a:pt x="7189" y="2016"/>
                </a:cubicBezTo>
                <a:cubicBezTo>
                  <a:pt x="7189" y="2016"/>
                  <a:pt x="7188" y="2016"/>
                  <a:pt x="7856" y="2016"/>
                </a:cubicBezTo>
                <a:cubicBezTo>
                  <a:pt x="7856" y="1939"/>
                  <a:pt x="7856" y="1939"/>
                  <a:pt x="7856" y="1939"/>
                </a:cubicBezTo>
                <a:cubicBezTo>
                  <a:pt x="7856" y="1802"/>
                  <a:pt x="7823" y="1698"/>
                  <a:pt x="7758" y="1620"/>
                </a:cubicBezTo>
                <a:cubicBezTo>
                  <a:pt x="7692" y="1535"/>
                  <a:pt x="7594" y="1489"/>
                  <a:pt x="7463" y="1489"/>
                </a:cubicBezTo>
                <a:close/>
                <a:moveTo>
                  <a:pt x="7189" y="1892"/>
                </a:moveTo>
                <a:cubicBezTo>
                  <a:pt x="7202" y="1808"/>
                  <a:pt x="7235" y="1743"/>
                  <a:pt x="7287" y="1691"/>
                </a:cubicBezTo>
                <a:cubicBezTo>
                  <a:pt x="7333" y="1645"/>
                  <a:pt x="7392" y="1619"/>
                  <a:pt x="7463" y="1619"/>
                </a:cubicBezTo>
                <a:cubicBezTo>
                  <a:pt x="7542" y="1619"/>
                  <a:pt x="7601" y="1645"/>
                  <a:pt x="7640" y="1690"/>
                </a:cubicBezTo>
                <a:cubicBezTo>
                  <a:pt x="7679" y="1736"/>
                  <a:pt x="7698" y="1808"/>
                  <a:pt x="7698" y="1892"/>
                </a:cubicBezTo>
                <a:lnTo>
                  <a:pt x="7189" y="1892"/>
                </a:lnTo>
                <a:close/>
                <a:moveTo>
                  <a:pt x="8417" y="1494"/>
                </a:moveTo>
                <a:cubicBezTo>
                  <a:pt x="8456" y="1494"/>
                  <a:pt x="8488" y="1500"/>
                  <a:pt x="8508" y="1506"/>
                </a:cubicBezTo>
                <a:cubicBezTo>
                  <a:pt x="8508" y="1663"/>
                  <a:pt x="8508" y="1663"/>
                  <a:pt x="8508" y="1663"/>
                </a:cubicBezTo>
                <a:cubicBezTo>
                  <a:pt x="8484" y="1643"/>
                  <a:pt x="8443" y="1630"/>
                  <a:pt x="8391" y="1630"/>
                </a:cubicBezTo>
                <a:cubicBezTo>
                  <a:pt x="8332" y="1630"/>
                  <a:pt x="8280" y="1656"/>
                  <a:pt x="8241" y="1715"/>
                </a:cubicBezTo>
                <a:cubicBezTo>
                  <a:pt x="8195" y="1774"/>
                  <a:pt x="8168" y="1859"/>
                  <a:pt x="8168" y="1970"/>
                </a:cubicBezTo>
                <a:cubicBezTo>
                  <a:pt x="8168" y="2452"/>
                  <a:pt x="8168" y="2452"/>
                  <a:pt x="8168" y="2452"/>
                </a:cubicBezTo>
                <a:cubicBezTo>
                  <a:pt x="8020" y="2452"/>
                  <a:pt x="8020" y="2452"/>
                  <a:pt x="8020" y="2452"/>
                </a:cubicBezTo>
                <a:cubicBezTo>
                  <a:pt x="8020" y="1512"/>
                  <a:pt x="8020" y="1512"/>
                  <a:pt x="8020" y="1512"/>
                </a:cubicBezTo>
                <a:cubicBezTo>
                  <a:pt x="8168" y="1512"/>
                  <a:pt x="8168" y="1512"/>
                  <a:pt x="8168" y="1512"/>
                </a:cubicBezTo>
                <a:cubicBezTo>
                  <a:pt x="8168" y="1704"/>
                  <a:pt x="8168" y="1704"/>
                  <a:pt x="8168" y="1704"/>
                </a:cubicBezTo>
                <a:cubicBezTo>
                  <a:pt x="8176" y="1704"/>
                  <a:pt x="8177" y="1704"/>
                  <a:pt x="8177" y="1704"/>
                </a:cubicBezTo>
                <a:cubicBezTo>
                  <a:pt x="8196" y="1636"/>
                  <a:pt x="8229" y="1586"/>
                  <a:pt x="8274" y="1547"/>
                </a:cubicBezTo>
                <a:cubicBezTo>
                  <a:pt x="8320" y="1514"/>
                  <a:pt x="8365" y="1494"/>
                  <a:pt x="8417" y="1494"/>
                </a:cubicBezTo>
                <a:close/>
                <a:moveTo>
                  <a:pt x="9274" y="1512"/>
                </a:moveTo>
                <a:cubicBezTo>
                  <a:pt x="9431" y="1512"/>
                  <a:pt x="9431" y="1512"/>
                  <a:pt x="9431" y="1512"/>
                </a:cubicBezTo>
                <a:cubicBezTo>
                  <a:pt x="9058" y="2452"/>
                  <a:pt x="9058" y="2452"/>
                  <a:pt x="9058" y="2452"/>
                </a:cubicBezTo>
                <a:cubicBezTo>
                  <a:pt x="8908" y="2452"/>
                  <a:pt x="8908" y="2452"/>
                  <a:pt x="8908" y="2452"/>
                </a:cubicBezTo>
                <a:cubicBezTo>
                  <a:pt x="8555" y="1512"/>
                  <a:pt x="8555" y="1512"/>
                  <a:pt x="8555" y="1512"/>
                </a:cubicBezTo>
                <a:cubicBezTo>
                  <a:pt x="8718" y="1512"/>
                  <a:pt x="8718" y="1512"/>
                  <a:pt x="8718" y="1512"/>
                </a:cubicBezTo>
                <a:cubicBezTo>
                  <a:pt x="8960" y="2192"/>
                  <a:pt x="8960" y="2190"/>
                  <a:pt x="8960" y="2190"/>
                </a:cubicBezTo>
                <a:cubicBezTo>
                  <a:pt x="8973" y="2242"/>
                  <a:pt x="8986" y="2282"/>
                  <a:pt x="8993" y="2321"/>
                </a:cubicBezTo>
                <a:cubicBezTo>
                  <a:pt x="8999" y="2276"/>
                  <a:pt x="9013" y="2236"/>
                  <a:pt x="9026" y="2197"/>
                </a:cubicBezTo>
                <a:cubicBezTo>
                  <a:pt x="9274" y="1513"/>
                  <a:pt x="9274" y="1512"/>
                  <a:pt x="9274" y="1512"/>
                </a:cubicBezTo>
                <a:close/>
                <a:moveTo>
                  <a:pt x="9898" y="1489"/>
                </a:moveTo>
                <a:cubicBezTo>
                  <a:pt x="9773" y="1489"/>
                  <a:pt x="9675" y="1535"/>
                  <a:pt x="9597" y="1620"/>
                </a:cubicBezTo>
                <a:cubicBezTo>
                  <a:pt x="9506" y="1711"/>
                  <a:pt x="9460" y="1834"/>
                  <a:pt x="9460" y="1984"/>
                </a:cubicBezTo>
                <a:cubicBezTo>
                  <a:pt x="9460" y="2147"/>
                  <a:pt x="9506" y="2264"/>
                  <a:pt x="9584" y="2349"/>
                </a:cubicBezTo>
                <a:cubicBezTo>
                  <a:pt x="9662" y="2434"/>
                  <a:pt x="9760" y="2473"/>
                  <a:pt x="9890" y="2473"/>
                </a:cubicBezTo>
                <a:cubicBezTo>
                  <a:pt x="10027" y="2473"/>
                  <a:pt x="10132" y="2440"/>
                  <a:pt x="10216" y="2382"/>
                </a:cubicBezTo>
                <a:cubicBezTo>
                  <a:pt x="10216" y="2382"/>
                  <a:pt x="10216" y="2382"/>
                  <a:pt x="10216" y="2245"/>
                </a:cubicBezTo>
                <a:cubicBezTo>
                  <a:pt x="10128" y="2310"/>
                  <a:pt x="10034" y="2342"/>
                  <a:pt x="9923" y="2342"/>
                </a:cubicBezTo>
                <a:cubicBezTo>
                  <a:pt x="9831" y="2342"/>
                  <a:pt x="9760" y="2316"/>
                  <a:pt x="9701" y="2257"/>
                </a:cubicBezTo>
                <a:cubicBezTo>
                  <a:pt x="9649" y="2205"/>
                  <a:pt x="9623" y="2120"/>
                  <a:pt x="9617" y="2016"/>
                </a:cubicBezTo>
                <a:cubicBezTo>
                  <a:pt x="9617" y="2016"/>
                  <a:pt x="9616" y="2016"/>
                  <a:pt x="10284" y="2016"/>
                </a:cubicBezTo>
                <a:cubicBezTo>
                  <a:pt x="10284" y="1939"/>
                  <a:pt x="10284" y="1939"/>
                  <a:pt x="10284" y="1939"/>
                </a:cubicBezTo>
                <a:cubicBezTo>
                  <a:pt x="10284" y="1802"/>
                  <a:pt x="10251" y="1698"/>
                  <a:pt x="10185" y="1620"/>
                </a:cubicBezTo>
                <a:cubicBezTo>
                  <a:pt x="10120" y="1535"/>
                  <a:pt x="10022" y="1489"/>
                  <a:pt x="9898" y="1489"/>
                </a:cubicBezTo>
                <a:close/>
                <a:moveTo>
                  <a:pt x="9623" y="1892"/>
                </a:moveTo>
                <a:cubicBezTo>
                  <a:pt x="9630" y="1808"/>
                  <a:pt x="9662" y="1743"/>
                  <a:pt x="9715" y="1691"/>
                </a:cubicBezTo>
                <a:cubicBezTo>
                  <a:pt x="9760" y="1645"/>
                  <a:pt x="9826" y="1619"/>
                  <a:pt x="9891" y="1619"/>
                </a:cubicBezTo>
                <a:cubicBezTo>
                  <a:pt x="9969" y="1619"/>
                  <a:pt x="10028" y="1645"/>
                  <a:pt x="10067" y="1690"/>
                </a:cubicBezTo>
                <a:cubicBezTo>
                  <a:pt x="10107" y="1736"/>
                  <a:pt x="10126" y="1808"/>
                  <a:pt x="10126" y="1892"/>
                </a:cubicBezTo>
                <a:lnTo>
                  <a:pt x="9623" y="1892"/>
                </a:lnTo>
                <a:close/>
                <a:moveTo>
                  <a:pt x="10845" y="1494"/>
                </a:moveTo>
                <a:cubicBezTo>
                  <a:pt x="10891" y="1494"/>
                  <a:pt x="10916" y="1500"/>
                  <a:pt x="10936" y="1506"/>
                </a:cubicBezTo>
                <a:cubicBezTo>
                  <a:pt x="10936" y="1663"/>
                  <a:pt x="10936" y="1663"/>
                  <a:pt x="10936" y="1663"/>
                </a:cubicBezTo>
                <a:cubicBezTo>
                  <a:pt x="10912" y="1643"/>
                  <a:pt x="10871" y="1630"/>
                  <a:pt x="10825" y="1630"/>
                </a:cubicBezTo>
                <a:cubicBezTo>
                  <a:pt x="10760" y="1630"/>
                  <a:pt x="10708" y="1656"/>
                  <a:pt x="10669" y="1715"/>
                </a:cubicBezTo>
                <a:cubicBezTo>
                  <a:pt x="10623" y="1774"/>
                  <a:pt x="10596" y="1859"/>
                  <a:pt x="10596" y="1970"/>
                </a:cubicBezTo>
                <a:cubicBezTo>
                  <a:pt x="10596" y="2452"/>
                  <a:pt x="10596" y="2452"/>
                  <a:pt x="10596" y="2452"/>
                </a:cubicBezTo>
                <a:cubicBezTo>
                  <a:pt x="10448" y="2452"/>
                  <a:pt x="10448" y="2452"/>
                  <a:pt x="10448" y="2452"/>
                </a:cubicBezTo>
                <a:cubicBezTo>
                  <a:pt x="10448" y="1512"/>
                  <a:pt x="10448" y="1512"/>
                  <a:pt x="10448" y="1512"/>
                </a:cubicBezTo>
                <a:cubicBezTo>
                  <a:pt x="10596" y="1512"/>
                  <a:pt x="10596" y="1512"/>
                  <a:pt x="10596" y="1512"/>
                </a:cubicBezTo>
                <a:cubicBezTo>
                  <a:pt x="10596" y="1704"/>
                  <a:pt x="10596" y="1704"/>
                  <a:pt x="10596" y="1704"/>
                </a:cubicBezTo>
                <a:cubicBezTo>
                  <a:pt x="10604" y="1704"/>
                  <a:pt x="10604" y="1704"/>
                  <a:pt x="10604" y="1704"/>
                </a:cubicBezTo>
                <a:cubicBezTo>
                  <a:pt x="10624" y="1636"/>
                  <a:pt x="10656" y="1586"/>
                  <a:pt x="10702" y="1547"/>
                </a:cubicBezTo>
                <a:cubicBezTo>
                  <a:pt x="10748" y="1514"/>
                  <a:pt x="10793" y="1494"/>
                  <a:pt x="10845" y="1494"/>
                </a:cubicBezTo>
                <a:close/>
                <a:moveTo>
                  <a:pt x="11132" y="1544"/>
                </a:moveTo>
                <a:cubicBezTo>
                  <a:pt x="11132" y="1537"/>
                  <a:pt x="11125" y="1531"/>
                  <a:pt x="11119" y="1525"/>
                </a:cubicBezTo>
                <a:cubicBezTo>
                  <a:pt x="11112" y="1518"/>
                  <a:pt x="11099" y="1512"/>
                  <a:pt x="11086" y="1512"/>
                </a:cubicBezTo>
                <a:cubicBezTo>
                  <a:pt x="11086" y="1512"/>
                  <a:pt x="11083" y="1512"/>
                  <a:pt x="11052" y="1512"/>
                </a:cubicBezTo>
                <a:cubicBezTo>
                  <a:pt x="11052" y="1512"/>
                  <a:pt x="11052" y="1512"/>
                  <a:pt x="11052" y="1636"/>
                </a:cubicBezTo>
                <a:cubicBezTo>
                  <a:pt x="11052" y="1636"/>
                  <a:pt x="11052" y="1636"/>
                  <a:pt x="11068" y="1636"/>
                </a:cubicBezTo>
                <a:cubicBezTo>
                  <a:pt x="11068" y="1636"/>
                  <a:pt x="11068" y="1636"/>
                  <a:pt x="11068" y="1584"/>
                </a:cubicBezTo>
                <a:cubicBezTo>
                  <a:pt x="11068" y="1584"/>
                  <a:pt x="11070" y="1584"/>
                  <a:pt x="11080" y="1584"/>
                </a:cubicBezTo>
                <a:cubicBezTo>
                  <a:pt x="11086" y="1584"/>
                  <a:pt x="11093" y="1590"/>
                  <a:pt x="11099" y="1603"/>
                </a:cubicBezTo>
                <a:cubicBezTo>
                  <a:pt x="11099" y="1603"/>
                  <a:pt x="11099" y="1604"/>
                  <a:pt x="11112" y="1636"/>
                </a:cubicBezTo>
                <a:cubicBezTo>
                  <a:pt x="11112" y="1636"/>
                  <a:pt x="11112" y="1636"/>
                  <a:pt x="11132" y="1636"/>
                </a:cubicBezTo>
                <a:cubicBezTo>
                  <a:pt x="11119" y="1603"/>
                  <a:pt x="11119" y="1603"/>
                  <a:pt x="11119" y="1603"/>
                </a:cubicBezTo>
                <a:cubicBezTo>
                  <a:pt x="11112" y="1590"/>
                  <a:pt x="11106" y="1583"/>
                  <a:pt x="11099" y="1577"/>
                </a:cubicBezTo>
                <a:cubicBezTo>
                  <a:pt x="11106" y="1577"/>
                  <a:pt x="11119" y="1570"/>
                  <a:pt x="11119" y="1570"/>
                </a:cubicBezTo>
                <a:cubicBezTo>
                  <a:pt x="11125" y="1564"/>
                  <a:pt x="11132" y="1557"/>
                  <a:pt x="11132" y="1544"/>
                </a:cubicBezTo>
                <a:close/>
                <a:moveTo>
                  <a:pt x="11086" y="1572"/>
                </a:moveTo>
                <a:cubicBezTo>
                  <a:pt x="11086" y="1572"/>
                  <a:pt x="11083" y="1572"/>
                  <a:pt x="11068" y="1572"/>
                </a:cubicBezTo>
                <a:cubicBezTo>
                  <a:pt x="11068" y="1572"/>
                  <a:pt x="11068" y="1572"/>
                  <a:pt x="11068" y="1524"/>
                </a:cubicBezTo>
                <a:cubicBezTo>
                  <a:pt x="11068" y="1524"/>
                  <a:pt x="11070" y="1524"/>
                  <a:pt x="11086" y="1524"/>
                </a:cubicBezTo>
                <a:cubicBezTo>
                  <a:pt x="11093" y="1524"/>
                  <a:pt x="11099" y="1531"/>
                  <a:pt x="11106" y="1531"/>
                </a:cubicBezTo>
                <a:cubicBezTo>
                  <a:pt x="11112" y="1537"/>
                  <a:pt x="11112" y="1538"/>
                  <a:pt x="11112" y="1551"/>
                </a:cubicBezTo>
                <a:cubicBezTo>
                  <a:pt x="11112" y="1565"/>
                  <a:pt x="11106" y="1572"/>
                  <a:pt x="11086" y="1572"/>
                </a:cubicBezTo>
                <a:close/>
                <a:moveTo>
                  <a:pt x="11158" y="1504"/>
                </a:moveTo>
                <a:cubicBezTo>
                  <a:pt x="11138" y="1490"/>
                  <a:pt x="11119" y="1477"/>
                  <a:pt x="11086" y="1477"/>
                </a:cubicBezTo>
                <a:cubicBezTo>
                  <a:pt x="11060" y="1477"/>
                  <a:pt x="11040" y="1490"/>
                  <a:pt x="11021" y="1504"/>
                </a:cubicBezTo>
                <a:cubicBezTo>
                  <a:pt x="11001" y="1524"/>
                  <a:pt x="10995" y="1550"/>
                  <a:pt x="10995" y="1577"/>
                </a:cubicBezTo>
                <a:cubicBezTo>
                  <a:pt x="10995" y="1604"/>
                  <a:pt x="11001" y="1624"/>
                  <a:pt x="11021" y="1644"/>
                </a:cubicBezTo>
                <a:cubicBezTo>
                  <a:pt x="11040" y="1664"/>
                  <a:pt x="11060" y="1670"/>
                  <a:pt x="11086" y="1670"/>
                </a:cubicBezTo>
                <a:cubicBezTo>
                  <a:pt x="11112" y="1670"/>
                  <a:pt x="11138" y="1664"/>
                  <a:pt x="11158" y="1644"/>
                </a:cubicBezTo>
                <a:cubicBezTo>
                  <a:pt x="11177" y="1624"/>
                  <a:pt x="11184" y="1604"/>
                  <a:pt x="11184" y="1577"/>
                </a:cubicBezTo>
                <a:cubicBezTo>
                  <a:pt x="11184" y="1544"/>
                  <a:pt x="11177" y="1524"/>
                  <a:pt x="11158" y="1504"/>
                </a:cubicBezTo>
                <a:close/>
                <a:moveTo>
                  <a:pt x="11151" y="1637"/>
                </a:moveTo>
                <a:cubicBezTo>
                  <a:pt x="11132" y="1650"/>
                  <a:pt x="11112" y="1664"/>
                  <a:pt x="11086" y="1664"/>
                </a:cubicBezTo>
                <a:cubicBezTo>
                  <a:pt x="11066" y="1664"/>
                  <a:pt x="11047" y="1650"/>
                  <a:pt x="11027" y="1637"/>
                </a:cubicBezTo>
                <a:cubicBezTo>
                  <a:pt x="11014" y="1617"/>
                  <a:pt x="11001" y="1597"/>
                  <a:pt x="11001" y="1577"/>
                </a:cubicBezTo>
                <a:cubicBezTo>
                  <a:pt x="11001" y="1550"/>
                  <a:pt x="11014" y="1530"/>
                  <a:pt x="11027" y="1510"/>
                </a:cubicBezTo>
                <a:cubicBezTo>
                  <a:pt x="11047" y="1497"/>
                  <a:pt x="11066" y="1490"/>
                  <a:pt x="11086" y="1490"/>
                </a:cubicBezTo>
                <a:cubicBezTo>
                  <a:pt x="11112" y="1490"/>
                  <a:pt x="11132" y="1497"/>
                  <a:pt x="11151" y="1510"/>
                </a:cubicBezTo>
                <a:cubicBezTo>
                  <a:pt x="11164" y="1530"/>
                  <a:pt x="11171" y="1550"/>
                  <a:pt x="11171" y="1577"/>
                </a:cubicBezTo>
                <a:cubicBezTo>
                  <a:pt x="11171" y="1597"/>
                  <a:pt x="11164" y="1617"/>
                  <a:pt x="11151" y="1637"/>
                </a:cubicBezTo>
                <a:close/>
                <a:moveTo>
                  <a:pt x="1412" y="2696"/>
                </a:moveTo>
                <a:cubicBezTo>
                  <a:pt x="1504" y="2696"/>
                  <a:pt x="1504" y="2696"/>
                  <a:pt x="1504" y="2696"/>
                </a:cubicBezTo>
                <a:cubicBezTo>
                  <a:pt x="1504" y="2708"/>
                  <a:pt x="1504" y="2708"/>
                  <a:pt x="1504" y="2708"/>
                </a:cubicBezTo>
                <a:cubicBezTo>
                  <a:pt x="1464" y="2708"/>
                  <a:pt x="1464" y="2708"/>
                  <a:pt x="1464" y="2708"/>
                </a:cubicBezTo>
                <a:cubicBezTo>
                  <a:pt x="1464" y="2824"/>
                  <a:pt x="1464" y="2824"/>
                  <a:pt x="1464" y="2824"/>
                </a:cubicBezTo>
                <a:cubicBezTo>
                  <a:pt x="1452" y="2824"/>
                  <a:pt x="1452" y="2824"/>
                  <a:pt x="1452" y="2824"/>
                </a:cubicBezTo>
                <a:cubicBezTo>
                  <a:pt x="1452" y="2708"/>
                  <a:pt x="1452" y="2708"/>
                  <a:pt x="1452" y="2708"/>
                </a:cubicBezTo>
                <a:cubicBezTo>
                  <a:pt x="1412" y="2708"/>
                  <a:pt x="1412" y="2708"/>
                  <a:pt x="1412" y="2708"/>
                </a:cubicBezTo>
                <a:lnTo>
                  <a:pt x="1412" y="2696"/>
                </a:lnTo>
                <a:close/>
                <a:moveTo>
                  <a:pt x="1631" y="2696"/>
                </a:moveTo>
                <a:cubicBezTo>
                  <a:pt x="1650" y="2696"/>
                  <a:pt x="1652" y="2696"/>
                  <a:pt x="1652" y="2696"/>
                </a:cubicBezTo>
                <a:cubicBezTo>
                  <a:pt x="1652" y="2824"/>
                  <a:pt x="1652" y="2824"/>
                  <a:pt x="1652" y="2824"/>
                </a:cubicBezTo>
                <a:cubicBezTo>
                  <a:pt x="1636" y="2824"/>
                  <a:pt x="1636" y="2824"/>
                  <a:pt x="1636" y="2824"/>
                </a:cubicBezTo>
                <a:cubicBezTo>
                  <a:pt x="1636" y="2736"/>
                  <a:pt x="1636" y="2735"/>
                  <a:pt x="1636" y="2735"/>
                </a:cubicBezTo>
                <a:cubicBezTo>
                  <a:pt x="1636" y="2728"/>
                  <a:pt x="1636" y="2722"/>
                  <a:pt x="1636" y="2708"/>
                </a:cubicBezTo>
                <a:cubicBezTo>
                  <a:pt x="1636" y="2715"/>
                  <a:pt x="1630" y="2722"/>
                  <a:pt x="1630" y="2722"/>
                </a:cubicBezTo>
                <a:cubicBezTo>
                  <a:pt x="1592" y="2823"/>
                  <a:pt x="1593" y="2824"/>
                  <a:pt x="1593" y="2824"/>
                </a:cubicBezTo>
                <a:cubicBezTo>
                  <a:pt x="1580" y="2824"/>
                  <a:pt x="1580" y="2824"/>
                  <a:pt x="1580" y="2824"/>
                </a:cubicBezTo>
                <a:cubicBezTo>
                  <a:pt x="1542" y="2720"/>
                  <a:pt x="1542" y="2722"/>
                  <a:pt x="1542" y="2722"/>
                </a:cubicBezTo>
                <a:cubicBezTo>
                  <a:pt x="1542" y="2722"/>
                  <a:pt x="1536" y="2715"/>
                  <a:pt x="1536" y="2708"/>
                </a:cubicBezTo>
                <a:cubicBezTo>
                  <a:pt x="1536" y="2715"/>
                  <a:pt x="1536" y="2722"/>
                  <a:pt x="1536" y="2735"/>
                </a:cubicBezTo>
                <a:cubicBezTo>
                  <a:pt x="1536" y="2822"/>
                  <a:pt x="1536" y="2824"/>
                  <a:pt x="1536" y="2824"/>
                </a:cubicBezTo>
                <a:cubicBezTo>
                  <a:pt x="1524" y="2824"/>
                  <a:pt x="1524" y="2824"/>
                  <a:pt x="1524" y="2824"/>
                </a:cubicBezTo>
                <a:cubicBezTo>
                  <a:pt x="1524" y="2696"/>
                  <a:pt x="1524" y="2696"/>
                  <a:pt x="1524" y="2696"/>
                </a:cubicBezTo>
                <a:cubicBezTo>
                  <a:pt x="1539" y="2696"/>
                  <a:pt x="1542" y="2696"/>
                  <a:pt x="1542" y="2696"/>
                </a:cubicBezTo>
                <a:cubicBezTo>
                  <a:pt x="1580" y="2784"/>
                  <a:pt x="1580" y="2783"/>
                  <a:pt x="1580" y="2783"/>
                </a:cubicBezTo>
                <a:cubicBezTo>
                  <a:pt x="1587" y="2790"/>
                  <a:pt x="1587" y="2796"/>
                  <a:pt x="1587" y="2803"/>
                </a:cubicBezTo>
                <a:cubicBezTo>
                  <a:pt x="1587" y="2796"/>
                  <a:pt x="1593" y="2789"/>
                  <a:pt x="1593" y="2783"/>
                </a:cubicBezTo>
                <a:cubicBezTo>
                  <a:pt x="1631" y="2695"/>
                  <a:pt x="1631" y="2696"/>
                  <a:pt x="1631" y="2696"/>
                </a:cubicBezTo>
                <a:close/>
              </a:path>
            </a:pathLst>
          </a:custGeom>
          <a:solidFill>
            <a:srgbClr val="FFFFFF"/>
          </a:solidFill>
          <a:ln>
            <a:noFill/>
          </a:ln>
        </p:spPr>
        <p:txBody>
          <a:bodyPr vert="horz" wrap="square" lIns="89630" tIns="44815" rIns="89630" bIns="44815" numCol="1" anchor="t" anchorCtr="0" compatLnSpc="1">
            <a:prstTxWarp prst="textNoShape">
              <a:avLst/>
            </a:prstTxWarp>
          </a:bodyPr>
          <a:lstStyle/>
          <a:p>
            <a:pPr defTabSz="896328">
              <a:defRPr/>
            </a:pPr>
            <a:endParaRPr lang="en-US" sz="1766" kern="0">
              <a:solidFill>
                <a:srgbClr val="FFFFFF"/>
              </a:solidFill>
              <a:latin typeface="Segoe UI"/>
            </a:endParaRPr>
          </a:p>
        </p:txBody>
      </p:sp>
      <p:sp>
        <p:nvSpPr>
          <p:cNvPr id="94" name="SharePoint"/>
          <p:cNvSpPr>
            <a:spLocks noChangeAspect="1" noEditPoints="1"/>
          </p:cNvSpPr>
          <p:nvPr/>
        </p:nvSpPr>
        <p:spPr bwMode="auto">
          <a:xfrm>
            <a:off x="706887" y="3583858"/>
            <a:ext cx="1473866" cy="366668"/>
          </a:xfrm>
          <a:custGeom>
            <a:avLst/>
            <a:gdLst>
              <a:gd name="T0" fmla="*/ 35 w 12150"/>
              <a:gd name="T1" fmla="*/ 2387 h 3023"/>
              <a:gd name="T2" fmla="*/ 1622 w 12150"/>
              <a:gd name="T3" fmla="*/ 561 h 3023"/>
              <a:gd name="T4" fmla="*/ 604 w 12150"/>
              <a:gd name="T5" fmla="*/ 1905 h 3023"/>
              <a:gd name="T6" fmla="*/ 1251 w 12150"/>
              <a:gd name="T7" fmla="*/ 568 h 3023"/>
              <a:gd name="T8" fmla="*/ 1111 w 12150"/>
              <a:gd name="T9" fmla="*/ 1423 h 3023"/>
              <a:gd name="T10" fmla="*/ 687 w 12150"/>
              <a:gd name="T11" fmla="*/ 2261 h 3023"/>
              <a:gd name="T12" fmla="*/ 1647 w 12150"/>
              <a:gd name="T13" fmla="*/ 1786 h 3023"/>
              <a:gd name="T14" fmla="*/ 1216 w 12150"/>
              <a:gd name="T15" fmla="*/ 1262 h 3023"/>
              <a:gd name="T16" fmla="*/ 1223 w 12150"/>
              <a:gd name="T17" fmla="*/ 285 h 3023"/>
              <a:gd name="T18" fmla="*/ 654 w 12150"/>
              <a:gd name="T19" fmla="*/ 271 h 3023"/>
              <a:gd name="T20" fmla="*/ 1216 w 12150"/>
              <a:gd name="T21" fmla="*/ 561 h 3023"/>
              <a:gd name="T22" fmla="*/ 795 w 12150"/>
              <a:gd name="T23" fmla="*/ 1613 h 3023"/>
              <a:gd name="T24" fmla="*/ 575 w 12150"/>
              <a:gd name="T25" fmla="*/ 2289 h 3023"/>
              <a:gd name="T26" fmla="*/ 364 w 12150"/>
              <a:gd name="T27" fmla="*/ 2730 h 3023"/>
              <a:gd name="T28" fmla="*/ 995 w 12150"/>
              <a:gd name="T29" fmla="*/ 2569 h 3023"/>
              <a:gd name="T30" fmla="*/ 1619 w 12150"/>
              <a:gd name="T31" fmla="*/ 2226 h 3023"/>
              <a:gd name="T32" fmla="*/ 1265 w 12150"/>
              <a:gd name="T33" fmla="*/ 1549 h 3023"/>
              <a:gd name="T34" fmla="*/ 2738 w 12150"/>
              <a:gd name="T35" fmla="*/ 1185 h 3023"/>
              <a:gd name="T36" fmla="*/ 3232 w 12150"/>
              <a:gd name="T37" fmla="*/ 2465 h 3023"/>
              <a:gd name="T38" fmla="*/ 3795 w 12150"/>
              <a:gd name="T39" fmla="*/ 1423 h 3023"/>
              <a:gd name="T40" fmla="*/ 4727 w 12150"/>
              <a:gd name="T41" fmla="*/ 2046 h 3023"/>
              <a:gd name="T42" fmla="*/ 4552 w 12150"/>
              <a:gd name="T43" fmla="*/ 1589 h 3023"/>
              <a:gd name="T44" fmla="*/ 5133 w 12150"/>
              <a:gd name="T45" fmla="*/ 2563 h 3023"/>
              <a:gd name="T46" fmla="*/ 5267 w 12150"/>
              <a:gd name="T47" fmla="*/ 2465 h 3023"/>
              <a:gd name="T48" fmla="*/ 6329 w 12150"/>
              <a:gd name="T49" fmla="*/ 1836 h 3023"/>
              <a:gd name="T50" fmla="*/ 7126 w 12150"/>
              <a:gd name="T51" fmla="*/ 1591 h 3023"/>
              <a:gd name="T52" fmla="*/ 7539 w 12150"/>
              <a:gd name="T53" fmla="*/ 2159 h 3023"/>
              <a:gd name="T54" fmla="*/ 8481 w 12150"/>
              <a:gd name="T55" fmla="*/ 1323 h 3023"/>
              <a:gd name="T56" fmla="*/ 8340 w 12150"/>
              <a:gd name="T57" fmla="*/ 1862 h 3023"/>
              <a:gd name="T58" fmla="*/ 8844 w 12150"/>
              <a:gd name="T59" fmla="*/ 2500 h 3023"/>
              <a:gd name="T60" fmla="*/ 8970 w 12150"/>
              <a:gd name="T61" fmla="*/ 1829 h 3023"/>
              <a:gd name="T62" fmla="*/ 10050 w 12150"/>
              <a:gd name="T63" fmla="*/ 1175 h 3023"/>
              <a:gd name="T64" fmla="*/ 11163 w 12150"/>
              <a:gd name="T65" fmla="*/ 2005 h 3023"/>
              <a:gd name="T66" fmla="*/ 10487 w 12150"/>
              <a:gd name="T67" fmla="*/ 1619 h 3023"/>
              <a:gd name="T68" fmla="*/ 11657 w 12150"/>
              <a:gd name="T69" fmla="*/ 2465 h 3023"/>
              <a:gd name="T70" fmla="*/ 11459 w 12150"/>
              <a:gd name="T71" fmla="*/ 1367 h 3023"/>
              <a:gd name="T72" fmla="*/ 12150 w 12150"/>
              <a:gd name="T73" fmla="*/ 1686 h 3023"/>
              <a:gd name="T74" fmla="*/ 12107 w 12150"/>
              <a:gd name="T75" fmla="*/ 1750 h 3023"/>
              <a:gd name="T76" fmla="*/ 12037 w 12150"/>
              <a:gd name="T77" fmla="*/ 1695 h 3023"/>
              <a:gd name="T78" fmla="*/ 12065 w 12150"/>
              <a:gd name="T79" fmla="*/ 1637 h 3023"/>
              <a:gd name="T80" fmla="*/ 3568 w 12150"/>
              <a:gd name="T81" fmla="*/ 535 h 3023"/>
              <a:gd name="T82" fmla="*/ 3183 w 12150"/>
              <a:gd name="T83" fmla="*/ 607 h 3023"/>
              <a:gd name="T84" fmla="*/ 3801 w 12150"/>
              <a:gd name="T85" fmla="*/ 519 h 3023"/>
              <a:gd name="T86" fmla="*/ 3974 w 12150"/>
              <a:gd name="T87" fmla="*/ 729 h 3023"/>
              <a:gd name="T88" fmla="*/ 4191 w 12150"/>
              <a:gd name="T89" fmla="*/ 1028 h 3023"/>
              <a:gd name="T90" fmla="*/ 4479 w 12150"/>
              <a:gd name="T91" fmla="*/ 679 h 3023"/>
              <a:gd name="T92" fmla="*/ 4818 w 12150"/>
              <a:gd name="T93" fmla="*/ 729 h 3023"/>
              <a:gd name="T94" fmla="*/ 4684 w 12150"/>
              <a:gd name="T95" fmla="*/ 1007 h 3023"/>
              <a:gd name="T96" fmla="*/ 5076 w 12150"/>
              <a:gd name="T97" fmla="*/ 923 h 3023"/>
              <a:gd name="T98" fmla="*/ 4985 w 12150"/>
              <a:gd name="T99" fmla="*/ 777 h 3023"/>
              <a:gd name="T100" fmla="*/ 5394 w 12150"/>
              <a:gd name="T101" fmla="*/ 673 h 3023"/>
              <a:gd name="T102" fmla="*/ 5387 w 12150"/>
              <a:gd name="T103" fmla="*/ 1007 h 3023"/>
              <a:gd name="T104" fmla="*/ 5776 w 12150"/>
              <a:gd name="T105" fmla="*/ 503 h 3023"/>
              <a:gd name="T106" fmla="*/ 5663 w 12150"/>
              <a:gd name="T107" fmla="*/ 1051 h 3023"/>
              <a:gd name="T108" fmla="*/ 6051 w 12150"/>
              <a:gd name="T109" fmla="*/ 1041 h 3023"/>
              <a:gd name="T110" fmla="*/ 6179 w 12150"/>
              <a:gd name="T111" fmla="*/ 715 h 3023"/>
              <a:gd name="T112" fmla="*/ 6200 w 12150"/>
              <a:gd name="T113" fmla="*/ 643 h 3023"/>
              <a:gd name="T114" fmla="*/ 6179 w 12150"/>
              <a:gd name="T115" fmla="*/ 699 h 3023"/>
              <a:gd name="T116" fmla="*/ 6200 w 12150"/>
              <a:gd name="T117" fmla="*/ 810 h 3023"/>
              <a:gd name="T118" fmla="*/ 1523 w 12150"/>
              <a:gd name="T119" fmla="*/ 2887 h 3023"/>
              <a:gd name="T120" fmla="*/ 1775 w 12150"/>
              <a:gd name="T121" fmla="*/ 2887 h 3023"/>
              <a:gd name="T122" fmla="*/ 1651 w 12150"/>
              <a:gd name="T123" fmla="*/ 3023 h 3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150" h="3023">
                <a:moveTo>
                  <a:pt x="1622" y="561"/>
                </a:moveTo>
                <a:cubicBezTo>
                  <a:pt x="1559" y="550"/>
                  <a:pt x="1491" y="540"/>
                  <a:pt x="1412" y="528"/>
                </a:cubicBezTo>
                <a:cubicBezTo>
                  <a:pt x="1296" y="332"/>
                  <a:pt x="1208" y="149"/>
                  <a:pt x="1174" y="0"/>
                </a:cubicBezTo>
                <a:cubicBezTo>
                  <a:pt x="1083" y="21"/>
                  <a:pt x="604" y="188"/>
                  <a:pt x="520" y="306"/>
                </a:cubicBezTo>
                <a:cubicBezTo>
                  <a:pt x="515" y="313"/>
                  <a:pt x="513" y="319"/>
                  <a:pt x="513" y="325"/>
                </a:cubicBezTo>
                <a:cubicBezTo>
                  <a:pt x="506" y="347"/>
                  <a:pt x="517" y="367"/>
                  <a:pt x="528" y="378"/>
                </a:cubicBezTo>
                <a:cubicBezTo>
                  <a:pt x="704" y="575"/>
                  <a:pt x="949" y="687"/>
                  <a:pt x="949" y="1087"/>
                </a:cubicBezTo>
                <a:cubicBezTo>
                  <a:pt x="949" y="1449"/>
                  <a:pt x="623" y="1791"/>
                  <a:pt x="296" y="2064"/>
                </a:cubicBezTo>
                <a:cubicBezTo>
                  <a:pt x="231" y="2107"/>
                  <a:pt x="231" y="2107"/>
                  <a:pt x="231" y="2107"/>
                </a:cubicBezTo>
                <a:cubicBezTo>
                  <a:pt x="147" y="2177"/>
                  <a:pt x="56" y="2289"/>
                  <a:pt x="35" y="2387"/>
                </a:cubicBezTo>
                <a:cubicBezTo>
                  <a:pt x="0" y="2534"/>
                  <a:pt x="112" y="2653"/>
                  <a:pt x="231" y="2737"/>
                </a:cubicBezTo>
                <a:cubicBezTo>
                  <a:pt x="364" y="2827"/>
                  <a:pt x="498" y="2876"/>
                  <a:pt x="659" y="2925"/>
                </a:cubicBezTo>
                <a:cubicBezTo>
                  <a:pt x="834" y="2974"/>
                  <a:pt x="1185" y="3016"/>
                  <a:pt x="1360" y="3023"/>
                </a:cubicBezTo>
                <a:cubicBezTo>
                  <a:pt x="1374" y="3023"/>
                  <a:pt x="1395" y="3016"/>
                  <a:pt x="1395" y="3016"/>
                </a:cubicBezTo>
                <a:cubicBezTo>
                  <a:pt x="1402" y="3002"/>
                  <a:pt x="1402" y="3002"/>
                  <a:pt x="1402" y="3002"/>
                </a:cubicBezTo>
                <a:cubicBezTo>
                  <a:pt x="1416" y="2974"/>
                  <a:pt x="1626" y="2590"/>
                  <a:pt x="1682" y="2261"/>
                </a:cubicBezTo>
                <a:cubicBezTo>
                  <a:pt x="1716" y="2046"/>
                  <a:pt x="1743" y="1759"/>
                  <a:pt x="1695" y="1482"/>
                </a:cubicBezTo>
                <a:cubicBezTo>
                  <a:pt x="2071" y="1370"/>
                  <a:pt x="2509" y="1262"/>
                  <a:pt x="2801" y="1220"/>
                </a:cubicBezTo>
                <a:cubicBezTo>
                  <a:pt x="2794" y="1199"/>
                  <a:pt x="2794" y="1199"/>
                  <a:pt x="2794" y="1199"/>
                </a:cubicBezTo>
                <a:cubicBezTo>
                  <a:pt x="2625" y="939"/>
                  <a:pt x="2373" y="701"/>
                  <a:pt x="1622" y="561"/>
                </a:cubicBezTo>
                <a:close/>
                <a:moveTo>
                  <a:pt x="2141" y="778"/>
                </a:moveTo>
                <a:cubicBezTo>
                  <a:pt x="2191" y="799"/>
                  <a:pt x="2233" y="813"/>
                  <a:pt x="2275" y="834"/>
                </a:cubicBezTo>
                <a:cubicBezTo>
                  <a:pt x="2064" y="883"/>
                  <a:pt x="1868" y="946"/>
                  <a:pt x="1700" y="1016"/>
                </a:cubicBezTo>
                <a:cubicBezTo>
                  <a:pt x="1763" y="883"/>
                  <a:pt x="1791" y="771"/>
                  <a:pt x="1798" y="673"/>
                </a:cubicBezTo>
                <a:cubicBezTo>
                  <a:pt x="1917" y="701"/>
                  <a:pt x="2029" y="736"/>
                  <a:pt x="2141" y="778"/>
                </a:cubicBezTo>
                <a:close/>
                <a:moveTo>
                  <a:pt x="1622" y="1023"/>
                </a:moveTo>
                <a:cubicBezTo>
                  <a:pt x="1545" y="974"/>
                  <a:pt x="1461" y="939"/>
                  <a:pt x="1384" y="904"/>
                </a:cubicBezTo>
                <a:cubicBezTo>
                  <a:pt x="1489" y="827"/>
                  <a:pt x="1622" y="743"/>
                  <a:pt x="1770" y="666"/>
                </a:cubicBezTo>
                <a:cubicBezTo>
                  <a:pt x="1763" y="750"/>
                  <a:pt x="1714" y="869"/>
                  <a:pt x="1622" y="1023"/>
                </a:cubicBezTo>
                <a:close/>
                <a:moveTo>
                  <a:pt x="604" y="1905"/>
                </a:moveTo>
                <a:cubicBezTo>
                  <a:pt x="697" y="1858"/>
                  <a:pt x="783" y="1817"/>
                  <a:pt x="868" y="1780"/>
                </a:cubicBezTo>
                <a:cubicBezTo>
                  <a:pt x="797" y="1943"/>
                  <a:pt x="691" y="2106"/>
                  <a:pt x="645" y="2177"/>
                </a:cubicBezTo>
                <a:cubicBezTo>
                  <a:pt x="645" y="2184"/>
                  <a:pt x="638" y="2184"/>
                  <a:pt x="638" y="2191"/>
                </a:cubicBezTo>
                <a:cubicBezTo>
                  <a:pt x="592" y="2106"/>
                  <a:pt x="577" y="2009"/>
                  <a:pt x="604" y="1905"/>
                </a:cubicBezTo>
                <a:close/>
                <a:moveTo>
                  <a:pt x="977" y="862"/>
                </a:moveTo>
                <a:cubicBezTo>
                  <a:pt x="1047" y="876"/>
                  <a:pt x="1139" y="904"/>
                  <a:pt x="1237" y="939"/>
                </a:cubicBezTo>
                <a:cubicBezTo>
                  <a:pt x="1160" y="1002"/>
                  <a:pt x="1082" y="1073"/>
                  <a:pt x="984" y="1171"/>
                </a:cubicBezTo>
                <a:cubicBezTo>
                  <a:pt x="998" y="1059"/>
                  <a:pt x="991" y="953"/>
                  <a:pt x="977" y="862"/>
                </a:cubicBezTo>
                <a:close/>
                <a:moveTo>
                  <a:pt x="998" y="785"/>
                </a:moveTo>
                <a:cubicBezTo>
                  <a:pt x="1054" y="715"/>
                  <a:pt x="1146" y="645"/>
                  <a:pt x="1251" y="568"/>
                </a:cubicBezTo>
                <a:cubicBezTo>
                  <a:pt x="1286" y="659"/>
                  <a:pt x="1293" y="764"/>
                  <a:pt x="1286" y="869"/>
                </a:cubicBezTo>
                <a:cubicBezTo>
                  <a:pt x="1188" y="834"/>
                  <a:pt x="1089" y="813"/>
                  <a:pt x="998" y="785"/>
                </a:cubicBezTo>
                <a:close/>
                <a:moveTo>
                  <a:pt x="1265" y="988"/>
                </a:moveTo>
                <a:cubicBezTo>
                  <a:pt x="1244" y="1101"/>
                  <a:pt x="1195" y="1213"/>
                  <a:pt x="1125" y="1318"/>
                </a:cubicBezTo>
                <a:cubicBezTo>
                  <a:pt x="1082" y="1269"/>
                  <a:pt x="1033" y="1234"/>
                  <a:pt x="998" y="1220"/>
                </a:cubicBezTo>
                <a:cubicBezTo>
                  <a:pt x="1047" y="1171"/>
                  <a:pt x="1139" y="1087"/>
                  <a:pt x="1265" y="988"/>
                </a:cubicBezTo>
                <a:close/>
                <a:moveTo>
                  <a:pt x="1111" y="1423"/>
                </a:moveTo>
                <a:cubicBezTo>
                  <a:pt x="1160" y="1472"/>
                  <a:pt x="1174" y="1535"/>
                  <a:pt x="1181" y="1585"/>
                </a:cubicBezTo>
                <a:cubicBezTo>
                  <a:pt x="998" y="1655"/>
                  <a:pt x="858" y="1711"/>
                  <a:pt x="718" y="1781"/>
                </a:cubicBezTo>
                <a:cubicBezTo>
                  <a:pt x="886" y="1669"/>
                  <a:pt x="1019" y="1542"/>
                  <a:pt x="1111" y="1423"/>
                </a:cubicBezTo>
                <a:close/>
                <a:moveTo>
                  <a:pt x="876" y="2135"/>
                </a:moveTo>
                <a:cubicBezTo>
                  <a:pt x="834" y="2149"/>
                  <a:pt x="785" y="2170"/>
                  <a:pt x="729" y="2184"/>
                </a:cubicBezTo>
                <a:cubicBezTo>
                  <a:pt x="775" y="2113"/>
                  <a:pt x="887" y="1897"/>
                  <a:pt x="942" y="1749"/>
                </a:cubicBezTo>
                <a:cubicBezTo>
                  <a:pt x="948" y="1746"/>
                  <a:pt x="953" y="1744"/>
                  <a:pt x="959" y="1741"/>
                </a:cubicBezTo>
                <a:cubicBezTo>
                  <a:pt x="1005" y="1873"/>
                  <a:pt x="1104" y="1977"/>
                  <a:pt x="1171" y="2030"/>
                </a:cubicBezTo>
                <a:cubicBezTo>
                  <a:pt x="1087" y="2065"/>
                  <a:pt x="988" y="2100"/>
                  <a:pt x="876" y="2135"/>
                </a:cubicBezTo>
                <a:close/>
                <a:moveTo>
                  <a:pt x="1164" y="2093"/>
                </a:moveTo>
                <a:cubicBezTo>
                  <a:pt x="1108" y="2233"/>
                  <a:pt x="1037" y="2373"/>
                  <a:pt x="960" y="2492"/>
                </a:cubicBezTo>
                <a:cubicBezTo>
                  <a:pt x="925" y="2471"/>
                  <a:pt x="890" y="2450"/>
                  <a:pt x="862" y="2429"/>
                </a:cubicBezTo>
                <a:cubicBezTo>
                  <a:pt x="792" y="2380"/>
                  <a:pt x="729" y="2324"/>
                  <a:pt x="687" y="2261"/>
                </a:cubicBezTo>
                <a:cubicBezTo>
                  <a:pt x="764" y="2240"/>
                  <a:pt x="848" y="2212"/>
                  <a:pt x="932" y="2184"/>
                </a:cubicBezTo>
                <a:cubicBezTo>
                  <a:pt x="1009" y="2156"/>
                  <a:pt x="1087" y="2128"/>
                  <a:pt x="1164" y="2093"/>
                </a:cubicBezTo>
                <a:close/>
                <a:moveTo>
                  <a:pt x="1004" y="1723"/>
                </a:moveTo>
                <a:cubicBezTo>
                  <a:pt x="1066" y="1698"/>
                  <a:pt x="1129" y="1673"/>
                  <a:pt x="1195" y="1648"/>
                </a:cubicBezTo>
                <a:cubicBezTo>
                  <a:pt x="1214" y="1640"/>
                  <a:pt x="1235" y="1632"/>
                  <a:pt x="1257" y="1624"/>
                </a:cubicBezTo>
                <a:cubicBezTo>
                  <a:pt x="1265" y="1742"/>
                  <a:pt x="1238" y="1865"/>
                  <a:pt x="1199" y="1989"/>
                </a:cubicBezTo>
                <a:cubicBezTo>
                  <a:pt x="1116" y="1918"/>
                  <a:pt x="1038" y="1819"/>
                  <a:pt x="1004" y="1723"/>
                </a:cubicBezTo>
                <a:close/>
                <a:moveTo>
                  <a:pt x="1311" y="1605"/>
                </a:moveTo>
                <a:cubicBezTo>
                  <a:pt x="1314" y="1604"/>
                  <a:pt x="1317" y="1603"/>
                  <a:pt x="1319" y="1602"/>
                </a:cubicBezTo>
                <a:cubicBezTo>
                  <a:pt x="1401" y="1654"/>
                  <a:pt x="1580" y="1759"/>
                  <a:pt x="1647" y="1786"/>
                </a:cubicBezTo>
                <a:cubicBezTo>
                  <a:pt x="1556" y="1849"/>
                  <a:pt x="1437" y="1919"/>
                  <a:pt x="1255" y="1995"/>
                </a:cubicBezTo>
                <a:cubicBezTo>
                  <a:pt x="1302" y="1826"/>
                  <a:pt x="1317" y="1690"/>
                  <a:pt x="1311" y="1605"/>
                </a:cubicBezTo>
                <a:close/>
                <a:moveTo>
                  <a:pt x="1216" y="1570"/>
                </a:moveTo>
                <a:cubicBezTo>
                  <a:pt x="1216" y="1486"/>
                  <a:pt x="1195" y="1416"/>
                  <a:pt x="1160" y="1367"/>
                </a:cubicBezTo>
                <a:cubicBezTo>
                  <a:pt x="1272" y="1297"/>
                  <a:pt x="1398" y="1227"/>
                  <a:pt x="1538" y="1157"/>
                </a:cubicBezTo>
                <a:cubicBezTo>
                  <a:pt x="1454" y="1283"/>
                  <a:pt x="1349" y="1416"/>
                  <a:pt x="1216" y="1570"/>
                </a:cubicBezTo>
                <a:close/>
                <a:moveTo>
                  <a:pt x="1216" y="1262"/>
                </a:moveTo>
                <a:cubicBezTo>
                  <a:pt x="1272" y="1164"/>
                  <a:pt x="1307" y="1066"/>
                  <a:pt x="1328" y="974"/>
                </a:cubicBezTo>
                <a:cubicBezTo>
                  <a:pt x="1398" y="1009"/>
                  <a:pt x="1468" y="1044"/>
                  <a:pt x="1545" y="1087"/>
                </a:cubicBezTo>
                <a:cubicBezTo>
                  <a:pt x="1426" y="1143"/>
                  <a:pt x="1314" y="1199"/>
                  <a:pt x="1216" y="1262"/>
                </a:cubicBezTo>
                <a:close/>
                <a:moveTo>
                  <a:pt x="1721" y="652"/>
                </a:moveTo>
                <a:cubicBezTo>
                  <a:pt x="1587" y="715"/>
                  <a:pt x="1468" y="771"/>
                  <a:pt x="1342" y="862"/>
                </a:cubicBezTo>
                <a:cubicBezTo>
                  <a:pt x="1342" y="757"/>
                  <a:pt x="1321" y="652"/>
                  <a:pt x="1286" y="568"/>
                </a:cubicBezTo>
                <a:cubicBezTo>
                  <a:pt x="1433" y="596"/>
                  <a:pt x="1573" y="617"/>
                  <a:pt x="1721" y="652"/>
                </a:cubicBezTo>
                <a:close/>
                <a:moveTo>
                  <a:pt x="1339" y="517"/>
                </a:moveTo>
                <a:cubicBezTo>
                  <a:pt x="1261" y="505"/>
                  <a:pt x="1173" y="490"/>
                  <a:pt x="1069" y="472"/>
                </a:cubicBezTo>
                <a:cubicBezTo>
                  <a:pt x="1139" y="433"/>
                  <a:pt x="1192" y="393"/>
                  <a:pt x="1251" y="347"/>
                </a:cubicBezTo>
                <a:cubicBezTo>
                  <a:pt x="1277" y="398"/>
                  <a:pt x="1303" y="454"/>
                  <a:pt x="1339" y="517"/>
                </a:cubicBezTo>
                <a:close/>
                <a:moveTo>
                  <a:pt x="1160" y="21"/>
                </a:moveTo>
                <a:cubicBezTo>
                  <a:pt x="1167" y="111"/>
                  <a:pt x="1188" y="195"/>
                  <a:pt x="1223" y="285"/>
                </a:cubicBezTo>
                <a:cubicBezTo>
                  <a:pt x="1118" y="257"/>
                  <a:pt x="844" y="222"/>
                  <a:pt x="752" y="208"/>
                </a:cubicBezTo>
                <a:cubicBezTo>
                  <a:pt x="914" y="111"/>
                  <a:pt x="1132" y="35"/>
                  <a:pt x="1160" y="21"/>
                </a:cubicBezTo>
                <a:close/>
                <a:moveTo>
                  <a:pt x="724" y="222"/>
                </a:moveTo>
                <a:cubicBezTo>
                  <a:pt x="801" y="257"/>
                  <a:pt x="1090" y="313"/>
                  <a:pt x="1237" y="320"/>
                </a:cubicBezTo>
                <a:cubicBezTo>
                  <a:pt x="1237" y="327"/>
                  <a:pt x="1244" y="327"/>
                  <a:pt x="1244" y="327"/>
                </a:cubicBezTo>
                <a:cubicBezTo>
                  <a:pt x="1190" y="347"/>
                  <a:pt x="1096" y="393"/>
                  <a:pt x="1000" y="459"/>
                </a:cubicBezTo>
                <a:cubicBezTo>
                  <a:pt x="987" y="457"/>
                  <a:pt x="974" y="454"/>
                  <a:pt x="960" y="452"/>
                </a:cubicBezTo>
                <a:cubicBezTo>
                  <a:pt x="894" y="391"/>
                  <a:pt x="764" y="264"/>
                  <a:pt x="717" y="229"/>
                </a:cubicBezTo>
                <a:lnTo>
                  <a:pt x="724" y="222"/>
                </a:lnTo>
                <a:close/>
                <a:moveTo>
                  <a:pt x="654" y="271"/>
                </a:moveTo>
                <a:cubicBezTo>
                  <a:pt x="668" y="264"/>
                  <a:pt x="682" y="250"/>
                  <a:pt x="703" y="236"/>
                </a:cubicBezTo>
                <a:cubicBezTo>
                  <a:pt x="734" y="278"/>
                  <a:pt x="810" y="374"/>
                  <a:pt x="863" y="437"/>
                </a:cubicBezTo>
                <a:cubicBezTo>
                  <a:pt x="776" y="424"/>
                  <a:pt x="662" y="402"/>
                  <a:pt x="589" y="374"/>
                </a:cubicBezTo>
                <a:cubicBezTo>
                  <a:pt x="586" y="338"/>
                  <a:pt x="628" y="297"/>
                  <a:pt x="654" y="271"/>
                </a:cubicBezTo>
                <a:close/>
                <a:moveTo>
                  <a:pt x="634" y="427"/>
                </a:moveTo>
                <a:cubicBezTo>
                  <a:pt x="683" y="448"/>
                  <a:pt x="753" y="469"/>
                  <a:pt x="823" y="483"/>
                </a:cubicBezTo>
                <a:cubicBezTo>
                  <a:pt x="858" y="575"/>
                  <a:pt x="879" y="659"/>
                  <a:pt x="900" y="736"/>
                </a:cubicBezTo>
                <a:cubicBezTo>
                  <a:pt x="837" y="617"/>
                  <a:pt x="746" y="511"/>
                  <a:pt x="634" y="427"/>
                </a:cubicBezTo>
                <a:close/>
                <a:moveTo>
                  <a:pt x="858" y="490"/>
                </a:moveTo>
                <a:cubicBezTo>
                  <a:pt x="991" y="518"/>
                  <a:pt x="1132" y="547"/>
                  <a:pt x="1216" y="561"/>
                </a:cubicBezTo>
                <a:cubicBezTo>
                  <a:pt x="1153" y="589"/>
                  <a:pt x="1019" y="673"/>
                  <a:pt x="956" y="757"/>
                </a:cubicBezTo>
                <a:cubicBezTo>
                  <a:pt x="921" y="631"/>
                  <a:pt x="879" y="533"/>
                  <a:pt x="858" y="490"/>
                </a:cubicBezTo>
                <a:close/>
                <a:moveTo>
                  <a:pt x="956" y="1297"/>
                </a:moveTo>
                <a:cubicBezTo>
                  <a:pt x="998" y="1318"/>
                  <a:pt x="1033" y="1339"/>
                  <a:pt x="1061" y="1367"/>
                </a:cubicBezTo>
                <a:cubicBezTo>
                  <a:pt x="984" y="1423"/>
                  <a:pt x="907" y="1479"/>
                  <a:pt x="851" y="1528"/>
                </a:cubicBezTo>
                <a:cubicBezTo>
                  <a:pt x="900" y="1458"/>
                  <a:pt x="935" y="1381"/>
                  <a:pt x="956" y="1297"/>
                </a:cubicBezTo>
                <a:close/>
                <a:moveTo>
                  <a:pt x="795" y="1613"/>
                </a:moveTo>
                <a:cubicBezTo>
                  <a:pt x="851" y="1563"/>
                  <a:pt x="935" y="1507"/>
                  <a:pt x="1040" y="1437"/>
                </a:cubicBezTo>
                <a:cubicBezTo>
                  <a:pt x="942" y="1563"/>
                  <a:pt x="809" y="1683"/>
                  <a:pt x="641" y="1781"/>
                </a:cubicBezTo>
                <a:cubicBezTo>
                  <a:pt x="704" y="1725"/>
                  <a:pt x="753" y="1669"/>
                  <a:pt x="795" y="1613"/>
                </a:cubicBezTo>
                <a:close/>
                <a:moveTo>
                  <a:pt x="111" y="2352"/>
                </a:moveTo>
                <a:cubicBezTo>
                  <a:pt x="131" y="2250"/>
                  <a:pt x="231" y="2125"/>
                  <a:pt x="344" y="2045"/>
                </a:cubicBezTo>
                <a:cubicBezTo>
                  <a:pt x="407" y="2010"/>
                  <a:pt x="466" y="1977"/>
                  <a:pt x="522" y="1947"/>
                </a:cubicBezTo>
                <a:cubicBezTo>
                  <a:pt x="521" y="1951"/>
                  <a:pt x="520" y="1956"/>
                  <a:pt x="519" y="1961"/>
                </a:cubicBezTo>
                <a:cubicBezTo>
                  <a:pt x="519" y="1989"/>
                  <a:pt x="512" y="2016"/>
                  <a:pt x="512" y="2044"/>
                </a:cubicBezTo>
                <a:cubicBezTo>
                  <a:pt x="512" y="2107"/>
                  <a:pt x="539" y="2170"/>
                  <a:pt x="574" y="2233"/>
                </a:cubicBezTo>
                <a:cubicBezTo>
                  <a:pt x="434" y="2275"/>
                  <a:pt x="267" y="2324"/>
                  <a:pt x="111" y="2366"/>
                </a:cubicBezTo>
                <a:cubicBezTo>
                  <a:pt x="111" y="2359"/>
                  <a:pt x="111" y="2359"/>
                  <a:pt x="111" y="2352"/>
                </a:cubicBezTo>
                <a:close/>
                <a:moveTo>
                  <a:pt x="112" y="2394"/>
                </a:moveTo>
                <a:cubicBezTo>
                  <a:pt x="259" y="2359"/>
                  <a:pt x="421" y="2324"/>
                  <a:pt x="575" y="2289"/>
                </a:cubicBezTo>
                <a:cubicBezTo>
                  <a:pt x="456" y="2457"/>
                  <a:pt x="357" y="2583"/>
                  <a:pt x="301" y="2681"/>
                </a:cubicBezTo>
                <a:cubicBezTo>
                  <a:pt x="210" y="2611"/>
                  <a:pt x="119" y="2506"/>
                  <a:pt x="112" y="2394"/>
                </a:cubicBezTo>
                <a:close/>
                <a:moveTo>
                  <a:pt x="322" y="2702"/>
                </a:moveTo>
                <a:cubicBezTo>
                  <a:pt x="414" y="2562"/>
                  <a:pt x="526" y="2436"/>
                  <a:pt x="631" y="2310"/>
                </a:cubicBezTo>
                <a:cubicBezTo>
                  <a:pt x="652" y="2338"/>
                  <a:pt x="680" y="2373"/>
                  <a:pt x="715" y="2394"/>
                </a:cubicBezTo>
                <a:cubicBezTo>
                  <a:pt x="764" y="2443"/>
                  <a:pt x="827" y="2485"/>
                  <a:pt x="883" y="2520"/>
                </a:cubicBezTo>
                <a:cubicBezTo>
                  <a:pt x="708" y="2583"/>
                  <a:pt x="519" y="2653"/>
                  <a:pt x="336" y="2709"/>
                </a:cubicBezTo>
                <a:cubicBezTo>
                  <a:pt x="336" y="2709"/>
                  <a:pt x="329" y="2702"/>
                  <a:pt x="322" y="2702"/>
                </a:cubicBezTo>
                <a:close/>
                <a:moveTo>
                  <a:pt x="694" y="2876"/>
                </a:moveTo>
                <a:cubicBezTo>
                  <a:pt x="533" y="2820"/>
                  <a:pt x="456" y="2792"/>
                  <a:pt x="364" y="2730"/>
                </a:cubicBezTo>
                <a:cubicBezTo>
                  <a:pt x="435" y="2709"/>
                  <a:pt x="757" y="2625"/>
                  <a:pt x="918" y="2569"/>
                </a:cubicBezTo>
                <a:cubicBezTo>
                  <a:pt x="827" y="2716"/>
                  <a:pt x="750" y="2827"/>
                  <a:pt x="722" y="2883"/>
                </a:cubicBezTo>
                <a:cubicBezTo>
                  <a:pt x="708" y="2883"/>
                  <a:pt x="701" y="2876"/>
                  <a:pt x="694" y="2876"/>
                </a:cubicBezTo>
                <a:close/>
                <a:moveTo>
                  <a:pt x="1374" y="3002"/>
                </a:moveTo>
                <a:cubicBezTo>
                  <a:pt x="1248" y="2981"/>
                  <a:pt x="995" y="2946"/>
                  <a:pt x="820" y="2911"/>
                </a:cubicBezTo>
                <a:cubicBezTo>
                  <a:pt x="1058" y="2855"/>
                  <a:pt x="1213" y="2827"/>
                  <a:pt x="1479" y="2702"/>
                </a:cubicBezTo>
                <a:cubicBezTo>
                  <a:pt x="1437" y="2834"/>
                  <a:pt x="1395" y="2946"/>
                  <a:pt x="1374" y="3002"/>
                </a:cubicBezTo>
                <a:close/>
                <a:moveTo>
                  <a:pt x="778" y="2897"/>
                </a:moveTo>
                <a:cubicBezTo>
                  <a:pt x="764" y="2897"/>
                  <a:pt x="757" y="2897"/>
                  <a:pt x="750" y="2890"/>
                </a:cubicBezTo>
                <a:cubicBezTo>
                  <a:pt x="848" y="2785"/>
                  <a:pt x="925" y="2674"/>
                  <a:pt x="995" y="2569"/>
                </a:cubicBezTo>
                <a:cubicBezTo>
                  <a:pt x="1220" y="2667"/>
                  <a:pt x="1451" y="2681"/>
                  <a:pt x="1486" y="2688"/>
                </a:cubicBezTo>
                <a:cubicBezTo>
                  <a:pt x="1374" y="2730"/>
                  <a:pt x="806" y="2890"/>
                  <a:pt x="778" y="2897"/>
                </a:cubicBezTo>
                <a:close/>
                <a:moveTo>
                  <a:pt x="1605" y="2296"/>
                </a:moveTo>
                <a:cubicBezTo>
                  <a:pt x="1584" y="2387"/>
                  <a:pt x="1535" y="2534"/>
                  <a:pt x="1493" y="2667"/>
                </a:cubicBezTo>
                <a:cubicBezTo>
                  <a:pt x="1339" y="2646"/>
                  <a:pt x="1178" y="2597"/>
                  <a:pt x="1030" y="2527"/>
                </a:cubicBezTo>
                <a:cubicBezTo>
                  <a:pt x="1192" y="2464"/>
                  <a:pt x="1521" y="2310"/>
                  <a:pt x="1612" y="2247"/>
                </a:cubicBezTo>
                <a:cubicBezTo>
                  <a:pt x="1612" y="2268"/>
                  <a:pt x="1605" y="2282"/>
                  <a:pt x="1605" y="2296"/>
                </a:cubicBezTo>
                <a:close/>
                <a:moveTo>
                  <a:pt x="1058" y="2457"/>
                </a:moveTo>
                <a:cubicBezTo>
                  <a:pt x="1136" y="2317"/>
                  <a:pt x="1192" y="2191"/>
                  <a:pt x="1234" y="2072"/>
                </a:cubicBezTo>
                <a:cubicBezTo>
                  <a:pt x="1395" y="2170"/>
                  <a:pt x="1563" y="2212"/>
                  <a:pt x="1619" y="2226"/>
                </a:cubicBezTo>
                <a:cubicBezTo>
                  <a:pt x="1521" y="2282"/>
                  <a:pt x="1206" y="2401"/>
                  <a:pt x="1058" y="2457"/>
                </a:cubicBezTo>
                <a:close/>
                <a:moveTo>
                  <a:pt x="1619" y="2205"/>
                </a:moveTo>
                <a:cubicBezTo>
                  <a:pt x="1493" y="2170"/>
                  <a:pt x="1374" y="2114"/>
                  <a:pt x="1269" y="2044"/>
                </a:cubicBezTo>
                <a:cubicBezTo>
                  <a:pt x="1493" y="1933"/>
                  <a:pt x="1633" y="1828"/>
                  <a:pt x="1654" y="1814"/>
                </a:cubicBezTo>
                <a:cubicBezTo>
                  <a:pt x="1654" y="1961"/>
                  <a:pt x="1640" y="2093"/>
                  <a:pt x="1619" y="2205"/>
                </a:cubicBezTo>
                <a:close/>
                <a:moveTo>
                  <a:pt x="1647" y="1765"/>
                </a:moveTo>
                <a:cubicBezTo>
                  <a:pt x="1570" y="1723"/>
                  <a:pt x="1437" y="1636"/>
                  <a:pt x="1369" y="1585"/>
                </a:cubicBezTo>
                <a:cubicBezTo>
                  <a:pt x="1447" y="1559"/>
                  <a:pt x="1534" y="1531"/>
                  <a:pt x="1626" y="1503"/>
                </a:cubicBezTo>
                <a:cubicBezTo>
                  <a:pt x="1642" y="1590"/>
                  <a:pt x="1647" y="1678"/>
                  <a:pt x="1647" y="1765"/>
                </a:cubicBezTo>
                <a:close/>
                <a:moveTo>
                  <a:pt x="1265" y="1549"/>
                </a:moveTo>
                <a:cubicBezTo>
                  <a:pt x="1433" y="1409"/>
                  <a:pt x="1545" y="1269"/>
                  <a:pt x="1629" y="1136"/>
                </a:cubicBezTo>
                <a:cubicBezTo>
                  <a:pt x="1728" y="1199"/>
                  <a:pt x="1819" y="1269"/>
                  <a:pt x="1903" y="1346"/>
                </a:cubicBezTo>
                <a:cubicBezTo>
                  <a:pt x="1714" y="1395"/>
                  <a:pt x="1503" y="1465"/>
                  <a:pt x="1265" y="1549"/>
                </a:cubicBezTo>
                <a:close/>
                <a:moveTo>
                  <a:pt x="1707" y="1080"/>
                </a:moveTo>
                <a:cubicBezTo>
                  <a:pt x="1889" y="995"/>
                  <a:pt x="2092" y="925"/>
                  <a:pt x="2310" y="862"/>
                </a:cubicBezTo>
                <a:cubicBezTo>
                  <a:pt x="2240" y="981"/>
                  <a:pt x="2120" y="1115"/>
                  <a:pt x="1945" y="1339"/>
                </a:cubicBezTo>
                <a:cubicBezTo>
                  <a:pt x="1882" y="1227"/>
                  <a:pt x="1798" y="1150"/>
                  <a:pt x="1707" y="1080"/>
                </a:cubicBezTo>
                <a:close/>
                <a:moveTo>
                  <a:pt x="2001" y="1325"/>
                </a:moveTo>
                <a:cubicBezTo>
                  <a:pt x="2169" y="1164"/>
                  <a:pt x="2254" y="1073"/>
                  <a:pt x="2345" y="869"/>
                </a:cubicBezTo>
                <a:cubicBezTo>
                  <a:pt x="2534" y="974"/>
                  <a:pt x="2667" y="1101"/>
                  <a:pt x="2738" y="1185"/>
                </a:cubicBezTo>
                <a:cubicBezTo>
                  <a:pt x="2745" y="1192"/>
                  <a:pt x="2752" y="1192"/>
                  <a:pt x="2759" y="1199"/>
                </a:cubicBezTo>
                <a:cubicBezTo>
                  <a:pt x="2667" y="1206"/>
                  <a:pt x="2401" y="1227"/>
                  <a:pt x="2001" y="1325"/>
                </a:cubicBezTo>
                <a:close/>
                <a:moveTo>
                  <a:pt x="3766" y="2038"/>
                </a:moveTo>
                <a:cubicBezTo>
                  <a:pt x="3822" y="2108"/>
                  <a:pt x="3850" y="2185"/>
                  <a:pt x="3850" y="2269"/>
                </a:cubicBezTo>
                <a:cubicBezTo>
                  <a:pt x="3850" y="2374"/>
                  <a:pt x="3815" y="2465"/>
                  <a:pt x="3745" y="2535"/>
                </a:cubicBezTo>
                <a:cubicBezTo>
                  <a:pt x="3660" y="2612"/>
                  <a:pt x="3541" y="2647"/>
                  <a:pt x="3386" y="2647"/>
                </a:cubicBezTo>
                <a:cubicBezTo>
                  <a:pt x="3330" y="2647"/>
                  <a:pt x="3274" y="2640"/>
                  <a:pt x="3204" y="2626"/>
                </a:cubicBezTo>
                <a:cubicBezTo>
                  <a:pt x="3140" y="2605"/>
                  <a:pt x="3099" y="2591"/>
                  <a:pt x="3063" y="2570"/>
                </a:cubicBezTo>
                <a:cubicBezTo>
                  <a:pt x="3063" y="2374"/>
                  <a:pt x="3063" y="2374"/>
                  <a:pt x="3063" y="2374"/>
                </a:cubicBezTo>
                <a:cubicBezTo>
                  <a:pt x="3107" y="2409"/>
                  <a:pt x="3161" y="2444"/>
                  <a:pt x="3232" y="2465"/>
                </a:cubicBezTo>
                <a:cubicBezTo>
                  <a:pt x="3295" y="2486"/>
                  <a:pt x="3351" y="2500"/>
                  <a:pt x="3407" y="2500"/>
                </a:cubicBezTo>
                <a:cubicBezTo>
                  <a:pt x="3590" y="2500"/>
                  <a:pt x="3682" y="2430"/>
                  <a:pt x="3682" y="2283"/>
                </a:cubicBezTo>
                <a:cubicBezTo>
                  <a:pt x="3682" y="2227"/>
                  <a:pt x="3653" y="2171"/>
                  <a:pt x="3611" y="2122"/>
                </a:cubicBezTo>
                <a:cubicBezTo>
                  <a:pt x="3569" y="2080"/>
                  <a:pt x="3492" y="2031"/>
                  <a:pt x="3379" y="1968"/>
                </a:cubicBezTo>
                <a:cubicBezTo>
                  <a:pt x="3267" y="1905"/>
                  <a:pt x="3183" y="1843"/>
                  <a:pt x="3133" y="1780"/>
                </a:cubicBezTo>
                <a:cubicBezTo>
                  <a:pt x="3091" y="1717"/>
                  <a:pt x="3063" y="1647"/>
                  <a:pt x="3063" y="1563"/>
                </a:cubicBezTo>
                <a:cubicBezTo>
                  <a:pt x="3063" y="1458"/>
                  <a:pt x="3105" y="1367"/>
                  <a:pt x="3183" y="1297"/>
                </a:cubicBezTo>
                <a:cubicBezTo>
                  <a:pt x="3267" y="1227"/>
                  <a:pt x="3380" y="1192"/>
                  <a:pt x="3513" y="1192"/>
                </a:cubicBezTo>
                <a:cubicBezTo>
                  <a:pt x="3640" y="1192"/>
                  <a:pt x="3739" y="1206"/>
                  <a:pt x="3795" y="1241"/>
                </a:cubicBezTo>
                <a:cubicBezTo>
                  <a:pt x="3795" y="1423"/>
                  <a:pt x="3795" y="1423"/>
                  <a:pt x="3795" y="1423"/>
                </a:cubicBezTo>
                <a:cubicBezTo>
                  <a:pt x="3715" y="1367"/>
                  <a:pt x="3626" y="1339"/>
                  <a:pt x="3506" y="1339"/>
                </a:cubicBezTo>
                <a:cubicBezTo>
                  <a:pt x="3422" y="1339"/>
                  <a:pt x="3358" y="1360"/>
                  <a:pt x="3309" y="1402"/>
                </a:cubicBezTo>
                <a:cubicBezTo>
                  <a:pt x="3260" y="1437"/>
                  <a:pt x="3239" y="1493"/>
                  <a:pt x="3239" y="1549"/>
                </a:cubicBezTo>
                <a:cubicBezTo>
                  <a:pt x="3239" y="1619"/>
                  <a:pt x="3260" y="1668"/>
                  <a:pt x="3302" y="1717"/>
                </a:cubicBezTo>
                <a:cubicBezTo>
                  <a:pt x="3337" y="1752"/>
                  <a:pt x="3407" y="1801"/>
                  <a:pt x="3513" y="1857"/>
                </a:cubicBezTo>
                <a:cubicBezTo>
                  <a:pt x="3632" y="1919"/>
                  <a:pt x="3717" y="1982"/>
                  <a:pt x="3766" y="2038"/>
                </a:cubicBezTo>
                <a:close/>
                <a:moveTo>
                  <a:pt x="4887" y="2003"/>
                </a:moveTo>
                <a:cubicBezTo>
                  <a:pt x="4887" y="2631"/>
                  <a:pt x="4887" y="2631"/>
                  <a:pt x="4887" y="2631"/>
                </a:cubicBezTo>
                <a:cubicBezTo>
                  <a:pt x="4727" y="2631"/>
                  <a:pt x="4727" y="2631"/>
                  <a:pt x="4727" y="2631"/>
                </a:cubicBezTo>
                <a:cubicBezTo>
                  <a:pt x="4727" y="2047"/>
                  <a:pt x="4727" y="2046"/>
                  <a:pt x="4727" y="2046"/>
                </a:cubicBezTo>
                <a:cubicBezTo>
                  <a:pt x="4727" y="1834"/>
                  <a:pt x="4650" y="1729"/>
                  <a:pt x="4496" y="1729"/>
                </a:cubicBezTo>
                <a:cubicBezTo>
                  <a:pt x="4419" y="1729"/>
                  <a:pt x="4349" y="1757"/>
                  <a:pt x="4300" y="1813"/>
                </a:cubicBezTo>
                <a:cubicBezTo>
                  <a:pt x="4244" y="1877"/>
                  <a:pt x="4215" y="1954"/>
                  <a:pt x="4215" y="2053"/>
                </a:cubicBezTo>
                <a:cubicBezTo>
                  <a:pt x="4215" y="2630"/>
                  <a:pt x="4215" y="2631"/>
                  <a:pt x="4215" y="2631"/>
                </a:cubicBezTo>
                <a:cubicBezTo>
                  <a:pt x="4055" y="2631"/>
                  <a:pt x="4055" y="2631"/>
                  <a:pt x="4055" y="2631"/>
                </a:cubicBezTo>
                <a:cubicBezTo>
                  <a:pt x="4055" y="1123"/>
                  <a:pt x="4055" y="1123"/>
                  <a:pt x="4055" y="1123"/>
                </a:cubicBezTo>
                <a:cubicBezTo>
                  <a:pt x="4215" y="1123"/>
                  <a:pt x="4215" y="1123"/>
                  <a:pt x="4215" y="1123"/>
                </a:cubicBezTo>
                <a:cubicBezTo>
                  <a:pt x="4215" y="1779"/>
                  <a:pt x="4215" y="1779"/>
                  <a:pt x="4215" y="1779"/>
                </a:cubicBezTo>
                <a:cubicBezTo>
                  <a:pt x="4223" y="1779"/>
                  <a:pt x="4224" y="1779"/>
                  <a:pt x="4224" y="1779"/>
                </a:cubicBezTo>
                <a:cubicBezTo>
                  <a:pt x="4301" y="1651"/>
                  <a:pt x="4405" y="1589"/>
                  <a:pt x="4552" y="1589"/>
                </a:cubicBezTo>
                <a:cubicBezTo>
                  <a:pt x="4776" y="1589"/>
                  <a:pt x="4887" y="1729"/>
                  <a:pt x="4887" y="2003"/>
                </a:cubicBezTo>
                <a:close/>
                <a:moveTo>
                  <a:pt x="5492" y="1591"/>
                </a:moveTo>
                <a:cubicBezTo>
                  <a:pt x="5435" y="1591"/>
                  <a:pt x="5366" y="1605"/>
                  <a:pt x="5295" y="1626"/>
                </a:cubicBezTo>
                <a:cubicBezTo>
                  <a:pt x="5232" y="1647"/>
                  <a:pt x="5183" y="1668"/>
                  <a:pt x="5155" y="1689"/>
                </a:cubicBezTo>
                <a:cubicBezTo>
                  <a:pt x="5155" y="1689"/>
                  <a:pt x="5155" y="1689"/>
                  <a:pt x="5155" y="1850"/>
                </a:cubicBezTo>
                <a:cubicBezTo>
                  <a:pt x="5251" y="1773"/>
                  <a:pt x="5359" y="1731"/>
                  <a:pt x="5486" y="1731"/>
                </a:cubicBezTo>
                <a:cubicBezTo>
                  <a:pt x="5620" y="1731"/>
                  <a:pt x="5690" y="1815"/>
                  <a:pt x="5690" y="1983"/>
                </a:cubicBezTo>
                <a:cubicBezTo>
                  <a:pt x="5690" y="1983"/>
                  <a:pt x="5690" y="1983"/>
                  <a:pt x="5387" y="2025"/>
                </a:cubicBezTo>
                <a:cubicBezTo>
                  <a:pt x="5161" y="2060"/>
                  <a:pt x="5048" y="2165"/>
                  <a:pt x="5048" y="2353"/>
                </a:cubicBezTo>
                <a:cubicBezTo>
                  <a:pt x="5048" y="2444"/>
                  <a:pt x="5076" y="2507"/>
                  <a:pt x="5133" y="2563"/>
                </a:cubicBezTo>
                <a:cubicBezTo>
                  <a:pt x="5189" y="2619"/>
                  <a:pt x="5274" y="2647"/>
                  <a:pt x="5373" y="2647"/>
                </a:cubicBezTo>
                <a:cubicBezTo>
                  <a:pt x="5514" y="2647"/>
                  <a:pt x="5619" y="2584"/>
                  <a:pt x="5691" y="2465"/>
                </a:cubicBezTo>
                <a:cubicBezTo>
                  <a:pt x="5691" y="2465"/>
                  <a:pt x="5691" y="2467"/>
                  <a:pt x="5691" y="2627"/>
                </a:cubicBezTo>
                <a:cubicBezTo>
                  <a:pt x="5691" y="2627"/>
                  <a:pt x="5691" y="2627"/>
                  <a:pt x="5851" y="2627"/>
                </a:cubicBezTo>
                <a:cubicBezTo>
                  <a:pt x="5851" y="1969"/>
                  <a:pt x="5851" y="1969"/>
                  <a:pt x="5851" y="1969"/>
                </a:cubicBezTo>
                <a:cubicBezTo>
                  <a:pt x="5851" y="1717"/>
                  <a:pt x="5732" y="1591"/>
                  <a:pt x="5492" y="1591"/>
                </a:cubicBezTo>
                <a:close/>
                <a:moveTo>
                  <a:pt x="5691" y="2213"/>
                </a:moveTo>
                <a:cubicBezTo>
                  <a:pt x="5691" y="2297"/>
                  <a:pt x="5662" y="2367"/>
                  <a:pt x="5613" y="2423"/>
                </a:cubicBezTo>
                <a:cubicBezTo>
                  <a:pt x="5564" y="2479"/>
                  <a:pt x="5493" y="2507"/>
                  <a:pt x="5415" y="2507"/>
                </a:cubicBezTo>
                <a:cubicBezTo>
                  <a:pt x="5352" y="2507"/>
                  <a:pt x="5302" y="2493"/>
                  <a:pt x="5267" y="2465"/>
                </a:cubicBezTo>
                <a:cubicBezTo>
                  <a:pt x="5239" y="2430"/>
                  <a:pt x="5217" y="2388"/>
                  <a:pt x="5217" y="2339"/>
                </a:cubicBezTo>
                <a:cubicBezTo>
                  <a:pt x="5217" y="2283"/>
                  <a:pt x="5232" y="2241"/>
                  <a:pt x="5260" y="2213"/>
                </a:cubicBezTo>
                <a:cubicBezTo>
                  <a:pt x="5295" y="2186"/>
                  <a:pt x="5359" y="2158"/>
                  <a:pt x="5444" y="2151"/>
                </a:cubicBezTo>
                <a:cubicBezTo>
                  <a:pt x="5444" y="2151"/>
                  <a:pt x="5443" y="2151"/>
                  <a:pt x="5691" y="2116"/>
                </a:cubicBezTo>
                <a:lnTo>
                  <a:pt x="5691" y="2213"/>
                </a:lnTo>
                <a:close/>
                <a:moveTo>
                  <a:pt x="6518" y="1597"/>
                </a:moveTo>
                <a:cubicBezTo>
                  <a:pt x="6560" y="1597"/>
                  <a:pt x="6595" y="1604"/>
                  <a:pt x="6615" y="1611"/>
                </a:cubicBezTo>
                <a:cubicBezTo>
                  <a:pt x="6615" y="1780"/>
                  <a:pt x="6615" y="1780"/>
                  <a:pt x="6615" y="1780"/>
                </a:cubicBezTo>
                <a:cubicBezTo>
                  <a:pt x="6587" y="1759"/>
                  <a:pt x="6545" y="1745"/>
                  <a:pt x="6496" y="1745"/>
                </a:cubicBezTo>
                <a:cubicBezTo>
                  <a:pt x="6426" y="1745"/>
                  <a:pt x="6371" y="1773"/>
                  <a:pt x="6329" y="1836"/>
                </a:cubicBezTo>
                <a:cubicBezTo>
                  <a:pt x="6280" y="1899"/>
                  <a:pt x="6251" y="1991"/>
                  <a:pt x="6251" y="2110"/>
                </a:cubicBezTo>
                <a:cubicBezTo>
                  <a:pt x="6251" y="2630"/>
                  <a:pt x="6251" y="2631"/>
                  <a:pt x="6251" y="2631"/>
                </a:cubicBezTo>
                <a:cubicBezTo>
                  <a:pt x="6091" y="2631"/>
                  <a:pt x="6091" y="2631"/>
                  <a:pt x="6091" y="2631"/>
                </a:cubicBezTo>
                <a:cubicBezTo>
                  <a:pt x="6091" y="1619"/>
                  <a:pt x="6091" y="1619"/>
                  <a:pt x="6091" y="1619"/>
                </a:cubicBezTo>
                <a:cubicBezTo>
                  <a:pt x="6251" y="1619"/>
                  <a:pt x="6251" y="1619"/>
                  <a:pt x="6251" y="1619"/>
                </a:cubicBezTo>
                <a:cubicBezTo>
                  <a:pt x="6251" y="1823"/>
                  <a:pt x="6251" y="1823"/>
                  <a:pt x="6251" y="1823"/>
                </a:cubicBezTo>
                <a:cubicBezTo>
                  <a:pt x="6259" y="1823"/>
                  <a:pt x="6260" y="1823"/>
                  <a:pt x="6260" y="1823"/>
                </a:cubicBezTo>
                <a:cubicBezTo>
                  <a:pt x="6281" y="1751"/>
                  <a:pt x="6316" y="1696"/>
                  <a:pt x="6365" y="1654"/>
                </a:cubicBezTo>
                <a:cubicBezTo>
                  <a:pt x="6414" y="1619"/>
                  <a:pt x="6462" y="1597"/>
                  <a:pt x="6518" y="1597"/>
                </a:cubicBezTo>
                <a:close/>
                <a:moveTo>
                  <a:pt x="7126" y="1591"/>
                </a:moveTo>
                <a:cubicBezTo>
                  <a:pt x="7000" y="1591"/>
                  <a:pt x="6887" y="1640"/>
                  <a:pt x="6803" y="1731"/>
                </a:cubicBezTo>
                <a:cubicBezTo>
                  <a:pt x="6704" y="1829"/>
                  <a:pt x="6662" y="1962"/>
                  <a:pt x="6662" y="2123"/>
                </a:cubicBezTo>
                <a:cubicBezTo>
                  <a:pt x="6662" y="2297"/>
                  <a:pt x="6704" y="2423"/>
                  <a:pt x="6789" y="2521"/>
                </a:cubicBezTo>
                <a:cubicBezTo>
                  <a:pt x="6873" y="2605"/>
                  <a:pt x="6979" y="2647"/>
                  <a:pt x="7119" y="2647"/>
                </a:cubicBezTo>
                <a:cubicBezTo>
                  <a:pt x="7267" y="2647"/>
                  <a:pt x="7387" y="2612"/>
                  <a:pt x="7471" y="2549"/>
                </a:cubicBezTo>
                <a:cubicBezTo>
                  <a:pt x="7471" y="2549"/>
                  <a:pt x="7471" y="2549"/>
                  <a:pt x="7471" y="2402"/>
                </a:cubicBezTo>
                <a:cubicBezTo>
                  <a:pt x="7379" y="2472"/>
                  <a:pt x="7274" y="2507"/>
                  <a:pt x="7162" y="2507"/>
                </a:cubicBezTo>
                <a:cubicBezTo>
                  <a:pt x="7056" y="2507"/>
                  <a:pt x="6979" y="2480"/>
                  <a:pt x="6922" y="2417"/>
                </a:cubicBezTo>
                <a:cubicBezTo>
                  <a:pt x="6859" y="2361"/>
                  <a:pt x="6831" y="2271"/>
                  <a:pt x="6831" y="2159"/>
                </a:cubicBezTo>
                <a:cubicBezTo>
                  <a:pt x="6831" y="2159"/>
                  <a:pt x="6831" y="2159"/>
                  <a:pt x="7539" y="2159"/>
                </a:cubicBezTo>
                <a:cubicBezTo>
                  <a:pt x="7539" y="2074"/>
                  <a:pt x="7539" y="2074"/>
                  <a:pt x="7539" y="2074"/>
                </a:cubicBezTo>
                <a:cubicBezTo>
                  <a:pt x="7539" y="1927"/>
                  <a:pt x="7505" y="1815"/>
                  <a:pt x="7442" y="1731"/>
                </a:cubicBezTo>
                <a:cubicBezTo>
                  <a:pt x="7364" y="1640"/>
                  <a:pt x="7260" y="1591"/>
                  <a:pt x="7126" y="1591"/>
                </a:cubicBezTo>
                <a:close/>
                <a:moveTo>
                  <a:pt x="6831" y="2023"/>
                </a:moveTo>
                <a:cubicBezTo>
                  <a:pt x="6845" y="1935"/>
                  <a:pt x="6873" y="1863"/>
                  <a:pt x="6929" y="1807"/>
                </a:cubicBezTo>
                <a:cubicBezTo>
                  <a:pt x="6986" y="1758"/>
                  <a:pt x="7049" y="1731"/>
                  <a:pt x="7126" y="1731"/>
                </a:cubicBezTo>
                <a:cubicBezTo>
                  <a:pt x="7203" y="1731"/>
                  <a:pt x="7267" y="1758"/>
                  <a:pt x="7309" y="1807"/>
                </a:cubicBezTo>
                <a:cubicBezTo>
                  <a:pt x="7351" y="1856"/>
                  <a:pt x="7372" y="1935"/>
                  <a:pt x="7379" y="2023"/>
                </a:cubicBezTo>
                <a:lnTo>
                  <a:pt x="6831" y="2023"/>
                </a:lnTo>
                <a:close/>
                <a:moveTo>
                  <a:pt x="8481" y="1323"/>
                </a:moveTo>
                <a:cubicBezTo>
                  <a:pt x="8396" y="1245"/>
                  <a:pt x="8284" y="1211"/>
                  <a:pt x="8129" y="1211"/>
                </a:cubicBezTo>
                <a:cubicBezTo>
                  <a:pt x="8129" y="1211"/>
                  <a:pt x="8127" y="1211"/>
                  <a:pt x="7735" y="1211"/>
                </a:cubicBezTo>
                <a:cubicBezTo>
                  <a:pt x="7735" y="1211"/>
                  <a:pt x="7735" y="1211"/>
                  <a:pt x="7735" y="2631"/>
                </a:cubicBezTo>
                <a:cubicBezTo>
                  <a:pt x="7735" y="2631"/>
                  <a:pt x="7735" y="2631"/>
                  <a:pt x="7903" y="2631"/>
                </a:cubicBezTo>
                <a:cubicBezTo>
                  <a:pt x="7903" y="2631"/>
                  <a:pt x="7903" y="2631"/>
                  <a:pt x="7903" y="2087"/>
                </a:cubicBezTo>
                <a:cubicBezTo>
                  <a:pt x="7903" y="2087"/>
                  <a:pt x="7904" y="2087"/>
                  <a:pt x="8094" y="2087"/>
                </a:cubicBezTo>
                <a:cubicBezTo>
                  <a:pt x="8255" y="2087"/>
                  <a:pt x="8382" y="2045"/>
                  <a:pt x="8481" y="1954"/>
                </a:cubicBezTo>
                <a:cubicBezTo>
                  <a:pt x="8565" y="1870"/>
                  <a:pt x="8607" y="1758"/>
                  <a:pt x="8607" y="1631"/>
                </a:cubicBezTo>
                <a:cubicBezTo>
                  <a:pt x="8607" y="1498"/>
                  <a:pt x="8565" y="1393"/>
                  <a:pt x="8481" y="1323"/>
                </a:cubicBezTo>
                <a:close/>
                <a:moveTo>
                  <a:pt x="8340" y="1862"/>
                </a:moveTo>
                <a:cubicBezTo>
                  <a:pt x="8284" y="1912"/>
                  <a:pt x="8192" y="1939"/>
                  <a:pt x="8080" y="1939"/>
                </a:cubicBezTo>
                <a:cubicBezTo>
                  <a:pt x="8080" y="1939"/>
                  <a:pt x="8079" y="1939"/>
                  <a:pt x="7903" y="1939"/>
                </a:cubicBezTo>
                <a:cubicBezTo>
                  <a:pt x="7903" y="1939"/>
                  <a:pt x="7903" y="1939"/>
                  <a:pt x="7903" y="1355"/>
                </a:cubicBezTo>
                <a:cubicBezTo>
                  <a:pt x="7903" y="1355"/>
                  <a:pt x="7904" y="1355"/>
                  <a:pt x="8101" y="1355"/>
                </a:cubicBezTo>
                <a:cubicBezTo>
                  <a:pt x="8319" y="1355"/>
                  <a:pt x="8431" y="1454"/>
                  <a:pt x="8431" y="1637"/>
                </a:cubicBezTo>
                <a:cubicBezTo>
                  <a:pt x="8431" y="1735"/>
                  <a:pt x="8403" y="1806"/>
                  <a:pt x="8340" y="1862"/>
                </a:cubicBezTo>
                <a:close/>
                <a:moveTo>
                  <a:pt x="9223" y="1591"/>
                </a:moveTo>
                <a:cubicBezTo>
                  <a:pt x="9076" y="1591"/>
                  <a:pt x="8949" y="1633"/>
                  <a:pt x="8858" y="1724"/>
                </a:cubicBezTo>
                <a:cubicBezTo>
                  <a:pt x="8759" y="1822"/>
                  <a:pt x="8710" y="1955"/>
                  <a:pt x="8710" y="2130"/>
                </a:cubicBezTo>
                <a:cubicBezTo>
                  <a:pt x="8710" y="2283"/>
                  <a:pt x="8752" y="2409"/>
                  <a:pt x="8844" y="2500"/>
                </a:cubicBezTo>
                <a:cubicBezTo>
                  <a:pt x="8928" y="2598"/>
                  <a:pt x="9047" y="2647"/>
                  <a:pt x="9202" y="2647"/>
                </a:cubicBezTo>
                <a:cubicBezTo>
                  <a:pt x="9357" y="2647"/>
                  <a:pt x="9476" y="2598"/>
                  <a:pt x="9568" y="2500"/>
                </a:cubicBezTo>
                <a:cubicBezTo>
                  <a:pt x="9659" y="2402"/>
                  <a:pt x="9708" y="2276"/>
                  <a:pt x="9708" y="2116"/>
                </a:cubicBezTo>
                <a:cubicBezTo>
                  <a:pt x="9708" y="1955"/>
                  <a:pt x="9666" y="1822"/>
                  <a:pt x="9582" y="1731"/>
                </a:cubicBezTo>
                <a:cubicBezTo>
                  <a:pt x="9497" y="1640"/>
                  <a:pt x="9378" y="1591"/>
                  <a:pt x="9223" y="1591"/>
                </a:cubicBezTo>
                <a:close/>
                <a:moveTo>
                  <a:pt x="9462" y="2409"/>
                </a:moveTo>
                <a:cubicBezTo>
                  <a:pt x="9406" y="2472"/>
                  <a:pt x="9322" y="2507"/>
                  <a:pt x="9216" y="2507"/>
                </a:cubicBezTo>
                <a:cubicBezTo>
                  <a:pt x="9111" y="2507"/>
                  <a:pt x="9033" y="2479"/>
                  <a:pt x="8970" y="2409"/>
                </a:cubicBezTo>
                <a:cubicBezTo>
                  <a:pt x="8907" y="2339"/>
                  <a:pt x="8879" y="2248"/>
                  <a:pt x="8879" y="2123"/>
                </a:cubicBezTo>
                <a:cubicBezTo>
                  <a:pt x="8879" y="1997"/>
                  <a:pt x="8907" y="1899"/>
                  <a:pt x="8970" y="1829"/>
                </a:cubicBezTo>
                <a:cubicBezTo>
                  <a:pt x="9033" y="1759"/>
                  <a:pt x="9111" y="1731"/>
                  <a:pt x="9216" y="1731"/>
                </a:cubicBezTo>
                <a:cubicBezTo>
                  <a:pt x="9315" y="1731"/>
                  <a:pt x="9399" y="1759"/>
                  <a:pt x="9455" y="1829"/>
                </a:cubicBezTo>
                <a:cubicBezTo>
                  <a:pt x="9511" y="1892"/>
                  <a:pt x="9540" y="1990"/>
                  <a:pt x="9540" y="2123"/>
                </a:cubicBezTo>
                <a:cubicBezTo>
                  <a:pt x="9540" y="2241"/>
                  <a:pt x="9511" y="2339"/>
                  <a:pt x="9462" y="2409"/>
                </a:cubicBezTo>
                <a:close/>
                <a:moveTo>
                  <a:pt x="9895" y="1619"/>
                </a:moveTo>
                <a:cubicBezTo>
                  <a:pt x="10055" y="1619"/>
                  <a:pt x="10055" y="1619"/>
                  <a:pt x="10055" y="1619"/>
                </a:cubicBezTo>
                <a:cubicBezTo>
                  <a:pt x="10055" y="2631"/>
                  <a:pt x="10055" y="2631"/>
                  <a:pt x="10055" y="2631"/>
                </a:cubicBezTo>
                <a:cubicBezTo>
                  <a:pt x="9895" y="2631"/>
                  <a:pt x="9895" y="2631"/>
                  <a:pt x="9895" y="2631"/>
                </a:cubicBezTo>
                <a:cubicBezTo>
                  <a:pt x="9895" y="1619"/>
                  <a:pt x="9895" y="1619"/>
                  <a:pt x="9895" y="1619"/>
                </a:cubicBezTo>
                <a:close/>
                <a:moveTo>
                  <a:pt x="10050" y="1175"/>
                </a:moveTo>
                <a:cubicBezTo>
                  <a:pt x="10071" y="1196"/>
                  <a:pt x="10085" y="1224"/>
                  <a:pt x="10085" y="1252"/>
                </a:cubicBezTo>
                <a:cubicBezTo>
                  <a:pt x="10085" y="1280"/>
                  <a:pt x="10071" y="1308"/>
                  <a:pt x="10050" y="1329"/>
                </a:cubicBezTo>
                <a:cubicBezTo>
                  <a:pt x="10036" y="1350"/>
                  <a:pt x="10007" y="1357"/>
                  <a:pt x="9979" y="1357"/>
                </a:cubicBezTo>
                <a:cubicBezTo>
                  <a:pt x="9951" y="1357"/>
                  <a:pt x="9923" y="1350"/>
                  <a:pt x="9902" y="1329"/>
                </a:cubicBezTo>
                <a:cubicBezTo>
                  <a:pt x="9881" y="1308"/>
                  <a:pt x="9874" y="1280"/>
                  <a:pt x="9874" y="1252"/>
                </a:cubicBezTo>
                <a:cubicBezTo>
                  <a:pt x="9874" y="1224"/>
                  <a:pt x="9881" y="1196"/>
                  <a:pt x="9902" y="1175"/>
                </a:cubicBezTo>
                <a:cubicBezTo>
                  <a:pt x="9923" y="1154"/>
                  <a:pt x="9951" y="1147"/>
                  <a:pt x="9979" y="1147"/>
                </a:cubicBezTo>
                <a:cubicBezTo>
                  <a:pt x="10007" y="1147"/>
                  <a:pt x="10036" y="1154"/>
                  <a:pt x="10050" y="1175"/>
                </a:cubicBezTo>
                <a:close/>
                <a:moveTo>
                  <a:pt x="11072" y="1703"/>
                </a:moveTo>
                <a:cubicBezTo>
                  <a:pt x="11128" y="1773"/>
                  <a:pt x="11163" y="1872"/>
                  <a:pt x="11163" y="2005"/>
                </a:cubicBezTo>
                <a:cubicBezTo>
                  <a:pt x="11163" y="2631"/>
                  <a:pt x="11163" y="2631"/>
                  <a:pt x="11163" y="2631"/>
                </a:cubicBezTo>
                <a:cubicBezTo>
                  <a:pt x="10995" y="2631"/>
                  <a:pt x="10995" y="2631"/>
                  <a:pt x="10995" y="2631"/>
                </a:cubicBezTo>
                <a:cubicBezTo>
                  <a:pt x="10995" y="2047"/>
                  <a:pt x="10995" y="2047"/>
                  <a:pt x="10995" y="2047"/>
                </a:cubicBezTo>
                <a:cubicBezTo>
                  <a:pt x="10995" y="1837"/>
                  <a:pt x="10919" y="1732"/>
                  <a:pt x="10765" y="1732"/>
                </a:cubicBezTo>
                <a:cubicBezTo>
                  <a:pt x="10681" y="1732"/>
                  <a:pt x="10619" y="1760"/>
                  <a:pt x="10563" y="1823"/>
                </a:cubicBezTo>
                <a:cubicBezTo>
                  <a:pt x="10514" y="1879"/>
                  <a:pt x="10487" y="1956"/>
                  <a:pt x="10487" y="2047"/>
                </a:cubicBezTo>
                <a:cubicBezTo>
                  <a:pt x="10487" y="2630"/>
                  <a:pt x="10487" y="2631"/>
                  <a:pt x="10487" y="2631"/>
                </a:cubicBezTo>
                <a:cubicBezTo>
                  <a:pt x="10323" y="2631"/>
                  <a:pt x="10323" y="2631"/>
                  <a:pt x="10323" y="2631"/>
                </a:cubicBezTo>
                <a:cubicBezTo>
                  <a:pt x="10323" y="1619"/>
                  <a:pt x="10323" y="1619"/>
                  <a:pt x="10323" y="1619"/>
                </a:cubicBezTo>
                <a:cubicBezTo>
                  <a:pt x="10487" y="1619"/>
                  <a:pt x="10487" y="1619"/>
                  <a:pt x="10487" y="1619"/>
                </a:cubicBezTo>
                <a:cubicBezTo>
                  <a:pt x="10487" y="1779"/>
                  <a:pt x="10487" y="1779"/>
                  <a:pt x="10487" y="1779"/>
                </a:cubicBezTo>
                <a:cubicBezTo>
                  <a:pt x="10491" y="1779"/>
                  <a:pt x="10492" y="1779"/>
                  <a:pt x="10492" y="1779"/>
                </a:cubicBezTo>
                <a:cubicBezTo>
                  <a:pt x="10562" y="1655"/>
                  <a:pt x="10674" y="1591"/>
                  <a:pt x="10820" y="1591"/>
                </a:cubicBezTo>
                <a:cubicBezTo>
                  <a:pt x="10932" y="1591"/>
                  <a:pt x="11016" y="1626"/>
                  <a:pt x="11072" y="1703"/>
                </a:cubicBezTo>
                <a:close/>
                <a:moveTo>
                  <a:pt x="11623" y="1619"/>
                </a:moveTo>
                <a:cubicBezTo>
                  <a:pt x="11875" y="1619"/>
                  <a:pt x="11875" y="1619"/>
                  <a:pt x="11875" y="1619"/>
                </a:cubicBezTo>
                <a:cubicBezTo>
                  <a:pt x="11875" y="1751"/>
                  <a:pt x="11875" y="1751"/>
                  <a:pt x="11875" y="1751"/>
                </a:cubicBezTo>
                <a:cubicBezTo>
                  <a:pt x="11623" y="1751"/>
                  <a:pt x="11623" y="1751"/>
                  <a:pt x="11623" y="1751"/>
                </a:cubicBezTo>
                <a:cubicBezTo>
                  <a:pt x="11623" y="2319"/>
                  <a:pt x="11623" y="2318"/>
                  <a:pt x="11623" y="2318"/>
                </a:cubicBezTo>
                <a:cubicBezTo>
                  <a:pt x="11623" y="2388"/>
                  <a:pt x="11636" y="2437"/>
                  <a:pt x="11657" y="2465"/>
                </a:cubicBezTo>
                <a:cubicBezTo>
                  <a:pt x="11679" y="2493"/>
                  <a:pt x="11720" y="2507"/>
                  <a:pt x="11769" y="2507"/>
                </a:cubicBezTo>
                <a:cubicBezTo>
                  <a:pt x="11812" y="2507"/>
                  <a:pt x="11847" y="2500"/>
                  <a:pt x="11875" y="2472"/>
                </a:cubicBezTo>
                <a:cubicBezTo>
                  <a:pt x="11875" y="2612"/>
                  <a:pt x="11875" y="2612"/>
                  <a:pt x="11875" y="2612"/>
                </a:cubicBezTo>
                <a:cubicBezTo>
                  <a:pt x="11839" y="2633"/>
                  <a:pt x="11791" y="2647"/>
                  <a:pt x="11727" y="2647"/>
                </a:cubicBezTo>
                <a:cubicBezTo>
                  <a:pt x="11543" y="2647"/>
                  <a:pt x="11459" y="2549"/>
                  <a:pt x="11459" y="2346"/>
                </a:cubicBezTo>
                <a:cubicBezTo>
                  <a:pt x="11459" y="1751"/>
                  <a:pt x="11459" y="1751"/>
                  <a:pt x="11459" y="1751"/>
                </a:cubicBezTo>
                <a:cubicBezTo>
                  <a:pt x="11283" y="1751"/>
                  <a:pt x="11283" y="1751"/>
                  <a:pt x="11283" y="1751"/>
                </a:cubicBezTo>
                <a:cubicBezTo>
                  <a:pt x="11283" y="1619"/>
                  <a:pt x="11283" y="1619"/>
                  <a:pt x="11283" y="1619"/>
                </a:cubicBezTo>
                <a:cubicBezTo>
                  <a:pt x="11459" y="1619"/>
                  <a:pt x="11459" y="1619"/>
                  <a:pt x="11459" y="1619"/>
                </a:cubicBezTo>
                <a:cubicBezTo>
                  <a:pt x="11459" y="1367"/>
                  <a:pt x="11459" y="1367"/>
                  <a:pt x="11459" y="1367"/>
                </a:cubicBezTo>
                <a:cubicBezTo>
                  <a:pt x="11507" y="1353"/>
                  <a:pt x="11567" y="1339"/>
                  <a:pt x="11623" y="1318"/>
                </a:cubicBezTo>
                <a:cubicBezTo>
                  <a:pt x="11623" y="1618"/>
                  <a:pt x="11623" y="1619"/>
                  <a:pt x="11623" y="1619"/>
                </a:cubicBezTo>
                <a:close/>
                <a:moveTo>
                  <a:pt x="12114" y="1608"/>
                </a:moveTo>
                <a:cubicBezTo>
                  <a:pt x="12100" y="1587"/>
                  <a:pt x="12072" y="1580"/>
                  <a:pt x="12044" y="1580"/>
                </a:cubicBezTo>
                <a:cubicBezTo>
                  <a:pt x="12016" y="1580"/>
                  <a:pt x="11988" y="1594"/>
                  <a:pt x="11974" y="1608"/>
                </a:cubicBezTo>
                <a:cubicBezTo>
                  <a:pt x="11953" y="1630"/>
                  <a:pt x="11939" y="1658"/>
                  <a:pt x="11939" y="1686"/>
                </a:cubicBezTo>
                <a:cubicBezTo>
                  <a:pt x="11939" y="1715"/>
                  <a:pt x="11953" y="1736"/>
                  <a:pt x="11967" y="1757"/>
                </a:cubicBezTo>
                <a:cubicBezTo>
                  <a:pt x="11988" y="1778"/>
                  <a:pt x="12016" y="1785"/>
                  <a:pt x="12044" y="1785"/>
                </a:cubicBezTo>
                <a:cubicBezTo>
                  <a:pt x="12072" y="1785"/>
                  <a:pt x="12100" y="1778"/>
                  <a:pt x="12114" y="1757"/>
                </a:cubicBezTo>
                <a:cubicBezTo>
                  <a:pt x="12136" y="1736"/>
                  <a:pt x="12150" y="1715"/>
                  <a:pt x="12150" y="1686"/>
                </a:cubicBezTo>
                <a:cubicBezTo>
                  <a:pt x="12150" y="1651"/>
                  <a:pt x="12136" y="1630"/>
                  <a:pt x="12114" y="1608"/>
                </a:cubicBezTo>
                <a:close/>
                <a:moveTo>
                  <a:pt x="12107" y="1750"/>
                </a:moveTo>
                <a:cubicBezTo>
                  <a:pt x="12093" y="1764"/>
                  <a:pt x="12072" y="1778"/>
                  <a:pt x="12044" y="1778"/>
                </a:cubicBezTo>
                <a:cubicBezTo>
                  <a:pt x="12016" y="1778"/>
                  <a:pt x="11995" y="1764"/>
                  <a:pt x="11981" y="1750"/>
                </a:cubicBezTo>
                <a:cubicBezTo>
                  <a:pt x="11960" y="1729"/>
                  <a:pt x="11953" y="1708"/>
                  <a:pt x="11953" y="1686"/>
                </a:cubicBezTo>
                <a:cubicBezTo>
                  <a:pt x="11953" y="1658"/>
                  <a:pt x="11960" y="1637"/>
                  <a:pt x="11981" y="1615"/>
                </a:cubicBezTo>
                <a:cubicBezTo>
                  <a:pt x="11995" y="1601"/>
                  <a:pt x="12016" y="1594"/>
                  <a:pt x="12044" y="1594"/>
                </a:cubicBezTo>
                <a:cubicBezTo>
                  <a:pt x="12072" y="1594"/>
                  <a:pt x="12093" y="1601"/>
                  <a:pt x="12107" y="1615"/>
                </a:cubicBezTo>
                <a:cubicBezTo>
                  <a:pt x="12128" y="1637"/>
                  <a:pt x="12136" y="1658"/>
                  <a:pt x="12136" y="1686"/>
                </a:cubicBezTo>
                <a:cubicBezTo>
                  <a:pt x="12136" y="1708"/>
                  <a:pt x="12128" y="1729"/>
                  <a:pt x="12107" y="1750"/>
                </a:cubicBezTo>
                <a:close/>
                <a:moveTo>
                  <a:pt x="12058" y="1686"/>
                </a:moveTo>
                <a:cubicBezTo>
                  <a:pt x="12065" y="1686"/>
                  <a:pt x="12072" y="1679"/>
                  <a:pt x="12079" y="1672"/>
                </a:cubicBezTo>
                <a:cubicBezTo>
                  <a:pt x="12086" y="1672"/>
                  <a:pt x="12086" y="1658"/>
                  <a:pt x="12086" y="1651"/>
                </a:cubicBezTo>
                <a:cubicBezTo>
                  <a:pt x="12086" y="1644"/>
                  <a:pt x="12086" y="1636"/>
                  <a:pt x="12079" y="1629"/>
                </a:cubicBezTo>
                <a:cubicBezTo>
                  <a:pt x="12072" y="1622"/>
                  <a:pt x="12058" y="1615"/>
                  <a:pt x="12044" y="1615"/>
                </a:cubicBezTo>
                <a:cubicBezTo>
                  <a:pt x="12044" y="1615"/>
                  <a:pt x="12043" y="1615"/>
                  <a:pt x="12003" y="1615"/>
                </a:cubicBezTo>
                <a:cubicBezTo>
                  <a:pt x="12003" y="1615"/>
                  <a:pt x="12003" y="1615"/>
                  <a:pt x="12003" y="1751"/>
                </a:cubicBezTo>
                <a:cubicBezTo>
                  <a:pt x="12003" y="1751"/>
                  <a:pt x="12003" y="1751"/>
                  <a:pt x="12023" y="1751"/>
                </a:cubicBezTo>
                <a:cubicBezTo>
                  <a:pt x="12023" y="1751"/>
                  <a:pt x="12023" y="1751"/>
                  <a:pt x="12023" y="1695"/>
                </a:cubicBezTo>
                <a:cubicBezTo>
                  <a:pt x="12023" y="1695"/>
                  <a:pt x="12023" y="1695"/>
                  <a:pt x="12037" y="1695"/>
                </a:cubicBezTo>
                <a:cubicBezTo>
                  <a:pt x="12044" y="1695"/>
                  <a:pt x="12051" y="1702"/>
                  <a:pt x="12058" y="1716"/>
                </a:cubicBezTo>
                <a:cubicBezTo>
                  <a:pt x="12058" y="1716"/>
                  <a:pt x="12058" y="1715"/>
                  <a:pt x="12072" y="1751"/>
                </a:cubicBezTo>
                <a:cubicBezTo>
                  <a:pt x="12072" y="1751"/>
                  <a:pt x="12072" y="1751"/>
                  <a:pt x="12093" y="1751"/>
                </a:cubicBezTo>
                <a:cubicBezTo>
                  <a:pt x="12079" y="1715"/>
                  <a:pt x="12079" y="1715"/>
                  <a:pt x="12079" y="1715"/>
                </a:cubicBezTo>
                <a:cubicBezTo>
                  <a:pt x="12072" y="1701"/>
                  <a:pt x="12065" y="1693"/>
                  <a:pt x="12058" y="1686"/>
                </a:cubicBezTo>
                <a:close/>
                <a:moveTo>
                  <a:pt x="12044" y="1679"/>
                </a:moveTo>
                <a:cubicBezTo>
                  <a:pt x="12044" y="1679"/>
                  <a:pt x="12043" y="1679"/>
                  <a:pt x="12023" y="1679"/>
                </a:cubicBezTo>
                <a:cubicBezTo>
                  <a:pt x="12023" y="1679"/>
                  <a:pt x="12023" y="1679"/>
                  <a:pt x="12023" y="1631"/>
                </a:cubicBezTo>
                <a:cubicBezTo>
                  <a:pt x="12023" y="1631"/>
                  <a:pt x="12023" y="1631"/>
                  <a:pt x="12037" y="1631"/>
                </a:cubicBezTo>
                <a:cubicBezTo>
                  <a:pt x="12051" y="1631"/>
                  <a:pt x="12058" y="1637"/>
                  <a:pt x="12065" y="1637"/>
                </a:cubicBezTo>
                <a:cubicBezTo>
                  <a:pt x="12065" y="1644"/>
                  <a:pt x="12072" y="1644"/>
                  <a:pt x="12072" y="1651"/>
                </a:cubicBezTo>
                <a:cubicBezTo>
                  <a:pt x="12072" y="1672"/>
                  <a:pt x="12058" y="1679"/>
                  <a:pt x="12044" y="1679"/>
                </a:cubicBezTo>
                <a:close/>
                <a:moveTo>
                  <a:pt x="3183" y="1051"/>
                </a:moveTo>
                <a:cubicBezTo>
                  <a:pt x="3127" y="1051"/>
                  <a:pt x="3127" y="1051"/>
                  <a:pt x="3127" y="1051"/>
                </a:cubicBezTo>
                <a:cubicBezTo>
                  <a:pt x="3127" y="535"/>
                  <a:pt x="3127" y="535"/>
                  <a:pt x="3127" y="535"/>
                </a:cubicBezTo>
                <a:cubicBezTo>
                  <a:pt x="3203" y="535"/>
                  <a:pt x="3203" y="535"/>
                  <a:pt x="3203" y="535"/>
                </a:cubicBezTo>
                <a:cubicBezTo>
                  <a:pt x="3364" y="895"/>
                  <a:pt x="3364" y="894"/>
                  <a:pt x="3364" y="894"/>
                </a:cubicBezTo>
                <a:cubicBezTo>
                  <a:pt x="3371" y="915"/>
                  <a:pt x="3378" y="937"/>
                  <a:pt x="3385" y="951"/>
                </a:cubicBezTo>
                <a:cubicBezTo>
                  <a:pt x="3399" y="923"/>
                  <a:pt x="3406" y="901"/>
                  <a:pt x="3413" y="887"/>
                </a:cubicBezTo>
                <a:cubicBezTo>
                  <a:pt x="3568" y="536"/>
                  <a:pt x="3568" y="535"/>
                  <a:pt x="3568" y="535"/>
                </a:cubicBezTo>
                <a:cubicBezTo>
                  <a:pt x="3645" y="535"/>
                  <a:pt x="3643" y="535"/>
                  <a:pt x="3643" y="535"/>
                </a:cubicBezTo>
                <a:cubicBezTo>
                  <a:pt x="3643" y="1051"/>
                  <a:pt x="3643" y="1051"/>
                  <a:pt x="3643" y="1051"/>
                </a:cubicBezTo>
                <a:cubicBezTo>
                  <a:pt x="3587" y="1051"/>
                  <a:pt x="3587" y="1051"/>
                  <a:pt x="3587" y="1051"/>
                </a:cubicBezTo>
                <a:cubicBezTo>
                  <a:pt x="3587" y="707"/>
                  <a:pt x="3587" y="705"/>
                  <a:pt x="3587" y="705"/>
                </a:cubicBezTo>
                <a:cubicBezTo>
                  <a:pt x="3587" y="677"/>
                  <a:pt x="3587" y="642"/>
                  <a:pt x="3587" y="607"/>
                </a:cubicBezTo>
                <a:cubicBezTo>
                  <a:pt x="3583" y="628"/>
                  <a:pt x="3581" y="642"/>
                  <a:pt x="3574" y="656"/>
                </a:cubicBezTo>
                <a:cubicBezTo>
                  <a:pt x="3398" y="1050"/>
                  <a:pt x="3399" y="1051"/>
                  <a:pt x="3399" y="1051"/>
                </a:cubicBezTo>
                <a:cubicBezTo>
                  <a:pt x="3371" y="1051"/>
                  <a:pt x="3371" y="1051"/>
                  <a:pt x="3371" y="1051"/>
                </a:cubicBezTo>
                <a:cubicBezTo>
                  <a:pt x="3196" y="655"/>
                  <a:pt x="3197" y="656"/>
                  <a:pt x="3197" y="656"/>
                </a:cubicBezTo>
                <a:cubicBezTo>
                  <a:pt x="3189" y="649"/>
                  <a:pt x="3187" y="628"/>
                  <a:pt x="3183" y="607"/>
                </a:cubicBezTo>
                <a:cubicBezTo>
                  <a:pt x="3183" y="628"/>
                  <a:pt x="3183" y="656"/>
                  <a:pt x="3183" y="705"/>
                </a:cubicBezTo>
                <a:cubicBezTo>
                  <a:pt x="3183" y="1050"/>
                  <a:pt x="3183" y="1051"/>
                  <a:pt x="3183" y="1051"/>
                </a:cubicBezTo>
                <a:close/>
                <a:moveTo>
                  <a:pt x="3771" y="687"/>
                </a:moveTo>
                <a:cubicBezTo>
                  <a:pt x="3831" y="687"/>
                  <a:pt x="3831" y="687"/>
                  <a:pt x="3831" y="687"/>
                </a:cubicBezTo>
                <a:cubicBezTo>
                  <a:pt x="3831" y="1051"/>
                  <a:pt x="3831" y="1051"/>
                  <a:pt x="3831" y="1051"/>
                </a:cubicBezTo>
                <a:cubicBezTo>
                  <a:pt x="3771" y="1051"/>
                  <a:pt x="3771" y="1051"/>
                  <a:pt x="3771" y="1051"/>
                </a:cubicBezTo>
                <a:cubicBezTo>
                  <a:pt x="3771" y="687"/>
                  <a:pt x="3771" y="687"/>
                  <a:pt x="3771" y="687"/>
                </a:cubicBezTo>
                <a:close/>
                <a:moveTo>
                  <a:pt x="3765" y="554"/>
                </a:moveTo>
                <a:cubicBezTo>
                  <a:pt x="3765" y="540"/>
                  <a:pt x="3772" y="533"/>
                  <a:pt x="3779" y="526"/>
                </a:cubicBezTo>
                <a:cubicBezTo>
                  <a:pt x="3786" y="519"/>
                  <a:pt x="3794" y="519"/>
                  <a:pt x="3801" y="519"/>
                </a:cubicBezTo>
                <a:cubicBezTo>
                  <a:pt x="3815" y="519"/>
                  <a:pt x="3823" y="519"/>
                  <a:pt x="3830" y="526"/>
                </a:cubicBezTo>
                <a:cubicBezTo>
                  <a:pt x="3837" y="533"/>
                  <a:pt x="3845" y="540"/>
                  <a:pt x="3845" y="554"/>
                </a:cubicBezTo>
                <a:cubicBezTo>
                  <a:pt x="3845" y="568"/>
                  <a:pt x="3837" y="575"/>
                  <a:pt x="3830" y="582"/>
                </a:cubicBezTo>
                <a:cubicBezTo>
                  <a:pt x="3823" y="589"/>
                  <a:pt x="3815" y="589"/>
                  <a:pt x="3801" y="589"/>
                </a:cubicBezTo>
                <a:cubicBezTo>
                  <a:pt x="3794" y="589"/>
                  <a:pt x="3786" y="589"/>
                  <a:pt x="3779" y="582"/>
                </a:cubicBezTo>
                <a:cubicBezTo>
                  <a:pt x="3772" y="575"/>
                  <a:pt x="3765" y="568"/>
                  <a:pt x="3765" y="554"/>
                </a:cubicBezTo>
                <a:close/>
                <a:moveTo>
                  <a:pt x="4093" y="1055"/>
                </a:moveTo>
                <a:cubicBezTo>
                  <a:pt x="4044" y="1055"/>
                  <a:pt x="4003" y="1034"/>
                  <a:pt x="3968" y="1000"/>
                </a:cubicBezTo>
                <a:cubicBezTo>
                  <a:pt x="3940" y="972"/>
                  <a:pt x="3918" y="923"/>
                  <a:pt x="3918" y="875"/>
                </a:cubicBezTo>
                <a:cubicBezTo>
                  <a:pt x="3918" y="812"/>
                  <a:pt x="3939" y="763"/>
                  <a:pt x="3974" y="729"/>
                </a:cubicBezTo>
                <a:cubicBezTo>
                  <a:pt x="4010" y="694"/>
                  <a:pt x="4051" y="673"/>
                  <a:pt x="4108" y="673"/>
                </a:cubicBezTo>
                <a:cubicBezTo>
                  <a:pt x="4143" y="673"/>
                  <a:pt x="4171" y="680"/>
                  <a:pt x="4191" y="694"/>
                </a:cubicBezTo>
                <a:cubicBezTo>
                  <a:pt x="4191" y="757"/>
                  <a:pt x="4191" y="757"/>
                  <a:pt x="4191" y="757"/>
                </a:cubicBezTo>
                <a:cubicBezTo>
                  <a:pt x="4171" y="736"/>
                  <a:pt x="4143" y="722"/>
                  <a:pt x="4107" y="722"/>
                </a:cubicBezTo>
                <a:cubicBezTo>
                  <a:pt x="4072" y="722"/>
                  <a:pt x="4045" y="736"/>
                  <a:pt x="4017" y="763"/>
                </a:cubicBezTo>
                <a:cubicBezTo>
                  <a:pt x="3996" y="791"/>
                  <a:pt x="3982" y="826"/>
                  <a:pt x="3982" y="868"/>
                </a:cubicBezTo>
                <a:cubicBezTo>
                  <a:pt x="3982" y="909"/>
                  <a:pt x="3996" y="944"/>
                  <a:pt x="4017" y="972"/>
                </a:cubicBezTo>
                <a:cubicBezTo>
                  <a:pt x="4038" y="993"/>
                  <a:pt x="4065" y="1007"/>
                  <a:pt x="4108" y="1007"/>
                </a:cubicBezTo>
                <a:cubicBezTo>
                  <a:pt x="4136" y="1007"/>
                  <a:pt x="4163" y="993"/>
                  <a:pt x="4191" y="972"/>
                </a:cubicBezTo>
                <a:cubicBezTo>
                  <a:pt x="4191" y="1028"/>
                  <a:pt x="4191" y="1028"/>
                  <a:pt x="4191" y="1028"/>
                </a:cubicBezTo>
                <a:cubicBezTo>
                  <a:pt x="4163" y="1048"/>
                  <a:pt x="4136" y="1055"/>
                  <a:pt x="4093" y="1055"/>
                </a:cubicBezTo>
                <a:close/>
                <a:moveTo>
                  <a:pt x="4343" y="1051"/>
                </a:moveTo>
                <a:cubicBezTo>
                  <a:pt x="4283" y="1051"/>
                  <a:pt x="4283" y="1051"/>
                  <a:pt x="4283" y="1051"/>
                </a:cubicBezTo>
                <a:cubicBezTo>
                  <a:pt x="4283" y="687"/>
                  <a:pt x="4283" y="687"/>
                  <a:pt x="4283" y="687"/>
                </a:cubicBezTo>
                <a:cubicBezTo>
                  <a:pt x="4343" y="687"/>
                  <a:pt x="4343" y="687"/>
                  <a:pt x="4343" y="687"/>
                </a:cubicBezTo>
                <a:cubicBezTo>
                  <a:pt x="4343" y="755"/>
                  <a:pt x="4343" y="755"/>
                  <a:pt x="4343" y="755"/>
                </a:cubicBezTo>
                <a:cubicBezTo>
                  <a:pt x="4347" y="755"/>
                  <a:pt x="4348" y="755"/>
                  <a:pt x="4348" y="755"/>
                </a:cubicBezTo>
                <a:cubicBezTo>
                  <a:pt x="4356" y="735"/>
                  <a:pt x="4370" y="714"/>
                  <a:pt x="4384" y="700"/>
                </a:cubicBezTo>
                <a:cubicBezTo>
                  <a:pt x="4406" y="686"/>
                  <a:pt x="4420" y="679"/>
                  <a:pt x="4442" y="679"/>
                </a:cubicBezTo>
                <a:cubicBezTo>
                  <a:pt x="4456" y="679"/>
                  <a:pt x="4471" y="679"/>
                  <a:pt x="4479" y="679"/>
                </a:cubicBezTo>
                <a:cubicBezTo>
                  <a:pt x="4479" y="742"/>
                  <a:pt x="4479" y="742"/>
                  <a:pt x="4479" y="742"/>
                </a:cubicBezTo>
                <a:cubicBezTo>
                  <a:pt x="4471" y="735"/>
                  <a:pt x="4457" y="728"/>
                  <a:pt x="4436" y="728"/>
                </a:cubicBezTo>
                <a:cubicBezTo>
                  <a:pt x="4407" y="728"/>
                  <a:pt x="4392" y="742"/>
                  <a:pt x="4371" y="763"/>
                </a:cubicBezTo>
                <a:cubicBezTo>
                  <a:pt x="4356" y="784"/>
                  <a:pt x="4343" y="819"/>
                  <a:pt x="4343" y="861"/>
                </a:cubicBezTo>
                <a:cubicBezTo>
                  <a:pt x="4343" y="1050"/>
                  <a:pt x="4343" y="1051"/>
                  <a:pt x="4343" y="1051"/>
                </a:cubicBezTo>
                <a:close/>
                <a:moveTo>
                  <a:pt x="4550" y="1000"/>
                </a:moveTo>
                <a:cubicBezTo>
                  <a:pt x="4578" y="1034"/>
                  <a:pt x="4620" y="1055"/>
                  <a:pt x="4677" y="1055"/>
                </a:cubicBezTo>
                <a:cubicBezTo>
                  <a:pt x="4733" y="1055"/>
                  <a:pt x="4775" y="1034"/>
                  <a:pt x="4811" y="1000"/>
                </a:cubicBezTo>
                <a:cubicBezTo>
                  <a:pt x="4846" y="965"/>
                  <a:pt x="4860" y="923"/>
                  <a:pt x="4860" y="861"/>
                </a:cubicBezTo>
                <a:cubicBezTo>
                  <a:pt x="4860" y="805"/>
                  <a:pt x="4846" y="757"/>
                  <a:pt x="4818" y="729"/>
                </a:cubicBezTo>
                <a:cubicBezTo>
                  <a:pt x="4782" y="694"/>
                  <a:pt x="4740" y="673"/>
                  <a:pt x="4684" y="673"/>
                </a:cubicBezTo>
                <a:cubicBezTo>
                  <a:pt x="4627" y="673"/>
                  <a:pt x="4585" y="694"/>
                  <a:pt x="4550" y="722"/>
                </a:cubicBezTo>
                <a:cubicBezTo>
                  <a:pt x="4515" y="757"/>
                  <a:pt x="4500" y="805"/>
                  <a:pt x="4500" y="868"/>
                </a:cubicBezTo>
                <a:cubicBezTo>
                  <a:pt x="4500" y="923"/>
                  <a:pt x="4515" y="972"/>
                  <a:pt x="4550" y="1000"/>
                </a:cubicBezTo>
                <a:close/>
                <a:moveTo>
                  <a:pt x="4592" y="763"/>
                </a:moveTo>
                <a:cubicBezTo>
                  <a:pt x="4613" y="736"/>
                  <a:pt x="4648" y="722"/>
                  <a:pt x="4684" y="722"/>
                </a:cubicBezTo>
                <a:cubicBezTo>
                  <a:pt x="4719" y="722"/>
                  <a:pt x="4747" y="736"/>
                  <a:pt x="4768" y="757"/>
                </a:cubicBezTo>
                <a:cubicBezTo>
                  <a:pt x="4789" y="784"/>
                  <a:pt x="4803" y="819"/>
                  <a:pt x="4803" y="868"/>
                </a:cubicBezTo>
                <a:cubicBezTo>
                  <a:pt x="4803" y="909"/>
                  <a:pt x="4789" y="944"/>
                  <a:pt x="4768" y="965"/>
                </a:cubicBezTo>
                <a:cubicBezTo>
                  <a:pt x="4747" y="993"/>
                  <a:pt x="4719" y="1007"/>
                  <a:pt x="4684" y="1007"/>
                </a:cubicBezTo>
                <a:cubicBezTo>
                  <a:pt x="4641" y="1007"/>
                  <a:pt x="4613" y="993"/>
                  <a:pt x="4592" y="972"/>
                </a:cubicBezTo>
                <a:cubicBezTo>
                  <a:pt x="4571" y="944"/>
                  <a:pt x="4557" y="909"/>
                  <a:pt x="4557" y="868"/>
                </a:cubicBezTo>
                <a:cubicBezTo>
                  <a:pt x="4557" y="819"/>
                  <a:pt x="4571" y="784"/>
                  <a:pt x="4592" y="763"/>
                </a:cubicBezTo>
                <a:close/>
                <a:moveTo>
                  <a:pt x="5117" y="1021"/>
                </a:moveTo>
                <a:cubicBezTo>
                  <a:pt x="5090" y="1041"/>
                  <a:pt x="5055" y="1055"/>
                  <a:pt x="5013" y="1055"/>
                </a:cubicBezTo>
                <a:cubicBezTo>
                  <a:pt x="4978" y="1055"/>
                  <a:pt x="4951" y="1048"/>
                  <a:pt x="4923" y="1034"/>
                </a:cubicBezTo>
                <a:cubicBezTo>
                  <a:pt x="4923" y="972"/>
                  <a:pt x="4923" y="972"/>
                  <a:pt x="4923" y="972"/>
                </a:cubicBezTo>
                <a:cubicBezTo>
                  <a:pt x="4951" y="993"/>
                  <a:pt x="4985" y="1007"/>
                  <a:pt x="5020" y="1007"/>
                </a:cubicBezTo>
                <a:cubicBezTo>
                  <a:pt x="5069" y="1007"/>
                  <a:pt x="5089" y="986"/>
                  <a:pt x="5089" y="958"/>
                </a:cubicBezTo>
                <a:cubicBezTo>
                  <a:pt x="5089" y="937"/>
                  <a:pt x="5082" y="930"/>
                  <a:pt x="5076" y="923"/>
                </a:cubicBezTo>
                <a:cubicBezTo>
                  <a:pt x="5062" y="909"/>
                  <a:pt x="5041" y="902"/>
                  <a:pt x="5013" y="889"/>
                </a:cubicBezTo>
                <a:cubicBezTo>
                  <a:pt x="4985" y="875"/>
                  <a:pt x="4964" y="861"/>
                  <a:pt x="4950" y="847"/>
                </a:cubicBezTo>
                <a:cubicBezTo>
                  <a:pt x="4936" y="826"/>
                  <a:pt x="4923" y="805"/>
                  <a:pt x="4923" y="777"/>
                </a:cubicBezTo>
                <a:cubicBezTo>
                  <a:pt x="4923" y="750"/>
                  <a:pt x="4936" y="729"/>
                  <a:pt x="4964" y="708"/>
                </a:cubicBezTo>
                <a:cubicBezTo>
                  <a:pt x="4985" y="687"/>
                  <a:pt x="5013" y="673"/>
                  <a:pt x="5055" y="673"/>
                </a:cubicBezTo>
                <a:cubicBezTo>
                  <a:pt x="5082" y="673"/>
                  <a:pt x="5111" y="680"/>
                  <a:pt x="5131" y="694"/>
                </a:cubicBezTo>
                <a:cubicBezTo>
                  <a:pt x="5131" y="750"/>
                  <a:pt x="5131" y="750"/>
                  <a:pt x="5131" y="750"/>
                </a:cubicBezTo>
                <a:cubicBezTo>
                  <a:pt x="5111" y="736"/>
                  <a:pt x="5082" y="722"/>
                  <a:pt x="5048" y="722"/>
                </a:cubicBezTo>
                <a:cubicBezTo>
                  <a:pt x="5027" y="722"/>
                  <a:pt x="5013" y="729"/>
                  <a:pt x="5006" y="743"/>
                </a:cubicBezTo>
                <a:cubicBezTo>
                  <a:pt x="4992" y="750"/>
                  <a:pt x="4985" y="763"/>
                  <a:pt x="4985" y="777"/>
                </a:cubicBezTo>
                <a:cubicBezTo>
                  <a:pt x="4985" y="791"/>
                  <a:pt x="4992" y="805"/>
                  <a:pt x="4999" y="812"/>
                </a:cubicBezTo>
                <a:cubicBezTo>
                  <a:pt x="5006" y="819"/>
                  <a:pt x="5027" y="833"/>
                  <a:pt x="5055" y="840"/>
                </a:cubicBezTo>
                <a:cubicBezTo>
                  <a:pt x="5082" y="854"/>
                  <a:pt x="5110" y="868"/>
                  <a:pt x="5124" y="882"/>
                </a:cubicBezTo>
                <a:cubicBezTo>
                  <a:pt x="5138" y="902"/>
                  <a:pt x="5145" y="923"/>
                  <a:pt x="5145" y="951"/>
                </a:cubicBezTo>
                <a:cubicBezTo>
                  <a:pt x="5145" y="979"/>
                  <a:pt x="5138" y="1007"/>
                  <a:pt x="5117" y="1021"/>
                </a:cubicBezTo>
                <a:close/>
                <a:moveTo>
                  <a:pt x="5387" y="1055"/>
                </a:moveTo>
                <a:cubicBezTo>
                  <a:pt x="5442" y="1055"/>
                  <a:pt x="5484" y="1034"/>
                  <a:pt x="5519" y="1000"/>
                </a:cubicBezTo>
                <a:cubicBezTo>
                  <a:pt x="5546" y="965"/>
                  <a:pt x="5567" y="923"/>
                  <a:pt x="5567" y="861"/>
                </a:cubicBezTo>
                <a:cubicBezTo>
                  <a:pt x="5567" y="805"/>
                  <a:pt x="5553" y="757"/>
                  <a:pt x="5519" y="729"/>
                </a:cubicBezTo>
                <a:cubicBezTo>
                  <a:pt x="5491" y="694"/>
                  <a:pt x="5449" y="673"/>
                  <a:pt x="5394" y="673"/>
                </a:cubicBezTo>
                <a:cubicBezTo>
                  <a:pt x="5338" y="673"/>
                  <a:pt x="5297" y="694"/>
                  <a:pt x="5262" y="722"/>
                </a:cubicBezTo>
                <a:cubicBezTo>
                  <a:pt x="5227" y="757"/>
                  <a:pt x="5213" y="805"/>
                  <a:pt x="5213" y="868"/>
                </a:cubicBezTo>
                <a:cubicBezTo>
                  <a:pt x="5213" y="923"/>
                  <a:pt x="5227" y="972"/>
                  <a:pt x="5255" y="1000"/>
                </a:cubicBezTo>
                <a:cubicBezTo>
                  <a:pt x="5290" y="1034"/>
                  <a:pt x="5331" y="1055"/>
                  <a:pt x="5387" y="1055"/>
                </a:cubicBezTo>
                <a:close/>
                <a:moveTo>
                  <a:pt x="5304" y="763"/>
                </a:moveTo>
                <a:cubicBezTo>
                  <a:pt x="5324" y="736"/>
                  <a:pt x="5352" y="722"/>
                  <a:pt x="5387" y="722"/>
                </a:cubicBezTo>
                <a:cubicBezTo>
                  <a:pt x="5428" y="722"/>
                  <a:pt x="5456" y="736"/>
                  <a:pt x="5477" y="757"/>
                </a:cubicBezTo>
                <a:cubicBezTo>
                  <a:pt x="5498" y="784"/>
                  <a:pt x="5505" y="819"/>
                  <a:pt x="5505" y="868"/>
                </a:cubicBezTo>
                <a:cubicBezTo>
                  <a:pt x="5505" y="909"/>
                  <a:pt x="5498" y="944"/>
                  <a:pt x="5477" y="965"/>
                </a:cubicBezTo>
                <a:cubicBezTo>
                  <a:pt x="5456" y="993"/>
                  <a:pt x="5428" y="1007"/>
                  <a:pt x="5387" y="1007"/>
                </a:cubicBezTo>
                <a:cubicBezTo>
                  <a:pt x="5352" y="1007"/>
                  <a:pt x="5324" y="993"/>
                  <a:pt x="5304" y="972"/>
                </a:cubicBezTo>
                <a:cubicBezTo>
                  <a:pt x="5283" y="944"/>
                  <a:pt x="5269" y="909"/>
                  <a:pt x="5269" y="868"/>
                </a:cubicBezTo>
                <a:cubicBezTo>
                  <a:pt x="5269" y="819"/>
                  <a:pt x="5283" y="784"/>
                  <a:pt x="5304" y="763"/>
                </a:cubicBezTo>
                <a:close/>
                <a:moveTo>
                  <a:pt x="5663" y="735"/>
                </a:moveTo>
                <a:cubicBezTo>
                  <a:pt x="5603" y="735"/>
                  <a:pt x="5603" y="735"/>
                  <a:pt x="5603" y="735"/>
                </a:cubicBezTo>
                <a:cubicBezTo>
                  <a:pt x="5603" y="683"/>
                  <a:pt x="5603" y="683"/>
                  <a:pt x="5603" y="683"/>
                </a:cubicBezTo>
                <a:cubicBezTo>
                  <a:pt x="5663" y="683"/>
                  <a:pt x="5663" y="683"/>
                  <a:pt x="5663" y="683"/>
                </a:cubicBezTo>
                <a:cubicBezTo>
                  <a:pt x="5663" y="623"/>
                  <a:pt x="5663" y="621"/>
                  <a:pt x="5663" y="621"/>
                </a:cubicBezTo>
                <a:cubicBezTo>
                  <a:pt x="5663" y="579"/>
                  <a:pt x="5678" y="552"/>
                  <a:pt x="5699" y="531"/>
                </a:cubicBezTo>
                <a:cubicBezTo>
                  <a:pt x="5720" y="510"/>
                  <a:pt x="5748" y="503"/>
                  <a:pt x="5776" y="503"/>
                </a:cubicBezTo>
                <a:cubicBezTo>
                  <a:pt x="5797" y="503"/>
                  <a:pt x="5811" y="503"/>
                  <a:pt x="5819" y="503"/>
                </a:cubicBezTo>
                <a:cubicBezTo>
                  <a:pt x="5819" y="558"/>
                  <a:pt x="5819" y="558"/>
                  <a:pt x="5819" y="558"/>
                </a:cubicBezTo>
                <a:cubicBezTo>
                  <a:pt x="5811" y="551"/>
                  <a:pt x="5797" y="551"/>
                  <a:pt x="5783" y="551"/>
                </a:cubicBezTo>
                <a:cubicBezTo>
                  <a:pt x="5741" y="551"/>
                  <a:pt x="5719" y="572"/>
                  <a:pt x="5719" y="628"/>
                </a:cubicBezTo>
                <a:cubicBezTo>
                  <a:pt x="5719" y="685"/>
                  <a:pt x="5719" y="683"/>
                  <a:pt x="5719" y="683"/>
                </a:cubicBezTo>
                <a:cubicBezTo>
                  <a:pt x="5803" y="683"/>
                  <a:pt x="5803" y="683"/>
                  <a:pt x="5803" y="683"/>
                </a:cubicBezTo>
                <a:cubicBezTo>
                  <a:pt x="5803" y="735"/>
                  <a:pt x="5803" y="735"/>
                  <a:pt x="5803" y="735"/>
                </a:cubicBezTo>
                <a:cubicBezTo>
                  <a:pt x="5719" y="735"/>
                  <a:pt x="5719" y="735"/>
                  <a:pt x="5719" y="735"/>
                </a:cubicBezTo>
                <a:cubicBezTo>
                  <a:pt x="5719" y="1051"/>
                  <a:pt x="5719" y="1051"/>
                  <a:pt x="5719" y="1051"/>
                </a:cubicBezTo>
                <a:cubicBezTo>
                  <a:pt x="5663" y="1051"/>
                  <a:pt x="5663" y="1051"/>
                  <a:pt x="5663" y="1051"/>
                </a:cubicBezTo>
                <a:cubicBezTo>
                  <a:pt x="5663" y="735"/>
                  <a:pt x="5663" y="735"/>
                  <a:pt x="5663" y="735"/>
                </a:cubicBezTo>
                <a:close/>
                <a:moveTo>
                  <a:pt x="5959" y="687"/>
                </a:moveTo>
                <a:cubicBezTo>
                  <a:pt x="6051" y="687"/>
                  <a:pt x="6051" y="687"/>
                  <a:pt x="6051" y="687"/>
                </a:cubicBezTo>
                <a:cubicBezTo>
                  <a:pt x="6051" y="735"/>
                  <a:pt x="6051" y="735"/>
                  <a:pt x="6051" y="735"/>
                </a:cubicBezTo>
                <a:cubicBezTo>
                  <a:pt x="5959" y="735"/>
                  <a:pt x="5959" y="735"/>
                  <a:pt x="5959" y="735"/>
                </a:cubicBezTo>
                <a:cubicBezTo>
                  <a:pt x="5959" y="939"/>
                  <a:pt x="5959" y="937"/>
                  <a:pt x="5959" y="937"/>
                </a:cubicBezTo>
                <a:cubicBezTo>
                  <a:pt x="5959" y="965"/>
                  <a:pt x="5967" y="979"/>
                  <a:pt x="5974" y="986"/>
                </a:cubicBezTo>
                <a:cubicBezTo>
                  <a:pt x="5981" y="1000"/>
                  <a:pt x="5995" y="1007"/>
                  <a:pt x="6016" y="1007"/>
                </a:cubicBezTo>
                <a:cubicBezTo>
                  <a:pt x="6030" y="1007"/>
                  <a:pt x="6043" y="1000"/>
                  <a:pt x="6051" y="993"/>
                </a:cubicBezTo>
                <a:cubicBezTo>
                  <a:pt x="6051" y="1041"/>
                  <a:pt x="6051" y="1041"/>
                  <a:pt x="6051" y="1041"/>
                </a:cubicBezTo>
                <a:cubicBezTo>
                  <a:pt x="6039" y="1048"/>
                  <a:pt x="6023" y="1055"/>
                  <a:pt x="5995" y="1055"/>
                </a:cubicBezTo>
                <a:cubicBezTo>
                  <a:pt x="5931" y="1055"/>
                  <a:pt x="5903" y="1021"/>
                  <a:pt x="5903" y="944"/>
                </a:cubicBezTo>
                <a:cubicBezTo>
                  <a:pt x="5903" y="736"/>
                  <a:pt x="5903" y="735"/>
                  <a:pt x="5903" y="735"/>
                </a:cubicBezTo>
                <a:cubicBezTo>
                  <a:pt x="5839" y="735"/>
                  <a:pt x="5839" y="735"/>
                  <a:pt x="5839" y="735"/>
                </a:cubicBezTo>
                <a:cubicBezTo>
                  <a:pt x="5839" y="687"/>
                  <a:pt x="5839" y="687"/>
                  <a:pt x="5839" y="687"/>
                </a:cubicBezTo>
                <a:cubicBezTo>
                  <a:pt x="5903" y="687"/>
                  <a:pt x="5903" y="687"/>
                  <a:pt x="5903" y="687"/>
                </a:cubicBezTo>
                <a:cubicBezTo>
                  <a:pt x="5903" y="595"/>
                  <a:pt x="5903" y="597"/>
                  <a:pt x="5903" y="597"/>
                </a:cubicBezTo>
                <a:cubicBezTo>
                  <a:pt x="5927" y="590"/>
                  <a:pt x="5939" y="583"/>
                  <a:pt x="5959" y="576"/>
                </a:cubicBezTo>
                <a:cubicBezTo>
                  <a:pt x="5959" y="687"/>
                  <a:pt x="5959" y="687"/>
                  <a:pt x="5959" y="687"/>
                </a:cubicBezTo>
                <a:close/>
                <a:moveTo>
                  <a:pt x="6179" y="715"/>
                </a:moveTo>
                <a:cubicBezTo>
                  <a:pt x="6179" y="715"/>
                  <a:pt x="6179" y="715"/>
                  <a:pt x="6193" y="715"/>
                </a:cubicBezTo>
                <a:cubicBezTo>
                  <a:pt x="6200" y="715"/>
                  <a:pt x="6207" y="727"/>
                  <a:pt x="6213" y="741"/>
                </a:cubicBezTo>
                <a:cubicBezTo>
                  <a:pt x="6213" y="741"/>
                  <a:pt x="6213" y="743"/>
                  <a:pt x="6227" y="767"/>
                </a:cubicBezTo>
                <a:cubicBezTo>
                  <a:pt x="6227" y="767"/>
                  <a:pt x="6227" y="767"/>
                  <a:pt x="6255" y="767"/>
                </a:cubicBezTo>
                <a:cubicBezTo>
                  <a:pt x="6234" y="733"/>
                  <a:pt x="6234" y="733"/>
                  <a:pt x="6234" y="733"/>
                </a:cubicBezTo>
                <a:cubicBezTo>
                  <a:pt x="6227" y="720"/>
                  <a:pt x="6220" y="713"/>
                  <a:pt x="6213" y="713"/>
                </a:cubicBezTo>
                <a:cubicBezTo>
                  <a:pt x="6227" y="713"/>
                  <a:pt x="6234" y="707"/>
                  <a:pt x="6241" y="700"/>
                </a:cubicBezTo>
                <a:cubicBezTo>
                  <a:pt x="6241" y="693"/>
                  <a:pt x="6248" y="686"/>
                  <a:pt x="6248" y="679"/>
                </a:cubicBezTo>
                <a:cubicBezTo>
                  <a:pt x="6248" y="665"/>
                  <a:pt x="6241" y="658"/>
                  <a:pt x="6234" y="651"/>
                </a:cubicBezTo>
                <a:cubicBezTo>
                  <a:pt x="6227" y="644"/>
                  <a:pt x="6213" y="643"/>
                  <a:pt x="6200" y="643"/>
                </a:cubicBezTo>
                <a:cubicBezTo>
                  <a:pt x="6200" y="643"/>
                  <a:pt x="6199" y="643"/>
                  <a:pt x="6167" y="643"/>
                </a:cubicBezTo>
                <a:cubicBezTo>
                  <a:pt x="6167" y="643"/>
                  <a:pt x="6167" y="643"/>
                  <a:pt x="6167" y="767"/>
                </a:cubicBezTo>
                <a:cubicBezTo>
                  <a:pt x="6167" y="767"/>
                  <a:pt x="6167" y="767"/>
                  <a:pt x="6179" y="767"/>
                </a:cubicBezTo>
                <a:cubicBezTo>
                  <a:pt x="6179" y="767"/>
                  <a:pt x="6179" y="767"/>
                  <a:pt x="6179" y="715"/>
                </a:cubicBezTo>
                <a:close/>
                <a:moveTo>
                  <a:pt x="6179" y="659"/>
                </a:moveTo>
                <a:cubicBezTo>
                  <a:pt x="6179" y="659"/>
                  <a:pt x="6179" y="659"/>
                  <a:pt x="6200" y="659"/>
                </a:cubicBezTo>
                <a:cubicBezTo>
                  <a:pt x="6207" y="659"/>
                  <a:pt x="6213" y="659"/>
                  <a:pt x="6220" y="666"/>
                </a:cubicBezTo>
                <a:cubicBezTo>
                  <a:pt x="6227" y="666"/>
                  <a:pt x="6227" y="672"/>
                  <a:pt x="6227" y="679"/>
                </a:cubicBezTo>
                <a:cubicBezTo>
                  <a:pt x="6227" y="693"/>
                  <a:pt x="6220" y="699"/>
                  <a:pt x="6200" y="699"/>
                </a:cubicBezTo>
                <a:cubicBezTo>
                  <a:pt x="6200" y="699"/>
                  <a:pt x="6199" y="699"/>
                  <a:pt x="6179" y="699"/>
                </a:cubicBezTo>
                <a:cubicBezTo>
                  <a:pt x="6179" y="699"/>
                  <a:pt x="6179" y="699"/>
                  <a:pt x="6179" y="659"/>
                </a:cubicBezTo>
                <a:close/>
                <a:moveTo>
                  <a:pt x="6200" y="810"/>
                </a:moveTo>
                <a:cubicBezTo>
                  <a:pt x="6234" y="810"/>
                  <a:pt x="6255" y="796"/>
                  <a:pt x="6275" y="776"/>
                </a:cubicBezTo>
                <a:cubicBezTo>
                  <a:pt x="6296" y="762"/>
                  <a:pt x="6303" y="734"/>
                  <a:pt x="6303" y="707"/>
                </a:cubicBezTo>
                <a:cubicBezTo>
                  <a:pt x="6303" y="679"/>
                  <a:pt x="6296" y="652"/>
                  <a:pt x="6275" y="638"/>
                </a:cubicBezTo>
                <a:cubicBezTo>
                  <a:pt x="6255" y="617"/>
                  <a:pt x="6234" y="610"/>
                  <a:pt x="6207" y="610"/>
                </a:cubicBezTo>
                <a:cubicBezTo>
                  <a:pt x="6172" y="610"/>
                  <a:pt x="6151" y="617"/>
                  <a:pt x="6131" y="638"/>
                </a:cubicBezTo>
                <a:cubicBezTo>
                  <a:pt x="6110" y="659"/>
                  <a:pt x="6103" y="679"/>
                  <a:pt x="6103" y="707"/>
                </a:cubicBezTo>
                <a:cubicBezTo>
                  <a:pt x="6103" y="734"/>
                  <a:pt x="6110" y="762"/>
                  <a:pt x="6131" y="783"/>
                </a:cubicBezTo>
                <a:cubicBezTo>
                  <a:pt x="6151" y="796"/>
                  <a:pt x="6172" y="810"/>
                  <a:pt x="6200" y="810"/>
                </a:cubicBezTo>
                <a:close/>
                <a:moveTo>
                  <a:pt x="6138" y="645"/>
                </a:moveTo>
                <a:cubicBezTo>
                  <a:pt x="6158" y="631"/>
                  <a:pt x="6179" y="617"/>
                  <a:pt x="6207" y="617"/>
                </a:cubicBezTo>
                <a:cubicBezTo>
                  <a:pt x="6227" y="617"/>
                  <a:pt x="6248" y="631"/>
                  <a:pt x="6269" y="645"/>
                </a:cubicBezTo>
                <a:cubicBezTo>
                  <a:pt x="6282" y="659"/>
                  <a:pt x="6289" y="686"/>
                  <a:pt x="6289" y="707"/>
                </a:cubicBezTo>
                <a:cubicBezTo>
                  <a:pt x="6289" y="734"/>
                  <a:pt x="6282" y="755"/>
                  <a:pt x="6269" y="769"/>
                </a:cubicBezTo>
                <a:cubicBezTo>
                  <a:pt x="6248" y="789"/>
                  <a:pt x="6227" y="796"/>
                  <a:pt x="6207" y="796"/>
                </a:cubicBezTo>
                <a:cubicBezTo>
                  <a:pt x="6179" y="796"/>
                  <a:pt x="6158" y="789"/>
                  <a:pt x="6138" y="769"/>
                </a:cubicBezTo>
                <a:cubicBezTo>
                  <a:pt x="6124" y="755"/>
                  <a:pt x="6117" y="734"/>
                  <a:pt x="6117" y="707"/>
                </a:cubicBezTo>
                <a:cubicBezTo>
                  <a:pt x="6117" y="686"/>
                  <a:pt x="6124" y="659"/>
                  <a:pt x="6138" y="645"/>
                </a:cubicBezTo>
                <a:close/>
                <a:moveTo>
                  <a:pt x="1523" y="2887"/>
                </a:moveTo>
                <a:cubicBezTo>
                  <a:pt x="1615" y="2887"/>
                  <a:pt x="1615" y="2887"/>
                  <a:pt x="1615" y="2887"/>
                </a:cubicBezTo>
                <a:cubicBezTo>
                  <a:pt x="1615" y="2899"/>
                  <a:pt x="1615" y="2899"/>
                  <a:pt x="1615" y="2899"/>
                </a:cubicBezTo>
                <a:cubicBezTo>
                  <a:pt x="1579" y="2899"/>
                  <a:pt x="1579" y="2899"/>
                  <a:pt x="1579" y="2899"/>
                </a:cubicBezTo>
                <a:cubicBezTo>
                  <a:pt x="1579" y="3023"/>
                  <a:pt x="1579" y="3023"/>
                  <a:pt x="1579" y="3023"/>
                </a:cubicBezTo>
                <a:cubicBezTo>
                  <a:pt x="1559" y="3023"/>
                  <a:pt x="1559" y="3023"/>
                  <a:pt x="1559" y="3023"/>
                </a:cubicBezTo>
                <a:cubicBezTo>
                  <a:pt x="1559" y="2899"/>
                  <a:pt x="1559" y="2899"/>
                  <a:pt x="1559" y="2899"/>
                </a:cubicBezTo>
                <a:cubicBezTo>
                  <a:pt x="1523" y="2899"/>
                  <a:pt x="1523" y="2899"/>
                  <a:pt x="1523" y="2899"/>
                </a:cubicBezTo>
                <a:lnTo>
                  <a:pt x="1523" y="2887"/>
                </a:lnTo>
                <a:close/>
                <a:moveTo>
                  <a:pt x="1753" y="2887"/>
                </a:moveTo>
                <a:cubicBezTo>
                  <a:pt x="1774" y="2887"/>
                  <a:pt x="1775" y="2887"/>
                  <a:pt x="1775" y="2887"/>
                </a:cubicBezTo>
                <a:cubicBezTo>
                  <a:pt x="1775" y="3023"/>
                  <a:pt x="1775" y="3023"/>
                  <a:pt x="1775" y="3023"/>
                </a:cubicBezTo>
                <a:cubicBezTo>
                  <a:pt x="1759" y="3023"/>
                  <a:pt x="1759" y="3023"/>
                  <a:pt x="1759" y="3023"/>
                </a:cubicBezTo>
                <a:cubicBezTo>
                  <a:pt x="1759" y="2927"/>
                  <a:pt x="1759" y="2927"/>
                  <a:pt x="1759" y="2927"/>
                </a:cubicBezTo>
                <a:cubicBezTo>
                  <a:pt x="1759" y="2925"/>
                  <a:pt x="1759" y="2923"/>
                  <a:pt x="1759" y="2921"/>
                </a:cubicBezTo>
                <a:cubicBezTo>
                  <a:pt x="1711" y="3023"/>
                  <a:pt x="1712" y="3023"/>
                  <a:pt x="1712" y="3023"/>
                </a:cubicBezTo>
                <a:cubicBezTo>
                  <a:pt x="1706" y="3023"/>
                  <a:pt x="1706" y="3023"/>
                  <a:pt x="1706" y="3023"/>
                </a:cubicBezTo>
                <a:cubicBezTo>
                  <a:pt x="1658" y="2919"/>
                  <a:pt x="1658" y="2920"/>
                  <a:pt x="1658" y="2920"/>
                </a:cubicBezTo>
                <a:cubicBezTo>
                  <a:pt x="1658" y="2914"/>
                  <a:pt x="1659" y="2914"/>
                  <a:pt x="1651" y="2907"/>
                </a:cubicBezTo>
                <a:cubicBezTo>
                  <a:pt x="1651" y="2907"/>
                  <a:pt x="1651" y="2921"/>
                  <a:pt x="1651" y="2927"/>
                </a:cubicBezTo>
                <a:cubicBezTo>
                  <a:pt x="1651" y="3023"/>
                  <a:pt x="1651" y="3023"/>
                  <a:pt x="1651" y="3023"/>
                </a:cubicBezTo>
                <a:cubicBezTo>
                  <a:pt x="1639" y="3023"/>
                  <a:pt x="1639" y="3023"/>
                  <a:pt x="1639" y="3023"/>
                </a:cubicBezTo>
                <a:cubicBezTo>
                  <a:pt x="1639" y="2887"/>
                  <a:pt x="1639" y="2887"/>
                  <a:pt x="1639" y="2887"/>
                </a:cubicBezTo>
                <a:cubicBezTo>
                  <a:pt x="1659" y="2887"/>
                  <a:pt x="1658" y="2887"/>
                  <a:pt x="1658" y="2887"/>
                </a:cubicBezTo>
                <a:cubicBezTo>
                  <a:pt x="1699" y="2983"/>
                  <a:pt x="1699" y="2983"/>
                  <a:pt x="1699" y="2983"/>
                </a:cubicBezTo>
                <a:cubicBezTo>
                  <a:pt x="1706" y="2989"/>
                  <a:pt x="1706" y="2989"/>
                  <a:pt x="1706" y="2996"/>
                </a:cubicBezTo>
                <a:cubicBezTo>
                  <a:pt x="1712" y="2989"/>
                  <a:pt x="1712" y="2982"/>
                  <a:pt x="1712" y="2982"/>
                </a:cubicBezTo>
                <a:cubicBezTo>
                  <a:pt x="1753" y="2887"/>
                  <a:pt x="1753" y="2887"/>
                  <a:pt x="1753" y="2887"/>
                </a:cubicBezTo>
                <a:close/>
              </a:path>
            </a:pathLst>
          </a:custGeom>
          <a:solidFill>
            <a:srgbClr val="FFFFFF"/>
          </a:solidFill>
          <a:ln>
            <a:noFill/>
          </a:ln>
        </p:spPr>
        <p:txBody>
          <a:bodyPr vert="horz" wrap="square" lIns="89630" tIns="44815" rIns="89630" bIns="44815" numCol="1" anchor="t" anchorCtr="0" compatLnSpc="1">
            <a:prstTxWarp prst="textNoShape">
              <a:avLst/>
            </a:prstTxWarp>
          </a:bodyPr>
          <a:lstStyle/>
          <a:p>
            <a:pPr defTabSz="896328">
              <a:defRPr/>
            </a:pPr>
            <a:endParaRPr lang="en-US" sz="1766" kern="0">
              <a:solidFill>
                <a:srgbClr val="FFFFFF"/>
              </a:solidFill>
              <a:latin typeface="Segoe UI"/>
            </a:endParaRPr>
          </a:p>
        </p:txBody>
      </p:sp>
      <p:sp>
        <p:nvSpPr>
          <p:cNvPr id="95" name="Dynamics"/>
          <p:cNvSpPr>
            <a:spLocks noChangeAspect="1" noEditPoints="1"/>
          </p:cNvSpPr>
          <p:nvPr/>
        </p:nvSpPr>
        <p:spPr bwMode="auto">
          <a:xfrm>
            <a:off x="1021491" y="5072168"/>
            <a:ext cx="1159262" cy="404673"/>
          </a:xfrm>
          <a:custGeom>
            <a:avLst/>
            <a:gdLst>
              <a:gd name="T0" fmla="*/ 2950 w 8380"/>
              <a:gd name="T1" fmla="*/ 2514 h 2925"/>
              <a:gd name="T2" fmla="*/ 2893 w 8380"/>
              <a:gd name="T3" fmla="*/ 2579 h 2925"/>
              <a:gd name="T4" fmla="*/ 2955 w 8380"/>
              <a:gd name="T5" fmla="*/ 2597 h 2925"/>
              <a:gd name="T6" fmla="*/ 2968 w 8380"/>
              <a:gd name="T7" fmla="*/ 2544 h 2925"/>
              <a:gd name="T8" fmla="*/ 2981 w 8380"/>
              <a:gd name="T9" fmla="*/ 2619 h 2925"/>
              <a:gd name="T10" fmla="*/ 2963 w 8380"/>
              <a:gd name="T11" fmla="*/ 2562 h 2925"/>
              <a:gd name="T12" fmla="*/ 3710 w 8380"/>
              <a:gd name="T13" fmla="*/ 1387 h 2925"/>
              <a:gd name="T14" fmla="*/ 3348 w 8380"/>
              <a:gd name="T15" fmla="*/ 769 h 2925"/>
              <a:gd name="T16" fmla="*/ 4072 w 8380"/>
              <a:gd name="T17" fmla="*/ 769 h 2925"/>
              <a:gd name="T18" fmla="*/ 4356 w 8380"/>
              <a:gd name="T19" fmla="*/ 724 h 2925"/>
              <a:gd name="T20" fmla="*/ 4351 w 8380"/>
              <a:gd name="T21" fmla="*/ 1552 h 2925"/>
              <a:gd name="T22" fmla="*/ 5052 w 8380"/>
              <a:gd name="T23" fmla="*/ 1421 h 2925"/>
              <a:gd name="T24" fmla="*/ 5056 w 8380"/>
              <a:gd name="T25" fmla="*/ 928 h 2925"/>
              <a:gd name="T26" fmla="*/ 5508 w 8380"/>
              <a:gd name="T27" fmla="*/ 1009 h 2925"/>
              <a:gd name="T28" fmla="*/ 5279 w 8380"/>
              <a:gd name="T29" fmla="*/ 905 h 2925"/>
              <a:gd name="T30" fmla="*/ 5508 w 8380"/>
              <a:gd name="T31" fmla="*/ 1009 h 2925"/>
              <a:gd name="T32" fmla="*/ 5843 w 8380"/>
              <a:gd name="T33" fmla="*/ 892 h 2925"/>
              <a:gd name="T34" fmla="*/ 5620 w 8380"/>
              <a:gd name="T35" fmla="*/ 1235 h 2925"/>
              <a:gd name="T36" fmla="*/ 6454 w 8380"/>
              <a:gd name="T37" fmla="*/ 1190 h 2925"/>
              <a:gd name="T38" fmla="*/ 6454 w 8380"/>
              <a:gd name="T39" fmla="*/ 892 h 2925"/>
              <a:gd name="T40" fmla="*/ 6391 w 8380"/>
              <a:gd name="T41" fmla="*/ 1479 h 2925"/>
              <a:gd name="T42" fmla="*/ 7226 w 8380"/>
              <a:gd name="T43" fmla="*/ 1475 h 2925"/>
              <a:gd name="T44" fmla="*/ 7315 w 8380"/>
              <a:gd name="T45" fmla="*/ 1226 h 2925"/>
              <a:gd name="T46" fmla="*/ 7004 w 8380"/>
              <a:gd name="T47" fmla="*/ 1479 h 2925"/>
              <a:gd name="T48" fmla="*/ 7515 w 8380"/>
              <a:gd name="T49" fmla="*/ 634 h 2925"/>
              <a:gd name="T50" fmla="*/ 7550 w 8380"/>
              <a:gd name="T51" fmla="*/ 1552 h 2925"/>
              <a:gd name="T52" fmla="*/ 7726 w 8380"/>
              <a:gd name="T53" fmla="*/ 688 h 2925"/>
              <a:gd name="T54" fmla="*/ 7932 w 8380"/>
              <a:gd name="T55" fmla="*/ 994 h 2925"/>
              <a:gd name="T56" fmla="*/ 7720 w 8380"/>
              <a:gd name="T57" fmla="*/ 910 h 2925"/>
              <a:gd name="T58" fmla="*/ 3844 w 8380"/>
              <a:gd name="T59" fmla="*/ 2489 h 2925"/>
              <a:gd name="T60" fmla="*/ 3493 w 8380"/>
              <a:gd name="T61" fmla="*/ 1818 h 2925"/>
              <a:gd name="T62" fmla="*/ 4610 w 8380"/>
              <a:gd name="T63" fmla="*/ 1975 h 2925"/>
              <a:gd name="T64" fmla="*/ 4002 w 8380"/>
              <a:gd name="T65" fmla="*/ 1975 h 2925"/>
              <a:gd name="T66" fmla="*/ 4315 w 8380"/>
              <a:gd name="T67" fmla="*/ 2723 h 2925"/>
              <a:gd name="T68" fmla="*/ 4786 w 8380"/>
              <a:gd name="T69" fmla="*/ 2082 h 2925"/>
              <a:gd name="T70" fmla="*/ 4835 w 8380"/>
              <a:gd name="T71" fmla="*/ 2105 h 2925"/>
              <a:gd name="T72" fmla="*/ 5724 w 8380"/>
              <a:gd name="T73" fmla="*/ 2519 h 2925"/>
              <a:gd name="T74" fmla="*/ 5589 w 8380"/>
              <a:gd name="T75" fmla="*/ 2047 h 2925"/>
              <a:gd name="T76" fmla="*/ 5826 w 8380"/>
              <a:gd name="T77" fmla="*/ 2622 h 2925"/>
              <a:gd name="T78" fmla="*/ 5670 w 8380"/>
              <a:gd name="T79" fmla="*/ 2496 h 2925"/>
              <a:gd name="T80" fmla="*/ 6678 w 8380"/>
              <a:gd name="T81" fmla="*/ 1958 h 2925"/>
              <a:gd name="T82" fmla="*/ 5977 w 8380"/>
              <a:gd name="T83" fmla="*/ 1975 h 2925"/>
              <a:gd name="T84" fmla="*/ 6383 w 8380"/>
              <a:gd name="T85" fmla="*/ 2618 h 2925"/>
              <a:gd name="T86" fmla="*/ 6789 w 8380"/>
              <a:gd name="T87" fmla="*/ 2618 h 2925"/>
              <a:gd name="T88" fmla="*/ 7048 w 8380"/>
              <a:gd name="T89" fmla="*/ 1702 h 2925"/>
              <a:gd name="T90" fmla="*/ 7146 w 8380"/>
              <a:gd name="T91" fmla="*/ 1978 h 2925"/>
              <a:gd name="T92" fmla="*/ 7433 w 8380"/>
              <a:gd name="T93" fmla="*/ 2483 h 2925"/>
              <a:gd name="T94" fmla="*/ 7357 w 8380"/>
              <a:gd name="T95" fmla="*/ 2056 h 2925"/>
              <a:gd name="T96" fmla="*/ 8054 w 8380"/>
              <a:gd name="T97" fmla="*/ 2258 h 2925"/>
              <a:gd name="T98" fmla="*/ 8050 w 8380"/>
              <a:gd name="T99" fmla="*/ 1958 h 2925"/>
              <a:gd name="T100" fmla="*/ 7993 w 8380"/>
              <a:gd name="T101" fmla="*/ 2550 h 2925"/>
              <a:gd name="T102" fmla="*/ 8362 w 8380"/>
              <a:gd name="T103" fmla="*/ 2072 h 2925"/>
              <a:gd name="T104" fmla="*/ 8380 w 8380"/>
              <a:gd name="T105" fmla="*/ 2026 h 2925"/>
              <a:gd name="T106" fmla="*/ 8316 w 8380"/>
              <a:gd name="T107" fmla="*/ 2086 h 2925"/>
              <a:gd name="T108" fmla="*/ 8302 w 8380"/>
              <a:gd name="T109" fmla="*/ 2031 h 2925"/>
              <a:gd name="T110" fmla="*/ 8339 w 8380"/>
              <a:gd name="T111" fmla="*/ 2022 h 2925"/>
              <a:gd name="T112" fmla="*/ 8325 w 8380"/>
              <a:gd name="T113" fmla="*/ 1999 h 2925"/>
              <a:gd name="T114" fmla="*/ 2114 w 8380"/>
              <a:gd name="T115" fmla="*/ 452 h 2925"/>
              <a:gd name="T116" fmla="*/ 2172 w 8380"/>
              <a:gd name="T117" fmla="*/ 2290 h 2925"/>
              <a:gd name="T118" fmla="*/ 2226 w 8380"/>
              <a:gd name="T119" fmla="*/ 1418 h 2925"/>
              <a:gd name="T120" fmla="*/ 2757 w 8380"/>
              <a:gd name="T121" fmla="*/ 2641 h 2925"/>
              <a:gd name="T122" fmla="*/ 1325 w 8380"/>
              <a:gd name="T123" fmla="*/ 0 h 2925"/>
              <a:gd name="T124" fmla="*/ 1316 w 8380"/>
              <a:gd name="T125" fmla="*/ 2095 h 29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380" h="2925">
                <a:moveTo>
                  <a:pt x="3012" y="2579"/>
                </a:moveTo>
                <a:cubicBezTo>
                  <a:pt x="3012" y="2597"/>
                  <a:pt x="3007" y="2610"/>
                  <a:pt x="2994" y="2623"/>
                </a:cubicBezTo>
                <a:cubicBezTo>
                  <a:pt x="2981" y="2637"/>
                  <a:pt x="2968" y="2641"/>
                  <a:pt x="2946" y="2641"/>
                </a:cubicBezTo>
                <a:cubicBezTo>
                  <a:pt x="2928" y="2641"/>
                  <a:pt x="2915" y="2637"/>
                  <a:pt x="2902" y="2623"/>
                </a:cubicBezTo>
                <a:cubicBezTo>
                  <a:pt x="2889" y="2610"/>
                  <a:pt x="2884" y="2597"/>
                  <a:pt x="2884" y="2579"/>
                </a:cubicBezTo>
                <a:cubicBezTo>
                  <a:pt x="2884" y="2562"/>
                  <a:pt x="2889" y="2544"/>
                  <a:pt x="2902" y="2536"/>
                </a:cubicBezTo>
                <a:cubicBezTo>
                  <a:pt x="2915" y="2522"/>
                  <a:pt x="2928" y="2514"/>
                  <a:pt x="2950" y="2514"/>
                </a:cubicBezTo>
                <a:cubicBezTo>
                  <a:pt x="2968" y="2514"/>
                  <a:pt x="2981" y="2522"/>
                  <a:pt x="2994" y="2531"/>
                </a:cubicBezTo>
                <a:cubicBezTo>
                  <a:pt x="3007" y="2544"/>
                  <a:pt x="3012" y="2562"/>
                  <a:pt x="3012" y="2579"/>
                </a:cubicBezTo>
                <a:close/>
                <a:moveTo>
                  <a:pt x="3003" y="2579"/>
                </a:moveTo>
                <a:cubicBezTo>
                  <a:pt x="3003" y="2562"/>
                  <a:pt x="2999" y="2549"/>
                  <a:pt x="2990" y="2540"/>
                </a:cubicBezTo>
                <a:cubicBezTo>
                  <a:pt x="2977" y="2527"/>
                  <a:pt x="2963" y="2522"/>
                  <a:pt x="2950" y="2522"/>
                </a:cubicBezTo>
                <a:cubicBezTo>
                  <a:pt x="2933" y="2522"/>
                  <a:pt x="2919" y="2527"/>
                  <a:pt x="2906" y="2540"/>
                </a:cubicBezTo>
                <a:cubicBezTo>
                  <a:pt x="2897" y="2549"/>
                  <a:pt x="2893" y="2562"/>
                  <a:pt x="2893" y="2579"/>
                </a:cubicBezTo>
                <a:cubicBezTo>
                  <a:pt x="2893" y="2597"/>
                  <a:pt x="2897" y="2610"/>
                  <a:pt x="2906" y="2619"/>
                </a:cubicBezTo>
                <a:cubicBezTo>
                  <a:pt x="2919" y="2632"/>
                  <a:pt x="2933" y="2637"/>
                  <a:pt x="2950" y="2637"/>
                </a:cubicBezTo>
                <a:cubicBezTo>
                  <a:pt x="2963" y="2637"/>
                  <a:pt x="2977" y="2632"/>
                  <a:pt x="2990" y="2619"/>
                </a:cubicBezTo>
                <a:cubicBezTo>
                  <a:pt x="2999" y="2610"/>
                  <a:pt x="3003" y="2597"/>
                  <a:pt x="3003" y="2579"/>
                </a:cubicBezTo>
                <a:close/>
                <a:moveTo>
                  <a:pt x="2981" y="2619"/>
                </a:moveTo>
                <a:cubicBezTo>
                  <a:pt x="2963" y="2619"/>
                  <a:pt x="2963" y="2619"/>
                  <a:pt x="2963" y="2619"/>
                </a:cubicBezTo>
                <a:cubicBezTo>
                  <a:pt x="2955" y="2597"/>
                  <a:pt x="2955" y="2597"/>
                  <a:pt x="2955" y="2597"/>
                </a:cubicBezTo>
                <a:cubicBezTo>
                  <a:pt x="2950" y="2588"/>
                  <a:pt x="2946" y="2584"/>
                  <a:pt x="2941" y="2584"/>
                </a:cubicBezTo>
                <a:cubicBezTo>
                  <a:pt x="2933" y="2584"/>
                  <a:pt x="2933" y="2584"/>
                  <a:pt x="2933" y="2584"/>
                </a:cubicBezTo>
                <a:cubicBezTo>
                  <a:pt x="2933" y="2619"/>
                  <a:pt x="2933" y="2619"/>
                  <a:pt x="2933" y="2619"/>
                </a:cubicBezTo>
                <a:cubicBezTo>
                  <a:pt x="2924" y="2619"/>
                  <a:pt x="2924" y="2619"/>
                  <a:pt x="2924" y="2619"/>
                </a:cubicBezTo>
                <a:cubicBezTo>
                  <a:pt x="2924" y="2536"/>
                  <a:pt x="2924" y="2536"/>
                  <a:pt x="2924" y="2536"/>
                </a:cubicBezTo>
                <a:cubicBezTo>
                  <a:pt x="2946" y="2536"/>
                  <a:pt x="2946" y="2536"/>
                  <a:pt x="2946" y="2536"/>
                </a:cubicBezTo>
                <a:cubicBezTo>
                  <a:pt x="2955" y="2536"/>
                  <a:pt x="2963" y="2540"/>
                  <a:pt x="2968" y="2544"/>
                </a:cubicBezTo>
                <a:cubicBezTo>
                  <a:pt x="2972" y="2549"/>
                  <a:pt x="2977" y="2553"/>
                  <a:pt x="2977" y="2557"/>
                </a:cubicBezTo>
                <a:cubicBezTo>
                  <a:pt x="2977" y="2566"/>
                  <a:pt x="2972" y="2571"/>
                  <a:pt x="2972" y="2575"/>
                </a:cubicBezTo>
                <a:cubicBezTo>
                  <a:pt x="2968" y="2579"/>
                  <a:pt x="2963" y="2579"/>
                  <a:pt x="2955" y="2579"/>
                </a:cubicBezTo>
                <a:cubicBezTo>
                  <a:pt x="2955" y="2584"/>
                  <a:pt x="2955" y="2584"/>
                  <a:pt x="2955" y="2584"/>
                </a:cubicBezTo>
                <a:cubicBezTo>
                  <a:pt x="2959" y="2584"/>
                  <a:pt x="2963" y="2588"/>
                  <a:pt x="2968" y="2597"/>
                </a:cubicBezTo>
                <a:cubicBezTo>
                  <a:pt x="2981" y="2619"/>
                  <a:pt x="2981" y="2619"/>
                  <a:pt x="2981" y="2619"/>
                </a:cubicBezTo>
                <a:cubicBezTo>
                  <a:pt x="2981" y="2619"/>
                  <a:pt x="2981" y="2619"/>
                  <a:pt x="2981" y="2619"/>
                </a:cubicBezTo>
                <a:close/>
                <a:moveTo>
                  <a:pt x="2963" y="2562"/>
                </a:moveTo>
                <a:cubicBezTo>
                  <a:pt x="2963" y="2557"/>
                  <a:pt x="2963" y="2553"/>
                  <a:pt x="2959" y="2549"/>
                </a:cubicBezTo>
                <a:cubicBezTo>
                  <a:pt x="2955" y="2549"/>
                  <a:pt x="2950" y="2549"/>
                  <a:pt x="2946" y="2549"/>
                </a:cubicBezTo>
                <a:cubicBezTo>
                  <a:pt x="2933" y="2549"/>
                  <a:pt x="2933" y="2549"/>
                  <a:pt x="2933" y="2549"/>
                </a:cubicBezTo>
                <a:cubicBezTo>
                  <a:pt x="2933" y="2575"/>
                  <a:pt x="2933" y="2575"/>
                  <a:pt x="2933" y="2575"/>
                </a:cubicBezTo>
                <a:cubicBezTo>
                  <a:pt x="2946" y="2575"/>
                  <a:pt x="2946" y="2575"/>
                  <a:pt x="2946" y="2575"/>
                </a:cubicBezTo>
                <a:cubicBezTo>
                  <a:pt x="2959" y="2575"/>
                  <a:pt x="2963" y="2571"/>
                  <a:pt x="2963" y="2562"/>
                </a:cubicBezTo>
                <a:close/>
                <a:moveTo>
                  <a:pt x="4170" y="1552"/>
                </a:moveTo>
                <a:cubicBezTo>
                  <a:pt x="4170" y="1552"/>
                  <a:pt x="4170" y="1552"/>
                  <a:pt x="4170" y="1552"/>
                </a:cubicBezTo>
                <a:cubicBezTo>
                  <a:pt x="4170" y="649"/>
                  <a:pt x="4170" y="649"/>
                  <a:pt x="4170" y="649"/>
                </a:cubicBezTo>
                <a:cubicBezTo>
                  <a:pt x="4170" y="649"/>
                  <a:pt x="4170" y="649"/>
                  <a:pt x="4036" y="649"/>
                </a:cubicBezTo>
                <a:cubicBezTo>
                  <a:pt x="4036" y="649"/>
                  <a:pt x="4036" y="649"/>
                  <a:pt x="3754" y="1275"/>
                </a:cubicBezTo>
                <a:cubicBezTo>
                  <a:pt x="3745" y="1302"/>
                  <a:pt x="3732" y="1337"/>
                  <a:pt x="3714" y="1387"/>
                </a:cubicBezTo>
                <a:cubicBezTo>
                  <a:pt x="3714" y="1387"/>
                  <a:pt x="3714" y="1387"/>
                  <a:pt x="3710" y="1387"/>
                </a:cubicBezTo>
                <a:cubicBezTo>
                  <a:pt x="3701" y="1364"/>
                  <a:pt x="3687" y="1324"/>
                  <a:pt x="3665" y="1279"/>
                </a:cubicBezTo>
                <a:cubicBezTo>
                  <a:pt x="3665" y="1279"/>
                  <a:pt x="3665" y="1279"/>
                  <a:pt x="3392" y="649"/>
                </a:cubicBezTo>
                <a:cubicBezTo>
                  <a:pt x="3392" y="649"/>
                  <a:pt x="3392" y="649"/>
                  <a:pt x="3249" y="649"/>
                </a:cubicBezTo>
                <a:cubicBezTo>
                  <a:pt x="3249" y="649"/>
                  <a:pt x="3249" y="649"/>
                  <a:pt x="3249" y="1552"/>
                </a:cubicBezTo>
                <a:cubicBezTo>
                  <a:pt x="3249" y="1552"/>
                  <a:pt x="3249" y="1552"/>
                  <a:pt x="3352" y="1552"/>
                </a:cubicBezTo>
                <a:cubicBezTo>
                  <a:pt x="3352" y="1552"/>
                  <a:pt x="3352" y="1552"/>
                  <a:pt x="3352" y="948"/>
                </a:cubicBezTo>
                <a:cubicBezTo>
                  <a:pt x="3352" y="868"/>
                  <a:pt x="3352" y="805"/>
                  <a:pt x="3348" y="769"/>
                </a:cubicBezTo>
                <a:cubicBezTo>
                  <a:pt x="3348" y="769"/>
                  <a:pt x="3348" y="769"/>
                  <a:pt x="3352" y="769"/>
                </a:cubicBezTo>
                <a:cubicBezTo>
                  <a:pt x="3361" y="814"/>
                  <a:pt x="3370" y="845"/>
                  <a:pt x="3379" y="863"/>
                </a:cubicBezTo>
                <a:cubicBezTo>
                  <a:pt x="3379" y="863"/>
                  <a:pt x="3379" y="863"/>
                  <a:pt x="3687" y="1552"/>
                </a:cubicBezTo>
                <a:cubicBezTo>
                  <a:pt x="3687" y="1552"/>
                  <a:pt x="3687" y="1552"/>
                  <a:pt x="3736" y="1552"/>
                </a:cubicBezTo>
                <a:cubicBezTo>
                  <a:pt x="3736" y="1552"/>
                  <a:pt x="3736" y="1552"/>
                  <a:pt x="4045" y="859"/>
                </a:cubicBezTo>
                <a:cubicBezTo>
                  <a:pt x="4054" y="841"/>
                  <a:pt x="4063" y="810"/>
                  <a:pt x="4072" y="769"/>
                </a:cubicBezTo>
                <a:cubicBezTo>
                  <a:pt x="4072" y="769"/>
                  <a:pt x="4072" y="769"/>
                  <a:pt x="4072" y="769"/>
                </a:cubicBezTo>
                <a:cubicBezTo>
                  <a:pt x="4067" y="841"/>
                  <a:pt x="4063" y="899"/>
                  <a:pt x="4063" y="944"/>
                </a:cubicBezTo>
                <a:cubicBezTo>
                  <a:pt x="4063" y="944"/>
                  <a:pt x="4063" y="944"/>
                  <a:pt x="4063" y="1552"/>
                </a:cubicBezTo>
                <a:cubicBezTo>
                  <a:pt x="4063" y="1552"/>
                  <a:pt x="4063" y="1552"/>
                  <a:pt x="4170" y="1552"/>
                </a:cubicBezTo>
                <a:close/>
                <a:moveTo>
                  <a:pt x="4471" y="675"/>
                </a:moveTo>
                <a:cubicBezTo>
                  <a:pt x="4471" y="693"/>
                  <a:pt x="4467" y="711"/>
                  <a:pt x="4453" y="724"/>
                </a:cubicBezTo>
                <a:cubicBezTo>
                  <a:pt x="4440" y="738"/>
                  <a:pt x="4422" y="742"/>
                  <a:pt x="4405" y="742"/>
                </a:cubicBezTo>
                <a:cubicBezTo>
                  <a:pt x="4387" y="742"/>
                  <a:pt x="4369" y="738"/>
                  <a:pt x="4356" y="724"/>
                </a:cubicBezTo>
                <a:cubicBezTo>
                  <a:pt x="4342" y="711"/>
                  <a:pt x="4338" y="698"/>
                  <a:pt x="4338" y="675"/>
                </a:cubicBezTo>
                <a:cubicBezTo>
                  <a:pt x="4338" y="657"/>
                  <a:pt x="4342" y="644"/>
                  <a:pt x="4356" y="631"/>
                </a:cubicBezTo>
                <a:cubicBezTo>
                  <a:pt x="4369" y="617"/>
                  <a:pt x="4387" y="608"/>
                  <a:pt x="4405" y="608"/>
                </a:cubicBezTo>
                <a:cubicBezTo>
                  <a:pt x="4422" y="608"/>
                  <a:pt x="4440" y="617"/>
                  <a:pt x="4453" y="631"/>
                </a:cubicBezTo>
                <a:cubicBezTo>
                  <a:pt x="4467" y="644"/>
                  <a:pt x="4471" y="657"/>
                  <a:pt x="4471" y="675"/>
                </a:cubicBezTo>
                <a:close/>
                <a:moveTo>
                  <a:pt x="4453" y="1552"/>
                </a:moveTo>
                <a:cubicBezTo>
                  <a:pt x="4351" y="1552"/>
                  <a:pt x="4351" y="1552"/>
                  <a:pt x="4351" y="1552"/>
                </a:cubicBezTo>
                <a:cubicBezTo>
                  <a:pt x="4351" y="908"/>
                  <a:pt x="4351" y="908"/>
                  <a:pt x="4351" y="908"/>
                </a:cubicBezTo>
                <a:cubicBezTo>
                  <a:pt x="4453" y="908"/>
                  <a:pt x="4453" y="908"/>
                  <a:pt x="4453" y="908"/>
                </a:cubicBezTo>
                <a:cubicBezTo>
                  <a:pt x="4453" y="1552"/>
                  <a:pt x="4453" y="1552"/>
                  <a:pt x="4453" y="1552"/>
                </a:cubicBezTo>
                <a:cubicBezTo>
                  <a:pt x="4453" y="1552"/>
                  <a:pt x="4453" y="1552"/>
                  <a:pt x="4453" y="1552"/>
                </a:cubicBezTo>
                <a:close/>
                <a:moveTo>
                  <a:pt x="5052" y="1519"/>
                </a:moveTo>
                <a:cubicBezTo>
                  <a:pt x="5052" y="1519"/>
                  <a:pt x="5052" y="1519"/>
                  <a:pt x="5052" y="1519"/>
                </a:cubicBezTo>
                <a:cubicBezTo>
                  <a:pt x="5052" y="1421"/>
                  <a:pt x="5052" y="1421"/>
                  <a:pt x="5052" y="1421"/>
                </a:cubicBezTo>
                <a:cubicBezTo>
                  <a:pt x="5003" y="1461"/>
                  <a:pt x="4955" y="1479"/>
                  <a:pt x="4897" y="1479"/>
                </a:cubicBezTo>
                <a:cubicBezTo>
                  <a:pt x="4831" y="1479"/>
                  <a:pt x="4778" y="1457"/>
                  <a:pt x="4739" y="1413"/>
                </a:cubicBezTo>
                <a:cubicBezTo>
                  <a:pt x="4699" y="1368"/>
                  <a:pt x="4681" y="1310"/>
                  <a:pt x="4681" y="1235"/>
                </a:cubicBezTo>
                <a:cubicBezTo>
                  <a:pt x="4681" y="1159"/>
                  <a:pt x="4703" y="1097"/>
                  <a:pt x="4743" y="1048"/>
                </a:cubicBezTo>
                <a:cubicBezTo>
                  <a:pt x="4787" y="1003"/>
                  <a:pt x="4840" y="981"/>
                  <a:pt x="4902" y="981"/>
                </a:cubicBezTo>
                <a:cubicBezTo>
                  <a:pt x="4959" y="981"/>
                  <a:pt x="5008" y="999"/>
                  <a:pt x="5056" y="1030"/>
                </a:cubicBezTo>
                <a:cubicBezTo>
                  <a:pt x="5056" y="1030"/>
                  <a:pt x="5056" y="1030"/>
                  <a:pt x="5056" y="928"/>
                </a:cubicBezTo>
                <a:cubicBezTo>
                  <a:pt x="5012" y="905"/>
                  <a:pt x="4963" y="892"/>
                  <a:pt x="4906" y="892"/>
                </a:cubicBezTo>
                <a:cubicBezTo>
                  <a:pt x="4805" y="892"/>
                  <a:pt x="4725" y="928"/>
                  <a:pt x="4668" y="990"/>
                </a:cubicBezTo>
                <a:cubicBezTo>
                  <a:pt x="4606" y="1057"/>
                  <a:pt x="4575" y="1141"/>
                  <a:pt x="4575" y="1243"/>
                </a:cubicBezTo>
                <a:cubicBezTo>
                  <a:pt x="4575" y="1337"/>
                  <a:pt x="4606" y="1417"/>
                  <a:pt x="4659" y="1475"/>
                </a:cubicBezTo>
                <a:cubicBezTo>
                  <a:pt x="4717" y="1537"/>
                  <a:pt x="4787" y="1564"/>
                  <a:pt x="4880" y="1564"/>
                </a:cubicBezTo>
                <a:cubicBezTo>
                  <a:pt x="4946" y="1564"/>
                  <a:pt x="5003" y="1550"/>
                  <a:pt x="5052" y="1519"/>
                </a:cubicBezTo>
                <a:close/>
                <a:moveTo>
                  <a:pt x="5508" y="1009"/>
                </a:moveTo>
                <a:cubicBezTo>
                  <a:pt x="5508" y="1009"/>
                  <a:pt x="5508" y="1009"/>
                  <a:pt x="5508" y="1009"/>
                </a:cubicBezTo>
                <a:cubicBezTo>
                  <a:pt x="5508" y="901"/>
                  <a:pt x="5508" y="901"/>
                  <a:pt x="5508" y="901"/>
                </a:cubicBezTo>
                <a:cubicBezTo>
                  <a:pt x="5495" y="896"/>
                  <a:pt x="5473" y="892"/>
                  <a:pt x="5446" y="892"/>
                </a:cubicBezTo>
                <a:cubicBezTo>
                  <a:pt x="5411" y="892"/>
                  <a:pt x="5376" y="905"/>
                  <a:pt x="5349" y="928"/>
                </a:cubicBezTo>
                <a:cubicBezTo>
                  <a:pt x="5319" y="955"/>
                  <a:pt x="5297" y="991"/>
                  <a:pt x="5279" y="1040"/>
                </a:cubicBezTo>
                <a:cubicBezTo>
                  <a:pt x="5279" y="1040"/>
                  <a:pt x="5279" y="1040"/>
                  <a:pt x="5279" y="1040"/>
                </a:cubicBezTo>
                <a:cubicBezTo>
                  <a:pt x="5279" y="1040"/>
                  <a:pt x="5279" y="1040"/>
                  <a:pt x="5279" y="905"/>
                </a:cubicBezTo>
                <a:cubicBezTo>
                  <a:pt x="5279" y="905"/>
                  <a:pt x="5279" y="905"/>
                  <a:pt x="5178" y="905"/>
                </a:cubicBezTo>
                <a:cubicBezTo>
                  <a:pt x="5178" y="905"/>
                  <a:pt x="5178" y="905"/>
                  <a:pt x="5178" y="1552"/>
                </a:cubicBezTo>
                <a:cubicBezTo>
                  <a:pt x="5178" y="1552"/>
                  <a:pt x="5178" y="1552"/>
                  <a:pt x="5279" y="1552"/>
                </a:cubicBezTo>
                <a:cubicBezTo>
                  <a:pt x="5279" y="1552"/>
                  <a:pt x="5279" y="1552"/>
                  <a:pt x="5279" y="1220"/>
                </a:cubicBezTo>
                <a:cubicBezTo>
                  <a:pt x="5279" y="1148"/>
                  <a:pt x="5292" y="1090"/>
                  <a:pt x="5327" y="1045"/>
                </a:cubicBezTo>
                <a:cubicBezTo>
                  <a:pt x="5354" y="1009"/>
                  <a:pt x="5389" y="991"/>
                  <a:pt x="5429" y="991"/>
                </a:cubicBezTo>
                <a:cubicBezTo>
                  <a:pt x="5464" y="991"/>
                  <a:pt x="5490" y="995"/>
                  <a:pt x="5508" y="1009"/>
                </a:cubicBezTo>
                <a:close/>
                <a:moveTo>
                  <a:pt x="6145" y="1226"/>
                </a:moveTo>
                <a:cubicBezTo>
                  <a:pt x="6145" y="1328"/>
                  <a:pt x="6118" y="1413"/>
                  <a:pt x="6060" y="1475"/>
                </a:cubicBezTo>
                <a:cubicBezTo>
                  <a:pt x="6003" y="1533"/>
                  <a:pt x="5923" y="1564"/>
                  <a:pt x="5829" y="1564"/>
                </a:cubicBezTo>
                <a:cubicBezTo>
                  <a:pt x="5731" y="1564"/>
                  <a:pt x="5656" y="1533"/>
                  <a:pt x="5598" y="1475"/>
                </a:cubicBezTo>
                <a:cubicBezTo>
                  <a:pt x="5545" y="1413"/>
                  <a:pt x="5514" y="1337"/>
                  <a:pt x="5514" y="1239"/>
                </a:cubicBezTo>
                <a:cubicBezTo>
                  <a:pt x="5514" y="1128"/>
                  <a:pt x="5549" y="1039"/>
                  <a:pt x="5611" y="976"/>
                </a:cubicBezTo>
                <a:cubicBezTo>
                  <a:pt x="5669" y="923"/>
                  <a:pt x="5745" y="892"/>
                  <a:pt x="5843" y="892"/>
                </a:cubicBezTo>
                <a:cubicBezTo>
                  <a:pt x="5936" y="892"/>
                  <a:pt x="6012" y="923"/>
                  <a:pt x="6065" y="981"/>
                </a:cubicBezTo>
                <a:cubicBezTo>
                  <a:pt x="6118" y="1043"/>
                  <a:pt x="6145" y="1123"/>
                  <a:pt x="6145" y="1226"/>
                </a:cubicBezTo>
                <a:close/>
                <a:moveTo>
                  <a:pt x="6043" y="1230"/>
                </a:moveTo>
                <a:cubicBezTo>
                  <a:pt x="6043" y="1150"/>
                  <a:pt x="6020" y="1088"/>
                  <a:pt x="5985" y="1043"/>
                </a:cubicBezTo>
                <a:cubicBezTo>
                  <a:pt x="5949" y="1003"/>
                  <a:pt x="5900" y="981"/>
                  <a:pt x="5834" y="981"/>
                </a:cubicBezTo>
                <a:cubicBezTo>
                  <a:pt x="5771" y="981"/>
                  <a:pt x="5718" y="1003"/>
                  <a:pt x="5683" y="1043"/>
                </a:cubicBezTo>
                <a:cubicBezTo>
                  <a:pt x="5643" y="1088"/>
                  <a:pt x="5620" y="1150"/>
                  <a:pt x="5620" y="1235"/>
                </a:cubicBezTo>
                <a:cubicBezTo>
                  <a:pt x="5620" y="1310"/>
                  <a:pt x="5638" y="1368"/>
                  <a:pt x="5678" y="1413"/>
                </a:cubicBezTo>
                <a:cubicBezTo>
                  <a:pt x="5718" y="1457"/>
                  <a:pt x="5771" y="1479"/>
                  <a:pt x="5834" y="1479"/>
                </a:cubicBezTo>
                <a:cubicBezTo>
                  <a:pt x="5900" y="1479"/>
                  <a:pt x="5954" y="1457"/>
                  <a:pt x="5989" y="1413"/>
                </a:cubicBezTo>
                <a:cubicBezTo>
                  <a:pt x="6025" y="1368"/>
                  <a:pt x="6043" y="1310"/>
                  <a:pt x="6043" y="1230"/>
                </a:cubicBezTo>
                <a:close/>
                <a:moveTo>
                  <a:pt x="6620" y="1377"/>
                </a:moveTo>
                <a:cubicBezTo>
                  <a:pt x="6620" y="1332"/>
                  <a:pt x="6602" y="1292"/>
                  <a:pt x="6570" y="1261"/>
                </a:cubicBezTo>
                <a:cubicBezTo>
                  <a:pt x="6548" y="1235"/>
                  <a:pt x="6508" y="1212"/>
                  <a:pt x="6454" y="1190"/>
                </a:cubicBezTo>
                <a:cubicBezTo>
                  <a:pt x="6404" y="1168"/>
                  <a:pt x="6373" y="1150"/>
                  <a:pt x="6355" y="1137"/>
                </a:cubicBezTo>
                <a:cubicBezTo>
                  <a:pt x="6337" y="1123"/>
                  <a:pt x="6328" y="1101"/>
                  <a:pt x="6328" y="1070"/>
                </a:cubicBezTo>
                <a:cubicBezTo>
                  <a:pt x="6328" y="1043"/>
                  <a:pt x="6341" y="1021"/>
                  <a:pt x="6359" y="1008"/>
                </a:cubicBezTo>
                <a:cubicBezTo>
                  <a:pt x="6382" y="990"/>
                  <a:pt x="6409" y="981"/>
                  <a:pt x="6445" y="981"/>
                </a:cubicBezTo>
                <a:cubicBezTo>
                  <a:pt x="6499" y="981"/>
                  <a:pt x="6548" y="994"/>
                  <a:pt x="6588" y="1025"/>
                </a:cubicBezTo>
                <a:cubicBezTo>
                  <a:pt x="6588" y="1025"/>
                  <a:pt x="6588" y="1025"/>
                  <a:pt x="6588" y="923"/>
                </a:cubicBezTo>
                <a:cubicBezTo>
                  <a:pt x="6548" y="905"/>
                  <a:pt x="6503" y="892"/>
                  <a:pt x="6454" y="892"/>
                </a:cubicBezTo>
                <a:cubicBezTo>
                  <a:pt x="6386" y="892"/>
                  <a:pt x="6328" y="910"/>
                  <a:pt x="6288" y="945"/>
                </a:cubicBezTo>
                <a:cubicBezTo>
                  <a:pt x="6243" y="981"/>
                  <a:pt x="6225" y="1025"/>
                  <a:pt x="6225" y="1079"/>
                </a:cubicBezTo>
                <a:cubicBezTo>
                  <a:pt x="6225" y="1128"/>
                  <a:pt x="6238" y="1163"/>
                  <a:pt x="6265" y="1194"/>
                </a:cubicBezTo>
                <a:cubicBezTo>
                  <a:pt x="6288" y="1221"/>
                  <a:pt x="6328" y="1243"/>
                  <a:pt x="6382" y="1266"/>
                </a:cubicBezTo>
                <a:cubicBezTo>
                  <a:pt x="6431" y="1292"/>
                  <a:pt x="6467" y="1310"/>
                  <a:pt x="6485" y="1328"/>
                </a:cubicBezTo>
                <a:cubicBezTo>
                  <a:pt x="6503" y="1341"/>
                  <a:pt x="6512" y="1364"/>
                  <a:pt x="6512" y="1390"/>
                </a:cubicBezTo>
                <a:cubicBezTo>
                  <a:pt x="6512" y="1448"/>
                  <a:pt x="6472" y="1479"/>
                  <a:pt x="6391" y="1479"/>
                </a:cubicBezTo>
                <a:cubicBezTo>
                  <a:pt x="6328" y="1479"/>
                  <a:pt x="6274" y="1457"/>
                  <a:pt x="6220" y="1417"/>
                </a:cubicBezTo>
                <a:cubicBezTo>
                  <a:pt x="6220" y="1417"/>
                  <a:pt x="6220" y="1417"/>
                  <a:pt x="6220" y="1528"/>
                </a:cubicBezTo>
                <a:cubicBezTo>
                  <a:pt x="6270" y="1550"/>
                  <a:pt x="6319" y="1564"/>
                  <a:pt x="6382" y="1564"/>
                </a:cubicBezTo>
                <a:cubicBezTo>
                  <a:pt x="6458" y="1564"/>
                  <a:pt x="6517" y="1546"/>
                  <a:pt x="6561" y="1510"/>
                </a:cubicBezTo>
                <a:cubicBezTo>
                  <a:pt x="6602" y="1475"/>
                  <a:pt x="6620" y="1430"/>
                  <a:pt x="6620" y="1377"/>
                </a:cubicBezTo>
                <a:close/>
                <a:moveTo>
                  <a:pt x="7315" y="1226"/>
                </a:moveTo>
                <a:cubicBezTo>
                  <a:pt x="7315" y="1328"/>
                  <a:pt x="7284" y="1413"/>
                  <a:pt x="7226" y="1475"/>
                </a:cubicBezTo>
                <a:cubicBezTo>
                  <a:pt x="7168" y="1533"/>
                  <a:pt x="7092" y="1564"/>
                  <a:pt x="6995" y="1564"/>
                </a:cubicBezTo>
                <a:cubicBezTo>
                  <a:pt x="6897" y="1564"/>
                  <a:pt x="6821" y="1533"/>
                  <a:pt x="6768" y="1475"/>
                </a:cubicBezTo>
                <a:cubicBezTo>
                  <a:pt x="6710" y="1413"/>
                  <a:pt x="6683" y="1337"/>
                  <a:pt x="6683" y="1239"/>
                </a:cubicBezTo>
                <a:cubicBezTo>
                  <a:pt x="6683" y="1128"/>
                  <a:pt x="6715" y="1039"/>
                  <a:pt x="6777" y="976"/>
                </a:cubicBezTo>
                <a:cubicBezTo>
                  <a:pt x="6835" y="923"/>
                  <a:pt x="6915" y="892"/>
                  <a:pt x="7008" y="892"/>
                </a:cubicBezTo>
                <a:cubicBezTo>
                  <a:pt x="7106" y="892"/>
                  <a:pt x="7181" y="923"/>
                  <a:pt x="7235" y="981"/>
                </a:cubicBezTo>
                <a:cubicBezTo>
                  <a:pt x="7288" y="1043"/>
                  <a:pt x="7315" y="1123"/>
                  <a:pt x="7315" y="1226"/>
                </a:cubicBezTo>
                <a:close/>
                <a:moveTo>
                  <a:pt x="7208" y="1230"/>
                </a:moveTo>
                <a:cubicBezTo>
                  <a:pt x="7208" y="1150"/>
                  <a:pt x="7190" y="1088"/>
                  <a:pt x="7155" y="1043"/>
                </a:cubicBezTo>
                <a:cubicBezTo>
                  <a:pt x="7119" y="1003"/>
                  <a:pt x="7066" y="981"/>
                  <a:pt x="7004" y="981"/>
                </a:cubicBezTo>
                <a:cubicBezTo>
                  <a:pt x="6937" y="981"/>
                  <a:pt x="6888" y="1003"/>
                  <a:pt x="6848" y="1043"/>
                </a:cubicBezTo>
                <a:cubicBezTo>
                  <a:pt x="6808" y="1088"/>
                  <a:pt x="6790" y="1150"/>
                  <a:pt x="6790" y="1235"/>
                </a:cubicBezTo>
                <a:cubicBezTo>
                  <a:pt x="6790" y="1310"/>
                  <a:pt x="6808" y="1368"/>
                  <a:pt x="6848" y="1413"/>
                </a:cubicBezTo>
                <a:cubicBezTo>
                  <a:pt x="6884" y="1457"/>
                  <a:pt x="6937" y="1479"/>
                  <a:pt x="7004" y="1479"/>
                </a:cubicBezTo>
                <a:cubicBezTo>
                  <a:pt x="7070" y="1479"/>
                  <a:pt x="7124" y="1457"/>
                  <a:pt x="7159" y="1413"/>
                </a:cubicBezTo>
                <a:cubicBezTo>
                  <a:pt x="7190" y="1368"/>
                  <a:pt x="7208" y="1310"/>
                  <a:pt x="7208" y="1230"/>
                </a:cubicBezTo>
                <a:close/>
                <a:moveTo>
                  <a:pt x="7726" y="688"/>
                </a:moveTo>
                <a:cubicBezTo>
                  <a:pt x="7726" y="688"/>
                  <a:pt x="7726" y="688"/>
                  <a:pt x="7726" y="688"/>
                </a:cubicBezTo>
                <a:cubicBezTo>
                  <a:pt x="7726" y="594"/>
                  <a:pt x="7726" y="594"/>
                  <a:pt x="7726" y="594"/>
                </a:cubicBezTo>
                <a:cubicBezTo>
                  <a:pt x="7708" y="585"/>
                  <a:pt x="7682" y="585"/>
                  <a:pt x="7651" y="585"/>
                </a:cubicBezTo>
                <a:cubicBezTo>
                  <a:pt x="7599" y="585"/>
                  <a:pt x="7550" y="598"/>
                  <a:pt x="7515" y="634"/>
                </a:cubicBezTo>
                <a:cubicBezTo>
                  <a:pt x="7471" y="675"/>
                  <a:pt x="7449" y="733"/>
                  <a:pt x="7449" y="804"/>
                </a:cubicBezTo>
                <a:cubicBezTo>
                  <a:pt x="7449" y="804"/>
                  <a:pt x="7449" y="804"/>
                  <a:pt x="7449" y="907"/>
                </a:cubicBezTo>
                <a:cubicBezTo>
                  <a:pt x="7449" y="907"/>
                  <a:pt x="7449" y="907"/>
                  <a:pt x="7344" y="907"/>
                </a:cubicBezTo>
                <a:cubicBezTo>
                  <a:pt x="7344" y="907"/>
                  <a:pt x="7344" y="907"/>
                  <a:pt x="7344" y="992"/>
                </a:cubicBezTo>
                <a:cubicBezTo>
                  <a:pt x="7344" y="992"/>
                  <a:pt x="7344" y="992"/>
                  <a:pt x="7449" y="992"/>
                </a:cubicBezTo>
                <a:cubicBezTo>
                  <a:pt x="7449" y="992"/>
                  <a:pt x="7449" y="992"/>
                  <a:pt x="7449" y="1552"/>
                </a:cubicBezTo>
                <a:cubicBezTo>
                  <a:pt x="7449" y="1552"/>
                  <a:pt x="7449" y="1552"/>
                  <a:pt x="7550" y="1552"/>
                </a:cubicBezTo>
                <a:cubicBezTo>
                  <a:pt x="7550" y="1552"/>
                  <a:pt x="7550" y="1552"/>
                  <a:pt x="7550" y="992"/>
                </a:cubicBezTo>
                <a:cubicBezTo>
                  <a:pt x="7550" y="992"/>
                  <a:pt x="7550" y="992"/>
                  <a:pt x="7700" y="992"/>
                </a:cubicBezTo>
                <a:cubicBezTo>
                  <a:pt x="7700" y="992"/>
                  <a:pt x="7700" y="992"/>
                  <a:pt x="7700" y="907"/>
                </a:cubicBezTo>
                <a:cubicBezTo>
                  <a:pt x="7700" y="907"/>
                  <a:pt x="7700" y="907"/>
                  <a:pt x="7550" y="907"/>
                </a:cubicBezTo>
                <a:cubicBezTo>
                  <a:pt x="7550" y="907"/>
                  <a:pt x="7550" y="907"/>
                  <a:pt x="7550" y="809"/>
                </a:cubicBezTo>
                <a:cubicBezTo>
                  <a:pt x="7550" y="715"/>
                  <a:pt x="7585" y="670"/>
                  <a:pt x="7660" y="670"/>
                </a:cubicBezTo>
                <a:cubicBezTo>
                  <a:pt x="7682" y="670"/>
                  <a:pt x="7704" y="675"/>
                  <a:pt x="7726" y="688"/>
                </a:cubicBezTo>
                <a:close/>
                <a:moveTo>
                  <a:pt x="8091" y="1541"/>
                </a:moveTo>
                <a:cubicBezTo>
                  <a:pt x="8091" y="1541"/>
                  <a:pt x="8091" y="1541"/>
                  <a:pt x="8091" y="1541"/>
                </a:cubicBezTo>
                <a:cubicBezTo>
                  <a:pt x="8091" y="1457"/>
                  <a:pt x="8091" y="1457"/>
                  <a:pt x="8091" y="1457"/>
                </a:cubicBezTo>
                <a:cubicBezTo>
                  <a:pt x="8073" y="1470"/>
                  <a:pt x="8051" y="1475"/>
                  <a:pt x="8025" y="1475"/>
                </a:cubicBezTo>
                <a:cubicBezTo>
                  <a:pt x="7994" y="1475"/>
                  <a:pt x="7967" y="1466"/>
                  <a:pt x="7954" y="1448"/>
                </a:cubicBezTo>
                <a:cubicBezTo>
                  <a:pt x="7941" y="1430"/>
                  <a:pt x="7932" y="1399"/>
                  <a:pt x="7932" y="1359"/>
                </a:cubicBezTo>
                <a:cubicBezTo>
                  <a:pt x="7932" y="1359"/>
                  <a:pt x="7932" y="1359"/>
                  <a:pt x="7932" y="994"/>
                </a:cubicBezTo>
                <a:cubicBezTo>
                  <a:pt x="7932" y="994"/>
                  <a:pt x="7932" y="994"/>
                  <a:pt x="8091" y="994"/>
                </a:cubicBezTo>
                <a:cubicBezTo>
                  <a:pt x="8091" y="994"/>
                  <a:pt x="8091" y="994"/>
                  <a:pt x="8091" y="910"/>
                </a:cubicBezTo>
                <a:cubicBezTo>
                  <a:pt x="8091" y="910"/>
                  <a:pt x="8091" y="910"/>
                  <a:pt x="7932" y="910"/>
                </a:cubicBezTo>
                <a:cubicBezTo>
                  <a:pt x="7932" y="910"/>
                  <a:pt x="7932" y="910"/>
                  <a:pt x="7932" y="718"/>
                </a:cubicBezTo>
                <a:cubicBezTo>
                  <a:pt x="7897" y="732"/>
                  <a:pt x="7861" y="740"/>
                  <a:pt x="7830" y="754"/>
                </a:cubicBezTo>
                <a:cubicBezTo>
                  <a:pt x="7830" y="754"/>
                  <a:pt x="7830" y="754"/>
                  <a:pt x="7830" y="910"/>
                </a:cubicBezTo>
                <a:cubicBezTo>
                  <a:pt x="7830" y="910"/>
                  <a:pt x="7830" y="910"/>
                  <a:pt x="7720" y="910"/>
                </a:cubicBezTo>
                <a:cubicBezTo>
                  <a:pt x="7720" y="910"/>
                  <a:pt x="7720" y="910"/>
                  <a:pt x="7720" y="994"/>
                </a:cubicBezTo>
                <a:cubicBezTo>
                  <a:pt x="7720" y="994"/>
                  <a:pt x="7720" y="994"/>
                  <a:pt x="7830" y="994"/>
                </a:cubicBezTo>
                <a:cubicBezTo>
                  <a:pt x="7830" y="994"/>
                  <a:pt x="7830" y="994"/>
                  <a:pt x="7830" y="1377"/>
                </a:cubicBezTo>
                <a:cubicBezTo>
                  <a:pt x="7830" y="1501"/>
                  <a:pt x="7883" y="1564"/>
                  <a:pt x="7998" y="1564"/>
                </a:cubicBezTo>
                <a:cubicBezTo>
                  <a:pt x="8038" y="1564"/>
                  <a:pt x="8069" y="1559"/>
                  <a:pt x="8091" y="1541"/>
                </a:cubicBezTo>
                <a:close/>
                <a:moveTo>
                  <a:pt x="3973" y="2160"/>
                </a:moveTo>
                <a:cubicBezTo>
                  <a:pt x="3973" y="2293"/>
                  <a:pt x="3929" y="2405"/>
                  <a:pt x="3844" y="2489"/>
                </a:cubicBezTo>
                <a:cubicBezTo>
                  <a:pt x="3755" y="2573"/>
                  <a:pt x="3636" y="2618"/>
                  <a:pt x="3489" y="2618"/>
                </a:cubicBezTo>
                <a:cubicBezTo>
                  <a:pt x="3249" y="2618"/>
                  <a:pt x="3249" y="2618"/>
                  <a:pt x="3249" y="2618"/>
                </a:cubicBezTo>
                <a:cubicBezTo>
                  <a:pt x="3249" y="1720"/>
                  <a:pt x="3249" y="1720"/>
                  <a:pt x="3249" y="1720"/>
                </a:cubicBezTo>
                <a:cubicBezTo>
                  <a:pt x="3498" y="1720"/>
                  <a:pt x="3498" y="1720"/>
                  <a:pt x="3498" y="1720"/>
                </a:cubicBezTo>
                <a:cubicBezTo>
                  <a:pt x="3813" y="1720"/>
                  <a:pt x="3973" y="1867"/>
                  <a:pt x="3973" y="2160"/>
                </a:cubicBezTo>
                <a:close/>
                <a:moveTo>
                  <a:pt x="3862" y="2160"/>
                </a:moveTo>
                <a:cubicBezTo>
                  <a:pt x="3862" y="1929"/>
                  <a:pt x="3738" y="1818"/>
                  <a:pt x="3493" y="1818"/>
                </a:cubicBezTo>
                <a:cubicBezTo>
                  <a:pt x="3356" y="1818"/>
                  <a:pt x="3356" y="1818"/>
                  <a:pt x="3356" y="1818"/>
                </a:cubicBezTo>
                <a:cubicBezTo>
                  <a:pt x="3356" y="2524"/>
                  <a:pt x="3356" y="2524"/>
                  <a:pt x="3356" y="2524"/>
                </a:cubicBezTo>
                <a:cubicBezTo>
                  <a:pt x="3489" y="2524"/>
                  <a:pt x="3489" y="2524"/>
                  <a:pt x="3489" y="2524"/>
                </a:cubicBezTo>
                <a:cubicBezTo>
                  <a:pt x="3609" y="2524"/>
                  <a:pt x="3698" y="2489"/>
                  <a:pt x="3764" y="2427"/>
                </a:cubicBezTo>
                <a:cubicBezTo>
                  <a:pt x="3827" y="2364"/>
                  <a:pt x="3862" y="2276"/>
                  <a:pt x="3862" y="2160"/>
                </a:cubicBezTo>
                <a:close/>
                <a:moveTo>
                  <a:pt x="4610" y="1975"/>
                </a:moveTo>
                <a:cubicBezTo>
                  <a:pt x="4610" y="1975"/>
                  <a:pt x="4610" y="1975"/>
                  <a:pt x="4610" y="1975"/>
                </a:cubicBezTo>
                <a:cubicBezTo>
                  <a:pt x="4503" y="1975"/>
                  <a:pt x="4503" y="1975"/>
                  <a:pt x="4503" y="1975"/>
                </a:cubicBezTo>
                <a:cubicBezTo>
                  <a:pt x="4503" y="1975"/>
                  <a:pt x="4503" y="1975"/>
                  <a:pt x="4320" y="2472"/>
                </a:cubicBezTo>
                <a:cubicBezTo>
                  <a:pt x="4315" y="2495"/>
                  <a:pt x="4311" y="2508"/>
                  <a:pt x="4311" y="2522"/>
                </a:cubicBezTo>
                <a:cubicBezTo>
                  <a:pt x="4311" y="2522"/>
                  <a:pt x="4311" y="2522"/>
                  <a:pt x="4306" y="2522"/>
                </a:cubicBezTo>
                <a:cubicBezTo>
                  <a:pt x="4297" y="2495"/>
                  <a:pt x="4293" y="2481"/>
                  <a:pt x="4293" y="2472"/>
                </a:cubicBezTo>
                <a:cubicBezTo>
                  <a:pt x="4293" y="2472"/>
                  <a:pt x="4293" y="2472"/>
                  <a:pt x="4118" y="1975"/>
                </a:cubicBezTo>
                <a:cubicBezTo>
                  <a:pt x="4118" y="1975"/>
                  <a:pt x="4118" y="1975"/>
                  <a:pt x="4002" y="1975"/>
                </a:cubicBezTo>
                <a:cubicBezTo>
                  <a:pt x="4002" y="1975"/>
                  <a:pt x="4002" y="1975"/>
                  <a:pt x="4252" y="2620"/>
                </a:cubicBezTo>
                <a:cubicBezTo>
                  <a:pt x="4252" y="2620"/>
                  <a:pt x="4252" y="2620"/>
                  <a:pt x="4203" y="2741"/>
                </a:cubicBezTo>
                <a:cubicBezTo>
                  <a:pt x="4176" y="2804"/>
                  <a:pt x="4136" y="2835"/>
                  <a:pt x="4087" y="2835"/>
                </a:cubicBezTo>
                <a:cubicBezTo>
                  <a:pt x="4069" y="2835"/>
                  <a:pt x="4047" y="2831"/>
                  <a:pt x="4024" y="2822"/>
                </a:cubicBezTo>
                <a:cubicBezTo>
                  <a:pt x="4024" y="2822"/>
                  <a:pt x="4024" y="2822"/>
                  <a:pt x="4024" y="2916"/>
                </a:cubicBezTo>
                <a:cubicBezTo>
                  <a:pt x="4042" y="2920"/>
                  <a:pt x="4065" y="2925"/>
                  <a:pt x="4091" y="2925"/>
                </a:cubicBezTo>
                <a:cubicBezTo>
                  <a:pt x="4190" y="2925"/>
                  <a:pt x="4261" y="2858"/>
                  <a:pt x="4315" y="2723"/>
                </a:cubicBezTo>
                <a:cubicBezTo>
                  <a:pt x="4315" y="2723"/>
                  <a:pt x="4315" y="2723"/>
                  <a:pt x="4610" y="1975"/>
                </a:cubicBezTo>
                <a:close/>
                <a:moveTo>
                  <a:pt x="5212" y="2618"/>
                </a:moveTo>
                <a:cubicBezTo>
                  <a:pt x="5212" y="2618"/>
                  <a:pt x="5212" y="2618"/>
                  <a:pt x="5212" y="2618"/>
                </a:cubicBezTo>
                <a:cubicBezTo>
                  <a:pt x="5212" y="2225"/>
                  <a:pt x="5212" y="2225"/>
                  <a:pt x="5212" y="2225"/>
                </a:cubicBezTo>
                <a:cubicBezTo>
                  <a:pt x="5212" y="2140"/>
                  <a:pt x="5195" y="2074"/>
                  <a:pt x="5155" y="2029"/>
                </a:cubicBezTo>
                <a:cubicBezTo>
                  <a:pt x="5119" y="1984"/>
                  <a:pt x="5066" y="1958"/>
                  <a:pt x="4995" y="1958"/>
                </a:cubicBezTo>
                <a:cubicBezTo>
                  <a:pt x="4902" y="1958"/>
                  <a:pt x="4835" y="2002"/>
                  <a:pt x="4786" y="2082"/>
                </a:cubicBezTo>
                <a:cubicBezTo>
                  <a:pt x="4786" y="2082"/>
                  <a:pt x="4786" y="2082"/>
                  <a:pt x="4782" y="2082"/>
                </a:cubicBezTo>
                <a:cubicBezTo>
                  <a:pt x="4782" y="2082"/>
                  <a:pt x="4782" y="2082"/>
                  <a:pt x="4782" y="1975"/>
                </a:cubicBezTo>
                <a:cubicBezTo>
                  <a:pt x="4782" y="1975"/>
                  <a:pt x="4782" y="1975"/>
                  <a:pt x="4680" y="1975"/>
                </a:cubicBezTo>
                <a:cubicBezTo>
                  <a:pt x="4680" y="1975"/>
                  <a:pt x="4680" y="1975"/>
                  <a:pt x="4680" y="2618"/>
                </a:cubicBezTo>
                <a:cubicBezTo>
                  <a:pt x="4680" y="2618"/>
                  <a:pt x="4680" y="2618"/>
                  <a:pt x="4782" y="2618"/>
                </a:cubicBezTo>
                <a:cubicBezTo>
                  <a:pt x="4782" y="2618"/>
                  <a:pt x="4782" y="2618"/>
                  <a:pt x="4782" y="2252"/>
                </a:cubicBezTo>
                <a:cubicBezTo>
                  <a:pt x="4782" y="2194"/>
                  <a:pt x="4800" y="2145"/>
                  <a:pt x="4835" y="2105"/>
                </a:cubicBezTo>
                <a:cubicBezTo>
                  <a:pt x="4866" y="2065"/>
                  <a:pt x="4911" y="2047"/>
                  <a:pt x="4959" y="2047"/>
                </a:cubicBezTo>
                <a:cubicBezTo>
                  <a:pt x="5061" y="2047"/>
                  <a:pt x="5110" y="2114"/>
                  <a:pt x="5110" y="2252"/>
                </a:cubicBezTo>
                <a:cubicBezTo>
                  <a:pt x="5110" y="2252"/>
                  <a:pt x="5110" y="2252"/>
                  <a:pt x="5110" y="2618"/>
                </a:cubicBezTo>
                <a:cubicBezTo>
                  <a:pt x="5110" y="2618"/>
                  <a:pt x="5110" y="2618"/>
                  <a:pt x="5212" y="2618"/>
                </a:cubicBezTo>
                <a:close/>
                <a:moveTo>
                  <a:pt x="5826" y="2622"/>
                </a:moveTo>
                <a:cubicBezTo>
                  <a:pt x="5724" y="2622"/>
                  <a:pt x="5724" y="2622"/>
                  <a:pt x="5724" y="2622"/>
                </a:cubicBezTo>
                <a:cubicBezTo>
                  <a:pt x="5724" y="2519"/>
                  <a:pt x="5724" y="2519"/>
                  <a:pt x="5724" y="2519"/>
                </a:cubicBezTo>
                <a:cubicBezTo>
                  <a:pt x="5719" y="2519"/>
                  <a:pt x="5719" y="2519"/>
                  <a:pt x="5719" y="2519"/>
                </a:cubicBezTo>
                <a:cubicBezTo>
                  <a:pt x="5674" y="2599"/>
                  <a:pt x="5607" y="2635"/>
                  <a:pt x="5522" y="2635"/>
                </a:cubicBezTo>
                <a:cubicBezTo>
                  <a:pt x="5455" y="2635"/>
                  <a:pt x="5406" y="2617"/>
                  <a:pt x="5366" y="2581"/>
                </a:cubicBezTo>
                <a:cubicBezTo>
                  <a:pt x="5335" y="2550"/>
                  <a:pt x="5317" y="2505"/>
                  <a:pt x="5317" y="2451"/>
                </a:cubicBezTo>
                <a:cubicBezTo>
                  <a:pt x="5317" y="2330"/>
                  <a:pt x="5388" y="2258"/>
                  <a:pt x="5527" y="2240"/>
                </a:cubicBezTo>
                <a:cubicBezTo>
                  <a:pt x="5724" y="2213"/>
                  <a:pt x="5724" y="2213"/>
                  <a:pt x="5724" y="2213"/>
                </a:cubicBezTo>
                <a:cubicBezTo>
                  <a:pt x="5724" y="2101"/>
                  <a:pt x="5679" y="2047"/>
                  <a:pt x="5589" y="2047"/>
                </a:cubicBezTo>
                <a:cubicBezTo>
                  <a:pt x="5513" y="2047"/>
                  <a:pt x="5442" y="2074"/>
                  <a:pt x="5379" y="2128"/>
                </a:cubicBezTo>
                <a:cubicBezTo>
                  <a:pt x="5379" y="2020"/>
                  <a:pt x="5379" y="2020"/>
                  <a:pt x="5379" y="2020"/>
                </a:cubicBezTo>
                <a:cubicBezTo>
                  <a:pt x="5397" y="2007"/>
                  <a:pt x="5428" y="1993"/>
                  <a:pt x="5469" y="1980"/>
                </a:cubicBezTo>
                <a:cubicBezTo>
                  <a:pt x="5513" y="1967"/>
                  <a:pt x="5558" y="1958"/>
                  <a:pt x="5598" y="1958"/>
                </a:cubicBezTo>
                <a:cubicBezTo>
                  <a:pt x="5750" y="1958"/>
                  <a:pt x="5826" y="2038"/>
                  <a:pt x="5826" y="2200"/>
                </a:cubicBezTo>
                <a:cubicBezTo>
                  <a:pt x="5826" y="2622"/>
                  <a:pt x="5826" y="2622"/>
                  <a:pt x="5826" y="2622"/>
                </a:cubicBezTo>
                <a:cubicBezTo>
                  <a:pt x="5826" y="2622"/>
                  <a:pt x="5826" y="2622"/>
                  <a:pt x="5826" y="2622"/>
                </a:cubicBezTo>
                <a:close/>
                <a:moveTo>
                  <a:pt x="5724" y="2294"/>
                </a:moveTo>
                <a:cubicBezTo>
                  <a:pt x="5567" y="2317"/>
                  <a:pt x="5567" y="2317"/>
                  <a:pt x="5567" y="2317"/>
                </a:cubicBezTo>
                <a:cubicBezTo>
                  <a:pt x="5509" y="2326"/>
                  <a:pt x="5469" y="2339"/>
                  <a:pt x="5451" y="2357"/>
                </a:cubicBezTo>
                <a:cubicBezTo>
                  <a:pt x="5433" y="2375"/>
                  <a:pt x="5420" y="2402"/>
                  <a:pt x="5420" y="2442"/>
                </a:cubicBezTo>
                <a:cubicBezTo>
                  <a:pt x="5420" y="2474"/>
                  <a:pt x="5433" y="2496"/>
                  <a:pt x="5455" y="2519"/>
                </a:cubicBezTo>
                <a:cubicBezTo>
                  <a:pt x="5478" y="2536"/>
                  <a:pt x="5504" y="2550"/>
                  <a:pt x="5545" y="2550"/>
                </a:cubicBezTo>
                <a:cubicBezTo>
                  <a:pt x="5598" y="2550"/>
                  <a:pt x="5639" y="2532"/>
                  <a:pt x="5670" y="2496"/>
                </a:cubicBezTo>
                <a:cubicBezTo>
                  <a:pt x="5706" y="2460"/>
                  <a:pt x="5724" y="2411"/>
                  <a:pt x="5724" y="2357"/>
                </a:cubicBezTo>
                <a:cubicBezTo>
                  <a:pt x="5724" y="2294"/>
                  <a:pt x="5724" y="2294"/>
                  <a:pt x="5724" y="2294"/>
                </a:cubicBezTo>
                <a:cubicBezTo>
                  <a:pt x="5724" y="2294"/>
                  <a:pt x="5724" y="2294"/>
                  <a:pt x="5724" y="2294"/>
                </a:cubicBezTo>
                <a:close/>
                <a:moveTo>
                  <a:pt x="6892" y="2618"/>
                </a:moveTo>
                <a:cubicBezTo>
                  <a:pt x="6892" y="2618"/>
                  <a:pt x="6892" y="2618"/>
                  <a:pt x="6892" y="2618"/>
                </a:cubicBezTo>
                <a:cubicBezTo>
                  <a:pt x="6892" y="2221"/>
                  <a:pt x="6892" y="2221"/>
                  <a:pt x="6892" y="2221"/>
                </a:cubicBezTo>
                <a:cubicBezTo>
                  <a:pt x="6892" y="2047"/>
                  <a:pt x="6821" y="1958"/>
                  <a:pt x="6678" y="1958"/>
                </a:cubicBezTo>
                <a:cubicBezTo>
                  <a:pt x="6584" y="1958"/>
                  <a:pt x="6513" y="2002"/>
                  <a:pt x="6468" y="2091"/>
                </a:cubicBezTo>
                <a:cubicBezTo>
                  <a:pt x="6455" y="2051"/>
                  <a:pt x="6432" y="2020"/>
                  <a:pt x="6401" y="1998"/>
                </a:cubicBezTo>
                <a:cubicBezTo>
                  <a:pt x="6365" y="1971"/>
                  <a:pt x="6330" y="1958"/>
                  <a:pt x="6285" y="1958"/>
                </a:cubicBezTo>
                <a:cubicBezTo>
                  <a:pt x="6196" y="1958"/>
                  <a:pt x="6129" y="1998"/>
                  <a:pt x="6084" y="2078"/>
                </a:cubicBezTo>
                <a:cubicBezTo>
                  <a:pt x="6084" y="2078"/>
                  <a:pt x="6084" y="2078"/>
                  <a:pt x="6080" y="2078"/>
                </a:cubicBezTo>
                <a:cubicBezTo>
                  <a:pt x="6080" y="2078"/>
                  <a:pt x="6080" y="2078"/>
                  <a:pt x="6080" y="1975"/>
                </a:cubicBezTo>
                <a:cubicBezTo>
                  <a:pt x="6080" y="1975"/>
                  <a:pt x="6080" y="1975"/>
                  <a:pt x="5977" y="1975"/>
                </a:cubicBezTo>
                <a:cubicBezTo>
                  <a:pt x="5977" y="1975"/>
                  <a:pt x="5977" y="1975"/>
                  <a:pt x="5977" y="2618"/>
                </a:cubicBezTo>
                <a:cubicBezTo>
                  <a:pt x="5977" y="2618"/>
                  <a:pt x="5977" y="2618"/>
                  <a:pt x="6080" y="2618"/>
                </a:cubicBezTo>
                <a:cubicBezTo>
                  <a:pt x="6080" y="2618"/>
                  <a:pt x="6080" y="2618"/>
                  <a:pt x="6080" y="2252"/>
                </a:cubicBezTo>
                <a:cubicBezTo>
                  <a:pt x="6080" y="2190"/>
                  <a:pt x="6097" y="2140"/>
                  <a:pt x="6129" y="2100"/>
                </a:cubicBezTo>
                <a:cubicBezTo>
                  <a:pt x="6155" y="2065"/>
                  <a:pt x="6191" y="2047"/>
                  <a:pt x="6236" y="2047"/>
                </a:cubicBezTo>
                <a:cubicBezTo>
                  <a:pt x="6334" y="2047"/>
                  <a:pt x="6383" y="2109"/>
                  <a:pt x="6383" y="2234"/>
                </a:cubicBezTo>
                <a:cubicBezTo>
                  <a:pt x="6383" y="2234"/>
                  <a:pt x="6383" y="2234"/>
                  <a:pt x="6383" y="2618"/>
                </a:cubicBezTo>
                <a:cubicBezTo>
                  <a:pt x="6383" y="2618"/>
                  <a:pt x="6383" y="2618"/>
                  <a:pt x="6486" y="2618"/>
                </a:cubicBezTo>
                <a:cubicBezTo>
                  <a:pt x="6486" y="2618"/>
                  <a:pt x="6486" y="2618"/>
                  <a:pt x="6486" y="2252"/>
                </a:cubicBezTo>
                <a:cubicBezTo>
                  <a:pt x="6486" y="2194"/>
                  <a:pt x="6504" y="2145"/>
                  <a:pt x="6530" y="2105"/>
                </a:cubicBezTo>
                <a:cubicBezTo>
                  <a:pt x="6562" y="2069"/>
                  <a:pt x="6602" y="2047"/>
                  <a:pt x="6646" y="2047"/>
                </a:cubicBezTo>
                <a:cubicBezTo>
                  <a:pt x="6696" y="2047"/>
                  <a:pt x="6731" y="2060"/>
                  <a:pt x="6754" y="2091"/>
                </a:cubicBezTo>
                <a:cubicBezTo>
                  <a:pt x="6776" y="2123"/>
                  <a:pt x="6789" y="2176"/>
                  <a:pt x="6789" y="2248"/>
                </a:cubicBezTo>
                <a:cubicBezTo>
                  <a:pt x="6789" y="2248"/>
                  <a:pt x="6789" y="2248"/>
                  <a:pt x="6789" y="2618"/>
                </a:cubicBezTo>
                <a:cubicBezTo>
                  <a:pt x="6789" y="2618"/>
                  <a:pt x="6789" y="2618"/>
                  <a:pt x="6892" y="2618"/>
                </a:cubicBezTo>
                <a:close/>
                <a:moveTo>
                  <a:pt x="7164" y="1746"/>
                </a:moveTo>
                <a:cubicBezTo>
                  <a:pt x="7164" y="1764"/>
                  <a:pt x="7155" y="1782"/>
                  <a:pt x="7142" y="1795"/>
                </a:cubicBezTo>
                <a:cubicBezTo>
                  <a:pt x="7128" y="1809"/>
                  <a:pt x="7115" y="1813"/>
                  <a:pt x="7092" y="1813"/>
                </a:cubicBezTo>
                <a:cubicBezTo>
                  <a:pt x="7074" y="1813"/>
                  <a:pt x="7061" y="1809"/>
                  <a:pt x="7048" y="1795"/>
                </a:cubicBezTo>
                <a:cubicBezTo>
                  <a:pt x="7034" y="1782"/>
                  <a:pt x="7025" y="1769"/>
                  <a:pt x="7025" y="1746"/>
                </a:cubicBezTo>
                <a:cubicBezTo>
                  <a:pt x="7025" y="1729"/>
                  <a:pt x="7034" y="1715"/>
                  <a:pt x="7048" y="1702"/>
                </a:cubicBezTo>
                <a:cubicBezTo>
                  <a:pt x="7061" y="1688"/>
                  <a:pt x="7074" y="1680"/>
                  <a:pt x="7092" y="1680"/>
                </a:cubicBezTo>
                <a:cubicBezTo>
                  <a:pt x="7115" y="1680"/>
                  <a:pt x="7128" y="1688"/>
                  <a:pt x="7142" y="1702"/>
                </a:cubicBezTo>
                <a:cubicBezTo>
                  <a:pt x="7155" y="1715"/>
                  <a:pt x="7164" y="1729"/>
                  <a:pt x="7164" y="1746"/>
                </a:cubicBezTo>
                <a:close/>
                <a:moveTo>
                  <a:pt x="7146" y="2618"/>
                </a:moveTo>
                <a:cubicBezTo>
                  <a:pt x="7043" y="2618"/>
                  <a:pt x="7043" y="2618"/>
                  <a:pt x="7043" y="2618"/>
                </a:cubicBezTo>
                <a:cubicBezTo>
                  <a:pt x="7043" y="1978"/>
                  <a:pt x="7043" y="1978"/>
                  <a:pt x="7043" y="1978"/>
                </a:cubicBezTo>
                <a:cubicBezTo>
                  <a:pt x="7146" y="1978"/>
                  <a:pt x="7146" y="1978"/>
                  <a:pt x="7146" y="1978"/>
                </a:cubicBezTo>
                <a:cubicBezTo>
                  <a:pt x="7146" y="2618"/>
                  <a:pt x="7146" y="2618"/>
                  <a:pt x="7146" y="2618"/>
                </a:cubicBezTo>
                <a:cubicBezTo>
                  <a:pt x="7146" y="2618"/>
                  <a:pt x="7146" y="2618"/>
                  <a:pt x="7146" y="2618"/>
                </a:cubicBezTo>
                <a:close/>
                <a:moveTo>
                  <a:pt x="7749" y="2590"/>
                </a:moveTo>
                <a:cubicBezTo>
                  <a:pt x="7749" y="2590"/>
                  <a:pt x="7749" y="2590"/>
                  <a:pt x="7749" y="2590"/>
                </a:cubicBezTo>
                <a:cubicBezTo>
                  <a:pt x="7749" y="2492"/>
                  <a:pt x="7749" y="2492"/>
                  <a:pt x="7749" y="2492"/>
                </a:cubicBezTo>
                <a:cubicBezTo>
                  <a:pt x="7700" y="2532"/>
                  <a:pt x="7647" y="2550"/>
                  <a:pt x="7589" y="2550"/>
                </a:cubicBezTo>
                <a:cubicBezTo>
                  <a:pt x="7522" y="2550"/>
                  <a:pt x="7473" y="2527"/>
                  <a:pt x="7433" y="2483"/>
                </a:cubicBezTo>
                <a:cubicBezTo>
                  <a:pt x="7393" y="2438"/>
                  <a:pt x="7371" y="2379"/>
                  <a:pt x="7371" y="2303"/>
                </a:cubicBezTo>
                <a:cubicBezTo>
                  <a:pt x="7371" y="2227"/>
                  <a:pt x="7393" y="2164"/>
                  <a:pt x="7438" y="2115"/>
                </a:cubicBezTo>
                <a:cubicBezTo>
                  <a:pt x="7478" y="2070"/>
                  <a:pt x="7531" y="2047"/>
                  <a:pt x="7598" y="2047"/>
                </a:cubicBezTo>
                <a:cubicBezTo>
                  <a:pt x="7651" y="2047"/>
                  <a:pt x="7700" y="2065"/>
                  <a:pt x="7749" y="2097"/>
                </a:cubicBezTo>
                <a:cubicBezTo>
                  <a:pt x="7749" y="2097"/>
                  <a:pt x="7749" y="2097"/>
                  <a:pt x="7749" y="1993"/>
                </a:cubicBezTo>
                <a:cubicBezTo>
                  <a:pt x="7705" y="1971"/>
                  <a:pt x="7656" y="1958"/>
                  <a:pt x="7602" y="1958"/>
                </a:cubicBezTo>
                <a:cubicBezTo>
                  <a:pt x="7500" y="1958"/>
                  <a:pt x="7420" y="1993"/>
                  <a:pt x="7357" y="2056"/>
                </a:cubicBezTo>
                <a:cubicBezTo>
                  <a:pt x="7300" y="2124"/>
                  <a:pt x="7268" y="2209"/>
                  <a:pt x="7268" y="2312"/>
                </a:cubicBezTo>
                <a:cubicBezTo>
                  <a:pt x="7268" y="2406"/>
                  <a:pt x="7295" y="2487"/>
                  <a:pt x="7349" y="2545"/>
                </a:cubicBezTo>
                <a:cubicBezTo>
                  <a:pt x="7406" y="2608"/>
                  <a:pt x="7482" y="2635"/>
                  <a:pt x="7571" y="2635"/>
                </a:cubicBezTo>
                <a:cubicBezTo>
                  <a:pt x="7642" y="2635"/>
                  <a:pt x="7700" y="2622"/>
                  <a:pt x="7749" y="2590"/>
                </a:cubicBezTo>
                <a:close/>
                <a:moveTo>
                  <a:pt x="8218" y="2447"/>
                </a:moveTo>
                <a:cubicBezTo>
                  <a:pt x="8218" y="2402"/>
                  <a:pt x="8200" y="2361"/>
                  <a:pt x="8170" y="2330"/>
                </a:cubicBezTo>
                <a:cubicBezTo>
                  <a:pt x="8147" y="2303"/>
                  <a:pt x="8108" y="2281"/>
                  <a:pt x="8054" y="2258"/>
                </a:cubicBezTo>
                <a:cubicBezTo>
                  <a:pt x="8006" y="2236"/>
                  <a:pt x="7970" y="2218"/>
                  <a:pt x="7957" y="2204"/>
                </a:cubicBezTo>
                <a:cubicBezTo>
                  <a:pt x="7939" y="2191"/>
                  <a:pt x="7931" y="2168"/>
                  <a:pt x="7931" y="2137"/>
                </a:cubicBezTo>
                <a:cubicBezTo>
                  <a:pt x="7931" y="2110"/>
                  <a:pt x="7939" y="2088"/>
                  <a:pt x="7962" y="2074"/>
                </a:cubicBezTo>
                <a:cubicBezTo>
                  <a:pt x="7984" y="2056"/>
                  <a:pt x="8010" y="2047"/>
                  <a:pt x="8041" y="2047"/>
                </a:cubicBezTo>
                <a:cubicBezTo>
                  <a:pt x="8099" y="2047"/>
                  <a:pt x="8147" y="2061"/>
                  <a:pt x="8187" y="2092"/>
                </a:cubicBezTo>
                <a:cubicBezTo>
                  <a:pt x="8187" y="2092"/>
                  <a:pt x="8187" y="2092"/>
                  <a:pt x="8187" y="1989"/>
                </a:cubicBezTo>
                <a:cubicBezTo>
                  <a:pt x="8147" y="1971"/>
                  <a:pt x="8103" y="1958"/>
                  <a:pt x="8050" y="1958"/>
                </a:cubicBezTo>
                <a:cubicBezTo>
                  <a:pt x="7984" y="1958"/>
                  <a:pt x="7931" y="1976"/>
                  <a:pt x="7891" y="2011"/>
                </a:cubicBezTo>
                <a:cubicBezTo>
                  <a:pt x="7847" y="2047"/>
                  <a:pt x="7824" y="2092"/>
                  <a:pt x="7824" y="2146"/>
                </a:cubicBezTo>
                <a:cubicBezTo>
                  <a:pt x="7824" y="2195"/>
                  <a:pt x="7842" y="2231"/>
                  <a:pt x="7869" y="2263"/>
                </a:cubicBezTo>
                <a:cubicBezTo>
                  <a:pt x="7891" y="2290"/>
                  <a:pt x="7926" y="2312"/>
                  <a:pt x="7979" y="2335"/>
                </a:cubicBezTo>
                <a:cubicBezTo>
                  <a:pt x="8032" y="2361"/>
                  <a:pt x="8068" y="2379"/>
                  <a:pt x="8085" y="2397"/>
                </a:cubicBezTo>
                <a:cubicBezTo>
                  <a:pt x="8103" y="2411"/>
                  <a:pt x="8112" y="2433"/>
                  <a:pt x="8112" y="2460"/>
                </a:cubicBezTo>
                <a:cubicBezTo>
                  <a:pt x="8112" y="2519"/>
                  <a:pt x="8072" y="2550"/>
                  <a:pt x="7993" y="2550"/>
                </a:cubicBezTo>
                <a:cubicBezTo>
                  <a:pt x="7931" y="2550"/>
                  <a:pt x="7873" y="2527"/>
                  <a:pt x="7824" y="2487"/>
                </a:cubicBezTo>
                <a:cubicBezTo>
                  <a:pt x="7824" y="2487"/>
                  <a:pt x="7824" y="2487"/>
                  <a:pt x="7824" y="2599"/>
                </a:cubicBezTo>
                <a:cubicBezTo>
                  <a:pt x="7869" y="2622"/>
                  <a:pt x="7922" y="2635"/>
                  <a:pt x="7984" y="2635"/>
                </a:cubicBezTo>
                <a:cubicBezTo>
                  <a:pt x="8059" y="2635"/>
                  <a:pt x="8116" y="2617"/>
                  <a:pt x="8156" y="2581"/>
                </a:cubicBezTo>
                <a:cubicBezTo>
                  <a:pt x="8196" y="2545"/>
                  <a:pt x="8218" y="2501"/>
                  <a:pt x="8218" y="2447"/>
                </a:cubicBezTo>
                <a:close/>
                <a:moveTo>
                  <a:pt x="8380" y="2026"/>
                </a:moveTo>
                <a:cubicBezTo>
                  <a:pt x="8380" y="2045"/>
                  <a:pt x="8376" y="2059"/>
                  <a:pt x="8362" y="2072"/>
                </a:cubicBezTo>
                <a:cubicBezTo>
                  <a:pt x="8348" y="2086"/>
                  <a:pt x="8334" y="2091"/>
                  <a:pt x="8316" y="2091"/>
                </a:cubicBezTo>
                <a:cubicBezTo>
                  <a:pt x="8298" y="2091"/>
                  <a:pt x="8279" y="2086"/>
                  <a:pt x="8266" y="2072"/>
                </a:cubicBezTo>
                <a:cubicBezTo>
                  <a:pt x="8256" y="2063"/>
                  <a:pt x="8247" y="2045"/>
                  <a:pt x="8247" y="2026"/>
                </a:cubicBezTo>
                <a:cubicBezTo>
                  <a:pt x="8247" y="2008"/>
                  <a:pt x="8256" y="1990"/>
                  <a:pt x="8266" y="1981"/>
                </a:cubicBezTo>
                <a:cubicBezTo>
                  <a:pt x="8279" y="1967"/>
                  <a:pt x="8298" y="1958"/>
                  <a:pt x="8316" y="1958"/>
                </a:cubicBezTo>
                <a:cubicBezTo>
                  <a:pt x="8334" y="1958"/>
                  <a:pt x="8348" y="1967"/>
                  <a:pt x="8362" y="1976"/>
                </a:cubicBezTo>
                <a:cubicBezTo>
                  <a:pt x="8376" y="1990"/>
                  <a:pt x="8380" y="2008"/>
                  <a:pt x="8380" y="2026"/>
                </a:cubicBezTo>
                <a:close/>
                <a:moveTo>
                  <a:pt x="8376" y="2026"/>
                </a:moveTo>
                <a:cubicBezTo>
                  <a:pt x="8376" y="2008"/>
                  <a:pt x="8367" y="1994"/>
                  <a:pt x="8357" y="1985"/>
                </a:cubicBezTo>
                <a:cubicBezTo>
                  <a:pt x="8344" y="1971"/>
                  <a:pt x="8330" y="1967"/>
                  <a:pt x="8316" y="1967"/>
                </a:cubicBezTo>
                <a:cubicBezTo>
                  <a:pt x="8298" y="1967"/>
                  <a:pt x="8284" y="1971"/>
                  <a:pt x="8275" y="1985"/>
                </a:cubicBezTo>
                <a:cubicBezTo>
                  <a:pt x="8261" y="1994"/>
                  <a:pt x="8256" y="2008"/>
                  <a:pt x="8256" y="2026"/>
                </a:cubicBezTo>
                <a:cubicBezTo>
                  <a:pt x="8256" y="2045"/>
                  <a:pt x="8261" y="2059"/>
                  <a:pt x="8275" y="2068"/>
                </a:cubicBezTo>
                <a:cubicBezTo>
                  <a:pt x="8284" y="2082"/>
                  <a:pt x="8298" y="2086"/>
                  <a:pt x="8316" y="2086"/>
                </a:cubicBezTo>
                <a:cubicBezTo>
                  <a:pt x="8330" y="2086"/>
                  <a:pt x="8344" y="2082"/>
                  <a:pt x="8357" y="2068"/>
                </a:cubicBezTo>
                <a:cubicBezTo>
                  <a:pt x="8367" y="2059"/>
                  <a:pt x="8376" y="2045"/>
                  <a:pt x="8376" y="2026"/>
                </a:cubicBezTo>
                <a:close/>
                <a:moveTo>
                  <a:pt x="8348" y="2068"/>
                </a:moveTo>
                <a:cubicBezTo>
                  <a:pt x="8334" y="2068"/>
                  <a:pt x="8334" y="2068"/>
                  <a:pt x="8334" y="2068"/>
                </a:cubicBezTo>
                <a:cubicBezTo>
                  <a:pt x="8325" y="2049"/>
                  <a:pt x="8325" y="2049"/>
                  <a:pt x="8325" y="2049"/>
                </a:cubicBezTo>
                <a:cubicBezTo>
                  <a:pt x="8321" y="2036"/>
                  <a:pt x="8316" y="2031"/>
                  <a:pt x="8307" y="2031"/>
                </a:cubicBezTo>
                <a:cubicBezTo>
                  <a:pt x="8302" y="2031"/>
                  <a:pt x="8302" y="2031"/>
                  <a:pt x="8302" y="2031"/>
                </a:cubicBezTo>
                <a:cubicBezTo>
                  <a:pt x="8302" y="2068"/>
                  <a:pt x="8302" y="2068"/>
                  <a:pt x="8302" y="2068"/>
                </a:cubicBezTo>
                <a:cubicBezTo>
                  <a:pt x="8288" y="2068"/>
                  <a:pt x="8288" y="2068"/>
                  <a:pt x="8288" y="2068"/>
                </a:cubicBezTo>
                <a:cubicBezTo>
                  <a:pt x="8288" y="1981"/>
                  <a:pt x="8288" y="1981"/>
                  <a:pt x="8288" y="1981"/>
                </a:cubicBezTo>
                <a:cubicBezTo>
                  <a:pt x="8311" y="1981"/>
                  <a:pt x="8311" y="1981"/>
                  <a:pt x="8311" y="1981"/>
                </a:cubicBezTo>
                <a:cubicBezTo>
                  <a:pt x="8325" y="1981"/>
                  <a:pt x="8330" y="1985"/>
                  <a:pt x="8339" y="1990"/>
                </a:cubicBezTo>
                <a:cubicBezTo>
                  <a:pt x="8344" y="1994"/>
                  <a:pt x="8344" y="1999"/>
                  <a:pt x="8344" y="2008"/>
                </a:cubicBezTo>
                <a:cubicBezTo>
                  <a:pt x="8344" y="2013"/>
                  <a:pt x="8344" y="2017"/>
                  <a:pt x="8339" y="2022"/>
                </a:cubicBezTo>
                <a:cubicBezTo>
                  <a:pt x="8334" y="2026"/>
                  <a:pt x="8330" y="2026"/>
                  <a:pt x="8321" y="2031"/>
                </a:cubicBezTo>
                <a:cubicBezTo>
                  <a:pt x="8321" y="2031"/>
                  <a:pt x="8321" y="2031"/>
                  <a:pt x="8321" y="2031"/>
                </a:cubicBezTo>
                <a:cubicBezTo>
                  <a:pt x="8325" y="2031"/>
                  <a:pt x="8330" y="2036"/>
                  <a:pt x="8334" y="2045"/>
                </a:cubicBezTo>
                <a:cubicBezTo>
                  <a:pt x="8348" y="2068"/>
                  <a:pt x="8348" y="2068"/>
                  <a:pt x="8348" y="2068"/>
                </a:cubicBezTo>
                <a:cubicBezTo>
                  <a:pt x="8348" y="2068"/>
                  <a:pt x="8348" y="2068"/>
                  <a:pt x="8348" y="2068"/>
                </a:cubicBezTo>
                <a:close/>
                <a:moveTo>
                  <a:pt x="8330" y="2008"/>
                </a:moveTo>
                <a:cubicBezTo>
                  <a:pt x="8330" y="2004"/>
                  <a:pt x="8330" y="1999"/>
                  <a:pt x="8325" y="1999"/>
                </a:cubicBezTo>
                <a:cubicBezTo>
                  <a:pt x="8325" y="1994"/>
                  <a:pt x="8321" y="1994"/>
                  <a:pt x="8311" y="1994"/>
                </a:cubicBezTo>
                <a:cubicBezTo>
                  <a:pt x="8302" y="1994"/>
                  <a:pt x="8302" y="1994"/>
                  <a:pt x="8302" y="1994"/>
                </a:cubicBezTo>
                <a:cubicBezTo>
                  <a:pt x="8302" y="2022"/>
                  <a:pt x="8302" y="2022"/>
                  <a:pt x="8302" y="2022"/>
                </a:cubicBezTo>
                <a:cubicBezTo>
                  <a:pt x="8311" y="2022"/>
                  <a:pt x="8311" y="2022"/>
                  <a:pt x="8311" y="2022"/>
                </a:cubicBezTo>
                <a:cubicBezTo>
                  <a:pt x="8325" y="2022"/>
                  <a:pt x="8330" y="2017"/>
                  <a:pt x="8330" y="2008"/>
                </a:cubicBezTo>
                <a:close/>
                <a:moveTo>
                  <a:pt x="2114" y="456"/>
                </a:moveTo>
                <a:cubicBezTo>
                  <a:pt x="2114" y="452"/>
                  <a:pt x="2114" y="452"/>
                  <a:pt x="2114" y="452"/>
                </a:cubicBezTo>
                <a:cubicBezTo>
                  <a:pt x="1949" y="858"/>
                  <a:pt x="1699" y="1233"/>
                  <a:pt x="1445" y="1491"/>
                </a:cubicBezTo>
                <a:cubicBezTo>
                  <a:pt x="1445" y="2121"/>
                  <a:pt x="1445" y="2121"/>
                  <a:pt x="1445" y="2121"/>
                </a:cubicBezTo>
                <a:cubicBezTo>
                  <a:pt x="1423" y="2134"/>
                  <a:pt x="1423" y="2134"/>
                  <a:pt x="1423" y="2134"/>
                </a:cubicBezTo>
                <a:cubicBezTo>
                  <a:pt x="1383" y="2134"/>
                  <a:pt x="1383" y="2134"/>
                  <a:pt x="1383" y="2134"/>
                </a:cubicBezTo>
                <a:cubicBezTo>
                  <a:pt x="513" y="2197"/>
                  <a:pt x="0" y="2629"/>
                  <a:pt x="0" y="2629"/>
                </a:cubicBezTo>
                <a:cubicBezTo>
                  <a:pt x="977" y="2027"/>
                  <a:pt x="2083" y="2304"/>
                  <a:pt x="2087" y="2308"/>
                </a:cubicBezTo>
                <a:cubicBezTo>
                  <a:pt x="2172" y="2290"/>
                  <a:pt x="2172" y="2290"/>
                  <a:pt x="2172" y="2290"/>
                </a:cubicBezTo>
                <a:cubicBezTo>
                  <a:pt x="2172" y="474"/>
                  <a:pt x="2172" y="474"/>
                  <a:pt x="2172" y="474"/>
                </a:cubicBezTo>
                <a:cubicBezTo>
                  <a:pt x="2114" y="456"/>
                  <a:pt x="2114" y="456"/>
                  <a:pt x="2114" y="456"/>
                </a:cubicBezTo>
                <a:cubicBezTo>
                  <a:pt x="2114" y="456"/>
                  <a:pt x="2114" y="456"/>
                  <a:pt x="2114" y="456"/>
                </a:cubicBezTo>
                <a:close/>
                <a:moveTo>
                  <a:pt x="2770" y="892"/>
                </a:moveTo>
                <a:cubicBezTo>
                  <a:pt x="2770" y="892"/>
                  <a:pt x="2770" y="892"/>
                  <a:pt x="2770" y="892"/>
                </a:cubicBezTo>
                <a:cubicBezTo>
                  <a:pt x="2770" y="892"/>
                  <a:pt x="2677" y="1012"/>
                  <a:pt x="2391" y="1267"/>
                </a:cubicBezTo>
                <a:cubicBezTo>
                  <a:pt x="2324" y="1325"/>
                  <a:pt x="2288" y="1360"/>
                  <a:pt x="2226" y="1418"/>
                </a:cubicBezTo>
                <a:cubicBezTo>
                  <a:pt x="2226" y="2351"/>
                  <a:pt x="2226" y="2351"/>
                  <a:pt x="2226" y="2351"/>
                </a:cubicBezTo>
                <a:cubicBezTo>
                  <a:pt x="2168" y="2364"/>
                  <a:pt x="2168" y="2364"/>
                  <a:pt x="2168" y="2364"/>
                </a:cubicBezTo>
                <a:cubicBezTo>
                  <a:pt x="2168" y="2364"/>
                  <a:pt x="1923" y="2288"/>
                  <a:pt x="1503" y="2275"/>
                </a:cubicBezTo>
                <a:cubicBezTo>
                  <a:pt x="1089" y="2262"/>
                  <a:pt x="473" y="2373"/>
                  <a:pt x="0" y="2628"/>
                </a:cubicBezTo>
                <a:cubicBezTo>
                  <a:pt x="23" y="2628"/>
                  <a:pt x="23" y="2628"/>
                  <a:pt x="23" y="2628"/>
                </a:cubicBezTo>
                <a:cubicBezTo>
                  <a:pt x="23" y="2628"/>
                  <a:pt x="1285" y="2132"/>
                  <a:pt x="2757" y="2641"/>
                </a:cubicBezTo>
                <a:cubicBezTo>
                  <a:pt x="2757" y="2641"/>
                  <a:pt x="2757" y="2641"/>
                  <a:pt x="2757" y="2641"/>
                </a:cubicBezTo>
                <a:cubicBezTo>
                  <a:pt x="2815" y="2619"/>
                  <a:pt x="2815" y="2619"/>
                  <a:pt x="2815" y="2619"/>
                </a:cubicBezTo>
                <a:cubicBezTo>
                  <a:pt x="2815" y="914"/>
                  <a:pt x="2815" y="914"/>
                  <a:pt x="2815" y="914"/>
                </a:cubicBezTo>
                <a:cubicBezTo>
                  <a:pt x="2770" y="892"/>
                  <a:pt x="2770" y="892"/>
                  <a:pt x="2770" y="892"/>
                </a:cubicBezTo>
                <a:cubicBezTo>
                  <a:pt x="2770" y="892"/>
                  <a:pt x="2770" y="892"/>
                  <a:pt x="2770" y="892"/>
                </a:cubicBezTo>
                <a:close/>
                <a:moveTo>
                  <a:pt x="1396" y="18"/>
                </a:moveTo>
                <a:cubicBezTo>
                  <a:pt x="1325" y="0"/>
                  <a:pt x="1325" y="0"/>
                  <a:pt x="1325" y="0"/>
                </a:cubicBezTo>
                <a:cubicBezTo>
                  <a:pt x="1325" y="0"/>
                  <a:pt x="1325" y="0"/>
                  <a:pt x="1325" y="0"/>
                </a:cubicBezTo>
                <a:cubicBezTo>
                  <a:pt x="1325" y="0"/>
                  <a:pt x="1325" y="0"/>
                  <a:pt x="1325" y="0"/>
                </a:cubicBezTo>
                <a:cubicBezTo>
                  <a:pt x="1325" y="0"/>
                  <a:pt x="1325" y="0"/>
                  <a:pt x="1325" y="0"/>
                </a:cubicBezTo>
                <a:cubicBezTo>
                  <a:pt x="1325" y="5"/>
                  <a:pt x="1325" y="5"/>
                  <a:pt x="1325" y="5"/>
                </a:cubicBezTo>
                <a:cubicBezTo>
                  <a:pt x="1316" y="62"/>
                  <a:pt x="1244" y="508"/>
                  <a:pt x="923" y="1128"/>
                </a:cubicBezTo>
                <a:cubicBezTo>
                  <a:pt x="732" y="1497"/>
                  <a:pt x="442" y="1956"/>
                  <a:pt x="0" y="2420"/>
                </a:cubicBezTo>
                <a:cubicBezTo>
                  <a:pt x="0" y="2629"/>
                  <a:pt x="0" y="2629"/>
                  <a:pt x="0" y="2629"/>
                </a:cubicBezTo>
                <a:cubicBezTo>
                  <a:pt x="0" y="2629"/>
                  <a:pt x="473" y="2184"/>
                  <a:pt x="1316" y="2095"/>
                </a:cubicBezTo>
                <a:cubicBezTo>
                  <a:pt x="1347" y="2095"/>
                  <a:pt x="1347" y="2095"/>
                  <a:pt x="1347" y="2095"/>
                </a:cubicBezTo>
                <a:cubicBezTo>
                  <a:pt x="1396" y="2077"/>
                  <a:pt x="1396" y="2077"/>
                  <a:pt x="1396" y="2077"/>
                </a:cubicBezTo>
                <a:cubicBezTo>
                  <a:pt x="1396" y="18"/>
                  <a:pt x="1396" y="18"/>
                  <a:pt x="1396" y="18"/>
                </a:cubicBezTo>
                <a:cubicBezTo>
                  <a:pt x="1396" y="18"/>
                  <a:pt x="1396" y="18"/>
                  <a:pt x="1396" y="18"/>
                </a:cubicBezTo>
                <a:close/>
              </a:path>
            </a:pathLst>
          </a:custGeom>
          <a:solidFill>
            <a:srgbClr val="FFFFFF"/>
          </a:solidFill>
          <a:ln>
            <a:noFill/>
          </a:ln>
        </p:spPr>
        <p:txBody>
          <a:bodyPr vert="horz" wrap="square" lIns="89630" tIns="44815" rIns="89630" bIns="44815" numCol="1" anchor="t" anchorCtr="0" compatLnSpc="1">
            <a:prstTxWarp prst="textNoShape">
              <a:avLst/>
            </a:prstTxWarp>
          </a:bodyPr>
          <a:lstStyle/>
          <a:p>
            <a:pPr defTabSz="896328">
              <a:defRPr/>
            </a:pPr>
            <a:endParaRPr lang="en-US" sz="1766" kern="0">
              <a:solidFill>
                <a:srgbClr val="FFFFFF"/>
              </a:solidFill>
              <a:latin typeface="Segoe UI"/>
            </a:endParaRPr>
          </a:p>
        </p:txBody>
      </p:sp>
      <p:cxnSp>
        <p:nvCxnSpPr>
          <p:cNvPr id="96" name="Straight Arrow Connector 49"/>
          <p:cNvCxnSpPr>
            <a:endCxn id="81" idx="1"/>
          </p:cNvCxnSpPr>
          <p:nvPr/>
        </p:nvCxnSpPr>
        <p:spPr>
          <a:xfrm flipV="1">
            <a:off x="6289241" y="2849506"/>
            <a:ext cx="359056" cy="261351"/>
          </a:xfrm>
          <a:prstGeom prst="straightConnector1">
            <a:avLst/>
          </a:prstGeom>
          <a:noFill/>
          <a:ln w="9525" cap="flat" cmpd="sng" algn="ctr">
            <a:solidFill>
              <a:srgbClr val="FFFFFF"/>
            </a:solidFill>
            <a:prstDash val="solid"/>
            <a:headEnd type="none"/>
            <a:tailEnd type="triangle" w="lg" len="lg"/>
          </a:ln>
          <a:effectLst/>
        </p:spPr>
      </p:cxnSp>
      <p:cxnSp>
        <p:nvCxnSpPr>
          <p:cNvPr id="97" name="Straight Arrow Connector 51"/>
          <p:cNvCxnSpPr/>
          <p:nvPr/>
        </p:nvCxnSpPr>
        <p:spPr>
          <a:xfrm flipV="1">
            <a:off x="7002626" y="2969170"/>
            <a:ext cx="1877685" cy="773107"/>
          </a:xfrm>
          <a:prstGeom prst="straightConnector1">
            <a:avLst/>
          </a:prstGeom>
          <a:noFill/>
          <a:ln w="9525" cap="flat" cmpd="sng" algn="ctr">
            <a:solidFill>
              <a:srgbClr val="FFFFFF"/>
            </a:solidFill>
            <a:prstDash val="solid"/>
            <a:headEnd type="none"/>
            <a:tailEnd type="triangle" w="lg" len="lg"/>
          </a:ln>
          <a:effectLst/>
        </p:spPr>
      </p:cxnSp>
      <p:cxnSp>
        <p:nvCxnSpPr>
          <p:cNvPr id="98" name="Straight Arrow Connector 54"/>
          <p:cNvCxnSpPr/>
          <p:nvPr/>
        </p:nvCxnSpPr>
        <p:spPr>
          <a:xfrm>
            <a:off x="7000522" y="3903094"/>
            <a:ext cx="2078813" cy="524344"/>
          </a:xfrm>
          <a:prstGeom prst="straightConnector1">
            <a:avLst/>
          </a:prstGeom>
          <a:noFill/>
          <a:ln w="9525" cap="flat" cmpd="sng" algn="ctr">
            <a:solidFill>
              <a:srgbClr val="FFFFFF"/>
            </a:solidFill>
            <a:prstDash val="solid"/>
            <a:headEnd type="none"/>
            <a:tailEnd type="triangle" w="lg" len="lg"/>
          </a:ln>
          <a:effectLst/>
        </p:spPr>
      </p:cxnSp>
      <p:grpSp>
        <p:nvGrpSpPr>
          <p:cNvPr id="99" name="Group 9"/>
          <p:cNvGrpSpPr/>
          <p:nvPr/>
        </p:nvGrpSpPr>
        <p:grpSpPr>
          <a:xfrm>
            <a:off x="9079335" y="1927073"/>
            <a:ext cx="2960198" cy="1277052"/>
            <a:chOff x="9416491" y="2432411"/>
            <a:chExt cx="3019984" cy="1302844"/>
          </a:xfrm>
        </p:grpSpPr>
        <p:sp>
          <p:nvSpPr>
            <p:cNvPr id="100" name="Freeform 128"/>
            <p:cNvSpPr>
              <a:spLocks noChangeAspect="1"/>
            </p:cNvSpPr>
            <p:nvPr/>
          </p:nvSpPr>
          <p:spPr bwMode="white">
            <a:xfrm>
              <a:off x="9538743" y="2432411"/>
              <a:ext cx="1460331" cy="806709"/>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9DD7FC"/>
            </a:solidFill>
            <a:ln>
              <a:noFill/>
            </a:ln>
            <a:extLst/>
          </p:spPr>
          <p:txBody>
            <a:bodyPr vert="horz" wrap="square" lIns="89630" tIns="44815" rIns="89630" bIns="44815" numCol="1" anchor="t" anchorCtr="0" compatLnSpc="1">
              <a:prstTxWarp prst="textNoShape">
                <a:avLst/>
              </a:prstTxWarp>
            </a:bodyPr>
            <a:lstStyle/>
            <a:p>
              <a:pPr defTabSz="896291">
                <a:defRPr/>
              </a:pPr>
              <a:endParaRPr lang="en-US" sz="1766" kern="0">
                <a:solidFill>
                  <a:srgbClr val="FFFFFF"/>
                </a:solidFill>
                <a:latin typeface="Segoe UI"/>
              </a:endParaRPr>
            </a:p>
          </p:txBody>
        </p:sp>
        <p:sp>
          <p:nvSpPr>
            <p:cNvPr id="101" name="TextBox 55"/>
            <p:cNvSpPr txBox="1"/>
            <p:nvPr/>
          </p:nvSpPr>
          <p:spPr>
            <a:xfrm>
              <a:off x="9416491" y="3270745"/>
              <a:ext cx="3019984" cy="464510"/>
            </a:xfrm>
            <a:prstGeom prst="rect">
              <a:avLst/>
            </a:prstGeom>
            <a:noFill/>
          </p:spPr>
          <p:txBody>
            <a:bodyPr wrap="square" lIns="182829" tIns="89630" rIns="182829" bIns="146263" rtlCol="0">
              <a:spAutoFit/>
            </a:bodyPr>
            <a:lstStyle/>
            <a:p>
              <a:pPr defTabSz="896328">
                <a:lnSpc>
                  <a:spcPct val="90000"/>
                </a:lnSpc>
                <a:defRPr/>
              </a:pPr>
              <a:r>
                <a:rPr lang="en-US" sz="1567" kern="0" spc="-29" dirty="0">
                  <a:solidFill>
                    <a:srgbClr val="FFFFFF"/>
                  </a:solidFill>
                  <a:latin typeface="Segoe UI"/>
                </a:rPr>
                <a:t>Azure Backup</a:t>
              </a:r>
            </a:p>
          </p:txBody>
        </p:sp>
      </p:grpSp>
      <p:cxnSp>
        <p:nvCxnSpPr>
          <p:cNvPr id="102" name="Straight Connector 58"/>
          <p:cNvCxnSpPr/>
          <p:nvPr/>
        </p:nvCxnSpPr>
        <p:spPr>
          <a:xfrm flipH="1">
            <a:off x="2658266" y="2638644"/>
            <a:ext cx="268890" cy="0"/>
          </a:xfrm>
          <a:prstGeom prst="line">
            <a:avLst/>
          </a:prstGeom>
          <a:noFill/>
          <a:ln w="9525" cap="flat" cmpd="sng" algn="ctr">
            <a:solidFill>
              <a:srgbClr val="FFFFFF"/>
            </a:solidFill>
            <a:prstDash val="solid"/>
            <a:headEnd type="none"/>
            <a:tailEnd type="none"/>
          </a:ln>
          <a:effectLst/>
        </p:spPr>
      </p:cxnSp>
      <p:cxnSp>
        <p:nvCxnSpPr>
          <p:cNvPr id="103" name="Straight Connector 59"/>
          <p:cNvCxnSpPr/>
          <p:nvPr/>
        </p:nvCxnSpPr>
        <p:spPr>
          <a:xfrm flipH="1">
            <a:off x="2658480" y="5050588"/>
            <a:ext cx="268890" cy="0"/>
          </a:xfrm>
          <a:prstGeom prst="line">
            <a:avLst/>
          </a:prstGeom>
          <a:noFill/>
          <a:ln w="9525" cap="flat" cmpd="sng" algn="ctr">
            <a:solidFill>
              <a:srgbClr val="FFFFFF"/>
            </a:solidFill>
            <a:prstDash val="solid"/>
            <a:headEnd type="none"/>
            <a:tailEnd type="none"/>
          </a:ln>
          <a:effectLst/>
        </p:spPr>
      </p:cxnSp>
      <p:cxnSp>
        <p:nvCxnSpPr>
          <p:cNvPr id="104" name="Straight Arrow Connector 61"/>
          <p:cNvCxnSpPr/>
          <p:nvPr/>
        </p:nvCxnSpPr>
        <p:spPr>
          <a:xfrm flipV="1">
            <a:off x="5477468" y="2208487"/>
            <a:ext cx="0" cy="873017"/>
          </a:xfrm>
          <a:prstGeom prst="straightConnector1">
            <a:avLst/>
          </a:prstGeom>
          <a:noFill/>
          <a:ln w="9525" cap="flat" cmpd="sng" algn="ctr">
            <a:solidFill>
              <a:srgbClr val="FFFFFF"/>
            </a:solidFill>
            <a:prstDash val="solid"/>
            <a:headEnd type="none"/>
            <a:tailEnd type="triangle" w="lg" len="lg"/>
          </a:ln>
          <a:effectLst/>
        </p:spPr>
      </p:cxnSp>
      <p:sp>
        <p:nvSpPr>
          <p:cNvPr id="105" name="TextBox 86"/>
          <p:cNvSpPr txBox="1"/>
          <p:nvPr/>
        </p:nvSpPr>
        <p:spPr>
          <a:xfrm>
            <a:off x="2850858" y="2163837"/>
            <a:ext cx="2676309" cy="946735"/>
          </a:xfrm>
          <a:prstGeom prst="rect">
            <a:avLst/>
          </a:prstGeom>
          <a:noFill/>
        </p:spPr>
        <p:txBody>
          <a:bodyPr wrap="square" lIns="182829" tIns="146263" rIns="182829" bIns="146263" rtlCol="0">
            <a:spAutoFit/>
          </a:bodyPr>
          <a:lstStyle/>
          <a:p>
            <a:pPr defTabSz="896328">
              <a:lnSpc>
                <a:spcPct val="90000"/>
              </a:lnSpc>
              <a:defRPr/>
            </a:pPr>
            <a:r>
              <a:rPr lang="en-US" sz="1567" kern="0" spc="-29" dirty="0">
                <a:solidFill>
                  <a:srgbClr val="FFFFFF"/>
                </a:solidFill>
                <a:latin typeface="Segoe UI"/>
              </a:rPr>
              <a:t>Active Directory</a:t>
            </a:r>
            <a:br>
              <a:rPr lang="en-US" sz="1567" kern="0" spc="-29" dirty="0">
                <a:solidFill>
                  <a:srgbClr val="FFFFFF"/>
                </a:solidFill>
                <a:latin typeface="Segoe UI"/>
              </a:rPr>
            </a:br>
            <a:r>
              <a:rPr lang="en-US" sz="1567" kern="0" spc="-29" dirty="0">
                <a:solidFill>
                  <a:srgbClr val="FFFFFF"/>
                </a:solidFill>
                <a:latin typeface="Segoe UI"/>
              </a:rPr>
              <a:t>Hyper-V</a:t>
            </a:r>
            <a:br>
              <a:rPr lang="en-US" sz="1567" kern="0" spc="-29" dirty="0">
                <a:solidFill>
                  <a:srgbClr val="FFFFFF"/>
                </a:solidFill>
                <a:latin typeface="Segoe UI"/>
              </a:rPr>
            </a:br>
            <a:r>
              <a:rPr lang="en-US" sz="1567" kern="0" spc="-29" dirty="0">
                <a:solidFill>
                  <a:srgbClr val="FFFFFF"/>
                </a:solidFill>
                <a:latin typeface="Segoe UI"/>
              </a:rPr>
              <a:t>File Services</a:t>
            </a:r>
          </a:p>
        </p:txBody>
      </p:sp>
      <p:grpSp>
        <p:nvGrpSpPr>
          <p:cNvPr id="106" name="Group 16"/>
          <p:cNvGrpSpPr/>
          <p:nvPr/>
        </p:nvGrpSpPr>
        <p:grpSpPr>
          <a:xfrm>
            <a:off x="2862807" y="4545564"/>
            <a:ext cx="1782887" cy="1205012"/>
            <a:chOff x="3050026" y="5567084"/>
            <a:chExt cx="1818896" cy="1229351"/>
          </a:xfrm>
        </p:grpSpPr>
        <p:sp>
          <p:nvSpPr>
            <p:cNvPr id="107" name="TextBox 88"/>
            <p:cNvSpPr txBox="1"/>
            <p:nvPr/>
          </p:nvSpPr>
          <p:spPr>
            <a:xfrm>
              <a:off x="3050026" y="6052080"/>
              <a:ext cx="1818896" cy="744355"/>
            </a:xfrm>
            <a:prstGeom prst="rect">
              <a:avLst/>
            </a:prstGeom>
            <a:noFill/>
          </p:spPr>
          <p:txBody>
            <a:bodyPr wrap="square" lIns="182829" tIns="146263" rIns="182829" bIns="146263" rtlCol="0">
              <a:spAutoFit/>
            </a:bodyPr>
            <a:lstStyle/>
            <a:p>
              <a:pPr defTabSz="896328">
                <a:lnSpc>
                  <a:spcPct val="90000"/>
                </a:lnSpc>
                <a:defRPr/>
              </a:pPr>
              <a:r>
                <a:rPr lang="en-US" sz="1567" kern="0" spc="-29" dirty="0">
                  <a:solidFill>
                    <a:srgbClr val="FFFFFF"/>
                  </a:solidFill>
                  <a:latin typeface="Segoe UI"/>
                </a:rPr>
                <a:t>Windows </a:t>
              </a:r>
              <a:br>
                <a:rPr lang="en-US" sz="1567" kern="0" spc="-29" dirty="0">
                  <a:solidFill>
                    <a:srgbClr val="FFFFFF"/>
                  </a:solidFill>
                  <a:latin typeface="Segoe UI"/>
                </a:rPr>
              </a:br>
              <a:r>
                <a:rPr lang="en-US" sz="1567" kern="0" spc="-29" dirty="0">
                  <a:solidFill>
                    <a:srgbClr val="FFFFFF"/>
                  </a:solidFill>
                  <a:latin typeface="Segoe UI"/>
                </a:rPr>
                <a:t>Client</a:t>
              </a:r>
            </a:p>
          </p:txBody>
        </p:sp>
        <p:grpSp>
          <p:nvGrpSpPr>
            <p:cNvPr id="108" name="Group 89"/>
            <p:cNvGrpSpPr/>
            <p:nvPr/>
          </p:nvGrpSpPr>
          <p:grpSpPr>
            <a:xfrm>
              <a:off x="3142403" y="5567084"/>
              <a:ext cx="614407" cy="559510"/>
              <a:chOff x="241228" y="-1619325"/>
              <a:chExt cx="1280479" cy="1166067"/>
            </a:xfrm>
            <a:solidFill>
              <a:srgbClr val="9DD7FC"/>
            </a:solidFill>
          </p:grpSpPr>
          <p:sp>
            <p:nvSpPr>
              <p:cNvPr id="109" name="Freeform 43"/>
              <p:cNvSpPr>
                <a:spLocks noEditPoints="1"/>
              </p:cNvSpPr>
              <p:nvPr/>
            </p:nvSpPr>
            <p:spPr bwMode="auto">
              <a:xfrm>
                <a:off x="241228" y="-1619325"/>
                <a:ext cx="414578" cy="835438"/>
              </a:xfrm>
              <a:custGeom>
                <a:avLst/>
                <a:gdLst>
                  <a:gd name="T0" fmla="*/ 187 w 391"/>
                  <a:gd name="T1" fmla="*/ 274 h 788"/>
                  <a:gd name="T2" fmla="*/ 236 w 391"/>
                  <a:gd name="T3" fmla="*/ 218 h 788"/>
                  <a:gd name="T4" fmla="*/ 391 w 391"/>
                  <a:gd name="T5" fmla="*/ 218 h 788"/>
                  <a:gd name="T6" fmla="*/ 391 w 391"/>
                  <a:gd name="T7" fmla="*/ 175 h 788"/>
                  <a:gd name="T8" fmla="*/ 391 w 391"/>
                  <a:gd name="T9" fmla="*/ 166 h 788"/>
                  <a:gd name="T10" fmla="*/ 391 w 391"/>
                  <a:gd name="T11" fmla="*/ 164 h 788"/>
                  <a:gd name="T12" fmla="*/ 391 w 391"/>
                  <a:gd name="T13" fmla="*/ 40 h 788"/>
                  <a:gd name="T14" fmla="*/ 358 w 391"/>
                  <a:gd name="T15" fmla="*/ 0 h 788"/>
                  <a:gd name="T16" fmla="*/ 34 w 391"/>
                  <a:gd name="T17" fmla="*/ 0 h 788"/>
                  <a:gd name="T18" fmla="*/ 0 w 391"/>
                  <a:gd name="T19" fmla="*/ 38 h 788"/>
                  <a:gd name="T20" fmla="*/ 0 w 391"/>
                  <a:gd name="T21" fmla="*/ 164 h 788"/>
                  <a:gd name="T22" fmla="*/ 0 w 391"/>
                  <a:gd name="T23" fmla="*/ 174 h 788"/>
                  <a:gd name="T24" fmla="*/ 0 w 391"/>
                  <a:gd name="T25" fmla="*/ 175 h 788"/>
                  <a:gd name="T26" fmla="*/ 0 w 391"/>
                  <a:gd name="T27" fmla="*/ 753 h 788"/>
                  <a:gd name="T28" fmla="*/ 35 w 391"/>
                  <a:gd name="T29" fmla="*/ 788 h 788"/>
                  <a:gd name="T30" fmla="*/ 187 w 391"/>
                  <a:gd name="T31" fmla="*/ 788 h 788"/>
                  <a:gd name="T32" fmla="*/ 187 w 391"/>
                  <a:gd name="T33" fmla="*/ 274 h 788"/>
                  <a:gd name="T34" fmla="*/ 47 w 391"/>
                  <a:gd name="T35" fmla="*/ 83 h 788"/>
                  <a:gd name="T36" fmla="*/ 57 w 391"/>
                  <a:gd name="T37" fmla="*/ 73 h 788"/>
                  <a:gd name="T38" fmla="*/ 334 w 391"/>
                  <a:gd name="T39" fmla="*/ 73 h 788"/>
                  <a:gd name="T40" fmla="*/ 344 w 391"/>
                  <a:gd name="T41" fmla="*/ 83 h 788"/>
                  <a:gd name="T42" fmla="*/ 344 w 391"/>
                  <a:gd name="T43" fmla="*/ 120 h 788"/>
                  <a:gd name="T44" fmla="*/ 334 w 391"/>
                  <a:gd name="T45" fmla="*/ 130 h 788"/>
                  <a:gd name="T46" fmla="*/ 57 w 391"/>
                  <a:gd name="T47" fmla="*/ 130 h 788"/>
                  <a:gd name="T48" fmla="*/ 47 w 391"/>
                  <a:gd name="T49" fmla="*/ 120 h 788"/>
                  <a:gd name="T50" fmla="*/ 47 w 391"/>
                  <a:gd name="T51" fmla="*/ 83 h 788"/>
                  <a:gd name="T52" fmla="*/ 80 w 391"/>
                  <a:gd name="T53" fmla="*/ 214 h 788"/>
                  <a:gd name="T54" fmla="*/ 115 w 391"/>
                  <a:gd name="T55" fmla="*/ 249 h 788"/>
                  <a:gd name="T56" fmla="*/ 80 w 391"/>
                  <a:gd name="T57" fmla="*/ 284 h 788"/>
                  <a:gd name="T58" fmla="*/ 43 w 391"/>
                  <a:gd name="T59" fmla="*/ 249 h 788"/>
                  <a:gd name="T60" fmla="*/ 80 w 391"/>
                  <a:gd name="T61" fmla="*/ 214 h 788"/>
                  <a:gd name="T62" fmla="*/ 80 w 391"/>
                  <a:gd name="T63" fmla="*/ 372 h 788"/>
                  <a:gd name="T64" fmla="*/ 51 w 391"/>
                  <a:gd name="T65" fmla="*/ 346 h 788"/>
                  <a:gd name="T66" fmla="*/ 80 w 391"/>
                  <a:gd name="T67" fmla="*/ 319 h 788"/>
                  <a:gd name="T68" fmla="*/ 105 w 391"/>
                  <a:gd name="T69" fmla="*/ 346 h 788"/>
                  <a:gd name="T70" fmla="*/ 80 w 391"/>
                  <a:gd name="T71" fmla="*/ 372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91" h="788">
                    <a:moveTo>
                      <a:pt x="187" y="274"/>
                    </a:moveTo>
                    <a:cubicBezTo>
                      <a:pt x="185" y="246"/>
                      <a:pt x="210" y="219"/>
                      <a:pt x="236" y="218"/>
                    </a:cubicBezTo>
                    <a:cubicBezTo>
                      <a:pt x="391" y="218"/>
                      <a:pt x="391" y="218"/>
                      <a:pt x="391" y="218"/>
                    </a:cubicBezTo>
                    <a:cubicBezTo>
                      <a:pt x="391" y="203"/>
                      <a:pt x="391" y="191"/>
                      <a:pt x="391" y="175"/>
                    </a:cubicBezTo>
                    <a:cubicBezTo>
                      <a:pt x="391" y="175"/>
                      <a:pt x="391" y="175"/>
                      <a:pt x="391" y="166"/>
                    </a:cubicBezTo>
                    <a:cubicBezTo>
                      <a:pt x="391" y="166"/>
                      <a:pt x="391" y="165"/>
                      <a:pt x="391" y="164"/>
                    </a:cubicBezTo>
                    <a:cubicBezTo>
                      <a:pt x="391" y="157"/>
                      <a:pt x="391" y="129"/>
                      <a:pt x="391" y="40"/>
                    </a:cubicBezTo>
                    <a:cubicBezTo>
                      <a:pt x="391" y="0"/>
                      <a:pt x="363" y="0"/>
                      <a:pt x="358" y="0"/>
                    </a:cubicBezTo>
                    <a:cubicBezTo>
                      <a:pt x="347" y="0"/>
                      <a:pt x="290" y="0"/>
                      <a:pt x="34" y="0"/>
                    </a:cubicBezTo>
                    <a:cubicBezTo>
                      <a:pt x="5" y="0"/>
                      <a:pt x="0" y="22"/>
                      <a:pt x="0" y="38"/>
                    </a:cubicBezTo>
                    <a:cubicBezTo>
                      <a:pt x="0" y="44"/>
                      <a:pt x="0" y="71"/>
                      <a:pt x="0" y="164"/>
                    </a:cubicBezTo>
                    <a:cubicBezTo>
                      <a:pt x="0" y="164"/>
                      <a:pt x="0" y="164"/>
                      <a:pt x="0" y="174"/>
                    </a:cubicBezTo>
                    <a:cubicBezTo>
                      <a:pt x="0" y="174"/>
                      <a:pt x="0" y="174"/>
                      <a:pt x="0" y="175"/>
                    </a:cubicBezTo>
                    <a:cubicBezTo>
                      <a:pt x="0" y="177"/>
                      <a:pt x="0" y="218"/>
                      <a:pt x="0" y="753"/>
                    </a:cubicBezTo>
                    <a:cubicBezTo>
                      <a:pt x="0" y="788"/>
                      <a:pt x="29" y="788"/>
                      <a:pt x="35" y="788"/>
                    </a:cubicBezTo>
                    <a:cubicBezTo>
                      <a:pt x="40" y="788"/>
                      <a:pt x="66" y="788"/>
                      <a:pt x="187" y="788"/>
                    </a:cubicBezTo>
                    <a:lnTo>
                      <a:pt x="187" y="274"/>
                    </a:lnTo>
                    <a:close/>
                    <a:moveTo>
                      <a:pt x="47" y="83"/>
                    </a:moveTo>
                    <a:cubicBezTo>
                      <a:pt x="47" y="77"/>
                      <a:pt x="51" y="73"/>
                      <a:pt x="57" y="73"/>
                    </a:cubicBezTo>
                    <a:cubicBezTo>
                      <a:pt x="57" y="73"/>
                      <a:pt x="57" y="73"/>
                      <a:pt x="334" y="73"/>
                    </a:cubicBezTo>
                    <a:cubicBezTo>
                      <a:pt x="340" y="73"/>
                      <a:pt x="344" y="77"/>
                      <a:pt x="344" y="83"/>
                    </a:cubicBezTo>
                    <a:cubicBezTo>
                      <a:pt x="344" y="83"/>
                      <a:pt x="344" y="83"/>
                      <a:pt x="344" y="120"/>
                    </a:cubicBezTo>
                    <a:cubicBezTo>
                      <a:pt x="344" y="126"/>
                      <a:pt x="340" y="130"/>
                      <a:pt x="334" y="130"/>
                    </a:cubicBezTo>
                    <a:cubicBezTo>
                      <a:pt x="334" y="130"/>
                      <a:pt x="334" y="130"/>
                      <a:pt x="57" y="130"/>
                    </a:cubicBezTo>
                    <a:cubicBezTo>
                      <a:pt x="51" y="130"/>
                      <a:pt x="47" y="126"/>
                      <a:pt x="47" y="120"/>
                    </a:cubicBezTo>
                    <a:cubicBezTo>
                      <a:pt x="47" y="120"/>
                      <a:pt x="47" y="120"/>
                      <a:pt x="47" y="83"/>
                    </a:cubicBezTo>
                    <a:close/>
                    <a:moveTo>
                      <a:pt x="80" y="214"/>
                    </a:moveTo>
                    <a:cubicBezTo>
                      <a:pt x="98" y="214"/>
                      <a:pt x="115" y="229"/>
                      <a:pt x="115" y="249"/>
                    </a:cubicBezTo>
                    <a:cubicBezTo>
                      <a:pt x="115" y="268"/>
                      <a:pt x="98" y="284"/>
                      <a:pt x="80" y="284"/>
                    </a:cubicBezTo>
                    <a:cubicBezTo>
                      <a:pt x="59" y="284"/>
                      <a:pt x="43" y="268"/>
                      <a:pt x="43" y="249"/>
                    </a:cubicBezTo>
                    <a:cubicBezTo>
                      <a:pt x="43" y="229"/>
                      <a:pt x="59" y="214"/>
                      <a:pt x="80" y="214"/>
                    </a:cubicBezTo>
                    <a:close/>
                    <a:moveTo>
                      <a:pt x="80" y="372"/>
                    </a:moveTo>
                    <a:cubicBezTo>
                      <a:pt x="64" y="372"/>
                      <a:pt x="51" y="360"/>
                      <a:pt x="51" y="346"/>
                    </a:cubicBezTo>
                    <a:cubicBezTo>
                      <a:pt x="51" y="331"/>
                      <a:pt x="64" y="319"/>
                      <a:pt x="80" y="319"/>
                    </a:cubicBezTo>
                    <a:cubicBezTo>
                      <a:pt x="94" y="319"/>
                      <a:pt x="105" y="331"/>
                      <a:pt x="105" y="346"/>
                    </a:cubicBezTo>
                    <a:cubicBezTo>
                      <a:pt x="105" y="360"/>
                      <a:pt x="94" y="372"/>
                      <a:pt x="80" y="372"/>
                    </a:cubicBezTo>
                    <a:close/>
                  </a:path>
                </a:pathLst>
              </a:custGeom>
              <a:grpFill/>
              <a:ln>
                <a:noFill/>
              </a:ln>
            </p:spPr>
            <p:txBody>
              <a:bodyPr vert="horz" wrap="square" lIns="89630" tIns="44815" rIns="89630" bIns="44815" numCol="1" anchor="t" anchorCtr="0" compatLnSpc="1">
                <a:prstTxWarp prst="textNoShape">
                  <a:avLst/>
                </a:prstTxWarp>
              </a:bodyPr>
              <a:lstStyle/>
              <a:p>
                <a:pPr defTabSz="896328">
                  <a:defRPr/>
                </a:pPr>
                <a:endParaRPr lang="en-US" sz="1766" kern="0">
                  <a:solidFill>
                    <a:srgbClr val="FFFFFF"/>
                  </a:solidFill>
                  <a:latin typeface="Segoe UI"/>
                </a:endParaRPr>
              </a:p>
            </p:txBody>
          </p:sp>
          <p:sp>
            <p:nvSpPr>
              <p:cNvPr id="110" name="Freeform 44"/>
              <p:cNvSpPr>
                <a:spLocks noEditPoints="1"/>
              </p:cNvSpPr>
              <p:nvPr/>
            </p:nvSpPr>
            <p:spPr bwMode="auto">
              <a:xfrm>
                <a:off x="489300" y="-1338499"/>
                <a:ext cx="1032407" cy="885241"/>
              </a:xfrm>
              <a:custGeom>
                <a:avLst/>
                <a:gdLst>
                  <a:gd name="T0" fmla="*/ 943 w 974"/>
                  <a:gd name="T1" fmla="*/ 0 h 835"/>
                  <a:gd name="T2" fmla="*/ 33 w 974"/>
                  <a:gd name="T3" fmla="*/ 0 h 835"/>
                  <a:gd name="T4" fmla="*/ 0 w 974"/>
                  <a:gd name="T5" fmla="*/ 30 h 835"/>
                  <a:gd name="T6" fmla="*/ 0 w 974"/>
                  <a:gd name="T7" fmla="*/ 683 h 835"/>
                  <a:gd name="T8" fmla="*/ 33 w 974"/>
                  <a:gd name="T9" fmla="*/ 714 h 835"/>
                  <a:gd name="T10" fmla="*/ 332 w 974"/>
                  <a:gd name="T11" fmla="*/ 714 h 835"/>
                  <a:gd name="T12" fmla="*/ 323 w 974"/>
                  <a:gd name="T13" fmla="*/ 761 h 835"/>
                  <a:gd name="T14" fmla="*/ 272 w 974"/>
                  <a:gd name="T15" fmla="*/ 779 h 835"/>
                  <a:gd name="T16" fmla="*/ 267 w 974"/>
                  <a:gd name="T17" fmla="*/ 779 h 835"/>
                  <a:gd name="T18" fmla="*/ 246 w 974"/>
                  <a:gd name="T19" fmla="*/ 801 h 835"/>
                  <a:gd name="T20" fmla="*/ 246 w 974"/>
                  <a:gd name="T21" fmla="*/ 813 h 835"/>
                  <a:gd name="T22" fmla="*/ 267 w 974"/>
                  <a:gd name="T23" fmla="*/ 835 h 835"/>
                  <a:gd name="T24" fmla="*/ 719 w 974"/>
                  <a:gd name="T25" fmla="*/ 835 h 835"/>
                  <a:gd name="T26" fmla="*/ 740 w 974"/>
                  <a:gd name="T27" fmla="*/ 813 h 835"/>
                  <a:gd name="T28" fmla="*/ 740 w 974"/>
                  <a:gd name="T29" fmla="*/ 801 h 835"/>
                  <a:gd name="T30" fmla="*/ 719 w 974"/>
                  <a:gd name="T31" fmla="*/ 779 h 835"/>
                  <a:gd name="T32" fmla="*/ 717 w 974"/>
                  <a:gd name="T33" fmla="*/ 779 h 835"/>
                  <a:gd name="T34" fmla="*/ 669 w 974"/>
                  <a:gd name="T35" fmla="*/ 761 h 835"/>
                  <a:gd name="T36" fmla="*/ 661 w 974"/>
                  <a:gd name="T37" fmla="*/ 714 h 835"/>
                  <a:gd name="T38" fmla="*/ 943 w 974"/>
                  <a:gd name="T39" fmla="*/ 714 h 835"/>
                  <a:gd name="T40" fmla="*/ 974 w 974"/>
                  <a:gd name="T41" fmla="*/ 683 h 835"/>
                  <a:gd name="T42" fmla="*/ 974 w 974"/>
                  <a:gd name="T43" fmla="*/ 30 h 835"/>
                  <a:gd name="T44" fmla="*/ 943 w 974"/>
                  <a:gd name="T45" fmla="*/ 0 h 835"/>
                  <a:gd name="T46" fmla="*/ 918 w 974"/>
                  <a:gd name="T47" fmla="*/ 634 h 835"/>
                  <a:gd name="T48" fmla="*/ 892 w 974"/>
                  <a:gd name="T49" fmla="*/ 660 h 835"/>
                  <a:gd name="T50" fmla="*/ 84 w 974"/>
                  <a:gd name="T51" fmla="*/ 660 h 835"/>
                  <a:gd name="T52" fmla="*/ 57 w 974"/>
                  <a:gd name="T53" fmla="*/ 634 h 835"/>
                  <a:gd name="T54" fmla="*/ 57 w 974"/>
                  <a:gd name="T55" fmla="*/ 79 h 835"/>
                  <a:gd name="T56" fmla="*/ 84 w 974"/>
                  <a:gd name="T57" fmla="*/ 53 h 835"/>
                  <a:gd name="T58" fmla="*/ 892 w 974"/>
                  <a:gd name="T59" fmla="*/ 53 h 835"/>
                  <a:gd name="T60" fmla="*/ 918 w 974"/>
                  <a:gd name="T61" fmla="*/ 79 h 835"/>
                  <a:gd name="T62" fmla="*/ 918 w 974"/>
                  <a:gd name="T63" fmla="*/ 634 h 8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74" h="835">
                    <a:moveTo>
                      <a:pt x="943" y="0"/>
                    </a:moveTo>
                    <a:cubicBezTo>
                      <a:pt x="33" y="0"/>
                      <a:pt x="33" y="0"/>
                      <a:pt x="33" y="0"/>
                    </a:cubicBezTo>
                    <a:cubicBezTo>
                      <a:pt x="15" y="0"/>
                      <a:pt x="0" y="13"/>
                      <a:pt x="0" y="30"/>
                    </a:cubicBezTo>
                    <a:cubicBezTo>
                      <a:pt x="0" y="683"/>
                      <a:pt x="0" y="683"/>
                      <a:pt x="0" y="683"/>
                    </a:cubicBezTo>
                    <a:cubicBezTo>
                      <a:pt x="0" y="700"/>
                      <a:pt x="15" y="714"/>
                      <a:pt x="33" y="714"/>
                    </a:cubicBezTo>
                    <a:cubicBezTo>
                      <a:pt x="332" y="714"/>
                      <a:pt x="332" y="714"/>
                      <a:pt x="332" y="714"/>
                    </a:cubicBezTo>
                    <a:cubicBezTo>
                      <a:pt x="332" y="714"/>
                      <a:pt x="330" y="751"/>
                      <a:pt x="323" y="761"/>
                    </a:cubicBezTo>
                    <a:cubicBezTo>
                      <a:pt x="311" y="779"/>
                      <a:pt x="288" y="774"/>
                      <a:pt x="272" y="779"/>
                    </a:cubicBezTo>
                    <a:cubicBezTo>
                      <a:pt x="267" y="779"/>
                      <a:pt x="267" y="779"/>
                      <a:pt x="267" y="779"/>
                    </a:cubicBezTo>
                    <a:cubicBezTo>
                      <a:pt x="255" y="779"/>
                      <a:pt x="246" y="789"/>
                      <a:pt x="246" y="801"/>
                    </a:cubicBezTo>
                    <a:cubicBezTo>
                      <a:pt x="246" y="813"/>
                      <a:pt x="246" y="813"/>
                      <a:pt x="246" y="813"/>
                    </a:cubicBezTo>
                    <a:cubicBezTo>
                      <a:pt x="246" y="825"/>
                      <a:pt x="255" y="835"/>
                      <a:pt x="267" y="835"/>
                    </a:cubicBezTo>
                    <a:cubicBezTo>
                      <a:pt x="719" y="835"/>
                      <a:pt x="719" y="835"/>
                      <a:pt x="719" y="835"/>
                    </a:cubicBezTo>
                    <a:cubicBezTo>
                      <a:pt x="730" y="835"/>
                      <a:pt x="740" y="825"/>
                      <a:pt x="740" y="813"/>
                    </a:cubicBezTo>
                    <a:cubicBezTo>
                      <a:pt x="740" y="801"/>
                      <a:pt x="740" y="801"/>
                      <a:pt x="740" y="801"/>
                    </a:cubicBezTo>
                    <a:cubicBezTo>
                      <a:pt x="740" y="789"/>
                      <a:pt x="730" y="779"/>
                      <a:pt x="719" y="779"/>
                    </a:cubicBezTo>
                    <a:cubicBezTo>
                      <a:pt x="717" y="779"/>
                      <a:pt x="717" y="779"/>
                      <a:pt x="717" y="779"/>
                    </a:cubicBezTo>
                    <a:cubicBezTo>
                      <a:pt x="708" y="778"/>
                      <a:pt x="681" y="780"/>
                      <a:pt x="669" y="761"/>
                    </a:cubicBezTo>
                    <a:cubicBezTo>
                      <a:pt x="663" y="751"/>
                      <a:pt x="661" y="714"/>
                      <a:pt x="661" y="714"/>
                    </a:cubicBezTo>
                    <a:cubicBezTo>
                      <a:pt x="943" y="714"/>
                      <a:pt x="943" y="714"/>
                      <a:pt x="943" y="714"/>
                    </a:cubicBezTo>
                    <a:cubicBezTo>
                      <a:pt x="960" y="714"/>
                      <a:pt x="974" y="700"/>
                      <a:pt x="974" y="683"/>
                    </a:cubicBezTo>
                    <a:cubicBezTo>
                      <a:pt x="974" y="30"/>
                      <a:pt x="974" y="30"/>
                      <a:pt x="974" y="30"/>
                    </a:cubicBezTo>
                    <a:cubicBezTo>
                      <a:pt x="974" y="13"/>
                      <a:pt x="960" y="0"/>
                      <a:pt x="943" y="0"/>
                    </a:cubicBezTo>
                    <a:close/>
                    <a:moveTo>
                      <a:pt x="918" y="634"/>
                    </a:moveTo>
                    <a:cubicBezTo>
                      <a:pt x="918" y="649"/>
                      <a:pt x="906" y="660"/>
                      <a:pt x="892" y="660"/>
                    </a:cubicBezTo>
                    <a:cubicBezTo>
                      <a:pt x="84" y="660"/>
                      <a:pt x="84" y="660"/>
                      <a:pt x="84" y="660"/>
                    </a:cubicBezTo>
                    <a:cubicBezTo>
                      <a:pt x="69" y="660"/>
                      <a:pt x="57" y="649"/>
                      <a:pt x="57" y="634"/>
                    </a:cubicBezTo>
                    <a:cubicBezTo>
                      <a:pt x="57" y="79"/>
                      <a:pt x="57" y="79"/>
                      <a:pt x="57" y="79"/>
                    </a:cubicBezTo>
                    <a:cubicBezTo>
                      <a:pt x="57" y="64"/>
                      <a:pt x="69" y="53"/>
                      <a:pt x="84" y="53"/>
                    </a:cubicBezTo>
                    <a:cubicBezTo>
                      <a:pt x="892" y="53"/>
                      <a:pt x="892" y="53"/>
                      <a:pt x="892" y="53"/>
                    </a:cubicBezTo>
                    <a:cubicBezTo>
                      <a:pt x="906" y="53"/>
                      <a:pt x="918" y="64"/>
                      <a:pt x="918" y="79"/>
                    </a:cubicBezTo>
                    <a:cubicBezTo>
                      <a:pt x="918" y="634"/>
                      <a:pt x="918" y="634"/>
                      <a:pt x="918" y="634"/>
                    </a:cubicBezTo>
                    <a:close/>
                  </a:path>
                </a:pathLst>
              </a:custGeom>
              <a:grpFill/>
              <a:ln>
                <a:noFill/>
              </a:ln>
            </p:spPr>
            <p:txBody>
              <a:bodyPr vert="horz" wrap="square" lIns="89630" tIns="44815" rIns="89630" bIns="44815" numCol="1" anchor="t" anchorCtr="0" compatLnSpc="1">
                <a:prstTxWarp prst="textNoShape">
                  <a:avLst/>
                </a:prstTxWarp>
              </a:bodyPr>
              <a:lstStyle/>
              <a:p>
                <a:pPr defTabSz="896328">
                  <a:defRPr/>
                </a:pPr>
                <a:endParaRPr lang="en-US" sz="1766" kern="0">
                  <a:solidFill>
                    <a:srgbClr val="FFFFFF"/>
                  </a:solidFill>
                  <a:latin typeface="Segoe UI"/>
                </a:endParaRPr>
              </a:p>
            </p:txBody>
          </p:sp>
        </p:grpSp>
      </p:grpSp>
      <p:pic>
        <p:nvPicPr>
          <p:cNvPr id="111" name="Picture 18"/>
          <p:cNvPicPr>
            <a:picLocks noChangeAspect="1"/>
          </p:cNvPicPr>
          <p:nvPr/>
        </p:nvPicPr>
        <p:blipFill rotWithShape="1">
          <a:blip r:embed="rId3" cstate="print">
            <a:extLst>
              <a:ext uri="{BEBA8EAE-BF5A-486C-A8C5-ECC9F3942E4B}">
                <a14:imgProps xmlns:a14="http://schemas.microsoft.com/office/drawing/2010/main">
                  <a14:imgLayer r:embed="rId4">
                    <a14:imgEffect>
                      <a14:sharpenSoften amount="100000"/>
                    </a14:imgEffect>
                    <a14:imgEffect>
                      <a14:saturation sat="400000"/>
                    </a14:imgEffect>
                    <a14:imgEffect>
                      <a14:brightnessContrast bright="-100000" contrast="2000"/>
                    </a14:imgEffect>
                  </a14:imgLayer>
                </a14:imgProps>
              </a:ext>
              <a:ext uri="{28A0092B-C50C-407E-A947-70E740481C1C}">
                <a14:useLocalDpi xmlns:a14="http://schemas.microsoft.com/office/drawing/2010/main" val="0"/>
              </a:ext>
            </a:extLst>
          </a:blip>
          <a:srcRect r="14802" b="29416"/>
          <a:stretch/>
        </p:blipFill>
        <p:spPr>
          <a:xfrm>
            <a:off x="568831" y="4353602"/>
            <a:ext cx="1611922" cy="315493"/>
          </a:xfrm>
          <a:prstGeom prst="rect">
            <a:avLst/>
          </a:prstGeom>
          <a:solidFill>
            <a:srgbClr val="FFFFFF"/>
          </a:solidFill>
          <a:ln>
            <a:noFill/>
          </a:ln>
        </p:spPr>
      </p:pic>
      <p:sp>
        <p:nvSpPr>
          <p:cNvPr id="112" name="Freeform 22"/>
          <p:cNvSpPr>
            <a:spLocks noChangeAspect="1" noEditPoints="1"/>
          </p:cNvSpPr>
          <p:nvPr/>
        </p:nvSpPr>
        <p:spPr bwMode="auto">
          <a:xfrm>
            <a:off x="765637" y="2208487"/>
            <a:ext cx="1413633" cy="202554"/>
          </a:xfrm>
          <a:custGeom>
            <a:avLst/>
            <a:gdLst>
              <a:gd name="T0" fmla="*/ 383 w 6029"/>
              <a:gd name="T1" fmla="*/ 425 h 864"/>
              <a:gd name="T2" fmla="*/ 864 w 6029"/>
              <a:gd name="T3" fmla="*/ 864 h 864"/>
              <a:gd name="T4" fmla="*/ 368 w 6029"/>
              <a:gd name="T5" fmla="*/ 69 h 864"/>
              <a:gd name="T6" fmla="*/ 368 w 6029"/>
              <a:gd name="T7" fmla="*/ 440 h 864"/>
              <a:gd name="T8" fmla="*/ 368 w 6029"/>
              <a:gd name="T9" fmla="*/ 440 h 864"/>
              <a:gd name="T10" fmla="*/ 1836 w 6029"/>
              <a:gd name="T11" fmla="*/ 200 h 864"/>
              <a:gd name="T12" fmla="*/ 1914 w 6029"/>
              <a:gd name="T13" fmla="*/ 200 h 864"/>
              <a:gd name="T14" fmla="*/ 1614 w 6029"/>
              <a:gd name="T15" fmla="*/ 607 h 864"/>
              <a:gd name="T16" fmla="*/ 1310 w 6029"/>
              <a:gd name="T17" fmla="*/ 606 h 864"/>
              <a:gd name="T18" fmla="*/ 1345 w 6029"/>
              <a:gd name="T19" fmla="*/ 692 h 864"/>
              <a:gd name="T20" fmla="*/ 1650 w 6029"/>
              <a:gd name="T21" fmla="*/ 692 h 864"/>
              <a:gd name="T22" fmla="*/ 1846 w 6029"/>
              <a:gd name="T23" fmla="*/ 321 h 864"/>
              <a:gd name="T24" fmla="*/ 2302 w 6029"/>
              <a:gd name="T25" fmla="*/ 465 h 864"/>
              <a:gd name="T26" fmla="*/ 2053 w 6029"/>
              <a:gd name="T27" fmla="*/ 383 h 864"/>
              <a:gd name="T28" fmla="*/ 2053 w 6029"/>
              <a:gd name="T29" fmla="*/ 692 h 864"/>
              <a:gd name="T30" fmla="*/ 2242 w 6029"/>
              <a:gd name="T31" fmla="*/ 480 h 864"/>
              <a:gd name="T32" fmla="*/ 2710 w 6029"/>
              <a:gd name="T33" fmla="*/ 143 h 864"/>
              <a:gd name="T34" fmla="*/ 2539 w 6029"/>
              <a:gd name="T35" fmla="*/ 312 h 864"/>
              <a:gd name="T36" fmla="*/ 2522 w 6029"/>
              <a:gd name="T37" fmla="*/ 701 h 864"/>
              <a:gd name="T38" fmla="*/ 2710 w 6029"/>
              <a:gd name="T39" fmla="*/ 692 h 864"/>
              <a:gd name="T40" fmla="*/ 2459 w 6029"/>
              <a:gd name="T41" fmla="*/ 613 h 864"/>
              <a:gd name="T42" fmla="*/ 2621 w 6029"/>
              <a:gd name="T43" fmla="*/ 393 h 864"/>
              <a:gd name="T44" fmla="*/ 3104 w 6029"/>
              <a:gd name="T45" fmla="*/ 364 h 864"/>
              <a:gd name="T46" fmla="*/ 2835 w 6029"/>
              <a:gd name="T47" fmla="*/ 648 h 864"/>
              <a:gd name="T48" fmla="*/ 3104 w 6029"/>
              <a:gd name="T49" fmla="*/ 364 h 864"/>
              <a:gd name="T50" fmla="*/ 2847 w 6029"/>
              <a:gd name="T51" fmla="*/ 509 h 864"/>
              <a:gd name="T52" fmla="*/ 3090 w 6029"/>
              <a:gd name="T53" fmla="*/ 507 h 864"/>
              <a:gd name="T54" fmla="*/ 3547 w 6029"/>
              <a:gd name="T55" fmla="*/ 620 h 864"/>
              <a:gd name="T56" fmla="*/ 3316 w 6029"/>
              <a:gd name="T57" fmla="*/ 620 h 864"/>
              <a:gd name="T58" fmla="*/ 3343 w 6029"/>
              <a:gd name="T59" fmla="*/ 692 h 864"/>
              <a:gd name="T60" fmla="*/ 3578 w 6029"/>
              <a:gd name="T61" fmla="*/ 692 h 864"/>
              <a:gd name="T62" fmla="*/ 3845 w 6029"/>
              <a:gd name="T63" fmla="*/ 484 h 864"/>
              <a:gd name="T64" fmla="*/ 3840 w 6029"/>
              <a:gd name="T65" fmla="*/ 363 h 864"/>
              <a:gd name="T66" fmla="*/ 3751 w 6029"/>
              <a:gd name="T67" fmla="*/ 343 h 864"/>
              <a:gd name="T68" fmla="*/ 3866 w 6029"/>
              <a:gd name="T69" fmla="*/ 564 h 864"/>
              <a:gd name="T70" fmla="*/ 3713 w 6029"/>
              <a:gd name="T71" fmla="*/ 678 h 864"/>
              <a:gd name="T72" fmla="*/ 3920 w 6029"/>
              <a:gd name="T73" fmla="*/ 531 h 864"/>
              <a:gd name="T74" fmla="*/ 4213 w 6029"/>
              <a:gd name="T75" fmla="*/ 339 h 864"/>
              <a:gd name="T76" fmla="*/ 4408 w 6029"/>
              <a:gd name="T77" fmla="*/ 251 h 864"/>
              <a:gd name="T78" fmla="*/ 4142 w 6029"/>
              <a:gd name="T79" fmla="*/ 303 h 864"/>
              <a:gd name="T80" fmla="*/ 4366 w 6029"/>
              <a:gd name="T81" fmla="*/ 568 h 864"/>
              <a:gd name="T82" fmla="*/ 4141 w 6029"/>
              <a:gd name="T83" fmla="*/ 671 h 864"/>
              <a:gd name="T84" fmla="*/ 4430 w 6029"/>
              <a:gd name="T85" fmla="*/ 561 h 864"/>
              <a:gd name="T86" fmla="*/ 4648 w 6029"/>
              <a:gd name="T87" fmla="*/ 312 h 864"/>
              <a:gd name="T88" fmla="*/ 4522 w 6029"/>
              <a:gd name="T89" fmla="*/ 649 h 864"/>
              <a:gd name="T90" fmla="*/ 4660 w 6029"/>
              <a:gd name="T91" fmla="*/ 650 h 864"/>
              <a:gd name="T92" fmla="*/ 4801 w 6029"/>
              <a:gd name="T93" fmla="*/ 490 h 864"/>
              <a:gd name="T94" fmla="*/ 4715 w 6029"/>
              <a:gd name="T95" fmla="*/ 391 h 864"/>
              <a:gd name="T96" fmla="*/ 5025 w 6029"/>
              <a:gd name="T97" fmla="*/ 315 h 864"/>
              <a:gd name="T98" fmla="*/ 4927 w 6029"/>
              <a:gd name="T99" fmla="*/ 321 h 864"/>
              <a:gd name="T100" fmla="*/ 4927 w 6029"/>
              <a:gd name="T101" fmla="*/ 503 h 864"/>
              <a:gd name="T102" fmla="*/ 5061 w 6029"/>
              <a:gd name="T103" fmla="*/ 320 h 864"/>
              <a:gd name="T104" fmla="*/ 5153 w 6029"/>
              <a:gd name="T105" fmla="*/ 321 h 864"/>
              <a:gd name="T106" fmla="*/ 5434 w 6029"/>
              <a:gd name="T107" fmla="*/ 321 h 864"/>
              <a:gd name="T108" fmla="*/ 5616 w 6029"/>
              <a:gd name="T109" fmla="*/ 312 h 864"/>
              <a:gd name="T110" fmla="*/ 5490 w 6029"/>
              <a:gd name="T111" fmla="*/ 649 h 864"/>
              <a:gd name="T112" fmla="*/ 5628 w 6029"/>
              <a:gd name="T113" fmla="*/ 650 h 864"/>
              <a:gd name="T114" fmla="*/ 5769 w 6029"/>
              <a:gd name="T115" fmla="*/ 490 h 864"/>
              <a:gd name="T116" fmla="*/ 5683 w 6029"/>
              <a:gd name="T117" fmla="*/ 391 h 864"/>
              <a:gd name="T118" fmla="*/ 5993 w 6029"/>
              <a:gd name="T119" fmla="*/ 315 h 864"/>
              <a:gd name="T120" fmla="*/ 5895 w 6029"/>
              <a:gd name="T121" fmla="*/ 321 h 864"/>
              <a:gd name="T122" fmla="*/ 5895 w 6029"/>
              <a:gd name="T123" fmla="*/ 503 h 864"/>
              <a:gd name="T124" fmla="*/ 6029 w 6029"/>
              <a:gd name="T125" fmla="*/ 320 h 8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029" h="864">
                <a:moveTo>
                  <a:pt x="383" y="67"/>
                </a:moveTo>
                <a:cubicBezTo>
                  <a:pt x="864" y="0"/>
                  <a:pt x="864" y="0"/>
                  <a:pt x="864" y="0"/>
                </a:cubicBezTo>
                <a:cubicBezTo>
                  <a:pt x="864" y="425"/>
                  <a:pt x="864" y="425"/>
                  <a:pt x="864" y="425"/>
                </a:cubicBezTo>
                <a:cubicBezTo>
                  <a:pt x="383" y="425"/>
                  <a:pt x="383" y="425"/>
                  <a:pt x="383" y="425"/>
                </a:cubicBezTo>
                <a:lnTo>
                  <a:pt x="383" y="67"/>
                </a:lnTo>
                <a:close/>
                <a:moveTo>
                  <a:pt x="383" y="440"/>
                </a:moveTo>
                <a:cubicBezTo>
                  <a:pt x="383" y="797"/>
                  <a:pt x="383" y="797"/>
                  <a:pt x="383" y="797"/>
                </a:cubicBezTo>
                <a:cubicBezTo>
                  <a:pt x="864" y="864"/>
                  <a:pt x="864" y="864"/>
                  <a:pt x="864" y="864"/>
                </a:cubicBezTo>
                <a:cubicBezTo>
                  <a:pt x="864" y="440"/>
                  <a:pt x="864" y="440"/>
                  <a:pt x="864" y="440"/>
                </a:cubicBezTo>
                <a:lnTo>
                  <a:pt x="383" y="440"/>
                </a:lnTo>
                <a:close/>
                <a:moveTo>
                  <a:pt x="368" y="425"/>
                </a:moveTo>
                <a:cubicBezTo>
                  <a:pt x="368" y="69"/>
                  <a:pt x="368" y="69"/>
                  <a:pt x="368" y="69"/>
                </a:cubicBezTo>
                <a:cubicBezTo>
                  <a:pt x="0" y="121"/>
                  <a:pt x="0" y="121"/>
                  <a:pt x="0" y="121"/>
                </a:cubicBezTo>
                <a:cubicBezTo>
                  <a:pt x="0" y="425"/>
                  <a:pt x="0" y="425"/>
                  <a:pt x="0" y="425"/>
                </a:cubicBezTo>
                <a:lnTo>
                  <a:pt x="368" y="425"/>
                </a:lnTo>
                <a:close/>
                <a:moveTo>
                  <a:pt x="368" y="440"/>
                </a:moveTo>
                <a:cubicBezTo>
                  <a:pt x="0" y="440"/>
                  <a:pt x="0" y="440"/>
                  <a:pt x="0" y="440"/>
                </a:cubicBezTo>
                <a:cubicBezTo>
                  <a:pt x="0" y="744"/>
                  <a:pt x="0" y="744"/>
                  <a:pt x="0" y="744"/>
                </a:cubicBezTo>
                <a:cubicBezTo>
                  <a:pt x="368" y="795"/>
                  <a:pt x="368" y="795"/>
                  <a:pt x="368" y="795"/>
                </a:cubicBezTo>
                <a:lnTo>
                  <a:pt x="368" y="440"/>
                </a:lnTo>
                <a:close/>
                <a:moveTo>
                  <a:pt x="1902" y="173"/>
                </a:moveTo>
                <a:cubicBezTo>
                  <a:pt x="1895" y="165"/>
                  <a:pt x="1886" y="161"/>
                  <a:pt x="1874" y="161"/>
                </a:cubicBezTo>
                <a:cubicBezTo>
                  <a:pt x="1863" y="161"/>
                  <a:pt x="1854" y="165"/>
                  <a:pt x="1847" y="173"/>
                </a:cubicBezTo>
                <a:cubicBezTo>
                  <a:pt x="1839" y="180"/>
                  <a:pt x="1836" y="189"/>
                  <a:pt x="1836" y="200"/>
                </a:cubicBezTo>
                <a:cubicBezTo>
                  <a:pt x="1836" y="211"/>
                  <a:pt x="1840" y="221"/>
                  <a:pt x="1847" y="228"/>
                </a:cubicBezTo>
                <a:cubicBezTo>
                  <a:pt x="1854" y="235"/>
                  <a:pt x="1864" y="238"/>
                  <a:pt x="1874" y="238"/>
                </a:cubicBezTo>
                <a:cubicBezTo>
                  <a:pt x="1885" y="238"/>
                  <a:pt x="1894" y="235"/>
                  <a:pt x="1902" y="227"/>
                </a:cubicBezTo>
                <a:cubicBezTo>
                  <a:pt x="1910" y="220"/>
                  <a:pt x="1914" y="211"/>
                  <a:pt x="1914" y="200"/>
                </a:cubicBezTo>
                <a:cubicBezTo>
                  <a:pt x="1914" y="189"/>
                  <a:pt x="1910" y="180"/>
                  <a:pt x="1902" y="173"/>
                </a:cubicBezTo>
                <a:close/>
                <a:moveTo>
                  <a:pt x="1731" y="173"/>
                </a:moveTo>
                <a:cubicBezTo>
                  <a:pt x="1615" y="607"/>
                  <a:pt x="1615" y="607"/>
                  <a:pt x="1615" y="607"/>
                </a:cubicBezTo>
                <a:cubicBezTo>
                  <a:pt x="1614" y="607"/>
                  <a:pt x="1614" y="607"/>
                  <a:pt x="1614" y="607"/>
                </a:cubicBezTo>
                <a:cubicBezTo>
                  <a:pt x="1495" y="173"/>
                  <a:pt x="1495" y="173"/>
                  <a:pt x="1495" y="173"/>
                </a:cubicBezTo>
                <a:cubicBezTo>
                  <a:pt x="1436" y="173"/>
                  <a:pt x="1436" y="173"/>
                  <a:pt x="1436" y="173"/>
                </a:cubicBezTo>
                <a:cubicBezTo>
                  <a:pt x="1311" y="606"/>
                  <a:pt x="1311" y="606"/>
                  <a:pt x="1311" y="606"/>
                </a:cubicBezTo>
                <a:cubicBezTo>
                  <a:pt x="1310" y="606"/>
                  <a:pt x="1310" y="606"/>
                  <a:pt x="1310" y="606"/>
                </a:cubicBezTo>
                <a:cubicBezTo>
                  <a:pt x="1190" y="173"/>
                  <a:pt x="1190" y="173"/>
                  <a:pt x="1190" y="173"/>
                </a:cubicBezTo>
                <a:cubicBezTo>
                  <a:pt x="1123" y="173"/>
                  <a:pt x="1123" y="173"/>
                  <a:pt x="1123" y="173"/>
                </a:cubicBezTo>
                <a:cubicBezTo>
                  <a:pt x="1275" y="692"/>
                  <a:pt x="1275" y="692"/>
                  <a:pt x="1275" y="692"/>
                </a:cubicBezTo>
                <a:cubicBezTo>
                  <a:pt x="1345" y="692"/>
                  <a:pt x="1345" y="692"/>
                  <a:pt x="1345" y="692"/>
                </a:cubicBezTo>
                <a:cubicBezTo>
                  <a:pt x="1461" y="281"/>
                  <a:pt x="1461" y="281"/>
                  <a:pt x="1461" y="281"/>
                </a:cubicBezTo>
                <a:cubicBezTo>
                  <a:pt x="1463" y="281"/>
                  <a:pt x="1463" y="281"/>
                  <a:pt x="1463" y="281"/>
                </a:cubicBezTo>
                <a:cubicBezTo>
                  <a:pt x="1579" y="692"/>
                  <a:pt x="1579" y="692"/>
                  <a:pt x="1579" y="692"/>
                </a:cubicBezTo>
                <a:cubicBezTo>
                  <a:pt x="1650" y="692"/>
                  <a:pt x="1650" y="692"/>
                  <a:pt x="1650" y="692"/>
                </a:cubicBezTo>
                <a:cubicBezTo>
                  <a:pt x="1796" y="173"/>
                  <a:pt x="1796" y="173"/>
                  <a:pt x="1796" y="173"/>
                </a:cubicBezTo>
                <a:lnTo>
                  <a:pt x="1731" y="173"/>
                </a:lnTo>
                <a:close/>
                <a:moveTo>
                  <a:pt x="1905" y="321"/>
                </a:moveTo>
                <a:cubicBezTo>
                  <a:pt x="1846" y="321"/>
                  <a:pt x="1846" y="321"/>
                  <a:pt x="1846" y="321"/>
                </a:cubicBezTo>
                <a:cubicBezTo>
                  <a:pt x="1846" y="692"/>
                  <a:pt x="1846" y="692"/>
                  <a:pt x="1846" y="692"/>
                </a:cubicBezTo>
                <a:cubicBezTo>
                  <a:pt x="1905" y="692"/>
                  <a:pt x="1905" y="692"/>
                  <a:pt x="1905" y="692"/>
                </a:cubicBezTo>
                <a:lnTo>
                  <a:pt x="1905" y="321"/>
                </a:lnTo>
                <a:close/>
                <a:moveTo>
                  <a:pt x="2302" y="465"/>
                </a:moveTo>
                <a:cubicBezTo>
                  <a:pt x="2302" y="416"/>
                  <a:pt x="2291" y="378"/>
                  <a:pt x="2269" y="352"/>
                </a:cubicBezTo>
                <a:cubicBezTo>
                  <a:pt x="2248" y="325"/>
                  <a:pt x="2217" y="312"/>
                  <a:pt x="2176" y="312"/>
                </a:cubicBezTo>
                <a:cubicBezTo>
                  <a:pt x="2123" y="312"/>
                  <a:pt x="2082" y="336"/>
                  <a:pt x="2055" y="383"/>
                </a:cubicBezTo>
                <a:cubicBezTo>
                  <a:pt x="2053" y="383"/>
                  <a:pt x="2053" y="383"/>
                  <a:pt x="2053" y="383"/>
                </a:cubicBezTo>
                <a:cubicBezTo>
                  <a:pt x="2053" y="321"/>
                  <a:pt x="2053" y="321"/>
                  <a:pt x="2053" y="321"/>
                </a:cubicBezTo>
                <a:cubicBezTo>
                  <a:pt x="1994" y="321"/>
                  <a:pt x="1994" y="321"/>
                  <a:pt x="1994" y="321"/>
                </a:cubicBezTo>
                <a:cubicBezTo>
                  <a:pt x="1994" y="692"/>
                  <a:pt x="1994" y="692"/>
                  <a:pt x="1994" y="692"/>
                </a:cubicBezTo>
                <a:cubicBezTo>
                  <a:pt x="2053" y="692"/>
                  <a:pt x="2053" y="692"/>
                  <a:pt x="2053" y="692"/>
                </a:cubicBezTo>
                <a:cubicBezTo>
                  <a:pt x="2053" y="480"/>
                  <a:pt x="2053" y="480"/>
                  <a:pt x="2053" y="480"/>
                </a:cubicBezTo>
                <a:cubicBezTo>
                  <a:pt x="2053" y="446"/>
                  <a:pt x="2063" y="418"/>
                  <a:pt x="2083" y="396"/>
                </a:cubicBezTo>
                <a:cubicBezTo>
                  <a:pt x="2102" y="374"/>
                  <a:pt x="2127" y="363"/>
                  <a:pt x="2156" y="363"/>
                </a:cubicBezTo>
                <a:cubicBezTo>
                  <a:pt x="2213" y="363"/>
                  <a:pt x="2242" y="402"/>
                  <a:pt x="2242" y="480"/>
                </a:cubicBezTo>
                <a:cubicBezTo>
                  <a:pt x="2242" y="692"/>
                  <a:pt x="2242" y="692"/>
                  <a:pt x="2242" y="692"/>
                </a:cubicBezTo>
                <a:cubicBezTo>
                  <a:pt x="2302" y="692"/>
                  <a:pt x="2302" y="692"/>
                  <a:pt x="2302" y="692"/>
                </a:cubicBezTo>
                <a:lnTo>
                  <a:pt x="2302" y="465"/>
                </a:lnTo>
                <a:close/>
                <a:moveTo>
                  <a:pt x="2710" y="143"/>
                </a:moveTo>
                <a:cubicBezTo>
                  <a:pt x="2651" y="143"/>
                  <a:pt x="2651" y="143"/>
                  <a:pt x="2651" y="143"/>
                </a:cubicBezTo>
                <a:cubicBezTo>
                  <a:pt x="2651" y="372"/>
                  <a:pt x="2651" y="372"/>
                  <a:pt x="2651" y="372"/>
                </a:cubicBezTo>
                <a:cubicBezTo>
                  <a:pt x="2650" y="372"/>
                  <a:pt x="2650" y="372"/>
                  <a:pt x="2650" y="372"/>
                </a:cubicBezTo>
                <a:cubicBezTo>
                  <a:pt x="2626" y="332"/>
                  <a:pt x="2589" y="312"/>
                  <a:pt x="2539" y="312"/>
                </a:cubicBezTo>
                <a:cubicBezTo>
                  <a:pt x="2487" y="312"/>
                  <a:pt x="2446" y="331"/>
                  <a:pt x="2415" y="368"/>
                </a:cubicBezTo>
                <a:cubicBezTo>
                  <a:pt x="2384" y="405"/>
                  <a:pt x="2369" y="454"/>
                  <a:pt x="2369" y="515"/>
                </a:cubicBezTo>
                <a:cubicBezTo>
                  <a:pt x="2369" y="572"/>
                  <a:pt x="2383" y="617"/>
                  <a:pt x="2410" y="650"/>
                </a:cubicBezTo>
                <a:cubicBezTo>
                  <a:pt x="2438" y="684"/>
                  <a:pt x="2475" y="701"/>
                  <a:pt x="2522" y="701"/>
                </a:cubicBezTo>
                <a:cubicBezTo>
                  <a:pt x="2580" y="701"/>
                  <a:pt x="2622" y="677"/>
                  <a:pt x="2650" y="629"/>
                </a:cubicBezTo>
                <a:cubicBezTo>
                  <a:pt x="2651" y="629"/>
                  <a:pt x="2651" y="629"/>
                  <a:pt x="2651" y="629"/>
                </a:cubicBezTo>
                <a:cubicBezTo>
                  <a:pt x="2651" y="692"/>
                  <a:pt x="2651" y="692"/>
                  <a:pt x="2651" y="692"/>
                </a:cubicBezTo>
                <a:cubicBezTo>
                  <a:pt x="2710" y="692"/>
                  <a:pt x="2710" y="692"/>
                  <a:pt x="2710" y="692"/>
                </a:cubicBezTo>
                <a:lnTo>
                  <a:pt x="2710" y="143"/>
                </a:lnTo>
                <a:close/>
                <a:moveTo>
                  <a:pt x="2620" y="615"/>
                </a:moveTo>
                <a:cubicBezTo>
                  <a:pt x="2599" y="638"/>
                  <a:pt x="2572" y="650"/>
                  <a:pt x="2539" y="650"/>
                </a:cubicBezTo>
                <a:cubicBezTo>
                  <a:pt x="2506" y="650"/>
                  <a:pt x="2479" y="638"/>
                  <a:pt x="2459" y="613"/>
                </a:cubicBezTo>
                <a:cubicBezTo>
                  <a:pt x="2440" y="588"/>
                  <a:pt x="2430" y="555"/>
                  <a:pt x="2430" y="512"/>
                </a:cubicBezTo>
                <a:cubicBezTo>
                  <a:pt x="2430" y="465"/>
                  <a:pt x="2440" y="429"/>
                  <a:pt x="2461" y="402"/>
                </a:cubicBezTo>
                <a:cubicBezTo>
                  <a:pt x="2482" y="376"/>
                  <a:pt x="2510" y="363"/>
                  <a:pt x="2546" y="363"/>
                </a:cubicBezTo>
                <a:cubicBezTo>
                  <a:pt x="2575" y="363"/>
                  <a:pt x="2600" y="373"/>
                  <a:pt x="2621" y="393"/>
                </a:cubicBezTo>
                <a:cubicBezTo>
                  <a:pt x="2641" y="413"/>
                  <a:pt x="2651" y="439"/>
                  <a:pt x="2651" y="469"/>
                </a:cubicBezTo>
                <a:cubicBezTo>
                  <a:pt x="2651" y="524"/>
                  <a:pt x="2651" y="524"/>
                  <a:pt x="2651" y="524"/>
                </a:cubicBezTo>
                <a:cubicBezTo>
                  <a:pt x="2651" y="561"/>
                  <a:pt x="2641" y="591"/>
                  <a:pt x="2620" y="615"/>
                </a:cubicBezTo>
                <a:close/>
                <a:moveTo>
                  <a:pt x="3104" y="364"/>
                </a:moveTo>
                <a:cubicBezTo>
                  <a:pt x="3073" y="329"/>
                  <a:pt x="3030" y="312"/>
                  <a:pt x="2975" y="312"/>
                </a:cubicBezTo>
                <a:cubicBezTo>
                  <a:pt x="2916" y="312"/>
                  <a:pt x="2870" y="330"/>
                  <a:pt x="2836" y="365"/>
                </a:cubicBezTo>
                <a:cubicBezTo>
                  <a:pt x="2803" y="401"/>
                  <a:pt x="2786" y="449"/>
                  <a:pt x="2786" y="511"/>
                </a:cubicBezTo>
                <a:cubicBezTo>
                  <a:pt x="2786" y="568"/>
                  <a:pt x="2802" y="614"/>
                  <a:pt x="2835" y="648"/>
                </a:cubicBezTo>
                <a:cubicBezTo>
                  <a:pt x="2868" y="683"/>
                  <a:pt x="2912" y="701"/>
                  <a:pt x="2966" y="701"/>
                </a:cubicBezTo>
                <a:cubicBezTo>
                  <a:pt x="3022" y="701"/>
                  <a:pt x="3067" y="683"/>
                  <a:pt x="3101" y="647"/>
                </a:cubicBezTo>
                <a:cubicBezTo>
                  <a:pt x="3134" y="611"/>
                  <a:pt x="3151" y="564"/>
                  <a:pt x="3151" y="505"/>
                </a:cubicBezTo>
                <a:cubicBezTo>
                  <a:pt x="3151" y="445"/>
                  <a:pt x="3135" y="398"/>
                  <a:pt x="3104" y="364"/>
                </a:cubicBezTo>
                <a:close/>
                <a:moveTo>
                  <a:pt x="3059" y="613"/>
                </a:moveTo>
                <a:cubicBezTo>
                  <a:pt x="3039" y="638"/>
                  <a:pt x="3009" y="650"/>
                  <a:pt x="2971" y="650"/>
                </a:cubicBezTo>
                <a:cubicBezTo>
                  <a:pt x="2933" y="650"/>
                  <a:pt x="2903" y="638"/>
                  <a:pt x="2880" y="613"/>
                </a:cubicBezTo>
                <a:cubicBezTo>
                  <a:pt x="2858" y="588"/>
                  <a:pt x="2847" y="553"/>
                  <a:pt x="2847" y="509"/>
                </a:cubicBezTo>
                <a:cubicBezTo>
                  <a:pt x="2847" y="462"/>
                  <a:pt x="2858" y="426"/>
                  <a:pt x="2880" y="401"/>
                </a:cubicBezTo>
                <a:cubicBezTo>
                  <a:pt x="2902" y="375"/>
                  <a:pt x="2933" y="363"/>
                  <a:pt x="2971" y="363"/>
                </a:cubicBezTo>
                <a:cubicBezTo>
                  <a:pt x="3009" y="363"/>
                  <a:pt x="3038" y="375"/>
                  <a:pt x="3059" y="400"/>
                </a:cubicBezTo>
                <a:cubicBezTo>
                  <a:pt x="3080" y="425"/>
                  <a:pt x="3090" y="461"/>
                  <a:pt x="3090" y="507"/>
                </a:cubicBezTo>
                <a:cubicBezTo>
                  <a:pt x="3090" y="553"/>
                  <a:pt x="3080" y="589"/>
                  <a:pt x="3059" y="613"/>
                </a:cubicBezTo>
                <a:close/>
                <a:moveTo>
                  <a:pt x="3631" y="321"/>
                </a:moveTo>
                <a:cubicBezTo>
                  <a:pt x="3550" y="620"/>
                  <a:pt x="3550" y="620"/>
                  <a:pt x="3550" y="620"/>
                </a:cubicBezTo>
                <a:cubicBezTo>
                  <a:pt x="3547" y="620"/>
                  <a:pt x="3547" y="620"/>
                  <a:pt x="3547" y="620"/>
                </a:cubicBezTo>
                <a:cubicBezTo>
                  <a:pt x="3464" y="321"/>
                  <a:pt x="3464" y="321"/>
                  <a:pt x="3464" y="321"/>
                </a:cubicBezTo>
                <a:cubicBezTo>
                  <a:pt x="3410" y="321"/>
                  <a:pt x="3410" y="321"/>
                  <a:pt x="3410" y="321"/>
                </a:cubicBezTo>
                <a:cubicBezTo>
                  <a:pt x="3319" y="620"/>
                  <a:pt x="3319" y="620"/>
                  <a:pt x="3319" y="620"/>
                </a:cubicBezTo>
                <a:cubicBezTo>
                  <a:pt x="3316" y="620"/>
                  <a:pt x="3316" y="620"/>
                  <a:pt x="3316" y="620"/>
                </a:cubicBezTo>
                <a:cubicBezTo>
                  <a:pt x="3234" y="321"/>
                  <a:pt x="3234" y="321"/>
                  <a:pt x="3234" y="321"/>
                </a:cubicBezTo>
                <a:cubicBezTo>
                  <a:pt x="3172" y="321"/>
                  <a:pt x="3172" y="321"/>
                  <a:pt x="3172" y="321"/>
                </a:cubicBezTo>
                <a:cubicBezTo>
                  <a:pt x="3284" y="692"/>
                  <a:pt x="3284" y="692"/>
                  <a:pt x="3284" y="692"/>
                </a:cubicBezTo>
                <a:cubicBezTo>
                  <a:pt x="3343" y="692"/>
                  <a:pt x="3343" y="692"/>
                  <a:pt x="3343" y="692"/>
                </a:cubicBezTo>
                <a:cubicBezTo>
                  <a:pt x="3433" y="404"/>
                  <a:pt x="3433" y="404"/>
                  <a:pt x="3433" y="404"/>
                </a:cubicBezTo>
                <a:cubicBezTo>
                  <a:pt x="3434" y="404"/>
                  <a:pt x="3434" y="404"/>
                  <a:pt x="3434" y="404"/>
                </a:cubicBezTo>
                <a:cubicBezTo>
                  <a:pt x="3517" y="692"/>
                  <a:pt x="3517" y="692"/>
                  <a:pt x="3517" y="692"/>
                </a:cubicBezTo>
                <a:cubicBezTo>
                  <a:pt x="3578" y="692"/>
                  <a:pt x="3578" y="692"/>
                  <a:pt x="3578" y="692"/>
                </a:cubicBezTo>
                <a:cubicBezTo>
                  <a:pt x="3690" y="321"/>
                  <a:pt x="3690" y="321"/>
                  <a:pt x="3690" y="321"/>
                </a:cubicBezTo>
                <a:lnTo>
                  <a:pt x="3631" y="321"/>
                </a:lnTo>
                <a:close/>
                <a:moveTo>
                  <a:pt x="3920" y="531"/>
                </a:moveTo>
                <a:cubicBezTo>
                  <a:pt x="3905" y="514"/>
                  <a:pt x="3881" y="499"/>
                  <a:pt x="3845" y="484"/>
                </a:cubicBezTo>
                <a:cubicBezTo>
                  <a:pt x="3817" y="472"/>
                  <a:pt x="3798" y="461"/>
                  <a:pt x="3789" y="452"/>
                </a:cubicBezTo>
                <a:cubicBezTo>
                  <a:pt x="3779" y="443"/>
                  <a:pt x="3775" y="431"/>
                  <a:pt x="3775" y="414"/>
                </a:cubicBezTo>
                <a:cubicBezTo>
                  <a:pt x="3775" y="399"/>
                  <a:pt x="3781" y="387"/>
                  <a:pt x="3793" y="377"/>
                </a:cubicBezTo>
                <a:cubicBezTo>
                  <a:pt x="3805" y="368"/>
                  <a:pt x="3820" y="363"/>
                  <a:pt x="3840" y="363"/>
                </a:cubicBezTo>
                <a:cubicBezTo>
                  <a:pt x="3872" y="363"/>
                  <a:pt x="3900" y="372"/>
                  <a:pt x="3924" y="389"/>
                </a:cubicBezTo>
                <a:cubicBezTo>
                  <a:pt x="3924" y="329"/>
                  <a:pt x="3924" y="329"/>
                  <a:pt x="3924" y="329"/>
                </a:cubicBezTo>
                <a:cubicBezTo>
                  <a:pt x="3900" y="318"/>
                  <a:pt x="3874" y="312"/>
                  <a:pt x="3845" y="312"/>
                </a:cubicBezTo>
                <a:cubicBezTo>
                  <a:pt x="3807" y="312"/>
                  <a:pt x="3776" y="322"/>
                  <a:pt x="3751" y="343"/>
                </a:cubicBezTo>
                <a:cubicBezTo>
                  <a:pt x="3726" y="363"/>
                  <a:pt x="3714" y="389"/>
                  <a:pt x="3714" y="420"/>
                </a:cubicBezTo>
                <a:cubicBezTo>
                  <a:pt x="3714" y="446"/>
                  <a:pt x="3721" y="467"/>
                  <a:pt x="3734" y="483"/>
                </a:cubicBezTo>
                <a:cubicBezTo>
                  <a:pt x="3748" y="499"/>
                  <a:pt x="3771" y="514"/>
                  <a:pt x="3804" y="528"/>
                </a:cubicBezTo>
                <a:cubicBezTo>
                  <a:pt x="3836" y="543"/>
                  <a:pt x="3857" y="555"/>
                  <a:pt x="3866" y="564"/>
                </a:cubicBezTo>
                <a:cubicBezTo>
                  <a:pt x="3876" y="573"/>
                  <a:pt x="3880" y="584"/>
                  <a:pt x="3880" y="598"/>
                </a:cubicBezTo>
                <a:cubicBezTo>
                  <a:pt x="3880" y="633"/>
                  <a:pt x="3857" y="650"/>
                  <a:pt x="3810" y="650"/>
                </a:cubicBezTo>
                <a:cubicBezTo>
                  <a:pt x="3775" y="650"/>
                  <a:pt x="3743" y="638"/>
                  <a:pt x="3713" y="615"/>
                </a:cubicBezTo>
                <a:cubicBezTo>
                  <a:pt x="3713" y="678"/>
                  <a:pt x="3713" y="678"/>
                  <a:pt x="3713" y="678"/>
                </a:cubicBezTo>
                <a:cubicBezTo>
                  <a:pt x="3740" y="693"/>
                  <a:pt x="3770" y="701"/>
                  <a:pt x="3805" y="701"/>
                </a:cubicBezTo>
                <a:cubicBezTo>
                  <a:pt x="3846" y="701"/>
                  <a:pt x="3879" y="691"/>
                  <a:pt x="3904" y="671"/>
                </a:cubicBezTo>
                <a:cubicBezTo>
                  <a:pt x="3929" y="651"/>
                  <a:pt x="3941" y="625"/>
                  <a:pt x="3941" y="592"/>
                </a:cubicBezTo>
                <a:cubicBezTo>
                  <a:pt x="3941" y="568"/>
                  <a:pt x="3934" y="547"/>
                  <a:pt x="3920" y="531"/>
                </a:cubicBezTo>
                <a:close/>
                <a:moveTo>
                  <a:pt x="4403" y="483"/>
                </a:moveTo>
                <a:cubicBezTo>
                  <a:pt x="4384" y="460"/>
                  <a:pt x="4352" y="436"/>
                  <a:pt x="4306" y="410"/>
                </a:cubicBezTo>
                <a:cubicBezTo>
                  <a:pt x="4276" y="393"/>
                  <a:pt x="4254" y="379"/>
                  <a:pt x="4241" y="369"/>
                </a:cubicBezTo>
                <a:cubicBezTo>
                  <a:pt x="4228" y="359"/>
                  <a:pt x="4219" y="349"/>
                  <a:pt x="4213" y="339"/>
                </a:cubicBezTo>
                <a:cubicBezTo>
                  <a:pt x="4208" y="328"/>
                  <a:pt x="4205" y="314"/>
                  <a:pt x="4205" y="297"/>
                </a:cubicBezTo>
                <a:cubicBezTo>
                  <a:pt x="4205" y="274"/>
                  <a:pt x="4214" y="255"/>
                  <a:pt x="4233" y="240"/>
                </a:cubicBezTo>
                <a:cubicBezTo>
                  <a:pt x="4251" y="226"/>
                  <a:pt x="4274" y="219"/>
                  <a:pt x="4303" y="219"/>
                </a:cubicBezTo>
                <a:cubicBezTo>
                  <a:pt x="4346" y="219"/>
                  <a:pt x="4381" y="229"/>
                  <a:pt x="4408" y="251"/>
                </a:cubicBezTo>
                <a:cubicBezTo>
                  <a:pt x="4408" y="183"/>
                  <a:pt x="4408" y="183"/>
                  <a:pt x="4408" y="183"/>
                </a:cubicBezTo>
                <a:cubicBezTo>
                  <a:pt x="4387" y="170"/>
                  <a:pt x="4353" y="164"/>
                  <a:pt x="4306" y="164"/>
                </a:cubicBezTo>
                <a:cubicBezTo>
                  <a:pt x="4258" y="164"/>
                  <a:pt x="4218" y="177"/>
                  <a:pt x="4188" y="203"/>
                </a:cubicBezTo>
                <a:cubicBezTo>
                  <a:pt x="4157" y="228"/>
                  <a:pt x="4142" y="262"/>
                  <a:pt x="4142" y="303"/>
                </a:cubicBezTo>
                <a:cubicBezTo>
                  <a:pt x="4142" y="334"/>
                  <a:pt x="4150" y="360"/>
                  <a:pt x="4167" y="382"/>
                </a:cubicBezTo>
                <a:cubicBezTo>
                  <a:pt x="4184" y="404"/>
                  <a:pt x="4214" y="427"/>
                  <a:pt x="4257" y="451"/>
                </a:cubicBezTo>
                <a:cubicBezTo>
                  <a:pt x="4301" y="476"/>
                  <a:pt x="4330" y="496"/>
                  <a:pt x="4345" y="512"/>
                </a:cubicBezTo>
                <a:cubicBezTo>
                  <a:pt x="4359" y="528"/>
                  <a:pt x="4366" y="546"/>
                  <a:pt x="4366" y="568"/>
                </a:cubicBezTo>
                <a:cubicBezTo>
                  <a:pt x="4366" y="620"/>
                  <a:pt x="4333" y="646"/>
                  <a:pt x="4266" y="646"/>
                </a:cubicBezTo>
                <a:cubicBezTo>
                  <a:pt x="4245" y="646"/>
                  <a:pt x="4223" y="641"/>
                  <a:pt x="4199" y="632"/>
                </a:cubicBezTo>
                <a:cubicBezTo>
                  <a:pt x="4175" y="623"/>
                  <a:pt x="4156" y="612"/>
                  <a:pt x="4141" y="599"/>
                </a:cubicBezTo>
                <a:cubicBezTo>
                  <a:pt x="4141" y="671"/>
                  <a:pt x="4141" y="671"/>
                  <a:pt x="4141" y="671"/>
                </a:cubicBezTo>
                <a:cubicBezTo>
                  <a:pt x="4151" y="678"/>
                  <a:pt x="4168" y="685"/>
                  <a:pt x="4192" y="691"/>
                </a:cubicBezTo>
                <a:cubicBezTo>
                  <a:pt x="4217" y="697"/>
                  <a:pt x="4239" y="701"/>
                  <a:pt x="4258" y="701"/>
                </a:cubicBezTo>
                <a:cubicBezTo>
                  <a:pt x="4311" y="701"/>
                  <a:pt x="4353" y="688"/>
                  <a:pt x="4384" y="663"/>
                </a:cubicBezTo>
                <a:cubicBezTo>
                  <a:pt x="4415" y="639"/>
                  <a:pt x="4430" y="604"/>
                  <a:pt x="4430" y="561"/>
                </a:cubicBezTo>
                <a:cubicBezTo>
                  <a:pt x="4430" y="531"/>
                  <a:pt x="4421" y="505"/>
                  <a:pt x="4403" y="483"/>
                </a:cubicBezTo>
                <a:close/>
                <a:moveTo>
                  <a:pt x="4801" y="490"/>
                </a:moveTo>
                <a:cubicBezTo>
                  <a:pt x="4801" y="434"/>
                  <a:pt x="4787" y="390"/>
                  <a:pt x="4760" y="359"/>
                </a:cubicBezTo>
                <a:cubicBezTo>
                  <a:pt x="4733" y="328"/>
                  <a:pt x="4696" y="312"/>
                  <a:pt x="4648" y="312"/>
                </a:cubicBezTo>
                <a:cubicBezTo>
                  <a:pt x="4616" y="312"/>
                  <a:pt x="4587" y="320"/>
                  <a:pt x="4561" y="337"/>
                </a:cubicBezTo>
                <a:cubicBezTo>
                  <a:pt x="4535" y="354"/>
                  <a:pt x="4514" y="377"/>
                  <a:pt x="4500" y="407"/>
                </a:cubicBezTo>
                <a:cubicBezTo>
                  <a:pt x="4485" y="438"/>
                  <a:pt x="4477" y="471"/>
                  <a:pt x="4477" y="508"/>
                </a:cubicBezTo>
                <a:cubicBezTo>
                  <a:pt x="4477" y="568"/>
                  <a:pt x="4492" y="615"/>
                  <a:pt x="4522" y="649"/>
                </a:cubicBezTo>
                <a:cubicBezTo>
                  <a:pt x="4552" y="684"/>
                  <a:pt x="4593" y="701"/>
                  <a:pt x="4646" y="701"/>
                </a:cubicBezTo>
                <a:cubicBezTo>
                  <a:pt x="4699" y="701"/>
                  <a:pt x="4742" y="689"/>
                  <a:pt x="4774" y="665"/>
                </a:cubicBezTo>
                <a:cubicBezTo>
                  <a:pt x="4774" y="610"/>
                  <a:pt x="4774" y="610"/>
                  <a:pt x="4774" y="610"/>
                </a:cubicBezTo>
                <a:cubicBezTo>
                  <a:pt x="4740" y="637"/>
                  <a:pt x="4702" y="650"/>
                  <a:pt x="4660" y="650"/>
                </a:cubicBezTo>
                <a:cubicBezTo>
                  <a:pt x="4622" y="650"/>
                  <a:pt x="4593" y="639"/>
                  <a:pt x="4572" y="617"/>
                </a:cubicBezTo>
                <a:cubicBezTo>
                  <a:pt x="4551" y="595"/>
                  <a:pt x="4540" y="563"/>
                  <a:pt x="4539" y="521"/>
                </a:cubicBezTo>
                <a:cubicBezTo>
                  <a:pt x="4801" y="521"/>
                  <a:pt x="4801" y="521"/>
                  <a:pt x="4801" y="521"/>
                </a:cubicBezTo>
                <a:lnTo>
                  <a:pt x="4801" y="490"/>
                </a:lnTo>
                <a:close/>
                <a:moveTo>
                  <a:pt x="4540" y="471"/>
                </a:moveTo>
                <a:cubicBezTo>
                  <a:pt x="4545" y="438"/>
                  <a:pt x="4557" y="412"/>
                  <a:pt x="4577" y="392"/>
                </a:cubicBezTo>
                <a:cubicBezTo>
                  <a:pt x="4596" y="373"/>
                  <a:pt x="4620" y="363"/>
                  <a:pt x="4647" y="363"/>
                </a:cubicBezTo>
                <a:cubicBezTo>
                  <a:pt x="4676" y="363"/>
                  <a:pt x="4699" y="372"/>
                  <a:pt x="4715" y="391"/>
                </a:cubicBezTo>
                <a:cubicBezTo>
                  <a:pt x="4731" y="410"/>
                  <a:pt x="4739" y="437"/>
                  <a:pt x="4740" y="471"/>
                </a:cubicBezTo>
                <a:lnTo>
                  <a:pt x="4540" y="471"/>
                </a:lnTo>
                <a:close/>
                <a:moveTo>
                  <a:pt x="5061" y="320"/>
                </a:moveTo>
                <a:cubicBezTo>
                  <a:pt x="5052" y="316"/>
                  <a:pt x="5041" y="315"/>
                  <a:pt x="5025" y="315"/>
                </a:cubicBezTo>
                <a:cubicBezTo>
                  <a:pt x="5003" y="315"/>
                  <a:pt x="4983" y="322"/>
                  <a:pt x="4966" y="337"/>
                </a:cubicBezTo>
                <a:cubicBezTo>
                  <a:pt x="4949" y="352"/>
                  <a:pt x="4936" y="372"/>
                  <a:pt x="4928" y="397"/>
                </a:cubicBezTo>
                <a:cubicBezTo>
                  <a:pt x="4927" y="397"/>
                  <a:pt x="4927" y="397"/>
                  <a:pt x="4927" y="397"/>
                </a:cubicBezTo>
                <a:cubicBezTo>
                  <a:pt x="4927" y="321"/>
                  <a:pt x="4927" y="321"/>
                  <a:pt x="4927" y="321"/>
                </a:cubicBezTo>
                <a:cubicBezTo>
                  <a:pt x="4867" y="321"/>
                  <a:pt x="4867" y="321"/>
                  <a:pt x="4867" y="321"/>
                </a:cubicBezTo>
                <a:cubicBezTo>
                  <a:pt x="4867" y="692"/>
                  <a:pt x="4867" y="692"/>
                  <a:pt x="4867" y="692"/>
                </a:cubicBezTo>
                <a:cubicBezTo>
                  <a:pt x="4927" y="692"/>
                  <a:pt x="4927" y="692"/>
                  <a:pt x="4927" y="692"/>
                </a:cubicBezTo>
                <a:cubicBezTo>
                  <a:pt x="4927" y="503"/>
                  <a:pt x="4927" y="503"/>
                  <a:pt x="4927" y="503"/>
                </a:cubicBezTo>
                <a:cubicBezTo>
                  <a:pt x="4927" y="463"/>
                  <a:pt x="4935" y="431"/>
                  <a:pt x="4951" y="406"/>
                </a:cubicBezTo>
                <a:cubicBezTo>
                  <a:pt x="4968" y="382"/>
                  <a:pt x="4989" y="369"/>
                  <a:pt x="5015" y="369"/>
                </a:cubicBezTo>
                <a:cubicBezTo>
                  <a:pt x="5035" y="369"/>
                  <a:pt x="5050" y="373"/>
                  <a:pt x="5061" y="381"/>
                </a:cubicBezTo>
                <a:lnTo>
                  <a:pt x="5061" y="320"/>
                </a:lnTo>
                <a:close/>
                <a:moveTo>
                  <a:pt x="5372" y="321"/>
                </a:moveTo>
                <a:cubicBezTo>
                  <a:pt x="5261" y="624"/>
                  <a:pt x="5261" y="624"/>
                  <a:pt x="5261" y="624"/>
                </a:cubicBezTo>
                <a:cubicBezTo>
                  <a:pt x="5259" y="624"/>
                  <a:pt x="5259" y="624"/>
                  <a:pt x="5259" y="624"/>
                </a:cubicBezTo>
                <a:cubicBezTo>
                  <a:pt x="5153" y="321"/>
                  <a:pt x="5153" y="321"/>
                  <a:pt x="5153" y="321"/>
                </a:cubicBezTo>
                <a:cubicBezTo>
                  <a:pt x="5088" y="321"/>
                  <a:pt x="5088" y="321"/>
                  <a:pt x="5088" y="321"/>
                </a:cubicBezTo>
                <a:cubicBezTo>
                  <a:pt x="5228" y="692"/>
                  <a:pt x="5228" y="692"/>
                  <a:pt x="5228" y="692"/>
                </a:cubicBezTo>
                <a:cubicBezTo>
                  <a:pt x="5286" y="692"/>
                  <a:pt x="5286" y="692"/>
                  <a:pt x="5286" y="692"/>
                </a:cubicBezTo>
                <a:cubicBezTo>
                  <a:pt x="5434" y="321"/>
                  <a:pt x="5434" y="321"/>
                  <a:pt x="5434" y="321"/>
                </a:cubicBezTo>
                <a:lnTo>
                  <a:pt x="5372" y="321"/>
                </a:lnTo>
                <a:close/>
                <a:moveTo>
                  <a:pt x="5769" y="490"/>
                </a:moveTo>
                <a:cubicBezTo>
                  <a:pt x="5769" y="434"/>
                  <a:pt x="5755" y="390"/>
                  <a:pt x="5728" y="359"/>
                </a:cubicBezTo>
                <a:cubicBezTo>
                  <a:pt x="5702" y="328"/>
                  <a:pt x="5664" y="312"/>
                  <a:pt x="5616" y="312"/>
                </a:cubicBezTo>
                <a:cubicBezTo>
                  <a:pt x="5584" y="312"/>
                  <a:pt x="5555" y="320"/>
                  <a:pt x="5529" y="337"/>
                </a:cubicBezTo>
                <a:cubicBezTo>
                  <a:pt x="5503" y="354"/>
                  <a:pt x="5483" y="377"/>
                  <a:pt x="5468" y="407"/>
                </a:cubicBezTo>
                <a:cubicBezTo>
                  <a:pt x="5453" y="438"/>
                  <a:pt x="5446" y="471"/>
                  <a:pt x="5446" y="508"/>
                </a:cubicBezTo>
                <a:cubicBezTo>
                  <a:pt x="5446" y="568"/>
                  <a:pt x="5460" y="615"/>
                  <a:pt x="5490" y="649"/>
                </a:cubicBezTo>
                <a:cubicBezTo>
                  <a:pt x="5520" y="684"/>
                  <a:pt x="5561" y="701"/>
                  <a:pt x="5614" y="701"/>
                </a:cubicBezTo>
                <a:cubicBezTo>
                  <a:pt x="5667" y="701"/>
                  <a:pt x="5710" y="689"/>
                  <a:pt x="5743" y="665"/>
                </a:cubicBezTo>
                <a:cubicBezTo>
                  <a:pt x="5743" y="610"/>
                  <a:pt x="5743" y="610"/>
                  <a:pt x="5743" y="610"/>
                </a:cubicBezTo>
                <a:cubicBezTo>
                  <a:pt x="5708" y="637"/>
                  <a:pt x="5670" y="650"/>
                  <a:pt x="5628" y="650"/>
                </a:cubicBezTo>
                <a:cubicBezTo>
                  <a:pt x="5591" y="650"/>
                  <a:pt x="5561" y="639"/>
                  <a:pt x="5540" y="617"/>
                </a:cubicBezTo>
                <a:cubicBezTo>
                  <a:pt x="5519" y="595"/>
                  <a:pt x="5508" y="563"/>
                  <a:pt x="5507" y="521"/>
                </a:cubicBezTo>
                <a:cubicBezTo>
                  <a:pt x="5769" y="521"/>
                  <a:pt x="5769" y="521"/>
                  <a:pt x="5769" y="521"/>
                </a:cubicBezTo>
                <a:lnTo>
                  <a:pt x="5769" y="490"/>
                </a:lnTo>
                <a:close/>
                <a:moveTo>
                  <a:pt x="5508" y="471"/>
                </a:moveTo>
                <a:cubicBezTo>
                  <a:pt x="5513" y="438"/>
                  <a:pt x="5525" y="412"/>
                  <a:pt x="5545" y="392"/>
                </a:cubicBezTo>
                <a:cubicBezTo>
                  <a:pt x="5564" y="373"/>
                  <a:pt x="5588" y="363"/>
                  <a:pt x="5615" y="363"/>
                </a:cubicBezTo>
                <a:cubicBezTo>
                  <a:pt x="5645" y="363"/>
                  <a:pt x="5667" y="372"/>
                  <a:pt x="5683" y="391"/>
                </a:cubicBezTo>
                <a:cubicBezTo>
                  <a:pt x="5699" y="410"/>
                  <a:pt x="5707" y="437"/>
                  <a:pt x="5708" y="471"/>
                </a:cubicBezTo>
                <a:lnTo>
                  <a:pt x="5508" y="471"/>
                </a:lnTo>
                <a:close/>
                <a:moveTo>
                  <a:pt x="6029" y="320"/>
                </a:moveTo>
                <a:cubicBezTo>
                  <a:pt x="6021" y="316"/>
                  <a:pt x="6009" y="315"/>
                  <a:pt x="5993" y="315"/>
                </a:cubicBezTo>
                <a:cubicBezTo>
                  <a:pt x="5971" y="315"/>
                  <a:pt x="5952" y="322"/>
                  <a:pt x="5934" y="337"/>
                </a:cubicBezTo>
                <a:cubicBezTo>
                  <a:pt x="5917" y="352"/>
                  <a:pt x="5905" y="372"/>
                  <a:pt x="5896" y="397"/>
                </a:cubicBezTo>
                <a:cubicBezTo>
                  <a:pt x="5895" y="397"/>
                  <a:pt x="5895" y="397"/>
                  <a:pt x="5895" y="397"/>
                </a:cubicBezTo>
                <a:cubicBezTo>
                  <a:pt x="5895" y="321"/>
                  <a:pt x="5895" y="321"/>
                  <a:pt x="5895" y="321"/>
                </a:cubicBezTo>
                <a:cubicBezTo>
                  <a:pt x="5836" y="321"/>
                  <a:pt x="5836" y="321"/>
                  <a:pt x="5836" y="321"/>
                </a:cubicBezTo>
                <a:cubicBezTo>
                  <a:pt x="5836" y="692"/>
                  <a:pt x="5836" y="692"/>
                  <a:pt x="5836" y="692"/>
                </a:cubicBezTo>
                <a:cubicBezTo>
                  <a:pt x="5895" y="692"/>
                  <a:pt x="5895" y="692"/>
                  <a:pt x="5895" y="692"/>
                </a:cubicBezTo>
                <a:cubicBezTo>
                  <a:pt x="5895" y="503"/>
                  <a:pt x="5895" y="503"/>
                  <a:pt x="5895" y="503"/>
                </a:cubicBezTo>
                <a:cubicBezTo>
                  <a:pt x="5895" y="463"/>
                  <a:pt x="5903" y="431"/>
                  <a:pt x="5920" y="406"/>
                </a:cubicBezTo>
                <a:cubicBezTo>
                  <a:pt x="5936" y="382"/>
                  <a:pt x="5957" y="369"/>
                  <a:pt x="5984" y="369"/>
                </a:cubicBezTo>
                <a:cubicBezTo>
                  <a:pt x="6003" y="369"/>
                  <a:pt x="6018" y="373"/>
                  <a:pt x="6029" y="381"/>
                </a:cubicBezTo>
                <a:lnTo>
                  <a:pt x="6029" y="320"/>
                </a:lnTo>
                <a:close/>
              </a:path>
            </a:pathLst>
          </a:custGeom>
          <a:solidFill>
            <a:srgbClr val="FFFFFF"/>
          </a:solidFill>
          <a:ln>
            <a:noFill/>
          </a:ln>
          <a:extLst/>
        </p:spPr>
        <p:txBody>
          <a:bodyPr vert="horz" wrap="square" lIns="89630" tIns="44815" rIns="89630" bIns="44815" numCol="1" anchor="t" anchorCtr="0" compatLnSpc="1">
            <a:prstTxWarp prst="textNoShape">
              <a:avLst/>
            </a:prstTxWarp>
          </a:bodyPr>
          <a:lstStyle/>
          <a:p>
            <a:pPr defTabSz="896328">
              <a:defRPr/>
            </a:pPr>
            <a:endParaRPr lang="en-US" sz="1766" kern="0">
              <a:solidFill>
                <a:srgbClr val="FFFFFF"/>
              </a:solidFill>
              <a:latin typeface="Segoe UI"/>
            </a:endParaRPr>
          </a:p>
        </p:txBody>
      </p:sp>
      <p:grpSp>
        <p:nvGrpSpPr>
          <p:cNvPr id="113" name="Group 8"/>
          <p:cNvGrpSpPr/>
          <p:nvPr/>
        </p:nvGrpSpPr>
        <p:grpSpPr>
          <a:xfrm>
            <a:off x="4316578" y="1561713"/>
            <a:ext cx="2727526" cy="723850"/>
            <a:chOff x="4557541" y="2270770"/>
            <a:chExt cx="2782613" cy="738471"/>
          </a:xfrm>
        </p:grpSpPr>
        <p:grpSp>
          <p:nvGrpSpPr>
            <p:cNvPr id="114" name="Group 65"/>
            <p:cNvGrpSpPr/>
            <p:nvPr/>
          </p:nvGrpSpPr>
          <p:grpSpPr>
            <a:xfrm>
              <a:off x="4557541" y="2389795"/>
              <a:ext cx="501846" cy="500615"/>
              <a:chOff x="5335588" y="3644900"/>
              <a:chExt cx="1293812" cy="1290638"/>
            </a:xfrm>
            <a:solidFill>
              <a:srgbClr val="9DD7FC"/>
            </a:solidFill>
          </p:grpSpPr>
          <p:sp>
            <p:nvSpPr>
              <p:cNvPr id="116" name="Rectangle 42"/>
              <p:cNvSpPr>
                <a:spLocks noChangeArrowheads="1"/>
              </p:cNvSpPr>
              <p:nvPr/>
            </p:nvSpPr>
            <p:spPr bwMode="auto">
              <a:xfrm>
                <a:off x="5965825" y="4668838"/>
                <a:ext cx="38100" cy="1508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5" rIns="89630" bIns="44815" numCol="1" anchor="t" anchorCtr="0" compatLnSpc="1">
                <a:prstTxWarp prst="textNoShape">
                  <a:avLst/>
                </a:prstTxWarp>
              </a:bodyPr>
              <a:lstStyle/>
              <a:p>
                <a:pPr defTabSz="896328">
                  <a:defRPr/>
                </a:pPr>
                <a:endParaRPr lang="en-US" sz="1766" kern="0">
                  <a:solidFill>
                    <a:srgbClr val="FFFFFF"/>
                  </a:solidFill>
                  <a:latin typeface="Segoe UI"/>
                </a:endParaRPr>
              </a:p>
            </p:txBody>
          </p:sp>
          <p:sp>
            <p:nvSpPr>
              <p:cNvPr id="117" name="Freeform 43"/>
              <p:cNvSpPr>
                <a:spLocks/>
              </p:cNvSpPr>
              <p:nvPr/>
            </p:nvSpPr>
            <p:spPr bwMode="auto">
              <a:xfrm>
                <a:off x="5700713" y="4608513"/>
                <a:ext cx="107950" cy="146050"/>
              </a:xfrm>
              <a:custGeom>
                <a:avLst/>
                <a:gdLst>
                  <a:gd name="T0" fmla="*/ 49 w 68"/>
                  <a:gd name="T1" fmla="*/ 0 h 92"/>
                  <a:gd name="T2" fmla="*/ 68 w 68"/>
                  <a:gd name="T3" fmla="*/ 12 h 92"/>
                  <a:gd name="T4" fmla="*/ 21 w 68"/>
                  <a:gd name="T5" fmla="*/ 92 h 92"/>
                  <a:gd name="T6" fmla="*/ 0 w 68"/>
                  <a:gd name="T7" fmla="*/ 81 h 92"/>
                  <a:gd name="T8" fmla="*/ 49 w 68"/>
                  <a:gd name="T9" fmla="*/ 0 h 92"/>
                </a:gdLst>
                <a:ahLst/>
                <a:cxnLst>
                  <a:cxn ang="0">
                    <a:pos x="T0" y="T1"/>
                  </a:cxn>
                  <a:cxn ang="0">
                    <a:pos x="T2" y="T3"/>
                  </a:cxn>
                  <a:cxn ang="0">
                    <a:pos x="T4" y="T5"/>
                  </a:cxn>
                  <a:cxn ang="0">
                    <a:pos x="T6" y="T7"/>
                  </a:cxn>
                  <a:cxn ang="0">
                    <a:pos x="T8" y="T9"/>
                  </a:cxn>
                </a:cxnLst>
                <a:rect l="0" t="0" r="r" b="b"/>
                <a:pathLst>
                  <a:path w="68" h="92">
                    <a:moveTo>
                      <a:pt x="49" y="0"/>
                    </a:moveTo>
                    <a:lnTo>
                      <a:pt x="68" y="12"/>
                    </a:lnTo>
                    <a:lnTo>
                      <a:pt x="21" y="92"/>
                    </a:lnTo>
                    <a:lnTo>
                      <a:pt x="0" y="81"/>
                    </a:lnTo>
                    <a:lnTo>
                      <a:pt x="4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5" rIns="89630" bIns="44815" numCol="1" anchor="t" anchorCtr="0" compatLnSpc="1">
                <a:prstTxWarp prst="textNoShape">
                  <a:avLst/>
                </a:prstTxWarp>
              </a:bodyPr>
              <a:lstStyle/>
              <a:p>
                <a:pPr defTabSz="896328">
                  <a:defRPr/>
                </a:pPr>
                <a:endParaRPr lang="en-US" sz="1766" kern="0">
                  <a:solidFill>
                    <a:srgbClr val="FFFFFF"/>
                  </a:solidFill>
                  <a:latin typeface="Segoe UI"/>
                </a:endParaRPr>
              </a:p>
            </p:txBody>
          </p:sp>
          <p:sp>
            <p:nvSpPr>
              <p:cNvPr id="118" name="Freeform 44"/>
              <p:cNvSpPr>
                <a:spLocks/>
              </p:cNvSpPr>
              <p:nvPr/>
            </p:nvSpPr>
            <p:spPr bwMode="auto">
              <a:xfrm>
                <a:off x="5516563" y="4008438"/>
                <a:ext cx="149225" cy="104775"/>
              </a:xfrm>
              <a:custGeom>
                <a:avLst/>
                <a:gdLst>
                  <a:gd name="T0" fmla="*/ 12 w 94"/>
                  <a:gd name="T1" fmla="*/ 0 h 66"/>
                  <a:gd name="T2" fmla="*/ 94 w 94"/>
                  <a:gd name="T3" fmla="*/ 47 h 66"/>
                  <a:gd name="T4" fmla="*/ 82 w 94"/>
                  <a:gd name="T5" fmla="*/ 66 h 66"/>
                  <a:gd name="T6" fmla="*/ 0 w 94"/>
                  <a:gd name="T7" fmla="*/ 19 h 66"/>
                  <a:gd name="T8" fmla="*/ 12 w 94"/>
                  <a:gd name="T9" fmla="*/ 0 h 66"/>
                </a:gdLst>
                <a:ahLst/>
                <a:cxnLst>
                  <a:cxn ang="0">
                    <a:pos x="T0" y="T1"/>
                  </a:cxn>
                  <a:cxn ang="0">
                    <a:pos x="T2" y="T3"/>
                  </a:cxn>
                  <a:cxn ang="0">
                    <a:pos x="T4" y="T5"/>
                  </a:cxn>
                  <a:cxn ang="0">
                    <a:pos x="T6" y="T7"/>
                  </a:cxn>
                  <a:cxn ang="0">
                    <a:pos x="T8" y="T9"/>
                  </a:cxn>
                </a:cxnLst>
                <a:rect l="0" t="0" r="r" b="b"/>
                <a:pathLst>
                  <a:path w="94" h="66">
                    <a:moveTo>
                      <a:pt x="12" y="0"/>
                    </a:moveTo>
                    <a:lnTo>
                      <a:pt x="94" y="47"/>
                    </a:lnTo>
                    <a:lnTo>
                      <a:pt x="82" y="66"/>
                    </a:lnTo>
                    <a:lnTo>
                      <a:pt x="0" y="19"/>
                    </a:lnTo>
                    <a:lnTo>
                      <a:pt x="1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5" rIns="89630" bIns="44815" numCol="1" anchor="t" anchorCtr="0" compatLnSpc="1">
                <a:prstTxWarp prst="textNoShape">
                  <a:avLst/>
                </a:prstTxWarp>
              </a:bodyPr>
              <a:lstStyle/>
              <a:p>
                <a:pPr defTabSz="896328">
                  <a:defRPr/>
                </a:pPr>
                <a:endParaRPr lang="en-US" sz="1766" kern="0">
                  <a:solidFill>
                    <a:srgbClr val="FFFFFF"/>
                  </a:solidFill>
                  <a:latin typeface="Segoe UI"/>
                </a:endParaRPr>
              </a:p>
            </p:txBody>
          </p:sp>
          <p:sp>
            <p:nvSpPr>
              <p:cNvPr id="119" name="Freeform 45"/>
              <p:cNvSpPr>
                <a:spLocks/>
              </p:cNvSpPr>
              <p:nvPr/>
            </p:nvSpPr>
            <p:spPr bwMode="auto">
              <a:xfrm>
                <a:off x="5703888" y="3821113"/>
                <a:ext cx="104775" cy="150813"/>
              </a:xfrm>
              <a:custGeom>
                <a:avLst/>
                <a:gdLst>
                  <a:gd name="T0" fmla="*/ 19 w 66"/>
                  <a:gd name="T1" fmla="*/ 0 h 95"/>
                  <a:gd name="T2" fmla="*/ 66 w 66"/>
                  <a:gd name="T3" fmla="*/ 83 h 95"/>
                  <a:gd name="T4" fmla="*/ 47 w 66"/>
                  <a:gd name="T5" fmla="*/ 95 h 95"/>
                  <a:gd name="T6" fmla="*/ 0 w 66"/>
                  <a:gd name="T7" fmla="*/ 12 h 95"/>
                  <a:gd name="T8" fmla="*/ 19 w 66"/>
                  <a:gd name="T9" fmla="*/ 0 h 95"/>
                </a:gdLst>
                <a:ahLst/>
                <a:cxnLst>
                  <a:cxn ang="0">
                    <a:pos x="T0" y="T1"/>
                  </a:cxn>
                  <a:cxn ang="0">
                    <a:pos x="T2" y="T3"/>
                  </a:cxn>
                  <a:cxn ang="0">
                    <a:pos x="T4" y="T5"/>
                  </a:cxn>
                  <a:cxn ang="0">
                    <a:pos x="T6" y="T7"/>
                  </a:cxn>
                  <a:cxn ang="0">
                    <a:pos x="T8" y="T9"/>
                  </a:cxn>
                </a:cxnLst>
                <a:rect l="0" t="0" r="r" b="b"/>
                <a:pathLst>
                  <a:path w="66" h="95">
                    <a:moveTo>
                      <a:pt x="19" y="0"/>
                    </a:moveTo>
                    <a:lnTo>
                      <a:pt x="66" y="83"/>
                    </a:lnTo>
                    <a:lnTo>
                      <a:pt x="47" y="95"/>
                    </a:lnTo>
                    <a:lnTo>
                      <a:pt x="0" y="12"/>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5" rIns="89630" bIns="44815" numCol="1" anchor="t" anchorCtr="0" compatLnSpc="1">
                <a:prstTxWarp prst="textNoShape">
                  <a:avLst/>
                </a:prstTxWarp>
              </a:bodyPr>
              <a:lstStyle/>
              <a:p>
                <a:pPr defTabSz="896328">
                  <a:defRPr/>
                </a:pPr>
                <a:endParaRPr lang="en-US" sz="1766" kern="0">
                  <a:solidFill>
                    <a:srgbClr val="FFFFFF"/>
                  </a:solidFill>
                  <a:latin typeface="Segoe UI"/>
                </a:endParaRPr>
              </a:p>
            </p:txBody>
          </p:sp>
          <p:sp>
            <p:nvSpPr>
              <p:cNvPr id="120" name="Freeform 46"/>
              <p:cNvSpPr>
                <a:spLocks/>
              </p:cNvSpPr>
              <p:nvPr/>
            </p:nvSpPr>
            <p:spPr bwMode="auto">
              <a:xfrm>
                <a:off x="6303963" y="4008438"/>
                <a:ext cx="149225" cy="109538"/>
              </a:xfrm>
              <a:custGeom>
                <a:avLst/>
                <a:gdLst>
                  <a:gd name="T0" fmla="*/ 83 w 94"/>
                  <a:gd name="T1" fmla="*/ 0 h 69"/>
                  <a:gd name="T2" fmla="*/ 94 w 94"/>
                  <a:gd name="T3" fmla="*/ 21 h 69"/>
                  <a:gd name="T4" fmla="*/ 12 w 94"/>
                  <a:gd name="T5" fmla="*/ 69 h 69"/>
                  <a:gd name="T6" fmla="*/ 0 w 94"/>
                  <a:gd name="T7" fmla="*/ 47 h 69"/>
                  <a:gd name="T8" fmla="*/ 83 w 94"/>
                  <a:gd name="T9" fmla="*/ 0 h 69"/>
                </a:gdLst>
                <a:ahLst/>
                <a:cxnLst>
                  <a:cxn ang="0">
                    <a:pos x="T0" y="T1"/>
                  </a:cxn>
                  <a:cxn ang="0">
                    <a:pos x="T2" y="T3"/>
                  </a:cxn>
                  <a:cxn ang="0">
                    <a:pos x="T4" y="T5"/>
                  </a:cxn>
                  <a:cxn ang="0">
                    <a:pos x="T6" y="T7"/>
                  </a:cxn>
                  <a:cxn ang="0">
                    <a:pos x="T8" y="T9"/>
                  </a:cxn>
                </a:cxnLst>
                <a:rect l="0" t="0" r="r" b="b"/>
                <a:pathLst>
                  <a:path w="94" h="69">
                    <a:moveTo>
                      <a:pt x="83" y="0"/>
                    </a:moveTo>
                    <a:lnTo>
                      <a:pt x="94" y="21"/>
                    </a:lnTo>
                    <a:lnTo>
                      <a:pt x="12" y="69"/>
                    </a:lnTo>
                    <a:lnTo>
                      <a:pt x="0" y="47"/>
                    </a:lnTo>
                    <a:lnTo>
                      <a:pt x="8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5" rIns="89630" bIns="44815" numCol="1" anchor="t" anchorCtr="0" compatLnSpc="1">
                <a:prstTxWarp prst="textNoShape">
                  <a:avLst/>
                </a:prstTxWarp>
              </a:bodyPr>
              <a:lstStyle/>
              <a:p>
                <a:pPr defTabSz="896328">
                  <a:defRPr/>
                </a:pPr>
                <a:endParaRPr lang="en-US" sz="1766" kern="0">
                  <a:solidFill>
                    <a:srgbClr val="FFFFFF"/>
                  </a:solidFill>
                  <a:latin typeface="Segoe UI"/>
                </a:endParaRPr>
              </a:p>
            </p:txBody>
          </p:sp>
          <p:sp>
            <p:nvSpPr>
              <p:cNvPr id="121" name="Freeform 47"/>
              <p:cNvSpPr>
                <a:spLocks/>
              </p:cNvSpPr>
              <p:nvPr/>
            </p:nvSpPr>
            <p:spPr bwMode="auto">
              <a:xfrm>
                <a:off x="6157913" y="4608513"/>
                <a:ext cx="107950" cy="150813"/>
              </a:xfrm>
              <a:custGeom>
                <a:avLst/>
                <a:gdLst>
                  <a:gd name="T0" fmla="*/ 21 w 68"/>
                  <a:gd name="T1" fmla="*/ 0 h 95"/>
                  <a:gd name="T2" fmla="*/ 68 w 68"/>
                  <a:gd name="T3" fmla="*/ 83 h 95"/>
                  <a:gd name="T4" fmla="*/ 47 w 68"/>
                  <a:gd name="T5" fmla="*/ 95 h 95"/>
                  <a:gd name="T6" fmla="*/ 0 w 68"/>
                  <a:gd name="T7" fmla="*/ 12 h 95"/>
                  <a:gd name="T8" fmla="*/ 21 w 68"/>
                  <a:gd name="T9" fmla="*/ 0 h 95"/>
                </a:gdLst>
                <a:ahLst/>
                <a:cxnLst>
                  <a:cxn ang="0">
                    <a:pos x="T0" y="T1"/>
                  </a:cxn>
                  <a:cxn ang="0">
                    <a:pos x="T2" y="T3"/>
                  </a:cxn>
                  <a:cxn ang="0">
                    <a:pos x="T4" y="T5"/>
                  </a:cxn>
                  <a:cxn ang="0">
                    <a:pos x="T6" y="T7"/>
                  </a:cxn>
                  <a:cxn ang="0">
                    <a:pos x="T8" y="T9"/>
                  </a:cxn>
                </a:cxnLst>
                <a:rect l="0" t="0" r="r" b="b"/>
                <a:pathLst>
                  <a:path w="68" h="95">
                    <a:moveTo>
                      <a:pt x="21" y="0"/>
                    </a:moveTo>
                    <a:lnTo>
                      <a:pt x="68" y="83"/>
                    </a:lnTo>
                    <a:lnTo>
                      <a:pt x="47" y="95"/>
                    </a:lnTo>
                    <a:lnTo>
                      <a:pt x="0" y="12"/>
                    </a:lnTo>
                    <a:lnTo>
                      <a:pt x="2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5" rIns="89630" bIns="44815" numCol="1" anchor="t" anchorCtr="0" compatLnSpc="1">
                <a:prstTxWarp prst="textNoShape">
                  <a:avLst/>
                </a:prstTxWarp>
              </a:bodyPr>
              <a:lstStyle/>
              <a:p>
                <a:pPr defTabSz="896328">
                  <a:defRPr/>
                </a:pPr>
                <a:endParaRPr lang="en-US" sz="1766" kern="0">
                  <a:solidFill>
                    <a:srgbClr val="FFFFFF"/>
                  </a:solidFill>
                  <a:latin typeface="Segoe UI"/>
                </a:endParaRPr>
              </a:p>
            </p:txBody>
          </p:sp>
          <p:sp>
            <p:nvSpPr>
              <p:cNvPr id="122" name="Freeform 48"/>
              <p:cNvSpPr>
                <a:spLocks/>
              </p:cNvSpPr>
              <p:nvPr/>
            </p:nvSpPr>
            <p:spPr bwMode="auto">
              <a:xfrm>
                <a:off x="6303963" y="4462463"/>
                <a:ext cx="149225" cy="109538"/>
              </a:xfrm>
              <a:custGeom>
                <a:avLst/>
                <a:gdLst>
                  <a:gd name="T0" fmla="*/ 12 w 94"/>
                  <a:gd name="T1" fmla="*/ 0 h 69"/>
                  <a:gd name="T2" fmla="*/ 94 w 94"/>
                  <a:gd name="T3" fmla="*/ 47 h 69"/>
                  <a:gd name="T4" fmla="*/ 83 w 94"/>
                  <a:gd name="T5" fmla="*/ 69 h 69"/>
                  <a:gd name="T6" fmla="*/ 0 w 94"/>
                  <a:gd name="T7" fmla="*/ 21 h 69"/>
                  <a:gd name="T8" fmla="*/ 12 w 94"/>
                  <a:gd name="T9" fmla="*/ 0 h 69"/>
                </a:gdLst>
                <a:ahLst/>
                <a:cxnLst>
                  <a:cxn ang="0">
                    <a:pos x="T0" y="T1"/>
                  </a:cxn>
                  <a:cxn ang="0">
                    <a:pos x="T2" y="T3"/>
                  </a:cxn>
                  <a:cxn ang="0">
                    <a:pos x="T4" y="T5"/>
                  </a:cxn>
                  <a:cxn ang="0">
                    <a:pos x="T6" y="T7"/>
                  </a:cxn>
                  <a:cxn ang="0">
                    <a:pos x="T8" y="T9"/>
                  </a:cxn>
                </a:cxnLst>
                <a:rect l="0" t="0" r="r" b="b"/>
                <a:pathLst>
                  <a:path w="94" h="69">
                    <a:moveTo>
                      <a:pt x="12" y="0"/>
                    </a:moveTo>
                    <a:lnTo>
                      <a:pt x="94" y="47"/>
                    </a:lnTo>
                    <a:lnTo>
                      <a:pt x="83" y="69"/>
                    </a:lnTo>
                    <a:lnTo>
                      <a:pt x="0" y="21"/>
                    </a:lnTo>
                    <a:lnTo>
                      <a:pt x="1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5" rIns="89630" bIns="44815" numCol="1" anchor="t" anchorCtr="0" compatLnSpc="1">
                <a:prstTxWarp prst="textNoShape">
                  <a:avLst/>
                </a:prstTxWarp>
              </a:bodyPr>
              <a:lstStyle/>
              <a:p>
                <a:pPr defTabSz="896328">
                  <a:defRPr/>
                </a:pPr>
                <a:endParaRPr lang="en-US" sz="1766" kern="0">
                  <a:solidFill>
                    <a:srgbClr val="FFFFFF"/>
                  </a:solidFill>
                  <a:latin typeface="Segoe UI"/>
                </a:endParaRPr>
              </a:p>
            </p:txBody>
          </p:sp>
          <p:sp>
            <p:nvSpPr>
              <p:cNvPr id="123" name="Rectangle 49"/>
              <p:cNvSpPr>
                <a:spLocks noChangeArrowheads="1"/>
              </p:cNvSpPr>
              <p:nvPr/>
            </p:nvSpPr>
            <p:spPr bwMode="auto">
              <a:xfrm>
                <a:off x="5453063" y="4271963"/>
                <a:ext cx="152400" cy="365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5" rIns="89630" bIns="44815" numCol="1" anchor="t" anchorCtr="0" compatLnSpc="1">
                <a:prstTxWarp prst="textNoShape">
                  <a:avLst/>
                </a:prstTxWarp>
              </a:bodyPr>
              <a:lstStyle/>
              <a:p>
                <a:pPr defTabSz="896328">
                  <a:defRPr/>
                </a:pPr>
                <a:endParaRPr lang="en-US" sz="1766" kern="0">
                  <a:solidFill>
                    <a:srgbClr val="FFFFFF"/>
                  </a:solidFill>
                  <a:latin typeface="Segoe UI"/>
                </a:endParaRPr>
              </a:p>
            </p:txBody>
          </p:sp>
          <p:sp>
            <p:nvSpPr>
              <p:cNvPr id="124" name="Rectangle 50"/>
              <p:cNvSpPr>
                <a:spLocks noChangeArrowheads="1"/>
              </p:cNvSpPr>
              <p:nvPr/>
            </p:nvSpPr>
            <p:spPr bwMode="auto">
              <a:xfrm>
                <a:off x="6364288" y="4271963"/>
                <a:ext cx="149225" cy="365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5" rIns="89630" bIns="44815" numCol="1" anchor="t" anchorCtr="0" compatLnSpc="1">
                <a:prstTxWarp prst="textNoShape">
                  <a:avLst/>
                </a:prstTxWarp>
              </a:bodyPr>
              <a:lstStyle/>
              <a:p>
                <a:pPr defTabSz="896328">
                  <a:defRPr/>
                </a:pPr>
                <a:endParaRPr lang="en-US" sz="1766" kern="0">
                  <a:solidFill>
                    <a:srgbClr val="FFFFFF"/>
                  </a:solidFill>
                  <a:latin typeface="Segoe UI"/>
                </a:endParaRPr>
              </a:p>
            </p:txBody>
          </p:sp>
          <p:sp>
            <p:nvSpPr>
              <p:cNvPr id="125" name="Freeform 51"/>
              <p:cNvSpPr>
                <a:spLocks/>
              </p:cNvSpPr>
              <p:nvPr/>
            </p:nvSpPr>
            <p:spPr bwMode="auto">
              <a:xfrm>
                <a:off x="5511800" y="4459288"/>
                <a:ext cx="147637" cy="107950"/>
              </a:xfrm>
              <a:custGeom>
                <a:avLst/>
                <a:gdLst>
                  <a:gd name="T0" fmla="*/ 81 w 93"/>
                  <a:gd name="T1" fmla="*/ 0 h 68"/>
                  <a:gd name="T2" fmla="*/ 93 w 93"/>
                  <a:gd name="T3" fmla="*/ 21 h 68"/>
                  <a:gd name="T4" fmla="*/ 12 w 93"/>
                  <a:gd name="T5" fmla="*/ 68 h 68"/>
                  <a:gd name="T6" fmla="*/ 0 w 93"/>
                  <a:gd name="T7" fmla="*/ 47 h 68"/>
                  <a:gd name="T8" fmla="*/ 81 w 93"/>
                  <a:gd name="T9" fmla="*/ 0 h 68"/>
                </a:gdLst>
                <a:ahLst/>
                <a:cxnLst>
                  <a:cxn ang="0">
                    <a:pos x="T0" y="T1"/>
                  </a:cxn>
                  <a:cxn ang="0">
                    <a:pos x="T2" y="T3"/>
                  </a:cxn>
                  <a:cxn ang="0">
                    <a:pos x="T4" y="T5"/>
                  </a:cxn>
                  <a:cxn ang="0">
                    <a:pos x="T6" y="T7"/>
                  </a:cxn>
                  <a:cxn ang="0">
                    <a:pos x="T8" y="T9"/>
                  </a:cxn>
                </a:cxnLst>
                <a:rect l="0" t="0" r="r" b="b"/>
                <a:pathLst>
                  <a:path w="93" h="68">
                    <a:moveTo>
                      <a:pt x="81" y="0"/>
                    </a:moveTo>
                    <a:lnTo>
                      <a:pt x="93" y="21"/>
                    </a:lnTo>
                    <a:lnTo>
                      <a:pt x="12" y="68"/>
                    </a:lnTo>
                    <a:lnTo>
                      <a:pt x="0" y="47"/>
                    </a:lnTo>
                    <a:lnTo>
                      <a:pt x="8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5" rIns="89630" bIns="44815" numCol="1" anchor="t" anchorCtr="0" compatLnSpc="1">
                <a:prstTxWarp prst="textNoShape">
                  <a:avLst/>
                </a:prstTxWarp>
              </a:bodyPr>
              <a:lstStyle/>
              <a:p>
                <a:pPr defTabSz="896328">
                  <a:defRPr/>
                </a:pPr>
                <a:endParaRPr lang="en-US" sz="1766" kern="0">
                  <a:solidFill>
                    <a:srgbClr val="FFFFFF"/>
                  </a:solidFill>
                  <a:latin typeface="Segoe UI"/>
                </a:endParaRPr>
              </a:p>
            </p:txBody>
          </p:sp>
          <p:sp>
            <p:nvSpPr>
              <p:cNvPr id="126" name="Freeform 52"/>
              <p:cNvSpPr>
                <a:spLocks noEditPoints="1"/>
              </p:cNvSpPr>
              <p:nvPr/>
            </p:nvSpPr>
            <p:spPr bwMode="auto">
              <a:xfrm>
                <a:off x="5335588" y="3644900"/>
                <a:ext cx="1293812" cy="1290638"/>
              </a:xfrm>
              <a:custGeom>
                <a:avLst/>
                <a:gdLst>
                  <a:gd name="T0" fmla="*/ 173 w 345"/>
                  <a:gd name="T1" fmla="*/ 0 h 344"/>
                  <a:gd name="T2" fmla="*/ 0 w 345"/>
                  <a:gd name="T3" fmla="*/ 172 h 344"/>
                  <a:gd name="T4" fmla="*/ 173 w 345"/>
                  <a:gd name="T5" fmla="*/ 344 h 344"/>
                  <a:gd name="T6" fmla="*/ 345 w 345"/>
                  <a:gd name="T7" fmla="*/ 172 h 344"/>
                  <a:gd name="T8" fmla="*/ 173 w 345"/>
                  <a:gd name="T9" fmla="*/ 0 h 344"/>
                  <a:gd name="T10" fmla="*/ 173 w 345"/>
                  <a:gd name="T11" fmla="*/ 320 h 344"/>
                  <a:gd name="T12" fmla="*/ 24 w 345"/>
                  <a:gd name="T13" fmla="*/ 172 h 344"/>
                  <a:gd name="T14" fmla="*/ 168 w 345"/>
                  <a:gd name="T15" fmla="*/ 24 h 344"/>
                  <a:gd name="T16" fmla="*/ 168 w 345"/>
                  <a:gd name="T17" fmla="*/ 172 h 344"/>
                  <a:gd name="T18" fmla="*/ 171 w 345"/>
                  <a:gd name="T19" fmla="*/ 177 h 344"/>
                  <a:gd name="T20" fmla="*/ 173 w 345"/>
                  <a:gd name="T21" fmla="*/ 177 h 344"/>
                  <a:gd name="T22" fmla="*/ 177 w 345"/>
                  <a:gd name="T23" fmla="*/ 174 h 344"/>
                  <a:gd name="T24" fmla="*/ 251 w 345"/>
                  <a:gd name="T25" fmla="*/ 46 h 344"/>
                  <a:gd name="T26" fmla="*/ 321 w 345"/>
                  <a:gd name="T27" fmla="*/ 172 h 344"/>
                  <a:gd name="T28" fmla="*/ 173 w 345"/>
                  <a:gd name="T29" fmla="*/ 320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45" h="344">
                    <a:moveTo>
                      <a:pt x="173" y="0"/>
                    </a:moveTo>
                    <a:cubicBezTo>
                      <a:pt x="78" y="0"/>
                      <a:pt x="0" y="77"/>
                      <a:pt x="0" y="172"/>
                    </a:cubicBezTo>
                    <a:cubicBezTo>
                      <a:pt x="0" y="267"/>
                      <a:pt x="78" y="344"/>
                      <a:pt x="173" y="344"/>
                    </a:cubicBezTo>
                    <a:cubicBezTo>
                      <a:pt x="268" y="344"/>
                      <a:pt x="345" y="267"/>
                      <a:pt x="345" y="172"/>
                    </a:cubicBezTo>
                    <a:cubicBezTo>
                      <a:pt x="345" y="77"/>
                      <a:pt x="268" y="0"/>
                      <a:pt x="173" y="0"/>
                    </a:cubicBezTo>
                    <a:close/>
                    <a:moveTo>
                      <a:pt x="173" y="320"/>
                    </a:moveTo>
                    <a:cubicBezTo>
                      <a:pt x="91" y="320"/>
                      <a:pt x="24" y="254"/>
                      <a:pt x="24" y="172"/>
                    </a:cubicBezTo>
                    <a:cubicBezTo>
                      <a:pt x="24" y="92"/>
                      <a:pt x="88" y="26"/>
                      <a:pt x="168" y="24"/>
                    </a:cubicBezTo>
                    <a:cubicBezTo>
                      <a:pt x="168" y="172"/>
                      <a:pt x="168" y="172"/>
                      <a:pt x="168" y="172"/>
                    </a:cubicBezTo>
                    <a:cubicBezTo>
                      <a:pt x="168" y="174"/>
                      <a:pt x="169" y="176"/>
                      <a:pt x="171" y="177"/>
                    </a:cubicBezTo>
                    <a:cubicBezTo>
                      <a:pt x="172" y="177"/>
                      <a:pt x="172" y="177"/>
                      <a:pt x="173" y="177"/>
                    </a:cubicBezTo>
                    <a:cubicBezTo>
                      <a:pt x="174" y="177"/>
                      <a:pt x="176" y="176"/>
                      <a:pt x="177" y="174"/>
                    </a:cubicBezTo>
                    <a:cubicBezTo>
                      <a:pt x="251" y="46"/>
                      <a:pt x="251" y="46"/>
                      <a:pt x="251" y="46"/>
                    </a:cubicBezTo>
                    <a:cubicBezTo>
                      <a:pt x="293" y="72"/>
                      <a:pt x="321" y="119"/>
                      <a:pt x="321" y="172"/>
                    </a:cubicBezTo>
                    <a:cubicBezTo>
                      <a:pt x="321" y="254"/>
                      <a:pt x="254" y="320"/>
                      <a:pt x="173" y="3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5" rIns="89630" bIns="44815" numCol="1" anchor="t" anchorCtr="0" compatLnSpc="1">
                <a:prstTxWarp prst="textNoShape">
                  <a:avLst/>
                </a:prstTxWarp>
              </a:bodyPr>
              <a:lstStyle/>
              <a:p>
                <a:pPr defTabSz="896328">
                  <a:defRPr/>
                </a:pPr>
                <a:endParaRPr lang="en-US" sz="1766" kern="0">
                  <a:solidFill>
                    <a:srgbClr val="FFFFFF"/>
                  </a:solidFill>
                  <a:latin typeface="Segoe UI"/>
                </a:endParaRPr>
              </a:p>
            </p:txBody>
          </p:sp>
        </p:grpSp>
        <p:sp>
          <p:nvSpPr>
            <p:cNvPr id="115" name="TextBox 5"/>
            <p:cNvSpPr txBox="1"/>
            <p:nvPr/>
          </p:nvSpPr>
          <p:spPr>
            <a:xfrm>
              <a:off x="4956939" y="2270770"/>
              <a:ext cx="2383215" cy="738471"/>
            </a:xfrm>
            <a:prstGeom prst="rect">
              <a:avLst/>
            </a:prstGeom>
            <a:noFill/>
          </p:spPr>
          <p:txBody>
            <a:bodyPr wrap="square" lIns="179259" tIns="143407" rIns="179259" bIns="143407" rtlCol="0">
              <a:spAutoFit/>
            </a:bodyPr>
            <a:lstStyle/>
            <a:p>
              <a:pPr defTabSz="896328">
                <a:lnSpc>
                  <a:spcPct val="90000"/>
                </a:lnSpc>
                <a:defRPr/>
              </a:pPr>
              <a:r>
                <a:rPr lang="en-US" sz="1567" kern="0" spc="-29" dirty="0">
                  <a:solidFill>
                    <a:srgbClr val="FFFFFF"/>
                  </a:solidFill>
                  <a:latin typeface="Segoe UI"/>
                </a:rPr>
                <a:t>System Center Operations Manager</a:t>
              </a:r>
            </a:p>
          </p:txBody>
        </p:sp>
      </p:grpSp>
      <p:grpSp>
        <p:nvGrpSpPr>
          <p:cNvPr id="127" name="Group 7"/>
          <p:cNvGrpSpPr/>
          <p:nvPr/>
        </p:nvGrpSpPr>
        <p:grpSpPr>
          <a:xfrm>
            <a:off x="4500626" y="3056456"/>
            <a:ext cx="2849492" cy="1723496"/>
            <a:chOff x="4745308" y="3584605"/>
            <a:chExt cx="2907042" cy="1758304"/>
          </a:xfrm>
        </p:grpSpPr>
        <p:grpSp>
          <p:nvGrpSpPr>
            <p:cNvPr id="128" name="Group 4"/>
            <p:cNvGrpSpPr/>
            <p:nvPr/>
          </p:nvGrpSpPr>
          <p:grpSpPr>
            <a:xfrm>
              <a:off x="4947992" y="3584605"/>
              <a:ext cx="1713689" cy="1070280"/>
              <a:chOff x="5650409" y="3577596"/>
              <a:chExt cx="1713689" cy="1070280"/>
            </a:xfrm>
          </p:grpSpPr>
          <p:sp>
            <p:nvSpPr>
              <p:cNvPr id="130" name="Freeform 15"/>
              <p:cNvSpPr>
                <a:spLocks noEditPoints="1"/>
              </p:cNvSpPr>
              <p:nvPr/>
            </p:nvSpPr>
            <p:spPr bwMode="auto">
              <a:xfrm>
                <a:off x="5650409" y="3577596"/>
                <a:ext cx="622611" cy="1070280"/>
              </a:xfrm>
              <a:custGeom>
                <a:avLst/>
                <a:gdLst>
                  <a:gd name="T0" fmla="*/ 248 w 312"/>
                  <a:gd name="T1" fmla="*/ 48 h 641"/>
                  <a:gd name="T2" fmla="*/ 71 w 312"/>
                  <a:gd name="T3" fmla="*/ 0 h 641"/>
                  <a:gd name="T4" fmla="*/ 258 w 312"/>
                  <a:gd name="T5" fmla="*/ 641 h 641"/>
                  <a:gd name="T6" fmla="*/ 312 w 312"/>
                  <a:gd name="T7" fmla="*/ 10 h 641"/>
                  <a:gd name="T8" fmla="*/ 258 w 312"/>
                  <a:gd name="T9" fmla="*/ 641 h 641"/>
                  <a:gd name="T10" fmla="*/ 248 w 312"/>
                  <a:gd name="T11" fmla="*/ 55 h 641"/>
                  <a:gd name="T12" fmla="*/ 0 w 312"/>
                  <a:gd name="T13" fmla="*/ 641 h 641"/>
                  <a:gd name="T14" fmla="*/ 19 w 312"/>
                  <a:gd name="T15" fmla="*/ 107 h 641"/>
                  <a:gd name="T16" fmla="*/ 232 w 312"/>
                  <a:gd name="T17" fmla="*/ 78 h 641"/>
                  <a:gd name="T18" fmla="*/ 19 w 312"/>
                  <a:gd name="T19" fmla="*/ 107 h 641"/>
                  <a:gd name="T20" fmla="*/ 232 w 312"/>
                  <a:gd name="T21" fmla="*/ 135 h 641"/>
                  <a:gd name="T22" fmla="*/ 19 w 312"/>
                  <a:gd name="T23" fmla="*/ 121 h 641"/>
                  <a:gd name="T24" fmla="*/ 19 w 312"/>
                  <a:gd name="T25" fmla="*/ 166 h 641"/>
                  <a:gd name="T26" fmla="*/ 232 w 312"/>
                  <a:gd name="T27" fmla="*/ 152 h 641"/>
                  <a:gd name="T28" fmla="*/ 19 w 312"/>
                  <a:gd name="T29" fmla="*/ 166 h 641"/>
                  <a:gd name="T30" fmla="*/ 232 w 312"/>
                  <a:gd name="T31" fmla="*/ 196 h 641"/>
                  <a:gd name="T32" fmla="*/ 19 w 312"/>
                  <a:gd name="T33" fmla="*/ 182 h 641"/>
                  <a:gd name="T34" fmla="*/ 19 w 312"/>
                  <a:gd name="T35" fmla="*/ 227 h 641"/>
                  <a:gd name="T36" fmla="*/ 232 w 312"/>
                  <a:gd name="T37" fmla="*/ 213 h 641"/>
                  <a:gd name="T38" fmla="*/ 19 w 312"/>
                  <a:gd name="T39" fmla="*/ 227 h 641"/>
                  <a:gd name="T40" fmla="*/ 232 w 312"/>
                  <a:gd name="T41" fmla="*/ 258 h 641"/>
                  <a:gd name="T42" fmla="*/ 19 w 312"/>
                  <a:gd name="T43" fmla="*/ 244 h 641"/>
                  <a:gd name="T44" fmla="*/ 19 w 312"/>
                  <a:gd name="T45" fmla="*/ 289 h 641"/>
                  <a:gd name="T46" fmla="*/ 232 w 312"/>
                  <a:gd name="T47" fmla="*/ 274 h 641"/>
                  <a:gd name="T48" fmla="*/ 19 w 312"/>
                  <a:gd name="T49" fmla="*/ 289 h 641"/>
                  <a:gd name="T50" fmla="*/ 232 w 312"/>
                  <a:gd name="T51" fmla="*/ 319 h 641"/>
                  <a:gd name="T52" fmla="*/ 19 w 312"/>
                  <a:gd name="T53" fmla="*/ 305 h 641"/>
                  <a:gd name="T54" fmla="*/ 19 w 312"/>
                  <a:gd name="T55" fmla="*/ 352 h 641"/>
                  <a:gd name="T56" fmla="*/ 232 w 312"/>
                  <a:gd name="T57" fmla="*/ 338 h 641"/>
                  <a:gd name="T58" fmla="*/ 19 w 312"/>
                  <a:gd name="T59" fmla="*/ 352 h 641"/>
                  <a:gd name="T60" fmla="*/ 232 w 312"/>
                  <a:gd name="T61" fmla="*/ 383 h 641"/>
                  <a:gd name="T62" fmla="*/ 19 w 312"/>
                  <a:gd name="T63" fmla="*/ 369 h 641"/>
                  <a:gd name="T64" fmla="*/ 19 w 312"/>
                  <a:gd name="T65" fmla="*/ 414 h 641"/>
                  <a:gd name="T66" fmla="*/ 232 w 312"/>
                  <a:gd name="T67" fmla="*/ 400 h 641"/>
                  <a:gd name="T68" fmla="*/ 19 w 312"/>
                  <a:gd name="T69" fmla="*/ 414 h 641"/>
                  <a:gd name="T70" fmla="*/ 232 w 312"/>
                  <a:gd name="T71" fmla="*/ 445 h 641"/>
                  <a:gd name="T72" fmla="*/ 19 w 312"/>
                  <a:gd name="T73" fmla="*/ 430 h 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12" h="641">
                    <a:moveTo>
                      <a:pt x="312" y="0"/>
                    </a:moveTo>
                    <a:lnTo>
                      <a:pt x="248" y="48"/>
                    </a:lnTo>
                    <a:lnTo>
                      <a:pt x="5" y="48"/>
                    </a:lnTo>
                    <a:lnTo>
                      <a:pt x="71" y="0"/>
                    </a:lnTo>
                    <a:lnTo>
                      <a:pt x="312" y="0"/>
                    </a:lnTo>
                    <a:close/>
                    <a:moveTo>
                      <a:pt x="258" y="641"/>
                    </a:moveTo>
                    <a:lnTo>
                      <a:pt x="312" y="572"/>
                    </a:lnTo>
                    <a:lnTo>
                      <a:pt x="312" y="10"/>
                    </a:lnTo>
                    <a:lnTo>
                      <a:pt x="258" y="52"/>
                    </a:lnTo>
                    <a:lnTo>
                      <a:pt x="258" y="641"/>
                    </a:lnTo>
                    <a:close/>
                    <a:moveTo>
                      <a:pt x="0" y="55"/>
                    </a:moveTo>
                    <a:lnTo>
                      <a:pt x="248" y="55"/>
                    </a:lnTo>
                    <a:lnTo>
                      <a:pt x="248" y="641"/>
                    </a:lnTo>
                    <a:lnTo>
                      <a:pt x="0" y="641"/>
                    </a:lnTo>
                    <a:lnTo>
                      <a:pt x="0" y="55"/>
                    </a:lnTo>
                    <a:close/>
                    <a:moveTo>
                      <a:pt x="19" y="107"/>
                    </a:moveTo>
                    <a:lnTo>
                      <a:pt x="232" y="107"/>
                    </a:lnTo>
                    <a:lnTo>
                      <a:pt x="232" y="78"/>
                    </a:lnTo>
                    <a:lnTo>
                      <a:pt x="19" y="78"/>
                    </a:lnTo>
                    <a:lnTo>
                      <a:pt x="19" y="107"/>
                    </a:lnTo>
                    <a:close/>
                    <a:moveTo>
                      <a:pt x="19" y="135"/>
                    </a:moveTo>
                    <a:lnTo>
                      <a:pt x="232" y="135"/>
                    </a:lnTo>
                    <a:lnTo>
                      <a:pt x="232" y="121"/>
                    </a:lnTo>
                    <a:lnTo>
                      <a:pt x="19" y="121"/>
                    </a:lnTo>
                    <a:lnTo>
                      <a:pt x="19" y="135"/>
                    </a:lnTo>
                    <a:close/>
                    <a:moveTo>
                      <a:pt x="19" y="166"/>
                    </a:moveTo>
                    <a:lnTo>
                      <a:pt x="232" y="166"/>
                    </a:lnTo>
                    <a:lnTo>
                      <a:pt x="232" y="152"/>
                    </a:lnTo>
                    <a:lnTo>
                      <a:pt x="19" y="152"/>
                    </a:lnTo>
                    <a:lnTo>
                      <a:pt x="19" y="166"/>
                    </a:lnTo>
                    <a:close/>
                    <a:moveTo>
                      <a:pt x="19" y="196"/>
                    </a:moveTo>
                    <a:lnTo>
                      <a:pt x="232" y="196"/>
                    </a:lnTo>
                    <a:lnTo>
                      <a:pt x="232" y="182"/>
                    </a:lnTo>
                    <a:lnTo>
                      <a:pt x="19" y="182"/>
                    </a:lnTo>
                    <a:lnTo>
                      <a:pt x="19" y="196"/>
                    </a:lnTo>
                    <a:close/>
                    <a:moveTo>
                      <a:pt x="19" y="227"/>
                    </a:moveTo>
                    <a:lnTo>
                      <a:pt x="232" y="227"/>
                    </a:lnTo>
                    <a:lnTo>
                      <a:pt x="232" y="213"/>
                    </a:lnTo>
                    <a:lnTo>
                      <a:pt x="19" y="213"/>
                    </a:lnTo>
                    <a:lnTo>
                      <a:pt x="19" y="227"/>
                    </a:lnTo>
                    <a:close/>
                    <a:moveTo>
                      <a:pt x="19" y="258"/>
                    </a:moveTo>
                    <a:lnTo>
                      <a:pt x="232" y="258"/>
                    </a:lnTo>
                    <a:lnTo>
                      <a:pt x="232" y="244"/>
                    </a:lnTo>
                    <a:lnTo>
                      <a:pt x="19" y="244"/>
                    </a:lnTo>
                    <a:lnTo>
                      <a:pt x="19" y="258"/>
                    </a:lnTo>
                    <a:close/>
                    <a:moveTo>
                      <a:pt x="19" y="289"/>
                    </a:moveTo>
                    <a:lnTo>
                      <a:pt x="232" y="289"/>
                    </a:lnTo>
                    <a:lnTo>
                      <a:pt x="232" y="274"/>
                    </a:lnTo>
                    <a:lnTo>
                      <a:pt x="19" y="274"/>
                    </a:lnTo>
                    <a:lnTo>
                      <a:pt x="19" y="289"/>
                    </a:lnTo>
                    <a:close/>
                    <a:moveTo>
                      <a:pt x="19" y="319"/>
                    </a:moveTo>
                    <a:lnTo>
                      <a:pt x="232" y="319"/>
                    </a:lnTo>
                    <a:lnTo>
                      <a:pt x="232" y="305"/>
                    </a:lnTo>
                    <a:lnTo>
                      <a:pt x="19" y="305"/>
                    </a:lnTo>
                    <a:lnTo>
                      <a:pt x="19" y="319"/>
                    </a:lnTo>
                    <a:close/>
                    <a:moveTo>
                      <a:pt x="19" y="352"/>
                    </a:moveTo>
                    <a:lnTo>
                      <a:pt x="232" y="352"/>
                    </a:lnTo>
                    <a:lnTo>
                      <a:pt x="232" y="338"/>
                    </a:lnTo>
                    <a:lnTo>
                      <a:pt x="19" y="338"/>
                    </a:lnTo>
                    <a:lnTo>
                      <a:pt x="19" y="352"/>
                    </a:lnTo>
                    <a:close/>
                    <a:moveTo>
                      <a:pt x="19" y="383"/>
                    </a:moveTo>
                    <a:lnTo>
                      <a:pt x="232" y="383"/>
                    </a:lnTo>
                    <a:lnTo>
                      <a:pt x="232" y="369"/>
                    </a:lnTo>
                    <a:lnTo>
                      <a:pt x="19" y="369"/>
                    </a:lnTo>
                    <a:lnTo>
                      <a:pt x="19" y="383"/>
                    </a:lnTo>
                    <a:close/>
                    <a:moveTo>
                      <a:pt x="19" y="414"/>
                    </a:moveTo>
                    <a:lnTo>
                      <a:pt x="232" y="414"/>
                    </a:lnTo>
                    <a:lnTo>
                      <a:pt x="232" y="400"/>
                    </a:lnTo>
                    <a:lnTo>
                      <a:pt x="19" y="400"/>
                    </a:lnTo>
                    <a:lnTo>
                      <a:pt x="19" y="414"/>
                    </a:lnTo>
                    <a:close/>
                    <a:moveTo>
                      <a:pt x="19" y="445"/>
                    </a:moveTo>
                    <a:lnTo>
                      <a:pt x="232" y="445"/>
                    </a:lnTo>
                    <a:lnTo>
                      <a:pt x="232" y="430"/>
                    </a:lnTo>
                    <a:lnTo>
                      <a:pt x="19" y="430"/>
                    </a:lnTo>
                    <a:lnTo>
                      <a:pt x="19" y="445"/>
                    </a:lnTo>
                    <a:close/>
                  </a:path>
                </a:pathLst>
              </a:custGeom>
              <a:solidFill>
                <a:srgbClr val="9DD7FC"/>
              </a:solidFill>
              <a:ln>
                <a:noFill/>
              </a:ln>
              <a:extLst/>
            </p:spPr>
            <p:txBody>
              <a:bodyPr vert="horz" wrap="square" lIns="89630" tIns="44815" rIns="89630" bIns="44815" numCol="1" anchor="t" anchorCtr="0" compatLnSpc="1">
                <a:prstTxWarp prst="textNoShape">
                  <a:avLst/>
                </a:prstTxWarp>
              </a:bodyPr>
              <a:lstStyle/>
              <a:p>
                <a:pPr defTabSz="896328">
                  <a:defRPr/>
                </a:pPr>
                <a:endParaRPr lang="en-US" sz="1567" kern="0" spc="-29">
                  <a:solidFill>
                    <a:srgbClr val="FFFFFF"/>
                  </a:solidFill>
                  <a:latin typeface="Segoe UI"/>
                </a:endParaRPr>
              </a:p>
            </p:txBody>
          </p:sp>
          <p:sp>
            <p:nvSpPr>
              <p:cNvPr id="131" name="Freeform 31"/>
              <p:cNvSpPr>
                <a:spLocks noEditPoints="1"/>
              </p:cNvSpPr>
              <p:nvPr/>
            </p:nvSpPr>
            <p:spPr bwMode="auto">
              <a:xfrm>
                <a:off x="6327736" y="4097553"/>
                <a:ext cx="1036362" cy="550323"/>
              </a:xfrm>
              <a:custGeom>
                <a:avLst/>
                <a:gdLst>
                  <a:gd name="T0" fmla="*/ 176 w 266"/>
                  <a:gd name="T1" fmla="*/ 42 h 116"/>
                  <a:gd name="T2" fmla="*/ 176 w 266"/>
                  <a:gd name="T3" fmla="*/ 100 h 116"/>
                  <a:gd name="T4" fmla="*/ 176 w 266"/>
                  <a:gd name="T5" fmla="*/ 100 h 116"/>
                  <a:gd name="T6" fmla="*/ 133 w 266"/>
                  <a:gd name="T7" fmla="*/ 116 h 116"/>
                  <a:gd name="T8" fmla="*/ 89 w 266"/>
                  <a:gd name="T9" fmla="*/ 100 h 116"/>
                  <a:gd name="T10" fmla="*/ 89 w 266"/>
                  <a:gd name="T11" fmla="*/ 100 h 116"/>
                  <a:gd name="T12" fmla="*/ 89 w 266"/>
                  <a:gd name="T13" fmla="*/ 100 h 116"/>
                  <a:gd name="T14" fmla="*/ 89 w 266"/>
                  <a:gd name="T15" fmla="*/ 99 h 116"/>
                  <a:gd name="T16" fmla="*/ 89 w 266"/>
                  <a:gd name="T17" fmla="*/ 99 h 116"/>
                  <a:gd name="T18" fmla="*/ 89 w 266"/>
                  <a:gd name="T19" fmla="*/ 42 h 116"/>
                  <a:gd name="T20" fmla="*/ 133 w 266"/>
                  <a:gd name="T21" fmla="*/ 54 h 116"/>
                  <a:gd name="T22" fmla="*/ 176 w 266"/>
                  <a:gd name="T23" fmla="*/ 42 h 116"/>
                  <a:gd name="T24" fmla="*/ 133 w 266"/>
                  <a:gd name="T25" fmla="*/ 51 h 116"/>
                  <a:gd name="T26" fmla="*/ 176 w 266"/>
                  <a:gd name="T27" fmla="*/ 35 h 116"/>
                  <a:gd name="T28" fmla="*/ 133 w 266"/>
                  <a:gd name="T29" fmla="*/ 19 h 116"/>
                  <a:gd name="T30" fmla="*/ 89 w 266"/>
                  <a:gd name="T31" fmla="*/ 35 h 116"/>
                  <a:gd name="T32" fmla="*/ 133 w 266"/>
                  <a:gd name="T33" fmla="*/ 51 h 116"/>
                  <a:gd name="T34" fmla="*/ 222 w 266"/>
                  <a:gd name="T35" fmla="*/ 36 h 116"/>
                  <a:gd name="T36" fmla="*/ 179 w 266"/>
                  <a:gd name="T37" fmla="*/ 24 h 116"/>
                  <a:gd name="T38" fmla="*/ 179 w 266"/>
                  <a:gd name="T39" fmla="*/ 80 h 116"/>
                  <a:gd name="T40" fmla="*/ 178 w 266"/>
                  <a:gd name="T41" fmla="*/ 81 h 116"/>
                  <a:gd name="T42" fmla="*/ 179 w 266"/>
                  <a:gd name="T43" fmla="*/ 81 h 116"/>
                  <a:gd name="T44" fmla="*/ 179 w 266"/>
                  <a:gd name="T45" fmla="*/ 82 h 116"/>
                  <a:gd name="T46" fmla="*/ 179 w 266"/>
                  <a:gd name="T47" fmla="*/ 82 h 116"/>
                  <a:gd name="T48" fmla="*/ 222 w 266"/>
                  <a:gd name="T49" fmla="*/ 97 h 116"/>
                  <a:gd name="T50" fmla="*/ 266 w 266"/>
                  <a:gd name="T51" fmla="*/ 82 h 116"/>
                  <a:gd name="T52" fmla="*/ 266 w 266"/>
                  <a:gd name="T53" fmla="*/ 82 h 116"/>
                  <a:gd name="T54" fmla="*/ 266 w 266"/>
                  <a:gd name="T55" fmla="*/ 23 h 116"/>
                  <a:gd name="T56" fmla="*/ 222 w 266"/>
                  <a:gd name="T57" fmla="*/ 36 h 116"/>
                  <a:gd name="T58" fmla="*/ 222 w 266"/>
                  <a:gd name="T59" fmla="*/ 33 h 116"/>
                  <a:gd name="T60" fmla="*/ 266 w 266"/>
                  <a:gd name="T61" fmla="*/ 16 h 116"/>
                  <a:gd name="T62" fmla="*/ 222 w 266"/>
                  <a:gd name="T63" fmla="*/ 0 h 116"/>
                  <a:gd name="T64" fmla="*/ 178 w 266"/>
                  <a:gd name="T65" fmla="*/ 16 h 116"/>
                  <a:gd name="T66" fmla="*/ 222 w 266"/>
                  <a:gd name="T67" fmla="*/ 33 h 116"/>
                  <a:gd name="T68" fmla="*/ 43 w 266"/>
                  <a:gd name="T69" fmla="*/ 36 h 116"/>
                  <a:gd name="T70" fmla="*/ 0 w 266"/>
                  <a:gd name="T71" fmla="*/ 24 h 116"/>
                  <a:gd name="T72" fmla="*/ 0 w 266"/>
                  <a:gd name="T73" fmla="*/ 81 h 116"/>
                  <a:gd name="T74" fmla="*/ 0 w 266"/>
                  <a:gd name="T75" fmla="*/ 81 h 116"/>
                  <a:gd name="T76" fmla="*/ 0 w 266"/>
                  <a:gd name="T77" fmla="*/ 82 h 116"/>
                  <a:gd name="T78" fmla="*/ 0 w 266"/>
                  <a:gd name="T79" fmla="*/ 82 h 116"/>
                  <a:gd name="T80" fmla="*/ 0 w 266"/>
                  <a:gd name="T81" fmla="*/ 82 h 116"/>
                  <a:gd name="T82" fmla="*/ 43 w 266"/>
                  <a:gd name="T83" fmla="*/ 98 h 116"/>
                  <a:gd name="T84" fmla="*/ 87 w 266"/>
                  <a:gd name="T85" fmla="*/ 82 h 116"/>
                  <a:gd name="T86" fmla="*/ 87 w 266"/>
                  <a:gd name="T87" fmla="*/ 82 h 116"/>
                  <a:gd name="T88" fmla="*/ 87 w 266"/>
                  <a:gd name="T89" fmla="*/ 24 h 116"/>
                  <a:gd name="T90" fmla="*/ 43 w 266"/>
                  <a:gd name="T91" fmla="*/ 36 h 116"/>
                  <a:gd name="T92" fmla="*/ 43 w 266"/>
                  <a:gd name="T93" fmla="*/ 33 h 116"/>
                  <a:gd name="T94" fmla="*/ 87 w 266"/>
                  <a:gd name="T95" fmla="*/ 17 h 116"/>
                  <a:gd name="T96" fmla="*/ 43 w 266"/>
                  <a:gd name="T97" fmla="*/ 1 h 116"/>
                  <a:gd name="T98" fmla="*/ 0 w 266"/>
                  <a:gd name="T99" fmla="*/ 17 h 116"/>
                  <a:gd name="T100" fmla="*/ 43 w 266"/>
                  <a:gd name="T101" fmla="*/ 33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66" h="116">
                    <a:moveTo>
                      <a:pt x="176" y="42"/>
                    </a:moveTo>
                    <a:cubicBezTo>
                      <a:pt x="176" y="100"/>
                      <a:pt x="176" y="100"/>
                      <a:pt x="176" y="100"/>
                    </a:cubicBezTo>
                    <a:cubicBezTo>
                      <a:pt x="176" y="100"/>
                      <a:pt x="176" y="100"/>
                      <a:pt x="176" y="100"/>
                    </a:cubicBezTo>
                    <a:cubicBezTo>
                      <a:pt x="175" y="109"/>
                      <a:pt x="156" y="116"/>
                      <a:pt x="133" y="116"/>
                    </a:cubicBezTo>
                    <a:cubicBezTo>
                      <a:pt x="110" y="116"/>
                      <a:pt x="91" y="109"/>
                      <a:pt x="89" y="100"/>
                    </a:cubicBezTo>
                    <a:cubicBezTo>
                      <a:pt x="89" y="100"/>
                      <a:pt x="89" y="100"/>
                      <a:pt x="89" y="100"/>
                    </a:cubicBezTo>
                    <a:cubicBezTo>
                      <a:pt x="89" y="100"/>
                      <a:pt x="89" y="100"/>
                      <a:pt x="89" y="100"/>
                    </a:cubicBezTo>
                    <a:cubicBezTo>
                      <a:pt x="89" y="100"/>
                      <a:pt x="89" y="100"/>
                      <a:pt x="89" y="99"/>
                    </a:cubicBezTo>
                    <a:cubicBezTo>
                      <a:pt x="89" y="99"/>
                      <a:pt x="89" y="99"/>
                      <a:pt x="89" y="99"/>
                    </a:cubicBezTo>
                    <a:cubicBezTo>
                      <a:pt x="89" y="42"/>
                      <a:pt x="89" y="42"/>
                      <a:pt x="89" y="42"/>
                    </a:cubicBezTo>
                    <a:cubicBezTo>
                      <a:pt x="96" y="50"/>
                      <a:pt x="115" y="54"/>
                      <a:pt x="133" y="54"/>
                    </a:cubicBezTo>
                    <a:cubicBezTo>
                      <a:pt x="151" y="54"/>
                      <a:pt x="170" y="50"/>
                      <a:pt x="176" y="42"/>
                    </a:cubicBezTo>
                    <a:close/>
                    <a:moveTo>
                      <a:pt x="133" y="51"/>
                    </a:moveTo>
                    <a:cubicBezTo>
                      <a:pt x="157" y="51"/>
                      <a:pt x="176" y="44"/>
                      <a:pt x="176" y="35"/>
                    </a:cubicBezTo>
                    <a:cubicBezTo>
                      <a:pt x="176" y="26"/>
                      <a:pt x="157" y="19"/>
                      <a:pt x="133" y="19"/>
                    </a:cubicBezTo>
                    <a:cubicBezTo>
                      <a:pt x="109" y="19"/>
                      <a:pt x="89" y="26"/>
                      <a:pt x="89" y="35"/>
                    </a:cubicBezTo>
                    <a:cubicBezTo>
                      <a:pt x="89" y="44"/>
                      <a:pt x="109" y="51"/>
                      <a:pt x="133" y="51"/>
                    </a:cubicBezTo>
                    <a:close/>
                    <a:moveTo>
                      <a:pt x="222" y="36"/>
                    </a:moveTo>
                    <a:cubicBezTo>
                      <a:pt x="204" y="36"/>
                      <a:pt x="186" y="31"/>
                      <a:pt x="179" y="24"/>
                    </a:cubicBezTo>
                    <a:cubicBezTo>
                      <a:pt x="179" y="80"/>
                      <a:pt x="179" y="80"/>
                      <a:pt x="179" y="80"/>
                    </a:cubicBezTo>
                    <a:cubicBezTo>
                      <a:pt x="179" y="80"/>
                      <a:pt x="178" y="80"/>
                      <a:pt x="178" y="81"/>
                    </a:cubicBezTo>
                    <a:cubicBezTo>
                      <a:pt x="178" y="81"/>
                      <a:pt x="179" y="81"/>
                      <a:pt x="179" y="81"/>
                    </a:cubicBezTo>
                    <a:cubicBezTo>
                      <a:pt x="179" y="82"/>
                      <a:pt x="179" y="82"/>
                      <a:pt x="179" y="82"/>
                    </a:cubicBezTo>
                    <a:cubicBezTo>
                      <a:pt x="179" y="82"/>
                      <a:pt x="179" y="82"/>
                      <a:pt x="179" y="82"/>
                    </a:cubicBezTo>
                    <a:cubicBezTo>
                      <a:pt x="180" y="90"/>
                      <a:pt x="199" y="97"/>
                      <a:pt x="222" y="97"/>
                    </a:cubicBezTo>
                    <a:cubicBezTo>
                      <a:pt x="245" y="97"/>
                      <a:pt x="264" y="90"/>
                      <a:pt x="266" y="82"/>
                    </a:cubicBezTo>
                    <a:cubicBezTo>
                      <a:pt x="266" y="82"/>
                      <a:pt x="266" y="82"/>
                      <a:pt x="266" y="82"/>
                    </a:cubicBezTo>
                    <a:cubicBezTo>
                      <a:pt x="266" y="23"/>
                      <a:pt x="266" y="23"/>
                      <a:pt x="266" y="23"/>
                    </a:cubicBezTo>
                    <a:cubicBezTo>
                      <a:pt x="259" y="31"/>
                      <a:pt x="240" y="36"/>
                      <a:pt x="222" y="36"/>
                    </a:cubicBezTo>
                    <a:close/>
                    <a:moveTo>
                      <a:pt x="222" y="33"/>
                    </a:moveTo>
                    <a:cubicBezTo>
                      <a:pt x="246" y="33"/>
                      <a:pt x="266" y="25"/>
                      <a:pt x="266" y="16"/>
                    </a:cubicBezTo>
                    <a:cubicBezTo>
                      <a:pt x="266" y="8"/>
                      <a:pt x="246" y="0"/>
                      <a:pt x="222" y="0"/>
                    </a:cubicBezTo>
                    <a:cubicBezTo>
                      <a:pt x="198" y="0"/>
                      <a:pt x="178" y="8"/>
                      <a:pt x="178" y="16"/>
                    </a:cubicBezTo>
                    <a:cubicBezTo>
                      <a:pt x="178" y="25"/>
                      <a:pt x="198" y="33"/>
                      <a:pt x="222" y="33"/>
                    </a:cubicBezTo>
                    <a:close/>
                    <a:moveTo>
                      <a:pt x="43" y="36"/>
                    </a:moveTo>
                    <a:cubicBezTo>
                      <a:pt x="26" y="36"/>
                      <a:pt x="7" y="32"/>
                      <a:pt x="0" y="24"/>
                    </a:cubicBezTo>
                    <a:cubicBezTo>
                      <a:pt x="0" y="81"/>
                      <a:pt x="0" y="81"/>
                      <a:pt x="0" y="81"/>
                    </a:cubicBezTo>
                    <a:cubicBezTo>
                      <a:pt x="0" y="81"/>
                      <a:pt x="0" y="81"/>
                      <a:pt x="0" y="81"/>
                    </a:cubicBezTo>
                    <a:cubicBezTo>
                      <a:pt x="0" y="82"/>
                      <a:pt x="0" y="82"/>
                      <a:pt x="0" y="82"/>
                    </a:cubicBezTo>
                    <a:cubicBezTo>
                      <a:pt x="0" y="82"/>
                      <a:pt x="0" y="82"/>
                      <a:pt x="0" y="82"/>
                    </a:cubicBezTo>
                    <a:cubicBezTo>
                      <a:pt x="0" y="82"/>
                      <a:pt x="0" y="82"/>
                      <a:pt x="0" y="82"/>
                    </a:cubicBezTo>
                    <a:cubicBezTo>
                      <a:pt x="1" y="91"/>
                      <a:pt x="20" y="98"/>
                      <a:pt x="43" y="98"/>
                    </a:cubicBezTo>
                    <a:cubicBezTo>
                      <a:pt x="67" y="98"/>
                      <a:pt x="85" y="91"/>
                      <a:pt x="87" y="82"/>
                    </a:cubicBezTo>
                    <a:cubicBezTo>
                      <a:pt x="87" y="82"/>
                      <a:pt x="87" y="82"/>
                      <a:pt x="87" y="82"/>
                    </a:cubicBezTo>
                    <a:cubicBezTo>
                      <a:pt x="87" y="24"/>
                      <a:pt x="87" y="24"/>
                      <a:pt x="87" y="24"/>
                    </a:cubicBezTo>
                    <a:cubicBezTo>
                      <a:pt x="80" y="32"/>
                      <a:pt x="61" y="36"/>
                      <a:pt x="43" y="36"/>
                    </a:cubicBezTo>
                    <a:close/>
                    <a:moveTo>
                      <a:pt x="43" y="33"/>
                    </a:moveTo>
                    <a:cubicBezTo>
                      <a:pt x="68" y="33"/>
                      <a:pt x="87" y="26"/>
                      <a:pt x="87" y="17"/>
                    </a:cubicBezTo>
                    <a:cubicBezTo>
                      <a:pt x="87" y="8"/>
                      <a:pt x="68" y="1"/>
                      <a:pt x="43" y="1"/>
                    </a:cubicBezTo>
                    <a:cubicBezTo>
                      <a:pt x="19" y="1"/>
                      <a:pt x="0" y="8"/>
                      <a:pt x="0" y="17"/>
                    </a:cubicBezTo>
                    <a:cubicBezTo>
                      <a:pt x="0" y="26"/>
                      <a:pt x="19" y="33"/>
                      <a:pt x="43" y="33"/>
                    </a:cubicBezTo>
                    <a:close/>
                  </a:path>
                </a:pathLst>
              </a:custGeom>
              <a:solidFill>
                <a:srgbClr val="9DD7FC"/>
              </a:solidFill>
              <a:ln>
                <a:noFill/>
              </a:ln>
              <a:extLst/>
            </p:spPr>
            <p:txBody>
              <a:bodyPr vert="horz" wrap="square" lIns="89630" tIns="44815" rIns="89630" bIns="44815" numCol="1" anchor="t" anchorCtr="0" compatLnSpc="1">
                <a:prstTxWarp prst="textNoShape">
                  <a:avLst/>
                </a:prstTxWarp>
              </a:bodyPr>
              <a:lstStyle/>
              <a:p>
                <a:pPr defTabSz="896328">
                  <a:defRPr/>
                </a:pPr>
                <a:endParaRPr lang="en-US" sz="1567" kern="0" spc="-29">
                  <a:solidFill>
                    <a:srgbClr val="FFFFFF"/>
                  </a:solidFill>
                  <a:latin typeface="Segoe UI"/>
                </a:endParaRPr>
              </a:p>
            </p:txBody>
          </p:sp>
        </p:grpSp>
        <p:sp>
          <p:nvSpPr>
            <p:cNvPr id="129" name="TextBox 75"/>
            <p:cNvSpPr txBox="1"/>
            <p:nvPr/>
          </p:nvSpPr>
          <p:spPr>
            <a:xfrm>
              <a:off x="4745308" y="4604440"/>
              <a:ext cx="2907042" cy="738469"/>
            </a:xfrm>
            <a:prstGeom prst="rect">
              <a:avLst/>
            </a:prstGeom>
            <a:noFill/>
          </p:spPr>
          <p:txBody>
            <a:bodyPr wrap="square" lIns="179259" tIns="143407" rIns="179259" bIns="143407" rtlCol="0">
              <a:spAutoFit/>
            </a:bodyPr>
            <a:lstStyle/>
            <a:p>
              <a:pPr defTabSz="896328">
                <a:lnSpc>
                  <a:spcPct val="90000"/>
                </a:lnSpc>
                <a:defRPr/>
              </a:pPr>
              <a:r>
                <a:rPr lang="en-US" sz="1567" kern="0" spc="-29" dirty="0">
                  <a:solidFill>
                    <a:srgbClr val="FFFFFF"/>
                  </a:solidFill>
                  <a:latin typeface="Segoe UI"/>
                </a:rPr>
                <a:t>System Center </a:t>
              </a:r>
              <a:br>
                <a:rPr lang="en-US" sz="1567" kern="0" spc="-29" dirty="0">
                  <a:solidFill>
                    <a:srgbClr val="FFFFFF"/>
                  </a:solidFill>
                  <a:latin typeface="Segoe UI"/>
                </a:rPr>
              </a:br>
              <a:r>
                <a:rPr lang="en-US" sz="1567" kern="0" spc="-29" dirty="0">
                  <a:solidFill>
                    <a:srgbClr val="FFFFFF"/>
                  </a:solidFill>
                  <a:latin typeface="Segoe UI"/>
                </a:rPr>
                <a:t>Data Protection Manager</a:t>
              </a:r>
            </a:p>
          </p:txBody>
        </p:sp>
      </p:grpSp>
    </p:spTree>
    <p:extLst>
      <p:ext uri="{BB962C8B-B14F-4D97-AF65-F5344CB8AC3E}">
        <p14:creationId xmlns:p14="http://schemas.microsoft.com/office/powerpoint/2010/main" val="3104186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0A9DF-7B8D-4C73-9A63-EDC401BE51A8}"/>
              </a:ext>
            </a:extLst>
          </p:cNvPr>
          <p:cNvSpPr>
            <a:spLocks noGrp="1"/>
          </p:cNvSpPr>
          <p:nvPr>
            <p:ph type="title"/>
          </p:nvPr>
        </p:nvSpPr>
        <p:spPr>
          <a:xfrm>
            <a:off x="602961" y="518376"/>
            <a:ext cx="11151918" cy="747897"/>
          </a:xfrm>
        </p:spPr>
        <p:txBody>
          <a:bodyPr>
            <a:normAutofit fontScale="90000"/>
          </a:bodyPr>
          <a:lstStyle/>
          <a:p>
            <a:pPr algn="ctr"/>
            <a:r>
              <a:rPr lang="nb-NO" dirty="0"/>
              <a:t>Demo</a:t>
            </a:r>
            <a:endParaRPr lang="en-US" dirty="0"/>
          </a:p>
        </p:txBody>
      </p:sp>
      <p:sp>
        <p:nvSpPr>
          <p:cNvPr id="3" name="Text Placeholder 2">
            <a:extLst>
              <a:ext uri="{FF2B5EF4-FFF2-40B4-BE49-F238E27FC236}">
                <a16:creationId xmlns:a16="http://schemas.microsoft.com/office/drawing/2014/main" id="{9D349B26-D7D2-41DA-9D8E-BC69B28421DE}"/>
              </a:ext>
            </a:extLst>
          </p:cNvPr>
          <p:cNvSpPr>
            <a:spLocks noGrp="1"/>
          </p:cNvSpPr>
          <p:nvPr>
            <p:ph type="body" sz="quarter" idx="10"/>
          </p:nvPr>
        </p:nvSpPr>
        <p:spPr>
          <a:xfrm>
            <a:off x="744629" y="2782645"/>
            <a:ext cx="11151918" cy="1125284"/>
          </a:xfrm>
        </p:spPr>
        <p:txBody>
          <a:bodyPr/>
          <a:lstStyle/>
          <a:p>
            <a:pPr algn="ctr"/>
            <a:r>
              <a:rPr lang="nb-NO" dirty="0">
                <a:solidFill>
                  <a:schemeClr val="tx1"/>
                </a:solidFill>
              </a:rPr>
              <a:t>DPM Basics</a:t>
            </a:r>
            <a:endParaRPr lang="en-US" dirty="0">
              <a:solidFill>
                <a:schemeClr val="tx1"/>
              </a:solidFill>
            </a:endParaRPr>
          </a:p>
        </p:txBody>
      </p:sp>
    </p:spTree>
    <p:extLst>
      <p:ext uri="{BB962C8B-B14F-4D97-AF65-F5344CB8AC3E}">
        <p14:creationId xmlns:p14="http://schemas.microsoft.com/office/powerpoint/2010/main" val="372413705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5D2AF-A3D6-40FE-BDDB-B318F892C2D4}"/>
              </a:ext>
            </a:extLst>
          </p:cNvPr>
          <p:cNvSpPr>
            <a:spLocks noGrp="1"/>
          </p:cNvSpPr>
          <p:nvPr>
            <p:ph type="title"/>
          </p:nvPr>
        </p:nvSpPr>
        <p:spPr/>
        <p:txBody>
          <a:bodyPr>
            <a:normAutofit fontScale="90000"/>
          </a:bodyPr>
          <a:lstStyle/>
          <a:p>
            <a:r>
              <a:rPr lang="en-US" dirty="0"/>
              <a:t>DPM deployment considerations</a:t>
            </a:r>
          </a:p>
        </p:txBody>
      </p:sp>
      <p:sp>
        <p:nvSpPr>
          <p:cNvPr id="3" name="Text Placeholder 2">
            <a:extLst>
              <a:ext uri="{FF2B5EF4-FFF2-40B4-BE49-F238E27FC236}">
                <a16:creationId xmlns:a16="http://schemas.microsoft.com/office/drawing/2014/main" id="{4105C508-7506-4442-90B3-79865C0D8D53}"/>
              </a:ext>
            </a:extLst>
          </p:cNvPr>
          <p:cNvSpPr>
            <a:spLocks noGrp="1"/>
          </p:cNvSpPr>
          <p:nvPr>
            <p:ph type="body" sz="quarter" idx="10"/>
          </p:nvPr>
        </p:nvSpPr>
        <p:spPr>
          <a:xfrm>
            <a:off x="520041" y="2130380"/>
            <a:ext cx="11151918" cy="4367011"/>
          </a:xfrm>
        </p:spPr>
        <p:txBody>
          <a:bodyPr>
            <a:normAutofit/>
          </a:bodyPr>
          <a:lstStyle/>
          <a:p>
            <a:pPr marL="574674" indent="-571500">
              <a:buFont typeface="Arial" panose="020B0604020202020204" pitchFamily="34" charset="0"/>
              <a:buChar char="•"/>
            </a:pPr>
            <a:r>
              <a:rPr lang="en-US" sz="3600" dirty="0">
                <a:solidFill>
                  <a:schemeClr val="tx1"/>
                </a:solidFill>
              </a:rPr>
              <a:t>As a physical standalone server</a:t>
            </a:r>
          </a:p>
          <a:p>
            <a:pPr marL="574674" indent="-571500">
              <a:buFont typeface="Arial" panose="020B0604020202020204" pitchFamily="34" charset="0"/>
              <a:buChar char="•"/>
            </a:pPr>
            <a:r>
              <a:rPr lang="en-US" sz="3600" dirty="0">
                <a:solidFill>
                  <a:schemeClr val="tx1"/>
                </a:solidFill>
              </a:rPr>
              <a:t>As a Hyper-V virtual machine</a:t>
            </a:r>
          </a:p>
          <a:p>
            <a:pPr marL="574674" indent="-571500">
              <a:buFont typeface="Arial" panose="020B0604020202020204" pitchFamily="34" charset="0"/>
              <a:buChar char="•"/>
            </a:pPr>
            <a:r>
              <a:rPr lang="en-US" sz="3600" dirty="0">
                <a:solidFill>
                  <a:schemeClr val="tx1"/>
                </a:solidFill>
              </a:rPr>
              <a:t>As a Windows virtual machine in VMWare</a:t>
            </a:r>
          </a:p>
          <a:p>
            <a:pPr marL="574674" indent="-571500">
              <a:buFont typeface="Arial" panose="020B0604020202020204" pitchFamily="34" charset="0"/>
              <a:buChar char="•"/>
            </a:pPr>
            <a:r>
              <a:rPr lang="en-US" sz="3600" dirty="0">
                <a:solidFill>
                  <a:schemeClr val="tx1"/>
                </a:solidFill>
              </a:rPr>
              <a:t>As an Azure virtual machine</a:t>
            </a:r>
          </a:p>
        </p:txBody>
      </p:sp>
    </p:spTree>
    <p:extLst>
      <p:ext uri="{BB962C8B-B14F-4D97-AF65-F5344CB8AC3E}">
        <p14:creationId xmlns:p14="http://schemas.microsoft.com/office/powerpoint/2010/main" val="269306672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09A53-968F-4401-A59B-E309BA7086BE}"/>
              </a:ext>
            </a:extLst>
          </p:cNvPr>
          <p:cNvSpPr>
            <a:spLocks noGrp="1"/>
          </p:cNvSpPr>
          <p:nvPr>
            <p:ph type="title"/>
          </p:nvPr>
        </p:nvSpPr>
        <p:spPr/>
        <p:txBody>
          <a:bodyPr>
            <a:normAutofit fontScale="90000"/>
          </a:bodyPr>
          <a:lstStyle/>
          <a:p>
            <a:r>
              <a:rPr lang="nb-NO" dirty="0"/>
              <a:t>DPM Storage</a:t>
            </a:r>
            <a:endParaRPr lang="en-US" dirty="0"/>
          </a:p>
        </p:txBody>
      </p:sp>
      <p:sp>
        <p:nvSpPr>
          <p:cNvPr id="3" name="Text Placeholder 2">
            <a:extLst>
              <a:ext uri="{FF2B5EF4-FFF2-40B4-BE49-F238E27FC236}">
                <a16:creationId xmlns:a16="http://schemas.microsoft.com/office/drawing/2014/main" id="{04A043F7-38A3-45B4-AAA5-62172B024136}"/>
              </a:ext>
            </a:extLst>
          </p:cNvPr>
          <p:cNvSpPr>
            <a:spLocks noGrp="1"/>
          </p:cNvSpPr>
          <p:nvPr>
            <p:ph type="body" sz="quarter" idx="10"/>
          </p:nvPr>
        </p:nvSpPr>
        <p:spPr/>
        <p:txBody>
          <a:bodyPr>
            <a:normAutofit fontScale="55000" lnSpcReduction="20000"/>
          </a:bodyPr>
          <a:lstStyle/>
          <a:p>
            <a:r>
              <a:rPr lang="nb-NO" dirty="0">
                <a:solidFill>
                  <a:schemeClr val="tx1"/>
                </a:solidFill>
              </a:rPr>
              <a:t>DPM OS (whether virtual or physical) needs local storage</a:t>
            </a:r>
          </a:p>
          <a:p>
            <a:r>
              <a:rPr lang="nb-NO" dirty="0">
                <a:solidFill>
                  <a:schemeClr val="tx1"/>
                </a:solidFill>
              </a:rPr>
              <a:t>Leverages Storage Spaces in DPM 2016 and later</a:t>
            </a:r>
          </a:p>
          <a:p>
            <a:r>
              <a:rPr lang="nb-NO" dirty="0">
                <a:solidFill>
                  <a:schemeClr val="tx1"/>
                </a:solidFill>
              </a:rPr>
              <a:t>DPM can leverage Storage Spaces for both DPM storage and the underlying VHDX-files</a:t>
            </a:r>
            <a:endParaRPr lang="en-US" dirty="0">
              <a:solidFill>
                <a:schemeClr val="tx1"/>
              </a:solidFill>
            </a:endParaRPr>
          </a:p>
        </p:txBody>
      </p:sp>
      <p:sp>
        <p:nvSpPr>
          <p:cNvPr id="4" name="Text Placeholder 2">
            <a:extLst>
              <a:ext uri="{FF2B5EF4-FFF2-40B4-BE49-F238E27FC236}">
                <a16:creationId xmlns:a16="http://schemas.microsoft.com/office/drawing/2014/main" id="{3F3D06D4-E771-4C4A-922D-83B16501D227}"/>
              </a:ext>
            </a:extLst>
          </p:cNvPr>
          <p:cNvSpPr txBox="1">
            <a:spLocks/>
          </p:cNvSpPr>
          <p:nvPr/>
        </p:nvSpPr>
        <p:spPr>
          <a:xfrm>
            <a:off x="820929" y="3559935"/>
            <a:ext cx="9185956" cy="2502794"/>
          </a:xfrm>
          <a:prstGeom prst="rect">
            <a:avLst/>
          </a:prstGeom>
        </p:spPr>
        <p:txBody>
          <a:bodyPr vert="horz" lIns="0" tIns="45720" rIns="0" bIns="45720" rtlCol="0">
            <a:normAutofit/>
          </a:bodyPr>
          <a:lstStyle>
            <a:lvl1pPr marL="3174" indent="0" algn="l" defTabSz="914400" rtl="0" eaLnBrk="1" latinLnBrk="0" hangingPunct="1">
              <a:lnSpc>
                <a:spcPct val="90000"/>
              </a:lnSpc>
              <a:spcBef>
                <a:spcPts val="0"/>
              </a:spcBef>
              <a:spcAft>
                <a:spcPts val="900"/>
              </a:spcAft>
              <a:buClr>
                <a:schemeClr val="accent3"/>
              </a:buClr>
              <a:buSzPct val="80000"/>
              <a:buFont typeface="Arial" pitchFamily="34" charset="0"/>
              <a:buNone/>
              <a:defRPr sz="4000" kern="1200" spc="-100" baseline="0">
                <a:gradFill>
                  <a:gsLst>
                    <a:gs pos="0">
                      <a:srgbClr val="595959"/>
                    </a:gs>
                    <a:gs pos="86000">
                      <a:srgbClr val="595959"/>
                    </a:gs>
                  </a:gsLst>
                  <a:lin ang="5400000" scaled="0"/>
                </a:gradFill>
                <a:latin typeface="Segoe UI Light" pitchFamily="34" charset="0"/>
                <a:ea typeface="+mn-ea"/>
                <a:cs typeface="Segoe UI" panose="020B0502040204020203" pitchFamily="34" charset="0"/>
              </a:defRPr>
            </a:lvl1pPr>
            <a:lvl2pPr marL="3174" indent="0" algn="l" defTabSz="914400" rtl="0" eaLnBrk="1" latinLnBrk="0" hangingPunct="1">
              <a:lnSpc>
                <a:spcPct val="90000"/>
              </a:lnSpc>
              <a:spcBef>
                <a:spcPts val="0"/>
              </a:spcBef>
              <a:spcAft>
                <a:spcPts val="400"/>
              </a:spcAft>
              <a:buClr>
                <a:schemeClr val="accent3"/>
              </a:buClr>
              <a:buSzPct val="80000"/>
              <a:buFont typeface="Arial" pitchFamily="34" charset="0"/>
              <a:buNone/>
              <a:defRPr sz="2000" kern="1200" spc="-51" baseline="0">
                <a:gradFill>
                  <a:gsLst>
                    <a:gs pos="0">
                      <a:srgbClr val="595959"/>
                    </a:gs>
                    <a:gs pos="86000">
                      <a:srgbClr val="595959"/>
                    </a:gs>
                  </a:gsLst>
                  <a:lin ang="5400000" scaled="0"/>
                </a:gradFill>
                <a:latin typeface="Segoe UI" panose="020B0502040204020203" pitchFamily="34" charset="0"/>
                <a:ea typeface="+mn-ea"/>
                <a:cs typeface="Segoe UI" panose="020B0502040204020203" pitchFamily="34" charset="0"/>
              </a:defRPr>
            </a:lvl2pPr>
            <a:lvl3pPr marL="1258564" indent="-403121" algn="l" defTabSz="914400" rtl="0" eaLnBrk="1" latinLnBrk="0" hangingPunct="1">
              <a:lnSpc>
                <a:spcPct val="90000"/>
              </a:lnSpc>
              <a:spcBef>
                <a:spcPts val="200"/>
              </a:spcBef>
              <a:spcAft>
                <a:spcPts val="400"/>
              </a:spcAft>
              <a:buClr>
                <a:schemeClr val="accent3"/>
              </a:buClr>
              <a:buSzPct val="80000"/>
              <a:buFontTx/>
              <a:buBlip>
                <a:blip r:embed="rId3"/>
              </a:buBlip>
              <a:defRPr sz="1400" kern="1200">
                <a:gradFill>
                  <a:gsLst>
                    <a:gs pos="0">
                      <a:schemeClr val="tx1">
                        <a:lumMod val="90000"/>
                        <a:lumOff val="10000"/>
                      </a:schemeClr>
                    </a:gs>
                    <a:gs pos="86000">
                      <a:schemeClr val="tx1">
                        <a:lumMod val="90000"/>
                        <a:lumOff val="10000"/>
                      </a:schemeClr>
                    </a:gs>
                  </a:gsLst>
                  <a:lin ang="5400000" scaled="0"/>
                </a:gradFill>
                <a:latin typeface="Segoe UI" panose="020B0502040204020203" pitchFamily="34" charset="0"/>
                <a:ea typeface="+mn-ea"/>
                <a:cs typeface="Segoe UI" panose="020B0502040204020203" pitchFamily="34" charset="0"/>
              </a:defRPr>
            </a:lvl3pPr>
            <a:lvl4pPr marL="1604550" indent="-345986" algn="l" defTabSz="914400" rtl="0" eaLnBrk="1" latinLnBrk="0" hangingPunct="1">
              <a:lnSpc>
                <a:spcPct val="90000"/>
              </a:lnSpc>
              <a:spcBef>
                <a:spcPts val="200"/>
              </a:spcBef>
              <a:spcAft>
                <a:spcPts val="400"/>
              </a:spcAft>
              <a:buClr>
                <a:schemeClr val="accent3"/>
              </a:buClr>
              <a:buSzPct val="80000"/>
              <a:buFontTx/>
              <a:buBlip>
                <a:blip r:embed="rId3"/>
              </a:buBlip>
              <a:defRPr sz="1400" kern="1200">
                <a:gradFill>
                  <a:gsLst>
                    <a:gs pos="0">
                      <a:schemeClr val="tx1">
                        <a:lumMod val="90000"/>
                        <a:lumOff val="10000"/>
                      </a:schemeClr>
                    </a:gs>
                    <a:gs pos="86000">
                      <a:schemeClr val="tx1">
                        <a:lumMod val="90000"/>
                        <a:lumOff val="10000"/>
                      </a:schemeClr>
                    </a:gs>
                  </a:gsLst>
                  <a:lin ang="5400000" scaled="0"/>
                </a:gradFill>
                <a:latin typeface="Segoe UI" panose="020B0502040204020203" pitchFamily="34" charset="0"/>
                <a:ea typeface="+mn-ea"/>
                <a:cs typeface="Segoe UI" panose="020B0502040204020203" pitchFamily="34" charset="0"/>
              </a:defRPr>
            </a:lvl4pPr>
            <a:lvl5pPr marL="1941014" indent="-336463" algn="l" defTabSz="914400" rtl="0" eaLnBrk="1" latinLnBrk="0" hangingPunct="1">
              <a:lnSpc>
                <a:spcPct val="90000"/>
              </a:lnSpc>
              <a:spcBef>
                <a:spcPts val="200"/>
              </a:spcBef>
              <a:spcAft>
                <a:spcPts val="400"/>
              </a:spcAft>
              <a:buClr>
                <a:schemeClr val="accent3"/>
              </a:buClr>
              <a:buSzPct val="80000"/>
              <a:buFontTx/>
              <a:buBlip>
                <a:blip r:embed="rId3"/>
              </a:buBlip>
              <a:defRPr sz="1400" kern="1200">
                <a:gradFill>
                  <a:gsLst>
                    <a:gs pos="0">
                      <a:schemeClr val="tx1">
                        <a:lumMod val="90000"/>
                        <a:lumOff val="10000"/>
                      </a:schemeClr>
                    </a:gs>
                    <a:gs pos="86000">
                      <a:schemeClr val="tx1">
                        <a:lumMod val="90000"/>
                        <a:lumOff val="10000"/>
                      </a:schemeClr>
                    </a:gs>
                  </a:gsLst>
                  <a:lin ang="5400000" scaled="0"/>
                </a:gradFill>
                <a:latin typeface="Segoe UI" panose="020B0502040204020203" pitchFamily="34" charset="0"/>
                <a:ea typeface="+mn-ea"/>
                <a:cs typeface="Segoe UI" panose="020B0502040204020203" pitchFamily="34" charset="0"/>
              </a:defRPr>
            </a:lvl5pPr>
            <a:lvl6pPr marL="11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2000" dirty="0">
                <a:solidFill>
                  <a:schemeClr val="tx1"/>
                </a:solidFill>
              </a:rPr>
              <a:t>Several ways to use Storage Spaces:</a:t>
            </a:r>
          </a:p>
          <a:p>
            <a:pPr marL="574674" indent="-571500">
              <a:buFont typeface="Arial" pitchFamily="34" charset="0"/>
              <a:buChar char="•"/>
            </a:pPr>
            <a:r>
              <a:rPr lang="en-US" sz="2000" dirty="0">
                <a:solidFill>
                  <a:schemeClr val="tx1"/>
                </a:solidFill>
              </a:rPr>
              <a:t>On a stand-alone server with all storage in a single server </a:t>
            </a:r>
          </a:p>
          <a:p>
            <a:pPr marL="574674" indent="-571500">
              <a:buFont typeface="Arial" pitchFamily="34" charset="0"/>
              <a:buChar char="•"/>
            </a:pPr>
            <a:r>
              <a:rPr lang="en-US" sz="2000" dirty="0">
                <a:solidFill>
                  <a:schemeClr val="tx1"/>
                </a:solidFill>
              </a:rPr>
              <a:t>On a clustered server using Storage Spaces Direct with local, direct-attached storage in each cluster node </a:t>
            </a:r>
          </a:p>
          <a:p>
            <a:pPr marL="574674" indent="-571500">
              <a:buFont typeface="Arial" pitchFamily="34" charset="0"/>
              <a:buChar char="•"/>
            </a:pPr>
            <a:r>
              <a:rPr lang="en-US" sz="2000" dirty="0">
                <a:solidFill>
                  <a:schemeClr val="tx1"/>
                </a:solidFill>
              </a:rPr>
              <a:t>On a clustered server with one or more shared SAS storage enclosures holding all drives</a:t>
            </a:r>
          </a:p>
        </p:txBody>
      </p:sp>
    </p:spTree>
    <p:extLst>
      <p:ext uri="{BB962C8B-B14F-4D97-AF65-F5344CB8AC3E}">
        <p14:creationId xmlns:p14="http://schemas.microsoft.com/office/powerpoint/2010/main" val="112485327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2994B-BEC2-4A91-862E-195440802301}"/>
              </a:ext>
            </a:extLst>
          </p:cNvPr>
          <p:cNvSpPr>
            <a:spLocks noGrp="1"/>
          </p:cNvSpPr>
          <p:nvPr>
            <p:ph type="title"/>
          </p:nvPr>
        </p:nvSpPr>
        <p:spPr/>
        <p:txBody>
          <a:bodyPr>
            <a:normAutofit fontScale="90000"/>
          </a:bodyPr>
          <a:lstStyle/>
          <a:p>
            <a:r>
              <a:rPr lang="nb-NO" dirty="0"/>
              <a:t>Modern DPM Storage</a:t>
            </a:r>
            <a:endParaRPr lang="en-US" dirty="0"/>
          </a:p>
        </p:txBody>
      </p:sp>
      <p:pic>
        <p:nvPicPr>
          <p:cNvPr id="4" name="Picture 3">
            <a:extLst>
              <a:ext uri="{FF2B5EF4-FFF2-40B4-BE49-F238E27FC236}">
                <a16:creationId xmlns:a16="http://schemas.microsoft.com/office/drawing/2014/main" id="{57BBE44C-AB2C-42B1-902C-CF6CA14EF5D8}"/>
              </a:ext>
            </a:extLst>
          </p:cNvPr>
          <p:cNvPicPr>
            <a:picLocks noChangeAspect="1"/>
          </p:cNvPicPr>
          <p:nvPr/>
        </p:nvPicPr>
        <p:blipFill>
          <a:blip r:embed="rId3"/>
          <a:stretch>
            <a:fillRect/>
          </a:stretch>
        </p:blipFill>
        <p:spPr>
          <a:xfrm>
            <a:off x="1142900" y="2066132"/>
            <a:ext cx="8572224" cy="3577887"/>
          </a:xfrm>
          <a:prstGeom prst="rect">
            <a:avLst/>
          </a:prstGeom>
        </p:spPr>
      </p:pic>
    </p:spTree>
    <p:extLst>
      <p:ext uri="{BB962C8B-B14F-4D97-AF65-F5344CB8AC3E}">
        <p14:creationId xmlns:p14="http://schemas.microsoft.com/office/powerpoint/2010/main" val="299868134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38DAE-CF81-4728-9475-FC0C441C2EE5}"/>
              </a:ext>
            </a:extLst>
          </p:cNvPr>
          <p:cNvSpPr>
            <a:spLocks noGrp="1"/>
          </p:cNvSpPr>
          <p:nvPr>
            <p:ph type="title"/>
          </p:nvPr>
        </p:nvSpPr>
        <p:spPr/>
        <p:txBody>
          <a:bodyPr>
            <a:normAutofit fontScale="90000"/>
          </a:bodyPr>
          <a:lstStyle/>
          <a:p>
            <a:r>
              <a:rPr lang="nb-NO" dirty="0"/>
              <a:t>Deduplicate DPM Storage</a:t>
            </a:r>
            <a:endParaRPr lang="en-US" dirty="0"/>
          </a:p>
        </p:txBody>
      </p:sp>
      <p:sp>
        <p:nvSpPr>
          <p:cNvPr id="3" name="Text Placeholder 2">
            <a:extLst>
              <a:ext uri="{FF2B5EF4-FFF2-40B4-BE49-F238E27FC236}">
                <a16:creationId xmlns:a16="http://schemas.microsoft.com/office/drawing/2014/main" id="{3A4DCE3B-9D0D-481E-80B8-66BC2DD4B2A8}"/>
              </a:ext>
            </a:extLst>
          </p:cNvPr>
          <p:cNvSpPr>
            <a:spLocks noGrp="1"/>
          </p:cNvSpPr>
          <p:nvPr>
            <p:ph type="body" sz="quarter" idx="10"/>
          </p:nvPr>
        </p:nvSpPr>
        <p:spPr>
          <a:xfrm>
            <a:off x="519248" y="1821287"/>
            <a:ext cx="11151918" cy="4225344"/>
          </a:xfrm>
        </p:spPr>
        <p:txBody>
          <a:bodyPr>
            <a:normAutofit lnSpcReduction="10000"/>
          </a:bodyPr>
          <a:lstStyle/>
          <a:p>
            <a:r>
              <a:rPr lang="nb-NO" dirty="0">
                <a:solidFill>
                  <a:schemeClr val="tx1"/>
                </a:solidFill>
              </a:rPr>
              <a:t>Recommended topology:</a:t>
            </a:r>
          </a:p>
          <a:p>
            <a:endParaRPr lang="nb-NO" dirty="0">
              <a:solidFill>
                <a:schemeClr val="tx1"/>
              </a:solidFill>
            </a:endParaRPr>
          </a:p>
          <a:p>
            <a:pPr marL="574674" indent="-571500">
              <a:buFont typeface="Arial" panose="020B0604020202020204" pitchFamily="34" charset="0"/>
              <a:buChar char="•"/>
            </a:pPr>
            <a:r>
              <a:rPr lang="en-US" dirty="0">
                <a:solidFill>
                  <a:schemeClr val="tx1"/>
                </a:solidFill>
              </a:rPr>
              <a:t>DPM running in a virtual machine in a Hyper-V host cluster.</a:t>
            </a:r>
          </a:p>
          <a:p>
            <a:pPr marL="574674" indent="-571500">
              <a:buFont typeface="Arial" panose="020B0604020202020204" pitchFamily="34" charset="0"/>
              <a:buChar char="•"/>
            </a:pPr>
            <a:endParaRPr lang="en-US" dirty="0">
              <a:solidFill>
                <a:schemeClr val="tx1"/>
              </a:solidFill>
            </a:endParaRPr>
          </a:p>
          <a:p>
            <a:pPr marL="574674" indent="-571500">
              <a:buFont typeface="Arial" panose="020B0604020202020204" pitchFamily="34" charset="0"/>
              <a:buChar char="•"/>
            </a:pPr>
            <a:r>
              <a:rPr lang="en-US" dirty="0">
                <a:solidFill>
                  <a:schemeClr val="tx1"/>
                </a:solidFill>
              </a:rPr>
              <a:t>DPM storage using VHD/VHDX files stored on an SMB 3.0 share on a file server.</a:t>
            </a:r>
          </a:p>
        </p:txBody>
      </p:sp>
    </p:spTree>
    <p:extLst>
      <p:ext uri="{BB962C8B-B14F-4D97-AF65-F5344CB8AC3E}">
        <p14:creationId xmlns:p14="http://schemas.microsoft.com/office/powerpoint/2010/main" val="3401959473"/>
      </p:ext>
    </p:extLst>
  </p:cSld>
  <p:clrMapOvr>
    <a:masterClrMapping/>
  </p:clrMapOvr>
  <p:transition>
    <p:fade/>
  </p:transition>
</p:sld>
</file>

<file path=ppt/theme/theme1.xml><?xml version="1.0" encoding="utf-8"?>
<a:theme xmlns:a="http://schemas.openxmlformats.org/drawingml/2006/main" name="Retrospect">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E3DA18C2-75F1-4980-A5F0-165F6F71DE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6643</TotalTime>
  <Words>1294</Words>
  <Application>Microsoft Office PowerPoint</Application>
  <PresentationFormat>Widescreen</PresentationFormat>
  <Paragraphs>215</Paragraphs>
  <Slides>29</Slides>
  <Notes>18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29</vt:i4>
      </vt:variant>
    </vt:vector>
  </HeadingPairs>
  <TitlesOfParts>
    <vt:vector size="39" baseType="lpstr">
      <vt:lpstr>Arial</vt:lpstr>
      <vt:lpstr>Calibri</vt:lpstr>
      <vt:lpstr>Calibri Light</vt:lpstr>
      <vt:lpstr>Quattrocento Sans</vt:lpstr>
      <vt:lpstr>Segoe UI</vt:lpstr>
      <vt:lpstr>Segoe UI Light</vt:lpstr>
      <vt:lpstr>Segoe UI Semilight</vt:lpstr>
      <vt:lpstr>Times New Roman</vt:lpstr>
      <vt:lpstr>Wingdings</vt:lpstr>
      <vt:lpstr>Retrospect</vt:lpstr>
      <vt:lpstr>PowerPoint Presentation</vt:lpstr>
      <vt:lpstr>Backing up your enterprise with Data Protection Manager </vt:lpstr>
      <vt:lpstr>DPM Basics</vt:lpstr>
      <vt:lpstr>PowerPoint Presentation</vt:lpstr>
      <vt:lpstr>Demo</vt:lpstr>
      <vt:lpstr>DPM deployment considerations</vt:lpstr>
      <vt:lpstr>DPM Storage</vt:lpstr>
      <vt:lpstr>Modern DPM Storage</vt:lpstr>
      <vt:lpstr>Deduplicate DPM Storage</vt:lpstr>
      <vt:lpstr>Demo</vt:lpstr>
      <vt:lpstr>Azure Backup Server</vt:lpstr>
      <vt:lpstr>Azure Backup</vt:lpstr>
      <vt:lpstr>Which Azure Backup components should I use?</vt:lpstr>
      <vt:lpstr>Demo</vt:lpstr>
      <vt:lpstr>PowerPoint Presentation</vt:lpstr>
      <vt:lpstr>PowerPoint Presentation</vt:lpstr>
      <vt:lpstr>Tools for estimating costs</vt:lpstr>
      <vt:lpstr>PowerPoint Presentation</vt:lpstr>
      <vt:lpstr>Example – Norwegian customer</vt:lpstr>
      <vt:lpstr>DPM 2019</vt:lpstr>
      <vt:lpstr>Rich Reporting and Monitoring</vt:lpstr>
      <vt:lpstr>Demo</vt:lpstr>
      <vt:lpstr>Resources</vt:lpstr>
      <vt:lpstr>Resources</vt:lpstr>
      <vt:lpstr>Bonus demo!</vt:lpstr>
      <vt:lpstr>Want future Updates?</vt:lpstr>
      <vt:lpstr>Let’s get Social and Share!</vt:lpstr>
      <vt:lpstr>Get in touch with us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Marius A. Skovli</dc:creator>
  <cp:lastModifiedBy>Jan Egil Ring</cp:lastModifiedBy>
  <cp:revision>221</cp:revision>
  <cp:lastPrinted>2015-06-04T18:18:28Z</cp:lastPrinted>
  <dcterms:created xsi:type="dcterms:W3CDTF">2015-05-25T12:52:04Z</dcterms:created>
  <dcterms:modified xsi:type="dcterms:W3CDTF">2019-03-26T11:59:42Z</dcterms:modified>
</cp:coreProperties>
</file>