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308" r:id="rId3"/>
    <p:sldId id="257" r:id="rId4"/>
    <p:sldId id="306" r:id="rId5"/>
    <p:sldId id="307" r:id="rId6"/>
    <p:sldId id="309" r:id="rId7"/>
    <p:sldId id="337" r:id="rId8"/>
    <p:sldId id="310" r:id="rId9"/>
    <p:sldId id="311" r:id="rId10"/>
    <p:sldId id="312" r:id="rId11"/>
    <p:sldId id="335" r:id="rId12"/>
    <p:sldId id="313" r:id="rId13"/>
    <p:sldId id="315" r:id="rId14"/>
    <p:sldId id="314" r:id="rId15"/>
    <p:sldId id="316" r:id="rId16"/>
    <p:sldId id="317" r:id="rId17"/>
    <p:sldId id="318" r:id="rId18"/>
    <p:sldId id="336" r:id="rId19"/>
    <p:sldId id="319" r:id="rId20"/>
    <p:sldId id="320" r:id="rId21"/>
    <p:sldId id="321" r:id="rId22"/>
    <p:sldId id="323" r:id="rId23"/>
    <p:sldId id="324" r:id="rId24"/>
    <p:sldId id="329" r:id="rId25"/>
    <p:sldId id="325" r:id="rId26"/>
    <p:sldId id="326" r:id="rId27"/>
    <p:sldId id="327" r:id="rId28"/>
    <p:sldId id="328" r:id="rId29"/>
    <p:sldId id="338" r:id="rId30"/>
    <p:sldId id="334" r:id="rId31"/>
    <p:sldId id="330" r:id="rId32"/>
    <p:sldId id="333" r:id="rId33"/>
    <p:sldId id="33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8E5"/>
    <a:srgbClr val="7EC492"/>
    <a:srgbClr val="FFC000"/>
    <a:srgbClr val="7F7F7F"/>
    <a:srgbClr val="77CEEF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>
      <p:cViewPr varScale="1">
        <p:scale>
          <a:sx n="78" d="100"/>
          <a:sy n="78" d="100"/>
        </p:scale>
        <p:origin x="184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025B7-2FE6-4DDD-9823-211B420F43BC}" type="datetimeFigureOut">
              <a:rPr lang="cs-CZ" smtClean="0"/>
              <a:pPr/>
              <a:t>20.09.2025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4E50D-AABB-4A5A-B0F1-C48E978F0EC9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355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4E50D-AABB-4A5A-B0F1-C48E978F0EC9}" type="slidenum">
              <a:rPr lang="cs-CZ" smtClean="0"/>
              <a:pPr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355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E3BFB9-C315-4D78-9EED-179C8CD4D64E}" type="datetime1">
              <a:rPr lang="cs-CZ" smtClean="0"/>
              <a:pPr/>
              <a:t>20.09.2025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2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CC363-FEBC-488E-BA2A-B2600DFE0CE4}" type="datetime1">
              <a:rPr lang="cs-CZ" smtClean="0"/>
              <a:pPr/>
              <a:t>20.09.2025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26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1744-0731-461A-ABDF-2DC1D6224204}" type="datetime1">
              <a:rPr lang="cs-CZ" smtClean="0"/>
              <a:pPr/>
              <a:t>20.09.2025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3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850F4-8368-49DB-8EF0-4C5046702D7F}" type="datetime1">
              <a:rPr lang="cs-CZ" smtClean="0"/>
              <a:pPr/>
              <a:t>20.09.2025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78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F77C-54DA-46A7-9F75-EFABE79E9B84}" type="datetime1">
              <a:rPr lang="cs-CZ" smtClean="0"/>
              <a:pPr/>
              <a:t>20.09.2025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2629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D5ACE-7A87-4A10-B29B-FE44AB132945}" type="datetime1">
              <a:rPr lang="cs-CZ" smtClean="0"/>
              <a:pPr/>
              <a:t>20.09.2025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105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180CF-0002-4CFE-AB54-642FDF2A6CCE}" type="datetime1">
              <a:rPr lang="cs-CZ" smtClean="0"/>
              <a:pPr/>
              <a:t>20.09.2025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3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F77C-54DA-46A7-9F75-EFABE79E9B84}" type="datetime1">
              <a:rPr lang="cs-CZ" smtClean="0"/>
              <a:pPr/>
              <a:t>20.09.2025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78521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27F7-D710-4203-BD47-07A3787011F7}" type="datetime1">
              <a:rPr lang="cs-CZ" smtClean="0"/>
              <a:pPr/>
              <a:t>20.09.2025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960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116D7-1ED8-4EE3-84AF-42567C6867E3}" type="datetime1">
              <a:rPr lang="cs-CZ" smtClean="0"/>
              <a:pPr/>
              <a:t>20.09.2025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144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2396-BD79-4916-A75D-7DFE9EC6AAEC}" type="datetime1">
              <a:rPr lang="cs-CZ" smtClean="0"/>
              <a:pPr/>
              <a:t>20.09.2025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86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80F77C-54DA-46A7-9F75-EFABE79E9B84}" type="datetime1">
              <a:rPr lang="cs-CZ" smtClean="0"/>
              <a:pPr/>
              <a:t>20.09.2025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F60E0E6-6DE5-4860-8E46-F2B932D9929A}" type="slidenum">
              <a:rPr lang="cs-CZ" smtClean="0"/>
              <a:pPr/>
              <a:t>‹#›</a:t>
            </a:fld>
            <a:endParaRPr lang="cs-CZ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639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382-010-0945-5" TargetMode="External"/><Relationship Id="rId2" Type="http://schemas.openxmlformats.org/officeDocument/2006/relationships/hyperlink" Target="https://github.com/suztolwinskiw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tumajerj@natur.cuni.c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i.org/10.1111/gcb.1505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42900" y="5085184"/>
            <a:ext cx="5829300" cy="1337993"/>
          </a:xfrm>
        </p:spPr>
        <p:txBody>
          <a:bodyPr>
            <a:normAutofit/>
          </a:bodyPr>
          <a:lstStyle/>
          <a:p>
            <a:r>
              <a:rPr lang="cs-CZ" sz="6000" b="1" dirty="0">
                <a:solidFill>
                  <a:schemeClr val="tx1"/>
                </a:solidFill>
              </a:rPr>
              <a:t>VS-Lite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516216" y="4797152"/>
            <a:ext cx="2520280" cy="146304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tx1"/>
                </a:solidFill>
              </a:rPr>
              <a:t>Jan Tumajer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Charles University, Prague</a:t>
            </a:r>
          </a:p>
          <a:p>
            <a:r>
              <a:rPr lang="cs-CZ" dirty="0">
                <a:solidFill>
                  <a:schemeClr val="tx1"/>
                </a:solidFill>
              </a:rPr>
              <a:t>Czech Republic</a:t>
            </a:r>
          </a:p>
          <a:p>
            <a:r>
              <a:rPr lang="cs-CZ" dirty="0">
                <a:solidFill>
                  <a:schemeClr val="tx1"/>
                </a:solidFill>
              </a:rPr>
              <a:t>tumajerj@natur.cuni.cz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19CEDAB-362E-4698-AB13-6315809F6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9515" cy="769012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70936E6-DD45-4B23-A6E6-60203B1CB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981" y="34071"/>
            <a:ext cx="1738982" cy="72000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7AC7598-203E-4240-82DF-BC6A493FC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149" y="34071"/>
            <a:ext cx="1799155" cy="72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10</a:t>
            </a:fld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82344D70-3F1B-48D0-894E-F2B01E356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22707"/>
            <a:ext cx="4680520" cy="4978194"/>
          </a:xfrm>
          <a:prstGeom prst="rect">
            <a:avLst/>
          </a:prstGeom>
        </p:spPr>
      </p:pic>
      <p:sp>
        <p:nvSpPr>
          <p:cNvPr id="3" name="Levá složená závorka 2">
            <a:extLst>
              <a:ext uri="{FF2B5EF4-FFF2-40B4-BE49-F238E27FC236}">
                <a16:creationId xmlns:a16="http://schemas.microsoft.com/office/drawing/2014/main" id="{EE3A31A9-7581-8170-45BC-6FC617ED1765}"/>
              </a:ext>
            </a:extLst>
          </p:cNvPr>
          <p:cNvSpPr/>
          <p:nvPr/>
        </p:nvSpPr>
        <p:spPr>
          <a:xfrm>
            <a:off x="1403648" y="1772816"/>
            <a:ext cx="432048" cy="3240360"/>
          </a:xfrm>
          <a:prstGeom prst="leftBrace">
            <a:avLst>
              <a:gd name="adj1" fmla="val 993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0661F828-D5AC-182D-44CF-221A9928CA79}"/>
              </a:ext>
            </a:extLst>
          </p:cNvPr>
          <p:cNvSpPr txBox="1"/>
          <p:nvPr/>
        </p:nvSpPr>
        <p:spPr>
          <a:xfrm rot="16200000">
            <a:off x="-52849" y="3069830"/>
            <a:ext cx="219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Calculating</a:t>
            </a:r>
            <a:r>
              <a:rPr lang="cs-CZ" dirty="0"/>
              <a:t> </a:t>
            </a:r>
            <a:r>
              <a:rPr lang="cs-CZ" dirty="0" err="1"/>
              <a:t>monthly</a:t>
            </a:r>
            <a:r>
              <a:rPr lang="cs-CZ" dirty="0"/>
              <a:t> </a:t>
            </a:r>
          </a:p>
          <a:p>
            <a:pPr algn="ctr"/>
            <a:r>
              <a:rPr lang="cs-CZ" dirty="0" err="1"/>
              <a:t>growth</a:t>
            </a:r>
            <a:r>
              <a:rPr lang="cs-CZ" dirty="0"/>
              <a:t> </a:t>
            </a:r>
            <a:r>
              <a:rPr lang="cs-CZ" dirty="0" err="1"/>
              <a:t>rates</a:t>
            </a:r>
            <a:endParaRPr lang="cs-CZ" dirty="0"/>
          </a:p>
        </p:txBody>
      </p:sp>
      <p:sp>
        <p:nvSpPr>
          <p:cNvPr id="6" name="Levá složená závorka 5">
            <a:extLst>
              <a:ext uri="{FF2B5EF4-FFF2-40B4-BE49-F238E27FC236}">
                <a16:creationId xmlns:a16="http://schemas.microsoft.com/office/drawing/2014/main" id="{2BA4559B-243F-790F-989A-9EB010BCA791}"/>
              </a:ext>
            </a:extLst>
          </p:cNvPr>
          <p:cNvSpPr/>
          <p:nvPr/>
        </p:nvSpPr>
        <p:spPr>
          <a:xfrm>
            <a:off x="1439652" y="5013176"/>
            <a:ext cx="432048" cy="1499616"/>
          </a:xfrm>
          <a:prstGeom prst="leftBrace">
            <a:avLst>
              <a:gd name="adj1" fmla="val 993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3C075971-B5F8-DC0B-0F9C-50FA28EC7C09}"/>
              </a:ext>
            </a:extLst>
          </p:cNvPr>
          <p:cNvSpPr txBox="1"/>
          <p:nvPr/>
        </p:nvSpPr>
        <p:spPr>
          <a:xfrm rot="16200000">
            <a:off x="103653" y="5358899"/>
            <a:ext cx="219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Monthly</a:t>
            </a:r>
            <a:r>
              <a:rPr lang="cs-CZ" dirty="0"/>
              <a:t> </a:t>
            </a:r>
            <a:r>
              <a:rPr lang="cs-CZ" dirty="0" err="1"/>
              <a:t>climatic</a:t>
            </a:r>
            <a:r>
              <a:rPr lang="cs-CZ" dirty="0"/>
              <a:t> </a:t>
            </a:r>
            <a:r>
              <a:rPr lang="cs-CZ" dirty="0" err="1"/>
              <a:t>limitation</a:t>
            </a:r>
            <a:endParaRPr lang="cs-CZ" dirty="0"/>
          </a:p>
        </p:txBody>
      </p:sp>
      <p:sp>
        <p:nvSpPr>
          <p:cNvPr id="9" name="Levá složená závorka 8">
            <a:extLst>
              <a:ext uri="{FF2B5EF4-FFF2-40B4-BE49-F238E27FC236}">
                <a16:creationId xmlns:a16="http://schemas.microsoft.com/office/drawing/2014/main" id="{B4FE1F06-7C9A-E699-F8C0-69A5D1728CA6}"/>
              </a:ext>
            </a:extLst>
          </p:cNvPr>
          <p:cNvSpPr/>
          <p:nvPr/>
        </p:nvSpPr>
        <p:spPr>
          <a:xfrm rot="10800000">
            <a:off x="6444208" y="3429000"/>
            <a:ext cx="432048" cy="3240360"/>
          </a:xfrm>
          <a:prstGeom prst="leftBrace">
            <a:avLst>
              <a:gd name="adj1" fmla="val 993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E9D7FA88-44DF-8ECF-E93E-233A406D8762}"/>
              </a:ext>
            </a:extLst>
          </p:cNvPr>
          <p:cNvSpPr txBox="1"/>
          <p:nvPr/>
        </p:nvSpPr>
        <p:spPr>
          <a:xfrm rot="5400000">
            <a:off x="6138969" y="4690011"/>
            <a:ext cx="2194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Seasonal</a:t>
            </a:r>
            <a:r>
              <a:rPr lang="cs-CZ" dirty="0"/>
              <a:t> </a:t>
            </a:r>
            <a:r>
              <a:rPr lang="cs-CZ" dirty="0" err="1"/>
              <a:t>growth</a:t>
            </a:r>
            <a:r>
              <a:rPr lang="cs-CZ" dirty="0"/>
              <a:t> </a:t>
            </a:r>
            <a:r>
              <a:rPr lang="cs-CZ" dirty="0" err="1"/>
              <a:t>phenology</a:t>
            </a:r>
            <a:endParaRPr lang="cs-CZ" dirty="0"/>
          </a:p>
        </p:txBody>
      </p:sp>
      <p:sp>
        <p:nvSpPr>
          <p:cNvPr id="11" name="Levá složená závorka 10">
            <a:extLst>
              <a:ext uri="{FF2B5EF4-FFF2-40B4-BE49-F238E27FC236}">
                <a16:creationId xmlns:a16="http://schemas.microsoft.com/office/drawing/2014/main" id="{B154C4DA-20CB-B090-AE92-663A10F27264}"/>
              </a:ext>
            </a:extLst>
          </p:cNvPr>
          <p:cNvSpPr/>
          <p:nvPr/>
        </p:nvSpPr>
        <p:spPr>
          <a:xfrm rot="10800000">
            <a:off x="6444533" y="2084831"/>
            <a:ext cx="432048" cy="1326981"/>
          </a:xfrm>
          <a:prstGeom prst="leftBrace">
            <a:avLst>
              <a:gd name="adj1" fmla="val 9936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40206491-EA3D-A7F1-4DCE-9358CD3854BD}"/>
              </a:ext>
            </a:extLst>
          </p:cNvPr>
          <p:cNvSpPr txBox="1"/>
          <p:nvPr/>
        </p:nvSpPr>
        <p:spPr>
          <a:xfrm rot="5400000">
            <a:off x="5646108" y="2005584"/>
            <a:ext cx="292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Simulating</a:t>
            </a:r>
            <a:r>
              <a:rPr lang="cs-CZ" dirty="0"/>
              <a:t> </a:t>
            </a:r>
            <a:r>
              <a:rPr lang="cs-CZ" dirty="0" err="1"/>
              <a:t>tree</a:t>
            </a:r>
            <a:r>
              <a:rPr lang="cs-CZ" dirty="0"/>
              <a:t>-ring </a:t>
            </a:r>
            <a:r>
              <a:rPr lang="cs-CZ" dirty="0" err="1"/>
              <a:t>width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815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(1)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20D53F-5B65-4735-8221-36675CEA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90836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cs-CZ" sz="2800" dirty="0" err="1"/>
              <a:t>Calculating</a:t>
            </a:r>
            <a:r>
              <a:rPr lang="cs-CZ" sz="2800" dirty="0"/>
              <a:t> </a:t>
            </a:r>
            <a:r>
              <a:rPr lang="cs-CZ" sz="2800" dirty="0" err="1"/>
              <a:t>environmental</a:t>
            </a:r>
            <a:r>
              <a:rPr lang="cs-CZ" sz="2800" dirty="0"/>
              <a:t> </a:t>
            </a:r>
            <a:r>
              <a:rPr lang="cs-CZ" sz="2800" dirty="0" err="1"/>
              <a:t>variables</a:t>
            </a:r>
            <a:r>
              <a:rPr lang="cs-CZ" sz="2800" dirty="0"/>
              <a:t> </a:t>
            </a:r>
            <a:r>
              <a:rPr lang="cs-CZ" sz="2800" dirty="0" err="1"/>
              <a:t>that</a:t>
            </a:r>
            <a:r>
              <a:rPr lang="cs-CZ" sz="2800" dirty="0"/>
              <a:t> (</a:t>
            </a:r>
            <a:r>
              <a:rPr lang="cs-CZ" sz="2800" dirty="0" err="1"/>
              <a:t>according</a:t>
            </a:r>
            <a:r>
              <a:rPr lang="cs-CZ" sz="2800" dirty="0"/>
              <a:t> to </a:t>
            </a:r>
            <a:r>
              <a:rPr lang="cs-CZ" sz="2800" dirty="0" err="1"/>
              <a:t>the</a:t>
            </a:r>
            <a:r>
              <a:rPr lang="cs-CZ" sz="2800" dirty="0"/>
              <a:t> model) </a:t>
            </a:r>
            <a:r>
              <a:rPr lang="cs-CZ" sz="2800" dirty="0" err="1"/>
              <a:t>affect</a:t>
            </a:r>
            <a:r>
              <a:rPr lang="cs-CZ" sz="2800" dirty="0"/>
              <a:t> </a:t>
            </a:r>
            <a:r>
              <a:rPr lang="cs-CZ" sz="2800" dirty="0" err="1"/>
              <a:t>tree</a:t>
            </a:r>
            <a:r>
              <a:rPr lang="cs-CZ" sz="2800" dirty="0"/>
              <a:t> </a:t>
            </a:r>
            <a:r>
              <a:rPr lang="cs-CZ" sz="2800" dirty="0" err="1"/>
              <a:t>growth</a:t>
            </a:r>
            <a:endParaRPr lang="cs-CZ" sz="2800" dirty="0"/>
          </a:p>
          <a:p>
            <a:pPr marL="630936" lvl="1" indent="-457200"/>
            <a:r>
              <a:rPr lang="cs-CZ" sz="2000" dirty="0" err="1"/>
              <a:t>Mean</a:t>
            </a:r>
            <a:r>
              <a:rPr lang="cs-CZ" sz="2000" dirty="0"/>
              <a:t> </a:t>
            </a:r>
            <a:r>
              <a:rPr lang="cs-CZ" sz="2000" dirty="0" err="1"/>
              <a:t>monthly</a:t>
            </a:r>
            <a:r>
              <a:rPr lang="cs-CZ" sz="2000" dirty="0"/>
              <a:t> air </a:t>
            </a:r>
            <a:r>
              <a:rPr lang="cs-CZ" sz="2000" dirty="0" err="1"/>
              <a:t>temperature</a:t>
            </a:r>
            <a:r>
              <a:rPr lang="cs-CZ" sz="2000" dirty="0"/>
              <a:t> </a:t>
            </a:r>
            <a:r>
              <a:rPr lang="en-US" sz="2000" dirty="0"/>
              <a:t>T[</a:t>
            </a:r>
            <a:r>
              <a:rPr lang="cs-CZ" sz="2000" dirty="0"/>
              <a:t>°</a:t>
            </a:r>
            <a:r>
              <a:rPr lang="en-US" sz="2000" dirty="0"/>
              <a:t>C]</a:t>
            </a:r>
          </a:p>
          <a:p>
            <a:pPr marL="813816" lvl="2" indent="-457200"/>
            <a:r>
              <a:rPr lang="en-US" sz="1600" dirty="0"/>
              <a:t>Provided by the user as an input</a:t>
            </a:r>
          </a:p>
          <a:p>
            <a:pPr marL="813816" lvl="2" indent="-457200"/>
            <a:endParaRPr lang="cs-CZ" sz="1600" dirty="0"/>
          </a:p>
          <a:p>
            <a:pPr marL="630936" lvl="1" indent="-457200"/>
            <a:r>
              <a:rPr lang="cs-CZ" sz="2000" dirty="0" err="1"/>
              <a:t>Mean</a:t>
            </a:r>
            <a:r>
              <a:rPr lang="cs-CZ" sz="2000" dirty="0"/>
              <a:t> </a:t>
            </a:r>
            <a:r>
              <a:rPr lang="cs-CZ" sz="2000" dirty="0" err="1"/>
              <a:t>monthly</a:t>
            </a:r>
            <a:r>
              <a:rPr lang="cs-CZ" sz="2000" dirty="0"/>
              <a:t> </a:t>
            </a:r>
            <a:r>
              <a:rPr lang="cs-CZ" sz="2000" dirty="0" err="1"/>
              <a:t>volumetric</a:t>
            </a:r>
            <a:r>
              <a:rPr lang="cs-CZ" sz="2000" dirty="0"/>
              <a:t> </a:t>
            </a:r>
            <a:r>
              <a:rPr lang="cs-CZ" sz="2000" dirty="0" err="1"/>
              <a:t>soil</a:t>
            </a:r>
            <a:r>
              <a:rPr lang="cs-CZ" sz="2000" dirty="0"/>
              <a:t> </a:t>
            </a:r>
            <a:r>
              <a:rPr lang="cs-CZ" sz="2000" dirty="0" err="1"/>
              <a:t>moisture</a:t>
            </a:r>
            <a:r>
              <a:rPr lang="cs-CZ" sz="2000" dirty="0"/>
              <a:t> </a:t>
            </a:r>
            <a:r>
              <a:rPr lang="en-US" sz="2000" dirty="0"/>
              <a:t>M[v/v]</a:t>
            </a:r>
          </a:p>
          <a:p>
            <a:pPr marL="813816" lvl="2" indent="-457200"/>
            <a:r>
              <a:rPr lang="en-US" sz="1600" dirty="0"/>
              <a:t>Provided by the user as an input OR …</a:t>
            </a:r>
          </a:p>
          <a:p>
            <a:pPr marL="813816" lvl="2" indent="-457200"/>
            <a:r>
              <a:rPr lang="en-US" sz="1600" dirty="0"/>
              <a:t>… calculated from temperature and precipitation (input) by inbuild soil moisture model (Huang, J., et al. 1996)</a:t>
            </a:r>
            <a:endParaRPr lang="cs-CZ" sz="1600" dirty="0"/>
          </a:p>
          <a:p>
            <a:pPr marL="813816" lvl="2" indent="-457200"/>
            <a:endParaRPr lang="en-US" sz="1600" dirty="0"/>
          </a:p>
          <a:p>
            <a:pPr marL="630936" lvl="1" indent="-457200"/>
            <a:r>
              <a:rPr lang="en-US" sz="2000" dirty="0"/>
              <a:t>Mean monthly daylength E[h]</a:t>
            </a:r>
          </a:p>
          <a:p>
            <a:pPr marL="813816" lvl="2" indent="-457200"/>
            <a:r>
              <a:rPr lang="en-US" sz="1600" dirty="0"/>
              <a:t>Calculated automatically from site latitude</a:t>
            </a:r>
            <a:endParaRPr lang="cs-CZ" sz="1600" dirty="0"/>
          </a:p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807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</a:t>
            </a:r>
            <a:r>
              <a:rPr lang="en-US" b="1" dirty="0"/>
              <a:t>2</a:t>
            </a:r>
            <a:r>
              <a:rPr lang="cs-CZ" b="1" dirty="0"/>
              <a:t>)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20D53F-5B65-4735-8221-36675CEA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5244064" cy="42964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Converting environmental variables into monthly </a:t>
            </a:r>
            <a:r>
              <a:rPr lang="en-US" sz="2800" b="1" dirty="0"/>
              <a:t>partial growth rates </a:t>
            </a:r>
          </a:p>
          <a:p>
            <a:pPr marL="173736" lvl="1" indent="0">
              <a:buNone/>
            </a:pPr>
            <a:r>
              <a:rPr lang="en-US" sz="1800" dirty="0"/>
              <a:t>= </a:t>
            </a:r>
            <a:r>
              <a:rPr lang="en-US" sz="1800" u="sng" dirty="0"/>
              <a:t>relative</a:t>
            </a:r>
            <a:r>
              <a:rPr lang="en-US" sz="1800" dirty="0"/>
              <a:t> variable describing the capacity of a tree to form wood under given temperature OR soil moisture OR daylength</a:t>
            </a:r>
          </a:p>
          <a:p>
            <a:pPr marL="516636" lvl="1" indent="-342900"/>
            <a:r>
              <a:rPr lang="en-US" sz="1800" dirty="0"/>
              <a:t>0 = no growth, dormancy; 1 = optimum, full capacity to growth</a:t>
            </a:r>
            <a:endParaRPr lang="cs-CZ" sz="1800" dirty="0"/>
          </a:p>
          <a:p>
            <a:pPr marL="173736" lvl="1" indent="0">
              <a:buNone/>
            </a:pPr>
            <a:endParaRPr lang="en-US" sz="2000" dirty="0"/>
          </a:p>
          <a:p>
            <a:pPr marL="516636" lvl="1" indent="-342900"/>
            <a:r>
              <a:rPr lang="en-US" sz="2000" dirty="0"/>
              <a:t>Partial growth rate to temperature (</a:t>
            </a:r>
            <a:r>
              <a:rPr lang="en-US" sz="2000" dirty="0" err="1"/>
              <a:t>GrT</a:t>
            </a:r>
            <a:r>
              <a:rPr lang="en-US" sz="2000" dirty="0"/>
              <a:t>) and partial growth rate to soil moisture (</a:t>
            </a:r>
            <a:r>
              <a:rPr lang="en-US" sz="2000" dirty="0" err="1"/>
              <a:t>GrM</a:t>
            </a:r>
            <a:r>
              <a:rPr lang="en-US" sz="2000" dirty="0"/>
              <a:t>)</a:t>
            </a:r>
          </a:p>
          <a:p>
            <a:pPr lvl="3"/>
            <a:r>
              <a:rPr lang="en-US" sz="1600" dirty="0"/>
              <a:t>Determined from climatic variables by means of non-linear response functions</a:t>
            </a:r>
            <a:endParaRPr lang="en-150" sz="16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12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99AD66F-87AA-48D8-91B4-E66E71679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928" y="2053975"/>
            <a:ext cx="2914650" cy="383857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4C0C548F-B7EF-4359-9F26-62B060321004}"/>
              </a:ext>
            </a:extLst>
          </p:cNvPr>
          <p:cNvSpPr txBox="1"/>
          <p:nvPr/>
        </p:nvSpPr>
        <p:spPr>
          <a:xfrm rot="16200000">
            <a:off x="5965413" y="2683659"/>
            <a:ext cx="7200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GrT</a:t>
            </a:r>
            <a:endParaRPr lang="en-150" sz="16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7A46315-DFED-4AD0-BF29-FC7D1EACFDE5}"/>
              </a:ext>
            </a:extLst>
          </p:cNvPr>
          <p:cNvSpPr txBox="1"/>
          <p:nvPr/>
        </p:nvSpPr>
        <p:spPr>
          <a:xfrm rot="16200000">
            <a:off x="5965413" y="4603892"/>
            <a:ext cx="7200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GrM</a:t>
            </a:r>
            <a:endParaRPr lang="en-150" sz="1600" dirty="0"/>
          </a:p>
        </p:txBody>
      </p:sp>
    </p:spTree>
    <p:extLst>
      <p:ext uri="{BB962C8B-B14F-4D97-AF65-F5344CB8AC3E}">
        <p14:creationId xmlns:p14="http://schemas.microsoft.com/office/powerpoint/2010/main" val="798923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</a:t>
            </a:r>
            <a:r>
              <a:rPr lang="en-US" b="1" dirty="0"/>
              <a:t>3</a:t>
            </a:r>
            <a:r>
              <a:rPr lang="cs-CZ" b="1" dirty="0"/>
              <a:t>)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20D53F-5B65-4735-8221-36675CEA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3803904" cy="429649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Converting environmental variables into monthly </a:t>
            </a:r>
            <a:r>
              <a:rPr lang="en-US" sz="2800" b="1" dirty="0"/>
              <a:t>partial growth rates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b="1" dirty="0"/>
          </a:p>
          <a:p>
            <a:pPr marL="173736" lvl="1" indent="0">
              <a:buNone/>
            </a:pPr>
            <a:r>
              <a:rPr lang="en-US" sz="1800" dirty="0"/>
              <a:t>= </a:t>
            </a:r>
            <a:r>
              <a:rPr lang="en-US" sz="1800" u="sng" dirty="0"/>
              <a:t>relative</a:t>
            </a:r>
            <a:r>
              <a:rPr lang="en-US" sz="1800" dirty="0"/>
              <a:t> variable describing the capacity of a tree to form wood under given temperature OR soil moisture OR daylength</a:t>
            </a:r>
          </a:p>
          <a:p>
            <a:pPr marL="516636" lvl="1" indent="-342900"/>
            <a:r>
              <a:rPr lang="en-US" sz="1800" dirty="0"/>
              <a:t>0 = no growth, dormancy; 1 = optimum, full capacity to growth</a:t>
            </a:r>
          </a:p>
          <a:p>
            <a:pPr marL="516636" lvl="1" indent="-342900"/>
            <a:endParaRPr lang="en-US" sz="1800" dirty="0"/>
          </a:p>
          <a:p>
            <a:pPr lvl="2"/>
            <a:r>
              <a:rPr lang="en-US" sz="1800" dirty="0"/>
              <a:t>T</a:t>
            </a:r>
            <a:r>
              <a:rPr lang="en-US" sz="1800" baseline="-25000" dirty="0"/>
              <a:t>1</a:t>
            </a:r>
            <a:r>
              <a:rPr lang="en-US" sz="1800" dirty="0"/>
              <a:t>, T</a:t>
            </a:r>
            <a:r>
              <a:rPr lang="en-US" sz="1800" baseline="-25000" dirty="0"/>
              <a:t>2</a:t>
            </a:r>
            <a:r>
              <a:rPr lang="en-US" sz="1800" dirty="0"/>
              <a:t>, M</a:t>
            </a:r>
            <a:r>
              <a:rPr lang="en-US" sz="1800" baseline="-25000" dirty="0"/>
              <a:t>1</a:t>
            </a:r>
            <a:r>
              <a:rPr lang="en-US" sz="1800" dirty="0"/>
              <a:t> and M</a:t>
            </a:r>
            <a:r>
              <a:rPr lang="en-US" sz="1800" baseline="-25000" dirty="0"/>
              <a:t>2</a:t>
            </a:r>
            <a:r>
              <a:rPr lang="en-US" sz="1800" dirty="0"/>
              <a:t> are usually calibrated</a:t>
            </a:r>
            <a:endParaRPr lang="cs-CZ" sz="18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13</a:t>
            </a:fld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délník 6">
                <a:extLst>
                  <a:ext uri="{FF2B5EF4-FFF2-40B4-BE49-F238E27FC236}">
                    <a16:creationId xmlns:a16="http://schemas.microsoft.com/office/drawing/2014/main" id="{428DF415-0919-41DA-B751-4E3999CB7BED}"/>
                  </a:ext>
                </a:extLst>
              </p:cNvPr>
              <p:cNvSpPr/>
              <p:nvPr/>
            </p:nvSpPr>
            <p:spPr>
              <a:xfrm>
                <a:off x="4067944" y="3212976"/>
                <a:ext cx="5526360" cy="1683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GrT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150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150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150" sz="1400" i="0">
                                  <a:latin typeface="Cambria Math" panose="02040503050406030204" pitchFamily="18" charset="0"/>
                                </a:rPr>
                                <m:t>&amp;0 </m:t>
                              </m:r>
                            </m:e>
                            <m:e>
                              <m:r>
                                <a:rPr lang="en-150" sz="14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150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150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150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150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150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150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150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150" sz="1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150" sz="14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150" sz="1400" i="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  <m:r>
                        <a:rPr lang="en-150" sz="1400" i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150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≤ 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150" sz="140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mr>
                      </m:m>
                    </m:oMath>
                  </m:oMathPara>
                </a14:m>
                <a:endParaRPr lang="en-US" sz="1400" dirty="0"/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GrM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150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150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150" sz="1400">
                                  <a:latin typeface="Cambria Math" panose="02040503050406030204" pitchFamily="18" charset="0"/>
                                </a:rPr>
                                <m:t>&amp;0 </m:t>
                              </m:r>
                            </m:e>
                            <m:e>
                              <m:r>
                                <a:rPr lang="en-150" sz="140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150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150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150" sz="1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150" sz="1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150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150" sz="1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150" sz="1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150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b>
                                          <m:r>
                                            <a:rPr lang="en-150" sz="1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150" sz="1400"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</m:e>
                          </m:eqArr>
                        </m:e>
                      </m:d>
                      <m:r>
                        <a:rPr lang="en-150" sz="140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150" sz="14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≤ 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150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150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150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150" sz="1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150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150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150" sz="140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mr>
                      </m:m>
                    </m:oMath>
                  </m:oMathPara>
                </a14:m>
                <a:endParaRPr lang="en-150" sz="1400" dirty="0"/>
              </a:p>
            </p:txBody>
          </p:sp>
        </mc:Choice>
        <mc:Fallback xmlns="">
          <p:sp>
            <p:nvSpPr>
              <p:cNvPr id="7" name="Obdélník 6">
                <a:extLst>
                  <a:ext uri="{FF2B5EF4-FFF2-40B4-BE49-F238E27FC236}">
                    <a16:creationId xmlns:a16="http://schemas.microsoft.com/office/drawing/2014/main" id="{428DF415-0919-41DA-B751-4E3999CB7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212976"/>
                <a:ext cx="5526360" cy="16834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899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</a:t>
            </a:r>
            <a:r>
              <a:rPr lang="en-US" b="1" dirty="0"/>
              <a:t>4</a:t>
            </a:r>
            <a:r>
              <a:rPr lang="cs-CZ" b="1" dirty="0"/>
              <a:t>)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20D53F-5B65-4735-8221-36675CEA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3803904" cy="42964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Converting environmental variables into monthly </a:t>
            </a:r>
            <a:r>
              <a:rPr lang="en-US" sz="2800" b="1" dirty="0"/>
              <a:t>partial growth rates 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b="1" dirty="0"/>
          </a:p>
          <a:p>
            <a:pPr marL="516636" lvl="1" indent="-342900"/>
            <a:r>
              <a:rPr lang="en-US" sz="2000" dirty="0"/>
              <a:t>Partial growth rate to daylength (</a:t>
            </a:r>
            <a:r>
              <a:rPr lang="en-US" sz="2000" dirty="0" err="1"/>
              <a:t>GrE</a:t>
            </a:r>
            <a:r>
              <a:rPr lang="en-US" sz="2000" dirty="0"/>
              <a:t>)</a:t>
            </a:r>
          </a:p>
          <a:p>
            <a:pPr marL="356616" lvl="2" indent="0">
              <a:buNone/>
            </a:pPr>
            <a:endParaRPr lang="en-US" sz="1600" dirty="0"/>
          </a:p>
          <a:p>
            <a:pPr lvl="3"/>
            <a:r>
              <a:rPr lang="en-US" sz="1600" dirty="0" err="1"/>
              <a:t>GrE</a:t>
            </a:r>
            <a:r>
              <a:rPr lang="en-US" sz="1600" dirty="0"/>
              <a:t>(d) = daylength of day d / daylength of summer solstice</a:t>
            </a:r>
          </a:p>
          <a:p>
            <a:pPr lvl="3"/>
            <a:r>
              <a:rPr lang="en-US" sz="1600" dirty="0"/>
              <a:t>Calculated automatically</a:t>
            </a:r>
            <a:endParaRPr lang="en-150" sz="16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14</a:t>
            </a:fld>
            <a:endParaRPr lang="cs-CZ"/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73CFB2BC-9F16-404C-A1F5-C4A71E154789}"/>
              </a:ext>
            </a:extLst>
          </p:cNvPr>
          <p:cNvGrpSpPr/>
          <p:nvPr/>
        </p:nvGrpSpPr>
        <p:grpSpPr>
          <a:xfrm>
            <a:off x="4644008" y="1772816"/>
            <a:ext cx="4312920" cy="2587752"/>
            <a:chOff x="4572000" y="2708920"/>
            <a:chExt cx="4312920" cy="2587752"/>
          </a:xfrm>
        </p:grpSpPr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50BD295D-BC11-43C3-A4AB-146601534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2708920"/>
              <a:ext cx="4312920" cy="2587752"/>
            </a:xfrm>
            <a:prstGeom prst="rect">
              <a:avLst/>
            </a:prstGeom>
          </p:spPr>
        </p:pic>
        <p:cxnSp>
          <p:nvCxnSpPr>
            <p:cNvPr id="9" name="Přímá spojnice 8">
              <a:extLst>
                <a:ext uri="{FF2B5EF4-FFF2-40B4-BE49-F238E27FC236}">
                  <a16:creationId xmlns:a16="http://schemas.microsoft.com/office/drawing/2014/main" id="{8A247A51-8CAB-44A1-8FFA-35C268B41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6456" y="3861048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>
              <a:extLst>
                <a:ext uri="{FF2B5EF4-FFF2-40B4-BE49-F238E27FC236}">
                  <a16:creationId xmlns:a16="http://schemas.microsoft.com/office/drawing/2014/main" id="{529C3000-8A7A-4885-8740-EB5111F4FF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7166" y="2780928"/>
              <a:ext cx="0" cy="115212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Obrázek 13">
            <a:extLst>
              <a:ext uri="{FF2B5EF4-FFF2-40B4-BE49-F238E27FC236}">
                <a16:creationId xmlns:a16="http://schemas.microsoft.com/office/drawing/2014/main" id="{BF32130B-0B81-41AD-816A-028F31A80A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89"/>
          <a:stretch/>
        </p:blipFill>
        <p:spPr>
          <a:xfrm>
            <a:off x="5386314" y="4509120"/>
            <a:ext cx="2828307" cy="1505741"/>
          </a:xfrm>
          <a:prstGeom prst="rect">
            <a:avLst/>
          </a:prstGeom>
        </p:spPr>
      </p:pic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EE96054B-FA5A-49F5-92E7-065955977534}"/>
              </a:ext>
            </a:extLst>
          </p:cNvPr>
          <p:cNvCxnSpPr/>
          <p:nvPr/>
        </p:nvCxnSpPr>
        <p:spPr>
          <a:xfrm>
            <a:off x="4499992" y="2348880"/>
            <a:ext cx="50405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C3028407-443F-418F-A6B0-266A1695F869}"/>
              </a:ext>
            </a:extLst>
          </p:cNvPr>
          <p:cNvSpPr txBox="1"/>
          <p:nvPr/>
        </p:nvSpPr>
        <p:spPr>
          <a:xfrm rot="16200000">
            <a:off x="5137322" y="5092712"/>
            <a:ext cx="10801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GrE</a:t>
            </a:r>
            <a:r>
              <a:rPr lang="en-US" sz="1600" dirty="0"/>
              <a:t>(d)</a:t>
            </a:r>
            <a:endParaRPr lang="en-150" sz="1600" dirty="0"/>
          </a:p>
        </p:txBody>
      </p:sp>
    </p:spTree>
    <p:extLst>
      <p:ext uri="{BB962C8B-B14F-4D97-AF65-F5344CB8AC3E}">
        <p14:creationId xmlns:p14="http://schemas.microsoft.com/office/powerpoint/2010/main" val="2663946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</a:t>
            </a:r>
            <a:r>
              <a:rPr lang="en-US" b="1" dirty="0"/>
              <a:t>5</a:t>
            </a:r>
            <a:r>
              <a:rPr lang="cs-CZ" b="1" dirty="0"/>
              <a:t>)</a:t>
            </a:r>
            <a:endParaRPr lang="en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3820D53F-5B65-4735-8221-36675CEAE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2084832"/>
                <a:ext cx="4956032" cy="4296496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sz="2800" dirty="0"/>
                  <a:t>Integration of partial growth rates into</a:t>
                </a:r>
                <a:r>
                  <a:rPr lang="en-US" sz="2800" b="1" dirty="0"/>
                  <a:t> integral growth rates (</a:t>
                </a:r>
                <a:r>
                  <a:rPr lang="en-US" sz="2800" b="1" dirty="0" err="1"/>
                  <a:t>GrINT</a:t>
                </a:r>
                <a:r>
                  <a:rPr lang="en-US" sz="2800" b="1" dirty="0"/>
                  <a:t>)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en-US" sz="2800" b="1" dirty="0"/>
              </a:p>
              <a:p>
                <a:pPr lvl="2"/>
                <a:r>
                  <a:rPr lang="en-US" sz="2000" dirty="0"/>
                  <a:t>Dimensionless proxy of monthly growth rate</a:t>
                </a:r>
              </a:p>
              <a:p>
                <a:pPr lvl="2"/>
                <a:endParaRPr lang="en-US" sz="2000" dirty="0"/>
              </a:p>
              <a:p>
                <a:pPr lvl="2"/>
                <a:r>
                  <a:rPr lang="en-US" sz="2000" dirty="0" err="1"/>
                  <a:t>Liebigs</a:t>
                </a:r>
                <a:r>
                  <a:rPr lang="en-US" sz="2000" dirty="0"/>
                  <a:t> law of minimum – the more limiting climatic variable (temperature, soil moisture matters) determines </a:t>
                </a:r>
                <a:r>
                  <a:rPr lang="en-US" sz="2000" dirty="0" err="1"/>
                  <a:t>GrINT</a:t>
                </a:r>
                <a:endParaRPr lang="en-US" sz="2000" dirty="0"/>
              </a:p>
              <a:p>
                <a:pPr lvl="2"/>
                <a:endParaRPr lang="en-US" sz="2000" dirty="0"/>
              </a:p>
              <a:p>
                <a:pPr marL="310896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150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𝐺𝑟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; 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𝐺𝑟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3820D53F-5B65-4735-8221-36675CEAE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084832"/>
                <a:ext cx="4956032" cy="4296496"/>
              </a:xfrm>
              <a:blipFill>
                <a:blip r:embed="rId3"/>
                <a:stretch>
                  <a:fillRect l="-3075" t="-2411" r="-2829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15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214D39E-D613-480F-BE36-569F8BE78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90"/>
          <a:stretch/>
        </p:blipFill>
        <p:spPr>
          <a:xfrm>
            <a:off x="5977930" y="2659576"/>
            <a:ext cx="2880320" cy="2664296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30EBC23A-BC72-4D1C-B5E6-2A5C5969E390}"/>
              </a:ext>
            </a:extLst>
          </p:cNvPr>
          <p:cNvSpPr/>
          <p:nvPr/>
        </p:nvSpPr>
        <p:spPr>
          <a:xfrm>
            <a:off x="6337971" y="3523300"/>
            <a:ext cx="2160240" cy="1008112"/>
          </a:xfrm>
          <a:prstGeom prst="rect">
            <a:avLst/>
          </a:prstGeom>
          <a:solidFill>
            <a:srgbClr val="FFF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0DE456E3-1C54-4A20-8F05-40A2FE31D820}"/>
              </a:ext>
            </a:extLst>
          </p:cNvPr>
          <p:cNvSpPr txBox="1"/>
          <p:nvPr/>
        </p:nvSpPr>
        <p:spPr>
          <a:xfrm rot="16200000">
            <a:off x="5607148" y="3559111"/>
            <a:ext cx="108011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GrE</a:t>
            </a:r>
            <a:r>
              <a:rPr lang="en-US" sz="1600" dirty="0"/>
              <a:t>(m)</a:t>
            </a:r>
            <a:endParaRPr lang="en-150" sz="1600" dirty="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FB254C6-DE68-42FC-A44D-9102F8D914E8}"/>
              </a:ext>
            </a:extLst>
          </p:cNvPr>
          <p:cNvSpPr txBox="1"/>
          <p:nvPr/>
        </p:nvSpPr>
        <p:spPr>
          <a:xfrm>
            <a:off x="6478858" y="4936829"/>
            <a:ext cx="21817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min(</a:t>
            </a:r>
            <a:r>
              <a:rPr lang="en-US" sz="1600" dirty="0" err="1"/>
              <a:t>GrT</a:t>
            </a:r>
            <a:r>
              <a:rPr lang="en-US" sz="1600" dirty="0"/>
              <a:t>(</a:t>
            </a:r>
            <a:r>
              <a:rPr lang="en-US" sz="1600" dirty="0" err="1"/>
              <a:t>m,y</a:t>
            </a:r>
            <a:r>
              <a:rPr lang="en-US" sz="1600" dirty="0"/>
              <a:t>); </a:t>
            </a:r>
            <a:r>
              <a:rPr lang="en-US" sz="1600" dirty="0" err="1"/>
              <a:t>GrM</a:t>
            </a:r>
            <a:r>
              <a:rPr lang="en-US" sz="1600" dirty="0"/>
              <a:t>(</a:t>
            </a:r>
            <a:r>
              <a:rPr lang="en-US" sz="1600" dirty="0" err="1"/>
              <a:t>m,y</a:t>
            </a:r>
            <a:r>
              <a:rPr lang="en-US" sz="1600" dirty="0"/>
              <a:t>))</a:t>
            </a:r>
            <a:endParaRPr lang="en-150" sz="1600" dirty="0"/>
          </a:p>
        </p:txBody>
      </p:sp>
    </p:spTree>
    <p:extLst>
      <p:ext uri="{BB962C8B-B14F-4D97-AF65-F5344CB8AC3E}">
        <p14:creationId xmlns:p14="http://schemas.microsoft.com/office/powerpoint/2010/main" val="372920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8F126-4674-4EB2-821E-5AFC4784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</a:t>
            </a:r>
            <a:r>
              <a:rPr lang="en-US" b="1" dirty="0"/>
              <a:t>6</a:t>
            </a:r>
            <a:r>
              <a:rPr lang="cs-CZ" b="1" dirty="0"/>
              <a:t>)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820D53F-5B65-4735-8221-36675CEAE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4451976" cy="429649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800" dirty="0"/>
              <a:t>Identification of dominant climatic limiting factor of growth for each month</a:t>
            </a:r>
          </a:p>
          <a:p>
            <a:pPr lvl="2"/>
            <a:r>
              <a:rPr lang="en-US" sz="1800" dirty="0" err="1">
                <a:latin typeface="Trebuchet MS" panose="020B0603020202020204" pitchFamily="34" charset="0"/>
              </a:rPr>
              <a:t>GrINT</a:t>
            </a:r>
            <a:r>
              <a:rPr lang="en-US" sz="1800" dirty="0">
                <a:latin typeface="Trebuchet MS" panose="020B0603020202020204" pitchFamily="34" charset="0"/>
              </a:rPr>
              <a:t> follows lower of </a:t>
            </a:r>
            <a:r>
              <a:rPr lang="en-US" sz="1800" dirty="0" err="1">
                <a:latin typeface="Trebuchet MS" panose="020B0603020202020204" pitchFamily="34" charset="0"/>
              </a:rPr>
              <a:t>GrT</a:t>
            </a:r>
            <a:r>
              <a:rPr lang="en-US" sz="1800" dirty="0">
                <a:latin typeface="Trebuchet MS" panose="020B0603020202020204" pitchFamily="34" charset="0"/>
              </a:rPr>
              <a:t> and </a:t>
            </a:r>
            <a:r>
              <a:rPr lang="en-US" sz="1800" dirty="0" err="1">
                <a:latin typeface="Trebuchet MS" panose="020B0603020202020204" pitchFamily="34" charset="0"/>
              </a:rPr>
              <a:t>GrM</a:t>
            </a:r>
            <a:endParaRPr lang="en-US" sz="1800" dirty="0">
              <a:latin typeface="Trebuchet MS" panose="020B0603020202020204" pitchFamily="34" charset="0"/>
            </a:endParaRPr>
          </a:p>
          <a:p>
            <a:pPr lvl="2"/>
            <a:endParaRPr lang="en-US" sz="1800" dirty="0">
              <a:latin typeface="Trebuchet MS" panose="020B0603020202020204" pitchFamily="34" charset="0"/>
            </a:endParaRPr>
          </a:p>
          <a:p>
            <a:pPr lvl="2"/>
            <a:endParaRPr lang="en-US" sz="2000" dirty="0">
              <a:latin typeface="Trebuchet MS" panose="020B0603020202020204" pitchFamily="34" charset="0"/>
            </a:endParaRPr>
          </a:p>
          <a:p>
            <a:pPr lvl="2"/>
            <a:r>
              <a:rPr lang="en-US" sz="1800" dirty="0">
                <a:latin typeface="Trebuchet MS" panose="020B0603020202020204" pitchFamily="34" charset="0"/>
              </a:rPr>
              <a:t>0 &lt; </a:t>
            </a:r>
            <a:r>
              <a:rPr lang="en-US" sz="1800" dirty="0" err="1">
                <a:latin typeface="Trebuchet MS" panose="020B0603020202020204" pitchFamily="34" charset="0"/>
              </a:rPr>
              <a:t>GrT</a:t>
            </a:r>
            <a:r>
              <a:rPr lang="en-US" sz="1800" dirty="0">
                <a:latin typeface="Trebuchet MS" panose="020B0603020202020204" pitchFamily="34" charset="0"/>
              </a:rPr>
              <a:t> &lt; </a:t>
            </a:r>
            <a:r>
              <a:rPr lang="en-US" sz="1800" dirty="0" err="1">
                <a:latin typeface="Trebuchet MS" panose="020B0603020202020204" pitchFamily="34" charset="0"/>
              </a:rPr>
              <a:t>GrM</a:t>
            </a:r>
            <a:r>
              <a:rPr lang="en-US" sz="1800" dirty="0">
                <a:latin typeface="Trebuchet MS" panose="020B0603020202020204" pitchFamily="34" charset="0"/>
              </a:rPr>
              <a:t> … temperature-limited</a:t>
            </a:r>
          </a:p>
          <a:p>
            <a:pPr lvl="2"/>
            <a:r>
              <a:rPr lang="en-US" sz="1800" dirty="0">
                <a:latin typeface="Trebuchet MS" panose="020B0603020202020204" pitchFamily="34" charset="0"/>
              </a:rPr>
              <a:t>0 &lt; </a:t>
            </a:r>
            <a:r>
              <a:rPr lang="en-US" sz="1800" dirty="0" err="1">
                <a:latin typeface="Trebuchet MS" panose="020B0603020202020204" pitchFamily="34" charset="0"/>
              </a:rPr>
              <a:t>GrM</a:t>
            </a:r>
            <a:r>
              <a:rPr lang="en-US" sz="1800" dirty="0">
                <a:latin typeface="Trebuchet MS" panose="020B0603020202020204" pitchFamily="34" charset="0"/>
              </a:rPr>
              <a:t> &lt; </a:t>
            </a:r>
            <a:r>
              <a:rPr lang="en-US" sz="1800" dirty="0" err="1">
                <a:latin typeface="Trebuchet MS" panose="020B0603020202020204" pitchFamily="34" charset="0"/>
              </a:rPr>
              <a:t>GrT</a:t>
            </a:r>
            <a:r>
              <a:rPr lang="en-US" sz="1800" dirty="0">
                <a:latin typeface="Trebuchet MS" panose="020B0603020202020204" pitchFamily="34" charset="0"/>
              </a:rPr>
              <a:t> … moisture-limited</a:t>
            </a:r>
          </a:p>
          <a:p>
            <a:pPr lvl="2"/>
            <a:r>
              <a:rPr lang="en-US" sz="1800" dirty="0" err="1">
                <a:latin typeface="Trebuchet MS" panose="020B0603020202020204" pitchFamily="34" charset="0"/>
              </a:rPr>
              <a:t>GrT</a:t>
            </a:r>
            <a:r>
              <a:rPr lang="en-US" sz="1800" dirty="0">
                <a:latin typeface="Trebuchet MS" panose="020B0603020202020204" pitchFamily="34" charset="0"/>
              </a:rPr>
              <a:t> = </a:t>
            </a:r>
            <a:r>
              <a:rPr lang="en-US" sz="1800" dirty="0" err="1">
                <a:latin typeface="Trebuchet MS" panose="020B0603020202020204" pitchFamily="34" charset="0"/>
              </a:rPr>
              <a:t>GrM</a:t>
            </a:r>
            <a:r>
              <a:rPr lang="en-US" sz="1800" dirty="0">
                <a:latin typeface="Trebuchet MS" panose="020B0603020202020204" pitchFamily="34" charset="0"/>
              </a:rPr>
              <a:t> = 1 … optimal growth</a:t>
            </a:r>
          </a:p>
          <a:p>
            <a:pPr lvl="2"/>
            <a:r>
              <a:rPr lang="en-US" sz="1800" dirty="0" err="1">
                <a:latin typeface="Trebuchet MS" panose="020B0603020202020204" pitchFamily="34" charset="0"/>
              </a:rPr>
              <a:t>GrINT</a:t>
            </a:r>
            <a:r>
              <a:rPr lang="en-US" sz="1800" dirty="0">
                <a:latin typeface="Trebuchet MS" panose="020B0603020202020204" pitchFamily="34" charset="0"/>
              </a:rPr>
              <a:t> = 0 … dormancy</a:t>
            </a:r>
            <a:endParaRPr lang="en-US" sz="1800" dirty="0"/>
          </a:p>
          <a:p>
            <a:endParaRPr lang="en-US" sz="2800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562159E-D249-4D94-90A8-C53D7AB6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16</a:t>
            </a:fld>
            <a:endParaRPr lang="cs-CZ"/>
          </a:p>
        </p:txBody>
      </p:sp>
      <p:grpSp>
        <p:nvGrpSpPr>
          <p:cNvPr id="46" name="Skupina 45">
            <a:extLst>
              <a:ext uri="{FF2B5EF4-FFF2-40B4-BE49-F238E27FC236}">
                <a16:creationId xmlns:a16="http://schemas.microsoft.com/office/drawing/2014/main" id="{2AC40C5C-B50C-4B92-B197-CFA9FF8EF3F2}"/>
              </a:ext>
            </a:extLst>
          </p:cNvPr>
          <p:cNvGrpSpPr/>
          <p:nvPr/>
        </p:nvGrpSpPr>
        <p:grpSpPr>
          <a:xfrm>
            <a:off x="5724128" y="1988840"/>
            <a:ext cx="2755184" cy="2660867"/>
            <a:chOff x="3746747" y="2813498"/>
            <a:chExt cx="3203686" cy="2739450"/>
          </a:xfrm>
        </p:grpSpPr>
        <p:sp>
          <p:nvSpPr>
            <p:cNvPr id="47" name="TextovéPole 16">
              <a:extLst>
                <a:ext uri="{FF2B5EF4-FFF2-40B4-BE49-F238E27FC236}">
                  <a16:creationId xmlns:a16="http://schemas.microsoft.com/office/drawing/2014/main" id="{C5B0A84A-5558-4589-B2F9-C1A1184D4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2983" y="5236215"/>
              <a:ext cx="496320" cy="31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cs-CZ" altLang="cs-CZ" sz="1000" dirty="0">
                  <a:solidFill>
                    <a:schemeClr val="tx1"/>
                  </a:solidFill>
                </a:rPr>
                <a:t>T</a:t>
              </a:r>
              <a:r>
                <a:rPr lang="cs-CZ" altLang="cs-CZ" sz="1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8" name="TextovéPole 17">
              <a:extLst>
                <a:ext uri="{FF2B5EF4-FFF2-40B4-BE49-F238E27FC236}">
                  <a16:creationId xmlns:a16="http://schemas.microsoft.com/office/drawing/2014/main" id="{15827331-DF17-42DD-8A33-15FAB38C6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7413" y="5229455"/>
              <a:ext cx="496320" cy="31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cs-CZ" altLang="cs-CZ" sz="1000" dirty="0">
                  <a:solidFill>
                    <a:schemeClr val="tx1"/>
                  </a:solidFill>
                </a:rPr>
                <a:t>T</a:t>
              </a:r>
              <a:r>
                <a:rPr lang="cs-CZ" altLang="cs-CZ" sz="1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9" name="TextovéPole 21">
              <a:extLst>
                <a:ext uri="{FF2B5EF4-FFF2-40B4-BE49-F238E27FC236}">
                  <a16:creationId xmlns:a16="http://schemas.microsoft.com/office/drawing/2014/main" id="{1CA8D360-F5EF-48AE-8549-2BD68358D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171" y="5207058"/>
              <a:ext cx="496320" cy="31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cs-CZ" altLang="cs-CZ" sz="1000">
                  <a:solidFill>
                    <a:schemeClr val="tx1"/>
                  </a:solidFill>
                </a:rPr>
                <a:t>0</a:t>
              </a:r>
              <a:endParaRPr lang="cs-CZ" altLang="cs-CZ" sz="1000" baseline="-25000">
                <a:solidFill>
                  <a:schemeClr val="tx1"/>
                </a:solidFill>
              </a:endParaRPr>
            </a:p>
          </p:txBody>
        </p:sp>
        <p:sp>
          <p:nvSpPr>
            <p:cNvPr id="50" name="Obdélník 49">
              <a:extLst>
                <a:ext uri="{FF2B5EF4-FFF2-40B4-BE49-F238E27FC236}">
                  <a16:creationId xmlns:a16="http://schemas.microsoft.com/office/drawing/2014/main" id="{C3F992FF-8DD4-4716-882F-750570A64400}"/>
                </a:ext>
              </a:extLst>
            </p:cNvPr>
            <p:cNvSpPr/>
            <p:nvPr/>
          </p:nvSpPr>
          <p:spPr bwMode="auto">
            <a:xfrm>
              <a:off x="5138697" y="2931173"/>
              <a:ext cx="1800932" cy="171014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cxnSp>
          <p:nvCxnSpPr>
            <p:cNvPr id="51" name="Přímá spojovací čára 4">
              <a:extLst>
                <a:ext uri="{FF2B5EF4-FFF2-40B4-BE49-F238E27FC236}">
                  <a16:creationId xmlns:a16="http://schemas.microsoft.com/office/drawing/2014/main" id="{4EC89DB9-7D43-4E38-A8E1-6F757187D25E}"/>
                </a:ext>
              </a:extLst>
            </p:cNvPr>
            <p:cNvCxnSpPr/>
            <p:nvPr/>
          </p:nvCxnSpPr>
          <p:spPr bwMode="auto">
            <a:xfrm>
              <a:off x="4205719" y="2935309"/>
              <a:ext cx="0" cy="2296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Přímá spojovací čára 5">
              <a:extLst>
                <a:ext uri="{FF2B5EF4-FFF2-40B4-BE49-F238E27FC236}">
                  <a16:creationId xmlns:a16="http://schemas.microsoft.com/office/drawing/2014/main" id="{37884F61-1AF7-4A1D-821B-1079EC09DEE1}"/>
                </a:ext>
              </a:extLst>
            </p:cNvPr>
            <p:cNvCxnSpPr/>
            <p:nvPr/>
          </p:nvCxnSpPr>
          <p:spPr bwMode="auto">
            <a:xfrm>
              <a:off x="4211960" y="5229200"/>
              <a:ext cx="273847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Přímá spojovací čára 6">
              <a:extLst>
                <a:ext uri="{FF2B5EF4-FFF2-40B4-BE49-F238E27FC236}">
                  <a16:creationId xmlns:a16="http://schemas.microsoft.com/office/drawing/2014/main" id="{C99A76CE-F3E7-4344-8BDA-119FD2C7594F}"/>
                </a:ext>
              </a:extLst>
            </p:cNvPr>
            <p:cNvCxnSpPr/>
            <p:nvPr/>
          </p:nvCxnSpPr>
          <p:spPr bwMode="auto">
            <a:xfrm>
              <a:off x="4144864" y="5005249"/>
              <a:ext cx="546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Přímá spojovací čára 8">
              <a:extLst>
                <a:ext uri="{FF2B5EF4-FFF2-40B4-BE49-F238E27FC236}">
                  <a16:creationId xmlns:a16="http://schemas.microsoft.com/office/drawing/2014/main" id="{EE3CB670-F63D-4F1C-9723-EA02DA801510}"/>
                </a:ext>
              </a:extLst>
            </p:cNvPr>
            <p:cNvCxnSpPr/>
            <p:nvPr/>
          </p:nvCxnSpPr>
          <p:spPr bwMode="auto">
            <a:xfrm>
              <a:off x="4149545" y="2943002"/>
              <a:ext cx="5461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Přímá spojovací čára 9">
              <a:extLst>
                <a:ext uri="{FF2B5EF4-FFF2-40B4-BE49-F238E27FC236}">
                  <a16:creationId xmlns:a16="http://schemas.microsoft.com/office/drawing/2014/main" id="{B42DD36E-6B9E-499C-877F-9BF71E26A33A}"/>
                </a:ext>
              </a:extLst>
            </p:cNvPr>
            <p:cNvCxnSpPr/>
            <p:nvPr/>
          </p:nvCxnSpPr>
          <p:spPr bwMode="auto">
            <a:xfrm>
              <a:off x="4498748" y="5229200"/>
              <a:ext cx="0" cy="448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ovéPole 19">
              <a:extLst>
                <a:ext uri="{FF2B5EF4-FFF2-40B4-BE49-F238E27FC236}">
                  <a16:creationId xmlns:a16="http://schemas.microsoft.com/office/drawing/2014/main" id="{28DD2EAF-1FF6-49D9-864A-7CBD8FDF0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988" y="3739217"/>
              <a:ext cx="496318" cy="31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cs-CZ" altLang="cs-CZ" sz="1000" dirty="0">
                  <a:solidFill>
                    <a:schemeClr val="tx1"/>
                  </a:solidFill>
                </a:rPr>
                <a:t>M</a:t>
              </a:r>
              <a:r>
                <a:rPr lang="cs-CZ" altLang="cs-CZ" sz="1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TextovéPole 20">
              <a:extLst>
                <a:ext uri="{FF2B5EF4-FFF2-40B4-BE49-F238E27FC236}">
                  <a16:creationId xmlns:a16="http://schemas.microsoft.com/office/drawing/2014/main" id="{A0B8F0C6-E1F1-4466-AC47-CDE11036C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301" y="2813498"/>
              <a:ext cx="496318" cy="31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cs-CZ" altLang="cs-CZ" sz="1000">
                  <a:solidFill>
                    <a:schemeClr val="tx1"/>
                  </a:solidFill>
                </a:rPr>
                <a:t>1</a:t>
              </a:r>
              <a:endParaRPr lang="cs-CZ" altLang="cs-CZ" sz="1000" baseline="-25000">
                <a:solidFill>
                  <a:schemeClr val="tx1"/>
                </a:solidFill>
              </a:endParaRPr>
            </a:p>
          </p:txBody>
        </p:sp>
        <p:cxnSp>
          <p:nvCxnSpPr>
            <p:cNvPr id="60" name="Přímá spojovací čára 11">
              <a:extLst>
                <a:ext uri="{FF2B5EF4-FFF2-40B4-BE49-F238E27FC236}">
                  <a16:creationId xmlns:a16="http://schemas.microsoft.com/office/drawing/2014/main" id="{89D90C12-0F76-423E-9FDA-69314F433F90}"/>
                </a:ext>
              </a:extLst>
            </p:cNvPr>
            <p:cNvCxnSpPr/>
            <p:nvPr/>
          </p:nvCxnSpPr>
          <p:spPr bwMode="auto">
            <a:xfrm>
              <a:off x="5929763" y="5239457"/>
              <a:ext cx="0" cy="4616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ovací čára 6">
              <a:extLst>
                <a:ext uri="{FF2B5EF4-FFF2-40B4-BE49-F238E27FC236}">
                  <a16:creationId xmlns:a16="http://schemas.microsoft.com/office/drawing/2014/main" id="{62138209-0388-4440-A207-5F901EE7AC35}"/>
                </a:ext>
              </a:extLst>
            </p:cNvPr>
            <p:cNvCxnSpPr/>
            <p:nvPr/>
          </p:nvCxnSpPr>
          <p:spPr bwMode="auto">
            <a:xfrm>
              <a:off x="4144864" y="3904159"/>
              <a:ext cx="546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ovéPole 19">
              <a:extLst>
                <a:ext uri="{FF2B5EF4-FFF2-40B4-BE49-F238E27FC236}">
                  <a16:creationId xmlns:a16="http://schemas.microsoft.com/office/drawing/2014/main" id="{776C92E1-D95E-4BAE-8976-6AE684E51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6747" y="4832892"/>
              <a:ext cx="496318" cy="316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cs-CZ" altLang="cs-CZ" sz="1000" dirty="0">
                  <a:solidFill>
                    <a:schemeClr val="tx1"/>
                  </a:solidFill>
                </a:rPr>
                <a:t>M</a:t>
              </a:r>
              <a:r>
                <a:rPr lang="en-US" altLang="cs-CZ" sz="1000" baseline="-25000" dirty="0">
                  <a:solidFill>
                    <a:schemeClr val="tx1"/>
                  </a:solidFill>
                </a:rPr>
                <a:t>1</a:t>
              </a:r>
              <a:endParaRPr lang="cs-CZ" altLang="cs-CZ" sz="10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69" name="Obdélník 174">
              <a:extLst>
                <a:ext uri="{FF2B5EF4-FFF2-40B4-BE49-F238E27FC236}">
                  <a16:creationId xmlns:a16="http://schemas.microsoft.com/office/drawing/2014/main" id="{7C26A55A-A327-4334-9EDB-3A3972002311}"/>
                </a:ext>
              </a:extLst>
            </p:cNvPr>
            <p:cNvSpPr/>
            <p:nvPr/>
          </p:nvSpPr>
          <p:spPr bwMode="auto">
            <a:xfrm>
              <a:off x="4509215" y="2925923"/>
              <a:ext cx="1419589" cy="2079049"/>
            </a:xfrm>
            <a:custGeom>
              <a:avLst/>
              <a:gdLst>
                <a:gd name="connsiteX0" fmla="*/ 0 w 623880"/>
                <a:gd name="connsiteY0" fmla="*/ 0 h 735557"/>
                <a:gd name="connsiteX1" fmla="*/ 623880 w 623880"/>
                <a:gd name="connsiteY1" fmla="*/ 0 h 735557"/>
                <a:gd name="connsiteX2" fmla="*/ 623880 w 623880"/>
                <a:gd name="connsiteY2" fmla="*/ 735557 h 735557"/>
                <a:gd name="connsiteX3" fmla="*/ 0 w 623880"/>
                <a:gd name="connsiteY3" fmla="*/ 735557 h 735557"/>
                <a:gd name="connsiteX4" fmla="*/ 0 w 623880"/>
                <a:gd name="connsiteY4" fmla="*/ 0 h 735557"/>
                <a:gd name="connsiteX0" fmla="*/ 3810 w 627690"/>
                <a:gd name="connsiteY0" fmla="*/ 0 h 1105127"/>
                <a:gd name="connsiteX1" fmla="*/ 627690 w 627690"/>
                <a:gd name="connsiteY1" fmla="*/ 0 h 1105127"/>
                <a:gd name="connsiteX2" fmla="*/ 627690 w 627690"/>
                <a:gd name="connsiteY2" fmla="*/ 735557 h 1105127"/>
                <a:gd name="connsiteX3" fmla="*/ 0 w 627690"/>
                <a:gd name="connsiteY3" fmla="*/ 1105127 h 1105127"/>
                <a:gd name="connsiteX4" fmla="*/ 3810 w 627690"/>
                <a:gd name="connsiteY4" fmla="*/ 0 h 1105127"/>
                <a:gd name="connsiteX0" fmla="*/ 0 w 627690"/>
                <a:gd name="connsiteY0" fmla="*/ 0 h 1691867"/>
                <a:gd name="connsiteX1" fmla="*/ 627690 w 627690"/>
                <a:gd name="connsiteY1" fmla="*/ 586740 h 1691867"/>
                <a:gd name="connsiteX2" fmla="*/ 627690 w 627690"/>
                <a:gd name="connsiteY2" fmla="*/ 1322297 h 1691867"/>
                <a:gd name="connsiteX3" fmla="*/ 0 w 627690"/>
                <a:gd name="connsiteY3" fmla="*/ 1691867 h 1691867"/>
                <a:gd name="connsiteX4" fmla="*/ 0 w 627690"/>
                <a:gd name="connsiteY4" fmla="*/ 0 h 1691867"/>
                <a:gd name="connsiteX0" fmla="*/ 0 w 635310"/>
                <a:gd name="connsiteY0" fmla="*/ 0 h 1703297"/>
                <a:gd name="connsiteX1" fmla="*/ 635310 w 635310"/>
                <a:gd name="connsiteY1" fmla="*/ 598170 h 1703297"/>
                <a:gd name="connsiteX2" fmla="*/ 635310 w 635310"/>
                <a:gd name="connsiteY2" fmla="*/ 1333727 h 1703297"/>
                <a:gd name="connsiteX3" fmla="*/ 7620 w 635310"/>
                <a:gd name="connsiteY3" fmla="*/ 1703297 h 1703297"/>
                <a:gd name="connsiteX4" fmla="*/ 0 w 635310"/>
                <a:gd name="connsiteY4" fmla="*/ 0 h 1703297"/>
                <a:gd name="connsiteX0" fmla="*/ 0 w 656900"/>
                <a:gd name="connsiteY0" fmla="*/ 357545 h 2060842"/>
                <a:gd name="connsiteX1" fmla="*/ 656900 w 656900"/>
                <a:gd name="connsiteY1" fmla="*/ 0 h 2060842"/>
                <a:gd name="connsiteX2" fmla="*/ 635310 w 656900"/>
                <a:gd name="connsiteY2" fmla="*/ 1691272 h 2060842"/>
                <a:gd name="connsiteX3" fmla="*/ 7620 w 656900"/>
                <a:gd name="connsiteY3" fmla="*/ 2060842 h 2060842"/>
                <a:gd name="connsiteX4" fmla="*/ 0 w 656900"/>
                <a:gd name="connsiteY4" fmla="*/ 357545 h 2060842"/>
                <a:gd name="connsiteX0" fmla="*/ 3175 w 649280"/>
                <a:gd name="connsiteY0" fmla="*/ 0 h 2095385"/>
                <a:gd name="connsiteX1" fmla="*/ 649280 w 649280"/>
                <a:gd name="connsiteY1" fmla="*/ 34543 h 2095385"/>
                <a:gd name="connsiteX2" fmla="*/ 627690 w 649280"/>
                <a:gd name="connsiteY2" fmla="*/ 1725815 h 2095385"/>
                <a:gd name="connsiteX3" fmla="*/ 0 w 649280"/>
                <a:gd name="connsiteY3" fmla="*/ 2095385 h 2095385"/>
                <a:gd name="connsiteX4" fmla="*/ 3175 w 649280"/>
                <a:gd name="connsiteY4" fmla="*/ 0 h 2095385"/>
                <a:gd name="connsiteX0" fmla="*/ 3175 w 634887"/>
                <a:gd name="connsiteY0" fmla="*/ 0 h 2095385"/>
                <a:gd name="connsiteX1" fmla="*/ 634887 w 634887"/>
                <a:gd name="connsiteY1" fmla="*/ 10038 h 2095385"/>
                <a:gd name="connsiteX2" fmla="*/ 627690 w 634887"/>
                <a:gd name="connsiteY2" fmla="*/ 1725815 h 2095385"/>
                <a:gd name="connsiteX3" fmla="*/ 0 w 634887"/>
                <a:gd name="connsiteY3" fmla="*/ 2095385 h 2095385"/>
                <a:gd name="connsiteX4" fmla="*/ 3175 w 634887"/>
                <a:gd name="connsiteY4" fmla="*/ 0 h 2095385"/>
                <a:gd name="connsiteX0" fmla="*/ 3175 w 627690"/>
                <a:gd name="connsiteY0" fmla="*/ 0 h 2095385"/>
                <a:gd name="connsiteX1" fmla="*/ 627690 w 627690"/>
                <a:gd name="connsiteY1" fmla="*/ 10038 h 2095385"/>
                <a:gd name="connsiteX2" fmla="*/ 627690 w 627690"/>
                <a:gd name="connsiteY2" fmla="*/ 1725815 h 2095385"/>
                <a:gd name="connsiteX3" fmla="*/ 0 w 627690"/>
                <a:gd name="connsiteY3" fmla="*/ 2095385 h 2095385"/>
                <a:gd name="connsiteX4" fmla="*/ 3175 w 627690"/>
                <a:gd name="connsiteY4" fmla="*/ 0 h 2095385"/>
                <a:gd name="connsiteX0" fmla="*/ 3176 w 627690"/>
                <a:gd name="connsiteY0" fmla="*/ 0 h 2095385"/>
                <a:gd name="connsiteX1" fmla="*/ 627690 w 627690"/>
                <a:gd name="connsiteY1" fmla="*/ 10038 h 2095385"/>
                <a:gd name="connsiteX2" fmla="*/ 627690 w 627690"/>
                <a:gd name="connsiteY2" fmla="*/ 1725815 h 2095385"/>
                <a:gd name="connsiteX3" fmla="*/ 0 w 627690"/>
                <a:gd name="connsiteY3" fmla="*/ 2095385 h 2095385"/>
                <a:gd name="connsiteX4" fmla="*/ 3176 w 627690"/>
                <a:gd name="connsiteY4" fmla="*/ 0 h 2095385"/>
                <a:gd name="connsiteX0" fmla="*/ 3176 w 627690"/>
                <a:gd name="connsiteY0" fmla="*/ 6299 h 2085347"/>
                <a:gd name="connsiteX1" fmla="*/ 627690 w 627690"/>
                <a:gd name="connsiteY1" fmla="*/ 0 h 2085347"/>
                <a:gd name="connsiteX2" fmla="*/ 627690 w 627690"/>
                <a:gd name="connsiteY2" fmla="*/ 1715777 h 2085347"/>
                <a:gd name="connsiteX3" fmla="*/ 0 w 627690"/>
                <a:gd name="connsiteY3" fmla="*/ 2085347 h 2085347"/>
                <a:gd name="connsiteX4" fmla="*/ 3176 w 627690"/>
                <a:gd name="connsiteY4" fmla="*/ 6299 h 2085347"/>
                <a:gd name="connsiteX0" fmla="*/ 3176 w 1416823"/>
                <a:gd name="connsiteY0" fmla="*/ 6299 h 2085347"/>
                <a:gd name="connsiteX1" fmla="*/ 627690 w 1416823"/>
                <a:gd name="connsiteY1" fmla="*/ 0 h 2085347"/>
                <a:gd name="connsiteX2" fmla="*/ 1416823 w 1416823"/>
                <a:gd name="connsiteY2" fmla="*/ 985207 h 2085347"/>
                <a:gd name="connsiteX3" fmla="*/ 0 w 1416823"/>
                <a:gd name="connsiteY3" fmla="*/ 2085347 h 2085347"/>
                <a:gd name="connsiteX4" fmla="*/ 3176 w 1416823"/>
                <a:gd name="connsiteY4" fmla="*/ 6299 h 2085347"/>
                <a:gd name="connsiteX0" fmla="*/ 3176 w 1419593"/>
                <a:gd name="connsiteY0" fmla="*/ 0 h 2079048"/>
                <a:gd name="connsiteX1" fmla="*/ 1419593 w 1419593"/>
                <a:gd name="connsiteY1" fmla="*/ 5959 h 2079048"/>
                <a:gd name="connsiteX2" fmla="*/ 1416823 w 1419593"/>
                <a:gd name="connsiteY2" fmla="*/ 978908 h 2079048"/>
                <a:gd name="connsiteX3" fmla="*/ 0 w 1419593"/>
                <a:gd name="connsiteY3" fmla="*/ 2079048 h 2079048"/>
                <a:gd name="connsiteX4" fmla="*/ 3176 w 1419593"/>
                <a:gd name="connsiteY4" fmla="*/ 0 h 207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593" h="2079048">
                  <a:moveTo>
                    <a:pt x="3176" y="0"/>
                  </a:moveTo>
                  <a:lnTo>
                    <a:pt x="1419593" y="5959"/>
                  </a:lnTo>
                  <a:cubicBezTo>
                    <a:pt x="1418670" y="330275"/>
                    <a:pt x="1417746" y="654592"/>
                    <a:pt x="1416823" y="978908"/>
                  </a:cubicBezTo>
                  <a:lnTo>
                    <a:pt x="0" y="2079048"/>
                  </a:lnTo>
                  <a:cubicBezTo>
                    <a:pt x="1058" y="1380586"/>
                    <a:pt x="2118" y="698462"/>
                    <a:pt x="317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sp>
          <p:nvSpPr>
            <p:cNvPr id="70" name="Obdélník 176">
              <a:extLst>
                <a:ext uri="{FF2B5EF4-FFF2-40B4-BE49-F238E27FC236}">
                  <a16:creationId xmlns:a16="http://schemas.microsoft.com/office/drawing/2014/main" id="{49E996A2-E868-4FBA-8A50-97DCB538F306}"/>
                </a:ext>
              </a:extLst>
            </p:cNvPr>
            <p:cNvSpPr/>
            <p:nvPr/>
          </p:nvSpPr>
          <p:spPr bwMode="auto">
            <a:xfrm>
              <a:off x="4507835" y="3905331"/>
              <a:ext cx="2430489" cy="1093619"/>
            </a:xfrm>
            <a:custGeom>
              <a:avLst/>
              <a:gdLst>
                <a:gd name="connsiteX0" fmla="*/ 0 w 787741"/>
                <a:gd name="connsiteY0" fmla="*/ 0 h 363861"/>
                <a:gd name="connsiteX1" fmla="*/ 787741 w 787741"/>
                <a:gd name="connsiteY1" fmla="*/ 0 h 363861"/>
                <a:gd name="connsiteX2" fmla="*/ 787741 w 787741"/>
                <a:gd name="connsiteY2" fmla="*/ 363861 h 363861"/>
                <a:gd name="connsiteX3" fmla="*/ 0 w 787741"/>
                <a:gd name="connsiteY3" fmla="*/ 363861 h 363861"/>
                <a:gd name="connsiteX4" fmla="*/ 0 w 787741"/>
                <a:gd name="connsiteY4" fmla="*/ 0 h 363861"/>
                <a:gd name="connsiteX0" fmla="*/ 0 w 1279231"/>
                <a:gd name="connsiteY0" fmla="*/ 0 h 371481"/>
                <a:gd name="connsiteX1" fmla="*/ 787741 w 1279231"/>
                <a:gd name="connsiteY1" fmla="*/ 0 h 371481"/>
                <a:gd name="connsiteX2" fmla="*/ 1279231 w 1279231"/>
                <a:gd name="connsiteY2" fmla="*/ 371481 h 371481"/>
                <a:gd name="connsiteX3" fmla="*/ 0 w 1279231"/>
                <a:gd name="connsiteY3" fmla="*/ 363861 h 371481"/>
                <a:gd name="connsiteX4" fmla="*/ 0 w 1279231"/>
                <a:gd name="connsiteY4" fmla="*/ 0 h 371481"/>
                <a:gd name="connsiteX0" fmla="*/ 636270 w 1915501"/>
                <a:gd name="connsiteY0" fmla="*/ 0 h 371481"/>
                <a:gd name="connsiteX1" fmla="*/ 1424011 w 1915501"/>
                <a:gd name="connsiteY1" fmla="*/ 0 h 371481"/>
                <a:gd name="connsiteX2" fmla="*/ 1915501 w 1915501"/>
                <a:gd name="connsiteY2" fmla="*/ 371481 h 371481"/>
                <a:gd name="connsiteX3" fmla="*/ 0 w 1915501"/>
                <a:gd name="connsiteY3" fmla="*/ 363861 h 371481"/>
                <a:gd name="connsiteX4" fmla="*/ 636270 w 1915501"/>
                <a:gd name="connsiteY4" fmla="*/ 0 h 371481"/>
                <a:gd name="connsiteX0" fmla="*/ 636270 w 2448048"/>
                <a:gd name="connsiteY0" fmla="*/ 0 h 371481"/>
                <a:gd name="connsiteX1" fmla="*/ 1424011 w 2448048"/>
                <a:gd name="connsiteY1" fmla="*/ 0 h 371481"/>
                <a:gd name="connsiteX2" fmla="*/ 2448048 w 2448048"/>
                <a:gd name="connsiteY2" fmla="*/ 371481 h 371481"/>
                <a:gd name="connsiteX3" fmla="*/ 0 w 2448048"/>
                <a:gd name="connsiteY3" fmla="*/ 363861 h 371481"/>
                <a:gd name="connsiteX4" fmla="*/ 636270 w 2448048"/>
                <a:gd name="connsiteY4" fmla="*/ 0 h 371481"/>
                <a:gd name="connsiteX0" fmla="*/ 636270 w 2448048"/>
                <a:gd name="connsiteY0" fmla="*/ 0 h 371481"/>
                <a:gd name="connsiteX1" fmla="*/ 2424336 w 2448048"/>
                <a:gd name="connsiteY1" fmla="*/ 0 h 371481"/>
                <a:gd name="connsiteX2" fmla="*/ 2448048 w 2448048"/>
                <a:gd name="connsiteY2" fmla="*/ 371481 h 371481"/>
                <a:gd name="connsiteX3" fmla="*/ 0 w 2448048"/>
                <a:gd name="connsiteY3" fmla="*/ 363861 h 371481"/>
                <a:gd name="connsiteX4" fmla="*/ 636270 w 2448048"/>
                <a:gd name="connsiteY4" fmla="*/ 0 h 371481"/>
                <a:gd name="connsiteX0" fmla="*/ 636270 w 2426458"/>
                <a:gd name="connsiteY0" fmla="*/ 0 h 371481"/>
                <a:gd name="connsiteX1" fmla="*/ 2424336 w 2426458"/>
                <a:gd name="connsiteY1" fmla="*/ 0 h 371481"/>
                <a:gd name="connsiteX2" fmla="*/ 2426458 w 2426458"/>
                <a:gd name="connsiteY2" fmla="*/ 371481 h 371481"/>
                <a:gd name="connsiteX3" fmla="*/ 0 w 2426458"/>
                <a:gd name="connsiteY3" fmla="*/ 363861 h 371481"/>
                <a:gd name="connsiteX4" fmla="*/ 636270 w 2426458"/>
                <a:gd name="connsiteY4" fmla="*/ 0 h 371481"/>
                <a:gd name="connsiteX0" fmla="*/ 636270 w 2438756"/>
                <a:gd name="connsiteY0" fmla="*/ 0 h 371481"/>
                <a:gd name="connsiteX1" fmla="*/ 2438730 w 2438756"/>
                <a:gd name="connsiteY1" fmla="*/ 8168 h 371481"/>
                <a:gd name="connsiteX2" fmla="*/ 2426458 w 2438756"/>
                <a:gd name="connsiteY2" fmla="*/ 371481 h 371481"/>
                <a:gd name="connsiteX3" fmla="*/ 0 w 2438756"/>
                <a:gd name="connsiteY3" fmla="*/ 363861 h 371481"/>
                <a:gd name="connsiteX4" fmla="*/ 636270 w 2438756"/>
                <a:gd name="connsiteY4" fmla="*/ 0 h 371481"/>
                <a:gd name="connsiteX0" fmla="*/ 636270 w 2438773"/>
                <a:gd name="connsiteY0" fmla="*/ 0 h 363861"/>
                <a:gd name="connsiteX1" fmla="*/ 2438730 w 2438773"/>
                <a:gd name="connsiteY1" fmla="*/ 8168 h 363861"/>
                <a:gd name="connsiteX2" fmla="*/ 2431996 w 2438773"/>
                <a:gd name="connsiteY2" fmla="*/ 354321 h 363861"/>
                <a:gd name="connsiteX3" fmla="*/ 0 w 2438773"/>
                <a:gd name="connsiteY3" fmla="*/ 363861 h 363861"/>
                <a:gd name="connsiteX4" fmla="*/ 636270 w 2438773"/>
                <a:gd name="connsiteY4" fmla="*/ 0 h 363861"/>
                <a:gd name="connsiteX0" fmla="*/ 630733 w 2433236"/>
                <a:gd name="connsiteY0" fmla="*/ 0 h 361410"/>
                <a:gd name="connsiteX1" fmla="*/ 2433193 w 2433236"/>
                <a:gd name="connsiteY1" fmla="*/ 8168 h 361410"/>
                <a:gd name="connsiteX2" fmla="*/ 2426459 w 2433236"/>
                <a:gd name="connsiteY2" fmla="*/ 354321 h 361410"/>
                <a:gd name="connsiteX3" fmla="*/ 0 w 2433236"/>
                <a:gd name="connsiteY3" fmla="*/ 361410 h 361410"/>
                <a:gd name="connsiteX4" fmla="*/ 630733 w 2433236"/>
                <a:gd name="connsiteY4" fmla="*/ 0 h 361410"/>
                <a:gd name="connsiteX0" fmla="*/ 1408788 w 2433236"/>
                <a:gd name="connsiteY0" fmla="*/ 0 h 1091977"/>
                <a:gd name="connsiteX1" fmla="*/ 2433193 w 2433236"/>
                <a:gd name="connsiteY1" fmla="*/ 738735 h 1091977"/>
                <a:gd name="connsiteX2" fmla="*/ 2426459 w 2433236"/>
                <a:gd name="connsiteY2" fmla="*/ 1084888 h 1091977"/>
                <a:gd name="connsiteX3" fmla="*/ 0 w 2433236"/>
                <a:gd name="connsiteY3" fmla="*/ 1091977 h 1091977"/>
                <a:gd name="connsiteX4" fmla="*/ 1408788 w 2433236"/>
                <a:gd name="connsiteY4" fmla="*/ 0 h 1091977"/>
                <a:gd name="connsiteX0" fmla="*/ 1408788 w 2426459"/>
                <a:gd name="connsiteY0" fmla="*/ 1638 h 1093615"/>
                <a:gd name="connsiteX1" fmla="*/ 2422117 w 2426459"/>
                <a:gd name="connsiteY1" fmla="*/ 0 h 1093615"/>
                <a:gd name="connsiteX2" fmla="*/ 2426459 w 2426459"/>
                <a:gd name="connsiteY2" fmla="*/ 1086526 h 1093615"/>
                <a:gd name="connsiteX3" fmla="*/ 0 w 2426459"/>
                <a:gd name="connsiteY3" fmla="*/ 1093615 h 1093615"/>
                <a:gd name="connsiteX4" fmla="*/ 1408788 w 2426459"/>
                <a:gd name="connsiteY4" fmla="*/ 1638 h 1093615"/>
                <a:gd name="connsiteX0" fmla="*/ 1408788 w 2430488"/>
                <a:gd name="connsiteY0" fmla="*/ 1638 h 1093615"/>
                <a:gd name="connsiteX1" fmla="*/ 2430424 w 2430488"/>
                <a:gd name="connsiteY1" fmla="*/ 0 h 1093615"/>
                <a:gd name="connsiteX2" fmla="*/ 2426459 w 2430488"/>
                <a:gd name="connsiteY2" fmla="*/ 1086526 h 1093615"/>
                <a:gd name="connsiteX3" fmla="*/ 0 w 2430488"/>
                <a:gd name="connsiteY3" fmla="*/ 1093615 h 1093615"/>
                <a:gd name="connsiteX4" fmla="*/ 1408788 w 2430488"/>
                <a:gd name="connsiteY4" fmla="*/ 1638 h 1093615"/>
                <a:gd name="connsiteX0" fmla="*/ 1408788 w 2430488"/>
                <a:gd name="connsiteY0" fmla="*/ 1638 h 1093615"/>
                <a:gd name="connsiteX1" fmla="*/ 2430424 w 2430488"/>
                <a:gd name="connsiteY1" fmla="*/ 0 h 1093615"/>
                <a:gd name="connsiteX2" fmla="*/ 2426459 w 2430488"/>
                <a:gd name="connsiteY2" fmla="*/ 1086526 h 1093615"/>
                <a:gd name="connsiteX3" fmla="*/ 0 w 2430488"/>
                <a:gd name="connsiteY3" fmla="*/ 1093615 h 1093615"/>
                <a:gd name="connsiteX4" fmla="*/ 1408788 w 2430488"/>
                <a:gd name="connsiteY4" fmla="*/ 1638 h 1093615"/>
                <a:gd name="connsiteX0" fmla="*/ 1408788 w 2430488"/>
                <a:gd name="connsiteY0" fmla="*/ 1638 h 1093615"/>
                <a:gd name="connsiteX1" fmla="*/ 2430424 w 2430488"/>
                <a:gd name="connsiteY1" fmla="*/ 0 h 1093615"/>
                <a:gd name="connsiteX2" fmla="*/ 2426459 w 2430488"/>
                <a:gd name="connsiteY2" fmla="*/ 1086526 h 1093615"/>
                <a:gd name="connsiteX3" fmla="*/ 0 w 2430488"/>
                <a:gd name="connsiteY3" fmla="*/ 1093615 h 1093615"/>
                <a:gd name="connsiteX4" fmla="*/ 1408788 w 2430488"/>
                <a:gd name="connsiteY4" fmla="*/ 1638 h 109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0488" h="1093615">
                  <a:moveTo>
                    <a:pt x="1408788" y="1638"/>
                  </a:moveTo>
                  <a:lnTo>
                    <a:pt x="2430424" y="0"/>
                  </a:lnTo>
                  <a:cubicBezTo>
                    <a:pt x="2431131" y="123827"/>
                    <a:pt x="2425752" y="962699"/>
                    <a:pt x="2426459" y="1086526"/>
                  </a:cubicBezTo>
                  <a:lnTo>
                    <a:pt x="0" y="1093615"/>
                  </a:lnTo>
                  <a:lnTo>
                    <a:pt x="1408788" y="163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cxnSp>
          <p:nvCxnSpPr>
            <p:cNvPr id="71" name="Přímá spojovací čára 12">
              <a:extLst>
                <a:ext uri="{FF2B5EF4-FFF2-40B4-BE49-F238E27FC236}">
                  <a16:creationId xmlns:a16="http://schemas.microsoft.com/office/drawing/2014/main" id="{99B49AF9-9A4D-4B8C-BADB-A4D9872FC5CC}"/>
                </a:ext>
              </a:extLst>
            </p:cNvPr>
            <p:cNvCxnSpPr/>
            <p:nvPr/>
          </p:nvCxnSpPr>
          <p:spPr bwMode="auto">
            <a:xfrm>
              <a:off x="4197918" y="4995089"/>
              <a:ext cx="273691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ovací čára 14">
              <a:extLst>
                <a:ext uri="{FF2B5EF4-FFF2-40B4-BE49-F238E27FC236}">
                  <a16:creationId xmlns:a16="http://schemas.microsoft.com/office/drawing/2014/main" id="{C72DAE3B-52DA-43F7-A5E8-DD2ABCF61492}"/>
                </a:ext>
              </a:extLst>
            </p:cNvPr>
            <p:cNvCxnSpPr/>
            <p:nvPr/>
          </p:nvCxnSpPr>
          <p:spPr bwMode="auto">
            <a:xfrm>
              <a:off x="4504409" y="2936591"/>
              <a:ext cx="0" cy="2296456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ovací čára 15">
              <a:extLst>
                <a:ext uri="{FF2B5EF4-FFF2-40B4-BE49-F238E27FC236}">
                  <a16:creationId xmlns:a16="http://schemas.microsoft.com/office/drawing/2014/main" id="{8B843F16-C913-4C0A-95F5-A8A1C96A510C}"/>
                </a:ext>
              </a:extLst>
            </p:cNvPr>
            <p:cNvCxnSpPr/>
            <p:nvPr/>
          </p:nvCxnSpPr>
          <p:spPr bwMode="auto">
            <a:xfrm>
              <a:off x="5923617" y="2929155"/>
              <a:ext cx="0" cy="229517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ovací čára 12">
              <a:extLst>
                <a:ext uri="{FF2B5EF4-FFF2-40B4-BE49-F238E27FC236}">
                  <a16:creationId xmlns:a16="http://schemas.microsoft.com/office/drawing/2014/main" id="{050D05FE-D262-439A-A192-61DEF9F0C1C5}"/>
                </a:ext>
              </a:extLst>
            </p:cNvPr>
            <p:cNvCxnSpPr/>
            <p:nvPr/>
          </p:nvCxnSpPr>
          <p:spPr bwMode="auto">
            <a:xfrm>
              <a:off x="4204159" y="3904159"/>
              <a:ext cx="2736912" cy="0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5" name="Obrázek 74">
            <a:extLst>
              <a:ext uri="{FF2B5EF4-FFF2-40B4-BE49-F238E27FC236}">
                <a16:creationId xmlns:a16="http://schemas.microsoft.com/office/drawing/2014/main" id="{1FFEADD3-2E7E-4984-9977-1A35C2897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223" y="4988309"/>
            <a:ext cx="1610124" cy="1610124"/>
          </a:xfrm>
          <a:prstGeom prst="rect">
            <a:avLst/>
          </a:prstGeom>
        </p:spPr>
      </p:pic>
      <p:sp>
        <p:nvSpPr>
          <p:cNvPr id="76" name="TextovéPole 75">
            <a:extLst>
              <a:ext uri="{FF2B5EF4-FFF2-40B4-BE49-F238E27FC236}">
                <a16:creationId xmlns:a16="http://schemas.microsoft.com/office/drawing/2014/main" id="{A82BFE57-2D13-4997-A010-692D5EE3AFF2}"/>
              </a:ext>
            </a:extLst>
          </p:cNvPr>
          <p:cNvSpPr txBox="1"/>
          <p:nvPr/>
        </p:nvSpPr>
        <p:spPr>
          <a:xfrm>
            <a:off x="7164288" y="3591781"/>
            <a:ext cx="1363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Moisture-limited</a:t>
            </a:r>
            <a:endParaRPr lang="en-150" sz="1100" dirty="0"/>
          </a:p>
        </p:txBody>
      </p:sp>
      <p:sp>
        <p:nvSpPr>
          <p:cNvPr id="77" name="TextovéPole 76">
            <a:extLst>
              <a:ext uri="{FF2B5EF4-FFF2-40B4-BE49-F238E27FC236}">
                <a16:creationId xmlns:a16="http://schemas.microsoft.com/office/drawing/2014/main" id="{7DA3CFC9-5E58-489E-A662-1AA9AE0A1F65}"/>
              </a:ext>
            </a:extLst>
          </p:cNvPr>
          <p:cNvSpPr txBox="1"/>
          <p:nvPr/>
        </p:nvSpPr>
        <p:spPr>
          <a:xfrm>
            <a:off x="6322570" y="2514823"/>
            <a:ext cx="151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Temperature-limited</a:t>
            </a:r>
            <a:endParaRPr lang="en-150" sz="1100" dirty="0"/>
          </a:p>
        </p:txBody>
      </p:sp>
      <p:sp>
        <p:nvSpPr>
          <p:cNvPr id="78" name="TextovéPole 77">
            <a:extLst>
              <a:ext uri="{FF2B5EF4-FFF2-40B4-BE49-F238E27FC236}">
                <a16:creationId xmlns:a16="http://schemas.microsoft.com/office/drawing/2014/main" id="{B0B3F55F-43AF-4D64-8502-1EEA7C57C056}"/>
              </a:ext>
            </a:extLst>
          </p:cNvPr>
          <p:cNvSpPr txBox="1"/>
          <p:nvPr/>
        </p:nvSpPr>
        <p:spPr>
          <a:xfrm>
            <a:off x="7729178" y="2510341"/>
            <a:ext cx="741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Optimal</a:t>
            </a:r>
            <a:endParaRPr lang="en-150" sz="1100" dirty="0"/>
          </a:p>
        </p:txBody>
      </p:sp>
      <p:sp>
        <p:nvSpPr>
          <p:cNvPr id="79" name="TextovéPole 78">
            <a:extLst>
              <a:ext uri="{FF2B5EF4-FFF2-40B4-BE49-F238E27FC236}">
                <a16:creationId xmlns:a16="http://schemas.microsoft.com/office/drawing/2014/main" id="{050B2B3F-F2C7-409D-9E8E-A25A5901E2A8}"/>
              </a:ext>
            </a:extLst>
          </p:cNvPr>
          <p:cNvSpPr txBox="1"/>
          <p:nvPr/>
        </p:nvSpPr>
        <p:spPr>
          <a:xfrm>
            <a:off x="6173452" y="4089509"/>
            <a:ext cx="1363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Dormancy</a:t>
            </a:r>
            <a:endParaRPr lang="en-150" sz="1100" dirty="0"/>
          </a:p>
        </p:txBody>
      </p:sp>
    </p:spTree>
    <p:extLst>
      <p:ext uri="{BB962C8B-B14F-4D97-AF65-F5344CB8AC3E}">
        <p14:creationId xmlns:p14="http://schemas.microsoft.com/office/powerpoint/2010/main" val="4273024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197D10-3921-4CB2-95F3-A3F31E14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(</a:t>
            </a:r>
            <a:r>
              <a:rPr lang="en-US" b="1" dirty="0"/>
              <a:t>7</a:t>
            </a:r>
            <a:r>
              <a:rPr lang="cs-CZ" b="1" dirty="0"/>
              <a:t>)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B02AD0F-A1E2-4FFD-91CA-C46E601B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/>
              <a:t>Calculating simulated annual tree-ring width chronology</a:t>
            </a:r>
          </a:p>
          <a:p>
            <a:pPr marL="173736" lvl="1" indent="0">
              <a:buNone/>
            </a:pPr>
            <a:r>
              <a:rPr lang="en-US" dirty="0"/>
              <a:t>≈ sum of </a:t>
            </a:r>
            <a:r>
              <a:rPr lang="en-US" dirty="0" err="1"/>
              <a:t>GrINT</a:t>
            </a:r>
            <a:r>
              <a:rPr lang="en-US" dirty="0"/>
              <a:t> during the given year + (optionally) part of </a:t>
            </a:r>
            <a:r>
              <a:rPr lang="en-US" dirty="0" err="1"/>
              <a:t>GrINT</a:t>
            </a:r>
            <a:r>
              <a:rPr lang="en-US" dirty="0"/>
              <a:t> from the previous year * (optionally) weight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5A05AF4-5839-4B83-A96A-4C188731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17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F01BB41-85BE-40A7-99BA-DF3DC943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05" y="3356992"/>
            <a:ext cx="4738390" cy="2284379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0B2179C2-79BF-49AE-A5A7-3BADFFC57A2E}"/>
              </a:ext>
            </a:extLst>
          </p:cNvPr>
          <p:cNvSpPr txBox="1"/>
          <p:nvPr/>
        </p:nvSpPr>
        <p:spPr>
          <a:xfrm rot="16200000">
            <a:off x="2148989" y="3965177"/>
            <a:ext cx="7200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GrINT</a:t>
            </a:r>
            <a:endParaRPr lang="en-150" sz="16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23ADFF4-91C6-4B8F-A7FB-D96FBCF460FE}"/>
              </a:ext>
            </a:extLst>
          </p:cNvPr>
          <p:cNvSpPr/>
          <p:nvPr/>
        </p:nvSpPr>
        <p:spPr>
          <a:xfrm>
            <a:off x="4413123" y="3501008"/>
            <a:ext cx="590925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481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Obrázek 44">
            <a:extLst>
              <a:ext uri="{FF2B5EF4-FFF2-40B4-BE49-F238E27FC236}">
                <a16:creationId xmlns:a16="http://schemas.microsoft.com/office/drawing/2014/main" id="{3B0E6DC4-E03E-F513-7B26-A9CA303D1A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63"/>
          <a:stretch>
            <a:fillRect/>
          </a:stretch>
        </p:blipFill>
        <p:spPr>
          <a:xfrm>
            <a:off x="1409123" y="3584448"/>
            <a:ext cx="6517646" cy="337204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51C11FB4-125B-50D2-613B-F1818B81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 – </a:t>
            </a:r>
            <a:r>
              <a:rPr lang="cs-CZ" b="1" dirty="0" err="1"/>
              <a:t>workflow</a:t>
            </a:r>
            <a:r>
              <a:rPr lang="cs-CZ" b="1" dirty="0"/>
              <a:t> </a:t>
            </a:r>
            <a:r>
              <a:rPr lang="en-US" b="1" dirty="0"/>
              <a:t>(</a:t>
            </a:r>
            <a:r>
              <a:rPr lang="cs-CZ" b="1" dirty="0"/>
              <a:t>8</a:t>
            </a:r>
            <a:r>
              <a:rPr lang="en-US" b="1" dirty="0"/>
              <a:t>)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1F7F1E-6E15-8F93-CE42-709D7C2C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18</a:t>
            </a:fld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E22E3930-ECE1-128B-D234-504D4ECB3C10}"/>
              </a:ext>
            </a:extLst>
          </p:cNvPr>
          <p:cNvSpPr/>
          <p:nvPr/>
        </p:nvSpPr>
        <p:spPr>
          <a:xfrm rot="19511480">
            <a:off x="2385253" y="4469622"/>
            <a:ext cx="1391150" cy="343202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délník 12">
                <a:extLst>
                  <a:ext uri="{FF2B5EF4-FFF2-40B4-BE49-F238E27FC236}">
                    <a16:creationId xmlns:a16="http://schemas.microsoft.com/office/drawing/2014/main" id="{2F3A2DBB-E873-2E5F-620E-915D2A12FA67}"/>
                  </a:ext>
                </a:extLst>
              </p:cNvPr>
              <p:cNvSpPr/>
              <p:nvPr/>
            </p:nvSpPr>
            <p:spPr>
              <a:xfrm>
                <a:off x="5324905" y="7581097"/>
                <a:ext cx="2626277" cy="427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28016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00" i="1">
                          <a:latin typeface="Cambria Math" panose="02040503050406030204" pitchFamily="18" charset="0"/>
                        </a:rPr>
                        <m:t>𝐺𝐷</m:t>
                      </m:r>
                      <m:d>
                        <m:d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cs-CZ" sz="9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cs-CZ" sz="9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𝐷𝑒𝑐</m:t>
                              </m:r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𝐺𝑟𝐸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𝐺𝑟𝐼𝑁𝑇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cs-CZ" sz="9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cs-CZ" sz="9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9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</m:sub>
                            <m:sup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𝐷𝑒𝑐</m:t>
                              </m:r>
                            </m:sup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𝐺𝑟𝐸</m:t>
                              </m:r>
                              <m:d>
                                <m:dPr>
                                  <m:ctrlP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9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150" sz="900" dirty="0"/>
              </a:p>
            </p:txBody>
          </p:sp>
        </mc:Choice>
        <mc:Fallback>
          <p:sp>
            <p:nvSpPr>
              <p:cNvPr id="13" name="Obdélník 12">
                <a:extLst>
                  <a:ext uri="{FF2B5EF4-FFF2-40B4-BE49-F238E27FC236}">
                    <a16:creationId xmlns:a16="http://schemas.microsoft.com/office/drawing/2014/main" id="{2F3A2DBB-E873-2E5F-620E-915D2A12FA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05" y="7581097"/>
                <a:ext cx="2626277" cy="427681"/>
              </a:xfrm>
              <a:prstGeom prst="rect">
                <a:avLst/>
              </a:prstGeom>
              <a:blipFill>
                <a:blip r:embed="rId3"/>
                <a:stretch>
                  <a:fillRect t="-42857" b="-6857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ovéPole 13">
            <a:extLst>
              <a:ext uri="{FF2B5EF4-FFF2-40B4-BE49-F238E27FC236}">
                <a16:creationId xmlns:a16="http://schemas.microsoft.com/office/drawing/2014/main" id="{A146E814-2CD8-FE11-D2E1-EB9585529598}"/>
              </a:ext>
            </a:extLst>
          </p:cNvPr>
          <p:cNvSpPr txBox="1"/>
          <p:nvPr/>
        </p:nvSpPr>
        <p:spPr>
          <a:xfrm>
            <a:off x="4959137" y="7551999"/>
            <a:ext cx="397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cs-CZ" sz="16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0D3C4400-1B19-B009-122C-BB469ACB9000}"/>
              </a:ext>
            </a:extLst>
          </p:cNvPr>
          <p:cNvGrpSpPr/>
          <p:nvPr/>
        </p:nvGrpSpPr>
        <p:grpSpPr>
          <a:xfrm>
            <a:off x="4727216" y="8012273"/>
            <a:ext cx="3814476" cy="1964006"/>
            <a:chOff x="5562837" y="3332323"/>
            <a:chExt cx="2199809" cy="1964006"/>
          </a:xfrm>
        </p:grpSpPr>
        <p:sp>
          <p:nvSpPr>
            <p:cNvPr id="16" name="Obdélník 15">
              <a:extLst>
                <a:ext uri="{FF2B5EF4-FFF2-40B4-BE49-F238E27FC236}">
                  <a16:creationId xmlns:a16="http://schemas.microsoft.com/office/drawing/2014/main" id="{2D819CB2-DF60-3B2D-D6C3-ADD55B51BF5C}"/>
                </a:ext>
              </a:extLst>
            </p:cNvPr>
            <p:cNvSpPr/>
            <p:nvPr/>
          </p:nvSpPr>
          <p:spPr>
            <a:xfrm>
              <a:off x="5899596" y="4587051"/>
              <a:ext cx="1462800" cy="37539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Volný tvar: obrazec 16">
              <a:extLst>
                <a:ext uri="{FF2B5EF4-FFF2-40B4-BE49-F238E27FC236}">
                  <a16:creationId xmlns:a16="http://schemas.microsoft.com/office/drawing/2014/main" id="{0BC58E2C-340F-E7C1-C8F7-7490B2BE5391}"/>
                </a:ext>
              </a:extLst>
            </p:cNvPr>
            <p:cNvSpPr/>
            <p:nvPr/>
          </p:nvSpPr>
          <p:spPr>
            <a:xfrm>
              <a:off x="5905235" y="3498169"/>
              <a:ext cx="1455606" cy="1096364"/>
            </a:xfrm>
            <a:custGeom>
              <a:avLst/>
              <a:gdLst>
                <a:gd name="connsiteX0" fmla="*/ 0 w 1470581"/>
                <a:gd name="connsiteY0" fmla="*/ 1101891 h 1114628"/>
                <a:gd name="connsiteX1" fmla="*/ 358219 w 1470581"/>
                <a:gd name="connsiteY1" fmla="*/ 1026477 h 1114628"/>
                <a:gd name="connsiteX2" fmla="*/ 556181 w 1470581"/>
                <a:gd name="connsiteY2" fmla="*/ 442015 h 1114628"/>
                <a:gd name="connsiteX3" fmla="*/ 669303 w 1470581"/>
                <a:gd name="connsiteY3" fmla="*/ 27235 h 1114628"/>
                <a:gd name="connsiteX4" fmla="*/ 923827 w 1470581"/>
                <a:gd name="connsiteY4" fmla="*/ 130930 h 1114628"/>
                <a:gd name="connsiteX5" fmla="*/ 1187777 w 1470581"/>
                <a:gd name="connsiteY5" fmla="*/ 866221 h 1114628"/>
                <a:gd name="connsiteX6" fmla="*/ 1470581 w 1470581"/>
                <a:gd name="connsiteY6" fmla="*/ 1017050 h 1114628"/>
                <a:gd name="connsiteX0" fmla="*/ 0 w 1470581"/>
                <a:gd name="connsiteY0" fmla="*/ 1104483 h 1117220"/>
                <a:gd name="connsiteX1" fmla="*/ 358219 w 1470581"/>
                <a:gd name="connsiteY1" fmla="*/ 1029069 h 1117220"/>
                <a:gd name="connsiteX2" fmla="*/ 556181 w 1470581"/>
                <a:gd name="connsiteY2" fmla="*/ 444607 h 1117220"/>
                <a:gd name="connsiteX3" fmla="*/ 669303 w 1470581"/>
                <a:gd name="connsiteY3" fmla="*/ 29827 h 1117220"/>
                <a:gd name="connsiteX4" fmla="*/ 923827 w 1470581"/>
                <a:gd name="connsiteY4" fmla="*/ 133522 h 1117220"/>
                <a:gd name="connsiteX5" fmla="*/ 1187777 w 1470581"/>
                <a:gd name="connsiteY5" fmla="*/ 934800 h 1117220"/>
                <a:gd name="connsiteX6" fmla="*/ 1470581 w 1470581"/>
                <a:gd name="connsiteY6" fmla="*/ 1019642 h 1117220"/>
                <a:gd name="connsiteX0" fmla="*/ 0 w 1470581"/>
                <a:gd name="connsiteY0" fmla="*/ 1104483 h 1117220"/>
                <a:gd name="connsiteX1" fmla="*/ 358219 w 1470581"/>
                <a:gd name="connsiteY1" fmla="*/ 1029069 h 1117220"/>
                <a:gd name="connsiteX2" fmla="*/ 556181 w 1470581"/>
                <a:gd name="connsiteY2" fmla="*/ 444607 h 1117220"/>
                <a:gd name="connsiteX3" fmla="*/ 669303 w 1470581"/>
                <a:gd name="connsiteY3" fmla="*/ 29827 h 1117220"/>
                <a:gd name="connsiteX4" fmla="*/ 923827 w 1470581"/>
                <a:gd name="connsiteY4" fmla="*/ 133522 h 1117220"/>
                <a:gd name="connsiteX5" fmla="*/ 1187777 w 1470581"/>
                <a:gd name="connsiteY5" fmla="*/ 934800 h 1117220"/>
                <a:gd name="connsiteX6" fmla="*/ 1470581 w 1470581"/>
                <a:gd name="connsiteY6" fmla="*/ 1104483 h 1117220"/>
                <a:gd name="connsiteX0" fmla="*/ 0 w 1470581"/>
                <a:gd name="connsiteY0" fmla="*/ 1104483 h 1108394"/>
                <a:gd name="connsiteX1" fmla="*/ 367645 w 1470581"/>
                <a:gd name="connsiteY1" fmla="*/ 972508 h 1108394"/>
                <a:gd name="connsiteX2" fmla="*/ 556181 w 1470581"/>
                <a:gd name="connsiteY2" fmla="*/ 444607 h 1108394"/>
                <a:gd name="connsiteX3" fmla="*/ 669303 w 1470581"/>
                <a:gd name="connsiteY3" fmla="*/ 29827 h 1108394"/>
                <a:gd name="connsiteX4" fmla="*/ 923827 w 1470581"/>
                <a:gd name="connsiteY4" fmla="*/ 133522 h 1108394"/>
                <a:gd name="connsiteX5" fmla="*/ 1187777 w 1470581"/>
                <a:gd name="connsiteY5" fmla="*/ 934800 h 1108394"/>
                <a:gd name="connsiteX6" fmla="*/ 1470581 w 1470581"/>
                <a:gd name="connsiteY6" fmla="*/ 1104483 h 1108394"/>
                <a:gd name="connsiteX0" fmla="*/ 0 w 1470581"/>
                <a:gd name="connsiteY0" fmla="*/ 1104484 h 1108395"/>
                <a:gd name="connsiteX1" fmla="*/ 367645 w 1470581"/>
                <a:gd name="connsiteY1" fmla="*/ 972509 h 1108395"/>
                <a:gd name="connsiteX2" fmla="*/ 556181 w 1470581"/>
                <a:gd name="connsiteY2" fmla="*/ 444608 h 1108395"/>
                <a:gd name="connsiteX3" fmla="*/ 669303 w 1470581"/>
                <a:gd name="connsiteY3" fmla="*/ 29828 h 1108395"/>
                <a:gd name="connsiteX4" fmla="*/ 952107 w 1470581"/>
                <a:gd name="connsiteY4" fmla="*/ 133523 h 1108395"/>
                <a:gd name="connsiteX5" fmla="*/ 1187777 w 1470581"/>
                <a:gd name="connsiteY5" fmla="*/ 934801 h 1108395"/>
                <a:gd name="connsiteX6" fmla="*/ 1470581 w 1470581"/>
                <a:gd name="connsiteY6" fmla="*/ 1104484 h 1108395"/>
                <a:gd name="connsiteX0" fmla="*/ 0 w 1470581"/>
                <a:gd name="connsiteY0" fmla="*/ 1104484 h 1108395"/>
                <a:gd name="connsiteX1" fmla="*/ 367645 w 1470581"/>
                <a:gd name="connsiteY1" fmla="*/ 972509 h 1108395"/>
                <a:gd name="connsiteX2" fmla="*/ 556181 w 1470581"/>
                <a:gd name="connsiteY2" fmla="*/ 444608 h 1108395"/>
                <a:gd name="connsiteX3" fmla="*/ 669303 w 1470581"/>
                <a:gd name="connsiteY3" fmla="*/ 29828 h 1108395"/>
                <a:gd name="connsiteX4" fmla="*/ 961534 w 1470581"/>
                <a:gd name="connsiteY4" fmla="*/ 133523 h 1108395"/>
                <a:gd name="connsiteX5" fmla="*/ 1187777 w 1470581"/>
                <a:gd name="connsiteY5" fmla="*/ 934801 h 1108395"/>
                <a:gd name="connsiteX6" fmla="*/ 1470581 w 1470581"/>
                <a:gd name="connsiteY6" fmla="*/ 1104484 h 1108395"/>
                <a:gd name="connsiteX0" fmla="*/ 0 w 1470581"/>
                <a:gd name="connsiteY0" fmla="*/ 1078358 h 1082269"/>
                <a:gd name="connsiteX1" fmla="*/ 367645 w 1470581"/>
                <a:gd name="connsiteY1" fmla="*/ 946383 h 1082269"/>
                <a:gd name="connsiteX2" fmla="*/ 556181 w 1470581"/>
                <a:gd name="connsiteY2" fmla="*/ 418482 h 1082269"/>
                <a:gd name="connsiteX3" fmla="*/ 641023 w 1470581"/>
                <a:gd name="connsiteY3" fmla="*/ 41409 h 1082269"/>
                <a:gd name="connsiteX4" fmla="*/ 961534 w 1470581"/>
                <a:gd name="connsiteY4" fmla="*/ 107397 h 1082269"/>
                <a:gd name="connsiteX5" fmla="*/ 1187777 w 1470581"/>
                <a:gd name="connsiteY5" fmla="*/ 908675 h 1082269"/>
                <a:gd name="connsiteX6" fmla="*/ 1470581 w 1470581"/>
                <a:gd name="connsiteY6" fmla="*/ 1078358 h 1082269"/>
                <a:gd name="connsiteX0" fmla="*/ 0 w 1470581"/>
                <a:gd name="connsiteY0" fmla="*/ 1079002 h 1082824"/>
                <a:gd name="connsiteX1" fmla="*/ 367645 w 1470581"/>
                <a:gd name="connsiteY1" fmla="*/ 947027 h 1082824"/>
                <a:gd name="connsiteX2" fmla="*/ 537327 w 1470581"/>
                <a:gd name="connsiteY2" fmla="*/ 428553 h 1082824"/>
                <a:gd name="connsiteX3" fmla="*/ 641023 w 1470581"/>
                <a:gd name="connsiteY3" fmla="*/ 42053 h 1082824"/>
                <a:gd name="connsiteX4" fmla="*/ 961534 w 1470581"/>
                <a:gd name="connsiteY4" fmla="*/ 108041 h 1082824"/>
                <a:gd name="connsiteX5" fmla="*/ 1187777 w 1470581"/>
                <a:gd name="connsiteY5" fmla="*/ 909319 h 1082824"/>
                <a:gd name="connsiteX6" fmla="*/ 1470581 w 1470581"/>
                <a:gd name="connsiteY6" fmla="*/ 1079002 h 1082824"/>
                <a:gd name="connsiteX0" fmla="*/ 0 w 1470581"/>
                <a:gd name="connsiteY0" fmla="*/ 1079002 h 1082824"/>
                <a:gd name="connsiteX1" fmla="*/ 367645 w 1470581"/>
                <a:gd name="connsiteY1" fmla="*/ 947027 h 1082824"/>
                <a:gd name="connsiteX2" fmla="*/ 537327 w 1470581"/>
                <a:gd name="connsiteY2" fmla="*/ 428553 h 1082824"/>
                <a:gd name="connsiteX3" fmla="*/ 641023 w 1470581"/>
                <a:gd name="connsiteY3" fmla="*/ 42053 h 1082824"/>
                <a:gd name="connsiteX4" fmla="*/ 961534 w 1470581"/>
                <a:gd name="connsiteY4" fmla="*/ 108041 h 1082824"/>
                <a:gd name="connsiteX5" fmla="*/ 1187777 w 1470581"/>
                <a:gd name="connsiteY5" fmla="*/ 909319 h 1082824"/>
                <a:gd name="connsiteX6" fmla="*/ 1470581 w 1470581"/>
                <a:gd name="connsiteY6" fmla="*/ 1079002 h 1082824"/>
                <a:gd name="connsiteX0" fmla="*/ 0 w 1470581"/>
                <a:gd name="connsiteY0" fmla="*/ 1083758 h 1087580"/>
                <a:gd name="connsiteX1" fmla="*/ 367645 w 1470581"/>
                <a:gd name="connsiteY1" fmla="*/ 951783 h 1087580"/>
                <a:gd name="connsiteX2" fmla="*/ 537327 w 1470581"/>
                <a:gd name="connsiteY2" fmla="*/ 433309 h 1087580"/>
                <a:gd name="connsiteX3" fmla="*/ 641023 w 1470581"/>
                <a:gd name="connsiteY3" fmla="*/ 46809 h 1087580"/>
                <a:gd name="connsiteX4" fmla="*/ 989814 w 1470581"/>
                <a:gd name="connsiteY4" fmla="*/ 103370 h 1087580"/>
                <a:gd name="connsiteX5" fmla="*/ 1187777 w 1470581"/>
                <a:gd name="connsiteY5" fmla="*/ 914075 h 1087580"/>
                <a:gd name="connsiteX6" fmla="*/ 1470581 w 1470581"/>
                <a:gd name="connsiteY6" fmla="*/ 1083758 h 1087580"/>
                <a:gd name="connsiteX0" fmla="*/ 0 w 1470581"/>
                <a:gd name="connsiteY0" fmla="*/ 1076367 h 1080189"/>
                <a:gd name="connsiteX1" fmla="*/ 367645 w 1470581"/>
                <a:gd name="connsiteY1" fmla="*/ 944392 h 1080189"/>
                <a:gd name="connsiteX2" fmla="*/ 537327 w 1470581"/>
                <a:gd name="connsiteY2" fmla="*/ 425918 h 1080189"/>
                <a:gd name="connsiteX3" fmla="*/ 641023 w 1470581"/>
                <a:gd name="connsiteY3" fmla="*/ 39418 h 1080189"/>
                <a:gd name="connsiteX4" fmla="*/ 989814 w 1470581"/>
                <a:gd name="connsiteY4" fmla="*/ 95979 h 1080189"/>
                <a:gd name="connsiteX5" fmla="*/ 1206631 w 1470581"/>
                <a:gd name="connsiteY5" fmla="*/ 774709 h 1080189"/>
                <a:gd name="connsiteX6" fmla="*/ 1470581 w 1470581"/>
                <a:gd name="connsiteY6" fmla="*/ 1076367 h 1080189"/>
                <a:gd name="connsiteX0" fmla="*/ 0 w 1470581"/>
                <a:gd name="connsiteY0" fmla="*/ 1076367 h 1078755"/>
                <a:gd name="connsiteX1" fmla="*/ 367645 w 1470581"/>
                <a:gd name="connsiteY1" fmla="*/ 906684 h 1078755"/>
                <a:gd name="connsiteX2" fmla="*/ 537327 w 1470581"/>
                <a:gd name="connsiteY2" fmla="*/ 425918 h 1078755"/>
                <a:gd name="connsiteX3" fmla="*/ 641023 w 1470581"/>
                <a:gd name="connsiteY3" fmla="*/ 39418 h 1078755"/>
                <a:gd name="connsiteX4" fmla="*/ 989814 w 1470581"/>
                <a:gd name="connsiteY4" fmla="*/ 95979 h 1078755"/>
                <a:gd name="connsiteX5" fmla="*/ 1206631 w 1470581"/>
                <a:gd name="connsiteY5" fmla="*/ 774709 h 1078755"/>
                <a:gd name="connsiteX6" fmla="*/ 1470581 w 1470581"/>
                <a:gd name="connsiteY6" fmla="*/ 1076367 h 1078755"/>
                <a:gd name="connsiteX0" fmla="*/ 0 w 1470581"/>
                <a:gd name="connsiteY0" fmla="*/ 1049623 h 1052011"/>
                <a:gd name="connsiteX1" fmla="*/ 367645 w 1470581"/>
                <a:gd name="connsiteY1" fmla="*/ 879940 h 1052011"/>
                <a:gd name="connsiteX2" fmla="*/ 537327 w 1470581"/>
                <a:gd name="connsiteY2" fmla="*/ 399174 h 1052011"/>
                <a:gd name="connsiteX3" fmla="*/ 659876 w 1470581"/>
                <a:gd name="connsiteY3" fmla="*/ 59808 h 1052011"/>
                <a:gd name="connsiteX4" fmla="*/ 989814 w 1470581"/>
                <a:gd name="connsiteY4" fmla="*/ 69235 h 1052011"/>
                <a:gd name="connsiteX5" fmla="*/ 1206631 w 1470581"/>
                <a:gd name="connsiteY5" fmla="*/ 747965 h 1052011"/>
                <a:gd name="connsiteX6" fmla="*/ 1470581 w 1470581"/>
                <a:gd name="connsiteY6" fmla="*/ 1049623 h 1052011"/>
                <a:gd name="connsiteX0" fmla="*/ 0 w 1470581"/>
                <a:gd name="connsiteY0" fmla="*/ 1027990 h 1030378"/>
                <a:gd name="connsiteX1" fmla="*/ 367645 w 1470581"/>
                <a:gd name="connsiteY1" fmla="*/ 858307 h 1030378"/>
                <a:gd name="connsiteX2" fmla="*/ 537327 w 1470581"/>
                <a:gd name="connsiteY2" fmla="*/ 377541 h 1030378"/>
                <a:gd name="connsiteX3" fmla="*/ 659876 w 1470581"/>
                <a:gd name="connsiteY3" fmla="*/ 38175 h 1030378"/>
                <a:gd name="connsiteX4" fmla="*/ 999240 w 1470581"/>
                <a:gd name="connsiteY4" fmla="*/ 85309 h 1030378"/>
                <a:gd name="connsiteX5" fmla="*/ 1206631 w 1470581"/>
                <a:gd name="connsiteY5" fmla="*/ 726332 h 1030378"/>
                <a:gd name="connsiteX6" fmla="*/ 1470581 w 1470581"/>
                <a:gd name="connsiteY6" fmla="*/ 1027990 h 1030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0581" h="1030378">
                  <a:moveTo>
                    <a:pt x="0" y="1027990"/>
                  </a:moveTo>
                  <a:cubicBezTo>
                    <a:pt x="132761" y="1045272"/>
                    <a:pt x="278091" y="966715"/>
                    <a:pt x="367645" y="858307"/>
                  </a:cubicBezTo>
                  <a:cubicBezTo>
                    <a:pt x="457199" y="749899"/>
                    <a:pt x="488622" y="514230"/>
                    <a:pt x="537327" y="377541"/>
                  </a:cubicBezTo>
                  <a:cubicBezTo>
                    <a:pt x="586032" y="240852"/>
                    <a:pt x="582891" y="86880"/>
                    <a:pt x="659876" y="38175"/>
                  </a:cubicBezTo>
                  <a:cubicBezTo>
                    <a:pt x="736861" y="-10530"/>
                    <a:pt x="908114" y="-29384"/>
                    <a:pt x="999240" y="85309"/>
                  </a:cubicBezTo>
                  <a:cubicBezTo>
                    <a:pt x="1090366" y="200002"/>
                    <a:pt x="1128074" y="569219"/>
                    <a:pt x="1206631" y="726332"/>
                  </a:cubicBezTo>
                  <a:cubicBezTo>
                    <a:pt x="1285188" y="883445"/>
                    <a:pt x="1374742" y="1026418"/>
                    <a:pt x="1470581" y="102799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ovéPole 17">
              <a:extLst>
                <a:ext uri="{FF2B5EF4-FFF2-40B4-BE49-F238E27FC236}">
                  <a16:creationId xmlns:a16="http://schemas.microsoft.com/office/drawing/2014/main" id="{03D23BF1-A166-738B-BC0E-66F8AA6D85CD}"/>
                </a:ext>
              </a:extLst>
            </p:cNvPr>
            <p:cNvSpPr txBox="1"/>
            <p:nvPr/>
          </p:nvSpPr>
          <p:spPr>
            <a:xfrm>
              <a:off x="5687083" y="4968338"/>
              <a:ext cx="8649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January</a:t>
              </a:r>
            </a:p>
          </p:txBody>
        </p:sp>
        <p:sp>
          <p:nvSpPr>
            <p:cNvPr id="19" name="TextovéPole 18">
              <a:extLst>
                <a:ext uri="{FF2B5EF4-FFF2-40B4-BE49-F238E27FC236}">
                  <a16:creationId xmlns:a16="http://schemas.microsoft.com/office/drawing/2014/main" id="{6B58B042-BB8F-EC53-CC01-33FC15D697D4}"/>
                </a:ext>
              </a:extLst>
            </p:cNvPr>
            <p:cNvSpPr txBox="1"/>
            <p:nvPr/>
          </p:nvSpPr>
          <p:spPr>
            <a:xfrm rot="16200000">
              <a:off x="4798703" y="4150562"/>
              <a:ext cx="1776761" cy="248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/>
                <a:t>Integral</a:t>
              </a:r>
              <a:r>
                <a:rPr lang="cs-CZ" sz="1100" i="1" dirty="0"/>
                <a:t> </a:t>
              </a:r>
              <a:r>
                <a:rPr lang="cs-CZ" sz="1100" i="1" dirty="0" err="1"/>
                <a:t>growth</a:t>
              </a:r>
              <a:r>
                <a:rPr lang="cs-CZ" sz="1100" i="1" dirty="0"/>
                <a:t> </a:t>
              </a:r>
              <a:r>
                <a:rPr lang="cs-CZ" sz="1100" i="1" dirty="0" err="1"/>
                <a:t>rate</a:t>
              </a:r>
              <a:r>
                <a:rPr lang="cs-CZ" sz="1100" i="1" dirty="0"/>
                <a:t> </a:t>
              </a:r>
              <a:endParaRPr lang="en-US" sz="1100" i="1" dirty="0"/>
            </a:p>
            <a:p>
              <a:pPr algn="ctr"/>
              <a:r>
                <a:rPr lang="en-US" sz="1100" i="1" dirty="0"/>
                <a:t>[</a:t>
              </a:r>
              <a:r>
                <a:rPr lang="en-US" sz="1100" i="1" dirty="0" err="1"/>
                <a:t>GrINT</a:t>
              </a:r>
              <a:r>
                <a:rPr lang="en-US" sz="1100" i="1" dirty="0"/>
                <a:t>]</a:t>
              </a:r>
              <a:r>
                <a:rPr lang="cs-CZ" sz="1100" i="1" dirty="0"/>
                <a:t> </a:t>
              </a:r>
              <a:endParaRPr lang="en-US" sz="1100" i="1" dirty="0"/>
            </a:p>
          </p:txBody>
        </p:sp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FD8BCE1E-FE7C-2E5C-53A8-D175BD1F73D8}"/>
                </a:ext>
              </a:extLst>
            </p:cNvPr>
            <p:cNvGrpSpPr/>
            <p:nvPr/>
          </p:nvGrpSpPr>
          <p:grpSpPr>
            <a:xfrm>
              <a:off x="5785830" y="3493236"/>
              <a:ext cx="1579805" cy="1552799"/>
              <a:chOff x="1574276" y="1074204"/>
              <a:chExt cx="1182724" cy="1206907"/>
            </a:xfrm>
          </p:grpSpPr>
          <p:cxnSp>
            <p:nvCxnSpPr>
              <p:cNvPr id="37" name="Přímá spojnice 36">
                <a:extLst>
                  <a:ext uri="{FF2B5EF4-FFF2-40B4-BE49-F238E27FC236}">
                    <a16:creationId xmlns:a16="http://schemas.microsoft.com/office/drawing/2014/main" id="{F6A0BE15-6A38-781D-EE8A-C4E561B75915}"/>
                  </a:ext>
                </a:extLst>
              </p:cNvPr>
              <p:cNvCxnSpPr/>
              <p:nvPr/>
            </p:nvCxnSpPr>
            <p:spPr>
              <a:xfrm>
                <a:off x="1659466" y="1074204"/>
                <a:ext cx="0" cy="1134533"/>
              </a:xfrm>
              <a:prstGeom prst="line">
                <a:avLst/>
              </a:prstGeom>
              <a:ln>
                <a:head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Přímá spojnice 37">
                <a:extLst>
                  <a:ext uri="{FF2B5EF4-FFF2-40B4-BE49-F238E27FC236}">
                    <a16:creationId xmlns:a16="http://schemas.microsoft.com/office/drawing/2014/main" id="{EF0F0F29-0E6E-D464-5DC7-989732232B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7664" y="2213608"/>
                <a:ext cx="1105747" cy="2532"/>
              </a:xfrm>
              <a:prstGeom prst="line">
                <a:avLst/>
              </a:prstGeom>
              <a:ln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Přímá spojnice 38">
                <a:extLst>
                  <a:ext uri="{FF2B5EF4-FFF2-40B4-BE49-F238E27FC236}">
                    <a16:creationId xmlns:a16="http://schemas.microsoft.com/office/drawing/2014/main" id="{7BEA4C71-2B38-6990-4F96-52F4033EA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74276" y="2216142"/>
                <a:ext cx="757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Přímá spojnice 39">
                <a:extLst>
                  <a:ext uri="{FF2B5EF4-FFF2-40B4-BE49-F238E27FC236}">
                    <a16:creationId xmlns:a16="http://schemas.microsoft.com/office/drawing/2014/main" id="{28623BFC-9867-2DFD-385F-AEACEF14C1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19118" y="2243230"/>
                <a:ext cx="7576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Přímá spojnice 20">
              <a:extLst>
                <a:ext uri="{FF2B5EF4-FFF2-40B4-BE49-F238E27FC236}">
                  <a16:creationId xmlns:a16="http://schemas.microsoft.com/office/drawing/2014/main" id="{279BB937-BF4E-14E5-791B-26EE98A97194}"/>
                </a:ext>
              </a:extLst>
            </p:cNvPr>
            <p:cNvCxnSpPr>
              <a:cxnSpLocks/>
            </p:cNvCxnSpPr>
            <p:nvPr/>
          </p:nvCxnSpPr>
          <p:spPr>
            <a:xfrm>
              <a:off x="5897296" y="4955825"/>
              <a:ext cx="0" cy="757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5BDB538D-CD3F-5F98-D0BC-4800DBB7FDE0}"/>
                </a:ext>
              </a:extLst>
            </p:cNvPr>
            <p:cNvSpPr txBox="1"/>
            <p:nvPr/>
          </p:nvSpPr>
          <p:spPr>
            <a:xfrm>
              <a:off x="7090291" y="4988552"/>
              <a:ext cx="561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December</a:t>
              </a:r>
            </a:p>
          </p:txBody>
        </p:sp>
        <p:cxnSp>
          <p:nvCxnSpPr>
            <p:cNvPr id="23" name="Přímá spojnice 22">
              <a:extLst>
                <a:ext uri="{FF2B5EF4-FFF2-40B4-BE49-F238E27FC236}">
                  <a16:creationId xmlns:a16="http://schemas.microsoft.com/office/drawing/2014/main" id="{4B442E0B-E558-5E4D-89A0-42C2189EB543}"/>
                </a:ext>
              </a:extLst>
            </p:cNvPr>
            <p:cNvCxnSpPr>
              <a:cxnSpLocks/>
            </p:cNvCxnSpPr>
            <p:nvPr/>
          </p:nvCxnSpPr>
          <p:spPr>
            <a:xfrm>
              <a:off x="7366181" y="3506572"/>
              <a:ext cx="0" cy="14596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Přímá spojnice 23">
              <a:extLst>
                <a:ext uri="{FF2B5EF4-FFF2-40B4-BE49-F238E27FC236}">
                  <a16:creationId xmlns:a16="http://schemas.microsoft.com/office/drawing/2014/main" id="{FD5FAF37-96D4-3904-220D-89BB4221611A}"/>
                </a:ext>
              </a:extLst>
            </p:cNvPr>
            <p:cNvCxnSpPr>
              <a:cxnSpLocks/>
            </p:cNvCxnSpPr>
            <p:nvPr/>
          </p:nvCxnSpPr>
          <p:spPr>
            <a:xfrm>
              <a:off x="7362459" y="4963465"/>
              <a:ext cx="1011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Přímá spojnice 24">
              <a:extLst>
                <a:ext uri="{FF2B5EF4-FFF2-40B4-BE49-F238E27FC236}">
                  <a16:creationId xmlns:a16="http://schemas.microsoft.com/office/drawing/2014/main" id="{CBA5C826-7239-C62D-6571-2C6D474E7BB2}"/>
                </a:ext>
              </a:extLst>
            </p:cNvPr>
            <p:cNvCxnSpPr>
              <a:cxnSpLocks/>
            </p:cNvCxnSpPr>
            <p:nvPr/>
          </p:nvCxnSpPr>
          <p:spPr>
            <a:xfrm>
              <a:off x="7369420" y="3506752"/>
              <a:ext cx="1011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ovéPole 25">
              <a:extLst>
                <a:ext uri="{FF2B5EF4-FFF2-40B4-BE49-F238E27FC236}">
                  <a16:creationId xmlns:a16="http://schemas.microsoft.com/office/drawing/2014/main" id="{36BBE180-8D83-640E-F34F-FA112A34477A}"/>
                </a:ext>
              </a:extLst>
            </p:cNvPr>
            <p:cNvSpPr txBox="1"/>
            <p:nvPr/>
          </p:nvSpPr>
          <p:spPr>
            <a:xfrm>
              <a:off x="7424845" y="4816379"/>
              <a:ext cx="230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19A36121-08A7-0624-2068-8955B290E764}"/>
                </a:ext>
              </a:extLst>
            </p:cNvPr>
            <p:cNvSpPr txBox="1"/>
            <p:nvPr/>
          </p:nvSpPr>
          <p:spPr>
            <a:xfrm>
              <a:off x="5673151" y="4798010"/>
              <a:ext cx="230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cxnSp>
          <p:nvCxnSpPr>
            <p:cNvPr id="28" name="Přímá spojnice 27">
              <a:extLst>
                <a:ext uri="{FF2B5EF4-FFF2-40B4-BE49-F238E27FC236}">
                  <a16:creationId xmlns:a16="http://schemas.microsoft.com/office/drawing/2014/main" id="{42A89715-0698-5BEE-887E-8088591E3148}"/>
                </a:ext>
              </a:extLst>
            </p:cNvPr>
            <p:cNvCxnSpPr>
              <a:cxnSpLocks/>
            </p:cNvCxnSpPr>
            <p:nvPr/>
          </p:nvCxnSpPr>
          <p:spPr>
            <a:xfrm>
              <a:off x="5798409" y="3492283"/>
              <a:ext cx="1011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ovéPole 28">
              <a:extLst>
                <a:ext uri="{FF2B5EF4-FFF2-40B4-BE49-F238E27FC236}">
                  <a16:creationId xmlns:a16="http://schemas.microsoft.com/office/drawing/2014/main" id="{3F087723-09D2-F5E6-FB74-AF01D5A67091}"/>
                </a:ext>
              </a:extLst>
            </p:cNvPr>
            <p:cNvSpPr txBox="1"/>
            <p:nvPr/>
          </p:nvSpPr>
          <p:spPr>
            <a:xfrm>
              <a:off x="5677349" y="3347920"/>
              <a:ext cx="230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0" name="TextovéPole 29">
              <a:extLst>
                <a:ext uri="{FF2B5EF4-FFF2-40B4-BE49-F238E27FC236}">
                  <a16:creationId xmlns:a16="http://schemas.microsoft.com/office/drawing/2014/main" id="{0572FFDB-AD76-E5F5-DDE4-B72EAE881E0E}"/>
                </a:ext>
              </a:extLst>
            </p:cNvPr>
            <p:cNvSpPr txBox="1"/>
            <p:nvPr/>
          </p:nvSpPr>
          <p:spPr>
            <a:xfrm>
              <a:off x="7413058" y="3356490"/>
              <a:ext cx="230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1" name="Volný tvar: obrazec 30">
              <a:extLst>
                <a:ext uri="{FF2B5EF4-FFF2-40B4-BE49-F238E27FC236}">
                  <a16:creationId xmlns:a16="http://schemas.microsoft.com/office/drawing/2014/main" id="{2EAD61A3-CEA7-C91B-C3B6-D5421865A89C}"/>
                </a:ext>
              </a:extLst>
            </p:cNvPr>
            <p:cNvSpPr/>
            <p:nvPr/>
          </p:nvSpPr>
          <p:spPr>
            <a:xfrm>
              <a:off x="6196249" y="3840561"/>
              <a:ext cx="793420" cy="1117230"/>
            </a:xfrm>
            <a:custGeom>
              <a:avLst/>
              <a:gdLst>
                <a:gd name="connsiteX0" fmla="*/ 0 w 1004888"/>
                <a:gd name="connsiteY0" fmla="*/ 448284 h 448284"/>
                <a:gd name="connsiteX1" fmla="*/ 304800 w 1004888"/>
                <a:gd name="connsiteY1" fmla="*/ 353034 h 448284"/>
                <a:gd name="connsiteX2" fmla="*/ 414338 w 1004888"/>
                <a:gd name="connsiteY2" fmla="*/ 81572 h 448284"/>
                <a:gd name="connsiteX3" fmla="*/ 557213 w 1004888"/>
                <a:gd name="connsiteY3" fmla="*/ 609 h 448284"/>
                <a:gd name="connsiteX4" fmla="*/ 704850 w 1004888"/>
                <a:gd name="connsiteY4" fmla="*/ 43472 h 448284"/>
                <a:gd name="connsiteX5" fmla="*/ 800100 w 1004888"/>
                <a:gd name="connsiteY5" fmla="*/ 24422 h 448284"/>
                <a:gd name="connsiteX6" fmla="*/ 919163 w 1004888"/>
                <a:gd name="connsiteY6" fmla="*/ 219684 h 448284"/>
                <a:gd name="connsiteX7" fmla="*/ 966788 w 1004888"/>
                <a:gd name="connsiteY7" fmla="*/ 410184 h 448284"/>
                <a:gd name="connsiteX8" fmla="*/ 1004888 w 1004888"/>
                <a:gd name="connsiteY8" fmla="*/ 448284 h 448284"/>
                <a:gd name="connsiteX0" fmla="*/ 0 w 819150"/>
                <a:gd name="connsiteY0" fmla="*/ 443521 h 448284"/>
                <a:gd name="connsiteX1" fmla="*/ 119062 w 819150"/>
                <a:gd name="connsiteY1" fmla="*/ 353034 h 448284"/>
                <a:gd name="connsiteX2" fmla="*/ 228600 w 819150"/>
                <a:gd name="connsiteY2" fmla="*/ 81572 h 448284"/>
                <a:gd name="connsiteX3" fmla="*/ 371475 w 819150"/>
                <a:gd name="connsiteY3" fmla="*/ 609 h 448284"/>
                <a:gd name="connsiteX4" fmla="*/ 519112 w 819150"/>
                <a:gd name="connsiteY4" fmla="*/ 43472 h 448284"/>
                <a:gd name="connsiteX5" fmla="*/ 614362 w 819150"/>
                <a:gd name="connsiteY5" fmla="*/ 24422 h 448284"/>
                <a:gd name="connsiteX6" fmla="*/ 733425 w 819150"/>
                <a:gd name="connsiteY6" fmla="*/ 219684 h 448284"/>
                <a:gd name="connsiteX7" fmla="*/ 781050 w 819150"/>
                <a:gd name="connsiteY7" fmla="*/ 410184 h 448284"/>
                <a:gd name="connsiteX8" fmla="*/ 819150 w 819150"/>
                <a:gd name="connsiteY8" fmla="*/ 448284 h 448284"/>
                <a:gd name="connsiteX0" fmla="*/ 0 w 819150"/>
                <a:gd name="connsiteY0" fmla="*/ 443521 h 448284"/>
                <a:gd name="connsiteX1" fmla="*/ 119062 w 819150"/>
                <a:gd name="connsiteY1" fmla="*/ 353034 h 448284"/>
                <a:gd name="connsiteX2" fmla="*/ 223837 w 819150"/>
                <a:gd name="connsiteY2" fmla="*/ 81572 h 448284"/>
                <a:gd name="connsiteX3" fmla="*/ 371475 w 819150"/>
                <a:gd name="connsiteY3" fmla="*/ 609 h 448284"/>
                <a:gd name="connsiteX4" fmla="*/ 519112 w 819150"/>
                <a:gd name="connsiteY4" fmla="*/ 43472 h 448284"/>
                <a:gd name="connsiteX5" fmla="*/ 614362 w 819150"/>
                <a:gd name="connsiteY5" fmla="*/ 24422 h 448284"/>
                <a:gd name="connsiteX6" fmla="*/ 733425 w 819150"/>
                <a:gd name="connsiteY6" fmla="*/ 219684 h 448284"/>
                <a:gd name="connsiteX7" fmla="*/ 781050 w 819150"/>
                <a:gd name="connsiteY7" fmla="*/ 410184 h 448284"/>
                <a:gd name="connsiteX8" fmla="*/ 819150 w 819150"/>
                <a:gd name="connsiteY8" fmla="*/ 448284 h 448284"/>
                <a:gd name="connsiteX0" fmla="*/ 0 w 942975"/>
                <a:gd name="connsiteY0" fmla="*/ 438758 h 448284"/>
                <a:gd name="connsiteX1" fmla="*/ 242887 w 942975"/>
                <a:gd name="connsiteY1" fmla="*/ 353034 h 448284"/>
                <a:gd name="connsiteX2" fmla="*/ 347662 w 942975"/>
                <a:gd name="connsiteY2" fmla="*/ 81572 h 448284"/>
                <a:gd name="connsiteX3" fmla="*/ 495300 w 942975"/>
                <a:gd name="connsiteY3" fmla="*/ 609 h 448284"/>
                <a:gd name="connsiteX4" fmla="*/ 642937 w 942975"/>
                <a:gd name="connsiteY4" fmla="*/ 43472 h 448284"/>
                <a:gd name="connsiteX5" fmla="*/ 738187 w 942975"/>
                <a:gd name="connsiteY5" fmla="*/ 24422 h 448284"/>
                <a:gd name="connsiteX6" fmla="*/ 857250 w 942975"/>
                <a:gd name="connsiteY6" fmla="*/ 219684 h 448284"/>
                <a:gd name="connsiteX7" fmla="*/ 904875 w 942975"/>
                <a:gd name="connsiteY7" fmla="*/ 410184 h 448284"/>
                <a:gd name="connsiteX8" fmla="*/ 942975 w 942975"/>
                <a:gd name="connsiteY8" fmla="*/ 448284 h 448284"/>
                <a:gd name="connsiteX0" fmla="*/ 0 w 942975"/>
                <a:gd name="connsiteY0" fmla="*/ 757331 h 766857"/>
                <a:gd name="connsiteX1" fmla="*/ 242887 w 942975"/>
                <a:gd name="connsiteY1" fmla="*/ 671607 h 766857"/>
                <a:gd name="connsiteX2" fmla="*/ 347662 w 942975"/>
                <a:gd name="connsiteY2" fmla="*/ 400145 h 766857"/>
                <a:gd name="connsiteX3" fmla="*/ 433388 w 942975"/>
                <a:gd name="connsiteY3" fmla="*/ 95 h 766857"/>
                <a:gd name="connsiteX4" fmla="*/ 642937 w 942975"/>
                <a:gd name="connsiteY4" fmla="*/ 362045 h 766857"/>
                <a:gd name="connsiteX5" fmla="*/ 738187 w 942975"/>
                <a:gd name="connsiteY5" fmla="*/ 342995 h 766857"/>
                <a:gd name="connsiteX6" fmla="*/ 857250 w 942975"/>
                <a:gd name="connsiteY6" fmla="*/ 538257 h 766857"/>
                <a:gd name="connsiteX7" fmla="*/ 904875 w 942975"/>
                <a:gd name="connsiteY7" fmla="*/ 728757 h 766857"/>
                <a:gd name="connsiteX8" fmla="*/ 942975 w 942975"/>
                <a:gd name="connsiteY8" fmla="*/ 766857 h 766857"/>
                <a:gd name="connsiteX0" fmla="*/ 0 w 942975"/>
                <a:gd name="connsiteY0" fmla="*/ 758608 h 768134"/>
                <a:gd name="connsiteX1" fmla="*/ 242887 w 942975"/>
                <a:gd name="connsiteY1" fmla="*/ 672884 h 768134"/>
                <a:gd name="connsiteX2" fmla="*/ 347662 w 942975"/>
                <a:gd name="connsiteY2" fmla="*/ 401422 h 768134"/>
                <a:gd name="connsiteX3" fmla="*/ 433388 w 942975"/>
                <a:gd name="connsiteY3" fmla="*/ 1372 h 768134"/>
                <a:gd name="connsiteX4" fmla="*/ 581025 w 942975"/>
                <a:gd name="connsiteY4" fmla="*/ 272835 h 768134"/>
                <a:gd name="connsiteX5" fmla="*/ 738187 w 942975"/>
                <a:gd name="connsiteY5" fmla="*/ 344272 h 768134"/>
                <a:gd name="connsiteX6" fmla="*/ 857250 w 942975"/>
                <a:gd name="connsiteY6" fmla="*/ 539534 h 768134"/>
                <a:gd name="connsiteX7" fmla="*/ 904875 w 942975"/>
                <a:gd name="connsiteY7" fmla="*/ 730034 h 768134"/>
                <a:gd name="connsiteX8" fmla="*/ 942975 w 942975"/>
                <a:gd name="connsiteY8" fmla="*/ 768134 h 768134"/>
                <a:gd name="connsiteX0" fmla="*/ 0 w 942975"/>
                <a:gd name="connsiteY0" fmla="*/ 759291 h 768817"/>
                <a:gd name="connsiteX1" fmla="*/ 242887 w 942975"/>
                <a:gd name="connsiteY1" fmla="*/ 673567 h 768817"/>
                <a:gd name="connsiteX2" fmla="*/ 347662 w 942975"/>
                <a:gd name="connsiteY2" fmla="*/ 402105 h 768817"/>
                <a:gd name="connsiteX3" fmla="*/ 433388 w 942975"/>
                <a:gd name="connsiteY3" fmla="*/ 2055 h 768817"/>
                <a:gd name="connsiteX4" fmla="*/ 581025 w 942975"/>
                <a:gd name="connsiteY4" fmla="*/ 273518 h 768817"/>
                <a:gd name="connsiteX5" fmla="*/ 738187 w 942975"/>
                <a:gd name="connsiteY5" fmla="*/ 344955 h 768817"/>
                <a:gd name="connsiteX6" fmla="*/ 857250 w 942975"/>
                <a:gd name="connsiteY6" fmla="*/ 540217 h 768817"/>
                <a:gd name="connsiteX7" fmla="*/ 904875 w 942975"/>
                <a:gd name="connsiteY7" fmla="*/ 730717 h 768817"/>
                <a:gd name="connsiteX8" fmla="*/ 942975 w 942975"/>
                <a:gd name="connsiteY8" fmla="*/ 768817 h 768817"/>
                <a:gd name="connsiteX0" fmla="*/ 0 w 942975"/>
                <a:gd name="connsiteY0" fmla="*/ 759853 h 769379"/>
                <a:gd name="connsiteX1" fmla="*/ 242887 w 942975"/>
                <a:gd name="connsiteY1" fmla="*/ 674129 h 769379"/>
                <a:gd name="connsiteX2" fmla="*/ 347662 w 942975"/>
                <a:gd name="connsiteY2" fmla="*/ 402667 h 769379"/>
                <a:gd name="connsiteX3" fmla="*/ 433388 w 942975"/>
                <a:gd name="connsiteY3" fmla="*/ 2617 h 769379"/>
                <a:gd name="connsiteX4" fmla="*/ 581025 w 942975"/>
                <a:gd name="connsiteY4" fmla="*/ 274080 h 769379"/>
                <a:gd name="connsiteX5" fmla="*/ 738187 w 942975"/>
                <a:gd name="connsiteY5" fmla="*/ 345517 h 769379"/>
                <a:gd name="connsiteX6" fmla="*/ 857250 w 942975"/>
                <a:gd name="connsiteY6" fmla="*/ 540779 h 769379"/>
                <a:gd name="connsiteX7" fmla="*/ 904875 w 942975"/>
                <a:gd name="connsiteY7" fmla="*/ 731279 h 769379"/>
                <a:gd name="connsiteX8" fmla="*/ 942975 w 942975"/>
                <a:gd name="connsiteY8" fmla="*/ 769379 h 769379"/>
                <a:gd name="connsiteX0" fmla="*/ 0 w 942975"/>
                <a:gd name="connsiteY0" fmla="*/ 839280 h 848806"/>
                <a:gd name="connsiteX1" fmla="*/ 242887 w 942975"/>
                <a:gd name="connsiteY1" fmla="*/ 753556 h 848806"/>
                <a:gd name="connsiteX2" fmla="*/ 347662 w 942975"/>
                <a:gd name="connsiteY2" fmla="*/ 482094 h 848806"/>
                <a:gd name="connsiteX3" fmla="*/ 452438 w 942975"/>
                <a:gd name="connsiteY3" fmla="*/ 1081 h 848806"/>
                <a:gd name="connsiteX4" fmla="*/ 581025 w 942975"/>
                <a:gd name="connsiteY4" fmla="*/ 353507 h 848806"/>
                <a:gd name="connsiteX5" fmla="*/ 738187 w 942975"/>
                <a:gd name="connsiteY5" fmla="*/ 424944 h 848806"/>
                <a:gd name="connsiteX6" fmla="*/ 857250 w 942975"/>
                <a:gd name="connsiteY6" fmla="*/ 620206 h 848806"/>
                <a:gd name="connsiteX7" fmla="*/ 904875 w 942975"/>
                <a:gd name="connsiteY7" fmla="*/ 810706 h 848806"/>
                <a:gd name="connsiteX8" fmla="*/ 942975 w 942975"/>
                <a:gd name="connsiteY8" fmla="*/ 848806 h 848806"/>
                <a:gd name="connsiteX0" fmla="*/ 0 w 942975"/>
                <a:gd name="connsiteY0" fmla="*/ 838330 h 847856"/>
                <a:gd name="connsiteX1" fmla="*/ 242887 w 942975"/>
                <a:gd name="connsiteY1" fmla="*/ 752606 h 847856"/>
                <a:gd name="connsiteX2" fmla="*/ 347662 w 942975"/>
                <a:gd name="connsiteY2" fmla="*/ 481144 h 847856"/>
                <a:gd name="connsiteX3" fmla="*/ 452438 w 942975"/>
                <a:gd name="connsiteY3" fmla="*/ 131 h 847856"/>
                <a:gd name="connsiteX4" fmla="*/ 581025 w 942975"/>
                <a:gd name="connsiteY4" fmla="*/ 352557 h 847856"/>
                <a:gd name="connsiteX5" fmla="*/ 738187 w 942975"/>
                <a:gd name="connsiteY5" fmla="*/ 423994 h 847856"/>
                <a:gd name="connsiteX6" fmla="*/ 857250 w 942975"/>
                <a:gd name="connsiteY6" fmla="*/ 619256 h 847856"/>
                <a:gd name="connsiteX7" fmla="*/ 904875 w 942975"/>
                <a:gd name="connsiteY7" fmla="*/ 809756 h 847856"/>
                <a:gd name="connsiteX8" fmla="*/ 942975 w 942975"/>
                <a:gd name="connsiteY8" fmla="*/ 847856 h 847856"/>
                <a:gd name="connsiteX0" fmla="*/ 0 w 953794"/>
                <a:gd name="connsiteY0" fmla="*/ 852439 h 852439"/>
                <a:gd name="connsiteX1" fmla="*/ 253706 w 953794"/>
                <a:gd name="connsiteY1" fmla="*/ 752606 h 852439"/>
                <a:gd name="connsiteX2" fmla="*/ 358481 w 953794"/>
                <a:gd name="connsiteY2" fmla="*/ 481144 h 852439"/>
                <a:gd name="connsiteX3" fmla="*/ 463257 w 953794"/>
                <a:gd name="connsiteY3" fmla="*/ 131 h 852439"/>
                <a:gd name="connsiteX4" fmla="*/ 591844 w 953794"/>
                <a:gd name="connsiteY4" fmla="*/ 352557 h 852439"/>
                <a:gd name="connsiteX5" fmla="*/ 749006 w 953794"/>
                <a:gd name="connsiteY5" fmla="*/ 423994 h 852439"/>
                <a:gd name="connsiteX6" fmla="*/ 868069 w 953794"/>
                <a:gd name="connsiteY6" fmla="*/ 619256 h 852439"/>
                <a:gd name="connsiteX7" fmla="*/ 915694 w 953794"/>
                <a:gd name="connsiteY7" fmla="*/ 809756 h 852439"/>
                <a:gd name="connsiteX8" fmla="*/ 953794 w 953794"/>
                <a:gd name="connsiteY8" fmla="*/ 847856 h 852439"/>
                <a:gd name="connsiteX0" fmla="*/ 0 w 959203"/>
                <a:gd name="connsiteY0" fmla="*/ 852439 h 852439"/>
                <a:gd name="connsiteX1" fmla="*/ 253706 w 959203"/>
                <a:gd name="connsiteY1" fmla="*/ 752606 h 852439"/>
                <a:gd name="connsiteX2" fmla="*/ 358481 w 959203"/>
                <a:gd name="connsiteY2" fmla="*/ 481144 h 852439"/>
                <a:gd name="connsiteX3" fmla="*/ 463257 w 959203"/>
                <a:gd name="connsiteY3" fmla="*/ 131 h 852439"/>
                <a:gd name="connsiteX4" fmla="*/ 591844 w 959203"/>
                <a:gd name="connsiteY4" fmla="*/ 352557 h 852439"/>
                <a:gd name="connsiteX5" fmla="*/ 749006 w 959203"/>
                <a:gd name="connsiteY5" fmla="*/ 423994 h 852439"/>
                <a:gd name="connsiteX6" fmla="*/ 868069 w 959203"/>
                <a:gd name="connsiteY6" fmla="*/ 619256 h 852439"/>
                <a:gd name="connsiteX7" fmla="*/ 915694 w 959203"/>
                <a:gd name="connsiteY7" fmla="*/ 809756 h 852439"/>
                <a:gd name="connsiteX8" fmla="*/ 959203 w 959203"/>
                <a:gd name="connsiteY8" fmla="*/ 850207 h 852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9203" h="852439">
                  <a:moveTo>
                    <a:pt x="0" y="852439"/>
                  </a:moveTo>
                  <a:cubicBezTo>
                    <a:pt x="117872" y="835373"/>
                    <a:pt x="193959" y="814489"/>
                    <a:pt x="253706" y="752606"/>
                  </a:cubicBezTo>
                  <a:cubicBezTo>
                    <a:pt x="313453" y="690724"/>
                    <a:pt x="323556" y="606556"/>
                    <a:pt x="358481" y="481144"/>
                  </a:cubicBezTo>
                  <a:cubicBezTo>
                    <a:pt x="393406" y="355732"/>
                    <a:pt x="410076" y="7275"/>
                    <a:pt x="463257" y="131"/>
                  </a:cubicBezTo>
                  <a:cubicBezTo>
                    <a:pt x="516438" y="-7013"/>
                    <a:pt x="544219" y="281913"/>
                    <a:pt x="591844" y="352557"/>
                  </a:cubicBezTo>
                  <a:cubicBezTo>
                    <a:pt x="639469" y="423201"/>
                    <a:pt x="702969" y="379544"/>
                    <a:pt x="749006" y="423994"/>
                  </a:cubicBezTo>
                  <a:cubicBezTo>
                    <a:pt x="795043" y="468444"/>
                    <a:pt x="840288" y="554962"/>
                    <a:pt x="868069" y="619256"/>
                  </a:cubicBezTo>
                  <a:cubicBezTo>
                    <a:pt x="895850" y="683550"/>
                    <a:pt x="900505" y="771264"/>
                    <a:pt x="915694" y="809756"/>
                  </a:cubicBezTo>
                  <a:cubicBezTo>
                    <a:pt x="930883" y="848248"/>
                    <a:pt x="947296" y="850207"/>
                    <a:pt x="959203" y="850207"/>
                  </a:cubicBezTo>
                </a:path>
              </a:pathLst>
            </a:cu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ovéPole 31">
              <a:extLst>
                <a:ext uri="{FF2B5EF4-FFF2-40B4-BE49-F238E27FC236}">
                  <a16:creationId xmlns:a16="http://schemas.microsoft.com/office/drawing/2014/main" id="{731466DE-E5ED-786E-B067-E198B6D31BF5}"/>
                </a:ext>
              </a:extLst>
            </p:cNvPr>
            <p:cNvSpPr txBox="1"/>
            <p:nvPr/>
          </p:nvSpPr>
          <p:spPr>
            <a:xfrm rot="5400000">
              <a:off x="6899098" y="4085118"/>
              <a:ext cx="1380982" cy="346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100" i="1" dirty="0" err="1">
                  <a:solidFill>
                    <a:srgbClr val="7030A0"/>
                  </a:solidFill>
                </a:rPr>
                <a:t>Partial</a:t>
              </a:r>
              <a:r>
                <a:rPr lang="cs-CZ" sz="1100" i="1" dirty="0">
                  <a:solidFill>
                    <a:srgbClr val="7030A0"/>
                  </a:solidFill>
                </a:rPr>
                <a:t> </a:t>
              </a:r>
              <a:r>
                <a:rPr lang="cs-CZ" sz="1100" i="1" dirty="0" err="1">
                  <a:solidFill>
                    <a:srgbClr val="7030A0"/>
                  </a:solidFill>
                </a:rPr>
                <a:t>growth</a:t>
              </a:r>
              <a:r>
                <a:rPr lang="cs-CZ" sz="1100" i="1" dirty="0">
                  <a:solidFill>
                    <a:srgbClr val="7030A0"/>
                  </a:solidFill>
                </a:rPr>
                <a:t> </a:t>
              </a:r>
              <a:r>
                <a:rPr lang="cs-CZ" sz="1100" i="1" dirty="0" err="1">
                  <a:solidFill>
                    <a:srgbClr val="7030A0"/>
                  </a:solidFill>
                </a:rPr>
                <a:t>rate</a:t>
              </a:r>
              <a:endParaRPr lang="cs-CZ" sz="1100" i="1" dirty="0">
                <a:solidFill>
                  <a:srgbClr val="7030A0"/>
                </a:solidFill>
              </a:endParaRPr>
            </a:p>
            <a:p>
              <a:pPr algn="ctr"/>
              <a:r>
                <a:rPr lang="cs-CZ" sz="1100" i="1" dirty="0">
                  <a:solidFill>
                    <a:srgbClr val="7030A0"/>
                  </a:solidFill>
                </a:rPr>
                <a:t> to </a:t>
              </a:r>
              <a:r>
                <a:rPr lang="en-US" sz="1100" i="1" dirty="0">
                  <a:solidFill>
                    <a:srgbClr val="7030A0"/>
                  </a:solidFill>
                </a:rPr>
                <a:t>photoperiod</a:t>
              </a:r>
              <a:r>
                <a:rPr lang="cs-CZ" sz="1100" i="1" dirty="0">
                  <a:solidFill>
                    <a:srgbClr val="7030A0"/>
                  </a:solidFill>
                </a:rPr>
                <a:t> </a:t>
              </a:r>
              <a:endParaRPr lang="en-US" sz="1100" i="1" dirty="0">
                <a:solidFill>
                  <a:srgbClr val="7030A0"/>
                </a:solidFill>
              </a:endParaRPr>
            </a:p>
            <a:p>
              <a:pPr algn="ctr"/>
              <a:r>
                <a:rPr lang="en-US" sz="1100" i="1" dirty="0">
                  <a:solidFill>
                    <a:srgbClr val="7030A0"/>
                  </a:solidFill>
                </a:rPr>
                <a:t>[</a:t>
              </a:r>
              <a:r>
                <a:rPr lang="en-US" sz="1100" i="1" dirty="0" err="1">
                  <a:solidFill>
                    <a:srgbClr val="7030A0"/>
                  </a:solidFill>
                </a:rPr>
                <a:t>GrE</a:t>
              </a:r>
              <a:r>
                <a:rPr lang="en-US" sz="1100" i="1" dirty="0">
                  <a:solidFill>
                    <a:srgbClr val="7030A0"/>
                  </a:solidFill>
                </a:rPr>
                <a:t>]</a:t>
              </a:r>
              <a:r>
                <a:rPr lang="cs-CZ" sz="1100" i="1" dirty="0">
                  <a:solidFill>
                    <a:srgbClr val="7030A0"/>
                  </a:solidFill>
                </a:rPr>
                <a:t> </a:t>
              </a:r>
              <a:endParaRPr lang="en-US" sz="1100" i="1" dirty="0">
                <a:solidFill>
                  <a:srgbClr val="7030A0"/>
                </a:solidFill>
              </a:endParaRPr>
            </a:p>
          </p:txBody>
        </p:sp>
        <p:sp>
          <p:nvSpPr>
            <p:cNvPr id="33" name="TextovéPole 32">
              <a:extLst>
                <a:ext uri="{FF2B5EF4-FFF2-40B4-BE49-F238E27FC236}">
                  <a16:creationId xmlns:a16="http://schemas.microsoft.com/office/drawing/2014/main" id="{E3BDAB8D-B4DD-3895-9655-6723B3B6F769}"/>
                </a:ext>
              </a:extLst>
            </p:cNvPr>
            <p:cNvSpPr txBox="1"/>
            <p:nvPr/>
          </p:nvSpPr>
          <p:spPr>
            <a:xfrm rot="19539605">
              <a:off x="5854534" y="3908283"/>
              <a:ext cx="5342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Growth deficit</a:t>
              </a:r>
            </a:p>
          </p:txBody>
        </p:sp>
        <p:cxnSp>
          <p:nvCxnSpPr>
            <p:cNvPr id="34" name="Přímá spojnice se šipkou 33">
              <a:extLst>
                <a:ext uri="{FF2B5EF4-FFF2-40B4-BE49-F238E27FC236}">
                  <a16:creationId xmlns:a16="http://schemas.microsoft.com/office/drawing/2014/main" id="{825A0B15-9D5E-0C1D-2860-BB8B2F291CC4}"/>
                </a:ext>
              </a:extLst>
            </p:cNvPr>
            <p:cNvCxnSpPr>
              <a:cxnSpLocks/>
            </p:cNvCxnSpPr>
            <p:nvPr/>
          </p:nvCxnSpPr>
          <p:spPr>
            <a:xfrm>
              <a:off x="6144032" y="4107752"/>
              <a:ext cx="161134" cy="472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Přímá spojnice 34">
              <a:extLst>
                <a:ext uri="{FF2B5EF4-FFF2-40B4-BE49-F238E27FC236}">
                  <a16:creationId xmlns:a16="http://schemas.microsoft.com/office/drawing/2014/main" id="{5FEB6256-8C2D-5117-C802-ACE34EFCCDB6}"/>
                </a:ext>
              </a:extLst>
            </p:cNvPr>
            <p:cNvCxnSpPr>
              <a:cxnSpLocks/>
            </p:cNvCxnSpPr>
            <p:nvPr/>
          </p:nvCxnSpPr>
          <p:spPr>
            <a:xfrm>
              <a:off x="5923533" y="3523347"/>
              <a:ext cx="331922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olid"/>
              <a:tailEnd type="arrow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ovéPole 35">
              <a:extLst>
                <a:ext uri="{FF2B5EF4-FFF2-40B4-BE49-F238E27FC236}">
                  <a16:creationId xmlns:a16="http://schemas.microsoft.com/office/drawing/2014/main" id="{89A05607-BD6C-6E21-8361-36F835D674DA}"/>
                </a:ext>
              </a:extLst>
            </p:cNvPr>
            <p:cNvSpPr txBox="1"/>
            <p:nvPr/>
          </p:nvSpPr>
          <p:spPr>
            <a:xfrm>
              <a:off x="5886501" y="3332323"/>
              <a:ext cx="8197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bg1">
                      <a:lumMod val="50000"/>
                    </a:schemeClr>
                  </a:solidFill>
                </a:rPr>
                <a:t>year y</a:t>
              </a:r>
            </a:p>
          </p:txBody>
        </p:sp>
      </p:grpSp>
      <p:cxnSp>
        <p:nvCxnSpPr>
          <p:cNvPr id="41" name="Přímá spojnice 40">
            <a:extLst>
              <a:ext uri="{FF2B5EF4-FFF2-40B4-BE49-F238E27FC236}">
                <a16:creationId xmlns:a16="http://schemas.microsoft.com/office/drawing/2014/main" id="{A21C0C42-67E9-117D-8B63-6533B2A8B915}"/>
              </a:ext>
            </a:extLst>
          </p:cNvPr>
          <p:cNvCxnSpPr>
            <a:cxnSpLocks/>
          </p:cNvCxnSpPr>
          <p:nvPr/>
        </p:nvCxnSpPr>
        <p:spPr>
          <a:xfrm>
            <a:off x="5317625" y="9625499"/>
            <a:ext cx="507929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E6EF68E3-9C4A-0564-B06D-97A6EC8C1119}"/>
              </a:ext>
            </a:extLst>
          </p:cNvPr>
          <p:cNvCxnSpPr>
            <a:cxnSpLocks/>
          </p:cNvCxnSpPr>
          <p:nvPr/>
        </p:nvCxnSpPr>
        <p:spPr>
          <a:xfrm>
            <a:off x="7201877" y="9623344"/>
            <a:ext cx="64800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ástupný symbol pro obsah 2">
            <a:extLst>
              <a:ext uri="{FF2B5EF4-FFF2-40B4-BE49-F238E27FC236}">
                <a16:creationId xmlns:a16="http://schemas.microsoft.com/office/drawing/2014/main" id="{CD6C96EE-0783-B463-5C9F-E40B4FFFD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8090154" cy="1569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>
                <a:solidFill>
                  <a:schemeClr val="accent1"/>
                </a:solidFill>
              </a:rPr>
              <a:t>6. </a:t>
            </a:r>
            <a:r>
              <a:rPr lang="cs-CZ" sz="2800" dirty="0" err="1"/>
              <a:t>Calculating</a:t>
            </a:r>
            <a:r>
              <a:rPr lang="cs-CZ" sz="2800" dirty="0"/>
              <a:t> </a:t>
            </a:r>
            <a:r>
              <a:rPr lang="cs-CZ" sz="2800" dirty="0" err="1"/>
              <a:t>growth</a:t>
            </a:r>
            <a:r>
              <a:rPr lang="cs-CZ" sz="2800" dirty="0"/>
              <a:t> deficit (GD)</a:t>
            </a:r>
            <a:endParaRPr lang="en-US" sz="2800" dirty="0"/>
          </a:p>
          <a:p>
            <a:pPr lvl="2"/>
            <a:r>
              <a:rPr lang="cs-CZ" sz="1800" dirty="0" err="1">
                <a:latin typeface="Trebuchet MS" panose="020B0603020202020204" pitchFamily="34" charset="0"/>
              </a:rPr>
              <a:t>Difference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between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integral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growth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rate</a:t>
            </a:r>
            <a:r>
              <a:rPr lang="cs-CZ" sz="1800" dirty="0">
                <a:latin typeface="Trebuchet MS" panose="020B0603020202020204" pitchFamily="34" charset="0"/>
              </a:rPr>
              <a:t> and </a:t>
            </a:r>
            <a:r>
              <a:rPr lang="cs-CZ" sz="1800" dirty="0" err="1">
                <a:latin typeface="Trebuchet MS" panose="020B0603020202020204" pitchFamily="34" charset="0"/>
              </a:rPr>
              <a:t>partial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growth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rate</a:t>
            </a:r>
            <a:r>
              <a:rPr lang="cs-CZ" sz="1800" dirty="0">
                <a:latin typeface="Trebuchet MS" panose="020B0603020202020204" pitchFamily="34" charset="0"/>
              </a:rPr>
              <a:t> to </a:t>
            </a:r>
            <a:r>
              <a:rPr lang="cs-CZ" sz="1800" dirty="0" err="1">
                <a:latin typeface="Trebuchet MS" panose="020B0603020202020204" pitchFamily="34" charset="0"/>
              </a:rPr>
              <a:t>photoperiod</a:t>
            </a:r>
            <a:endParaRPr lang="cs-CZ" sz="1800" dirty="0">
              <a:latin typeface="Trebuchet MS" panose="020B0603020202020204" pitchFamily="34" charset="0"/>
            </a:endParaRPr>
          </a:p>
          <a:p>
            <a:pPr lvl="2"/>
            <a:r>
              <a:rPr lang="cs-CZ" sz="1800" dirty="0" err="1">
                <a:latin typeface="Trebuchet MS" panose="020B0603020202020204" pitchFamily="34" charset="0"/>
              </a:rPr>
              <a:t>Proportion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of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possible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growth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that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was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lost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due</a:t>
            </a:r>
            <a:r>
              <a:rPr lang="cs-CZ" sz="1800" dirty="0">
                <a:latin typeface="Trebuchet MS" panose="020B0603020202020204" pitchFamily="34" charset="0"/>
              </a:rPr>
              <a:t> to </a:t>
            </a:r>
            <a:r>
              <a:rPr lang="cs-CZ" sz="1800" dirty="0" err="1">
                <a:latin typeface="Trebuchet MS" panose="020B0603020202020204" pitchFamily="34" charset="0"/>
              </a:rPr>
              <a:t>climatic</a:t>
            </a:r>
            <a:r>
              <a:rPr lang="cs-CZ" sz="1800" dirty="0">
                <a:latin typeface="Trebuchet MS" panose="020B0603020202020204" pitchFamily="34" charset="0"/>
              </a:rPr>
              <a:t> </a:t>
            </a:r>
            <a:r>
              <a:rPr lang="cs-CZ" sz="1800" dirty="0" err="1">
                <a:latin typeface="Trebuchet MS" panose="020B0603020202020204" pitchFamily="34" charset="0"/>
              </a:rPr>
              <a:t>limitation</a:t>
            </a:r>
            <a:endParaRPr lang="en-US" sz="1800" dirty="0">
              <a:latin typeface="Trebuchet MS" panose="020B0603020202020204" pitchFamily="34" charset="0"/>
            </a:endParaRPr>
          </a:p>
          <a:p>
            <a:pPr lvl="2"/>
            <a:endParaRPr lang="en-US" sz="1800" dirty="0">
              <a:latin typeface="Trebuchet MS" panose="020B0603020202020204" pitchFamily="34" charset="0"/>
            </a:endParaRPr>
          </a:p>
          <a:p>
            <a:pPr lvl="2"/>
            <a:endParaRPr lang="en-US" sz="2000" dirty="0">
              <a:latin typeface="Trebuchet MS" panose="020B0603020202020204" pitchFamily="34" charset="0"/>
            </a:endParaRPr>
          </a:p>
          <a:p>
            <a:endParaRPr lang="en-US" sz="2800" b="1" dirty="0"/>
          </a:p>
        </p:txBody>
      </p:sp>
      <p:sp>
        <p:nvSpPr>
          <p:cNvPr id="48" name="Obdélník 47">
            <a:extLst>
              <a:ext uri="{FF2B5EF4-FFF2-40B4-BE49-F238E27FC236}">
                <a16:creationId xmlns:a16="http://schemas.microsoft.com/office/drawing/2014/main" id="{8DA53BE7-4AAC-F531-C493-27A3D35C3B9D}"/>
              </a:ext>
            </a:extLst>
          </p:cNvPr>
          <p:cNvSpPr/>
          <p:nvPr/>
        </p:nvSpPr>
        <p:spPr>
          <a:xfrm>
            <a:off x="2483768" y="3654810"/>
            <a:ext cx="1152128" cy="2782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613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46EA20-C48B-447B-B8C3-05E8534D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application of the VS-Lite</a:t>
            </a:r>
            <a:endParaRPr lang="en-150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525A048-B52D-4149-8CB5-58A0F743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19</a:t>
            </a:fld>
            <a:endParaRPr lang="cs-CZ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E59A70E-CE9F-4A92-B04E-A5EDFF96D26A}"/>
              </a:ext>
            </a:extLst>
          </p:cNvPr>
          <p:cNvSpPr/>
          <p:nvPr/>
        </p:nvSpPr>
        <p:spPr>
          <a:xfrm>
            <a:off x="1808820" y="5735328"/>
            <a:ext cx="55263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Breitenmoser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et al (2014): Climate of the Past</a:t>
            </a:r>
            <a:endParaRPr lang="en-US" sz="140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D8587C4-40EF-4791-BCC8-965D9B1E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1" y="2060408"/>
            <a:ext cx="6720169" cy="36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4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1D124-5F02-4226-8294-401E1624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1A54468-A1C5-4CB6-BD0F-906CB237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150" sz="2400" dirty="0"/>
              <a:t>Low-complexity non-linear sink-oriented process-based</a:t>
            </a:r>
            <a:r>
              <a:rPr lang="en-US" sz="2400" dirty="0"/>
              <a:t>/empirical</a:t>
            </a:r>
            <a:r>
              <a:rPr lang="en-150" sz="2400" dirty="0"/>
              <a:t> model of </a:t>
            </a:r>
            <a:r>
              <a:rPr lang="en-US" sz="2400" dirty="0"/>
              <a:t>tree-ring</a:t>
            </a:r>
            <a:r>
              <a:rPr lang="en-150" sz="2400" dirty="0"/>
              <a:t> formation</a:t>
            </a:r>
            <a:endParaRPr lang="cs-CZ" sz="2400" dirty="0"/>
          </a:p>
          <a:p>
            <a:endParaRPr lang="cs-CZ" sz="2400" dirty="0"/>
          </a:p>
          <a:p>
            <a:r>
              <a:rPr lang="cs-CZ" sz="2400" dirty="0" err="1"/>
              <a:t>Suzan</a:t>
            </a:r>
            <a:r>
              <a:rPr lang="cs-CZ" sz="2400" dirty="0"/>
              <a:t> </a:t>
            </a:r>
            <a:r>
              <a:rPr lang="cs-CZ" sz="2400" dirty="0" err="1"/>
              <a:t>Tolwinski-Ward</a:t>
            </a:r>
            <a:r>
              <a:rPr lang="cs-CZ" sz="2400" dirty="0"/>
              <a:t> et al. : </a:t>
            </a:r>
            <a:r>
              <a:rPr lang="cs-CZ" sz="2400" dirty="0">
                <a:hlinkClick r:id="rId2"/>
              </a:rPr>
              <a:t>https://github.com/suztolwinskiward</a:t>
            </a:r>
            <a:endParaRPr lang="cs-CZ" sz="2400" dirty="0"/>
          </a:p>
          <a:p>
            <a:endParaRPr lang="cs-CZ" sz="2400" dirty="0"/>
          </a:p>
          <a:p>
            <a:r>
              <a:rPr lang="cs-CZ" sz="2400" i="1" dirty="0" err="1"/>
              <a:t>Tolwinski-Ward</a:t>
            </a:r>
            <a:r>
              <a:rPr lang="cs-CZ" sz="2400" i="1" dirty="0"/>
              <a:t>, S.E., </a:t>
            </a:r>
            <a:r>
              <a:rPr lang="cs-CZ" sz="2400" i="1" dirty="0" err="1"/>
              <a:t>Evans</a:t>
            </a:r>
            <a:r>
              <a:rPr lang="cs-CZ" sz="2400" i="1" dirty="0"/>
              <a:t>, M.N., </a:t>
            </a:r>
            <a:r>
              <a:rPr lang="cs-CZ" sz="2400" i="1" dirty="0" err="1"/>
              <a:t>Hughes</a:t>
            </a:r>
            <a:r>
              <a:rPr lang="cs-CZ" sz="2400" i="1" dirty="0"/>
              <a:t>, M.K., </a:t>
            </a:r>
            <a:r>
              <a:rPr lang="cs-CZ" sz="2400" i="1" dirty="0" err="1"/>
              <a:t>Anchukaitis</a:t>
            </a:r>
            <a:r>
              <a:rPr lang="cs-CZ" sz="2400" i="1" dirty="0"/>
              <a:t>, K.J., 2011. </a:t>
            </a:r>
            <a:r>
              <a:rPr lang="cs-CZ" sz="2400" i="1" dirty="0" err="1"/>
              <a:t>An</a:t>
            </a:r>
            <a:r>
              <a:rPr lang="cs-CZ" sz="2400" i="1" dirty="0"/>
              <a:t> </a:t>
            </a:r>
            <a:r>
              <a:rPr lang="cs-CZ" sz="2400" i="1" dirty="0" err="1"/>
              <a:t>efficient</a:t>
            </a:r>
            <a:r>
              <a:rPr lang="cs-CZ" sz="2400" i="1" dirty="0"/>
              <a:t> forward model </a:t>
            </a:r>
            <a:r>
              <a:rPr lang="cs-CZ" sz="2400" i="1" dirty="0" err="1"/>
              <a:t>of</a:t>
            </a:r>
            <a:r>
              <a:rPr lang="cs-CZ" sz="2400" i="1" dirty="0"/>
              <a:t> </a:t>
            </a:r>
            <a:r>
              <a:rPr lang="cs-CZ" sz="2400" i="1" dirty="0" err="1"/>
              <a:t>the</a:t>
            </a:r>
            <a:r>
              <a:rPr lang="cs-CZ" sz="2400" i="1" dirty="0"/>
              <a:t> </a:t>
            </a:r>
            <a:r>
              <a:rPr lang="cs-CZ" sz="2400" i="1" dirty="0" err="1"/>
              <a:t>climate</a:t>
            </a:r>
            <a:r>
              <a:rPr lang="cs-CZ" sz="2400" i="1" dirty="0"/>
              <a:t> </a:t>
            </a:r>
            <a:r>
              <a:rPr lang="cs-CZ" sz="2400" i="1" dirty="0" err="1"/>
              <a:t>controls</a:t>
            </a:r>
            <a:r>
              <a:rPr lang="cs-CZ" sz="2400" i="1" dirty="0"/>
              <a:t> on </a:t>
            </a:r>
            <a:r>
              <a:rPr lang="cs-CZ" sz="2400" i="1" dirty="0" err="1"/>
              <a:t>interannual</a:t>
            </a:r>
            <a:r>
              <a:rPr lang="cs-CZ" sz="2400" i="1" dirty="0"/>
              <a:t> </a:t>
            </a:r>
            <a:r>
              <a:rPr lang="cs-CZ" sz="2400" i="1" dirty="0" err="1"/>
              <a:t>variation</a:t>
            </a:r>
            <a:r>
              <a:rPr lang="cs-CZ" sz="2400" i="1" dirty="0"/>
              <a:t> in </a:t>
            </a:r>
            <a:r>
              <a:rPr lang="cs-CZ" sz="2400" i="1" dirty="0" err="1"/>
              <a:t>tree</a:t>
            </a:r>
            <a:r>
              <a:rPr lang="cs-CZ" sz="2400" i="1" dirty="0"/>
              <a:t>-ring </a:t>
            </a:r>
            <a:r>
              <a:rPr lang="cs-CZ" sz="2400" i="1" dirty="0" err="1"/>
              <a:t>width</a:t>
            </a:r>
            <a:r>
              <a:rPr lang="cs-CZ" sz="2400" i="1" dirty="0"/>
              <a:t>. </a:t>
            </a:r>
            <a:r>
              <a:rPr lang="cs-CZ" sz="2400" i="1" dirty="0" err="1"/>
              <a:t>Clim</a:t>
            </a:r>
            <a:r>
              <a:rPr lang="cs-CZ" sz="2400" i="1" dirty="0"/>
              <a:t>. Dyn. 36, 2419–2439. </a:t>
            </a:r>
            <a:r>
              <a:rPr lang="cs-CZ" sz="2400" i="1" dirty="0">
                <a:hlinkClick r:id="rId3"/>
              </a:rPr>
              <a:t>https://doi.org/10.1007/s00382-010-0945-5</a:t>
            </a:r>
            <a:endParaRPr lang="cs-CZ" sz="2400" i="1" dirty="0"/>
          </a:p>
          <a:p>
            <a:endParaRPr lang="cs-CZ" dirty="0"/>
          </a:p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CF71A63-B13A-462B-BD86-24D2711E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582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1236A0-36E5-450F-958F-212E62DD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development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D6E6357-022C-430F-A1FB-02FEBDB4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227E689-36A8-4453-B9E6-89B04027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20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CEC841E-51E2-4672-AB5D-4E9426FF6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39" y="1700808"/>
            <a:ext cx="3982241" cy="158417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FE436506-77F5-4360-B502-2ADE2B1E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806303"/>
            <a:ext cx="3790950" cy="134302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D67B413-6DBB-471A-A237-98E0EA506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297" y="3475780"/>
            <a:ext cx="3701405" cy="1436807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0843EE09-66E2-4D0B-ABD1-C4F239A69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99" y="3429000"/>
            <a:ext cx="3982241" cy="140517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B2642B18-ED5F-4C70-8B8B-B325D420E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512" y="4965734"/>
            <a:ext cx="4185525" cy="1587832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11370F58-9761-4ABE-9CD8-883801C54D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4008" y="4973622"/>
            <a:ext cx="3901040" cy="1549810"/>
          </a:xfrm>
          <a:prstGeom prst="rect">
            <a:avLst/>
          </a:prstGeom>
        </p:spPr>
      </p:pic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875C0C37-D768-4C90-9BBA-3E882619F91F}"/>
              </a:ext>
            </a:extLst>
          </p:cNvPr>
          <p:cNvCxnSpPr>
            <a:cxnSpLocks/>
          </p:cNvCxnSpPr>
          <p:nvPr/>
        </p:nvCxnSpPr>
        <p:spPr>
          <a:xfrm>
            <a:off x="66316" y="4293096"/>
            <a:ext cx="504056" cy="0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B16EB973-392D-4859-B245-DF629C12566D}"/>
              </a:ext>
            </a:extLst>
          </p:cNvPr>
          <p:cNvCxnSpPr>
            <a:cxnSpLocks/>
          </p:cNvCxnSpPr>
          <p:nvPr/>
        </p:nvCxnSpPr>
        <p:spPr>
          <a:xfrm>
            <a:off x="29171" y="5949280"/>
            <a:ext cx="504056" cy="0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C95FE29C-B8AF-4A9E-A8F9-8855F37A095B}"/>
              </a:ext>
            </a:extLst>
          </p:cNvPr>
          <p:cNvCxnSpPr>
            <a:cxnSpLocks/>
          </p:cNvCxnSpPr>
          <p:nvPr/>
        </p:nvCxnSpPr>
        <p:spPr>
          <a:xfrm>
            <a:off x="4482269" y="4437112"/>
            <a:ext cx="504056" cy="0"/>
          </a:xfrm>
          <a:prstGeom prst="straightConnector1">
            <a:avLst/>
          </a:prstGeom>
          <a:ln w="984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8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1194F7-98E2-4FF0-976A-94B2A3B8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Modifications (1)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A2475A9-EE0B-4E02-9160-7BDFFF975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4511929" cy="4023360"/>
          </a:xfrm>
        </p:spPr>
        <p:txBody>
          <a:bodyPr/>
          <a:lstStyle/>
          <a:p>
            <a:r>
              <a:rPr lang="en-US" sz="2400" dirty="0"/>
              <a:t>More complexity in response functions</a:t>
            </a:r>
          </a:p>
          <a:p>
            <a:endParaRPr lang="en-US" sz="2400" dirty="0"/>
          </a:p>
          <a:p>
            <a:pPr lvl="1"/>
            <a:r>
              <a:rPr lang="en-US" sz="1800" dirty="0"/>
              <a:t>Declining partial growth rates for too high temperatures and too high soil moisture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New parameters T</a:t>
            </a:r>
            <a:r>
              <a:rPr lang="en-US" sz="1800" baseline="-25000" dirty="0"/>
              <a:t>3</a:t>
            </a:r>
            <a:r>
              <a:rPr lang="en-US" sz="1800" dirty="0"/>
              <a:t>, T</a:t>
            </a:r>
            <a:r>
              <a:rPr lang="en-US" sz="1800" baseline="-25000" dirty="0"/>
              <a:t>4</a:t>
            </a:r>
            <a:r>
              <a:rPr lang="en-US" sz="1800" dirty="0"/>
              <a:t>, M</a:t>
            </a:r>
            <a:r>
              <a:rPr lang="en-US" sz="1800" baseline="-25000" dirty="0"/>
              <a:t>3</a:t>
            </a:r>
            <a:r>
              <a:rPr lang="en-US" sz="1800" dirty="0"/>
              <a:t>, M</a:t>
            </a:r>
            <a:r>
              <a:rPr lang="en-US" sz="1800" baseline="-25000" dirty="0"/>
              <a:t>4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New types of limitation</a:t>
            </a:r>
          </a:p>
          <a:p>
            <a:pPr lvl="2"/>
            <a:r>
              <a:rPr lang="en-US" sz="1400" dirty="0"/>
              <a:t>Low temperature </a:t>
            </a:r>
            <a:r>
              <a:rPr lang="en-US" sz="1400" b="1" dirty="0"/>
              <a:t>– High temperature</a:t>
            </a:r>
          </a:p>
          <a:p>
            <a:pPr lvl="2"/>
            <a:r>
              <a:rPr lang="en-US" sz="1400" dirty="0"/>
              <a:t>Drought </a:t>
            </a:r>
            <a:r>
              <a:rPr lang="en-US" sz="1400" b="1" dirty="0"/>
              <a:t>– Soil water oversaturation</a:t>
            </a:r>
            <a:r>
              <a:rPr lang="en-US" sz="1400" dirty="0"/>
              <a:t> (wetlands!!!)</a:t>
            </a:r>
          </a:p>
          <a:p>
            <a:pPr lvl="1"/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6C5780F-6BB6-4B8D-8A53-7586F5CD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21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0E5B571-0E4D-4DA6-AB2B-8936592A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700808"/>
            <a:ext cx="2847975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élník 8">
                <a:extLst>
                  <a:ext uri="{FF2B5EF4-FFF2-40B4-BE49-F238E27FC236}">
                    <a16:creationId xmlns:a16="http://schemas.microsoft.com/office/drawing/2014/main" id="{3963ED31-DE12-440A-898D-3356F9524A2C}"/>
                  </a:ext>
                </a:extLst>
              </p:cNvPr>
              <p:cNvSpPr/>
              <p:nvPr/>
            </p:nvSpPr>
            <p:spPr>
              <a:xfrm>
                <a:off x="4286250" y="5840614"/>
                <a:ext cx="4572000" cy="8643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150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150" sz="1000" i="1">
                              <a:latin typeface="Cambria Math" panose="02040503050406030204" pitchFamily="18" charset="0"/>
                            </a:rPr>
                            <m:t>𝐺𝑟</m:t>
                          </m:r>
                        </m:e>
                        <m:sub>
                          <m:r>
                            <a:rPr lang="en-150" sz="1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150" sz="1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150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150" sz="1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150" sz="1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1000" b="0" i="0" smtClean="0">
                                  <a:latin typeface="Cambria Math" panose="02040503050406030204" pitchFamily="18" charset="0"/>
                                </a:rPr>
                                <m:t>                 </m:t>
                              </m:r>
                              <m:r>
                                <a:rPr lang="en-150" sz="1000" i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</m:e>
                            <m:e>
                              <m:r>
                                <a:rPr lang="en-150" sz="1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type m:val="lin"/>
                                  <m:ctrlP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150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150" sz="1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150" sz="10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150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150" sz="1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150" sz="1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150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150" sz="1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150" sz="1000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lang="en-150" sz="10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150" sz="1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150" sz="1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150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150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150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150" sz="1000" i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150" sz="10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150" sz="10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n-150" sz="1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150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150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150" sz="1000" i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150" sz="1000" i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150" sz="1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150" sz="10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150" sz="1000" i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a:rPr lang="en-150" sz="1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150" sz="1000" i="0"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150" sz="10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150" sz="1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150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≤ </m:t>
                            </m:r>
                            <m:sSub>
                              <m:sSubPr>
                                <m:ctrlP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en-150" sz="1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150" sz="1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150" sz="1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150" sz="1000" i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sz="1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sSub>
                                    <m:sSub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150" sz="1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150" sz="1000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150" sz="1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150" sz="1000" i="0">
                                      <a:latin typeface="Cambria Math" panose="02040503050406030204" pitchFamily="18" charset="0"/>
                                    </a:rPr>
                                    <m:t>          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150" sz="1000" dirty="0"/>
              </a:p>
            </p:txBody>
          </p:sp>
        </mc:Choice>
        <mc:Fallback xmlns="">
          <p:sp>
            <p:nvSpPr>
              <p:cNvPr id="9" name="Obdélník 8">
                <a:extLst>
                  <a:ext uri="{FF2B5EF4-FFF2-40B4-BE49-F238E27FC236}">
                    <a16:creationId xmlns:a16="http://schemas.microsoft.com/office/drawing/2014/main" id="{3963ED31-DE12-440A-898D-3356F9524A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5840614"/>
                <a:ext cx="4572000" cy="864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195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1194F7-98E2-4FF0-976A-94B2A3B8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Modifications (2)</a:t>
            </a:r>
            <a:endParaRPr lang="en-1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4A2475A9-EE0B-4E02-9160-7BDFFF975E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2286000"/>
                <a:ext cx="7548320" cy="402336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Integration based on interaction of temperature and soil moisture instead of Liebig’s law</a:t>
                </a:r>
              </a:p>
              <a:p>
                <a:endParaRPr lang="en-US" sz="2800" dirty="0"/>
              </a:p>
              <a:p>
                <a:pPr marL="128016" lvl="1" indent="0">
                  <a:buNone/>
                </a:pPr>
                <a:r>
                  <a:rPr lang="en-US" sz="1800" dirty="0"/>
                  <a:t>Original VS-Lite: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150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𝒎𝒊𝒏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𝐺𝑟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;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𝐺𝑟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/>
              </a:p>
              <a:p>
                <a:pPr marL="128016" lvl="1" indent="0">
                  <a:buNone/>
                </a:pPr>
                <a:endParaRPr lang="en-US" sz="1800" dirty="0"/>
              </a:p>
              <a:p>
                <a:pPr marL="128016" lvl="1" indent="0">
                  <a:buNone/>
                </a:pPr>
                <a:r>
                  <a:rPr lang="en-US" sz="1800" dirty="0"/>
                  <a:t>Modified VS-Lite: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150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128016" lvl="1" indent="0">
                  <a:buNone/>
                </a:pPr>
                <a:endParaRPr lang="en-US" sz="1800" dirty="0"/>
              </a:p>
              <a:p>
                <a:pPr marL="128016" lvl="1" indent="0">
                  <a:buNone/>
                </a:pPr>
                <a:r>
                  <a:rPr lang="en-US" sz="1800" dirty="0"/>
                  <a:t>New type of limitation</a:t>
                </a:r>
              </a:p>
              <a:p>
                <a:pPr lvl="2"/>
                <a:r>
                  <a:rPr lang="en-US" sz="1400" dirty="0"/>
                  <a:t>Mixed</a:t>
                </a:r>
                <a:endParaRPr lang="en-150" sz="1400" dirty="0"/>
              </a:p>
              <a:p>
                <a:pPr marL="128016" lvl="1" indent="0">
                  <a:buNone/>
                </a:pPr>
                <a:endParaRPr lang="en-15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4A2475A9-EE0B-4E02-9160-7BDFFF975E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86000"/>
                <a:ext cx="7548320" cy="4023360"/>
              </a:xfrm>
              <a:blipFill>
                <a:blip r:embed="rId2"/>
                <a:stretch>
                  <a:fillRect l="-1050" t="-2576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6C5780F-6BB6-4B8D-8A53-7586F5CD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7638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88719C-C7C2-4AAF-B757-7507FFF9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Modifications (3)</a:t>
            </a:r>
            <a:endParaRPr lang="en-1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625FFFE5-D027-40C1-97A7-3576C9038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Weighting previous year integral growth rates for calculation of annual tree-ring width</a:t>
                </a:r>
              </a:p>
              <a:p>
                <a:endParaRPr lang="en-US" dirty="0"/>
              </a:p>
              <a:p>
                <a:pPr marL="128016" lvl="1" indent="0">
                  <a:buNone/>
                </a:pPr>
                <a:r>
                  <a:rPr lang="en-US" sz="1800" dirty="0"/>
                  <a:t>Original: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𝑇𝑅𝑊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𝐷𝑒𝑐</m:t>
                        </m:r>
                      </m:sup>
                      <m:e>
                        <m:sSub>
                          <m:sSubPr>
                            <m:ctrlPr>
                              <a:rPr lang="en-150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𝐺𝑟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𝐷𝑒𝑐</m:t>
                        </m:r>
                      </m:sup>
                      <m:e>
                        <m:sSub>
                          <m:sSubPr>
                            <m:ctrlPr>
                              <a:rPr lang="en-150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𝐺𝑟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pPr marL="128016" lvl="1" indent="0">
                  <a:buNone/>
                </a:pPr>
                <a:endParaRPr lang="en-US" sz="1800" dirty="0"/>
              </a:p>
              <a:p>
                <a:pPr marL="128016" lvl="1" indent="0">
                  <a:buNone/>
                </a:pPr>
                <a:r>
                  <a:rPr lang="en-US" sz="1800" dirty="0"/>
                  <a:t>Modified: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𝑇𝑅𝑊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≈ 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𝑎𝑛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𝐷𝑒𝑐</m:t>
                        </m:r>
                      </m:sup>
                      <m:e>
                        <m:sSub>
                          <m:sSubPr>
                            <m:ctrlPr>
                              <a:rPr lang="en-150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𝐺𝑟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𝑨𝑪</m:t>
                    </m:r>
                    <m:r>
                      <a:rPr lang="en-US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_0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𝐷𝑒𝑐</m:t>
                        </m:r>
                      </m:sup>
                      <m:e>
                        <m:sSub>
                          <m:sSubPr>
                            <m:ctrlPr>
                              <a:rPr lang="en-150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𝐺𝑟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endParaRPr lang="en-150" dirty="0"/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625FFFE5-D027-40C1-97A7-3576C9038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1" t="-1515"/>
                </a:stretch>
              </a:blipFill>
            </p:spPr>
            <p:txBody>
              <a:bodyPr/>
              <a:lstStyle/>
              <a:p>
                <a:r>
                  <a:rPr lang="en-15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330608-753C-4114-B8F8-1B049C87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23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163C40D-02AB-42E5-8DB6-615AF848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829" y="4509120"/>
            <a:ext cx="4306342" cy="207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6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2B816-2382-4105-8476-D44C29AD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Modifications (4)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EAC0228-0732-4DD1-8D4A-88A21469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24</a:t>
            </a:fld>
            <a:endParaRPr lang="cs-CZ"/>
          </a:p>
        </p:txBody>
      </p:sp>
      <p:sp>
        <p:nvSpPr>
          <p:cNvPr id="249" name="TextovéPole 248">
            <a:extLst>
              <a:ext uri="{FF2B5EF4-FFF2-40B4-BE49-F238E27FC236}">
                <a16:creationId xmlns:a16="http://schemas.microsoft.com/office/drawing/2014/main" id="{C2164B3A-ABCA-4378-8597-3322EB780CCE}"/>
              </a:ext>
            </a:extLst>
          </p:cNvPr>
          <p:cNvSpPr txBox="1"/>
          <p:nvPr/>
        </p:nvSpPr>
        <p:spPr>
          <a:xfrm>
            <a:off x="7127522" y="2197080"/>
            <a:ext cx="187220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Limitation: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Cold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Warm</a:t>
            </a:r>
          </a:p>
          <a:p>
            <a:endParaRPr lang="en-US" dirty="0"/>
          </a:p>
          <a:p>
            <a:r>
              <a:rPr lang="en-US" dirty="0">
                <a:solidFill>
                  <a:srgbClr val="77CEEF"/>
                </a:solidFill>
              </a:rPr>
              <a:t>Dry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7F7F7F"/>
                </a:solidFill>
              </a:rPr>
              <a:t>Wet</a:t>
            </a:r>
          </a:p>
          <a:p>
            <a:endParaRPr lang="en-US" dirty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Mixed</a:t>
            </a:r>
          </a:p>
          <a:p>
            <a:endParaRPr lang="en-US" dirty="0"/>
          </a:p>
          <a:p>
            <a:r>
              <a:rPr lang="en-US" dirty="0">
                <a:solidFill>
                  <a:srgbClr val="7EC492"/>
                </a:solidFill>
              </a:rPr>
              <a:t>Optimal growth</a:t>
            </a:r>
            <a:endParaRPr lang="en-150" dirty="0">
              <a:solidFill>
                <a:srgbClr val="7EC492"/>
              </a:solidFill>
            </a:endParaRPr>
          </a:p>
        </p:txBody>
      </p:sp>
      <p:grpSp>
        <p:nvGrpSpPr>
          <p:cNvPr id="250" name="Skupina 249">
            <a:extLst>
              <a:ext uri="{FF2B5EF4-FFF2-40B4-BE49-F238E27FC236}">
                <a16:creationId xmlns:a16="http://schemas.microsoft.com/office/drawing/2014/main" id="{F502C7BC-A795-4FB7-80B1-1202012F2296}"/>
              </a:ext>
            </a:extLst>
          </p:cNvPr>
          <p:cNvGrpSpPr/>
          <p:nvPr/>
        </p:nvGrpSpPr>
        <p:grpSpPr>
          <a:xfrm>
            <a:off x="285750" y="1752969"/>
            <a:ext cx="6520981" cy="4877834"/>
            <a:chOff x="285750" y="1752969"/>
            <a:chExt cx="6520981" cy="4877834"/>
          </a:xfrm>
        </p:grpSpPr>
        <p:grpSp>
          <p:nvGrpSpPr>
            <p:cNvPr id="44" name="Skupina 43">
              <a:extLst>
                <a:ext uri="{FF2B5EF4-FFF2-40B4-BE49-F238E27FC236}">
                  <a16:creationId xmlns:a16="http://schemas.microsoft.com/office/drawing/2014/main" id="{7DDC25BF-E1A7-4387-B8F1-4FBC99696684}"/>
                </a:ext>
              </a:extLst>
            </p:cNvPr>
            <p:cNvGrpSpPr/>
            <p:nvPr/>
          </p:nvGrpSpPr>
          <p:grpSpPr>
            <a:xfrm>
              <a:off x="677915" y="4497568"/>
              <a:ext cx="2826815" cy="2132328"/>
              <a:chOff x="3746747" y="2813498"/>
              <a:chExt cx="3203686" cy="2742980"/>
            </a:xfrm>
          </p:grpSpPr>
          <p:sp>
            <p:nvSpPr>
              <p:cNvPr id="5" name="TextovéPole 16">
                <a:extLst>
                  <a:ext uri="{FF2B5EF4-FFF2-40B4-BE49-F238E27FC236}">
                    <a16:creationId xmlns:a16="http://schemas.microsoft.com/office/drawing/2014/main" id="{DE078278-4638-4265-B26D-D00149BE9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983" y="523621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6" name="TextovéPole 17">
                <a:extLst>
                  <a:ext uri="{FF2B5EF4-FFF2-40B4-BE49-F238E27FC236}">
                    <a16:creationId xmlns:a16="http://schemas.microsoft.com/office/drawing/2014/main" id="{C182B94D-6D41-4DB0-B39C-5ABE6CFC4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1782" y="5231763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" name="TextovéPole 21">
                <a:extLst>
                  <a:ext uri="{FF2B5EF4-FFF2-40B4-BE49-F238E27FC236}">
                    <a16:creationId xmlns:a16="http://schemas.microsoft.com/office/drawing/2014/main" id="{134E0C84-2467-44D3-9E7F-3CD59F26D8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9171" y="5207058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0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bdélník 7">
                <a:extLst>
                  <a:ext uri="{FF2B5EF4-FFF2-40B4-BE49-F238E27FC236}">
                    <a16:creationId xmlns:a16="http://schemas.microsoft.com/office/drawing/2014/main" id="{5EA061B2-8F77-447B-BC0B-9790E4ED3589}"/>
                  </a:ext>
                </a:extLst>
              </p:cNvPr>
              <p:cNvSpPr/>
              <p:nvPr/>
            </p:nvSpPr>
            <p:spPr bwMode="auto">
              <a:xfrm>
                <a:off x="5138698" y="3889142"/>
                <a:ext cx="789404" cy="7521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sp>
            <p:nvSpPr>
              <p:cNvPr id="9" name="Obdélník 135">
                <a:extLst>
                  <a:ext uri="{FF2B5EF4-FFF2-40B4-BE49-F238E27FC236}">
                    <a16:creationId xmlns:a16="http://schemas.microsoft.com/office/drawing/2014/main" id="{EC4E4920-6DE0-42A2-9FBC-44324E78EB10}"/>
                  </a:ext>
                </a:extLst>
              </p:cNvPr>
              <p:cNvSpPr/>
              <p:nvPr/>
            </p:nvSpPr>
            <p:spPr bwMode="auto">
              <a:xfrm>
                <a:off x="5928102" y="3320724"/>
                <a:ext cx="491504" cy="1688057"/>
              </a:xfrm>
              <a:custGeom>
                <a:avLst/>
                <a:gdLst>
                  <a:gd name="connsiteX0" fmla="*/ 0 w 483884"/>
                  <a:gd name="connsiteY0" fmla="*/ 0 h 735557"/>
                  <a:gd name="connsiteX1" fmla="*/ 483884 w 483884"/>
                  <a:gd name="connsiteY1" fmla="*/ 0 h 735557"/>
                  <a:gd name="connsiteX2" fmla="*/ 483884 w 483884"/>
                  <a:gd name="connsiteY2" fmla="*/ 735557 h 735557"/>
                  <a:gd name="connsiteX3" fmla="*/ 0 w 483884"/>
                  <a:gd name="connsiteY3" fmla="*/ 735557 h 735557"/>
                  <a:gd name="connsiteX4" fmla="*/ 0 w 483884"/>
                  <a:gd name="connsiteY4" fmla="*/ 0 h 735557"/>
                  <a:gd name="connsiteX0" fmla="*/ 0 w 491504"/>
                  <a:gd name="connsiteY0" fmla="*/ 579120 h 1314677"/>
                  <a:gd name="connsiteX1" fmla="*/ 491504 w 491504"/>
                  <a:gd name="connsiteY1" fmla="*/ 0 h 1314677"/>
                  <a:gd name="connsiteX2" fmla="*/ 483884 w 491504"/>
                  <a:gd name="connsiteY2" fmla="*/ 1314677 h 1314677"/>
                  <a:gd name="connsiteX3" fmla="*/ 0 w 491504"/>
                  <a:gd name="connsiteY3" fmla="*/ 1314677 h 1314677"/>
                  <a:gd name="connsiteX4" fmla="*/ 0 w 491504"/>
                  <a:gd name="connsiteY4" fmla="*/ 579120 h 1314677"/>
                  <a:gd name="connsiteX0" fmla="*/ 0 w 491504"/>
                  <a:gd name="connsiteY0" fmla="*/ 579120 h 1688057"/>
                  <a:gd name="connsiteX1" fmla="*/ 491504 w 491504"/>
                  <a:gd name="connsiteY1" fmla="*/ 0 h 1688057"/>
                  <a:gd name="connsiteX2" fmla="*/ 483884 w 491504"/>
                  <a:gd name="connsiteY2" fmla="*/ 1688057 h 1688057"/>
                  <a:gd name="connsiteX3" fmla="*/ 0 w 491504"/>
                  <a:gd name="connsiteY3" fmla="*/ 1314677 h 1688057"/>
                  <a:gd name="connsiteX4" fmla="*/ 0 w 491504"/>
                  <a:gd name="connsiteY4" fmla="*/ 579120 h 1688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1504" h="1688057">
                    <a:moveTo>
                      <a:pt x="0" y="579120"/>
                    </a:moveTo>
                    <a:lnTo>
                      <a:pt x="491504" y="0"/>
                    </a:lnTo>
                    <a:lnTo>
                      <a:pt x="483884" y="1688057"/>
                    </a:lnTo>
                    <a:lnTo>
                      <a:pt x="0" y="1314677"/>
                    </a:lnTo>
                    <a:lnTo>
                      <a:pt x="0" y="57912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 dirty="0"/>
              </a:p>
            </p:txBody>
          </p:sp>
          <p:sp>
            <p:nvSpPr>
              <p:cNvPr id="10" name="Obdélník 136">
                <a:extLst>
                  <a:ext uri="{FF2B5EF4-FFF2-40B4-BE49-F238E27FC236}">
                    <a16:creationId xmlns:a16="http://schemas.microsoft.com/office/drawing/2014/main" id="{2E205178-ED40-41A1-AB8F-E6EA32DC45FD}"/>
                  </a:ext>
                </a:extLst>
              </p:cNvPr>
              <p:cNvSpPr/>
              <p:nvPr/>
            </p:nvSpPr>
            <p:spPr bwMode="auto">
              <a:xfrm>
                <a:off x="4518384" y="3310745"/>
                <a:ext cx="1903223" cy="588321"/>
              </a:xfrm>
              <a:custGeom>
                <a:avLst/>
                <a:gdLst>
                  <a:gd name="connsiteX0" fmla="*/ 0 w 783083"/>
                  <a:gd name="connsiteY0" fmla="*/ 0 h 584511"/>
                  <a:gd name="connsiteX1" fmla="*/ 783083 w 783083"/>
                  <a:gd name="connsiteY1" fmla="*/ 0 h 584511"/>
                  <a:gd name="connsiteX2" fmla="*/ 783083 w 783083"/>
                  <a:gd name="connsiteY2" fmla="*/ 584511 h 584511"/>
                  <a:gd name="connsiteX3" fmla="*/ 0 w 783083"/>
                  <a:gd name="connsiteY3" fmla="*/ 584511 h 584511"/>
                  <a:gd name="connsiteX4" fmla="*/ 0 w 783083"/>
                  <a:gd name="connsiteY4" fmla="*/ 0 h 584511"/>
                  <a:gd name="connsiteX0" fmla="*/ 0 w 1278383"/>
                  <a:gd name="connsiteY0" fmla="*/ 0 h 584511"/>
                  <a:gd name="connsiteX1" fmla="*/ 1278383 w 1278383"/>
                  <a:gd name="connsiteY1" fmla="*/ 0 h 584511"/>
                  <a:gd name="connsiteX2" fmla="*/ 783083 w 1278383"/>
                  <a:gd name="connsiteY2" fmla="*/ 584511 h 584511"/>
                  <a:gd name="connsiteX3" fmla="*/ 0 w 1278383"/>
                  <a:gd name="connsiteY3" fmla="*/ 584511 h 584511"/>
                  <a:gd name="connsiteX4" fmla="*/ 0 w 1278383"/>
                  <a:gd name="connsiteY4" fmla="*/ 0 h 584511"/>
                  <a:gd name="connsiteX0" fmla="*/ 0 w 1903223"/>
                  <a:gd name="connsiteY0" fmla="*/ 0 h 588321"/>
                  <a:gd name="connsiteX1" fmla="*/ 1903223 w 1903223"/>
                  <a:gd name="connsiteY1" fmla="*/ 3810 h 588321"/>
                  <a:gd name="connsiteX2" fmla="*/ 1407923 w 1903223"/>
                  <a:gd name="connsiteY2" fmla="*/ 588321 h 588321"/>
                  <a:gd name="connsiteX3" fmla="*/ 624840 w 1903223"/>
                  <a:gd name="connsiteY3" fmla="*/ 588321 h 588321"/>
                  <a:gd name="connsiteX4" fmla="*/ 0 w 1903223"/>
                  <a:gd name="connsiteY4" fmla="*/ 0 h 588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3223" h="588321">
                    <a:moveTo>
                      <a:pt x="0" y="0"/>
                    </a:moveTo>
                    <a:lnTo>
                      <a:pt x="1903223" y="3810"/>
                    </a:lnTo>
                    <a:lnTo>
                      <a:pt x="1407923" y="588321"/>
                    </a:lnTo>
                    <a:lnTo>
                      <a:pt x="624840" y="5883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11" name="Přímá spojovací čára 4">
                <a:extLst>
                  <a:ext uri="{FF2B5EF4-FFF2-40B4-BE49-F238E27FC236}">
                    <a16:creationId xmlns:a16="http://schemas.microsoft.com/office/drawing/2014/main" id="{37D74375-440A-406C-A280-E36E9612F8AA}"/>
                  </a:ext>
                </a:extLst>
              </p:cNvPr>
              <p:cNvCxnSpPr/>
              <p:nvPr/>
            </p:nvCxnSpPr>
            <p:spPr bwMode="auto">
              <a:xfrm>
                <a:off x="4205719" y="2935309"/>
                <a:ext cx="0" cy="2296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Přímá spojovací čára 5">
                <a:extLst>
                  <a:ext uri="{FF2B5EF4-FFF2-40B4-BE49-F238E27FC236}">
                    <a16:creationId xmlns:a16="http://schemas.microsoft.com/office/drawing/2014/main" id="{C5A50F5C-A847-4446-B335-B3EB1E8FE5B3}"/>
                  </a:ext>
                </a:extLst>
              </p:cNvPr>
              <p:cNvCxnSpPr/>
              <p:nvPr/>
            </p:nvCxnSpPr>
            <p:spPr bwMode="auto">
              <a:xfrm>
                <a:off x="4211960" y="5229200"/>
                <a:ext cx="27384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Přímá spojovací čára 6">
                <a:extLst>
                  <a:ext uri="{FF2B5EF4-FFF2-40B4-BE49-F238E27FC236}">
                    <a16:creationId xmlns:a16="http://schemas.microsoft.com/office/drawing/2014/main" id="{AC0FFD65-BC18-4AF9-A425-DA3D7B789EC6}"/>
                  </a:ext>
                </a:extLst>
              </p:cNvPr>
              <p:cNvCxnSpPr/>
              <p:nvPr/>
            </p:nvCxnSpPr>
            <p:spPr bwMode="auto">
              <a:xfrm>
                <a:off x="4144864" y="500524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Přímá spojovací čára 7">
                <a:extLst>
                  <a:ext uri="{FF2B5EF4-FFF2-40B4-BE49-F238E27FC236}">
                    <a16:creationId xmlns:a16="http://schemas.microsoft.com/office/drawing/2014/main" id="{9C90B930-B678-4699-A8B1-8104CCAD826A}"/>
                  </a:ext>
                </a:extLst>
              </p:cNvPr>
              <p:cNvCxnSpPr/>
              <p:nvPr/>
            </p:nvCxnSpPr>
            <p:spPr bwMode="auto">
              <a:xfrm>
                <a:off x="4144864" y="3306825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ovací čára 8">
                <a:extLst>
                  <a:ext uri="{FF2B5EF4-FFF2-40B4-BE49-F238E27FC236}">
                    <a16:creationId xmlns:a16="http://schemas.microsoft.com/office/drawing/2014/main" id="{7BE4B2F8-E849-4104-BABD-5CAC68E07F0C}"/>
                  </a:ext>
                </a:extLst>
              </p:cNvPr>
              <p:cNvCxnSpPr/>
              <p:nvPr/>
            </p:nvCxnSpPr>
            <p:spPr bwMode="auto">
              <a:xfrm>
                <a:off x="4149545" y="2943002"/>
                <a:ext cx="546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ovací čára 9">
                <a:extLst>
                  <a:ext uri="{FF2B5EF4-FFF2-40B4-BE49-F238E27FC236}">
                    <a16:creationId xmlns:a16="http://schemas.microsoft.com/office/drawing/2014/main" id="{1DEAAB6C-843D-40D1-891B-C739B00ECC03}"/>
                  </a:ext>
                </a:extLst>
              </p:cNvPr>
              <p:cNvCxnSpPr/>
              <p:nvPr/>
            </p:nvCxnSpPr>
            <p:spPr bwMode="auto">
              <a:xfrm>
                <a:off x="4498748" y="5229200"/>
                <a:ext cx="0" cy="448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Přímá spojovací čára 11">
                <a:extLst>
                  <a:ext uri="{FF2B5EF4-FFF2-40B4-BE49-F238E27FC236}">
                    <a16:creationId xmlns:a16="http://schemas.microsoft.com/office/drawing/2014/main" id="{BF4DB0AB-6ABA-4938-A1BC-F16B3D646766}"/>
                  </a:ext>
                </a:extLst>
              </p:cNvPr>
              <p:cNvCxnSpPr/>
              <p:nvPr/>
            </p:nvCxnSpPr>
            <p:spPr bwMode="auto">
              <a:xfrm>
                <a:off x="5138568" y="5233046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ovéPole 19">
                <a:extLst>
                  <a:ext uri="{FF2B5EF4-FFF2-40B4-BE49-F238E27FC236}">
                    <a16:creationId xmlns:a16="http://schemas.microsoft.com/office/drawing/2014/main" id="{E5F3874B-3C7C-45A2-8C20-9BD6D297F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470036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9" name="TextovéPole 20">
                <a:extLst>
                  <a:ext uri="{FF2B5EF4-FFF2-40B4-BE49-F238E27FC236}">
                    <a16:creationId xmlns:a16="http://schemas.microsoft.com/office/drawing/2014/main" id="{A912DA2A-0678-492D-969C-5BCFA87ECF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301" y="281349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" name="Přímá spojovací čára 11">
                <a:extLst>
                  <a:ext uri="{FF2B5EF4-FFF2-40B4-BE49-F238E27FC236}">
                    <a16:creationId xmlns:a16="http://schemas.microsoft.com/office/drawing/2014/main" id="{053610BA-062D-4CD7-A77F-6679B4179D37}"/>
                  </a:ext>
                </a:extLst>
              </p:cNvPr>
              <p:cNvCxnSpPr/>
              <p:nvPr/>
            </p:nvCxnSpPr>
            <p:spPr bwMode="auto">
              <a:xfrm>
                <a:off x="5929763" y="5239457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Přímá spojovací čára 11">
                <a:extLst>
                  <a:ext uri="{FF2B5EF4-FFF2-40B4-BE49-F238E27FC236}">
                    <a16:creationId xmlns:a16="http://schemas.microsoft.com/office/drawing/2014/main" id="{F83D6FE5-3343-4A53-82D6-AED576EE6A1D}"/>
                  </a:ext>
                </a:extLst>
              </p:cNvPr>
              <p:cNvCxnSpPr/>
              <p:nvPr/>
            </p:nvCxnSpPr>
            <p:spPr bwMode="auto">
              <a:xfrm>
                <a:off x="6413648" y="5228218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Přímá spojovací čára 6">
                <a:extLst>
                  <a:ext uri="{FF2B5EF4-FFF2-40B4-BE49-F238E27FC236}">
                    <a16:creationId xmlns:a16="http://schemas.microsoft.com/office/drawing/2014/main" id="{C54F1781-0D9E-47A1-96CF-1F9E4F09D196}"/>
                  </a:ext>
                </a:extLst>
              </p:cNvPr>
              <p:cNvCxnSpPr/>
              <p:nvPr/>
            </p:nvCxnSpPr>
            <p:spPr bwMode="auto">
              <a:xfrm>
                <a:off x="4144864" y="4634978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Přímá spojovací čára 6">
                <a:extLst>
                  <a:ext uri="{FF2B5EF4-FFF2-40B4-BE49-F238E27FC236}">
                    <a16:creationId xmlns:a16="http://schemas.microsoft.com/office/drawing/2014/main" id="{FDEADD5F-6B80-427B-B592-7521DB2BD5A6}"/>
                  </a:ext>
                </a:extLst>
              </p:cNvPr>
              <p:cNvCxnSpPr/>
              <p:nvPr/>
            </p:nvCxnSpPr>
            <p:spPr bwMode="auto">
              <a:xfrm>
                <a:off x="4144864" y="390415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ovéPole 17">
                <a:extLst>
                  <a:ext uri="{FF2B5EF4-FFF2-40B4-BE49-F238E27FC236}">
                    <a16:creationId xmlns:a16="http://schemas.microsoft.com/office/drawing/2014/main" id="{5D7D9B1D-B8D9-4096-9AAD-CF820864A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88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ovéPole 17">
                <a:extLst>
                  <a:ext uri="{FF2B5EF4-FFF2-40B4-BE49-F238E27FC236}">
                    <a16:creationId xmlns:a16="http://schemas.microsoft.com/office/drawing/2014/main" id="{4DE81926-ECC6-4025-8D85-5754C740D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9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TextovéPole 19">
                <a:extLst>
                  <a:ext uri="{FF2B5EF4-FFF2-40B4-BE49-F238E27FC236}">
                    <a16:creationId xmlns:a16="http://schemas.microsoft.com/office/drawing/2014/main" id="{8AF67408-3DAB-4FAE-9E72-9063228BF4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832892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ovéPole 19">
                <a:extLst>
                  <a:ext uri="{FF2B5EF4-FFF2-40B4-BE49-F238E27FC236}">
                    <a16:creationId xmlns:a16="http://schemas.microsoft.com/office/drawing/2014/main" id="{E6F540D6-59E4-43B7-B084-65FD272552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846" y="375968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TextovéPole 19">
                <a:extLst>
                  <a:ext uri="{FF2B5EF4-FFF2-40B4-BE49-F238E27FC236}">
                    <a16:creationId xmlns:a16="http://schemas.microsoft.com/office/drawing/2014/main" id="{E4172180-97DA-445C-AA76-6286B8E38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947" y="3149274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bdélník 174">
                <a:extLst>
                  <a:ext uri="{FF2B5EF4-FFF2-40B4-BE49-F238E27FC236}">
                    <a16:creationId xmlns:a16="http://schemas.microsoft.com/office/drawing/2014/main" id="{1EB7008B-112C-4E71-8F5E-59DB70CF0B29}"/>
                  </a:ext>
                </a:extLst>
              </p:cNvPr>
              <p:cNvSpPr/>
              <p:nvPr/>
            </p:nvSpPr>
            <p:spPr bwMode="auto">
              <a:xfrm>
                <a:off x="4501595" y="3301674"/>
                <a:ext cx="635310" cy="1703297"/>
              </a:xfrm>
              <a:custGeom>
                <a:avLst/>
                <a:gdLst>
                  <a:gd name="connsiteX0" fmla="*/ 0 w 623880"/>
                  <a:gd name="connsiteY0" fmla="*/ 0 h 735557"/>
                  <a:gd name="connsiteX1" fmla="*/ 623880 w 623880"/>
                  <a:gd name="connsiteY1" fmla="*/ 0 h 735557"/>
                  <a:gd name="connsiteX2" fmla="*/ 623880 w 623880"/>
                  <a:gd name="connsiteY2" fmla="*/ 735557 h 735557"/>
                  <a:gd name="connsiteX3" fmla="*/ 0 w 623880"/>
                  <a:gd name="connsiteY3" fmla="*/ 735557 h 735557"/>
                  <a:gd name="connsiteX4" fmla="*/ 0 w 623880"/>
                  <a:gd name="connsiteY4" fmla="*/ 0 h 735557"/>
                  <a:gd name="connsiteX0" fmla="*/ 3810 w 627690"/>
                  <a:gd name="connsiteY0" fmla="*/ 0 h 1105127"/>
                  <a:gd name="connsiteX1" fmla="*/ 627690 w 627690"/>
                  <a:gd name="connsiteY1" fmla="*/ 0 h 1105127"/>
                  <a:gd name="connsiteX2" fmla="*/ 627690 w 627690"/>
                  <a:gd name="connsiteY2" fmla="*/ 735557 h 1105127"/>
                  <a:gd name="connsiteX3" fmla="*/ 0 w 627690"/>
                  <a:gd name="connsiteY3" fmla="*/ 1105127 h 1105127"/>
                  <a:gd name="connsiteX4" fmla="*/ 3810 w 627690"/>
                  <a:gd name="connsiteY4" fmla="*/ 0 h 1105127"/>
                  <a:gd name="connsiteX0" fmla="*/ 0 w 627690"/>
                  <a:gd name="connsiteY0" fmla="*/ 0 h 1691867"/>
                  <a:gd name="connsiteX1" fmla="*/ 627690 w 627690"/>
                  <a:gd name="connsiteY1" fmla="*/ 586740 h 1691867"/>
                  <a:gd name="connsiteX2" fmla="*/ 627690 w 627690"/>
                  <a:gd name="connsiteY2" fmla="*/ 1322297 h 1691867"/>
                  <a:gd name="connsiteX3" fmla="*/ 0 w 627690"/>
                  <a:gd name="connsiteY3" fmla="*/ 1691867 h 1691867"/>
                  <a:gd name="connsiteX4" fmla="*/ 0 w 627690"/>
                  <a:gd name="connsiteY4" fmla="*/ 0 h 1691867"/>
                  <a:gd name="connsiteX0" fmla="*/ 0 w 635310"/>
                  <a:gd name="connsiteY0" fmla="*/ 0 h 1703297"/>
                  <a:gd name="connsiteX1" fmla="*/ 635310 w 635310"/>
                  <a:gd name="connsiteY1" fmla="*/ 598170 h 1703297"/>
                  <a:gd name="connsiteX2" fmla="*/ 635310 w 635310"/>
                  <a:gd name="connsiteY2" fmla="*/ 1333727 h 1703297"/>
                  <a:gd name="connsiteX3" fmla="*/ 7620 w 635310"/>
                  <a:gd name="connsiteY3" fmla="*/ 1703297 h 1703297"/>
                  <a:gd name="connsiteX4" fmla="*/ 0 w 635310"/>
                  <a:gd name="connsiteY4" fmla="*/ 0 h 170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310" h="1703297">
                    <a:moveTo>
                      <a:pt x="0" y="0"/>
                    </a:moveTo>
                    <a:lnTo>
                      <a:pt x="635310" y="598170"/>
                    </a:lnTo>
                    <a:lnTo>
                      <a:pt x="635310" y="1333727"/>
                    </a:lnTo>
                    <a:lnTo>
                      <a:pt x="7620" y="17032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sp>
            <p:nvSpPr>
              <p:cNvPr id="33" name="Obdélník 176">
                <a:extLst>
                  <a:ext uri="{FF2B5EF4-FFF2-40B4-BE49-F238E27FC236}">
                    <a16:creationId xmlns:a16="http://schemas.microsoft.com/office/drawing/2014/main" id="{032D110B-CA2C-4273-BCBC-A10E6BB3552F}"/>
                  </a:ext>
                </a:extLst>
              </p:cNvPr>
              <p:cNvSpPr/>
              <p:nvPr/>
            </p:nvSpPr>
            <p:spPr bwMode="auto">
              <a:xfrm>
                <a:off x="4502298" y="4637541"/>
                <a:ext cx="1915501" cy="371481"/>
              </a:xfrm>
              <a:custGeom>
                <a:avLst/>
                <a:gdLst>
                  <a:gd name="connsiteX0" fmla="*/ 0 w 787741"/>
                  <a:gd name="connsiteY0" fmla="*/ 0 h 363861"/>
                  <a:gd name="connsiteX1" fmla="*/ 787741 w 787741"/>
                  <a:gd name="connsiteY1" fmla="*/ 0 h 363861"/>
                  <a:gd name="connsiteX2" fmla="*/ 787741 w 787741"/>
                  <a:gd name="connsiteY2" fmla="*/ 363861 h 363861"/>
                  <a:gd name="connsiteX3" fmla="*/ 0 w 787741"/>
                  <a:gd name="connsiteY3" fmla="*/ 363861 h 363861"/>
                  <a:gd name="connsiteX4" fmla="*/ 0 w 787741"/>
                  <a:gd name="connsiteY4" fmla="*/ 0 h 363861"/>
                  <a:gd name="connsiteX0" fmla="*/ 0 w 1279231"/>
                  <a:gd name="connsiteY0" fmla="*/ 0 h 371481"/>
                  <a:gd name="connsiteX1" fmla="*/ 787741 w 1279231"/>
                  <a:gd name="connsiteY1" fmla="*/ 0 h 371481"/>
                  <a:gd name="connsiteX2" fmla="*/ 1279231 w 1279231"/>
                  <a:gd name="connsiteY2" fmla="*/ 371481 h 371481"/>
                  <a:gd name="connsiteX3" fmla="*/ 0 w 1279231"/>
                  <a:gd name="connsiteY3" fmla="*/ 363861 h 371481"/>
                  <a:gd name="connsiteX4" fmla="*/ 0 w 1279231"/>
                  <a:gd name="connsiteY4" fmla="*/ 0 h 371481"/>
                  <a:gd name="connsiteX0" fmla="*/ 636270 w 1915501"/>
                  <a:gd name="connsiteY0" fmla="*/ 0 h 371481"/>
                  <a:gd name="connsiteX1" fmla="*/ 1424011 w 1915501"/>
                  <a:gd name="connsiteY1" fmla="*/ 0 h 371481"/>
                  <a:gd name="connsiteX2" fmla="*/ 1915501 w 1915501"/>
                  <a:gd name="connsiteY2" fmla="*/ 371481 h 371481"/>
                  <a:gd name="connsiteX3" fmla="*/ 0 w 1915501"/>
                  <a:gd name="connsiteY3" fmla="*/ 363861 h 371481"/>
                  <a:gd name="connsiteX4" fmla="*/ 636270 w 1915501"/>
                  <a:gd name="connsiteY4" fmla="*/ 0 h 371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5501" h="371481">
                    <a:moveTo>
                      <a:pt x="636270" y="0"/>
                    </a:moveTo>
                    <a:lnTo>
                      <a:pt x="1424011" y="0"/>
                    </a:lnTo>
                    <a:lnTo>
                      <a:pt x="1915501" y="371481"/>
                    </a:lnTo>
                    <a:lnTo>
                      <a:pt x="0" y="363861"/>
                    </a:lnTo>
                    <a:lnTo>
                      <a:pt x="63627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36" name="Přímá spojovací čára 12">
                <a:extLst>
                  <a:ext uri="{FF2B5EF4-FFF2-40B4-BE49-F238E27FC236}">
                    <a16:creationId xmlns:a16="http://schemas.microsoft.com/office/drawing/2014/main" id="{C92CCA88-A2E6-49A0-85BD-C0F885296BEC}"/>
                  </a:ext>
                </a:extLst>
              </p:cNvPr>
              <p:cNvCxnSpPr/>
              <p:nvPr/>
            </p:nvCxnSpPr>
            <p:spPr bwMode="auto">
              <a:xfrm>
                <a:off x="4197918" y="4995089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ovací čára 13">
                <a:extLst>
                  <a:ext uri="{FF2B5EF4-FFF2-40B4-BE49-F238E27FC236}">
                    <a16:creationId xmlns:a16="http://schemas.microsoft.com/office/drawing/2014/main" id="{1300CA53-A99A-4581-A3A6-2D29149DC301}"/>
                  </a:ext>
                </a:extLst>
              </p:cNvPr>
              <p:cNvCxnSpPr/>
              <p:nvPr/>
            </p:nvCxnSpPr>
            <p:spPr bwMode="auto">
              <a:xfrm>
                <a:off x="4202598" y="3311954"/>
                <a:ext cx="27384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Přímá spojovací čára 14">
                <a:extLst>
                  <a:ext uri="{FF2B5EF4-FFF2-40B4-BE49-F238E27FC236}">
                    <a16:creationId xmlns:a16="http://schemas.microsoft.com/office/drawing/2014/main" id="{4BBBA9EE-06DA-4311-A9E6-6A0186763404}"/>
                  </a:ext>
                </a:extLst>
              </p:cNvPr>
              <p:cNvCxnSpPr/>
              <p:nvPr/>
            </p:nvCxnSpPr>
            <p:spPr bwMode="auto">
              <a:xfrm>
                <a:off x="4504409" y="2936591"/>
                <a:ext cx="0" cy="229645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Přímá spojovací čára 15">
                <a:extLst>
                  <a:ext uri="{FF2B5EF4-FFF2-40B4-BE49-F238E27FC236}">
                    <a16:creationId xmlns:a16="http://schemas.microsoft.com/office/drawing/2014/main" id="{9FF00D47-F937-4C7F-A167-4846578A5FB1}"/>
                  </a:ext>
                </a:extLst>
              </p:cNvPr>
              <p:cNvCxnSpPr/>
              <p:nvPr/>
            </p:nvCxnSpPr>
            <p:spPr bwMode="auto">
              <a:xfrm>
                <a:off x="5137987" y="2931462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Přímá spojovací čára 15">
                <a:extLst>
                  <a:ext uri="{FF2B5EF4-FFF2-40B4-BE49-F238E27FC236}">
                    <a16:creationId xmlns:a16="http://schemas.microsoft.com/office/drawing/2014/main" id="{1C3A8B4C-B3D2-42EC-9CB1-88FD784293AC}"/>
                  </a:ext>
                </a:extLst>
              </p:cNvPr>
              <p:cNvCxnSpPr/>
              <p:nvPr/>
            </p:nvCxnSpPr>
            <p:spPr bwMode="auto">
              <a:xfrm>
                <a:off x="5929182" y="2937873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Přímá spojovací čára 15">
                <a:extLst>
                  <a:ext uri="{FF2B5EF4-FFF2-40B4-BE49-F238E27FC236}">
                    <a16:creationId xmlns:a16="http://schemas.microsoft.com/office/drawing/2014/main" id="{99C41AFF-9A78-4F2B-97A2-9F960670A83C}"/>
                  </a:ext>
                </a:extLst>
              </p:cNvPr>
              <p:cNvCxnSpPr/>
              <p:nvPr/>
            </p:nvCxnSpPr>
            <p:spPr bwMode="auto">
              <a:xfrm>
                <a:off x="6402907" y="2926634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ovací čára 12">
                <a:extLst>
                  <a:ext uri="{FF2B5EF4-FFF2-40B4-BE49-F238E27FC236}">
                    <a16:creationId xmlns:a16="http://schemas.microsoft.com/office/drawing/2014/main" id="{F00419EC-147C-44E1-AB94-AB79EF6FE9CA}"/>
                  </a:ext>
                </a:extLst>
              </p:cNvPr>
              <p:cNvCxnSpPr/>
              <p:nvPr/>
            </p:nvCxnSpPr>
            <p:spPr bwMode="auto">
              <a:xfrm>
                <a:off x="4197918" y="4634978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ovací čára 12">
                <a:extLst>
                  <a:ext uri="{FF2B5EF4-FFF2-40B4-BE49-F238E27FC236}">
                    <a16:creationId xmlns:a16="http://schemas.microsoft.com/office/drawing/2014/main" id="{950574A4-9C55-4D27-A465-0F0F2FC739F7}"/>
                  </a:ext>
                </a:extLst>
              </p:cNvPr>
              <p:cNvCxnSpPr/>
              <p:nvPr/>
            </p:nvCxnSpPr>
            <p:spPr bwMode="auto">
              <a:xfrm>
                <a:off x="4197918" y="3904159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Skupina 84">
              <a:extLst>
                <a:ext uri="{FF2B5EF4-FFF2-40B4-BE49-F238E27FC236}">
                  <a16:creationId xmlns:a16="http://schemas.microsoft.com/office/drawing/2014/main" id="{2AA8AED9-338D-4999-9E03-9D4EB0BD9664}"/>
                </a:ext>
              </a:extLst>
            </p:cNvPr>
            <p:cNvGrpSpPr/>
            <p:nvPr/>
          </p:nvGrpSpPr>
          <p:grpSpPr>
            <a:xfrm>
              <a:off x="677915" y="2060432"/>
              <a:ext cx="2826815" cy="2132328"/>
              <a:chOff x="3746747" y="2813498"/>
              <a:chExt cx="3203686" cy="2742980"/>
            </a:xfrm>
          </p:grpSpPr>
          <p:sp>
            <p:nvSpPr>
              <p:cNvPr id="86" name="TextovéPole 16">
                <a:extLst>
                  <a:ext uri="{FF2B5EF4-FFF2-40B4-BE49-F238E27FC236}">
                    <a16:creationId xmlns:a16="http://schemas.microsoft.com/office/drawing/2014/main" id="{4B1F97A4-3D30-45E0-96E6-5CFD0062A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983" y="523621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7" name="TextovéPole 17">
                <a:extLst>
                  <a:ext uri="{FF2B5EF4-FFF2-40B4-BE49-F238E27FC236}">
                    <a16:creationId xmlns:a16="http://schemas.microsoft.com/office/drawing/2014/main" id="{B9D0B5FC-B7CE-4D89-95CD-8A761F1DD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1782" y="5231763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88" name="TextovéPole 21">
                <a:extLst>
                  <a:ext uri="{FF2B5EF4-FFF2-40B4-BE49-F238E27FC236}">
                    <a16:creationId xmlns:a16="http://schemas.microsoft.com/office/drawing/2014/main" id="{DBDF1469-70E7-45A7-AB18-3E42686D0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9171" y="5207058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0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Obdélník 88">
                <a:extLst>
                  <a:ext uri="{FF2B5EF4-FFF2-40B4-BE49-F238E27FC236}">
                    <a16:creationId xmlns:a16="http://schemas.microsoft.com/office/drawing/2014/main" id="{79DBE0F2-41ED-4B9D-B449-66A67260A84A}"/>
                  </a:ext>
                </a:extLst>
              </p:cNvPr>
              <p:cNvSpPr/>
              <p:nvPr/>
            </p:nvSpPr>
            <p:spPr bwMode="auto">
              <a:xfrm>
                <a:off x="5138697" y="2931173"/>
                <a:ext cx="1800932" cy="1710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92" name="Přímá spojovací čára 4">
                <a:extLst>
                  <a:ext uri="{FF2B5EF4-FFF2-40B4-BE49-F238E27FC236}">
                    <a16:creationId xmlns:a16="http://schemas.microsoft.com/office/drawing/2014/main" id="{BE3A6DAC-DA35-4634-B8F6-9ACEC184E8C8}"/>
                  </a:ext>
                </a:extLst>
              </p:cNvPr>
              <p:cNvCxnSpPr/>
              <p:nvPr/>
            </p:nvCxnSpPr>
            <p:spPr bwMode="auto">
              <a:xfrm>
                <a:off x="4205719" y="2935309"/>
                <a:ext cx="0" cy="2296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Přímá spojovací čára 5">
                <a:extLst>
                  <a:ext uri="{FF2B5EF4-FFF2-40B4-BE49-F238E27FC236}">
                    <a16:creationId xmlns:a16="http://schemas.microsoft.com/office/drawing/2014/main" id="{2AE988C4-7452-4FF6-A655-3121F3B2A05C}"/>
                  </a:ext>
                </a:extLst>
              </p:cNvPr>
              <p:cNvCxnSpPr/>
              <p:nvPr/>
            </p:nvCxnSpPr>
            <p:spPr bwMode="auto">
              <a:xfrm>
                <a:off x="4211960" y="5229200"/>
                <a:ext cx="27384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Přímá spojovací čára 6">
                <a:extLst>
                  <a:ext uri="{FF2B5EF4-FFF2-40B4-BE49-F238E27FC236}">
                    <a16:creationId xmlns:a16="http://schemas.microsoft.com/office/drawing/2014/main" id="{5A6A08C5-D3D0-493E-8D43-23F8C9F05AB0}"/>
                  </a:ext>
                </a:extLst>
              </p:cNvPr>
              <p:cNvCxnSpPr/>
              <p:nvPr/>
            </p:nvCxnSpPr>
            <p:spPr bwMode="auto">
              <a:xfrm>
                <a:off x="4144864" y="500524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Přímá spojovací čára 7">
                <a:extLst>
                  <a:ext uri="{FF2B5EF4-FFF2-40B4-BE49-F238E27FC236}">
                    <a16:creationId xmlns:a16="http://schemas.microsoft.com/office/drawing/2014/main" id="{BA33D6EF-AB1C-4C07-9CBA-6E5DA0114950}"/>
                  </a:ext>
                </a:extLst>
              </p:cNvPr>
              <p:cNvCxnSpPr/>
              <p:nvPr/>
            </p:nvCxnSpPr>
            <p:spPr bwMode="auto">
              <a:xfrm>
                <a:off x="4144864" y="3306825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Přímá spojovací čára 8">
                <a:extLst>
                  <a:ext uri="{FF2B5EF4-FFF2-40B4-BE49-F238E27FC236}">
                    <a16:creationId xmlns:a16="http://schemas.microsoft.com/office/drawing/2014/main" id="{019F710A-DDF4-4B3D-9B1A-93DD46B59591}"/>
                  </a:ext>
                </a:extLst>
              </p:cNvPr>
              <p:cNvCxnSpPr/>
              <p:nvPr/>
            </p:nvCxnSpPr>
            <p:spPr bwMode="auto">
              <a:xfrm>
                <a:off x="4149545" y="2943002"/>
                <a:ext cx="546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Přímá spojovací čára 9">
                <a:extLst>
                  <a:ext uri="{FF2B5EF4-FFF2-40B4-BE49-F238E27FC236}">
                    <a16:creationId xmlns:a16="http://schemas.microsoft.com/office/drawing/2014/main" id="{37B222E1-F7CB-430F-BE77-DD47C549319F}"/>
                  </a:ext>
                </a:extLst>
              </p:cNvPr>
              <p:cNvCxnSpPr/>
              <p:nvPr/>
            </p:nvCxnSpPr>
            <p:spPr bwMode="auto">
              <a:xfrm>
                <a:off x="4498748" y="5229200"/>
                <a:ext cx="0" cy="448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Přímá spojovací čára 11">
                <a:extLst>
                  <a:ext uri="{FF2B5EF4-FFF2-40B4-BE49-F238E27FC236}">
                    <a16:creationId xmlns:a16="http://schemas.microsoft.com/office/drawing/2014/main" id="{C63F3F39-5997-4341-B18B-68CA3BCE8AF0}"/>
                  </a:ext>
                </a:extLst>
              </p:cNvPr>
              <p:cNvCxnSpPr/>
              <p:nvPr/>
            </p:nvCxnSpPr>
            <p:spPr bwMode="auto">
              <a:xfrm>
                <a:off x="5138568" y="5233046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ovéPole 19">
                <a:extLst>
                  <a:ext uri="{FF2B5EF4-FFF2-40B4-BE49-F238E27FC236}">
                    <a16:creationId xmlns:a16="http://schemas.microsoft.com/office/drawing/2014/main" id="{240A3B28-3EA7-4EFB-9E38-AB4FCDF53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470036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0" name="TextovéPole 20">
                <a:extLst>
                  <a:ext uri="{FF2B5EF4-FFF2-40B4-BE49-F238E27FC236}">
                    <a16:creationId xmlns:a16="http://schemas.microsoft.com/office/drawing/2014/main" id="{E7A79283-1E90-42B8-A2F8-C922AD1BA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301" y="281349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2" name="Přímá spojovací čára 11">
                <a:extLst>
                  <a:ext uri="{FF2B5EF4-FFF2-40B4-BE49-F238E27FC236}">
                    <a16:creationId xmlns:a16="http://schemas.microsoft.com/office/drawing/2014/main" id="{310D01E4-7671-4305-9323-70354ED9740C}"/>
                  </a:ext>
                </a:extLst>
              </p:cNvPr>
              <p:cNvCxnSpPr/>
              <p:nvPr/>
            </p:nvCxnSpPr>
            <p:spPr bwMode="auto">
              <a:xfrm>
                <a:off x="5929763" y="5239457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Přímá spojovací čára 11">
                <a:extLst>
                  <a:ext uri="{FF2B5EF4-FFF2-40B4-BE49-F238E27FC236}">
                    <a16:creationId xmlns:a16="http://schemas.microsoft.com/office/drawing/2014/main" id="{26C273E6-EA75-4A3A-ADE7-540029712AF3}"/>
                  </a:ext>
                </a:extLst>
              </p:cNvPr>
              <p:cNvCxnSpPr/>
              <p:nvPr/>
            </p:nvCxnSpPr>
            <p:spPr bwMode="auto">
              <a:xfrm>
                <a:off x="6413648" y="5228218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Přímá spojovací čára 6">
                <a:extLst>
                  <a:ext uri="{FF2B5EF4-FFF2-40B4-BE49-F238E27FC236}">
                    <a16:creationId xmlns:a16="http://schemas.microsoft.com/office/drawing/2014/main" id="{13284EA1-9385-4BCB-B3DB-23A512F3F449}"/>
                  </a:ext>
                </a:extLst>
              </p:cNvPr>
              <p:cNvCxnSpPr/>
              <p:nvPr/>
            </p:nvCxnSpPr>
            <p:spPr bwMode="auto">
              <a:xfrm>
                <a:off x="4144864" y="4634978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Přímá spojovací čára 6">
                <a:extLst>
                  <a:ext uri="{FF2B5EF4-FFF2-40B4-BE49-F238E27FC236}">
                    <a16:creationId xmlns:a16="http://schemas.microsoft.com/office/drawing/2014/main" id="{47C46129-32E8-4D8B-B61D-AC264460E4C0}"/>
                  </a:ext>
                </a:extLst>
              </p:cNvPr>
              <p:cNvCxnSpPr/>
              <p:nvPr/>
            </p:nvCxnSpPr>
            <p:spPr bwMode="auto">
              <a:xfrm>
                <a:off x="4144864" y="390415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TextovéPole 17">
                <a:extLst>
                  <a:ext uri="{FF2B5EF4-FFF2-40B4-BE49-F238E27FC236}">
                    <a16:creationId xmlns:a16="http://schemas.microsoft.com/office/drawing/2014/main" id="{B93163C6-9612-443F-A539-81401E894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88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TextovéPole 17">
                <a:extLst>
                  <a:ext uri="{FF2B5EF4-FFF2-40B4-BE49-F238E27FC236}">
                    <a16:creationId xmlns:a16="http://schemas.microsoft.com/office/drawing/2014/main" id="{E54EC78F-C76C-4E93-AECD-7BD84F4F95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9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8" name="TextovéPole 19">
                <a:extLst>
                  <a:ext uri="{FF2B5EF4-FFF2-40B4-BE49-F238E27FC236}">
                    <a16:creationId xmlns:a16="http://schemas.microsoft.com/office/drawing/2014/main" id="{ECA412DD-B629-4E8D-8105-3143B0F89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832892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TextovéPole 19">
                <a:extLst>
                  <a:ext uri="{FF2B5EF4-FFF2-40B4-BE49-F238E27FC236}">
                    <a16:creationId xmlns:a16="http://schemas.microsoft.com/office/drawing/2014/main" id="{954126ED-AE91-40C2-9975-B5ED6DFC59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846" y="375968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TextovéPole 19">
                <a:extLst>
                  <a:ext uri="{FF2B5EF4-FFF2-40B4-BE49-F238E27FC236}">
                    <a16:creationId xmlns:a16="http://schemas.microsoft.com/office/drawing/2014/main" id="{DE464821-338C-429E-906F-2E7047C454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947" y="3149274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2" name="Obdélník 174">
                <a:extLst>
                  <a:ext uri="{FF2B5EF4-FFF2-40B4-BE49-F238E27FC236}">
                    <a16:creationId xmlns:a16="http://schemas.microsoft.com/office/drawing/2014/main" id="{2CC4E02A-9E61-4513-B7AC-19FC19E9EEEB}"/>
                  </a:ext>
                </a:extLst>
              </p:cNvPr>
              <p:cNvSpPr/>
              <p:nvPr/>
            </p:nvSpPr>
            <p:spPr bwMode="auto">
              <a:xfrm>
                <a:off x="4509215" y="2919624"/>
                <a:ext cx="627689" cy="2085348"/>
              </a:xfrm>
              <a:custGeom>
                <a:avLst/>
                <a:gdLst>
                  <a:gd name="connsiteX0" fmla="*/ 0 w 623880"/>
                  <a:gd name="connsiteY0" fmla="*/ 0 h 735557"/>
                  <a:gd name="connsiteX1" fmla="*/ 623880 w 623880"/>
                  <a:gd name="connsiteY1" fmla="*/ 0 h 735557"/>
                  <a:gd name="connsiteX2" fmla="*/ 623880 w 623880"/>
                  <a:gd name="connsiteY2" fmla="*/ 735557 h 735557"/>
                  <a:gd name="connsiteX3" fmla="*/ 0 w 623880"/>
                  <a:gd name="connsiteY3" fmla="*/ 735557 h 735557"/>
                  <a:gd name="connsiteX4" fmla="*/ 0 w 623880"/>
                  <a:gd name="connsiteY4" fmla="*/ 0 h 735557"/>
                  <a:gd name="connsiteX0" fmla="*/ 3810 w 627690"/>
                  <a:gd name="connsiteY0" fmla="*/ 0 h 1105127"/>
                  <a:gd name="connsiteX1" fmla="*/ 627690 w 627690"/>
                  <a:gd name="connsiteY1" fmla="*/ 0 h 1105127"/>
                  <a:gd name="connsiteX2" fmla="*/ 627690 w 627690"/>
                  <a:gd name="connsiteY2" fmla="*/ 735557 h 1105127"/>
                  <a:gd name="connsiteX3" fmla="*/ 0 w 627690"/>
                  <a:gd name="connsiteY3" fmla="*/ 1105127 h 1105127"/>
                  <a:gd name="connsiteX4" fmla="*/ 3810 w 627690"/>
                  <a:gd name="connsiteY4" fmla="*/ 0 h 1105127"/>
                  <a:gd name="connsiteX0" fmla="*/ 0 w 627690"/>
                  <a:gd name="connsiteY0" fmla="*/ 0 h 1691867"/>
                  <a:gd name="connsiteX1" fmla="*/ 627690 w 627690"/>
                  <a:gd name="connsiteY1" fmla="*/ 586740 h 1691867"/>
                  <a:gd name="connsiteX2" fmla="*/ 627690 w 627690"/>
                  <a:gd name="connsiteY2" fmla="*/ 1322297 h 1691867"/>
                  <a:gd name="connsiteX3" fmla="*/ 0 w 627690"/>
                  <a:gd name="connsiteY3" fmla="*/ 1691867 h 1691867"/>
                  <a:gd name="connsiteX4" fmla="*/ 0 w 627690"/>
                  <a:gd name="connsiteY4" fmla="*/ 0 h 1691867"/>
                  <a:gd name="connsiteX0" fmla="*/ 0 w 635310"/>
                  <a:gd name="connsiteY0" fmla="*/ 0 h 1703297"/>
                  <a:gd name="connsiteX1" fmla="*/ 635310 w 635310"/>
                  <a:gd name="connsiteY1" fmla="*/ 598170 h 1703297"/>
                  <a:gd name="connsiteX2" fmla="*/ 635310 w 635310"/>
                  <a:gd name="connsiteY2" fmla="*/ 1333727 h 1703297"/>
                  <a:gd name="connsiteX3" fmla="*/ 7620 w 635310"/>
                  <a:gd name="connsiteY3" fmla="*/ 1703297 h 1703297"/>
                  <a:gd name="connsiteX4" fmla="*/ 0 w 635310"/>
                  <a:gd name="connsiteY4" fmla="*/ 0 h 1703297"/>
                  <a:gd name="connsiteX0" fmla="*/ 0 w 656900"/>
                  <a:gd name="connsiteY0" fmla="*/ 357545 h 2060842"/>
                  <a:gd name="connsiteX1" fmla="*/ 656900 w 656900"/>
                  <a:gd name="connsiteY1" fmla="*/ 0 h 2060842"/>
                  <a:gd name="connsiteX2" fmla="*/ 635310 w 656900"/>
                  <a:gd name="connsiteY2" fmla="*/ 1691272 h 2060842"/>
                  <a:gd name="connsiteX3" fmla="*/ 7620 w 656900"/>
                  <a:gd name="connsiteY3" fmla="*/ 2060842 h 2060842"/>
                  <a:gd name="connsiteX4" fmla="*/ 0 w 656900"/>
                  <a:gd name="connsiteY4" fmla="*/ 357545 h 2060842"/>
                  <a:gd name="connsiteX0" fmla="*/ 3175 w 649280"/>
                  <a:gd name="connsiteY0" fmla="*/ 0 h 2095385"/>
                  <a:gd name="connsiteX1" fmla="*/ 649280 w 649280"/>
                  <a:gd name="connsiteY1" fmla="*/ 34543 h 2095385"/>
                  <a:gd name="connsiteX2" fmla="*/ 627690 w 649280"/>
                  <a:gd name="connsiteY2" fmla="*/ 1725815 h 2095385"/>
                  <a:gd name="connsiteX3" fmla="*/ 0 w 649280"/>
                  <a:gd name="connsiteY3" fmla="*/ 2095385 h 2095385"/>
                  <a:gd name="connsiteX4" fmla="*/ 3175 w 649280"/>
                  <a:gd name="connsiteY4" fmla="*/ 0 h 2095385"/>
                  <a:gd name="connsiteX0" fmla="*/ 3175 w 634887"/>
                  <a:gd name="connsiteY0" fmla="*/ 0 h 2095385"/>
                  <a:gd name="connsiteX1" fmla="*/ 634887 w 634887"/>
                  <a:gd name="connsiteY1" fmla="*/ 10038 h 2095385"/>
                  <a:gd name="connsiteX2" fmla="*/ 627690 w 634887"/>
                  <a:gd name="connsiteY2" fmla="*/ 1725815 h 2095385"/>
                  <a:gd name="connsiteX3" fmla="*/ 0 w 634887"/>
                  <a:gd name="connsiteY3" fmla="*/ 2095385 h 2095385"/>
                  <a:gd name="connsiteX4" fmla="*/ 3175 w 634887"/>
                  <a:gd name="connsiteY4" fmla="*/ 0 h 2095385"/>
                  <a:gd name="connsiteX0" fmla="*/ 3175 w 627690"/>
                  <a:gd name="connsiteY0" fmla="*/ 0 h 2095385"/>
                  <a:gd name="connsiteX1" fmla="*/ 627690 w 627690"/>
                  <a:gd name="connsiteY1" fmla="*/ 10038 h 2095385"/>
                  <a:gd name="connsiteX2" fmla="*/ 627690 w 627690"/>
                  <a:gd name="connsiteY2" fmla="*/ 1725815 h 2095385"/>
                  <a:gd name="connsiteX3" fmla="*/ 0 w 627690"/>
                  <a:gd name="connsiteY3" fmla="*/ 2095385 h 2095385"/>
                  <a:gd name="connsiteX4" fmla="*/ 3175 w 627690"/>
                  <a:gd name="connsiteY4" fmla="*/ 0 h 2095385"/>
                  <a:gd name="connsiteX0" fmla="*/ 3176 w 627690"/>
                  <a:gd name="connsiteY0" fmla="*/ 0 h 2095385"/>
                  <a:gd name="connsiteX1" fmla="*/ 627690 w 627690"/>
                  <a:gd name="connsiteY1" fmla="*/ 10038 h 2095385"/>
                  <a:gd name="connsiteX2" fmla="*/ 627690 w 627690"/>
                  <a:gd name="connsiteY2" fmla="*/ 1725815 h 2095385"/>
                  <a:gd name="connsiteX3" fmla="*/ 0 w 627690"/>
                  <a:gd name="connsiteY3" fmla="*/ 2095385 h 2095385"/>
                  <a:gd name="connsiteX4" fmla="*/ 3176 w 627690"/>
                  <a:gd name="connsiteY4" fmla="*/ 0 h 2095385"/>
                  <a:gd name="connsiteX0" fmla="*/ 3176 w 627690"/>
                  <a:gd name="connsiteY0" fmla="*/ 6299 h 2085347"/>
                  <a:gd name="connsiteX1" fmla="*/ 627690 w 627690"/>
                  <a:gd name="connsiteY1" fmla="*/ 0 h 2085347"/>
                  <a:gd name="connsiteX2" fmla="*/ 627690 w 627690"/>
                  <a:gd name="connsiteY2" fmla="*/ 1715777 h 2085347"/>
                  <a:gd name="connsiteX3" fmla="*/ 0 w 627690"/>
                  <a:gd name="connsiteY3" fmla="*/ 2085347 h 2085347"/>
                  <a:gd name="connsiteX4" fmla="*/ 3176 w 627690"/>
                  <a:gd name="connsiteY4" fmla="*/ 6299 h 208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7690" h="2085347">
                    <a:moveTo>
                      <a:pt x="3176" y="6299"/>
                    </a:moveTo>
                    <a:lnTo>
                      <a:pt x="627690" y="0"/>
                    </a:lnTo>
                    <a:lnTo>
                      <a:pt x="627690" y="1715777"/>
                    </a:lnTo>
                    <a:lnTo>
                      <a:pt x="0" y="2085347"/>
                    </a:lnTo>
                    <a:cubicBezTo>
                      <a:pt x="1058" y="1386885"/>
                      <a:pt x="2118" y="704761"/>
                      <a:pt x="3176" y="629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sp>
            <p:nvSpPr>
              <p:cNvPr id="114" name="Obdélník 176">
                <a:extLst>
                  <a:ext uri="{FF2B5EF4-FFF2-40B4-BE49-F238E27FC236}">
                    <a16:creationId xmlns:a16="http://schemas.microsoft.com/office/drawing/2014/main" id="{A689DFA9-45FF-4A0D-9BF0-13E6E8037822}"/>
                  </a:ext>
                </a:extLst>
              </p:cNvPr>
              <p:cNvSpPr/>
              <p:nvPr/>
            </p:nvSpPr>
            <p:spPr bwMode="auto">
              <a:xfrm>
                <a:off x="4502297" y="4637541"/>
                <a:ext cx="2438756" cy="371482"/>
              </a:xfrm>
              <a:custGeom>
                <a:avLst/>
                <a:gdLst>
                  <a:gd name="connsiteX0" fmla="*/ 0 w 787741"/>
                  <a:gd name="connsiteY0" fmla="*/ 0 h 363861"/>
                  <a:gd name="connsiteX1" fmla="*/ 787741 w 787741"/>
                  <a:gd name="connsiteY1" fmla="*/ 0 h 363861"/>
                  <a:gd name="connsiteX2" fmla="*/ 787741 w 787741"/>
                  <a:gd name="connsiteY2" fmla="*/ 363861 h 363861"/>
                  <a:gd name="connsiteX3" fmla="*/ 0 w 787741"/>
                  <a:gd name="connsiteY3" fmla="*/ 363861 h 363861"/>
                  <a:gd name="connsiteX4" fmla="*/ 0 w 787741"/>
                  <a:gd name="connsiteY4" fmla="*/ 0 h 363861"/>
                  <a:gd name="connsiteX0" fmla="*/ 0 w 1279231"/>
                  <a:gd name="connsiteY0" fmla="*/ 0 h 371481"/>
                  <a:gd name="connsiteX1" fmla="*/ 787741 w 1279231"/>
                  <a:gd name="connsiteY1" fmla="*/ 0 h 371481"/>
                  <a:gd name="connsiteX2" fmla="*/ 1279231 w 1279231"/>
                  <a:gd name="connsiteY2" fmla="*/ 371481 h 371481"/>
                  <a:gd name="connsiteX3" fmla="*/ 0 w 1279231"/>
                  <a:gd name="connsiteY3" fmla="*/ 363861 h 371481"/>
                  <a:gd name="connsiteX4" fmla="*/ 0 w 1279231"/>
                  <a:gd name="connsiteY4" fmla="*/ 0 h 371481"/>
                  <a:gd name="connsiteX0" fmla="*/ 636270 w 1915501"/>
                  <a:gd name="connsiteY0" fmla="*/ 0 h 371481"/>
                  <a:gd name="connsiteX1" fmla="*/ 1424011 w 1915501"/>
                  <a:gd name="connsiteY1" fmla="*/ 0 h 371481"/>
                  <a:gd name="connsiteX2" fmla="*/ 1915501 w 1915501"/>
                  <a:gd name="connsiteY2" fmla="*/ 371481 h 371481"/>
                  <a:gd name="connsiteX3" fmla="*/ 0 w 1915501"/>
                  <a:gd name="connsiteY3" fmla="*/ 363861 h 371481"/>
                  <a:gd name="connsiteX4" fmla="*/ 636270 w 1915501"/>
                  <a:gd name="connsiteY4" fmla="*/ 0 h 371481"/>
                  <a:gd name="connsiteX0" fmla="*/ 636270 w 2448048"/>
                  <a:gd name="connsiteY0" fmla="*/ 0 h 371481"/>
                  <a:gd name="connsiteX1" fmla="*/ 1424011 w 2448048"/>
                  <a:gd name="connsiteY1" fmla="*/ 0 h 371481"/>
                  <a:gd name="connsiteX2" fmla="*/ 2448048 w 2448048"/>
                  <a:gd name="connsiteY2" fmla="*/ 371481 h 371481"/>
                  <a:gd name="connsiteX3" fmla="*/ 0 w 2448048"/>
                  <a:gd name="connsiteY3" fmla="*/ 363861 h 371481"/>
                  <a:gd name="connsiteX4" fmla="*/ 636270 w 2448048"/>
                  <a:gd name="connsiteY4" fmla="*/ 0 h 371481"/>
                  <a:gd name="connsiteX0" fmla="*/ 636270 w 2448048"/>
                  <a:gd name="connsiteY0" fmla="*/ 0 h 371481"/>
                  <a:gd name="connsiteX1" fmla="*/ 2424336 w 2448048"/>
                  <a:gd name="connsiteY1" fmla="*/ 0 h 371481"/>
                  <a:gd name="connsiteX2" fmla="*/ 2448048 w 2448048"/>
                  <a:gd name="connsiteY2" fmla="*/ 371481 h 371481"/>
                  <a:gd name="connsiteX3" fmla="*/ 0 w 2448048"/>
                  <a:gd name="connsiteY3" fmla="*/ 363861 h 371481"/>
                  <a:gd name="connsiteX4" fmla="*/ 636270 w 2448048"/>
                  <a:gd name="connsiteY4" fmla="*/ 0 h 371481"/>
                  <a:gd name="connsiteX0" fmla="*/ 636270 w 2426458"/>
                  <a:gd name="connsiteY0" fmla="*/ 0 h 371481"/>
                  <a:gd name="connsiteX1" fmla="*/ 2424336 w 2426458"/>
                  <a:gd name="connsiteY1" fmla="*/ 0 h 371481"/>
                  <a:gd name="connsiteX2" fmla="*/ 2426458 w 2426458"/>
                  <a:gd name="connsiteY2" fmla="*/ 371481 h 371481"/>
                  <a:gd name="connsiteX3" fmla="*/ 0 w 2426458"/>
                  <a:gd name="connsiteY3" fmla="*/ 363861 h 371481"/>
                  <a:gd name="connsiteX4" fmla="*/ 636270 w 2426458"/>
                  <a:gd name="connsiteY4" fmla="*/ 0 h 371481"/>
                  <a:gd name="connsiteX0" fmla="*/ 636270 w 2438756"/>
                  <a:gd name="connsiteY0" fmla="*/ 0 h 371481"/>
                  <a:gd name="connsiteX1" fmla="*/ 2438730 w 2438756"/>
                  <a:gd name="connsiteY1" fmla="*/ 8168 h 371481"/>
                  <a:gd name="connsiteX2" fmla="*/ 2426458 w 2438756"/>
                  <a:gd name="connsiteY2" fmla="*/ 371481 h 371481"/>
                  <a:gd name="connsiteX3" fmla="*/ 0 w 2438756"/>
                  <a:gd name="connsiteY3" fmla="*/ 363861 h 371481"/>
                  <a:gd name="connsiteX4" fmla="*/ 636270 w 2438756"/>
                  <a:gd name="connsiteY4" fmla="*/ 0 h 371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38756" h="371481">
                    <a:moveTo>
                      <a:pt x="636270" y="0"/>
                    </a:moveTo>
                    <a:lnTo>
                      <a:pt x="2438730" y="8168"/>
                    </a:lnTo>
                    <a:cubicBezTo>
                      <a:pt x="2439437" y="131995"/>
                      <a:pt x="2425751" y="247654"/>
                      <a:pt x="2426458" y="371481"/>
                    </a:cubicBezTo>
                    <a:lnTo>
                      <a:pt x="0" y="363861"/>
                    </a:lnTo>
                    <a:lnTo>
                      <a:pt x="63627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117" name="Přímá spojovací čára 12">
                <a:extLst>
                  <a:ext uri="{FF2B5EF4-FFF2-40B4-BE49-F238E27FC236}">
                    <a16:creationId xmlns:a16="http://schemas.microsoft.com/office/drawing/2014/main" id="{560E4475-393D-419E-BF09-34CFC93BC0AB}"/>
                  </a:ext>
                </a:extLst>
              </p:cNvPr>
              <p:cNvCxnSpPr/>
              <p:nvPr/>
            </p:nvCxnSpPr>
            <p:spPr bwMode="auto">
              <a:xfrm>
                <a:off x="4197918" y="4995089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Přímá spojovací čára 14">
                <a:extLst>
                  <a:ext uri="{FF2B5EF4-FFF2-40B4-BE49-F238E27FC236}">
                    <a16:creationId xmlns:a16="http://schemas.microsoft.com/office/drawing/2014/main" id="{148FEC07-7633-4A1D-87A0-3CCD72097074}"/>
                  </a:ext>
                </a:extLst>
              </p:cNvPr>
              <p:cNvCxnSpPr/>
              <p:nvPr/>
            </p:nvCxnSpPr>
            <p:spPr bwMode="auto">
              <a:xfrm>
                <a:off x="4504409" y="2936591"/>
                <a:ext cx="0" cy="229645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Přímá spojovací čára 15">
                <a:extLst>
                  <a:ext uri="{FF2B5EF4-FFF2-40B4-BE49-F238E27FC236}">
                    <a16:creationId xmlns:a16="http://schemas.microsoft.com/office/drawing/2014/main" id="{D6B4B7D2-8D5A-416E-BBBD-02369F162681}"/>
                  </a:ext>
                </a:extLst>
              </p:cNvPr>
              <p:cNvCxnSpPr/>
              <p:nvPr/>
            </p:nvCxnSpPr>
            <p:spPr bwMode="auto">
              <a:xfrm>
                <a:off x="5137987" y="2931462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Přímá spojovací čára 12">
                <a:extLst>
                  <a:ext uri="{FF2B5EF4-FFF2-40B4-BE49-F238E27FC236}">
                    <a16:creationId xmlns:a16="http://schemas.microsoft.com/office/drawing/2014/main" id="{BE378206-1060-4709-AF08-E1EB17B66261}"/>
                  </a:ext>
                </a:extLst>
              </p:cNvPr>
              <p:cNvCxnSpPr/>
              <p:nvPr/>
            </p:nvCxnSpPr>
            <p:spPr bwMode="auto">
              <a:xfrm>
                <a:off x="4197918" y="4634978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Skupina 124">
              <a:extLst>
                <a:ext uri="{FF2B5EF4-FFF2-40B4-BE49-F238E27FC236}">
                  <a16:creationId xmlns:a16="http://schemas.microsoft.com/office/drawing/2014/main" id="{C17EDC91-B788-46AD-AE17-A7A0FCFB6CD5}"/>
                </a:ext>
              </a:extLst>
            </p:cNvPr>
            <p:cNvGrpSpPr/>
            <p:nvPr/>
          </p:nvGrpSpPr>
          <p:grpSpPr>
            <a:xfrm>
              <a:off x="3971780" y="4498475"/>
              <a:ext cx="2826815" cy="2132328"/>
              <a:chOff x="3746747" y="2813498"/>
              <a:chExt cx="3203686" cy="2742980"/>
            </a:xfrm>
          </p:grpSpPr>
          <p:sp>
            <p:nvSpPr>
              <p:cNvPr id="126" name="TextovéPole 16">
                <a:extLst>
                  <a:ext uri="{FF2B5EF4-FFF2-40B4-BE49-F238E27FC236}">
                    <a16:creationId xmlns:a16="http://schemas.microsoft.com/office/drawing/2014/main" id="{0D5114B1-413F-44BE-A7A8-E47912A2B8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983" y="523621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27" name="TextovéPole 17">
                <a:extLst>
                  <a:ext uri="{FF2B5EF4-FFF2-40B4-BE49-F238E27FC236}">
                    <a16:creationId xmlns:a16="http://schemas.microsoft.com/office/drawing/2014/main" id="{771E117A-3979-453E-A776-22FFCCF8CC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1782" y="5231763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28" name="TextovéPole 21">
                <a:extLst>
                  <a:ext uri="{FF2B5EF4-FFF2-40B4-BE49-F238E27FC236}">
                    <a16:creationId xmlns:a16="http://schemas.microsoft.com/office/drawing/2014/main" id="{7914558B-16D0-4F62-BD3F-4311A147C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9171" y="5207058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0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Obdélník 128">
                <a:extLst>
                  <a:ext uri="{FF2B5EF4-FFF2-40B4-BE49-F238E27FC236}">
                    <a16:creationId xmlns:a16="http://schemas.microsoft.com/office/drawing/2014/main" id="{62385978-9D59-47CA-A257-CB5BB932F548}"/>
                  </a:ext>
                </a:extLst>
              </p:cNvPr>
              <p:cNvSpPr/>
              <p:nvPr/>
            </p:nvSpPr>
            <p:spPr bwMode="auto">
              <a:xfrm>
                <a:off x="5138698" y="3889142"/>
                <a:ext cx="789404" cy="7521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sp>
            <p:nvSpPr>
              <p:cNvPr id="130" name="Obdélník 135">
                <a:extLst>
                  <a:ext uri="{FF2B5EF4-FFF2-40B4-BE49-F238E27FC236}">
                    <a16:creationId xmlns:a16="http://schemas.microsoft.com/office/drawing/2014/main" id="{A7D005DF-BF7B-4385-95D6-D55817A1A30B}"/>
                  </a:ext>
                </a:extLst>
              </p:cNvPr>
              <p:cNvSpPr/>
              <p:nvPr/>
            </p:nvSpPr>
            <p:spPr bwMode="auto">
              <a:xfrm>
                <a:off x="5928102" y="3899844"/>
                <a:ext cx="480709" cy="738294"/>
              </a:xfrm>
              <a:custGeom>
                <a:avLst/>
                <a:gdLst>
                  <a:gd name="connsiteX0" fmla="*/ 0 w 483884"/>
                  <a:gd name="connsiteY0" fmla="*/ 0 h 735557"/>
                  <a:gd name="connsiteX1" fmla="*/ 483884 w 483884"/>
                  <a:gd name="connsiteY1" fmla="*/ 0 h 735557"/>
                  <a:gd name="connsiteX2" fmla="*/ 483884 w 483884"/>
                  <a:gd name="connsiteY2" fmla="*/ 735557 h 735557"/>
                  <a:gd name="connsiteX3" fmla="*/ 0 w 483884"/>
                  <a:gd name="connsiteY3" fmla="*/ 735557 h 735557"/>
                  <a:gd name="connsiteX4" fmla="*/ 0 w 483884"/>
                  <a:gd name="connsiteY4" fmla="*/ 0 h 735557"/>
                  <a:gd name="connsiteX0" fmla="*/ 0 w 491504"/>
                  <a:gd name="connsiteY0" fmla="*/ 579120 h 1314677"/>
                  <a:gd name="connsiteX1" fmla="*/ 491504 w 491504"/>
                  <a:gd name="connsiteY1" fmla="*/ 0 h 1314677"/>
                  <a:gd name="connsiteX2" fmla="*/ 483884 w 491504"/>
                  <a:gd name="connsiteY2" fmla="*/ 1314677 h 1314677"/>
                  <a:gd name="connsiteX3" fmla="*/ 0 w 491504"/>
                  <a:gd name="connsiteY3" fmla="*/ 1314677 h 1314677"/>
                  <a:gd name="connsiteX4" fmla="*/ 0 w 491504"/>
                  <a:gd name="connsiteY4" fmla="*/ 579120 h 1314677"/>
                  <a:gd name="connsiteX0" fmla="*/ 0 w 491504"/>
                  <a:gd name="connsiteY0" fmla="*/ 579120 h 1688057"/>
                  <a:gd name="connsiteX1" fmla="*/ 491504 w 491504"/>
                  <a:gd name="connsiteY1" fmla="*/ 0 h 1688057"/>
                  <a:gd name="connsiteX2" fmla="*/ 483884 w 491504"/>
                  <a:gd name="connsiteY2" fmla="*/ 1688057 h 1688057"/>
                  <a:gd name="connsiteX3" fmla="*/ 0 w 491504"/>
                  <a:gd name="connsiteY3" fmla="*/ 1314677 h 1688057"/>
                  <a:gd name="connsiteX4" fmla="*/ 0 w 491504"/>
                  <a:gd name="connsiteY4" fmla="*/ 579120 h 1688057"/>
                  <a:gd name="connsiteX0" fmla="*/ 0 w 491504"/>
                  <a:gd name="connsiteY0" fmla="*/ 579120 h 1323539"/>
                  <a:gd name="connsiteX1" fmla="*/ 491504 w 491504"/>
                  <a:gd name="connsiteY1" fmla="*/ 0 h 1323539"/>
                  <a:gd name="connsiteX2" fmla="*/ 475787 w 491504"/>
                  <a:gd name="connsiteY2" fmla="*/ 1323539 h 1323539"/>
                  <a:gd name="connsiteX3" fmla="*/ 0 w 491504"/>
                  <a:gd name="connsiteY3" fmla="*/ 1314677 h 1323539"/>
                  <a:gd name="connsiteX4" fmla="*/ 0 w 491504"/>
                  <a:gd name="connsiteY4" fmla="*/ 579120 h 1323539"/>
                  <a:gd name="connsiteX0" fmla="*/ 0 w 480709"/>
                  <a:gd name="connsiteY0" fmla="*/ 0 h 744419"/>
                  <a:gd name="connsiteX1" fmla="*/ 480709 w 480709"/>
                  <a:gd name="connsiteY1" fmla="*/ 5949 h 744419"/>
                  <a:gd name="connsiteX2" fmla="*/ 475787 w 480709"/>
                  <a:gd name="connsiteY2" fmla="*/ 744419 h 744419"/>
                  <a:gd name="connsiteX3" fmla="*/ 0 w 480709"/>
                  <a:gd name="connsiteY3" fmla="*/ 735557 h 744419"/>
                  <a:gd name="connsiteX4" fmla="*/ 0 w 480709"/>
                  <a:gd name="connsiteY4" fmla="*/ 0 h 744419"/>
                  <a:gd name="connsiteX0" fmla="*/ 0 w 480709"/>
                  <a:gd name="connsiteY0" fmla="*/ 0 h 738293"/>
                  <a:gd name="connsiteX1" fmla="*/ 480709 w 480709"/>
                  <a:gd name="connsiteY1" fmla="*/ 5949 h 738293"/>
                  <a:gd name="connsiteX2" fmla="*/ 478487 w 480709"/>
                  <a:gd name="connsiteY2" fmla="*/ 738293 h 738293"/>
                  <a:gd name="connsiteX3" fmla="*/ 0 w 480709"/>
                  <a:gd name="connsiteY3" fmla="*/ 735557 h 738293"/>
                  <a:gd name="connsiteX4" fmla="*/ 0 w 480709"/>
                  <a:gd name="connsiteY4" fmla="*/ 0 h 73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709" h="738293">
                    <a:moveTo>
                      <a:pt x="0" y="0"/>
                    </a:moveTo>
                    <a:lnTo>
                      <a:pt x="480709" y="5949"/>
                    </a:lnTo>
                    <a:cubicBezTo>
                      <a:pt x="479068" y="252106"/>
                      <a:pt x="480128" y="492136"/>
                      <a:pt x="478487" y="738293"/>
                    </a:cubicBezTo>
                    <a:lnTo>
                      <a:pt x="0" y="7355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 dirty="0"/>
              </a:p>
            </p:txBody>
          </p:sp>
          <p:sp>
            <p:nvSpPr>
              <p:cNvPr id="131" name="Obdélník 136">
                <a:extLst>
                  <a:ext uri="{FF2B5EF4-FFF2-40B4-BE49-F238E27FC236}">
                    <a16:creationId xmlns:a16="http://schemas.microsoft.com/office/drawing/2014/main" id="{6575B2DF-2D64-4C22-9E15-74BCB4527446}"/>
                  </a:ext>
                </a:extLst>
              </p:cNvPr>
              <p:cNvSpPr/>
              <p:nvPr/>
            </p:nvSpPr>
            <p:spPr bwMode="auto">
              <a:xfrm>
                <a:off x="5141788" y="3311494"/>
                <a:ext cx="791351" cy="587574"/>
              </a:xfrm>
              <a:custGeom>
                <a:avLst/>
                <a:gdLst>
                  <a:gd name="connsiteX0" fmla="*/ 0 w 783083"/>
                  <a:gd name="connsiteY0" fmla="*/ 0 h 584511"/>
                  <a:gd name="connsiteX1" fmla="*/ 783083 w 783083"/>
                  <a:gd name="connsiteY1" fmla="*/ 0 h 584511"/>
                  <a:gd name="connsiteX2" fmla="*/ 783083 w 783083"/>
                  <a:gd name="connsiteY2" fmla="*/ 584511 h 584511"/>
                  <a:gd name="connsiteX3" fmla="*/ 0 w 783083"/>
                  <a:gd name="connsiteY3" fmla="*/ 584511 h 584511"/>
                  <a:gd name="connsiteX4" fmla="*/ 0 w 783083"/>
                  <a:gd name="connsiteY4" fmla="*/ 0 h 584511"/>
                  <a:gd name="connsiteX0" fmla="*/ 0 w 1278383"/>
                  <a:gd name="connsiteY0" fmla="*/ 0 h 584511"/>
                  <a:gd name="connsiteX1" fmla="*/ 1278383 w 1278383"/>
                  <a:gd name="connsiteY1" fmla="*/ 0 h 584511"/>
                  <a:gd name="connsiteX2" fmla="*/ 783083 w 1278383"/>
                  <a:gd name="connsiteY2" fmla="*/ 584511 h 584511"/>
                  <a:gd name="connsiteX3" fmla="*/ 0 w 1278383"/>
                  <a:gd name="connsiteY3" fmla="*/ 584511 h 584511"/>
                  <a:gd name="connsiteX4" fmla="*/ 0 w 1278383"/>
                  <a:gd name="connsiteY4" fmla="*/ 0 h 584511"/>
                  <a:gd name="connsiteX0" fmla="*/ 0 w 1903223"/>
                  <a:gd name="connsiteY0" fmla="*/ 0 h 588321"/>
                  <a:gd name="connsiteX1" fmla="*/ 1903223 w 1903223"/>
                  <a:gd name="connsiteY1" fmla="*/ 3810 h 588321"/>
                  <a:gd name="connsiteX2" fmla="*/ 1407923 w 1903223"/>
                  <a:gd name="connsiteY2" fmla="*/ 588321 h 588321"/>
                  <a:gd name="connsiteX3" fmla="*/ 624840 w 1903223"/>
                  <a:gd name="connsiteY3" fmla="*/ 588321 h 588321"/>
                  <a:gd name="connsiteX4" fmla="*/ 0 w 1903223"/>
                  <a:gd name="connsiteY4" fmla="*/ 0 h 588321"/>
                  <a:gd name="connsiteX0" fmla="*/ 0 w 1414755"/>
                  <a:gd name="connsiteY0" fmla="*/ 0 h 588321"/>
                  <a:gd name="connsiteX1" fmla="*/ 1414755 w 1414755"/>
                  <a:gd name="connsiteY1" fmla="*/ 747 h 588321"/>
                  <a:gd name="connsiteX2" fmla="*/ 1407923 w 1414755"/>
                  <a:gd name="connsiteY2" fmla="*/ 588321 h 588321"/>
                  <a:gd name="connsiteX3" fmla="*/ 624840 w 1414755"/>
                  <a:gd name="connsiteY3" fmla="*/ 588321 h 588321"/>
                  <a:gd name="connsiteX4" fmla="*/ 0 w 1414755"/>
                  <a:gd name="connsiteY4" fmla="*/ 0 h 588321"/>
                  <a:gd name="connsiteX0" fmla="*/ 0 w 791351"/>
                  <a:gd name="connsiteY0" fmla="*/ 8443 h 587574"/>
                  <a:gd name="connsiteX1" fmla="*/ 791351 w 791351"/>
                  <a:gd name="connsiteY1" fmla="*/ 0 h 587574"/>
                  <a:gd name="connsiteX2" fmla="*/ 784519 w 791351"/>
                  <a:gd name="connsiteY2" fmla="*/ 587574 h 587574"/>
                  <a:gd name="connsiteX3" fmla="*/ 1436 w 791351"/>
                  <a:gd name="connsiteY3" fmla="*/ 587574 h 587574"/>
                  <a:gd name="connsiteX4" fmla="*/ 0 w 791351"/>
                  <a:gd name="connsiteY4" fmla="*/ 8443 h 587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1351" h="587574">
                    <a:moveTo>
                      <a:pt x="0" y="8443"/>
                    </a:moveTo>
                    <a:lnTo>
                      <a:pt x="791351" y="0"/>
                    </a:lnTo>
                    <a:cubicBezTo>
                      <a:pt x="789074" y="195858"/>
                      <a:pt x="786796" y="391716"/>
                      <a:pt x="784519" y="587574"/>
                    </a:cubicBezTo>
                    <a:lnTo>
                      <a:pt x="1436" y="587574"/>
                    </a:lnTo>
                    <a:cubicBezTo>
                      <a:pt x="957" y="394530"/>
                      <a:pt x="479" y="201487"/>
                      <a:pt x="0" y="8443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132" name="Přímá spojovací čára 4">
                <a:extLst>
                  <a:ext uri="{FF2B5EF4-FFF2-40B4-BE49-F238E27FC236}">
                    <a16:creationId xmlns:a16="http://schemas.microsoft.com/office/drawing/2014/main" id="{7F350687-DA39-4881-9D94-280D6BBCD5BB}"/>
                  </a:ext>
                </a:extLst>
              </p:cNvPr>
              <p:cNvCxnSpPr/>
              <p:nvPr/>
            </p:nvCxnSpPr>
            <p:spPr bwMode="auto">
              <a:xfrm>
                <a:off x="4205719" y="2935309"/>
                <a:ext cx="0" cy="2296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Přímá spojovací čára 5">
                <a:extLst>
                  <a:ext uri="{FF2B5EF4-FFF2-40B4-BE49-F238E27FC236}">
                    <a16:creationId xmlns:a16="http://schemas.microsoft.com/office/drawing/2014/main" id="{A864D0E1-B7DB-4220-AEFE-F32C4DAFAE26}"/>
                  </a:ext>
                </a:extLst>
              </p:cNvPr>
              <p:cNvCxnSpPr/>
              <p:nvPr/>
            </p:nvCxnSpPr>
            <p:spPr bwMode="auto">
              <a:xfrm>
                <a:off x="4211960" y="5229200"/>
                <a:ext cx="27384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Přímá spojovací čára 6">
                <a:extLst>
                  <a:ext uri="{FF2B5EF4-FFF2-40B4-BE49-F238E27FC236}">
                    <a16:creationId xmlns:a16="http://schemas.microsoft.com/office/drawing/2014/main" id="{9956DDBA-FC4E-4FF7-AE28-23DACAED6C62}"/>
                  </a:ext>
                </a:extLst>
              </p:cNvPr>
              <p:cNvCxnSpPr/>
              <p:nvPr/>
            </p:nvCxnSpPr>
            <p:spPr bwMode="auto">
              <a:xfrm>
                <a:off x="4144864" y="500524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Přímá spojovací čára 7">
                <a:extLst>
                  <a:ext uri="{FF2B5EF4-FFF2-40B4-BE49-F238E27FC236}">
                    <a16:creationId xmlns:a16="http://schemas.microsoft.com/office/drawing/2014/main" id="{2E463749-6FE9-4BB4-9059-904686D8C3C5}"/>
                  </a:ext>
                </a:extLst>
              </p:cNvPr>
              <p:cNvCxnSpPr/>
              <p:nvPr/>
            </p:nvCxnSpPr>
            <p:spPr bwMode="auto">
              <a:xfrm>
                <a:off x="4144864" y="3306825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Přímá spojovací čára 8">
                <a:extLst>
                  <a:ext uri="{FF2B5EF4-FFF2-40B4-BE49-F238E27FC236}">
                    <a16:creationId xmlns:a16="http://schemas.microsoft.com/office/drawing/2014/main" id="{1FC33CA0-9D48-4D3B-A74C-BDBDC4554ABD}"/>
                  </a:ext>
                </a:extLst>
              </p:cNvPr>
              <p:cNvCxnSpPr/>
              <p:nvPr/>
            </p:nvCxnSpPr>
            <p:spPr bwMode="auto">
              <a:xfrm>
                <a:off x="4149545" y="2943002"/>
                <a:ext cx="546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Přímá spojovací čára 9">
                <a:extLst>
                  <a:ext uri="{FF2B5EF4-FFF2-40B4-BE49-F238E27FC236}">
                    <a16:creationId xmlns:a16="http://schemas.microsoft.com/office/drawing/2014/main" id="{A13EDC67-88A5-422A-B963-E47EBDDD7AE4}"/>
                  </a:ext>
                </a:extLst>
              </p:cNvPr>
              <p:cNvCxnSpPr/>
              <p:nvPr/>
            </p:nvCxnSpPr>
            <p:spPr bwMode="auto">
              <a:xfrm>
                <a:off x="4498748" y="5229200"/>
                <a:ext cx="0" cy="448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Přímá spojovací čára 11">
                <a:extLst>
                  <a:ext uri="{FF2B5EF4-FFF2-40B4-BE49-F238E27FC236}">
                    <a16:creationId xmlns:a16="http://schemas.microsoft.com/office/drawing/2014/main" id="{B32B0E19-DD01-47BF-98B1-93B833BBF551}"/>
                  </a:ext>
                </a:extLst>
              </p:cNvPr>
              <p:cNvCxnSpPr/>
              <p:nvPr/>
            </p:nvCxnSpPr>
            <p:spPr bwMode="auto">
              <a:xfrm>
                <a:off x="5138568" y="5233046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ovéPole 19">
                <a:extLst>
                  <a:ext uri="{FF2B5EF4-FFF2-40B4-BE49-F238E27FC236}">
                    <a16:creationId xmlns:a16="http://schemas.microsoft.com/office/drawing/2014/main" id="{41A6F43A-F042-4D2D-8F58-CC0DDF1C2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470036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40" name="TextovéPole 20">
                <a:extLst>
                  <a:ext uri="{FF2B5EF4-FFF2-40B4-BE49-F238E27FC236}">
                    <a16:creationId xmlns:a16="http://schemas.microsoft.com/office/drawing/2014/main" id="{263A12C0-B7CB-40CD-B4D0-A54F8041C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301" y="281349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2" name="Přímá spojovací čára 11">
                <a:extLst>
                  <a:ext uri="{FF2B5EF4-FFF2-40B4-BE49-F238E27FC236}">
                    <a16:creationId xmlns:a16="http://schemas.microsoft.com/office/drawing/2014/main" id="{FB34DCBA-6A3C-4170-8344-FE1E7A5CE228}"/>
                  </a:ext>
                </a:extLst>
              </p:cNvPr>
              <p:cNvCxnSpPr/>
              <p:nvPr/>
            </p:nvCxnSpPr>
            <p:spPr bwMode="auto">
              <a:xfrm>
                <a:off x="5929763" y="5239457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Přímá spojovací čára 11">
                <a:extLst>
                  <a:ext uri="{FF2B5EF4-FFF2-40B4-BE49-F238E27FC236}">
                    <a16:creationId xmlns:a16="http://schemas.microsoft.com/office/drawing/2014/main" id="{774804D5-DD9F-4382-87C7-78C7A662EE08}"/>
                  </a:ext>
                </a:extLst>
              </p:cNvPr>
              <p:cNvCxnSpPr/>
              <p:nvPr/>
            </p:nvCxnSpPr>
            <p:spPr bwMode="auto">
              <a:xfrm>
                <a:off x="6413648" y="5228218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Přímá spojovací čára 6">
                <a:extLst>
                  <a:ext uri="{FF2B5EF4-FFF2-40B4-BE49-F238E27FC236}">
                    <a16:creationId xmlns:a16="http://schemas.microsoft.com/office/drawing/2014/main" id="{CB67C264-7F2E-4480-97F9-9E2235B8ACAB}"/>
                  </a:ext>
                </a:extLst>
              </p:cNvPr>
              <p:cNvCxnSpPr/>
              <p:nvPr/>
            </p:nvCxnSpPr>
            <p:spPr bwMode="auto">
              <a:xfrm>
                <a:off x="4144864" y="4634978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Přímá spojovací čára 6">
                <a:extLst>
                  <a:ext uri="{FF2B5EF4-FFF2-40B4-BE49-F238E27FC236}">
                    <a16:creationId xmlns:a16="http://schemas.microsoft.com/office/drawing/2014/main" id="{C1D4EE83-FF3B-4A78-8843-9BD777C9F562}"/>
                  </a:ext>
                </a:extLst>
              </p:cNvPr>
              <p:cNvCxnSpPr/>
              <p:nvPr/>
            </p:nvCxnSpPr>
            <p:spPr bwMode="auto">
              <a:xfrm>
                <a:off x="4144864" y="390415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TextovéPole 17">
                <a:extLst>
                  <a:ext uri="{FF2B5EF4-FFF2-40B4-BE49-F238E27FC236}">
                    <a16:creationId xmlns:a16="http://schemas.microsoft.com/office/drawing/2014/main" id="{DC34049A-29A7-4BE2-83FE-6CB3D9DBB1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88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TextovéPole 17">
                <a:extLst>
                  <a:ext uri="{FF2B5EF4-FFF2-40B4-BE49-F238E27FC236}">
                    <a16:creationId xmlns:a16="http://schemas.microsoft.com/office/drawing/2014/main" id="{9B99120C-D855-49DF-A20E-E9C9758A9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9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TextovéPole 19">
                <a:extLst>
                  <a:ext uri="{FF2B5EF4-FFF2-40B4-BE49-F238E27FC236}">
                    <a16:creationId xmlns:a16="http://schemas.microsoft.com/office/drawing/2014/main" id="{CA57FC4E-EFCB-4481-B519-A240928981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832892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TextovéPole 19">
                <a:extLst>
                  <a:ext uri="{FF2B5EF4-FFF2-40B4-BE49-F238E27FC236}">
                    <a16:creationId xmlns:a16="http://schemas.microsoft.com/office/drawing/2014/main" id="{E000D1E2-BFDC-40D8-9702-7575CF1F56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846" y="375968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TextovéPole 19">
                <a:extLst>
                  <a:ext uri="{FF2B5EF4-FFF2-40B4-BE49-F238E27FC236}">
                    <a16:creationId xmlns:a16="http://schemas.microsoft.com/office/drawing/2014/main" id="{ADD05FCA-E7F3-4A7F-ABA6-21D2BFBA2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947" y="3149274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Obdélník 174">
                <a:extLst>
                  <a:ext uri="{FF2B5EF4-FFF2-40B4-BE49-F238E27FC236}">
                    <a16:creationId xmlns:a16="http://schemas.microsoft.com/office/drawing/2014/main" id="{5554A69B-4C8A-4C50-902A-FFA73E7E665E}"/>
                  </a:ext>
                </a:extLst>
              </p:cNvPr>
              <p:cNvSpPr/>
              <p:nvPr/>
            </p:nvSpPr>
            <p:spPr bwMode="auto">
              <a:xfrm>
                <a:off x="4510070" y="3899844"/>
                <a:ext cx="626835" cy="740608"/>
              </a:xfrm>
              <a:custGeom>
                <a:avLst/>
                <a:gdLst>
                  <a:gd name="connsiteX0" fmla="*/ 0 w 623880"/>
                  <a:gd name="connsiteY0" fmla="*/ 0 h 735557"/>
                  <a:gd name="connsiteX1" fmla="*/ 623880 w 623880"/>
                  <a:gd name="connsiteY1" fmla="*/ 0 h 735557"/>
                  <a:gd name="connsiteX2" fmla="*/ 623880 w 623880"/>
                  <a:gd name="connsiteY2" fmla="*/ 735557 h 735557"/>
                  <a:gd name="connsiteX3" fmla="*/ 0 w 623880"/>
                  <a:gd name="connsiteY3" fmla="*/ 735557 h 735557"/>
                  <a:gd name="connsiteX4" fmla="*/ 0 w 623880"/>
                  <a:gd name="connsiteY4" fmla="*/ 0 h 735557"/>
                  <a:gd name="connsiteX0" fmla="*/ 3810 w 627690"/>
                  <a:gd name="connsiteY0" fmla="*/ 0 h 1105127"/>
                  <a:gd name="connsiteX1" fmla="*/ 627690 w 627690"/>
                  <a:gd name="connsiteY1" fmla="*/ 0 h 1105127"/>
                  <a:gd name="connsiteX2" fmla="*/ 627690 w 627690"/>
                  <a:gd name="connsiteY2" fmla="*/ 735557 h 1105127"/>
                  <a:gd name="connsiteX3" fmla="*/ 0 w 627690"/>
                  <a:gd name="connsiteY3" fmla="*/ 1105127 h 1105127"/>
                  <a:gd name="connsiteX4" fmla="*/ 3810 w 627690"/>
                  <a:gd name="connsiteY4" fmla="*/ 0 h 1105127"/>
                  <a:gd name="connsiteX0" fmla="*/ 0 w 627690"/>
                  <a:gd name="connsiteY0" fmla="*/ 0 h 1691867"/>
                  <a:gd name="connsiteX1" fmla="*/ 627690 w 627690"/>
                  <a:gd name="connsiteY1" fmla="*/ 586740 h 1691867"/>
                  <a:gd name="connsiteX2" fmla="*/ 627690 w 627690"/>
                  <a:gd name="connsiteY2" fmla="*/ 1322297 h 1691867"/>
                  <a:gd name="connsiteX3" fmla="*/ 0 w 627690"/>
                  <a:gd name="connsiteY3" fmla="*/ 1691867 h 1691867"/>
                  <a:gd name="connsiteX4" fmla="*/ 0 w 627690"/>
                  <a:gd name="connsiteY4" fmla="*/ 0 h 1691867"/>
                  <a:gd name="connsiteX0" fmla="*/ 0 w 635310"/>
                  <a:gd name="connsiteY0" fmla="*/ 0 h 1703297"/>
                  <a:gd name="connsiteX1" fmla="*/ 635310 w 635310"/>
                  <a:gd name="connsiteY1" fmla="*/ 598170 h 1703297"/>
                  <a:gd name="connsiteX2" fmla="*/ 635310 w 635310"/>
                  <a:gd name="connsiteY2" fmla="*/ 1333727 h 1703297"/>
                  <a:gd name="connsiteX3" fmla="*/ 7620 w 635310"/>
                  <a:gd name="connsiteY3" fmla="*/ 1703297 h 1703297"/>
                  <a:gd name="connsiteX4" fmla="*/ 0 w 635310"/>
                  <a:gd name="connsiteY4" fmla="*/ 0 h 1703297"/>
                  <a:gd name="connsiteX0" fmla="*/ 0 w 635310"/>
                  <a:gd name="connsiteY0" fmla="*/ 0 h 1338777"/>
                  <a:gd name="connsiteX1" fmla="*/ 635310 w 635310"/>
                  <a:gd name="connsiteY1" fmla="*/ 598170 h 1338777"/>
                  <a:gd name="connsiteX2" fmla="*/ 635310 w 635310"/>
                  <a:gd name="connsiteY2" fmla="*/ 1333727 h 1338777"/>
                  <a:gd name="connsiteX3" fmla="*/ 2222 w 635310"/>
                  <a:gd name="connsiteY3" fmla="*/ 1338777 h 1338777"/>
                  <a:gd name="connsiteX4" fmla="*/ 0 w 635310"/>
                  <a:gd name="connsiteY4" fmla="*/ 0 h 1338777"/>
                  <a:gd name="connsiteX0" fmla="*/ 0 w 635310"/>
                  <a:gd name="connsiteY0" fmla="*/ 14468 h 740608"/>
                  <a:gd name="connsiteX1" fmla="*/ 635310 w 635310"/>
                  <a:gd name="connsiteY1" fmla="*/ 1 h 740608"/>
                  <a:gd name="connsiteX2" fmla="*/ 635310 w 635310"/>
                  <a:gd name="connsiteY2" fmla="*/ 735558 h 740608"/>
                  <a:gd name="connsiteX3" fmla="*/ 2222 w 635310"/>
                  <a:gd name="connsiteY3" fmla="*/ 740608 h 740608"/>
                  <a:gd name="connsiteX4" fmla="*/ 0 w 635310"/>
                  <a:gd name="connsiteY4" fmla="*/ 14468 h 740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5310" h="740608">
                    <a:moveTo>
                      <a:pt x="0" y="14468"/>
                    </a:moveTo>
                    <a:lnTo>
                      <a:pt x="635310" y="1"/>
                    </a:lnTo>
                    <a:lnTo>
                      <a:pt x="635310" y="735558"/>
                    </a:lnTo>
                    <a:lnTo>
                      <a:pt x="2222" y="740608"/>
                    </a:lnTo>
                    <a:cubicBezTo>
                      <a:pt x="1481" y="294349"/>
                      <a:pt x="741" y="460727"/>
                      <a:pt x="0" y="14468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sp>
            <p:nvSpPr>
              <p:cNvPr id="154" name="Obdélník 176">
                <a:extLst>
                  <a:ext uri="{FF2B5EF4-FFF2-40B4-BE49-F238E27FC236}">
                    <a16:creationId xmlns:a16="http://schemas.microsoft.com/office/drawing/2014/main" id="{BD64F196-8AE3-4EDD-A6B4-984B6F8DE690}"/>
                  </a:ext>
                </a:extLst>
              </p:cNvPr>
              <p:cNvSpPr/>
              <p:nvPr/>
            </p:nvSpPr>
            <p:spPr bwMode="auto">
              <a:xfrm>
                <a:off x="5136495" y="4637541"/>
                <a:ext cx="795533" cy="362292"/>
              </a:xfrm>
              <a:custGeom>
                <a:avLst/>
                <a:gdLst>
                  <a:gd name="connsiteX0" fmla="*/ 0 w 787741"/>
                  <a:gd name="connsiteY0" fmla="*/ 0 h 363861"/>
                  <a:gd name="connsiteX1" fmla="*/ 787741 w 787741"/>
                  <a:gd name="connsiteY1" fmla="*/ 0 h 363861"/>
                  <a:gd name="connsiteX2" fmla="*/ 787741 w 787741"/>
                  <a:gd name="connsiteY2" fmla="*/ 363861 h 363861"/>
                  <a:gd name="connsiteX3" fmla="*/ 0 w 787741"/>
                  <a:gd name="connsiteY3" fmla="*/ 363861 h 363861"/>
                  <a:gd name="connsiteX4" fmla="*/ 0 w 787741"/>
                  <a:gd name="connsiteY4" fmla="*/ 0 h 363861"/>
                  <a:gd name="connsiteX0" fmla="*/ 0 w 1279231"/>
                  <a:gd name="connsiteY0" fmla="*/ 0 h 371481"/>
                  <a:gd name="connsiteX1" fmla="*/ 787741 w 1279231"/>
                  <a:gd name="connsiteY1" fmla="*/ 0 h 371481"/>
                  <a:gd name="connsiteX2" fmla="*/ 1279231 w 1279231"/>
                  <a:gd name="connsiteY2" fmla="*/ 371481 h 371481"/>
                  <a:gd name="connsiteX3" fmla="*/ 0 w 1279231"/>
                  <a:gd name="connsiteY3" fmla="*/ 363861 h 371481"/>
                  <a:gd name="connsiteX4" fmla="*/ 0 w 1279231"/>
                  <a:gd name="connsiteY4" fmla="*/ 0 h 371481"/>
                  <a:gd name="connsiteX0" fmla="*/ 636270 w 1915501"/>
                  <a:gd name="connsiteY0" fmla="*/ 0 h 371481"/>
                  <a:gd name="connsiteX1" fmla="*/ 1424011 w 1915501"/>
                  <a:gd name="connsiteY1" fmla="*/ 0 h 371481"/>
                  <a:gd name="connsiteX2" fmla="*/ 1915501 w 1915501"/>
                  <a:gd name="connsiteY2" fmla="*/ 371481 h 371481"/>
                  <a:gd name="connsiteX3" fmla="*/ 0 w 1915501"/>
                  <a:gd name="connsiteY3" fmla="*/ 363861 h 371481"/>
                  <a:gd name="connsiteX4" fmla="*/ 636270 w 1915501"/>
                  <a:gd name="connsiteY4" fmla="*/ 0 h 371481"/>
                  <a:gd name="connsiteX0" fmla="*/ 636270 w 1429732"/>
                  <a:gd name="connsiteY0" fmla="*/ 0 h 363861"/>
                  <a:gd name="connsiteX1" fmla="*/ 1424011 w 1429732"/>
                  <a:gd name="connsiteY1" fmla="*/ 0 h 363861"/>
                  <a:gd name="connsiteX2" fmla="*/ 1429732 w 1429732"/>
                  <a:gd name="connsiteY2" fmla="*/ 362292 h 363861"/>
                  <a:gd name="connsiteX3" fmla="*/ 0 w 1429732"/>
                  <a:gd name="connsiteY3" fmla="*/ 363861 h 363861"/>
                  <a:gd name="connsiteX4" fmla="*/ 636270 w 1429732"/>
                  <a:gd name="connsiteY4" fmla="*/ 0 h 363861"/>
                  <a:gd name="connsiteX0" fmla="*/ 2071 w 795533"/>
                  <a:gd name="connsiteY0" fmla="*/ 0 h 362292"/>
                  <a:gd name="connsiteX1" fmla="*/ 789812 w 795533"/>
                  <a:gd name="connsiteY1" fmla="*/ 0 h 362292"/>
                  <a:gd name="connsiteX2" fmla="*/ 795533 w 795533"/>
                  <a:gd name="connsiteY2" fmla="*/ 362292 h 362292"/>
                  <a:gd name="connsiteX3" fmla="*/ 0 w 795533"/>
                  <a:gd name="connsiteY3" fmla="*/ 360798 h 362292"/>
                  <a:gd name="connsiteX4" fmla="*/ 2071 w 795533"/>
                  <a:gd name="connsiteY4" fmla="*/ 0 h 362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5533" h="362292">
                    <a:moveTo>
                      <a:pt x="2071" y="0"/>
                    </a:moveTo>
                    <a:lnTo>
                      <a:pt x="789812" y="0"/>
                    </a:lnTo>
                    <a:lnTo>
                      <a:pt x="795533" y="362292"/>
                    </a:lnTo>
                    <a:lnTo>
                      <a:pt x="0" y="360798"/>
                    </a:lnTo>
                    <a:cubicBezTo>
                      <a:pt x="690" y="240532"/>
                      <a:pt x="1381" y="120266"/>
                      <a:pt x="207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157" name="Přímá spojovací čára 12">
                <a:extLst>
                  <a:ext uri="{FF2B5EF4-FFF2-40B4-BE49-F238E27FC236}">
                    <a16:creationId xmlns:a16="http://schemas.microsoft.com/office/drawing/2014/main" id="{3325A418-457A-4135-BE5B-155DC66F83D4}"/>
                  </a:ext>
                </a:extLst>
              </p:cNvPr>
              <p:cNvCxnSpPr/>
              <p:nvPr/>
            </p:nvCxnSpPr>
            <p:spPr bwMode="auto">
              <a:xfrm>
                <a:off x="4197918" y="4995089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Přímá spojovací čára 13">
                <a:extLst>
                  <a:ext uri="{FF2B5EF4-FFF2-40B4-BE49-F238E27FC236}">
                    <a16:creationId xmlns:a16="http://schemas.microsoft.com/office/drawing/2014/main" id="{17807624-23BD-40EA-84C0-349B4CC7E41F}"/>
                  </a:ext>
                </a:extLst>
              </p:cNvPr>
              <p:cNvCxnSpPr/>
              <p:nvPr/>
            </p:nvCxnSpPr>
            <p:spPr bwMode="auto">
              <a:xfrm>
                <a:off x="4202598" y="3311954"/>
                <a:ext cx="2738473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Přímá spojovací čára 14">
                <a:extLst>
                  <a:ext uri="{FF2B5EF4-FFF2-40B4-BE49-F238E27FC236}">
                    <a16:creationId xmlns:a16="http://schemas.microsoft.com/office/drawing/2014/main" id="{11F3A113-B114-43A2-B96E-2EFE93D2D0A3}"/>
                  </a:ext>
                </a:extLst>
              </p:cNvPr>
              <p:cNvCxnSpPr/>
              <p:nvPr/>
            </p:nvCxnSpPr>
            <p:spPr bwMode="auto">
              <a:xfrm>
                <a:off x="4504409" y="2936591"/>
                <a:ext cx="0" cy="229645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Přímá spojovací čára 15">
                <a:extLst>
                  <a:ext uri="{FF2B5EF4-FFF2-40B4-BE49-F238E27FC236}">
                    <a16:creationId xmlns:a16="http://schemas.microsoft.com/office/drawing/2014/main" id="{435C8620-FD53-48C4-9C0C-0641F95DE14C}"/>
                  </a:ext>
                </a:extLst>
              </p:cNvPr>
              <p:cNvCxnSpPr/>
              <p:nvPr/>
            </p:nvCxnSpPr>
            <p:spPr bwMode="auto">
              <a:xfrm>
                <a:off x="5137987" y="2931462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Přímá spojovací čára 15">
                <a:extLst>
                  <a:ext uri="{FF2B5EF4-FFF2-40B4-BE49-F238E27FC236}">
                    <a16:creationId xmlns:a16="http://schemas.microsoft.com/office/drawing/2014/main" id="{8A83703D-59FA-4C78-9064-046FF52966CC}"/>
                  </a:ext>
                </a:extLst>
              </p:cNvPr>
              <p:cNvCxnSpPr/>
              <p:nvPr/>
            </p:nvCxnSpPr>
            <p:spPr bwMode="auto">
              <a:xfrm>
                <a:off x="5929182" y="2937873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Přímá spojovací čára 15">
                <a:extLst>
                  <a:ext uri="{FF2B5EF4-FFF2-40B4-BE49-F238E27FC236}">
                    <a16:creationId xmlns:a16="http://schemas.microsoft.com/office/drawing/2014/main" id="{A3A77CD4-9E13-436D-88B2-3E0A9C388CAB}"/>
                  </a:ext>
                </a:extLst>
              </p:cNvPr>
              <p:cNvCxnSpPr/>
              <p:nvPr/>
            </p:nvCxnSpPr>
            <p:spPr bwMode="auto">
              <a:xfrm>
                <a:off x="6402907" y="2926634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Přímá spojovací čára 12">
                <a:extLst>
                  <a:ext uri="{FF2B5EF4-FFF2-40B4-BE49-F238E27FC236}">
                    <a16:creationId xmlns:a16="http://schemas.microsoft.com/office/drawing/2014/main" id="{94457E71-D7BD-48A2-9CF1-AAA86094E7EF}"/>
                  </a:ext>
                </a:extLst>
              </p:cNvPr>
              <p:cNvCxnSpPr/>
              <p:nvPr/>
            </p:nvCxnSpPr>
            <p:spPr bwMode="auto">
              <a:xfrm>
                <a:off x="4197918" y="4634978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Přímá spojovací čára 12">
                <a:extLst>
                  <a:ext uri="{FF2B5EF4-FFF2-40B4-BE49-F238E27FC236}">
                    <a16:creationId xmlns:a16="http://schemas.microsoft.com/office/drawing/2014/main" id="{959A50E2-F260-4C28-BDED-C982C004CD4D}"/>
                  </a:ext>
                </a:extLst>
              </p:cNvPr>
              <p:cNvCxnSpPr/>
              <p:nvPr/>
            </p:nvCxnSpPr>
            <p:spPr bwMode="auto">
              <a:xfrm>
                <a:off x="4197918" y="3904159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" name="Skupina 204">
              <a:extLst>
                <a:ext uri="{FF2B5EF4-FFF2-40B4-BE49-F238E27FC236}">
                  <a16:creationId xmlns:a16="http://schemas.microsoft.com/office/drawing/2014/main" id="{8414BD3B-673A-4934-946C-47A401E79924}"/>
                </a:ext>
              </a:extLst>
            </p:cNvPr>
            <p:cNvGrpSpPr/>
            <p:nvPr/>
          </p:nvGrpSpPr>
          <p:grpSpPr>
            <a:xfrm>
              <a:off x="3979916" y="2060432"/>
              <a:ext cx="2826815" cy="2132328"/>
              <a:chOff x="3746747" y="2813498"/>
              <a:chExt cx="3203686" cy="2742980"/>
            </a:xfrm>
          </p:grpSpPr>
          <p:sp>
            <p:nvSpPr>
              <p:cNvPr id="206" name="TextovéPole 16">
                <a:extLst>
                  <a:ext uri="{FF2B5EF4-FFF2-40B4-BE49-F238E27FC236}">
                    <a16:creationId xmlns:a16="http://schemas.microsoft.com/office/drawing/2014/main" id="{E2C4DC49-FCE4-4AC0-A2CB-119473AF3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2983" y="523621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207" name="TextovéPole 17">
                <a:extLst>
                  <a:ext uri="{FF2B5EF4-FFF2-40B4-BE49-F238E27FC236}">
                    <a16:creationId xmlns:a16="http://schemas.microsoft.com/office/drawing/2014/main" id="{62186E33-FE0D-48A1-BC40-015C94572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1782" y="5231763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T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08" name="TextovéPole 21">
                <a:extLst>
                  <a:ext uri="{FF2B5EF4-FFF2-40B4-BE49-F238E27FC236}">
                    <a16:creationId xmlns:a16="http://schemas.microsoft.com/office/drawing/2014/main" id="{41B4E23D-4E1B-41DE-BD16-B0743CD81C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9171" y="5207058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0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Obdélník 208">
                <a:extLst>
                  <a:ext uri="{FF2B5EF4-FFF2-40B4-BE49-F238E27FC236}">
                    <a16:creationId xmlns:a16="http://schemas.microsoft.com/office/drawing/2014/main" id="{EA94724A-0D8F-44BE-8097-D8F6FA4039FF}"/>
                  </a:ext>
                </a:extLst>
              </p:cNvPr>
              <p:cNvSpPr/>
              <p:nvPr/>
            </p:nvSpPr>
            <p:spPr bwMode="auto">
              <a:xfrm>
                <a:off x="5138697" y="2931173"/>
                <a:ext cx="1800932" cy="1710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210" name="Přímá spojovací čára 4">
                <a:extLst>
                  <a:ext uri="{FF2B5EF4-FFF2-40B4-BE49-F238E27FC236}">
                    <a16:creationId xmlns:a16="http://schemas.microsoft.com/office/drawing/2014/main" id="{4C35CC0D-34FA-46CB-B61B-BABDCC0A4A3E}"/>
                  </a:ext>
                </a:extLst>
              </p:cNvPr>
              <p:cNvCxnSpPr/>
              <p:nvPr/>
            </p:nvCxnSpPr>
            <p:spPr bwMode="auto">
              <a:xfrm>
                <a:off x="4205719" y="2935309"/>
                <a:ext cx="0" cy="2296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Přímá spojovací čára 5">
                <a:extLst>
                  <a:ext uri="{FF2B5EF4-FFF2-40B4-BE49-F238E27FC236}">
                    <a16:creationId xmlns:a16="http://schemas.microsoft.com/office/drawing/2014/main" id="{BD9F262D-CCAF-443A-93E5-CB965084324A}"/>
                  </a:ext>
                </a:extLst>
              </p:cNvPr>
              <p:cNvCxnSpPr/>
              <p:nvPr/>
            </p:nvCxnSpPr>
            <p:spPr bwMode="auto">
              <a:xfrm>
                <a:off x="4211960" y="5229200"/>
                <a:ext cx="27384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Přímá spojovací čára 6">
                <a:extLst>
                  <a:ext uri="{FF2B5EF4-FFF2-40B4-BE49-F238E27FC236}">
                    <a16:creationId xmlns:a16="http://schemas.microsoft.com/office/drawing/2014/main" id="{6442D36C-CF68-4FEA-B80E-EECD6A8AFADD}"/>
                  </a:ext>
                </a:extLst>
              </p:cNvPr>
              <p:cNvCxnSpPr/>
              <p:nvPr/>
            </p:nvCxnSpPr>
            <p:spPr bwMode="auto">
              <a:xfrm>
                <a:off x="4144864" y="500524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Přímá spojovací čára 7">
                <a:extLst>
                  <a:ext uri="{FF2B5EF4-FFF2-40B4-BE49-F238E27FC236}">
                    <a16:creationId xmlns:a16="http://schemas.microsoft.com/office/drawing/2014/main" id="{2FB92B95-146E-4813-9311-32B66CCA2FF2}"/>
                  </a:ext>
                </a:extLst>
              </p:cNvPr>
              <p:cNvCxnSpPr/>
              <p:nvPr/>
            </p:nvCxnSpPr>
            <p:spPr bwMode="auto">
              <a:xfrm>
                <a:off x="4144864" y="3306825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Přímá spojovací čára 8">
                <a:extLst>
                  <a:ext uri="{FF2B5EF4-FFF2-40B4-BE49-F238E27FC236}">
                    <a16:creationId xmlns:a16="http://schemas.microsoft.com/office/drawing/2014/main" id="{D88B7C95-DA2C-4ECB-A5DF-6389440DA306}"/>
                  </a:ext>
                </a:extLst>
              </p:cNvPr>
              <p:cNvCxnSpPr/>
              <p:nvPr/>
            </p:nvCxnSpPr>
            <p:spPr bwMode="auto">
              <a:xfrm>
                <a:off x="4149545" y="2943002"/>
                <a:ext cx="546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Přímá spojovací čára 9">
                <a:extLst>
                  <a:ext uri="{FF2B5EF4-FFF2-40B4-BE49-F238E27FC236}">
                    <a16:creationId xmlns:a16="http://schemas.microsoft.com/office/drawing/2014/main" id="{F705045F-1578-437F-A86C-27BF62A5EC90}"/>
                  </a:ext>
                </a:extLst>
              </p:cNvPr>
              <p:cNvCxnSpPr/>
              <p:nvPr/>
            </p:nvCxnSpPr>
            <p:spPr bwMode="auto">
              <a:xfrm>
                <a:off x="4498748" y="5229200"/>
                <a:ext cx="0" cy="4487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Přímá spojovací čára 11">
                <a:extLst>
                  <a:ext uri="{FF2B5EF4-FFF2-40B4-BE49-F238E27FC236}">
                    <a16:creationId xmlns:a16="http://schemas.microsoft.com/office/drawing/2014/main" id="{444E2D21-424C-44D1-94BF-AF92208AF403}"/>
                  </a:ext>
                </a:extLst>
              </p:cNvPr>
              <p:cNvCxnSpPr/>
              <p:nvPr/>
            </p:nvCxnSpPr>
            <p:spPr bwMode="auto">
              <a:xfrm>
                <a:off x="5138568" y="5233046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TextovéPole 19">
                <a:extLst>
                  <a:ext uri="{FF2B5EF4-FFF2-40B4-BE49-F238E27FC236}">
                    <a16:creationId xmlns:a16="http://schemas.microsoft.com/office/drawing/2014/main" id="{0DD097CD-CFBF-4DBA-88BD-8F8BE085F4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470036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cs-CZ" altLang="cs-CZ" sz="1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18" name="TextovéPole 20">
                <a:extLst>
                  <a:ext uri="{FF2B5EF4-FFF2-40B4-BE49-F238E27FC236}">
                    <a16:creationId xmlns:a16="http://schemas.microsoft.com/office/drawing/2014/main" id="{FC4C1845-C391-475F-9A89-9E996C5671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301" y="281349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9" name="Přímá spojovací čára 11">
                <a:extLst>
                  <a:ext uri="{FF2B5EF4-FFF2-40B4-BE49-F238E27FC236}">
                    <a16:creationId xmlns:a16="http://schemas.microsoft.com/office/drawing/2014/main" id="{FD3691D4-957D-44CA-A1FC-1015385690FF}"/>
                  </a:ext>
                </a:extLst>
              </p:cNvPr>
              <p:cNvCxnSpPr/>
              <p:nvPr/>
            </p:nvCxnSpPr>
            <p:spPr bwMode="auto">
              <a:xfrm>
                <a:off x="5929763" y="5239457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Přímá spojovací čára 11">
                <a:extLst>
                  <a:ext uri="{FF2B5EF4-FFF2-40B4-BE49-F238E27FC236}">
                    <a16:creationId xmlns:a16="http://schemas.microsoft.com/office/drawing/2014/main" id="{CC1442D7-1C60-4A46-AE4C-63997FD087D6}"/>
                  </a:ext>
                </a:extLst>
              </p:cNvPr>
              <p:cNvCxnSpPr/>
              <p:nvPr/>
            </p:nvCxnSpPr>
            <p:spPr bwMode="auto">
              <a:xfrm>
                <a:off x="6413648" y="5228218"/>
                <a:ext cx="0" cy="461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Přímá spojovací čára 6">
                <a:extLst>
                  <a:ext uri="{FF2B5EF4-FFF2-40B4-BE49-F238E27FC236}">
                    <a16:creationId xmlns:a16="http://schemas.microsoft.com/office/drawing/2014/main" id="{4489EA18-1CAB-4B08-BF47-435205CE8BD6}"/>
                  </a:ext>
                </a:extLst>
              </p:cNvPr>
              <p:cNvCxnSpPr/>
              <p:nvPr/>
            </p:nvCxnSpPr>
            <p:spPr bwMode="auto">
              <a:xfrm>
                <a:off x="4144864" y="4634978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Přímá spojovací čára 6">
                <a:extLst>
                  <a:ext uri="{FF2B5EF4-FFF2-40B4-BE49-F238E27FC236}">
                    <a16:creationId xmlns:a16="http://schemas.microsoft.com/office/drawing/2014/main" id="{0EBB1F80-A96F-480F-840C-BB4B92111B67}"/>
                  </a:ext>
                </a:extLst>
              </p:cNvPr>
              <p:cNvCxnSpPr/>
              <p:nvPr/>
            </p:nvCxnSpPr>
            <p:spPr bwMode="auto">
              <a:xfrm>
                <a:off x="4144864" y="3904159"/>
                <a:ext cx="5461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TextovéPole 17">
                <a:extLst>
                  <a:ext uri="{FF2B5EF4-FFF2-40B4-BE49-F238E27FC236}">
                    <a16:creationId xmlns:a16="http://schemas.microsoft.com/office/drawing/2014/main" id="{979D3465-4D7B-4C31-A510-79119DF5A3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88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4" name="TextovéPole 17">
                <a:extLst>
                  <a:ext uri="{FF2B5EF4-FFF2-40B4-BE49-F238E27FC236}">
                    <a16:creationId xmlns:a16="http://schemas.microsoft.com/office/drawing/2014/main" id="{A8D170A0-6BDA-4089-B84B-13D5B7495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78962" y="5239745"/>
                <a:ext cx="496320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T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5" name="TextovéPole 19">
                <a:extLst>
                  <a:ext uri="{FF2B5EF4-FFF2-40B4-BE49-F238E27FC236}">
                    <a16:creationId xmlns:a16="http://schemas.microsoft.com/office/drawing/2014/main" id="{450F6483-37CA-4C70-A33B-A2A074A85B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6747" y="4832892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tx1"/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tx1"/>
                    </a:solidFill>
                  </a:rPr>
                  <a:t>1</a:t>
                </a:r>
                <a:endParaRPr lang="cs-CZ" altLang="cs-CZ" sz="10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TextovéPole 19">
                <a:extLst>
                  <a:ext uri="{FF2B5EF4-FFF2-40B4-BE49-F238E27FC236}">
                    <a16:creationId xmlns:a16="http://schemas.microsoft.com/office/drawing/2014/main" id="{E036620B-2C31-4E54-9663-432F25AF59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846" y="3759688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3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7" name="TextovéPole 19">
                <a:extLst>
                  <a:ext uri="{FF2B5EF4-FFF2-40B4-BE49-F238E27FC236}">
                    <a16:creationId xmlns:a16="http://schemas.microsoft.com/office/drawing/2014/main" id="{E8960AFE-113F-4A2E-8BB3-45AA573AF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947" y="3149274"/>
                <a:ext cx="496318" cy="3167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SzPct val="100000"/>
                  <a:buFont typeface="Arial" panose="020B0604020202020204" pitchFamily="34" charset="0"/>
                  <a:buChar char="•"/>
                  <a:defRPr sz="28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000"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SzPct val="100000"/>
                  <a:buFont typeface="Arial" panose="020B0604020202020204" pitchFamily="34" charset="0"/>
                  <a:buChar char="•"/>
                  <a:defRPr>
                    <a:solidFill>
                      <a:srgbClr val="000000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cs-CZ" altLang="cs-CZ" sz="1000" dirty="0">
                    <a:solidFill>
                      <a:schemeClr val="bg1">
                        <a:lumMod val="75000"/>
                      </a:schemeClr>
                    </a:solidFill>
                  </a:rPr>
                  <a:t>M</a:t>
                </a:r>
                <a:r>
                  <a:rPr lang="en-US" altLang="cs-CZ" sz="1000" baseline="-25000" dirty="0">
                    <a:solidFill>
                      <a:schemeClr val="bg1">
                        <a:lumMod val="75000"/>
                      </a:schemeClr>
                    </a:solidFill>
                  </a:rPr>
                  <a:t>4</a:t>
                </a:r>
                <a:endParaRPr lang="cs-CZ" altLang="cs-CZ" sz="1000" baseline="-250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28" name="Obdélník 174">
                <a:extLst>
                  <a:ext uri="{FF2B5EF4-FFF2-40B4-BE49-F238E27FC236}">
                    <a16:creationId xmlns:a16="http://schemas.microsoft.com/office/drawing/2014/main" id="{F575CAA8-678B-4118-9C0E-7E84FEF70114}"/>
                  </a:ext>
                </a:extLst>
              </p:cNvPr>
              <p:cNvSpPr/>
              <p:nvPr/>
            </p:nvSpPr>
            <p:spPr bwMode="auto">
              <a:xfrm>
                <a:off x="4503816" y="2919623"/>
                <a:ext cx="633087" cy="1720828"/>
              </a:xfrm>
              <a:custGeom>
                <a:avLst/>
                <a:gdLst>
                  <a:gd name="connsiteX0" fmla="*/ 0 w 623880"/>
                  <a:gd name="connsiteY0" fmla="*/ 0 h 735557"/>
                  <a:gd name="connsiteX1" fmla="*/ 623880 w 623880"/>
                  <a:gd name="connsiteY1" fmla="*/ 0 h 735557"/>
                  <a:gd name="connsiteX2" fmla="*/ 623880 w 623880"/>
                  <a:gd name="connsiteY2" fmla="*/ 735557 h 735557"/>
                  <a:gd name="connsiteX3" fmla="*/ 0 w 623880"/>
                  <a:gd name="connsiteY3" fmla="*/ 735557 h 735557"/>
                  <a:gd name="connsiteX4" fmla="*/ 0 w 623880"/>
                  <a:gd name="connsiteY4" fmla="*/ 0 h 735557"/>
                  <a:gd name="connsiteX0" fmla="*/ 3810 w 627690"/>
                  <a:gd name="connsiteY0" fmla="*/ 0 h 1105127"/>
                  <a:gd name="connsiteX1" fmla="*/ 627690 w 627690"/>
                  <a:gd name="connsiteY1" fmla="*/ 0 h 1105127"/>
                  <a:gd name="connsiteX2" fmla="*/ 627690 w 627690"/>
                  <a:gd name="connsiteY2" fmla="*/ 735557 h 1105127"/>
                  <a:gd name="connsiteX3" fmla="*/ 0 w 627690"/>
                  <a:gd name="connsiteY3" fmla="*/ 1105127 h 1105127"/>
                  <a:gd name="connsiteX4" fmla="*/ 3810 w 627690"/>
                  <a:gd name="connsiteY4" fmla="*/ 0 h 1105127"/>
                  <a:gd name="connsiteX0" fmla="*/ 0 w 627690"/>
                  <a:gd name="connsiteY0" fmla="*/ 0 h 1691867"/>
                  <a:gd name="connsiteX1" fmla="*/ 627690 w 627690"/>
                  <a:gd name="connsiteY1" fmla="*/ 586740 h 1691867"/>
                  <a:gd name="connsiteX2" fmla="*/ 627690 w 627690"/>
                  <a:gd name="connsiteY2" fmla="*/ 1322297 h 1691867"/>
                  <a:gd name="connsiteX3" fmla="*/ 0 w 627690"/>
                  <a:gd name="connsiteY3" fmla="*/ 1691867 h 1691867"/>
                  <a:gd name="connsiteX4" fmla="*/ 0 w 627690"/>
                  <a:gd name="connsiteY4" fmla="*/ 0 h 1691867"/>
                  <a:gd name="connsiteX0" fmla="*/ 0 w 635310"/>
                  <a:gd name="connsiteY0" fmla="*/ 0 h 1703297"/>
                  <a:gd name="connsiteX1" fmla="*/ 635310 w 635310"/>
                  <a:gd name="connsiteY1" fmla="*/ 598170 h 1703297"/>
                  <a:gd name="connsiteX2" fmla="*/ 635310 w 635310"/>
                  <a:gd name="connsiteY2" fmla="*/ 1333727 h 1703297"/>
                  <a:gd name="connsiteX3" fmla="*/ 7620 w 635310"/>
                  <a:gd name="connsiteY3" fmla="*/ 1703297 h 1703297"/>
                  <a:gd name="connsiteX4" fmla="*/ 0 w 635310"/>
                  <a:gd name="connsiteY4" fmla="*/ 0 h 1703297"/>
                  <a:gd name="connsiteX0" fmla="*/ 0 w 656900"/>
                  <a:gd name="connsiteY0" fmla="*/ 357545 h 2060842"/>
                  <a:gd name="connsiteX1" fmla="*/ 656900 w 656900"/>
                  <a:gd name="connsiteY1" fmla="*/ 0 h 2060842"/>
                  <a:gd name="connsiteX2" fmla="*/ 635310 w 656900"/>
                  <a:gd name="connsiteY2" fmla="*/ 1691272 h 2060842"/>
                  <a:gd name="connsiteX3" fmla="*/ 7620 w 656900"/>
                  <a:gd name="connsiteY3" fmla="*/ 2060842 h 2060842"/>
                  <a:gd name="connsiteX4" fmla="*/ 0 w 656900"/>
                  <a:gd name="connsiteY4" fmla="*/ 357545 h 2060842"/>
                  <a:gd name="connsiteX0" fmla="*/ 3175 w 649280"/>
                  <a:gd name="connsiteY0" fmla="*/ 0 h 2095385"/>
                  <a:gd name="connsiteX1" fmla="*/ 649280 w 649280"/>
                  <a:gd name="connsiteY1" fmla="*/ 34543 h 2095385"/>
                  <a:gd name="connsiteX2" fmla="*/ 627690 w 649280"/>
                  <a:gd name="connsiteY2" fmla="*/ 1725815 h 2095385"/>
                  <a:gd name="connsiteX3" fmla="*/ 0 w 649280"/>
                  <a:gd name="connsiteY3" fmla="*/ 2095385 h 2095385"/>
                  <a:gd name="connsiteX4" fmla="*/ 3175 w 649280"/>
                  <a:gd name="connsiteY4" fmla="*/ 0 h 2095385"/>
                  <a:gd name="connsiteX0" fmla="*/ 3175 w 634887"/>
                  <a:gd name="connsiteY0" fmla="*/ 0 h 2095385"/>
                  <a:gd name="connsiteX1" fmla="*/ 634887 w 634887"/>
                  <a:gd name="connsiteY1" fmla="*/ 10038 h 2095385"/>
                  <a:gd name="connsiteX2" fmla="*/ 627690 w 634887"/>
                  <a:gd name="connsiteY2" fmla="*/ 1725815 h 2095385"/>
                  <a:gd name="connsiteX3" fmla="*/ 0 w 634887"/>
                  <a:gd name="connsiteY3" fmla="*/ 2095385 h 2095385"/>
                  <a:gd name="connsiteX4" fmla="*/ 3175 w 634887"/>
                  <a:gd name="connsiteY4" fmla="*/ 0 h 2095385"/>
                  <a:gd name="connsiteX0" fmla="*/ 3175 w 627690"/>
                  <a:gd name="connsiteY0" fmla="*/ 0 h 2095385"/>
                  <a:gd name="connsiteX1" fmla="*/ 627690 w 627690"/>
                  <a:gd name="connsiteY1" fmla="*/ 10038 h 2095385"/>
                  <a:gd name="connsiteX2" fmla="*/ 627690 w 627690"/>
                  <a:gd name="connsiteY2" fmla="*/ 1725815 h 2095385"/>
                  <a:gd name="connsiteX3" fmla="*/ 0 w 627690"/>
                  <a:gd name="connsiteY3" fmla="*/ 2095385 h 2095385"/>
                  <a:gd name="connsiteX4" fmla="*/ 3175 w 627690"/>
                  <a:gd name="connsiteY4" fmla="*/ 0 h 2095385"/>
                  <a:gd name="connsiteX0" fmla="*/ 3176 w 627690"/>
                  <a:gd name="connsiteY0" fmla="*/ 0 h 2095385"/>
                  <a:gd name="connsiteX1" fmla="*/ 627690 w 627690"/>
                  <a:gd name="connsiteY1" fmla="*/ 10038 h 2095385"/>
                  <a:gd name="connsiteX2" fmla="*/ 627690 w 627690"/>
                  <a:gd name="connsiteY2" fmla="*/ 1725815 h 2095385"/>
                  <a:gd name="connsiteX3" fmla="*/ 0 w 627690"/>
                  <a:gd name="connsiteY3" fmla="*/ 2095385 h 2095385"/>
                  <a:gd name="connsiteX4" fmla="*/ 3176 w 627690"/>
                  <a:gd name="connsiteY4" fmla="*/ 0 h 2095385"/>
                  <a:gd name="connsiteX0" fmla="*/ 3176 w 627690"/>
                  <a:gd name="connsiteY0" fmla="*/ 6299 h 2085347"/>
                  <a:gd name="connsiteX1" fmla="*/ 627690 w 627690"/>
                  <a:gd name="connsiteY1" fmla="*/ 0 h 2085347"/>
                  <a:gd name="connsiteX2" fmla="*/ 627690 w 627690"/>
                  <a:gd name="connsiteY2" fmla="*/ 1715777 h 2085347"/>
                  <a:gd name="connsiteX3" fmla="*/ 0 w 627690"/>
                  <a:gd name="connsiteY3" fmla="*/ 2085347 h 2085347"/>
                  <a:gd name="connsiteX4" fmla="*/ 3176 w 627690"/>
                  <a:gd name="connsiteY4" fmla="*/ 6299 h 2085347"/>
                  <a:gd name="connsiteX0" fmla="*/ 8574 w 633088"/>
                  <a:gd name="connsiteY0" fmla="*/ 6299 h 1720827"/>
                  <a:gd name="connsiteX1" fmla="*/ 633088 w 633088"/>
                  <a:gd name="connsiteY1" fmla="*/ 0 h 1720827"/>
                  <a:gd name="connsiteX2" fmla="*/ 633088 w 633088"/>
                  <a:gd name="connsiteY2" fmla="*/ 1715777 h 1720827"/>
                  <a:gd name="connsiteX3" fmla="*/ 0 w 633088"/>
                  <a:gd name="connsiteY3" fmla="*/ 1720827 h 1720827"/>
                  <a:gd name="connsiteX4" fmla="*/ 8574 w 633088"/>
                  <a:gd name="connsiteY4" fmla="*/ 6299 h 172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3088" h="1720827">
                    <a:moveTo>
                      <a:pt x="8574" y="6299"/>
                    </a:moveTo>
                    <a:lnTo>
                      <a:pt x="633088" y="0"/>
                    </a:lnTo>
                    <a:lnTo>
                      <a:pt x="633088" y="1715777"/>
                    </a:lnTo>
                    <a:lnTo>
                      <a:pt x="0" y="1720827"/>
                    </a:lnTo>
                    <a:cubicBezTo>
                      <a:pt x="1058" y="1022365"/>
                      <a:pt x="7516" y="704761"/>
                      <a:pt x="8574" y="6299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 dirty="0"/>
              </a:p>
            </p:txBody>
          </p:sp>
          <p:sp>
            <p:nvSpPr>
              <p:cNvPr id="229" name="Obdélník 176">
                <a:extLst>
                  <a:ext uri="{FF2B5EF4-FFF2-40B4-BE49-F238E27FC236}">
                    <a16:creationId xmlns:a16="http://schemas.microsoft.com/office/drawing/2014/main" id="{25C676DD-DBD3-4EBA-8FEB-038CBC4C7E4E}"/>
                  </a:ext>
                </a:extLst>
              </p:cNvPr>
              <p:cNvSpPr/>
              <p:nvPr/>
            </p:nvSpPr>
            <p:spPr bwMode="auto">
              <a:xfrm>
                <a:off x="5136497" y="4637541"/>
                <a:ext cx="1796547" cy="360798"/>
              </a:xfrm>
              <a:custGeom>
                <a:avLst/>
                <a:gdLst>
                  <a:gd name="connsiteX0" fmla="*/ 0 w 787741"/>
                  <a:gd name="connsiteY0" fmla="*/ 0 h 363861"/>
                  <a:gd name="connsiteX1" fmla="*/ 787741 w 787741"/>
                  <a:gd name="connsiteY1" fmla="*/ 0 h 363861"/>
                  <a:gd name="connsiteX2" fmla="*/ 787741 w 787741"/>
                  <a:gd name="connsiteY2" fmla="*/ 363861 h 363861"/>
                  <a:gd name="connsiteX3" fmla="*/ 0 w 787741"/>
                  <a:gd name="connsiteY3" fmla="*/ 363861 h 363861"/>
                  <a:gd name="connsiteX4" fmla="*/ 0 w 787741"/>
                  <a:gd name="connsiteY4" fmla="*/ 0 h 363861"/>
                  <a:gd name="connsiteX0" fmla="*/ 0 w 1279231"/>
                  <a:gd name="connsiteY0" fmla="*/ 0 h 371481"/>
                  <a:gd name="connsiteX1" fmla="*/ 787741 w 1279231"/>
                  <a:gd name="connsiteY1" fmla="*/ 0 h 371481"/>
                  <a:gd name="connsiteX2" fmla="*/ 1279231 w 1279231"/>
                  <a:gd name="connsiteY2" fmla="*/ 371481 h 371481"/>
                  <a:gd name="connsiteX3" fmla="*/ 0 w 1279231"/>
                  <a:gd name="connsiteY3" fmla="*/ 363861 h 371481"/>
                  <a:gd name="connsiteX4" fmla="*/ 0 w 1279231"/>
                  <a:gd name="connsiteY4" fmla="*/ 0 h 371481"/>
                  <a:gd name="connsiteX0" fmla="*/ 636270 w 1915501"/>
                  <a:gd name="connsiteY0" fmla="*/ 0 h 371481"/>
                  <a:gd name="connsiteX1" fmla="*/ 1424011 w 1915501"/>
                  <a:gd name="connsiteY1" fmla="*/ 0 h 371481"/>
                  <a:gd name="connsiteX2" fmla="*/ 1915501 w 1915501"/>
                  <a:gd name="connsiteY2" fmla="*/ 371481 h 371481"/>
                  <a:gd name="connsiteX3" fmla="*/ 0 w 1915501"/>
                  <a:gd name="connsiteY3" fmla="*/ 363861 h 371481"/>
                  <a:gd name="connsiteX4" fmla="*/ 636270 w 1915501"/>
                  <a:gd name="connsiteY4" fmla="*/ 0 h 371481"/>
                  <a:gd name="connsiteX0" fmla="*/ 636270 w 2448048"/>
                  <a:gd name="connsiteY0" fmla="*/ 0 h 371481"/>
                  <a:gd name="connsiteX1" fmla="*/ 1424011 w 2448048"/>
                  <a:gd name="connsiteY1" fmla="*/ 0 h 371481"/>
                  <a:gd name="connsiteX2" fmla="*/ 2448048 w 2448048"/>
                  <a:gd name="connsiteY2" fmla="*/ 371481 h 371481"/>
                  <a:gd name="connsiteX3" fmla="*/ 0 w 2448048"/>
                  <a:gd name="connsiteY3" fmla="*/ 363861 h 371481"/>
                  <a:gd name="connsiteX4" fmla="*/ 636270 w 2448048"/>
                  <a:gd name="connsiteY4" fmla="*/ 0 h 371481"/>
                  <a:gd name="connsiteX0" fmla="*/ 636270 w 2448048"/>
                  <a:gd name="connsiteY0" fmla="*/ 0 h 371481"/>
                  <a:gd name="connsiteX1" fmla="*/ 2424336 w 2448048"/>
                  <a:gd name="connsiteY1" fmla="*/ 0 h 371481"/>
                  <a:gd name="connsiteX2" fmla="*/ 2448048 w 2448048"/>
                  <a:gd name="connsiteY2" fmla="*/ 371481 h 371481"/>
                  <a:gd name="connsiteX3" fmla="*/ 0 w 2448048"/>
                  <a:gd name="connsiteY3" fmla="*/ 363861 h 371481"/>
                  <a:gd name="connsiteX4" fmla="*/ 636270 w 2448048"/>
                  <a:gd name="connsiteY4" fmla="*/ 0 h 371481"/>
                  <a:gd name="connsiteX0" fmla="*/ 636270 w 2426458"/>
                  <a:gd name="connsiteY0" fmla="*/ 0 h 371481"/>
                  <a:gd name="connsiteX1" fmla="*/ 2424336 w 2426458"/>
                  <a:gd name="connsiteY1" fmla="*/ 0 h 371481"/>
                  <a:gd name="connsiteX2" fmla="*/ 2426458 w 2426458"/>
                  <a:gd name="connsiteY2" fmla="*/ 371481 h 371481"/>
                  <a:gd name="connsiteX3" fmla="*/ 0 w 2426458"/>
                  <a:gd name="connsiteY3" fmla="*/ 363861 h 371481"/>
                  <a:gd name="connsiteX4" fmla="*/ 636270 w 2426458"/>
                  <a:gd name="connsiteY4" fmla="*/ 0 h 371481"/>
                  <a:gd name="connsiteX0" fmla="*/ 636270 w 2438756"/>
                  <a:gd name="connsiteY0" fmla="*/ 0 h 371481"/>
                  <a:gd name="connsiteX1" fmla="*/ 2438730 w 2438756"/>
                  <a:gd name="connsiteY1" fmla="*/ 8168 h 371481"/>
                  <a:gd name="connsiteX2" fmla="*/ 2426458 w 2438756"/>
                  <a:gd name="connsiteY2" fmla="*/ 371481 h 371481"/>
                  <a:gd name="connsiteX3" fmla="*/ 0 w 2438756"/>
                  <a:gd name="connsiteY3" fmla="*/ 363861 h 371481"/>
                  <a:gd name="connsiteX4" fmla="*/ 636270 w 2438756"/>
                  <a:gd name="connsiteY4" fmla="*/ 0 h 371481"/>
                  <a:gd name="connsiteX0" fmla="*/ 2071 w 1804557"/>
                  <a:gd name="connsiteY0" fmla="*/ 0 h 371481"/>
                  <a:gd name="connsiteX1" fmla="*/ 1804531 w 1804557"/>
                  <a:gd name="connsiteY1" fmla="*/ 8168 h 371481"/>
                  <a:gd name="connsiteX2" fmla="*/ 1792259 w 1804557"/>
                  <a:gd name="connsiteY2" fmla="*/ 371481 h 371481"/>
                  <a:gd name="connsiteX3" fmla="*/ 0 w 1804557"/>
                  <a:gd name="connsiteY3" fmla="*/ 363861 h 371481"/>
                  <a:gd name="connsiteX4" fmla="*/ 2071 w 1804557"/>
                  <a:gd name="connsiteY4" fmla="*/ 0 h 371481"/>
                  <a:gd name="connsiteX0" fmla="*/ 2071 w 1804557"/>
                  <a:gd name="connsiteY0" fmla="*/ 0 h 371481"/>
                  <a:gd name="connsiteX1" fmla="*/ 1804531 w 1804557"/>
                  <a:gd name="connsiteY1" fmla="*/ 8168 h 371481"/>
                  <a:gd name="connsiteX2" fmla="*/ 1792259 w 1804557"/>
                  <a:gd name="connsiteY2" fmla="*/ 371481 h 371481"/>
                  <a:gd name="connsiteX3" fmla="*/ 0 w 1804557"/>
                  <a:gd name="connsiteY3" fmla="*/ 360798 h 371481"/>
                  <a:gd name="connsiteX4" fmla="*/ 2071 w 1804557"/>
                  <a:gd name="connsiteY4" fmla="*/ 0 h 371481"/>
                  <a:gd name="connsiteX0" fmla="*/ 2071 w 1804563"/>
                  <a:gd name="connsiteY0" fmla="*/ 0 h 360798"/>
                  <a:gd name="connsiteX1" fmla="*/ 1804531 w 1804563"/>
                  <a:gd name="connsiteY1" fmla="*/ 8168 h 360798"/>
                  <a:gd name="connsiteX2" fmla="*/ 1794958 w 1804563"/>
                  <a:gd name="connsiteY2" fmla="*/ 356165 h 360798"/>
                  <a:gd name="connsiteX3" fmla="*/ 0 w 1804563"/>
                  <a:gd name="connsiteY3" fmla="*/ 360798 h 360798"/>
                  <a:gd name="connsiteX4" fmla="*/ 2071 w 1804563"/>
                  <a:gd name="connsiteY4" fmla="*/ 0 h 360798"/>
                  <a:gd name="connsiteX0" fmla="*/ 2071 w 1799194"/>
                  <a:gd name="connsiteY0" fmla="*/ 0 h 360798"/>
                  <a:gd name="connsiteX1" fmla="*/ 1799134 w 1799194"/>
                  <a:gd name="connsiteY1" fmla="*/ 5106 h 360798"/>
                  <a:gd name="connsiteX2" fmla="*/ 1794958 w 1799194"/>
                  <a:gd name="connsiteY2" fmla="*/ 356165 h 360798"/>
                  <a:gd name="connsiteX3" fmla="*/ 0 w 1799194"/>
                  <a:gd name="connsiteY3" fmla="*/ 360798 h 360798"/>
                  <a:gd name="connsiteX4" fmla="*/ 2071 w 1799194"/>
                  <a:gd name="connsiteY4" fmla="*/ 0 h 360798"/>
                  <a:gd name="connsiteX0" fmla="*/ 2071 w 1796547"/>
                  <a:gd name="connsiteY0" fmla="*/ 0 h 360798"/>
                  <a:gd name="connsiteX1" fmla="*/ 1796435 w 1796547"/>
                  <a:gd name="connsiteY1" fmla="*/ 2043 h 360798"/>
                  <a:gd name="connsiteX2" fmla="*/ 1794958 w 1796547"/>
                  <a:gd name="connsiteY2" fmla="*/ 356165 h 360798"/>
                  <a:gd name="connsiteX3" fmla="*/ 0 w 1796547"/>
                  <a:gd name="connsiteY3" fmla="*/ 360798 h 360798"/>
                  <a:gd name="connsiteX4" fmla="*/ 2071 w 1796547"/>
                  <a:gd name="connsiteY4" fmla="*/ 0 h 360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6547" h="360798">
                    <a:moveTo>
                      <a:pt x="2071" y="0"/>
                    </a:moveTo>
                    <a:lnTo>
                      <a:pt x="1796435" y="2043"/>
                    </a:lnTo>
                    <a:cubicBezTo>
                      <a:pt x="1797142" y="125870"/>
                      <a:pt x="1794251" y="232338"/>
                      <a:pt x="1794958" y="356165"/>
                    </a:cubicBezTo>
                    <a:lnTo>
                      <a:pt x="0" y="360798"/>
                    </a:lnTo>
                    <a:cubicBezTo>
                      <a:pt x="690" y="239511"/>
                      <a:pt x="1381" y="121287"/>
                      <a:pt x="2071" y="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cs-CZ" sz="1000"/>
              </a:p>
            </p:txBody>
          </p:sp>
          <p:cxnSp>
            <p:nvCxnSpPr>
              <p:cNvPr id="230" name="Přímá spojovací čára 12">
                <a:extLst>
                  <a:ext uri="{FF2B5EF4-FFF2-40B4-BE49-F238E27FC236}">
                    <a16:creationId xmlns:a16="http://schemas.microsoft.com/office/drawing/2014/main" id="{4A33B1B6-4DA5-49AA-BEED-3FA9FB942517}"/>
                  </a:ext>
                </a:extLst>
              </p:cNvPr>
              <p:cNvCxnSpPr/>
              <p:nvPr/>
            </p:nvCxnSpPr>
            <p:spPr bwMode="auto">
              <a:xfrm>
                <a:off x="4197918" y="4995089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Přímá spojovací čára 14">
                <a:extLst>
                  <a:ext uri="{FF2B5EF4-FFF2-40B4-BE49-F238E27FC236}">
                    <a16:creationId xmlns:a16="http://schemas.microsoft.com/office/drawing/2014/main" id="{A6DB017D-1999-4AE9-85DD-77CA4A3E1665}"/>
                  </a:ext>
                </a:extLst>
              </p:cNvPr>
              <p:cNvCxnSpPr/>
              <p:nvPr/>
            </p:nvCxnSpPr>
            <p:spPr bwMode="auto">
              <a:xfrm>
                <a:off x="4504409" y="2936591"/>
                <a:ext cx="0" cy="229645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Přímá spojovací čára 15">
                <a:extLst>
                  <a:ext uri="{FF2B5EF4-FFF2-40B4-BE49-F238E27FC236}">
                    <a16:creationId xmlns:a16="http://schemas.microsoft.com/office/drawing/2014/main" id="{F2F9842F-32A7-42E8-B015-B8009DDCFB1F}"/>
                  </a:ext>
                </a:extLst>
              </p:cNvPr>
              <p:cNvCxnSpPr/>
              <p:nvPr/>
            </p:nvCxnSpPr>
            <p:spPr bwMode="auto">
              <a:xfrm>
                <a:off x="5137987" y="2931462"/>
                <a:ext cx="0" cy="2295173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Přímá spojovací čára 12">
                <a:extLst>
                  <a:ext uri="{FF2B5EF4-FFF2-40B4-BE49-F238E27FC236}">
                    <a16:creationId xmlns:a16="http://schemas.microsoft.com/office/drawing/2014/main" id="{64456A49-1082-4A9D-B1A8-7E04CA206AFF}"/>
                  </a:ext>
                </a:extLst>
              </p:cNvPr>
              <p:cNvCxnSpPr/>
              <p:nvPr/>
            </p:nvCxnSpPr>
            <p:spPr bwMode="auto">
              <a:xfrm>
                <a:off x="4197918" y="4634978"/>
                <a:ext cx="2736912" cy="0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8" name="Obdélník 237">
              <a:extLst>
                <a:ext uri="{FF2B5EF4-FFF2-40B4-BE49-F238E27FC236}">
                  <a16:creationId xmlns:a16="http://schemas.microsoft.com/office/drawing/2014/main" id="{BFA5CAEB-F6B7-4D16-962D-F3E74695CE7F}"/>
                </a:ext>
              </a:extLst>
            </p:cNvPr>
            <p:cNvSpPr/>
            <p:nvPr/>
          </p:nvSpPr>
          <p:spPr bwMode="auto">
            <a:xfrm>
              <a:off x="4648666" y="3481174"/>
              <a:ext cx="558613" cy="27300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sp>
          <p:nvSpPr>
            <p:cNvPr id="239" name="Obdélník 238">
              <a:extLst>
                <a:ext uri="{FF2B5EF4-FFF2-40B4-BE49-F238E27FC236}">
                  <a16:creationId xmlns:a16="http://schemas.microsoft.com/office/drawing/2014/main" id="{7785123F-4157-4E5D-B442-61C07A6FDA8C}"/>
                </a:ext>
              </a:extLst>
            </p:cNvPr>
            <p:cNvSpPr/>
            <p:nvPr/>
          </p:nvSpPr>
          <p:spPr bwMode="auto">
            <a:xfrm>
              <a:off x="4641267" y="5919904"/>
              <a:ext cx="558613" cy="2805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sp>
          <p:nvSpPr>
            <p:cNvPr id="240" name="Obdélník 239">
              <a:extLst>
                <a:ext uri="{FF2B5EF4-FFF2-40B4-BE49-F238E27FC236}">
                  <a16:creationId xmlns:a16="http://schemas.microsoft.com/office/drawing/2014/main" id="{F45BAC68-05B9-4EC4-B4FA-30A159B59D23}"/>
                </a:ext>
              </a:extLst>
            </p:cNvPr>
            <p:cNvSpPr/>
            <p:nvPr/>
          </p:nvSpPr>
          <p:spPr bwMode="auto">
            <a:xfrm>
              <a:off x="5897611" y="5912056"/>
              <a:ext cx="417868" cy="280537"/>
            </a:xfrm>
            <a:custGeom>
              <a:avLst/>
              <a:gdLst>
                <a:gd name="connsiteX0" fmla="*/ 0 w 415486"/>
                <a:gd name="connsiteY0" fmla="*/ 0 h 280537"/>
                <a:gd name="connsiteX1" fmla="*/ 415486 w 415486"/>
                <a:gd name="connsiteY1" fmla="*/ 0 h 280537"/>
                <a:gd name="connsiteX2" fmla="*/ 415486 w 415486"/>
                <a:gd name="connsiteY2" fmla="*/ 280537 h 280537"/>
                <a:gd name="connsiteX3" fmla="*/ 0 w 415486"/>
                <a:gd name="connsiteY3" fmla="*/ 280537 h 280537"/>
                <a:gd name="connsiteX4" fmla="*/ 0 w 415486"/>
                <a:gd name="connsiteY4" fmla="*/ 0 h 280537"/>
                <a:gd name="connsiteX0" fmla="*/ 0 w 417868"/>
                <a:gd name="connsiteY0" fmla="*/ 4763 h 280537"/>
                <a:gd name="connsiteX1" fmla="*/ 417868 w 417868"/>
                <a:gd name="connsiteY1" fmla="*/ 0 h 280537"/>
                <a:gd name="connsiteX2" fmla="*/ 417868 w 417868"/>
                <a:gd name="connsiteY2" fmla="*/ 280537 h 280537"/>
                <a:gd name="connsiteX3" fmla="*/ 2382 w 417868"/>
                <a:gd name="connsiteY3" fmla="*/ 280537 h 280537"/>
                <a:gd name="connsiteX4" fmla="*/ 0 w 417868"/>
                <a:gd name="connsiteY4" fmla="*/ 4763 h 28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68" h="280537">
                  <a:moveTo>
                    <a:pt x="0" y="4763"/>
                  </a:moveTo>
                  <a:lnTo>
                    <a:pt x="417868" y="0"/>
                  </a:lnTo>
                  <a:lnTo>
                    <a:pt x="417868" y="280537"/>
                  </a:lnTo>
                  <a:lnTo>
                    <a:pt x="2382" y="280537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sp>
          <p:nvSpPr>
            <p:cNvPr id="241" name="Obdélník 240">
              <a:extLst>
                <a:ext uri="{FF2B5EF4-FFF2-40B4-BE49-F238E27FC236}">
                  <a16:creationId xmlns:a16="http://schemas.microsoft.com/office/drawing/2014/main" id="{5E40CE2F-3467-4829-B6B1-50738A902F13}"/>
                </a:ext>
              </a:extLst>
            </p:cNvPr>
            <p:cNvSpPr/>
            <p:nvPr/>
          </p:nvSpPr>
          <p:spPr bwMode="auto">
            <a:xfrm>
              <a:off x="4641267" y="4889923"/>
              <a:ext cx="558613" cy="45615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sp>
          <p:nvSpPr>
            <p:cNvPr id="242" name="Obdélník 239">
              <a:extLst>
                <a:ext uri="{FF2B5EF4-FFF2-40B4-BE49-F238E27FC236}">
                  <a16:creationId xmlns:a16="http://schemas.microsoft.com/office/drawing/2014/main" id="{D9560E2B-67E2-4EBE-AB2C-E0552FD3F354}"/>
                </a:ext>
              </a:extLst>
            </p:cNvPr>
            <p:cNvSpPr/>
            <p:nvPr/>
          </p:nvSpPr>
          <p:spPr bwMode="auto">
            <a:xfrm>
              <a:off x="5894846" y="4883493"/>
              <a:ext cx="417868" cy="461557"/>
            </a:xfrm>
            <a:custGeom>
              <a:avLst/>
              <a:gdLst>
                <a:gd name="connsiteX0" fmla="*/ 0 w 415486"/>
                <a:gd name="connsiteY0" fmla="*/ 0 h 280537"/>
                <a:gd name="connsiteX1" fmla="*/ 415486 w 415486"/>
                <a:gd name="connsiteY1" fmla="*/ 0 h 280537"/>
                <a:gd name="connsiteX2" fmla="*/ 415486 w 415486"/>
                <a:gd name="connsiteY2" fmla="*/ 280537 h 280537"/>
                <a:gd name="connsiteX3" fmla="*/ 0 w 415486"/>
                <a:gd name="connsiteY3" fmla="*/ 280537 h 280537"/>
                <a:gd name="connsiteX4" fmla="*/ 0 w 415486"/>
                <a:gd name="connsiteY4" fmla="*/ 0 h 280537"/>
                <a:gd name="connsiteX0" fmla="*/ 0 w 417868"/>
                <a:gd name="connsiteY0" fmla="*/ 4763 h 280537"/>
                <a:gd name="connsiteX1" fmla="*/ 417868 w 417868"/>
                <a:gd name="connsiteY1" fmla="*/ 0 h 280537"/>
                <a:gd name="connsiteX2" fmla="*/ 417868 w 417868"/>
                <a:gd name="connsiteY2" fmla="*/ 280537 h 280537"/>
                <a:gd name="connsiteX3" fmla="*/ 2382 w 417868"/>
                <a:gd name="connsiteY3" fmla="*/ 280537 h 280537"/>
                <a:gd name="connsiteX4" fmla="*/ 0 w 417868"/>
                <a:gd name="connsiteY4" fmla="*/ 4763 h 28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868" h="280537">
                  <a:moveTo>
                    <a:pt x="0" y="4763"/>
                  </a:moveTo>
                  <a:lnTo>
                    <a:pt x="417868" y="0"/>
                  </a:lnTo>
                  <a:lnTo>
                    <a:pt x="417868" y="280537"/>
                  </a:lnTo>
                  <a:lnTo>
                    <a:pt x="2382" y="280537"/>
                  </a:lnTo>
                  <a:lnTo>
                    <a:pt x="0" y="4763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s-CZ" sz="1000"/>
            </a:p>
          </p:txBody>
        </p:sp>
        <p:sp>
          <p:nvSpPr>
            <p:cNvPr id="244" name="Obdélník 243">
              <a:extLst>
                <a:ext uri="{FF2B5EF4-FFF2-40B4-BE49-F238E27FC236}">
                  <a16:creationId xmlns:a16="http://schemas.microsoft.com/office/drawing/2014/main" id="{4DEC9E3C-C2E6-4C5E-86F1-D88352860BDF}"/>
                </a:ext>
              </a:extLst>
            </p:cNvPr>
            <p:cNvSpPr/>
            <p:nvPr/>
          </p:nvSpPr>
          <p:spPr>
            <a:xfrm>
              <a:off x="1358779" y="1760540"/>
              <a:ext cx="1978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Original </a:t>
              </a:r>
              <a:r>
                <a:rPr lang="en-US" sz="1400" dirty="0" err="1"/>
                <a:t>GrINT</a:t>
              </a:r>
              <a:r>
                <a:rPr lang="en-US" sz="1400" dirty="0"/>
                <a:t> definition</a:t>
              </a:r>
              <a:endParaRPr lang="en-150" sz="1400" dirty="0"/>
            </a:p>
          </p:txBody>
        </p:sp>
        <p:sp>
          <p:nvSpPr>
            <p:cNvPr id="245" name="Obdélník 244">
              <a:extLst>
                <a:ext uri="{FF2B5EF4-FFF2-40B4-BE49-F238E27FC236}">
                  <a16:creationId xmlns:a16="http://schemas.microsoft.com/office/drawing/2014/main" id="{977E5059-0567-4B34-9E7E-6700DD0E1888}"/>
                </a:ext>
              </a:extLst>
            </p:cNvPr>
            <p:cNvSpPr/>
            <p:nvPr/>
          </p:nvSpPr>
          <p:spPr>
            <a:xfrm>
              <a:off x="4674904" y="1752969"/>
              <a:ext cx="203934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Modified </a:t>
              </a:r>
              <a:r>
                <a:rPr lang="en-US" sz="1400" dirty="0" err="1"/>
                <a:t>GrINT</a:t>
              </a:r>
              <a:r>
                <a:rPr lang="en-US" sz="1400" dirty="0"/>
                <a:t> definition</a:t>
              </a:r>
              <a:endParaRPr lang="en-150" sz="1400" dirty="0"/>
            </a:p>
          </p:txBody>
        </p:sp>
        <p:sp>
          <p:nvSpPr>
            <p:cNvPr id="246" name="Obdélník 245">
              <a:extLst>
                <a:ext uri="{FF2B5EF4-FFF2-40B4-BE49-F238E27FC236}">
                  <a16:creationId xmlns:a16="http://schemas.microsoft.com/office/drawing/2014/main" id="{6598C766-20CA-43AF-B5AA-74011C5B1E1D}"/>
                </a:ext>
              </a:extLst>
            </p:cNvPr>
            <p:cNvSpPr/>
            <p:nvPr/>
          </p:nvSpPr>
          <p:spPr>
            <a:xfrm rot="16200000">
              <a:off x="-445988" y="2836967"/>
              <a:ext cx="17712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Liebig’s law (minimum)</a:t>
              </a:r>
              <a:endParaRPr lang="en-150" sz="1400" dirty="0"/>
            </a:p>
          </p:txBody>
        </p:sp>
        <p:sp>
          <p:nvSpPr>
            <p:cNvPr id="247" name="Obdélník 246">
              <a:extLst>
                <a:ext uri="{FF2B5EF4-FFF2-40B4-BE49-F238E27FC236}">
                  <a16:creationId xmlns:a16="http://schemas.microsoft.com/office/drawing/2014/main" id="{5AD8F77E-4028-47DE-8F32-15803586AB7F}"/>
                </a:ext>
              </a:extLst>
            </p:cNvPr>
            <p:cNvSpPr/>
            <p:nvPr/>
          </p:nvSpPr>
          <p:spPr>
            <a:xfrm rot="16200000">
              <a:off x="-560856" y="5315811"/>
              <a:ext cx="20043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Interaction (multiplication)</a:t>
              </a:r>
              <a:endParaRPr lang="en-150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8893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1C47A-5A94-4C58-9914-D0AC6A78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presentation (1)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4F62117-36A7-402A-A27A-6DB7D134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and observed chronologies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9BF391-124E-4A35-BA45-D616DE77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25</a:t>
            </a:fld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6D7F608B-AA5A-4F4F-AB46-BE35B8693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907824"/>
            <a:ext cx="5688632" cy="35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61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1C47A-5A94-4C58-9914-D0AC6A78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presentation (2)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4F62117-36A7-402A-A27A-6DB7D134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Intra-annual variation of partial and integral growth rates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9BF391-124E-4A35-BA45-D616DE77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26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67FC445-B80C-4652-AC9C-12AEC53F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480" y="3035071"/>
            <a:ext cx="4353228" cy="323771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BF884F2-0145-4966-8D43-0A76F423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035071"/>
            <a:ext cx="3132385" cy="32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54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1C47A-5A94-4C58-9914-D0AC6A78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presentation (3)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4F62117-36A7-402A-A27A-6DB7D134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3132385" cy="4023360"/>
          </a:xfrm>
        </p:spPr>
        <p:txBody>
          <a:bodyPr/>
          <a:lstStyle/>
          <a:p>
            <a:r>
              <a:rPr lang="en-US" dirty="0"/>
              <a:t>Temporal changes of partial and integral growth rates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9BF391-124E-4A35-BA45-D616DE77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27</a:t>
            </a:fld>
            <a:endParaRPr lang="cs-CZ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BF884F2-0145-4966-8D43-0A76F423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36" y="3152815"/>
            <a:ext cx="3024335" cy="317368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6E36E3E-F149-4641-A6BF-DF0224B86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248" y="1742254"/>
            <a:ext cx="4352183" cy="45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1C47A-5A94-4C58-9914-D0AC6A78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presentation (5)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4F62117-36A7-402A-A27A-6DB7D1347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359904" cy="4023360"/>
          </a:xfrm>
        </p:spPr>
        <p:txBody>
          <a:bodyPr/>
          <a:lstStyle/>
          <a:p>
            <a:r>
              <a:rPr lang="en-US" dirty="0"/>
              <a:t>Phenology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09BF391-124E-4A35-BA45-D616DE77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28</a:t>
            </a:fld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626E718-3B1B-4909-94C4-4CC421225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805421"/>
            <a:ext cx="4485306" cy="47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1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5915E-A057-934E-572D-9F670857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presentation (</a:t>
            </a:r>
            <a:r>
              <a:rPr lang="cs-CZ" b="1" dirty="0"/>
              <a:t>6</a:t>
            </a:r>
            <a:r>
              <a:rPr lang="en-US" b="1" dirty="0"/>
              <a:t>)</a:t>
            </a:r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D1FE26D7-3649-5849-7CA6-B8A9D5695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490" y="2084832"/>
            <a:ext cx="5644855" cy="4385872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45FB64-343F-6905-EDDE-8472013C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29</a:t>
            </a:fld>
            <a:endParaRPr lang="cs-CZ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CCD9F8C4-4E0B-7103-E21E-2A3BC9D6EF49}"/>
              </a:ext>
            </a:extLst>
          </p:cNvPr>
          <p:cNvSpPr txBox="1">
            <a:spLocks/>
          </p:cNvSpPr>
          <p:nvPr/>
        </p:nvSpPr>
        <p:spPr>
          <a:xfrm>
            <a:off x="768096" y="2286000"/>
            <a:ext cx="735990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err="1"/>
              <a:t>Growth</a:t>
            </a:r>
            <a:r>
              <a:rPr lang="cs-CZ" dirty="0"/>
              <a:t> </a:t>
            </a:r>
            <a:r>
              <a:rPr lang="cs-CZ" dirty="0" err="1"/>
              <a:t>deficits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99441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err="1">
                <a:solidFill>
                  <a:schemeClr val="tx1"/>
                </a:solidFill>
              </a:rPr>
              <a:t>What</a:t>
            </a:r>
            <a:r>
              <a:rPr lang="cs-CZ" b="1" dirty="0">
                <a:solidFill>
                  <a:schemeClr val="tx1"/>
                </a:solidFill>
              </a:rPr>
              <a:t> are </a:t>
            </a:r>
            <a:r>
              <a:rPr lang="cs-CZ" b="1" dirty="0" err="1">
                <a:solidFill>
                  <a:schemeClr val="tx1"/>
                </a:solidFill>
              </a:rPr>
              <a:t>key</a:t>
            </a:r>
            <a:r>
              <a:rPr lang="cs-CZ" b="1" dirty="0">
                <a:solidFill>
                  <a:schemeClr val="tx1"/>
                </a:solidFill>
              </a:rPr>
              <a:t> </a:t>
            </a:r>
            <a:r>
              <a:rPr lang="cs-CZ" b="1" dirty="0" err="1">
                <a:solidFill>
                  <a:schemeClr val="tx1"/>
                </a:solidFill>
              </a:rPr>
              <a:t>assumptions</a:t>
            </a:r>
            <a:r>
              <a:rPr lang="cs-CZ" b="1" dirty="0">
                <a:solidFill>
                  <a:schemeClr val="tx1"/>
                </a:solidFill>
              </a:rPr>
              <a:t> </a:t>
            </a:r>
            <a:r>
              <a:rPr lang="cs-CZ" b="1" dirty="0" err="1">
                <a:solidFill>
                  <a:schemeClr val="tx1"/>
                </a:solidFill>
              </a:rPr>
              <a:t>of</a:t>
            </a:r>
            <a:r>
              <a:rPr lang="cs-CZ" b="1" dirty="0">
                <a:solidFill>
                  <a:schemeClr val="tx1"/>
                </a:solidFill>
              </a:rPr>
              <a:t> </a:t>
            </a:r>
            <a:r>
              <a:rPr lang="cs-CZ" b="1" dirty="0" err="1">
                <a:solidFill>
                  <a:schemeClr val="tx1"/>
                </a:solidFill>
              </a:rPr>
              <a:t>climate-growth</a:t>
            </a:r>
            <a:r>
              <a:rPr lang="cs-CZ" b="1" dirty="0">
                <a:solidFill>
                  <a:schemeClr val="tx1"/>
                </a:solidFill>
              </a:rPr>
              <a:t> </a:t>
            </a:r>
            <a:r>
              <a:rPr lang="cs-CZ" b="1" dirty="0" err="1">
                <a:solidFill>
                  <a:schemeClr val="tx1"/>
                </a:solidFill>
              </a:rPr>
              <a:t>correlations</a:t>
            </a:r>
            <a:r>
              <a:rPr lang="cs-CZ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68096" y="2084832"/>
            <a:ext cx="3072065" cy="4224528"/>
          </a:xfrm>
        </p:spPr>
        <p:txBody>
          <a:bodyPr>
            <a:normAutofit fontScale="92500" lnSpcReduction="20000"/>
          </a:bodyPr>
          <a:lstStyle/>
          <a:p>
            <a:r>
              <a:rPr lang="cs-CZ" sz="3200" dirty="0"/>
              <a:t>Linearity</a:t>
            </a:r>
          </a:p>
          <a:p>
            <a:pPr marL="630936" lvl="1" indent="-457200"/>
            <a:r>
              <a:rPr lang="cs-CZ" sz="2400" dirty="0" err="1"/>
              <a:t>Problem</a:t>
            </a:r>
            <a:r>
              <a:rPr lang="cs-CZ" sz="2400" dirty="0"/>
              <a:t> </a:t>
            </a:r>
            <a:r>
              <a:rPr lang="cs-CZ" sz="2400" dirty="0" err="1"/>
              <a:t>for</a:t>
            </a:r>
            <a:r>
              <a:rPr lang="cs-CZ" sz="2400" dirty="0"/>
              <a:t> </a:t>
            </a:r>
            <a:r>
              <a:rPr lang="cs-CZ" sz="2400" dirty="0" err="1"/>
              <a:t>extrapolation</a:t>
            </a:r>
            <a:endParaRPr lang="cs-CZ" sz="2400" dirty="0"/>
          </a:p>
          <a:p>
            <a:pPr marL="630936" lvl="1" indent="-457200"/>
            <a:endParaRPr lang="cs-CZ" sz="2800" dirty="0"/>
          </a:p>
          <a:p>
            <a:pPr marL="0" indent="0">
              <a:buNone/>
            </a:pPr>
            <a:r>
              <a:rPr lang="cs-CZ" sz="3200" dirty="0" err="1"/>
              <a:t>Independence</a:t>
            </a:r>
            <a:r>
              <a:rPr lang="cs-CZ" sz="3200" dirty="0"/>
              <a:t> </a:t>
            </a:r>
          </a:p>
          <a:p>
            <a:pPr lvl="1"/>
            <a:r>
              <a:rPr lang="cs-CZ" sz="2400" dirty="0"/>
              <a:t>No </a:t>
            </a:r>
            <a:r>
              <a:rPr lang="cs-CZ" sz="2400" dirty="0" err="1"/>
              <a:t>interaction</a:t>
            </a:r>
            <a:r>
              <a:rPr lang="cs-CZ" sz="2400" dirty="0"/>
              <a:t> </a:t>
            </a:r>
            <a:r>
              <a:rPr lang="cs-CZ" sz="2400" dirty="0" err="1"/>
              <a:t>between</a:t>
            </a:r>
            <a:r>
              <a:rPr lang="cs-CZ" sz="2400" dirty="0"/>
              <a:t> </a:t>
            </a:r>
            <a:r>
              <a:rPr lang="cs-CZ" sz="2400" dirty="0" err="1"/>
              <a:t>explanatory</a:t>
            </a:r>
            <a:r>
              <a:rPr lang="cs-CZ" sz="2400" dirty="0"/>
              <a:t> </a:t>
            </a:r>
            <a:r>
              <a:rPr lang="cs-CZ" sz="2400" dirty="0" err="1"/>
              <a:t>climate</a:t>
            </a:r>
            <a:r>
              <a:rPr lang="cs-CZ" sz="2400" dirty="0"/>
              <a:t> </a:t>
            </a:r>
            <a:r>
              <a:rPr lang="cs-CZ" sz="2400" dirty="0" err="1"/>
              <a:t>variables</a:t>
            </a:r>
            <a:r>
              <a:rPr lang="cs-CZ" sz="2400" dirty="0"/>
              <a:t> </a:t>
            </a:r>
          </a:p>
          <a:p>
            <a:pPr lvl="1"/>
            <a:endParaRPr lang="cs-CZ" sz="2400" dirty="0"/>
          </a:p>
          <a:p>
            <a:r>
              <a:rPr lang="cs-CZ" sz="3500" dirty="0" err="1"/>
              <a:t>Nonstationarity</a:t>
            </a:r>
            <a:endParaRPr lang="cs-CZ" sz="2800" dirty="0"/>
          </a:p>
          <a:p>
            <a:pPr lvl="1"/>
            <a:r>
              <a:rPr lang="en-US" sz="2400" dirty="0"/>
              <a:t>Nonsignificant shifting of</a:t>
            </a:r>
            <a:r>
              <a:rPr lang="cs-CZ" sz="2400" dirty="0"/>
              <a:t> </a:t>
            </a:r>
            <a:r>
              <a:rPr lang="cs-CZ" sz="2400" dirty="0" err="1"/>
              <a:t>climate-growth</a:t>
            </a:r>
            <a:r>
              <a:rPr lang="cs-CZ" sz="2400" dirty="0"/>
              <a:t> response </a:t>
            </a:r>
            <a:r>
              <a:rPr lang="cs-CZ" sz="2400" dirty="0" err="1"/>
              <a:t>over</a:t>
            </a:r>
            <a:r>
              <a:rPr lang="cs-CZ" sz="2400" dirty="0"/>
              <a:t> </a:t>
            </a:r>
            <a:r>
              <a:rPr lang="cs-CZ" sz="2400" dirty="0" err="1"/>
              <a:t>time</a:t>
            </a:r>
            <a:endParaRPr lang="cs-CZ" sz="2400" dirty="0"/>
          </a:p>
          <a:p>
            <a:pPr marL="457200" indent="-457200">
              <a:buFont typeface="+mj-lt"/>
              <a:buAutoNum type="arabicPeriod"/>
            </a:pPr>
            <a:endParaRPr lang="cs-CZ" sz="32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>
                <a:solidFill>
                  <a:schemeClr val="tx1"/>
                </a:solidFill>
              </a:rPr>
              <a:pPr/>
              <a:t>3</a:t>
            </a:fld>
            <a:endParaRPr lang="cs-CZ">
              <a:solidFill>
                <a:schemeClr val="tx1"/>
              </a:solidFill>
            </a:endParaRPr>
          </a:p>
        </p:txBody>
      </p:sp>
      <p:cxnSp>
        <p:nvCxnSpPr>
          <p:cNvPr id="14" name="Přímá spojnice se šipkou 13"/>
          <p:cNvCxnSpPr>
            <a:cxnSpLocks/>
          </p:cNvCxnSpPr>
          <p:nvPr/>
        </p:nvCxnSpPr>
        <p:spPr>
          <a:xfrm flipV="1">
            <a:off x="4283968" y="5864500"/>
            <a:ext cx="3966343" cy="222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/>
          <p:cNvCxnSpPr/>
          <p:nvPr/>
        </p:nvCxnSpPr>
        <p:spPr>
          <a:xfrm flipV="1">
            <a:off x="4499992" y="2984180"/>
            <a:ext cx="0" cy="33316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7200538" y="5992708"/>
            <a:ext cx="223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Temperature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 dirty="0"/>
              <a:t>°C</a:t>
            </a:r>
            <a:r>
              <a:rPr lang="en-US" dirty="0"/>
              <a:t>]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6753" y="3362080"/>
            <a:ext cx="225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Tree</a:t>
            </a:r>
            <a:r>
              <a:rPr lang="cs-CZ" dirty="0"/>
              <a:t>-ring </a:t>
            </a:r>
            <a:r>
              <a:rPr lang="cs-CZ" dirty="0" err="1"/>
              <a:t>width</a:t>
            </a:r>
            <a:r>
              <a:rPr lang="cs-CZ" dirty="0"/>
              <a:t> </a:t>
            </a:r>
            <a:r>
              <a:rPr lang="en-US" dirty="0"/>
              <a:t>[mm]</a:t>
            </a:r>
            <a:endParaRPr lang="cs-CZ" dirty="0"/>
          </a:p>
        </p:txBody>
      </p:sp>
      <p:sp>
        <p:nvSpPr>
          <p:cNvPr id="24" name="Ovál 23"/>
          <p:cNvSpPr/>
          <p:nvPr/>
        </p:nvSpPr>
        <p:spPr>
          <a:xfrm>
            <a:off x="4916905" y="4039607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5" name="Ovál 24"/>
          <p:cNvSpPr/>
          <p:nvPr/>
        </p:nvSpPr>
        <p:spPr>
          <a:xfrm>
            <a:off x="5025711" y="391247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6" name="Ovál 25"/>
          <p:cNvSpPr/>
          <p:nvPr/>
        </p:nvSpPr>
        <p:spPr>
          <a:xfrm>
            <a:off x="5238080" y="356327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7" name="Ovál 26"/>
          <p:cNvSpPr/>
          <p:nvPr/>
        </p:nvSpPr>
        <p:spPr>
          <a:xfrm>
            <a:off x="5231222" y="382505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8" name="Ovál 27"/>
          <p:cNvSpPr/>
          <p:nvPr/>
        </p:nvSpPr>
        <p:spPr>
          <a:xfrm>
            <a:off x="5622031" y="357938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29" name="Ovál 28"/>
          <p:cNvSpPr/>
          <p:nvPr/>
        </p:nvSpPr>
        <p:spPr>
          <a:xfrm>
            <a:off x="5568031" y="332097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0" name="Ovál 29"/>
          <p:cNvSpPr/>
          <p:nvPr/>
        </p:nvSpPr>
        <p:spPr>
          <a:xfrm>
            <a:off x="5850627" y="3471380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31" name="Ovál 30"/>
          <p:cNvSpPr/>
          <p:nvPr/>
        </p:nvSpPr>
        <p:spPr>
          <a:xfrm>
            <a:off x="5958627" y="3212976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cxnSp>
        <p:nvCxnSpPr>
          <p:cNvPr id="33" name="Přímá spojnice 32"/>
          <p:cNvCxnSpPr>
            <a:stCxn id="24" idx="4"/>
            <a:endCxn id="36" idx="0"/>
          </p:cNvCxnSpPr>
          <p:nvPr/>
        </p:nvCxnSpPr>
        <p:spPr>
          <a:xfrm>
            <a:off x="4970905" y="4147607"/>
            <a:ext cx="463172" cy="1739172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nice 33"/>
          <p:cNvCxnSpPr>
            <a:stCxn id="31" idx="4"/>
          </p:cNvCxnSpPr>
          <p:nvPr/>
        </p:nvCxnSpPr>
        <p:spPr>
          <a:xfrm>
            <a:off x="6012627" y="3320976"/>
            <a:ext cx="0" cy="254352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ovéPole 35"/>
          <p:cNvSpPr txBox="1"/>
          <p:nvPr/>
        </p:nvSpPr>
        <p:spPr>
          <a:xfrm>
            <a:off x="5278425" y="58867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5</a:t>
            </a:r>
          </a:p>
        </p:txBody>
      </p:sp>
      <p:sp>
        <p:nvSpPr>
          <p:cNvPr id="37" name="TextovéPole 36"/>
          <p:cNvSpPr txBox="1"/>
          <p:nvPr/>
        </p:nvSpPr>
        <p:spPr>
          <a:xfrm>
            <a:off x="6253331" y="588677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10</a:t>
            </a:r>
          </a:p>
        </p:txBody>
      </p:sp>
      <p:sp>
        <p:nvSpPr>
          <p:cNvPr id="38" name="TextovéPole 37"/>
          <p:cNvSpPr txBox="1"/>
          <p:nvPr/>
        </p:nvSpPr>
        <p:spPr>
          <a:xfrm>
            <a:off x="4437276" y="58565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0</a:t>
            </a:r>
          </a:p>
        </p:txBody>
      </p:sp>
      <p:cxnSp>
        <p:nvCxnSpPr>
          <p:cNvPr id="42" name="Přímá spojnice 41"/>
          <p:cNvCxnSpPr>
            <a:stCxn id="24" idx="0"/>
          </p:cNvCxnSpPr>
          <p:nvPr/>
        </p:nvCxnSpPr>
        <p:spPr>
          <a:xfrm flipV="1">
            <a:off x="4970905" y="3212976"/>
            <a:ext cx="987722" cy="8266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ovéPole 47"/>
          <p:cNvSpPr txBox="1"/>
          <p:nvPr/>
        </p:nvSpPr>
        <p:spPr>
          <a:xfrm>
            <a:off x="4857320" y="2508960"/>
            <a:ext cx="144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r</a:t>
            </a:r>
          </a:p>
          <a:p>
            <a:r>
              <a:rPr lang="cs-CZ" b="1" dirty="0">
                <a:solidFill>
                  <a:srgbClr val="FF0000"/>
                </a:solidFill>
              </a:rPr>
              <a:t>p-</a:t>
            </a:r>
            <a:r>
              <a:rPr lang="cs-CZ" b="1" dirty="0" err="1">
                <a:solidFill>
                  <a:srgbClr val="FF0000"/>
                </a:solidFill>
              </a:rPr>
              <a:t>value</a:t>
            </a:r>
            <a:endParaRPr lang="cs-CZ" b="1" dirty="0">
              <a:solidFill>
                <a:srgbClr val="FF0000"/>
              </a:solidFill>
            </a:endParaRPr>
          </a:p>
        </p:txBody>
      </p:sp>
      <p:sp>
        <p:nvSpPr>
          <p:cNvPr id="51" name="Ovál 50">
            <a:extLst>
              <a:ext uri="{FF2B5EF4-FFF2-40B4-BE49-F238E27FC236}">
                <a16:creationId xmlns:a16="http://schemas.microsoft.com/office/drawing/2014/main" id="{59B9CCC2-D839-49FD-B40C-F8FD148D3759}"/>
              </a:ext>
            </a:extLst>
          </p:cNvPr>
          <p:cNvSpPr/>
          <p:nvPr/>
        </p:nvSpPr>
        <p:spPr>
          <a:xfrm>
            <a:off x="7488336" y="4041080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2" name="Ovál 51">
            <a:extLst>
              <a:ext uri="{FF2B5EF4-FFF2-40B4-BE49-F238E27FC236}">
                <a16:creationId xmlns:a16="http://schemas.microsoft.com/office/drawing/2014/main" id="{9A912F27-D04A-483E-92A7-CF19D5FE3C65}"/>
              </a:ext>
            </a:extLst>
          </p:cNvPr>
          <p:cNvSpPr/>
          <p:nvPr/>
        </p:nvSpPr>
        <p:spPr>
          <a:xfrm>
            <a:off x="7059476" y="3913943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3" name="Ovál 52">
            <a:extLst>
              <a:ext uri="{FF2B5EF4-FFF2-40B4-BE49-F238E27FC236}">
                <a16:creationId xmlns:a16="http://schemas.microsoft.com/office/drawing/2014/main" id="{552B1262-7CD7-452D-86D9-A92DF52FE4B4}"/>
              </a:ext>
            </a:extLst>
          </p:cNvPr>
          <p:cNvSpPr/>
          <p:nvPr/>
        </p:nvSpPr>
        <p:spPr>
          <a:xfrm>
            <a:off x="7271845" y="3564743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112F497F-463B-4556-B788-CF4B4803BFDD}"/>
              </a:ext>
            </a:extLst>
          </p:cNvPr>
          <p:cNvSpPr/>
          <p:nvPr/>
        </p:nvSpPr>
        <p:spPr>
          <a:xfrm>
            <a:off x="8136408" y="3951860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id="{1E221DB1-AD2A-406E-9DDC-866A0D76FB0F}"/>
              </a:ext>
            </a:extLst>
          </p:cNvPr>
          <p:cNvSpPr/>
          <p:nvPr/>
        </p:nvSpPr>
        <p:spPr>
          <a:xfrm>
            <a:off x="6948264" y="3580853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6" name="Ovál 55">
            <a:extLst>
              <a:ext uri="{FF2B5EF4-FFF2-40B4-BE49-F238E27FC236}">
                <a16:creationId xmlns:a16="http://schemas.microsoft.com/office/drawing/2014/main" id="{5E7F1457-897D-4876-A2D7-8E5E47F245E4}"/>
              </a:ext>
            </a:extLst>
          </p:cNvPr>
          <p:cNvSpPr/>
          <p:nvPr/>
        </p:nvSpPr>
        <p:spPr>
          <a:xfrm>
            <a:off x="6696248" y="3322449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A0E8D3DD-41EB-4CF2-9E55-67B20078AB43}"/>
              </a:ext>
            </a:extLst>
          </p:cNvPr>
          <p:cNvSpPr/>
          <p:nvPr/>
        </p:nvSpPr>
        <p:spPr>
          <a:xfrm>
            <a:off x="7884392" y="3472853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sp>
        <p:nvSpPr>
          <p:cNvPr id="58" name="Ovál 57">
            <a:extLst>
              <a:ext uri="{FF2B5EF4-FFF2-40B4-BE49-F238E27FC236}">
                <a16:creationId xmlns:a16="http://schemas.microsoft.com/office/drawing/2014/main" id="{B4459204-0CBE-4C72-A187-74AD0537C6C9}"/>
              </a:ext>
            </a:extLst>
          </p:cNvPr>
          <p:cNvSpPr/>
          <p:nvPr/>
        </p:nvSpPr>
        <p:spPr>
          <a:xfrm>
            <a:off x="6552232" y="3214449"/>
            <a:ext cx="108000" cy="108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tx1"/>
              </a:solidFill>
            </a:endParaRPr>
          </a:p>
        </p:txBody>
      </p:sp>
      <p:cxnSp>
        <p:nvCxnSpPr>
          <p:cNvPr id="59" name="Přímá spojnice 58">
            <a:extLst>
              <a:ext uri="{FF2B5EF4-FFF2-40B4-BE49-F238E27FC236}">
                <a16:creationId xmlns:a16="http://schemas.microsoft.com/office/drawing/2014/main" id="{617714A8-85D0-42B6-9FC2-E1BB2F38D24F}"/>
              </a:ext>
            </a:extLst>
          </p:cNvPr>
          <p:cNvCxnSpPr>
            <a:cxnSpLocks/>
            <a:endCxn id="58" idx="7"/>
          </p:cNvCxnSpPr>
          <p:nvPr/>
        </p:nvCxnSpPr>
        <p:spPr>
          <a:xfrm flipH="1" flipV="1">
            <a:off x="6644416" y="3230265"/>
            <a:ext cx="1413734" cy="829595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ovéPole 60">
            <a:extLst>
              <a:ext uri="{FF2B5EF4-FFF2-40B4-BE49-F238E27FC236}">
                <a16:creationId xmlns:a16="http://schemas.microsoft.com/office/drawing/2014/main" id="{C8D189C6-F766-4ED8-AC6C-2D287F32929F}"/>
              </a:ext>
            </a:extLst>
          </p:cNvPr>
          <p:cNvSpPr txBox="1"/>
          <p:nvPr/>
        </p:nvSpPr>
        <p:spPr>
          <a:xfrm>
            <a:off x="7718820" y="4096809"/>
            <a:ext cx="144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rgbClr val="0070C0"/>
                </a:solidFill>
              </a:rPr>
              <a:t>r</a:t>
            </a:r>
          </a:p>
          <a:p>
            <a:r>
              <a:rPr lang="cs-CZ" b="1" dirty="0">
                <a:solidFill>
                  <a:srgbClr val="0070C0"/>
                </a:solidFill>
              </a:rPr>
              <a:t>p-</a:t>
            </a:r>
            <a:r>
              <a:rPr lang="cs-CZ" b="1" dirty="0" err="1">
                <a:solidFill>
                  <a:srgbClr val="0070C0"/>
                </a:solidFill>
              </a:rPr>
              <a:t>value</a:t>
            </a:r>
            <a:endParaRPr lang="cs-CZ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56F8E6-2CC9-4618-8CDC-2E4995BE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Vaganov-Shashkin</a:t>
            </a:r>
            <a:r>
              <a:rPr lang="en-US" b="1" dirty="0"/>
              <a:t>, TRACH, VS-Lite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F5894FE-AF00-4EB9-BF12-6FEDAE2F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132856"/>
            <a:ext cx="7764343" cy="4176504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TRACH (Fritts et al. 1991)</a:t>
            </a:r>
          </a:p>
          <a:p>
            <a:pPr lvl="1"/>
            <a:r>
              <a:rPr lang="en-US" sz="1800" dirty="0"/>
              <a:t>Original ancestor</a:t>
            </a:r>
          </a:p>
          <a:p>
            <a:pPr marL="128016" lvl="1" indent="0">
              <a:buNone/>
            </a:pPr>
            <a:r>
              <a:rPr lang="en-US" sz="2400" b="1" dirty="0" err="1"/>
              <a:t>Vaganov-Shashkin</a:t>
            </a:r>
            <a:r>
              <a:rPr lang="en-US" sz="2400" b="1" dirty="0"/>
              <a:t> model (</a:t>
            </a:r>
            <a:r>
              <a:rPr lang="en-US" sz="2400" b="1" dirty="0" err="1"/>
              <a:t>Vaganov</a:t>
            </a:r>
            <a:r>
              <a:rPr lang="en-US" sz="2400" b="1" dirty="0"/>
              <a:t> et al. 2006)</a:t>
            </a:r>
          </a:p>
          <a:p>
            <a:pPr lvl="1"/>
            <a:r>
              <a:rPr lang="en-US" sz="1800" dirty="0"/>
              <a:t>Daily resolved model</a:t>
            </a:r>
          </a:p>
          <a:p>
            <a:pPr lvl="1"/>
            <a:r>
              <a:rPr lang="en-US" sz="1800" dirty="0"/>
              <a:t>Three </a:t>
            </a:r>
            <a:r>
              <a:rPr lang="en-US" sz="1800" dirty="0" err="1"/>
              <a:t>serialy</a:t>
            </a:r>
            <a:r>
              <a:rPr lang="en-US" sz="1800" dirty="0"/>
              <a:t>-linked modules</a:t>
            </a:r>
          </a:p>
          <a:p>
            <a:pPr lvl="2"/>
            <a:r>
              <a:rPr lang="en-US" sz="1600" dirty="0"/>
              <a:t>Environmental module – calculation of </a:t>
            </a:r>
            <a:r>
              <a:rPr lang="en-US" sz="1600" dirty="0" err="1"/>
              <a:t>GrINT</a:t>
            </a:r>
            <a:endParaRPr lang="en-US" sz="1600" dirty="0"/>
          </a:p>
          <a:p>
            <a:pPr lvl="2"/>
            <a:r>
              <a:rPr lang="en-US" sz="1600" dirty="0" err="1"/>
              <a:t>Xylogenesis</a:t>
            </a:r>
            <a:r>
              <a:rPr lang="en-US" sz="1600" dirty="0"/>
              <a:t> module – conversion of </a:t>
            </a:r>
            <a:r>
              <a:rPr lang="en-US" sz="1600" dirty="0" err="1"/>
              <a:t>GrINT</a:t>
            </a:r>
            <a:r>
              <a:rPr lang="en-US" sz="1600" dirty="0"/>
              <a:t> into daily cell numbers inside cambial zone and dynamics of their radial growth and division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Anchukaitis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2021: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Dendrochronologia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; Tumajer et al. 2021: Frontiers in Plant Science)</a:t>
            </a:r>
          </a:p>
          <a:p>
            <a:pPr lvl="2"/>
            <a:r>
              <a:rPr lang="en-US" sz="1600" dirty="0"/>
              <a:t>QWA module – calculating LA and CWT for each developing tracheid each day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Popkova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2023: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Dendrochronologia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1600" dirty="0"/>
          </a:p>
          <a:p>
            <a:r>
              <a:rPr lang="en-US" sz="2400" b="1" dirty="0"/>
              <a:t>VS-Lite (</a:t>
            </a:r>
            <a:r>
              <a:rPr lang="en-US" sz="2400" b="1" dirty="0" err="1"/>
              <a:t>Tolwinski</a:t>
            </a:r>
            <a:r>
              <a:rPr lang="en-US" sz="2400" b="1" dirty="0"/>
              <a:t>-Ward et al. 2011)</a:t>
            </a:r>
          </a:p>
          <a:p>
            <a:pPr lvl="1"/>
            <a:r>
              <a:rPr lang="en-US" sz="1800" dirty="0"/>
              <a:t>Adopting </a:t>
            </a:r>
            <a:r>
              <a:rPr lang="en-US" sz="1800" u="sng" dirty="0"/>
              <a:t>solely environmental module </a:t>
            </a:r>
            <a:r>
              <a:rPr lang="en-US" sz="1800" dirty="0"/>
              <a:t>of the </a:t>
            </a:r>
            <a:r>
              <a:rPr lang="en-US" sz="1800" dirty="0" err="1"/>
              <a:t>Vaganov-Shashkin</a:t>
            </a:r>
            <a:r>
              <a:rPr lang="en-US" sz="1800" dirty="0"/>
              <a:t> model to work with monthly data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1582AC-CE61-400D-A404-A34F105C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05570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C2ABF6-B0CD-4A2D-9947-27DE6066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5316072" cy="149961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VS-Lite model limitations compared to </a:t>
            </a:r>
            <a:r>
              <a:rPr lang="en-US" b="1" dirty="0" err="1"/>
              <a:t>Vaganov-Shashkin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BD4FAB0-13B6-4E18-8D6E-A8D01C05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466799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Monthly resolution of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Only “relative” intra-annual growth dynamics</a:t>
            </a:r>
          </a:p>
          <a:p>
            <a:pPr marL="630936" lvl="1" indent="-457200"/>
            <a:r>
              <a:rPr lang="en-US" dirty="0" err="1"/>
              <a:t>GrINT</a:t>
            </a:r>
            <a:r>
              <a:rPr lang="en-US" dirty="0"/>
              <a:t> is relative number</a:t>
            </a:r>
          </a:p>
          <a:p>
            <a:pPr marL="630936" lvl="1" indent="-457200"/>
            <a:r>
              <a:rPr lang="en-US" dirty="0"/>
              <a:t>Lack of module that would convert </a:t>
            </a:r>
            <a:r>
              <a:rPr lang="en-US" dirty="0" err="1"/>
              <a:t>GrINT</a:t>
            </a:r>
            <a:r>
              <a:rPr lang="en-US" dirty="0"/>
              <a:t> into “real-life” units (cell numbers, mm of tree-ring) for each month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Lack of QWA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Simplified equations for determining cambial phenology dates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F7F1F7-D559-4B49-921E-5267A0B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31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43B598E-00D7-424E-A6EB-BCDDBAB14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45"/>
          <a:stretch/>
        </p:blipFill>
        <p:spPr>
          <a:xfrm>
            <a:off x="5883354" y="585216"/>
            <a:ext cx="3021138" cy="1938286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F0B0A202-423C-49AA-8C5A-3DB7A0C30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344" y="2687734"/>
            <a:ext cx="3183906" cy="220163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4E50C40-7E95-4202-B69B-CBA4C17AA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344" y="4985656"/>
            <a:ext cx="3053903" cy="1759368"/>
          </a:xfrm>
          <a:prstGeom prst="rect">
            <a:avLst/>
          </a:prstGeom>
        </p:spPr>
      </p:pic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49AC8A3D-2F0D-40C8-936E-953A8D76B0A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860032" y="1554359"/>
            <a:ext cx="1023322" cy="132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A9FC8E1-FE1D-4413-BC88-0CA4B9F66103}"/>
              </a:ext>
            </a:extLst>
          </p:cNvPr>
          <p:cNvCxnSpPr>
            <a:cxnSpLocks/>
          </p:cNvCxnSpPr>
          <p:nvPr/>
        </p:nvCxnSpPr>
        <p:spPr>
          <a:xfrm flipV="1">
            <a:off x="3563888" y="3883293"/>
            <a:ext cx="2255898" cy="769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70B81478-E5E8-454E-A826-30A87D906095}"/>
              </a:ext>
            </a:extLst>
          </p:cNvPr>
          <p:cNvCxnSpPr/>
          <p:nvPr/>
        </p:nvCxnSpPr>
        <p:spPr>
          <a:xfrm>
            <a:off x="3923928" y="5445224"/>
            <a:ext cx="165618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15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B262D3-6CE6-4192-945D-B05F5160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VS-Lite model limitations compared to </a:t>
            </a:r>
            <a:r>
              <a:rPr lang="en-US" b="1" dirty="0" err="1"/>
              <a:t>Vaganov-Shashkin</a:t>
            </a:r>
            <a:endParaRPr lang="en-150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42C2054-47D6-41AA-85CE-6D504BCD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personal subjective (!) experience:</a:t>
            </a:r>
          </a:p>
          <a:p>
            <a:endParaRPr lang="en-US" dirty="0"/>
          </a:p>
          <a:p>
            <a:pPr lvl="1"/>
            <a:r>
              <a:rPr lang="en-US" dirty="0"/>
              <a:t>Aim is to understand intra-annual and inter-annual </a:t>
            </a:r>
            <a:r>
              <a:rPr lang="en-US" u="sng" dirty="0"/>
              <a:t>climate growth limitation </a:t>
            </a:r>
            <a:r>
              <a:rPr lang="en-US" dirty="0"/>
              <a:t>– VS-Lite is equally (sometimes even more) efficient compared to </a:t>
            </a:r>
            <a:r>
              <a:rPr lang="en-US" dirty="0" err="1"/>
              <a:t>Vaganov-Shashkin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Aim is to simulate </a:t>
            </a:r>
            <a:r>
              <a:rPr lang="en-US" u="sng" dirty="0"/>
              <a:t>phenology and growth kinetics</a:t>
            </a:r>
            <a:r>
              <a:rPr lang="en-US" dirty="0"/>
              <a:t> – </a:t>
            </a:r>
            <a:r>
              <a:rPr lang="en-US" dirty="0" err="1"/>
              <a:t>Vaganov-Shashkin</a:t>
            </a:r>
            <a:r>
              <a:rPr lang="en-US" dirty="0"/>
              <a:t> is better option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Aim is to simulate </a:t>
            </a:r>
            <a:r>
              <a:rPr lang="en-US" u="sng" dirty="0"/>
              <a:t>QWA</a:t>
            </a:r>
            <a:r>
              <a:rPr lang="en-US" dirty="0"/>
              <a:t> – </a:t>
            </a:r>
            <a:r>
              <a:rPr lang="en-US" dirty="0" err="1"/>
              <a:t>Vaganov-Shashkin</a:t>
            </a:r>
            <a:r>
              <a:rPr lang="en-US" dirty="0"/>
              <a:t> is the only option</a:t>
            </a:r>
          </a:p>
          <a:p>
            <a:pPr lvl="1"/>
            <a:endParaRPr lang="en-US" dirty="0"/>
          </a:p>
          <a:p>
            <a:r>
              <a:rPr lang="en-US" dirty="0"/>
              <a:t>Both models well capture between site differences, but between species/cohorts/etc. differences inside single stand might be a problem</a:t>
            </a:r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EC14FFC-9F4E-4EE8-AC31-BC0576DA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9226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90825C7-18AA-42A7-8E06-4E921D681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412776"/>
            <a:ext cx="7290055" cy="4896584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ctr"/>
            <a:r>
              <a:rPr lang="en-US" sz="4800" dirty="0"/>
              <a:t>Thank you for your attention</a:t>
            </a:r>
          </a:p>
          <a:p>
            <a:pPr algn="ctr"/>
            <a:endParaRPr lang="en-US" sz="4000" dirty="0"/>
          </a:p>
          <a:p>
            <a:pPr algn="ctr"/>
            <a:r>
              <a:rPr lang="en-US" sz="2400" dirty="0">
                <a:hlinkClick r:id="rId2"/>
              </a:rPr>
              <a:t>tumajerj@natur.cuni.cz</a:t>
            </a:r>
            <a:r>
              <a:rPr lang="en-US" sz="2400" dirty="0"/>
              <a:t> </a:t>
            </a:r>
          </a:p>
          <a:p>
            <a:pPr algn="ctr"/>
            <a:r>
              <a:rPr lang="en-US" sz="2400" dirty="0"/>
              <a:t>web.natur.cuni.cz/physgeo/</a:t>
            </a:r>
            <a:r>
              <a:rPr lang="en-US" sz="2400" dirty="0" err="1"/>
              <a:t>dendro</a:t>
            </a:r>
            <a:r>
              <a:rPr lang="en-US" sz="2400" dirty="0"/>
              <a:t>/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www.github.com/jantumajer</a:t>
            </a:r>
          </a:p>
          <a:p>
            <a:pPr algn="ctr"/>
            <a:endParaRPr lang="en-150" sz="40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078C652-9AB5-4419-ABB7-399504EE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805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0CEA89-B8AE-4909-9C21-FD3001C7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Linear</a:t>
            </a:r>
            <a:r>
              <a:rPr lang="cs-CZ" b="1" dirty="0"/>
              <a:t> </a:t>
            </a:r>
            <a:r>
              <a:rPr lang="cs-CZ" b="1" dirty="0" err="1"/>
              <a:t>or</a:t>
            </a:r>
            <a:r>
              <a:rPr lang="cs-CZ" b="1" dirty="0"/>
              <a:t> non-</a:t>
            </a:r>
            <a:r>
              <a:rPr lang="cs-CZ" b="1" dirty="0" err="1"/>
              <a:t>linear</a:t>
            </a:r>
            <a:r>
              <a:rPr lang="cs-CZ" b="1" dirty="0"/>
              <a:t> response in </a:t>
            </a:r>
            <a:r>
              <a:rPr lang="cs-CZ" b="1" dirty="0" err="1"/>
              <a:t>ecology</a:t>
            </a:r>
            <a:r>
              <a:rPr lang="cs-CZ" b="1" dirty="0"/>
              <a:t>?</a:t>
            </a:r>
            <a:endParaRPr lang="en-150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AFB8B27-D374-4772-B7D6-15CB2DBF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4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CEE2FC9-4C91-483D-924A-5D0597DAE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1" y="172648"/>
            <a:ext cx="1841924" cy="2455898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C99A4A3D-B728-4E50-BC15-0A27BAD9DAF8}"/>
              </a:ext>
            </a:extLst>
          </p:cNvPr>
          <p:cNvGrpSpPr/>
          <p:nvPr/>
        </p:nvGrpSpPr>
        <p:grpSpPr>
          <a:xfrm>
            <a:off x="848999" y="2852950"/>
            <a:ext cx="2304256" cy="2664269"/>
            <a:chOff x="827584" y="2852936"/>
            <a:chExt cx="2304256" cy="1584176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93854E68-5873-48A8-89EF-2F38EF827D0E}"/>
                </a:ext>
              </a:extLst>
            </p:cNvPr>
            <p:cNvGrpSpPr/>
            <p:nvPr/>
          </p:nvGrpSpPr>
          <p:grpSpPr>
            <a:xfrm>
              <a:off x="827584" y="2852936"/>
              <a:ext cx="2304256" cy="1584176"/>
              <a:chOff x="827584" y="2852936"/>
              <a:chExt cx="2304256" cy="1584176"/>
            </a:xfrm>
          </p:grpSpPr>
          <p:cxnSp>
            <p:nvCxnSpPr>
              <p:cNvPr id="8" name="Přímá spojnice 7">
                <a:extLst>
                  <a:ext uri="{FF2B5EF4-FFF2-40B4-BE49-F238E27FC236}">
                    <a16:creationId xmlns:a16="http://schemas.microsoft.com/office/drawing/2014/main" id="{3BBDB142-C06F-4F98-B109-66CE5E451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4437112"/>
                <a:ext cx="2304256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" name="Přímá spojnice 9">
                <a:extLst>
                  <a:ext uri="{FF2B5EF4-FFF2-40B4-BE49-F238E27FC236}">
                    <a16:creationId xmlns:a16="http://schemas.microsoft.com/office/drawing/2014/main" id="{F6ADCCA8-DBF0-4F15-8B3F-77AE46E306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2852936"/>
                <a:ext cx="0" cy="158417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4" name="Volný tvar: obrazec 13">
              <a:extLst>
                <a:ext uri="{FF2B5EF4-FFF2-40B4-BE49-F238E27FC236}">
                  <a16:creationId xmlns:a16="http://schemas.microsoft.com/office/drawing/2014/main" id="{7D12B776-028A-42C1-998B-E50B13C73D8E}"/>
                </a:ext>
              </a:extLst>
            </p:cNvPr>
            <p:cNvSpPr/>
            <p:nvPr/>
          </p:nvSpPr>
          <p:spPr>
            <a:xfrm>
              <a:off x="1091953" y="3127465"/>
              <a:ext cx="1846556" cy="1309647"/>
            </a:xfrm>
            <a:custGeom>
              <a:avLst/>
              <a:gdLst>
                <a:gd name="connsiteX0" fmla="*/ 0 w 2041864"/>
                <a:gd name="connsiteY0" fmla="*/ 0 h 17755"/>
                <a:gd name="connsiteX1" fmla="*/ 2041864 w 2041864"/>
                <a:gd name="connsiteY1" fmla="*/ 17755 h 17755"/>
                <a:gd name="connsiteX0" fmla="*/ 0 w 2041864"/>
                <a:gd name="connsiteY0" fmla="*/ 1305018 h 1322773"/>
                <a:gd name="connsiteX1" fmla="*/ 1065320 w 2041864"/>
                <a:gd name="connsiteY1" fmla="*/ 0 h 1322773"/>
                <a:gd name="connsiteX2" fmla="*/ 2041864 w 2041864"/>
                <a:gd name="connsiteY2" fmla="*/ 1322773 h 1322773"/>
                <a:gd name="connsiteX0" fmla="*/ 0 w 2041864"/>
                <a:gd name="connsiteY0" fmla="*/ 1305025 h 1322780"/>
                <a:gd name="connsiteX1" fmla="*/ 1065320 w 2041864"/>
                <a:gd name="connsiteY1" fmla="*/ 7 h 1322780"/>
                <a:gd name="connsiteX2" fmla="*/ 2041864 w 2041864"/>
                <a:gd name="connsiteY2" fmla="*/ 1322780 h 1322780"/>
                <a:gd name="connsiteX0" fmla="*/ 0 w 2041864"/>
                <a:gd name="connsiteY0" fmla="*/ 1309605 h 1327360"/>
                <a:gd name="connsiteX1" fmla="*/ 1065320 w 2041864"/>
                <a:gd name="connsiteY1" fmla="*/ 4587 h 1327360"/>
                <a:gd name="connsiteX2" fmla="*/ 1740023 w 2041864"/>
                <a:gd name="connsiteY2" fmla="*/ 927865 h 1327360"/>
                <a:gd name="connsiteX3" fmla="*/ 2041864 w 2041864"/>
                <a:gd name="connsiteY3" fmla="*/ 1327360 h 1327360"/>
                <a:gd name="connsiteX0" fmla="*/ 0 w 2041864"/>
                <a:gd name="connsiteY0" fmla="*/ 1309605 h 1327360"/>
                <a:gd name="connsiteX1" fmla="*/ 1065320 w 2041864"/>
                <a:gd name="connsiteY1" fmla="*/ 4587 h 1327360"/>
                <a:gd name="connsiteX2" fmla="*/ 1740023 w 2041864"/>
                <a:gd name="connsiteY2" fmla="*/ 927865 h 1327360"/>
                <a:gd name="connsiteX3" fmla="*/ 2041864 w 2041864"/>
                <a:gd name="connsiteY3" fmla="*/ 1327360 h 1327360"/>
                <a:gd name="connsiteX0" fmla="*/ 0 w 2041864"/>
                <a:gd name="connsiteY0" fmla="*/ 1310397 h 1328152"/>
                <a:gd name="connsiteX1" fmla="*/ 1065320 w 2041864"/>
                <a:gd name="connsiteY1" fmla="*/ 5379 h 1328152"/>
                <a:gd name="connsiteX2" fmla="*/ 1740023 w 2041864"/>
                <a:gd name="connsiteY2" fmla="*/ 928657 h 1328152"/>
                <a:gd name="connsiteX3" fmla="*/ 2041864 w 2041864"/>
                <a:gd name="connsiteY3" fmla="*/ 1328152 h 1328152"/>
                <a:gd name="connsiteX0" fmla="*/ 0 w 2041864"/>
                <a:gd name="connsiteY0" fmla="*/ 1310397 h 1328152"/>
                <a:gd name="connsiteX1" fmla="*/ 497150 w 2041864"/>
                <a:gd name="connsiteY1" fmla="*/ 573550 h 1328152"/>
                <a:gd name="connsiteX2" fmla="*/ 1065320 w 2041864"/>
                <a:gd name="connsiteY2" fmla="*/ 5379 h 1328152"/>
                <a:gd name="connsiteX3" fmla="*/ 1740023 w 2041864"/>
                <a:gd name="connsiteY3" fmla="*/ 928657 h 1328152"/>
                <a:gd name="connsiteX4" fmla="*/ 2041864 w 2041864"/>
                <a:gd name="connsiteY4" fmla="*/ 1328152 h 1328152"/>
                <a:gd name="connsiteX0" fmla="*/ 0 w 2041864"/>
                <a:gd name="connsiteY0" fmla="*/ 1311907 h 1329662"/>
                <a:gd name="connsiteX1" fmla="*/ 497150 w 2041864"/>
                <a:gd name="connsiteY1" fmla="*/ 575060 h 1329662"/>
                <a:gd name="connsiteX2" fmla="*/ 1065320 w 2041864"/>
                <a:gd name="connsiteY2" fmla="*/ 6889 h 1329662"/>
                <a:gd name="connsiteX3" fmla="*/ 1740023 w 2041864"/>
                <a:gd name="connsiteY3" fmla="*/ 930167 h 1329662"/>
                <a:gd name="connsiteX4" fmla="*/ 2041864 w 2041864"/>
                <a:gd name="connsiteY4" fmla="*/ 1329662 h 1329662"/>
                <a:gd name="connsiteX0" fmla="*/ 0 w 2041864"/>
                <a:gd name="connsiteY0" fmla="*/ 1311907 h 1329662"/>
                <a:gd name="connsiteX1" fmla="*/ 497150 w 2041864"/>
                <a:gd name="connsiteY1" fmla="*/ 575060 h 1329662"/>
                <a:gd name="connsiteX2" fmla="*/ 1065320 w 2041864"/>
                <a:gd name="connsiteY2" fmla="*/ 6889 h 1329662"/>
                <a:gd name="connsiteX3" fmla="*/ 1740023 w 2041864"/>
                <a:gd name="connsiteY3" fmla="*/ 930167 h 1329662"/>
                <a:gd name="connsiteX4" fmla="*/ 2041864 w 2041864"/>
                <a:gd name="connsiteY4" fmla="*/ 1329662 h 1329662"/>
                <a:gd name="connsiteX0" fmla="*/ 0 w 1944210"/>
                <a:gd name="connsiteY0" fmla="*/ 1240886 h 1329662"/>
                <a:gd name="connsiteX1" fmla="*/ 399496 w 1944210"/>
                <a:gd name="connsiteY1" fmla="*/ 575060 h 1329662"/>
                <a:gd name="connsiteX2" fmla="*/ 967666 w 1944210"/>
                <a:gd name="connsiteY2" fmla="*/ 6889 h 1329662"/>
                <a:gd name="connsiteX3" fmla="*/ 1642369 w 1944210"/>
                <a:gd name="connsiteY3" fmla="*/ 930167 h 1329662"/>
                <a:gd name="connsiteX4" fmla="*/ 1944210 w 1944210"/>
                <a:gd name="connsiteY4" fmla="*/ 1329662 h 1329662"/>
                <a:gd name="connsiteX0" fmla="*/ 0 w 1846556"/>
                <a:gd name="connsiteY0" fmla="*/ 1240886 h 1240886"/>
                <a:gd name="connsiteX1" fmla="*/ 399496 w 1846556"/>
                <a:gd name="connsiteY1" fmla="*/ 575060 h 1240886"/>
                <a:gd name="connsiteX2" fmla="*/ 967666 w 1846556"/>
                <a:gd name="connsiteY2" fmla="*/ 6889 h 1240886"/>
                <a:gd name="connsiteX3" fmla="*/ 1642369 w 1846556"/>
                <a:gd name="connsiteY3" fmla="*/ 930167 h 1240886"/>
                <a:gd name="connsiteX4" fmla="*/ 1846556 w 1846556"/>
                <a:gd name="connsiteY4" fmla="*/ 1240886 h 1240886"/>
                <a:gd name="connsiteX0" fmla="*/ 0 w 1846556"/>
                <a:gd name="connsiteY0" fmla="*/ 1240886 h 1240886"/>
                <a:gd name="connsiteX1" fmla="*/ 399496 w 1846556"/>
                <a:gd name="connsiteY1" fmla="*/ 575060 h 1240886"/>
                <a:gd name="connsiteX2" fmla="*/ 967666 w 1846556"/>
                <a:gd name="connsiteY2" fmla="*/ 6889 h 1240886"/>
                <a:gd name="connsiteX3" fmla="*/ 1677879 w 1846556"/>
                <a:gd name="connsiteY3" fmla="*/ 983433 h 1240886"/>
                <a:gd name="connsiteX4" fmla="*/ 1846556 w 1846556"/>
                <a:gd name="connsiteY4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677879 w 1846556"/>
                <a:gd name="connsiteY4" fmla="*/ 983433 h 1240886"/>
                <a:gd name="connsiteX5" fmla="*/ 1846556 w 1846556"/>
                <a:gd name="connsiteY5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677879 w 1846556"/>
                <a:gd name="connsiteY4" fmla="*/ 983433 h 1240886"/>
                <a:gd name="connsiteX5" fmla="*/ 1846556 w 1846556"/>
                <a:gd name="connsiteY5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677879 w 1846556"/>
                <a:gd name="connsiteY4" fmla="*/ 983433 h 1240886"/>
                <a:gd name="connsiteX5" fmla="*/ 1846556 w 1846556"/>
                <a:gd name="connsiteY5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677879 w 1846556"/>
                <a:gd name="connsiteY4" fmla="*/ 983433 h 1240886"/>
                <a:gd name="connsiteX5" fmla="*/ 1846556 w 1846556"/>
                <a:gd name="connsiteY5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677879 w 1846556"/>
                <a:gd name="connsiteY4" fmla="*/ 983433 h 1240886"/>
                <a:gd name="connsiteX5" fmla="*/ 1718609 w 1846556"/>
                <a:gd name="connsiteY5" fmla="*/ 1104185 h 1240886"/>
                <a:gd name="connsiteX6" fmla="*/ 1846556 w 1846556"/>
                <a:gd name="connsiteY6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589102 w 1846556"/>
                <a:gd name="connsiteY4" fmla="*/ 923720 h 1240886"/>
                <a:gd name="connsiteX5" fmla="*/ 1718609 w 1846556"/>
                <a:gd name="connsiteY5" fmla="*/ 1104185 h 1240886"/>
                <a:gd name="connsiteX6" fmla="*/ 1846556 w 1846556"/>
                <a:gd name="connsiteY6" fmla="*/ 1240886 h 1240886"/>
                <a:gd name="connsiteX0" fmla="*/ 0 w 1846556"/>
                <a:gd name="connsiteY0" fmla="*/ 1240886 h 1240886"/>
                <a:gd name="connsiteX1" fmla="*/ 209405 w 1846556"/>
                <a:gd name="connsiteY1" fmla="*/ 1054424 h 1240886"/>
                <a:gd name="connsiteX2" fmla="*/ 399496 w 1846556"/>
                <a:gd name="connsiteY2" fmla="*/ 575060 h 1240886"/>
                <a:gd name="connsiteX3" fmla="*/ 967666 w 1846556"/>
                <a:gd name="connsiteY3" fmla="*/ 6889 h 1240886"/>
                <a:gd name="connsiteX4" fmla="*/ 1589102 w 1846556"/>
                <a:gd name="connsiteY4" fmla="*/ 923720 h 1240886"/>
                <a:gd name="connsiteX5" fmla="*/ 1718609 w 1846556"/>
                <a:gd name="connsiteY5" fmla="*/ 1104185 h 1240886"/>
                <a:gd name="connsiteX6" fmla="*/ 1846556 w 1846556"/>
                <a:gd name="connsiteY6" fmla="*/ 1240886 h 1240886"/>
                <a:gd name="connsiteX0" fmla="*/ 0 w 1846556"/>
                <a:gd name="connsiteY0" fmla="*/ 1234577 h 1234577"/>
                <a:gd name="connsiteX1" fmla="*/ 209405 w 1846556"/>
                <a:gd name="connsiteY1" fmla="*/ 1048115 h 1234577"/>
                <a:gd name="connsiteX2" fmla="*/ 399496 w 1846556"/>
                <a:gd name="connsiteY2" fmla="*/ 568751 h 1234577"/>
                <a:gd name="connsiteX3" fmla="*/ 967666 w 1846556"/>
                <a:gd name="connsiteY3" fmla="*/ 580 h 1234577"/>
                <a:gd name="connsiteX4" fmla="*/ 1589102 w 1846556"/>
                <a:gd name="connsiteY4" fmla="*/ 917411 h 1234577"/>
                <a:gd name="connsiteX5" fmla="*/ 1718609 w 1846556"/>
                <a:gd name="connsiteY5" fmla="*/ 1097876 h 1234577"/>
                <a:gd name="connsiteX6" fmla="*/ 1846556 w 1846556"/>
                <a:gd name="connsiteY6" fmla="*/ 1234577 h 1234577"/>
                <a:gd name="connsiteX0" fmla="*/ 0 w 1846556"/>
                <a:gd name="connsiteY0" fmla="*/ 1234577 h 1234577"/>
                <a:gd name="connsiteX1" fmla="*/ 209405 w 1846556"/>
                <a:gd name="connsiteY1" fmla="*/ 1048115 h 1234577"/>
                <a:gd name="connsiteX2" fmla="*/ 399496 w 1846556"/>
                <a:gd name="connsiteY2" fmla="*/ 568751 h 1234577"/>
                <a:gd name="connsiteX3" fmla="*/ 967666 w 1846556"/>
                <a:gd name="connsiteY3" fmla="*/ 580 h 1234577"/>
                <a:gd name="connsiteX4" fmla="*/ 1589102 w 1846556"/>
                <a:gd name="connsiteY4" fmla="*/ 917411 h 1234577"/>
                <a:gd name="connsiteX5" fmla="*/ 1718609 w 1846556"/>
                <a:gd name="connsiteY5" fmla="*/ 1097876 h 1234577"/>
                <a:gd name="connsiteX6" fmla="*/ 1846556 w 1846556"/>
                <a:gd name="connsiteY6" fmla="*/ 1234577 h 123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6556" h="1234577">
                  <a:moveTo>
                    <a:pt x="0" y="1234577"/>
                  </a:moveTo>
                  <a:cubicBezTo>
                    <a:pt x="28982" y="1198524"/>
                    <a:pt x="142822" y="1159086"/>
                    <a:pt x="209405" y="1048115"/>
                  </a:cubicBezTo>
                  <a:cubicBezTo>
                    <a:pt x="302621" y="882407"/>
                    <a:pt x="284957" y="813006"/>
                    <a:pt x="399496" y="568751"/>
                  </a:cubicBezTo>
                  <a:cubicBezTo>
                    <a:pt x="550416" y="209205"/>
                    <a:pt x="495671" y="-12878"/>
                    <a:pt x="967666" y="580"/>
                  </a:cubicBezTo>
                  <a:cubicBezTo>
                    <a:pt x="1506244" y="-776"/>
                    <a:pt x="1381956" y="572662"/>
                    <a:pt x="1589102" y="917411"/>
                  </a:cubicBezTo>
                  <a:cubicBezTo>
                    <a:pt x="1718698" y="1097806"/>
                    <a:pt x="1690496" y="1054967"/>
                    <a:pt x="1718609" y="1097876"/>
                  </a:cubicBezTo>
                  <a:cubicBezTo>
                    <a:pt x="1746722" y="1140785"/>
                    <a:pt x="1829670" y="1209306"/>
                    <a:pt x="1846556" y="123457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25C4FCB4-EACB-4B3A-9E12-6F3EE4FF64C5}"/>
              </a:ext>
            </a:extLst>
          </p:cNvPr>
          <p:cNvGrpSpPr/>
          <p:nvPr/>
        </p:nvGrpSpPr>
        <p:grpSpPr>
          <a:xfrm>
            <a:off x="3688800" y="2852950"/>
            <a:ext cx="2304256" cy="2664251"/>
            <a:chOff x="827584" y="2852936"/>
            <a:chExt cx="2304256" cy="1584176"/>
          </a:xfrm>
        </p:grpSpPr>
        <p:grpSp>
          <p:nvGrpSpPr>
            <p:cNvPr id="17" name="Skupina 16">
              <a:extLst>
                <a:ext uri="{FF2B5EF4-FFF2-40B4-BE49-F238E27FC236}">
                  <a16:creationId xmlns:a16="http://schemas.microsoft.com/office/drawing/2014/main" id="{01BAEFAF-F575-436A-A0B4-0F450CFBC0BB}"/>
                </a:ext>
              </a:extLst>
            </p:cNvPr>
            <p:cNvGrpSpPr/>
            <p:nvPr/>
          </p:nvGrpSpPr>
          <p:grpSpPr>
            <a:xfrm>
              <a:off x="827584" y="2852936"/>
              <a:ext cx="2304256" cy="1584176"/>
              <a:chOff x="827584" y="2852936"/>
              <a:chExt cx="2304256" cy="1584176"/>
            </a:xfrm>
          </p:grpSpPr>
          <p:cxnSp>
            <p:nvCxnSpPr>
              <p:cNvPr id="19" name="Přímá spojnice 18">
                <a:extLst>
                  <a:ext uri="{FF2B5EF4-FFF2-40B4-BE49-F238E27FC236}">
                    <a16:creationId xmlns:a16="http://schemas.microsoft.com/office/drawing/2014/main" id="{06F20C0F-6081-4757-A273-F961BE7EE4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4437112"/>
                <a:ext cx="2304256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Přímá spojnice 19">
                <a:extLst>
                  <a:ext uri="{FF2B5EF4-FFF2-40B4-BE49-F238E27FC236}">
                    <a16:creationId xmlns:a16="http://schemas.microsoft.com/office/drawing/2014/main" id="{789ED3AC-D765-4468-A847-0E1A3E7513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2852936"/>
                <a:ext cx="0" cy="158417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8" name="Volný tvar: obrazec 17">
              <a:extLst>
                <a:ext uri="{FF2B5EF4-FFF2-40B4-BE49-F238E27FC236}">
                  <a16:creationId xmlns:a16="http://schemas.microsoft.com/office/drawing/2014/main" id="{DD05C3CC-B75F-4D58-9788-8E4595EAFECE}"/>
                </a:ext>
              </a:extLst>
            </p:cNvPr>
            <p:cNvSpPr/>
            <p:nvPr/>
          </p:nvSpPr>
          <p:spPr>
            <a:xfrm>
              <a:off x="1091953" y="3112131"/>
              <a:ext cx="1846556" cy="1324981"/>
            </a:xfrm>
            <a:custGeom>
              <a:avLst/>
              <a:gdLst>
                <a:gd name="connsiteX0" fmla="*/ 0 w 2041864"/>
                <a:gd name="connsiteY0" fmla="*/ 0 h 17755"/>
                <a:gd name="connsiteX1" fmla="*/ 2041864 w 2041864"/>
                <a:gd name="connsiteY1" fmla="*/ 17755 h 17755"/>
                <a:gd name="connsiteX0" fmla="*/ 0 w 2041864"/>
                <a:gd name="connsiteY0" fmla="*/ 1305018 h 1322773"/>
                <a:gd name="connsiteX1" fmla="*/ 1065320 w 2041864"/>
                <a:gd name="connsiteY1" fmla="*/ 0 h 1322773"/>
                <a:gd name="connsiteX2" fmla="*/ 2041864 w 2041864"/>
                <a:gd name="connsiteY2" fmla="*/ 1322773 h 1322773"/>
                <a:gd name="connsiteX0" fmla="*/ 0 w 2041864"/>
                <a:gd name="connsiteY0" fmla="*/ 1305025 h 1322780"/>
                <a:gd name="connsiteX1" fmla="*/ 1065320 w 2041864"/>
                <a:gd name="connsiteY1" fmla="*/ 7 h 1322780"/>
                <a:gd name="connsiteX2" fmla="*/ 2041864 w 2041864"/>
                <a:gd name="connsiteY2" fmla="*/ 1322780 h 1322780"/>
                <a:gd name="connsiteX0" fmla="*/ 0 w 2041864"/>
                <a:gd name="connsiteY0" fmla="*/ 1309605 h 1327360"/>
                <a:gd name="connsiteX1" fmla="*/ 1065320 w 2041864"/>
                <a:gd name="connsiteY1" fmla="*/ 4587 h 1327360"/>
                <a:gd name="connsiteX2" fmla="*/ 1740023 w 2041864"/>
                <a:gd name="connsiteY2" fmla="*/ 927865 h 1327360"/>
                <a:gd name="connsiteX3" fmla="*/ 2041864 w 2041864"/>
                <a:gd name="connsiteY3" fmla="*/ 1327360 h 1327360"/>
                <a:gd name="connsiteX0" fmla="*/ 0 w 2041864"/>
                <a:gd name="connsiteY0" fmla="*/ 1309605 h 1327360"/>
                <a:gd name="connsiteX1" fmla="*/ 1065320 w 2041864"/>
                <a:gd name="connsiteY1" fmla="*/ 4587 h 1327360"/>
                <a:gd name="connsiteX2" fmla="*/ 1740023 w 2041864"/>
                <a:gd name="connsiteY2" fmla="*/ 927865 h 1327360"/>
                <a:gd name="connsiteX3" fmla="*/ 2041864 w 2041864"/>
                <a:gd name="connsiteY3" fmla="*/ 1327360 h 1327360"/>
                <a:gd name="connsiteX0" fmla="*/ 0 w 2041864"/>
                <a:gd name="connsiteY0" fmla="*/ 1310397 h 1328152"/>
                <a:gd name="connsiteX1" fmla="*/ 1065320 w 2041864"/>
                <a:gd name="connsiteY1" fmla="*/ 5379 h 1328152"/>
                <a:gd name="connsiteX2" fmla="*/ 1740023 w 2041864"/>
                <a:gd name="connsiteY2" fmla="*/ 928657 h 1328152"/>
                <a:gd name="connsiteX3" fmla="*/ 2041864 w 2041864"/>
                <a:gd name="connsiteY3" fmla="*/ 1328152 h 1328152"/>
                <a:gd name="connsiteX0" fmla="*/ 0 w 2041864"/>
                <a:gd name="connsiteY0" fmla="*/ 1310397 h 1328152"/>
                <a:gd name="connsiteX1" fmla="*/ 497150 w 2041864"/>
                <a:gd name="connsiteY1" fmla="*/ 573550 h 1328152"/>
                <a:gd name="connsiteX2" fmla="*/ 1065320 w 2041864"/>
                <a:gd name="connsiteY2" fmla="*/ 5379 h 1328152"/>
                <a:gd name="connsiteX3" fmla="*/ 1740023 w 2041864"/>
                <a:gd name="connsiteY3" fmla="*/ 928657 h 1328152"/>
                <a:gd name="connsiteX4" fmla="*/ 2041864 w 2041864"/>
                <a:gd name="connsiteY4" fmla="*/ 1328152 h 1328152"/>
                <a:gd name="connsiteX0" fmla="*/ 0 w 2041864"/>
                <a:gd name="connsiteY0" fmla="*/ 1311907 h 1329662"/>
                <a:gd name="connsiteX1" fmla="*/ 497150 w 2041864"/>
                <a:gd name="connsiteY1" fmla="*/ 575060 h 1329662"/>
                <a:gd name="connsiteX2" fmla="*/ 1065320 w 2041864"/>
                <a:gd name="connsiteY2" fmla="*/ 6889 h 1329662"/>
                <a:gd name="connsiteX3" fmla="*/ 1740023 w 2041864"/>
                <a:gd name="connsiteY3" fmla="*/ 930167 h 1329662"/>
                <a:gd name="connsiteX4" fmla="*/ 2041864 w 2041864"/>
                <a:gd name="connsiteY4" fmla="*/ 1329662 h 1329662"/>
                <a:gd name="connsiteX0" fmla="*/ 0 w 2041864"/>
                <a:gd name="connsiteY0" fmla="*/ 1311907 h 1329662"/>
                <a:gd name="connsiteX1" fmla="*/ 497150 w 2041864"/>
                <a:gd name="connsiteY1" fmla="*/ 575060 h 1329662"/>
                <a:gd name="connsiteX2" fmla="*/ 1065320 w 2041864"/>
                <a:gd name="connsiteY2" fmla="*/ 6889 h 1329662"/>
                <a:gd name="connsiteX3" fmla="*/ 1740023 w 2041864"/>
                <a:gd name="connsiteY3" fmla="*/ 930167 h 1329662"/>
                <a:gd name="connsiteX4" fmla="*/ 2041864 w 2041864"/>
                <a:gd name="connsiteY4" fmla="*/ 1329662 h 1329662"/>
                <a:gd name="connsiteX0" fmla="*/ 0 w 1944210"/>
                <a:gd name="connsiteY0" fmla="*/ 1240886 h 1329662"/>
                <a:gd name="connsiteX1" fmla="*/ 399496 w 1944210"/>
                <a:gd name="connsiteY1" fmla="*/ 575060 h 1329662"/>
                <a:gd name="connsiteX2" fmla="*/ 967666 w 1944210"/>
                <a:gd name="connsiteY2" fmla="*/ 6889 h 1329662"/>
                <a:gd name="connsiteX3" fmla="*/ 1642369 w 1944210"/>
                <a:gd name="connsiteY3" fmla="*/ 930167 h 1329662"/>
                <a:gd name="connsiteX4" fmla="*/ 1944210 w 1944210"/>
                <a:gd name="connsiteY4" fmla="*/ 1329662 h 1329662"/>
                <a:gd name="connsiteX0" fmla="*/ 0 w 1846556"/>
                <a:gd name="connsiteY0" fmla="*/ 1240886 h 1240886"/>
                <a:gd name="connsiteX1" fmla="*/ 399496 w 1846556"/>
                <a:gd name="connsiteY1" fmla="*/ 575060 h 1240886"/>
                <a:gd name="connsiteX2" fmla="*/ 967666 w 1846556"/>
                <a:gd name="connsiteY2" fmla="*/ 6889 h 1240886"/>
                <a:gd name="connsiteX3" fmla="*/ 1642369 w 1846556"/>
                <a:gd name="connsiteY3" fmla="*/ 930167 h 1240886"/>
                <a:gd name="connsiteX4" fmla="*/ 1846556 w 1846556"/>
                <a:gd name="connsiteY4" fmla="*/ 1240886 h 1240886"/>
                <a:gd name="connsiteX0" fmla="*/ 0 w 1846556"/>
                <a:gd name="connsiteY0" fmla="*/ 1240886 h 1240886"/>
                <a:gd name="connsiteX1" fmla="*/ 399496 w 1846556"/>
                <a:gd name="connsiteY1" fmla="*/ 575060 h 1240886"/>
                <a:gd name="connsiteX2" fmla="*/ 967666 w 1846556"/>
                <a:gd name="connsiteY2" fmla="*/ 6889 h 1240886"/>
                <a:gd name="connsiteX3" fmla="*/ 1677879 w 1846556"/>
                <a:gd name="connsiteY3" fmla="*/ 983433 h 1240886"/>
                <a:gd name="connsiteX4" fmla="*/ 1846556 w 1846556"/>
                <a:gd name="connsiteY4" fmla="*/ 1240886 h 1240886"/>
                <a:gd name="connsiteX0" fmla="*/ 0 w 1677879"/>
                <a:gd name="connsiteY0" fmla="*/ 1240886 h 1240886"/>
                <a:gd name="connsiteX1" fmla="*/ 399496 w 1677879"/>
                <a:gd name="connsiteY1" fmla="*/ 575060 h 1240886"/>
                <a:gd name="connsiteX2" fmla="*/ 967666 w 1677879"/>
                <a:gd name="connsiteY2" fmla="*/ 6889 h 1240886"/>
                <a:gd name="connsiteX3" fmla="*/ 1677879 w 1677879"/>
                <a:gd name="connsiteY3" fmla="*/ 983433 h 1240886"/>
                <a:gd name="connsiteX0" fmla="*/ 0 w 1935332"/>
                <a:gd name="connsiteY0" fmla="*/ 1280255 h 1280255"/>
                <a:gd name="connsiteX1" fmla="*/ 399496 w 1935332"/>
                <a:gd name="connsiteY1" fmla="*/ 614429 h 1280255"/>
                <a:gd name="connsiteX2" fmla="*/ 967666 w 1935332"/>
                <a:gd name="connsiteY2" fmla="*/ 46258 h 1280255"/>
                <a:gd name="connsiteX3" fmla="*/ 1935332 w 1935332"/>
                <a:gd name="connsiteY3" fmla="*/ 286348 h 1280255"/>
                <a:gd name="connsiteX0" fmla="*/ 0 w 1802167"/>
                <a:gd name="connsiteY0" fmla="*/ 1352003 h 1352003"/>
                <a:gd name="connsiteX1" fmla="*/ 399496 w 1802167"/>
                <a:gd name="connsiteY1" fmla="*/ 686177 h 1352003"/>
                <a:gd name="connsiteX2" fmla="*/ 967666 w 1802167"/>
                <a:gd name="connsiteY2" fmla="*/ 118006 h 1352003"/>
                <a:gd name="connsiteX3" fmla="*/ 1802167 w 1802167"/>
                <a:gd name="connsiteY3" fmla="*/ 199089 h 1352003"/>
                <a:gd name="connsiteX0" fmla="*/ 0 w 1802167"/>
                <a:gd name="connsiteY0" fmla="*/ 1255504 h 1255504"/>
                <a:gd name="connsiteX1" fmla="*/ 399496 w 1802167"/>
                <a:gd name="connsiteY1" fmla="*/ 589678 h 1255504"/>
                <a:gd name="connsiteX2" fmla="*/ 967666 w 1802167"/>
                <a:gd name="connsiteY2" fmla="*/ 21507 h 1255504"/>
                <a:gd name="connsiteX3" fmla="*/ 1802167 w 1802167"/>
                <a:gd name="connsiteY3" fmla="*/ 102590 h 1255504"/>
                <a:gd name="connsiteX0" fmla="*/ 0 w 1811045"/>
                <a:gd name="connsiteY0" fmla="*/ 1270435 h 1270435"/>
                <a:gd name="connsiteX1" fmla="*/ 399496 w 1811045"/>
                <a:gd name="connsiteY1" fmla="*/ 604609 h 1270435"/>
                <a:gd name="connsiteX2" fmla="*/ 967666 w 1811045"/>
                <a:gd name="connsiteY2" fmla="*/ 36438 h 1270435"/>
                <a:gd name="connsiteX3" fmla="*/ 1811045 w 1811045"/>
                <a:gd name="connsiteY3" fmla="*/ 42202 h 1270435"/>
                <a:gd name="connsiteX0" fmla="*/ 0 w 1811045"/>
                <a:gd name="connsiteY0" fmla="*/ 1261271 h 1261271"/>
                <a:gd name="connsiteX1" fmla="*/ 399496 w 1811045"/>
                <a:gd name="connsiteY1" fmla="*/ 595445 h 1261271"/>
                <a:gd name="connsiteX2" fmla="*/ 967666 w 1811045"/>
                <a:gd name="connsiteY2" fmla="*/ 27274 h 1261271"/>
                <a:gd name="connsiteX3" fmla="*/ 1811045 w 1811045"/>
                <a:gd name="connsiteY3" fmla="*/ 33038 h 1261271"/>
                <a:gd name="connsiteX0" fmla="*/ 0 w 1811045"/>
                <a:gd name="connsiteY0" fmla="*/ 1243315 h 1243315"/>
                <a:gd name="connsiteX1" fmla="*/ 399496 w 1811045"/>
                <a:gd name="connsiteY1" fmla="*/ 577489 h 1243315"/>
                <a:gd name="connsiteX2" fmla="*/ 967666 w 1811045"/>
                <a:gd name="connsiteY2" fmla="*/ 9318 h 1243315"/>
                <a:gd name="connsiteX3" fmla="*/ 1811045 w 1811045"/>
                <a:gd name="connsiteY3" fmla="*/ 15082 h 1243315"/>
                <a:gd name="connsiteX0" fmla="*/ 0 w 1811045"/>
                <a:gd name="connsiteY0" fmla="*/ 1270077 h 1270077"/>
                <a:gd name="connsiteX1" fmla="*/ 399496 w 1811045"/>
                <a:gd name="connsiteY1" fmla="*/ 604251 h 1270077"/>
                <a:gd name="connsiteX2" fmla="*/ 967666 w 1811045"/>
                <a:gd name="connsiteY2" fmla="*/ 36080 h 1270077"/>
                <a:gd name="connsiteX3" fmla="*/ 1811045 w 1811045"/>
                <a:gd name="connsiteY3" fmla="*/ 0 h 1270077"/>
                <a:gd name="connsiteX0" fmla="*/ 0 w 1828800"/>
                <a:gd name="connsiteY0" fmla="*/ 1246453 h 1246453"/>
                <a:gd name="connsiteX1" fmla="*/ 399496 w 1828800"/>
                <a:gd name="connsiteY1" fmla="*/ 580627 h 1246453"/>
                <a:gd name="connsiteX2" fmla="*/ 967666 w 1828800"/>
                <a:gd name="connsiteY2" fmla="*/ 12456 h 1246453"/>
                <a:gd name="connsiteX3" fmla="*/ 1828800 w 1828800"/>
                <a:gd name="connsiteY3" fmla="*/ 1482 h 1246453"/>
                <a:gd name="connsiteX0" fmla="*/ 0 w 1828800"/>
                <a:gd name="connsiteY0" fmla="*/ 1254192 h 1254192"/>
                <a:gd name="connsiteX1" fmla="*/ 399496 w 1828800"/>
                <a:gd name="connsiteY1" fmla="*/ 588366 h 1254192"/>
                <a:gd name="connsiteX2" fmla="*/ 967666 w 1828800"/>
                <a:gd name="connsiteY2" fmla="*/ 20195 h 1254192"/>
                <a:gd name="connsiteX3" fmla="*/ 1828800 w 1828800"/>
                <a:gd name="connsiteY3" fmla="*/ 9221 h 1254192"/>
                <a:gd name="connsiteX0" fmla="*/ 0 w 1828800"/>
                <a:gd name="connsiteY0" fmla="*/ 1254192 h 1254192"/>
                <a:gd name="connsiteX1" fmla="*/ 399496 w 1828800"/>
                <a:gd name="connsiteY1" fmla="*/ 588366 h 1254192"/>
                <a:gd name="connsiteX2" fmla="*/ 967666 w 1828800"/>
                <a:gd name="connsiteY2" fmla="*/ 20195 h 1254192"/>
                <a:gd name="connsiteX3" fmla="*/ 1828800 w 1828800"/>
                <a:gd name="connsiteY3" fmla="*/ 9221 h 1254192"/>
                <a:gd name="connsiteX0" fmla="*/ 0 w 1828800"/>
                <a:gd name="connsiteY0" fmla="*/ 1272965 h 1272965"/>
                <a:gd name="connsiteX1" fmla="*/ 399496 w 1828800"/>
                <a:gd name="connsiteY1" fmla="*/ 607139 h 1272965"/>
                <a:gd name="connsiteX2" fmla="*/ 967666 w 1828800"/>
                <a:gd name="connsiteY2" fmla="*/ 38968 h 1272965"/>
                <a:gd name="connsiteX3" fmla="*/ 1828800 w 1828800"/>
                <a:gd name="connsiteY3" fmla="*/ 2888 h 1272965"/>
                <a:gd name="connsiteX0" fmla="*/ 0 w 1828800"/>
                <a:gd name="connsiteY0" fmla="*/ 1272965 h 1272965"/>
                <a:gd name="connsiteX1" fmla="*/ 399496 w 1828800"/>
                <a:gd name="connsiteY1" fmla="*/ 607139 h 1272965"/>
                <a:gd name="connsiteX2" fmla="*/ 967666 w 1828800"/>
                <a:gd name="connsiteY2" fmla="*/ 38968 h 1272965"/>
                <a:gd name="connsiteX3" fmla="*/ 1828800 w 1828800"/>
                <a:gd name="connsiteY3" fmla="*/ 2888 h 1272965"/>
                <a:gd name="connsiteX0" fmla="*/ 0 w 1846556"/>
                <a:gd name="connsiteY0" fmla="*/ 1254193 h 1254193"/>
                <a:gd name="connsiteX1" fmla="*/ 399496 w 1846556"/>
                <a:gd name="connsiteY1" fmla="*/ 588367 h 1254193"/>
                <a:gd name="connsiteX2" fmla="*/ 967666 w 1846556"/>
                <a:gd name="connsiteY2" fmla="*/ 20196 h 1254193"/>
                <a:gd name="connsiteX3" fmla="*/ 1846556 w 1846556"/>
                <a:gd name="connsiteY3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988123 h 1254193"/>
                <a:gd name="connsiteX2" fmla="*/ 399496 w 1846556"/>
                <a:gd name="connsiteY2" fmla="*/ 588367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988123 h 1254193"/>
                <a:gd name="connsiteX2" fmla="*/ 452762 w 1846556"/>
                <a:gd name="connsiteY2" fmla="*/ 548558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988123 h 1254193"/>
                <a:gd name="connsiteX2" fmla="*/ 452762 w 1846556"/>
                <a:gd name="connsiteY2" fmla="*/ 548558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988123 h 1254193"/>
                <a:gd name="connsiteX2" fmla="*/ 452762 w 1846556"/>
                <a:gd name="connsiteY2" fmla="*/ 548558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988123 h 1254193"/>
                <a:gd name="connsiteX2" fmla="*/ 452762 w 1846556"/>
                <a:gd name="connsiteY2" fmla="*/ 548558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1017980 h 1254193"/>
                <a:gd name="connsiteX2" fmla="*/ 452762 w 1846556"/>
                <a:gd name="connsiteY2" fmla="*/ 548558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4193 h 1254193"/>
                <a:gd name="connsiteX1" fmla="*/ 245969 w 1846556"/>
                <a:gd name="connsiteY1" fmla="*/ 1017980 h 1254193"/>
                <a:gd name="connsiteX2" fmla="*/ 452762 w 1846556"/>
                <a:gd name="connsiteY2" fmla="*/ 548558 h 1254193"/>
                <a:gd name="connsiteX3" fmla="*/ 967666 w 1846556"/>
                <a:gd name="connsiteY3" fmla="*/ 20196 h 1254193"/>
                <a:gd name="connsiteX4" fmla="*/ 1846556 w 1846556"/>
                <a:gd name="connsiteY4" fmla="*/ 9223 h 1254193"/>
                <a:gd name="connsiteX0" fmla="*/ 0 w 1846556"/>
                <a:gd name="connsiteY0" fmla="*/ 1259793 h 1259793"/>
                <a:gd name="connsiteX1" fmla="*/ 245969 w 1846556"/>
                <a:gd name="connsiteY1" fmla="*/ 1023580 h 1259793"/>
                <a:gd name="connsiteX2" fmla="*/ 452762 w 1846556"/>
                <a:gd name="connsiteY2" fmla="*/ 554158 h 1259793"/>
                <a:gd name="connsiteX3" fmla="*/ 967666 w 1846556"/>
                <a:gd name="connsiteY3" fmla="*/ 15844 h 1259793"/>
                <a:gd name="connsiteX4" fmla="*/ 1846556 w 1846556"/>
                <a:gd name="connsiteY4" fmla="*/ 14823 h 1259793"/>
                <a:gd name="connsiteX0" fmla="*/ 0 w 1846556"/>
                <a:gd name="connsiteY0" fmla="*/ 1259793 h 1259793"/>
                <a:gd name="connsiteX1" fmla="*/ 245969 w 1846556"/>
                <a:gd name="connsiteY1" fmla="*/ 1023580 h 1259793"/>
                <a:gd name="connsiteX2" fmla="*/ 452762 w 1846556"/>
                <a:gd name="connsiteY2" fmla="*/ 554158 h 1259793"/>
                <a:gd name="connsiteX3" fmla="*/ 967666 w 1846556"/>
                <a:gd name="connsiteY3" fmla="*/ 15844 h 1259793"/>
                <a:gd name="connsiteX4" fmla="*/ 1846556 w 1846556"/>
                <a:gd name="connsiteY4" fmla="*/ 14823 h 1259793"/>
                <a:gd name="connsiteX0" fmla="*/ 0 w 1846556"/>
                <a:gd name="connsiteY0" fmla="*/ 1249030 h 1249030"/>
                <a:gd name="connsiteX1" fmla="*/ 245969 w 1846556"/>
                <a:gd name="connsiteY1" fmla="*/ 1012817 h 1249030"/>
                <a:gd name="connsiteX2" fmla="*/ 452762 w 1846556"/>
                <a:gd name="connsiteY2" fmla="*/ 543395 h 1249030"/>
                <a:gd name="connsiteX3" fmla="*/ 967666 w 1846556"/>
                <a:gd name="connsiteY3" fmla="*/ 5081 h 1249030"/>
                <a:gd name="connsiteX4" fmla="*/ 1846556 w 1846556"/>
                <a:gd name="connsiteY4" fmla="*/ 4060 h 1249030"/>
                <a:gd name="connsiteX0" fmla="*/ 0 w 1846556"/>
                <a:gd name="connsiteY0" fmla="*/ 1249030 h 1249030"/>
                <a:gd name="connsiteX1" fmla="*/ 245969 w 1846556"/>
                <a:gd name="connsiteY1" fmla="*/ 1012817 h 1249030"/>
                <a:gd name="connsiteX2" fmla="*/ 452762 w 1846556"/>
                <a:gd name="connsiteY2" fmla="*/ 543395 h 1249030"/>
                <a:gd name="connsiteX3" fmla="*/ 967666 w 1846556"/>
                <a:gd name="connsiteY3" fmla="*/ 5081 h 1249030"/>
                <a:gd name="connsiteX4" fmla="*/ 1846556 w 1846556"/>
                <a:gd name="connsiteY4" fmla="*/ 4060 h 1249030"/>
                <a:gd name="connsiteX0" fmla="*/ 0 w 1846556"/>
                <a:gd name="connsiteY0" fmla="*/ 1249030 h 1249030"/>
                <a:gd name="connsiteX1" fmla="*/ 245969 w 1846556"/>
                <a:gd name="connsiteY1" fmla="*/ 1012817 h 1249030"/>
                <a:gd name="connsiteX2" fmla="*/ 452762 w 1846556"/>
                <a:gd name="connsiteY2" fmla="*/ 543395 h 1249030"/>
                <a:gd name="connsiteX3" fmla="*/ 967666 w 1846556"/>
                <a:gd name="connsiteY3" fmla="*/ 5081 h 1249030"/>
                <a:gd name="connsiteX4" fmla="*/ 1846556 w 1846556"/>
                <a:gd name="connsiteY4" fmla="*/ 4060 h 124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6556" h="1249030">
                  <a:moveTo>
                    <a:pt x="0" y="1249030"/>
                  </a:moveTo>
                  <a:cubicBezTo>
                    <a:pt x="33597" y="1203026"/>
                    <a:pt x="152753" y="1238238"/>
                    <a:pt x="245969" y="1012817"/>
                  </a:cubicBezTo>
                  <a:cubicBezTo>
                    <a:pt x="312552" y="901846"/>
                    <a:pt x="387225" y="737890"/>
                    <a:pt x="452762" y="543395"/>
                  </a:cubicBezTo>
                  <a:cubicBezTo>
                    <a:pt x="639192" y="144040"/>
                    <a:pt x="477915" y="-1364"/>
                    <a:pt x="967666" y="5081"/>
                  </a:cubicBezTo>
                  <a:cubicBezTo>
                    <a:pt x="1515121" y="5761"/>
                    <a:pt x="1222159" y="-5937"/>
                    <a:pt x="1846556" y="406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</p:grp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15EFA9C5-6618-481E-9FA1-C189A3E77190}"/>
              </a:ext>
            </a:extLst>
          </p:cNvPr>
          <p:cNvGrpSpPr/>
          <p:nvPr/>
        </p:nvGrpSpPr>
        <p:grpSpPr>
          <a:xfrm>
            <a:off x="6516216" y="2852950"/>
            <a:ext cx="2304256" cy="2664246"/>
            <a:chOff x="827584" y="2852936"/>
            <a:chExt cx="2304256" cy="1584176"/>
          </a:xfrm>
        </p:grpSpPr>
        <p:grpSp>
          <p:nvGrpSpPr>
            <p:cNvPr id="32" name="Skupina 31">
              <a:extLst>
                <a:ext uri="{FF2B5EF4-FFF2-40B4-BE49-F238E27FC236}">
                  <a16:creationId xmlns:a16="http://schemas.microsoft.com/office/drawing/2014/main" id="{ED54778C-E877-42EF-AB0A-92AAD0D66222}"/>
                </a:ext>
              </a:extLst>
            </p:cNvPr>
            <p:cNvGrpSpPr/>
            <p:nvPr/>
          </p:nvGrpSpPr>
          <p:grpSpPr>
            <a:xfrm>
              <a:off x="827584" y="2852936"/>
              <a:ext cx="2304256" cy="1584176"/>
              <a:chOff x="827584" y="2852936"/>
              <a:chExt cx="2304256" cy="1584176"/>
            </a:xfrm>
          </p:grpSpPr>
          <p:cxnSp>
            <p:nvCxnSpPr>
              <p:cNvPr id="34" name="Přímá spojnice 33">
                <a:extLst>
                  <a:ext uri="{FF2B5EF4-FFF2-40B4-BE49-F238E27FC236}">
                    <a16:creationId xmlns:a16="http://schemas.microsoft.com/office/drawing/2014/main" id="{D74C4B7F-4FE9-4B1C-B3F5-D977F147A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584" y="4437112"/>
                <a:ext cx="2304256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>
                <a:extLst>
                  <a:ext uri="{FF2B5EF4-FFF2-40B4-BE49-F238E27FC236}">
                    <a16:creationId xmlns:a16="http://schemas.microsoft.com/office/drawing/2014/main" id="{8C36CF2B-9AF3-466C-A877-225ED7A3C6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7584" y="2852936"/>
                <a:ext cx="0" cy="1584176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33" name="Volný tvar: obrazec 32">
              <a:extLst>
                <a:ext uri="{FF2B5EF4-FFF2-40B4-BE49-F238E27FC236}">
                  <a16:creationId xmlns:a16="http://schemas.microsoft.com/office/drawing/2014/main" id="{7DA73842-79C9-4B89-AC3B-A4B1B1F70E54}"/>
                </a:ext>
              </a:extLst>
            </p:cNvPr>
            <p:cNvSpPr/>
            <p:nvPr/>
          </p:nvSpPr>
          <p:spPr>
            <a:xfrm>
              <a:off x="1091954" y="3109817"/>
              <a:ext cx="1757779" cy="1327295"/>
            </a:xfrm>
            <a:custGeom>
              <a:avLst/>
              <a:gdLst>
                <a:gd name="connsiteX0" fmla="*/ 0 w 2041864"/>
                <a:gd name="connsiteY0" fmla="*/ 0 h 17755"/>
                <a:gd name="connsiteX1" fmla="*/ 2041864 w 2041864"/>
                <a:gd name="connsiteY1" fmla="*/ 17755 h 17755"/>
                <a:gd name="connsiteX0" fmla="*/ 0 w 2041864"/>
                <a:gd name="connsiteY0" fmla="*/ 1305018 h 1322773"/>
                <a:gd name="connsiteX1" fmla="*/ 1065320 w 2041864"/>
                <a:gd name="connsiteY1" fmla="*/ 0 h 1322773"/>
                <a:gd name="connsiteX2" fmla="*/ 2041864 w 2041864"/>
                <a:gd name="connsiteY2" fmla="*/ 1322773 h 1322773"/>
                <a:gd name="connsiteX0" fmla="*/ 0 w 2041864"/>
                <a:gd name="connsiteY0" fmla="*/ 1305025 h 1322780"/>
                <a:gd name="connsiteX1" fmla="*/ 1065320 w 2041864"/>
                <a:gd name="connsiteY1" fmla="*/ 7 h 1322780"/>
                <a:gd name="connsiteX2" fmla="*/ 2041864 w 2041864"/>
                <a:gd name="connsiteY2" fmla="*/ 1322780 h 1322780"/>
                <a:gd name="connsiteX0" fmla="*/ 0 w 2041864"/>
                <a:gd name="connsiteY0" fmla="*/ 1309605 h 1327360"/>
                <a:gd name="connsiteX1" fmla="*/ 1065320 w 2041864"/>
                <a:gd name="connsiteY1" fmla="*/ 4587 h 1327360"/>
                <a:gd name="connsiteX2" fmla="*/ 1740023 w 2041864"/>
                <a:gd name="connsiteY2" fmla="*/ 927865 h 1327360"/>
                <a:gd name="connsiteX3" fmla="*/ 2041864 w 2041864"/>
                <a:gd name="connsiteY3" fmla="*/ 1327360 h 1327360"/>
                <a:gd name="connsiteX0" fmla="*/ 0 w 2041864"/>
                <a:gd name="connsiteY0" fmla="*/ 1309605 h 1327360"/>
                <a:gd name="connsiteX1" fmla="*/ 1065320 w 2041864"/>
                <a:gd name="connsiteY1" fmla="*/ 4587 h 1327360"/>
                <a:gd name="connsiteX2" fmla="*/ 1740023 w 2041864"/>
                <a:gd name="connsiteY2" fmla="*/ 927865 h 1327360"/>
                <a:gd name="connsiteX3" fmla="*/ 2041864 w 2041864"/>
                <a:gd name="connsiteY3" fmla="*/ 1327360 h 1327360"/>
                <a:gd name="connsiteX0" fmla="*/ 0 w 2041864"/>
                <a:gd name="connsiteY0" fmla="*/ 1310397 h 1328152"/>
                <a:gd name="connsiteX1" fmla="*/ 1065320 w 2041864"/>
                <a:gd name="connsiteY1" fmla="*/ 5379 h 1328152"/>
                <a:gd name="connsiteX2" fmla="*/ 1740023 w 2041864"/>
                <a:gd name="connsiteY2" fmla="*/ 928657 h 1328152"/>
                <a:gd name="connsiteX3" fmla="*/ 2041864 w 2041864"/>
                <a:gd name="connsiteY3" fmla="*/ 1328152 h 1328152"/>
                <a:gd name="connsiteX0" fmla="*/ 0 w 2041864"/>
                <a:gd name="connsiteY0" fmla="*/ 1310397 h 1328152"/>
                <a:gd name="connsiteX1" fmla="*/ 497150 w 2041864"/>
                <a:gd name="connsiteY1" fmla="*/ 573550 h 1328152"/>
                <a:gd name="connsiteX2" fmla="*/ 1065320 w 2041864"/>
                <a:gd name="connsiteY2" fmla="*/ 5379 h 1328152"/>
                <a:gd name="connsiteX3" fmla="*/ 1740023 w 2041864"/>
                <a:gd name="connsiteY3" fmla="*/ 928657 h 1328152"/>
                <a:gd name="connsiteX4" fmla="*/ 2041864 w 2041864"/>
                <a:gd name="connsiteY4" fmla="*/ 1328152 h 1328152"/>
                <a:gd name="connsiteX0" fmla="*/ 0 w 2041864"/>
                <a:gd name="connsiteY0" fmla="*/ 1311907 h 1329662"/>
                <a:gd name="connsiteX1" fmla="*/ 497150 w 2041864"/>
                <a:gd name="connsiteY1" fmla="*/ 575060 h 1329662"/>
                <a:gd name="connsiteX2" fmla="*/ 1065320 w 2041864"/>
                <a:gd name="connsiteY2" fmla="*/ 6889 h 1329662"/>
                <a:gd name="connsiteX3" fmla="*/ 1740023 w 2041864"/>
                <a:gd name="connsiteY3" fmla="*/ 930167 h 1329662"/>
                <a:gd name="connsiteX4" fmla="*/ 2041864 w 2041864"/>
                <a:gd name="connsiteY4" fmla="*/ 1329662 h 1329662"/>
                <a:gd name="connsiteX0" fmla="*/ 0 w 2041864"/>
                <a:gd name="connsiteY0" fmla="*/ 1311907 h 1329662"/>
                <a:gd name="connsiteX1" fmla="*/ 497150 w 2041864"/>
                <a:gd name="connsiteY1" fmla="*/ 575060 h 1329662"/>
                <a:gd name="connsiteX2" fmla="*/ 1065320 w 2041864"/>
                <a:gd name="connsiteY2" fmla="*/ 6889 h 1329662"/>
                <a:gd name="connsiteX3" fmla="*/ 1740023 w 2041864"/>
                <a:gd name="connsiteY3" fmla="*/ 930167 h 1329662"/>
                <a:gd name="connsiteX4" fmla="*/ 2041864 w 2041864"/>
                <a:gd name="connsiteY4" fmla="*/ 1329662 h 1329662"/>
                <a:gd name="connsiteX0" fmla="*/ 0 w 1944210"/>
                <a:gd name="connsiteY0" fmla="*/ 1240886 h 1329662"/>
                <a:gd name="connsiteX1" fmla="*/ 399496 w 1944210"/>
                <a:gd name="connsiteY1" fmla="*/ 575060 h 1329662"/>
                <a:gd name="connsiteX2" fmla="*/ 967666 w 1944210"/>
                <a:gd name="connsiteY2" fmla="*/ 6889 h 1329662"/>
                <a:gd name="connsiteX3" fmla="*/ 1642369 w 1944210"/>
                <a:gd name="connsiteY3" fmla="*/ 930167 h 1329662"/>
                <a:gd name="connsiteX4" fmla="*/ 1944210 w 1944210"/>
                <a:gd name="connsiteY4" fmla="*/ 1329662 h 1329662"/>
                <a:gd name="connsiteX0" fmla="*/ 0 w 1846556"/>
                <a:gd name="connsiteY0" fmla="*/ 1240886 h 1240886"/>
                <a:gd name="connsiteX1" fmla="*/ 399496 w 1846556"/>
                <a:gd name="connsiteY1" fmla="*/ 575060 h 1240886"/>
                <a:gd name="connsiteX2" fmla="*/ 967666 w 1846556"/>
                <a:gd name="connsiteY2" fmla="*/ 6889 h 1240886"/>
                <a:gd name="connsiteX3" fmla="*/ 1642369 w 1846556"/>
                <a:gd name="connsiteY3" fmla="*/ 930167 h 1240886"/>
                <a:gd name="connsiteX4" fmla="*/ 1846556 w 1846556"/>
                <a:gd name="connsiteY4" fmla="*/ 1240886 h 1240886"/>
                <a:gd name="connsiteX0" fmla="*/ 0 w 1846556"/>
                <a:gd name="connsiteY0" fmla="*/ 1240886 h 1240886"/>
                <a:gd name="connsiteX1" fmla="*/ 399496 w 1846556"/>
                <a:gd name="connsiteY1" fmla="*/ 575060 h 1240886"/>
                <a:gd name="connsiteX2" fmla="*/ 967666 w 1846556"/>
                <a:gd name="connsiteY2" fmla="*/ 6889 h 1240886"/>
                <a:gd name="connsiteX3" fmla="*/ 1677879 w 1846556"/>
                <a:gd name="connsiteY3" fmla="*/ 983433 h 1240886"/>
                <a:gd name="connsiteX4" fmla="*/ 1846556 w 1846556"/>
                <a:gd name="connsiteY4" fmla="*/ 1240886 h 1240886"/>
                <a:gd name="connsiteX0" fmla="*/ 0 w 1677879"/>
                <a:gd name="connsiteY0" fmla="*/ 1240886 h 1240886"/>
                <a:gd name="connsiteX1" fmla="*/ 399496 w 1677879"/>
                <a:gd name="connsiteY1" fmla="*/ 575060 h 1240886"/>
                <a:gd name="connsiteX2" fmla="*/ 967666 w 1677879"/>
                <a:gd name="connsiteY2" fmla="*/ 6889 h 1240886"/>
                <a:gd name="connsiteX3" fmla="*/ 1677879 w 1677879"/>
                <a:gd name="connsiteY3" fmla="*/ 983433 h 1240886"/>
                <a:gd name="connsiteX0" fmla="*/ 0 w 1935332"/>
                <a:gd name="connsiteY0" fmla="*/ 1280255 h 1280255"/>
                <a:gd name="connsiteX1" fmla="*/ 399496 w 1935332"/>
                <a:gd name="connsiteY1" fmla="*/ 614429 h 1280255"/>
                <a:gd name="connsiteX2" fmla="*/ 967666 w 1935332"/>
                <a:gd name="connsiteY2" fmla="*/ 46258 h 1280255"/>
                <a:gd name="connsiteX3" fmla="*/ 1935332 w 1935332"/>
                <a:gd name="connsiteY3" fmla="*/ 286348 h 1280255"/>
                <a:gd name="connsiteX0" fmla="*/ 0 w 1802167"/>
                <a:gd name="connsiteY0" fmla="*/ 1352003 h 1352003"/>
                <a:gd name="connsiteX1" fmla="*/ 399496 w 1802167"/>
                <a:gd name="connsiteY1" fmla="*/ 686177 h 1352003"/>
                <a:gd name="connsiteX2" fmla="*/ 967666 w 1802167"/>
                <a:gd name="connsiteY2" fmla="*/ 118006 h 1352003"/>
                <a:gd name="connsiteX3" fmla="*/ 1802167 w 1802167"/>
                <a:gd name="connsiteY3" fmla="*/ 199089 h 1352003"/>
                <a:gd name="connsiteX0" fmla="*/ 0 w 1802167"/>
                <a:gd name="connsiteY0" fmla="*/ 1255504 h 1255504"/>
                <a:gd name="connsiteX1" fmla="*/ 399496 w 1802167"/>
                <a:gd name="connsiteY1" fmla="*/ 589678 h 1255504"/>
                <a:gd name="connsiteX2" fmla="*/ 967666 w 1802167"/>
                <a:gd name="connsiteY2" fmla="*/ 21507 h 1255504"/>
                <a:gd name="connsiteX3" fmla="*/ 1802167 w 1802167"/>
                <a:gd name="connsiteY3" fmla="*/ 102590 h 1255504"/>
                <a:gd name="connsiteX0" fmla="*/ 0 w 1811045"/>
                <a:gd name="connsiteY0" fmla="*/ 1270435 h 1270435"/>
                <a:gd name="connsiteX1" fmla="*/ 399496 w 1811045"/>
                <a:gd name="connsiteY1" fmla="*/ 604609 h 1270435"/>
                <a:gd name="connsiteX2" fmla="*/ 967666 w 1811045"/>
                <a:gd name="connsiteY2" fmla="*/ 36438 h 1270435"/>
                <a:gd name="connsiteX3" fmla="*/ 1811045 w 1811045"/>
                <a:gd name="connsiteY3" fmla="*/ 42202 h 1270435"/>
                <a:gd name="connsiteX0" fmla="*/ 0 w 1811045"/>
                <a:gd name="connsiteY0" fmla="*/ 1261271 h 1261271"/>
                <a:gd name="connsiteX1" fmla="*/ 399496 w 1811045"/>
                <a:gd name="connsiteY1" fmla="*/ 595445 h 1261271"/>
                <a:gd name="connsiteX2" fmla="*/ 967666 w 1811045"/>
                <a:gd name="connsiteY2" fmla="*/ 27274 h 1261271"/>
                <a:gd name="connsiteX3" fmla="*/ 1811045 w 1811045"/>
                <a:gd name="connsiteY3" fmla="*/ 33038 h 1261271"/>
                <a:gd name="connsiteX0" fmla="*/ 0 w 1811045"/>
                <a:gd name="connsiteY0" fmla="*/ 1243315 h 1243315"/>
                <a:gd name="connsiteX1" fmla="*/ 399496 w 1811045"/>
                <a:gd name="connsiteY1" fmla="*/ 577489 h 1243315"/>
                <a:gd name="connsiteX2" fmla="*/ 967666 w 1811045"/>
                <a:gd name="connsiteY2" fmla="*/ 9318 h 1243315"/>
                <a:gd name="connsiteX3" fmla="*/ 1811045 w 1811045"/>
                <a:gd name="connsiteY3" fmla="*/ 15082 h 1243315"/>
                <a:gd name="connsiteX0" fmla="*/ 0 w 1811045"/>
                <a:gd name="connsiteY0" fmla="*/ 1270077 h 1270077"/>
                <a:gd name="connsiteX1" fmla="*/ 399496 w 1811045"/>
                <a:gd name="connsiteY1" fmla="*/ 604251 h 1270077"/>
                <a:gd name="connsiteX2" fmla="*/ 967666 w 1811045"/>
                <a:gd name="connsiteY2" fmla="*/ 36080 h 1270077"/>
                <a:gd name="connsiteX3" fmla="*/ 1811045 w 1811045"/>
                <a:gd name="connsiteY3" fmla="*/ 0 h 1270077"/>
                <a:gd name="connsiteX0" fmla="*/ 0 w 1828800"/>
                <a:gd name="connsiteY0" fmla="*/ 1246453 h 1246453"/>
                <a:gd name="connsiteX1" fmla="*/ 399496 w 1828800"/>
                <a:gd name="connsiteY1" fmla="*/ 580627 h 1246453"/>
                <a:gd name="connsiteX2" fmla="*/ 967666 w 1828800"/>
                <a:gd name="connsiteY2" fmla="*/ 12456 h 1246453"/>
                <a:gd name="connsiteX3" fmla="*/ 1828800 w 1828800"/>
                <a:gd name="connsiteY3" fmla="*/ 1482 h 1246453"/>
                <a:gd name="connsiteX0" fmla="*/ 0 w 1828800"/>
                <a:gd name="connsiteY0" fmla="*/ 1254192 h 1254192"/>
                <a:gd name="connsiteX1" fmla="*/ 399496 w 1828800"/>
                <a:gd name="connsiteY1" fmla="*/ 588366 h 1254192"/>
                <a:gd name="connsiteX2" fmla="*/ 967666 w 1828800"/>
                <a:gd name="connsiteY2" fmla="*/ 20195 h 1254192"/>
                <a:gd name="connsiteX3" fmla="*/ 1828800 w 1828800"/>
                <a:gd name="connsiteY3" fmla="*/ 9221 h 1254192"/>
                <a:gd name="connsiteX0" fmla="*/ 0 w 1828800"/>
                <a:gd name="connsiteY0" fmla="*/ 1254192 h 1254192"/>
                <a:gd name="connsiteX1" fmla="*/ 399496 w 1828800"/>
                <a:gd name="connsiteY1" fmla="*/ 588366 h 1254192"/>
                <a:gd name="connsiteX2" fmla="*/ 967666 w 1828800"/>
                <a:gd name="connsiteY2" fmla="*/ 20195 h 1254192"/>
                <a:gd name="connsiteX3" fmla="*/ 1828800 w 1828800"/>
                <a:gd name="connsiteY3" fmla="*/ 9221 h 1254192"/>
                <a:gd name="connsiteX0" fmla="*/ 0 w 1828800"/>
                <a:gd name="connsiteY0" fmla="*/ 1272965 h 1272965"/>
                <a:gd name="connsiteX1" fmla="*/ 399496 w 1828800"/>
                <a:gd name="connsiteY1" fmla="*/ 607139 h 1272965"/>
                <a:gd name="connsiteX2" fmla="*/ 967666 w 1828800"/>
                <a:gd name="connsiteY2" fmla="*/ 38968 h 1272965"/>
                <a:gd name="connsiteX3" fmla="*/ 1828800 w 1828800"/>
                <a:gd name="connsiteY3" fmla="*/ 2888 h 1272965"/>
                <a:gd name="connsiteX0" fmla="*/ 0 w 1828800"/>
                <a:gd name="connsiteY0" fmla="*/ 1272965 h 1272965"/>
                <a:gd name="connsiteX1" fmla="*/ 399496 w 1828800"/>
                <a:gd name="connsiteY1" fmla="*/ 607139 h 1272965"/>
                <a:gd name="connsiteX2" fmla="*/ 967666 w 1828800"/>
                <a:gd name="connsiteY2" fmla="*/ 38968 h 1272965"/>
                <a:gd name="connsiteX3" fmla="*/ 1828800 w 1828800"/>
                <a:gd name="connsiteY3" fmla="*/ 2888 h 1272965"/>
                <a:gd name="connsiteX0" fmla="*/ 0 w 1846556"/>
                <a:gd name="connsiteY0" fmla="*/ 1254193 h 1254193"/>
                <a:gd name="connsiteX1" fmla="*/ 399496 w 1846556"/>
                <a:gd name="connsiteY1" fmla="*/ 588367 h 1254193"/>
                <a:gd name="connsiteX2" fmla="*/ 967666 w 1846556"/>
                <a:gd name="connsiteY2" fmla="*/ 20196 h 1254193"/>
                <a:gd name="connsiteX3" fmla="*/ 1846556 w 1846556"/>
                <a:gd name="connsiteY3" fmla="*/ 9223 h 1254193"/>
                <a:gd name="connsiteX0" fmla="*/ 0 w 1633492"/>
                <a:gd name="connsiteY0" fmla="*/ 1234498 h 1236476"/>
                <a:gd name="connsiteX1" fmla="*/ 399496 w 1633492"/>
                <a:gd name="connsiteY1" fmla="*/ 568672 h 1236476"/>
                <a:gd name="connsiteX2" fmla="*/ 967666 w 1633492"/>
                <a:gd name="connsiteY2" fmla="*/ 501 h 1236476"/>
                <a:gd name="connsiteX3" fmla="*/ 1633492 w 1633492"/>
                <a:gd name="connsiteY3" fmla="*/ 1236477 h 1236476"/>
                <a:gd name="connsiteX0" fmla="*/ 0 w 1633492"/>
                <a:gd name="connsiteY0" fmla="*/ 1239294 h 1241273"/>
                <a:gd name="connsiteX1" fmla="*/ 399496 w 1633492"/>
                <a:gd name="connsiteY1" fmla="*/ 573468 h 1241273"/>
                <a:gd name="connsiteX2" fmla="*/ 967666 w 1633492"/>
                <a:gd name="connsiteY2" fmla="*/ 5297 h 1241273"/>
                <a:gd name="connsiteX3" fmla="*/ 1487480 w 1633492"/>
                <a:gd name="connsiteY3" fmla="*/ 112539 h 1241273"/>
                <a:gd name="connsiteX4" fmla="*/ 1633492 w 1633492"/>
                <a:gd name="connsiteY4" fmla="*/ 1241273 h 1241273"/>
                <a:gd name="connsiteX0" fmla="*/ 0 w 1633492"/>
                <a:gd name="connsiteY0" fmla="*/ 1234422 h 1236401"/>
                <a:gd name="connsiteX1" fmla="*/ 399496 w 1633492"/>
                <a:gd name="connsiteY1" fmla="*/ 568596 h 1236401"/>
                <a:gd name="connsiteX2" fmla="*/ 967666 w 1633492"/>
                <a:gd name="connsiteY2" fmla="*/ 425 h 1236401"/>
                <a:gd name="connsiteX3" fmla="*/ 1487480 w 1633492"/>
                <a:gd name="connsiteY3" fmla="*/ 107667 h 1236401"/>
                <a:gd name="connsiteX4" fmla="*/ 1633492 w 1633492"/>
                <a:gd name="connsiteY4" fmla="*/ 1236401 h 1236401"/>
                <a:gd name="connsiteX0" fmla="*/ 0 w 1633650"/>
                <a:gd name="connsiteY0" fmla="*/ 1234422 h 1236401"/>
                <a:gd name="connsiteX1" fmla="*/ 399496 w 1633650"/>
                <a:gd name="connsiteY1" fmla="*/ 568596 h 1236401"/>
                <a:gd name="connsiteX2" fmla="*/ 967666 w 1633650"/>
                <a:gd name="connsiteY2" fmla="*/ 425 h 1236401"/>
                <a:gd name="connsiteX3" fmla="*/ 1487480 w 1633650"/>
                <a:gd name="connsiteY3" fmla="*/ 107667 h 1236401"/>
                <a:gd name="connsiteX4" fmla="*/ 1633492 w 1633650"/>
                <a:gd name="connsiteY4" fmla="*/ 1236401 h 1236401"/>
                <a:gd name="connsiteX0" fmla="*/ 0 w 1654451"/>
                <a:gd name="connsiteY0" fmla="*/ 1238662 h 1240641"/>
                <a:gd name="connsiteX1" fmla="*/ 399496 w 1654451"/>
                <a:gd name="connsiteY1" fmla="*/ 572836 h 1240641"/>
                <a:gd name="connsiteX2" fmla="*/ 967666 w 1654451"/>
                <a:gd name="connsiteY2" fmla="*/ 4665 h 1240641"/>
                <a:gd name="connsiteX3" fmla="*/ 1522990 w 1654451"/>
                <a:gd name="connsiteY3" fmla="*/ 78432 h 1240641"/>
                <a:gd name="connsiteX4" fmla="*/ 1633492 w 1654451"/>
                <a:gd name="connsiteY4" fmla="*/ 1240641 h 1240641"/>
                <a:gd name="connsiteX0" fmla="*/ 0 w 1654451"/>
                <a:gd name="connsiteY0" fmla="*/ 1234422 h 1236401"/>
                <a:gd name="connsiteX1" fmla="*/ 399496 w 1654451"/>
                <a:gd name="connsiteY1" fmla="*/ 568596 h 1236401"/>
                <a:gd name="connsiteX2" fmla="*/ 967666 w 1654451"/>
                <a:gd name="connsiteY2" fmla="*/ 425 h 1236401"/>
                <a:gd name="connsiteX3" fmla="*/ 1522990 w 1654451"/>
                <a:gd name="connsiteY3" fmla="*/ 74192 h 1236401"/>
                <a:gd name="connsiteX4" fmla="*/ 1633492 w 1654451"/>
                <a:gd name="connsiteY4" fmla="*/ 1236401 h 1236401"/>
                <a:gd name="connsiteX0" fmla="*/ 0 w 1660132"/>
                <a:gd name="connsiteY0" fmla="*/ 1234422 h 1236401"/>
                <a:gd name="connsiteX1" fmla="*/ 399496 w 1660132"/>
                <a:gd name="connsiteY1" fmla="*/ 568596 h 1236401"/>
                <a:gd name="connsiteX2" fmla="*/ 967666 w 1660132"/>
                <a:gd name="connsiteY2" fmla="*/ 425 h 1236401"/>
                <a:gd name="connsiteX3" fmla="*/ 1531868 w 1660132"/>
                <a:gd name="connsiteY3" fmla="*/ 40717 h 1236401"/>
                <a:gd name="connsiteX4" fmla="*/ 1633492 w 1660132"/>
                <a:gd name="connsiteY4" fmla="*/ 1236401 h 1236401"/>
                <a:gd name="connsiteX0" fmla="*/ 0 w 1660132"/>
                <a:gd name="connsiteY0" fmla="*/ 1234422 h 1236401"/>
                <a:gd name="connsiteX1" fmla="*/ 399496 w 1660132"/>
                <a:gd name="connsiteY1" fmla="*/ 568596 h 1236401"/>
                <a:gd name="connsiteX2" fmla="*/ 967666 w 1660132"/>
                <a:gd name="connsiteY2" fmla="*/ 425 h 1236401"/>
                <a:gd name="connsiteX3" fmla="*/ 1531868 w 1660132"/>
                <a:gd name="connsiteY3" fmla="*/ 40717 h 1236401"/>
                <a:gd name="connsiteX4" fmla="*/ 1633492 w 1660132"/>
                <a:gd name="connsiteY4" fmla="*/ 1236401 h 1236401"/>
                <a:gd name="connsiteX0" fmla="*/ 0 w 1731146"/>
                <a:gd name="connsiteY0" fmla="*/ 1234422 h 1234422"/>
                <a:gd name="connsiteX1" fmla="*/ 399496 w 1731146"/>
                <a:gd name="connsiteY1" fmla="*/ 568596 h 1234422"/>
                <a:gd name="connsiteX2" fmla="*/ 967666 w 1731146"/>
                <a:gd name="connsiteY2" fmla="*/ 425 h 1234422"/>
                <a:gd name="connsiteX3" fmla="*/ 1531868 w 1731146"/>
                <a:gd name="connsiteY3" fmla="*/ 40717 h 1234422"/>
                <a:gd name="connsiteX4" fmla="*/ 1731146 w 1731146"/>
                <a:gd name="connsiteY4" fmla="*/ 1228032 h 1234422"/>
                <a:gd name="connsiteX0" fmla="*/ 0 w 1731146"/>
                <a:gd name="connsiteY0" fmla="*/ 1234422 h 1234422"/>
                <a:gd name="connsiteX1" fmla="*/ 399496 w 1731146"/>
                <a:gd name="connsiteY1" fmla="*/ 568596 h 1234422"/>
                <a:gd name="connsiteX2" fmla="*/ 967666 w 1731146"/>
                <a:gd name="connsiteY2" fmla="*/ 425 h 1234422"/>
                <a:gd name="connsiteX3" fmla="*/ 1443091 w 1731146"/>
                <a:gd name="connsiteY3" fmla="*/ 15611 h 1234422"/>
                <a:gd name="connsiteX4" fmla="*/ 1731146 w 1731146"/>
                <a:gd name="connsiteY4" fmla="*/ 1228032 h 1234422"/>
                <a:gd name="connsiteX0" fmla="*/ 0 w 1731146"/>
                <a:gd name="connsiteY0" fmla="*/ 1232693 h 1232693"/>
                <a:gd name="connsiteX1" fmla="*/ 399496 w 1731146"/>
                <a:gd name="connsiteY1" fmla="*/ 566867 h 1232693"/>
                <a:gd name="connsiteX2" fmla="*/ 923278 w 1731146"/>
                <a:gd name="connsiteY2" fmla="*/ 7065 h 1232693"/>
                <a:gd name="connsiteX3" fmla="*/ 1443091 w 1731146"/>
                <a:gd name="connsiteY3" fmla="*/ 13882 h 1232693"/>
                <a:gd name="connsiteX4" fmla="*/ 1731146 w 1731146"/>
                <a:gd name="connsiteY4" fmla="*/ 1226303 h 1232693"/>
                <a:gd name="connsiteX0" fmla="*/ 0 w 1731146"/>
                <a:gd name="connsiteY0" fmla="*/ 1251129 h 1251129"/>
                <a:gd name="connsiteX1" fmla="*/ 399496 w 1731146"/>
                <a:gd name="connsiteY1" fmla="*/ 585303 h 1251129"/>
                <a:gd name="connsiteX2" fmla="*/ 914400 w 1731146"/>
                <a:gd name="connsiteY2" fmla="*/ 395 h 1251129"/>
                <a:gd name="connsiteX3" fmla="*/ 1443091 w 1731146"/>
                <a:gd name="connsiteY3" fmla="*/ 32318 h 1251129"/>
                <a:gd name="connsiteX4" fmla="*/ 1731146 w 1731146"/>
                <a:gd name="connsiteY4" fmla="*/ 1244739 h 1251129"/>
                <a:gd name="connsiteX0" fmla="*/ 0 w 1731146"/>
                <a:gd name="connsiteY0" fmla="*/ 1251129 h 1251129"/>
                <a:gd name="connsiteX1" fmla="*/ 399496 w 1731146"/>
                <a:gd name="connsiteY1" fmla="*/ 585303 h 1251129"/>
                <a:gd name="connsiteX2" fmla="*/ 914400 w 1731146"/>
                <a:gd name="connsiteY2" fmla="*/ 395 h 1251129"/>
                <a:gd name="connsiteX3" fmla="*/ 1443091 w 1731146"/>
                <a:gd name="connsiteY3" fmla="*/ 32318 h 1251129"/>
                <a:gd name="connsiteX4" fmla="*/ 1731146 w 1731146"/>
                <a:gd name="connsiteY4" fmla="*/ 1244739 h 1251129"/>
                <a:gd name="connsiteX0" fmla="*/ 0 w 1731146"/>
                <a:gd name="connsiteY0" fmla="*/ 1251129 h 1251129"/>
                <a:gd name="connsiteX1" fmla="*/ 235727 w 1731146"/>
                <a:gd name="connsiteY1" fmla="*/ 1028203 h 1251129"/>
                <a:gd name="connsiteX2" fmla="*/ 399496 w 1731146"/>
                <a:gd name="connsiteY2" fmla="*/ 585303 h 1251129"/>
                <a:gd name="connsiteX3" fmla="*/ 914400 w 1731146"/>
                <a:gd name="connsiteY3" fmla="*/ 395 h 1251129"/>
                <a:gd name="connsiteX4" fmla="*/ 1443091 w 1731146"/>
                <a:gd name="connsiteY4" fmla="*/ 32318 h 1251129"/>
                <a:gd name="connsiteX5" fmla="*/ 1731146 w 1731146"/>
                <a:gd name="connsiteY5" fmla="*/ 1244739 h 1251129"/>
                <a:gd name="connsiteX0" fmla="*/ 0 w 1731146"/>
                <a:gd name="connsiteY0" fmla="*/ 1251209 h 1251209"/>
                <a:gd name="connsiteX1" fmla="*/ 235727 w 1731146"/>
                <a:gd name="connsiteY1" fmla="*/ 1028283 h 1251209"/>
                <a:gd name="connsiteX2" fmla="*/ 452762 w 1731146"/>
                <a:gd name="connsiteY2" fmla="*/ 543540 h 1251209"/>
                <a:gd name="connsiteX3" fmla="*/ 914400 w 1731146"/>
                <a:gd name="connsiteY3" fmla="*/ 475 h 1251209"/>
                <a:gd name="connsiteX4" fmla="*/ 1443091 w 1731146"/>
                <a:gd name="connsiteY4" fmla="*/ 32398 h 1251209"/>
                <a:gd name="connsiteX5" fmla="*/ 1731146 w 1731146"/>
                <a:gd name="connsiteY5" fmla="*/ 1244819 h 1251209"/>
                <a:gd name="connsiteX0" fmla="*/ 0 w 1731146"/>
                <a:gd name="connsiteY0" fmla="*/ 1251209 h 1251209"/>
                <a:gd name="connsiteX1" fmla="*/ 235727 w 1731146"/>
                <a:gd name="connsiteY1" fmla="*/ 1028283 h 1251209"/>
                <a:gd name="connsiteX2" fmla="*/ 452762 w 1731146"/>
                <a:gd name="connsiteY2" fmla="*/ 543540 h 1251209"/>
                <a:gd name="connsiteX3" fmla="*/ 914400 w 1731146"/>
                <a:gd name="connsiteY3" fmla="*/ 475 h 1251209"/>
                <a:gd name="connsiteX4" fmla="*/ 1443091 w 1731146"/>
                <a:gd name="connsiteY4" fmla="*/ 32398 h 1251209"/>
                <a:gd name="connsiteX5" fmla="*/ 1731146 w 1731146"/>
                <a:gd name="connsiteY5" fmla="*/ 1244819 h 1251209"/>
                <a:gd name="connsiteX0" fmla="*/ 0 w 1731146"/>
                <a:gd name="connsiteY0" fmla="*/ 1253160 h 1253160"/>
                <a:gd name="connsiteX1" fmla="*/ 235727 w 1731146"/>
                <a:gd name="connsiteY1" fmla="*/ 1030234 h 1253160"/>
                <a:gd name="connsiteX2" fmla="*/ 452762 w 1731146"/>
                <a:gd name="connsiteY2" fmla="*/ 545491 h 1253160"/>
                <a:gd name="connsiteX3" fmla="*/ 914400 w 1731146"/>
                <a:gd name="connsiteY3" fmla="*/ 2426 h 1253160"/>
                <a:gd name="connsiteX4" fmla="*/ 1460846 w 1731146"/>
                <a:gd name="connsiteY4" fmla="*/ 25980 h 1253160"/>
                <a:gd name="connsiteX5" fmla="*/ 1731146 w 1731146"/>
                <a:gd name="connsiteY5" fmla="*/ 1246770 h 1253160"/>
                <a:gd name="connsiteX0" fmla="*/ 0 w 1731146"/>
                <a:gd name="connsiteY0" fmla="*/ 1253160 h 1253160"/>
                <a:gd name="connsiteX1" fmla="*/ 235727 w 1731146"/>
                <a:gd name="connsiteY1" fmla="*/ 1030234 h 1253160"/>
                <a:gd name="connsiteX2" fmla="*/ 452762 w 1731146"/>
                <a:gd name="connsiteY2" fmla="*/ 545491 h 1253160"/>
                <a:gd name="connsiteX3" fmla="*/ 914400 w 1731146"/>
                <a:gd name="connsiteY3" fmla="*/ 2426 h 1253160"/>
                <a:gd name="connsiteX4" fmla="*/ 1460846 w 1731146"/>
                <a:gd name="connsiteY4" fmla="*/ 25980 h 1253160"/>
                <a:gd name="connsiteX5" fmla="*/ 1731146 w 1731146"/>
                <a:gd name="connsiteY5" fmla="*/ 1246770 h 1253160"/>
                <a:gd name="connsiteX0" fmla="*/ 0 w 1731146"/>
                <a:gd name="connsiteY0" fmla="*/ 1253160 h 1253160"/>
                <a:gd name="connsiteX1" fmla="*/ 235727 w 1731146"/>
                <a:gd name="connsiteY1" fmla="*/ 1030234 h 1253160"/>
                <a:gd name="connsiteX2" fmla="*/ 360015 w 1731146"/>
                <a:gd name="connsiteY2" fmla="*/ 787540 h 1253160"/>
                <a:gd name="connsiteX3" fmla="*/ 452762 w 1731146"/>
                <a:gd name="connsiteY3" fmla="*/ 545491 h 1253160"/>
                <a:gd name="connsiteX4" fmla="*/ 914400 w 1731146"/>
                <a:gd name="connsiteY4" fmla="*/ 2426 h 1253160"/>
                <a:gd name="connsiteX5" fmla="*/ 1460846 w 1731146"/>
                <a:gd name="connsiteY5" fmla="*/ 25980 h 1253160"/>
                <a:gd name="connsiteX6" fmla="*/ 1731146 w 1731146"/>
                <a:gd name="connsiteY6" fmla="*/ 1246770 h 1253160"/>
                <a:gd name="connsiteX0" fmla="*/ 0 w 1731146"/>
                <a:gd name="connsiteY0" fmla="*/ 1253160 h 1253160"/>
                <a:gd name="connsiteX1" fmla="*/ 235727 w 1731146"/>
                <a:gd name="connsiteY1" fmla="*/ 1030234 h 1253160"/>
                <a:gd name="connsiteX2" fmla="*/ 360015 w 1731146"/>
                <a:gd name="connsiteY2" fmla="*/ 787540 h 1253160"/>
                <a:gd name="connsiteX3" fmla="*/ 452762 w 1731146"/>
                <a:gd name="connsiteY3" fmla="*/ 545491 h 1253160"/>
                <a:gd name="connsiteX4" fmla="*/ 914400 w 1731146"/>
                <a:gd name="connsiteY4" fmla="*/ 2426 h 1253160"/>
                <a:gd name="connsiteX5" fmla="*/ 1460846 w 1731146"/>
                <a:gd name="connsiteY5" fmla="*/ 25980 h 1253160"/>
                <a:gd name="connsiteX6" fmla="*/ 1731146 w 1731146"/>
                <a:gd name="connsiteY6" fmla="*/ 1246770 h 1253160"/>
                <a:gd name="connsiteX0" fmla="*/ 0 w 1731146"/>
                <a:gd name="connsiteY0" fmla="*/ 1253160 h 1253160"/>
                <a:gd name="connsiteX1" fmla="*/ 235727 w 1731146"/>
                <a:gd name="connsiteY1" fmla="*/ 1030234 h 1253160"/>
                <a:gd name="connsiteX2" fmla="*/ 360015 w 1731146"/>
                <a:gd name="connsiteY2" fmla="*/ 787540 h 1253160"/>
                <a:gd name="connsiteX3" fmla="*/ 452762 w 1731146"/>
                <a:gd name="connsiteY3" fmla="*/ 545491 h 1253160"/>
                <a:gd name="connsiteX4" fmla="*/ 914400 w 1731146"/>
                <a:gd name="connsiteY4" fmla="*/ 2426 h 1253160"/>
                <a:gd name="connsiteX5" fmla="*/ 1460846 w 1731146"/>
                <a:gd name="connsiteY5" fmla="*/ 25980 h 1253160"/>
                <a:gd name="connsiteX6" fmla="*/ 1731146 w 1731146"/>
                <a:gd name="connsiteY6" fmla="*/ 1246770 h 1253160"/>
                <a:gd name="connsiteX0" fmla="*/ 0 w 1731146"/>
                <a:gd name="connsiteY0" fmla="*/ 1253160 h 1253160"/>
                <a:gd name="connsiteX1" fmla="*/ 217972 w 1731146"/>
                <a:gd name="connsiteY1" fmla="*/ 1088816 h 1253160"/>
                <a:gd name="connsiteX2" fmla="*/ 360015 w 1731146"/>
                <a:gd name="connsiteY2" fmla="*/ 787540 h 1253160"/>
                <a:gd name="connsiteX3" fmla="*/ 452762 w 1731146"/>
                <a:gd name="connsiteY3" fmla="*/ 545491 h 1253160"/>
                <a:gd name="connsiteX4" fmla="*/ 914400 w 1731146"/>
                <a:gd name="connsiteY4" fmla="*/ 2426 h 1253160"/>
                <a:gd name="connsiteX5" fmla="*/ 1460846 w 1731146"/>
                <a:gd name="connsiteY5" fmla="*/ 25980 h 1253160"/>
                <a:gd name="connsiteX6" fmla="*/ 1731146 w 1731146"/>
                <a:gd name="connsiteY6" fmla="*/ 1246770 h 1253160"/>
                <a:gd name="connsiteX0" fmla="*/ 0 w 1731146"/>
                <a:gd name="connsiteY0" fmla="*/ 1258458 h 1258458"/>
                <a:gd name="connsiteX1" fmla="*/ 217972 w 1731146"/>
                <a:gd name="connsiteY1" fmla="*/ 1094114 h 1258458"/>
                <a:gd name="connsiteX2" fmla="*/ 360015 w 1731146"/>
                <a:gd name="connsiteY2" fmla="*/ 792838 h 1258458"/>
                <a:gd name="connsiteX3" fmla="*/ 452762 w 1731146"/>
                <a:gd name="connsiteY3" fmla="*/ 550789 h 1258458"/>
                <a:gd name="connsiteX4" fmla="*/ 914400 w 1731146"/>
                <a:gd name="connsiteY4" fmla="*/ 7724 h 1258458"/>
                <a:gd name="connsiteX5" fmla="*/ 1505234 w 1731146"/>
                <a:gd name="connsiteY5" fmla="*/ 22910 h 1258458"/>
                <a:gd name="connsiteX6" fmla="*/ 1731146 w 1731146"/>
                <a:gd name="connsiteY6" fmla="*/ 1252068 h 1258458"/>
                <a:gd name="connsiteX0" fmla="*/ 0 w 1731146"/>
                <a:gd name="connsiteY0" fmla="*/ 1251210 h 1251210"/>
                <a:gd name="connsiteX1" fmla="*/ 217972 w 1731146"/>
                <a:gd name="connsiteY1" fmla="*/ 1086866 h 1251210"/>
                <a:gd name="connsiteX2" fmla="*/ 360015 w 1731146"/>
                <a:gd name="connsiteY2" fmla="*/ 785590 h 1251210"/>
                <a:gd name="connsiteX3" fmla="*/ 452762 w 1731146"/>
                <a:gd name="connsiteY3" fmla="*/ 543541 h 1251210"/>
                <a:gd name="connsiteX4" fmla="*/ 914400 w 1731146"/>
                <a:gd name="connsiteY4" fmla="*/ 476 h 1251210"/>
                <a:gd name="connsiteX5" fmla="*/ 1505234 w 1731146"/>
                <a:gd name="connsiteY5" fmla="*/ 15662 h 1251210"/>
                <a:gd name="connsiteX6" fmla="*/ 1731146 w 1731146"/>
                <a:gd name="connsiteY6" fmla="*/ 1244820 h 1251210"/>
                <a:gd name="connsiteX0" fmla="*/ 0 w 1731146"/>
                <a:gd name="connsiteY0" fmla="*/ 1251210 h 1251210"/>
                <a:gd name="connsiteX1" fmla="*/ 217972 w 1731146"/>
                <a:gd name="connsiteY1" fmla="*/ 1086866 h 1251210"/>
                <a:gd name="connsiteX2" fmla="*/ 360015 w 1731146"/>
                <a:gd name="connsiteY2" fmla="*/ 785590 h 1251210"/>
                <a:gd name="connsiteX3" fmla="*/ 452762 w 1731146"/>
                <a:gd name="connsiteY3" fmla="*/ 543541 h 1251210"/>
                <a:gd name="connsiteX4" fmla="*/ 914400 w 1731146"/>
                <a:gd name="connsiteY4" fmla="*/ 476 h 1251210"/>
                <a:gd name="connsiteX5" fmla="*/ 1505234 w 1731146"/>
                <a:gd name="connsiteY5" fmla="*/ 15662 h 1251210"/>
                <a:gd name="connsiteX6" fmla="*/ 1731146 w 1731146"/>
                <a:gd name="connsiteY6" fmla="*/ 1244820 h 1251210"/>
                <a:gd name="connsiteX0" fmla="*/ 0 w 1757779"/>
                <a:gd name="connsiteY0" fmla="*/ 1251210 h 1251210"/>
                <a:gd name="connsiteX1" fmla="*/ 217972 w 1757779"/>
                <a:gd name="connsiteY1" fmla="*/ 1086866 h 1251210"/>
                <a:gd name="connsiteX2" fmla="*/ 360015 w 1757779"/>
                <a:gd name="connsiteY2" fmla="*/ 785590 h 1251210"/>
                <a:gd name="connsiteX3" fmla="*/ 452762 w 1757779"/>
                <a:gd name="connsiteY3" fmla="*/ 543541 h 1251210"/>
                <a:gd name="connsiteX4" fmla="*/ 914400 w 1757779"/>
                <a:gd name="connsiteY4" fmla="*/ 476 h 1251210"/>
                <a:gd name="connsiteX5" fmla="*/ 1505234 w 1757779"/>
                <a:gd name="connsiteY5" fmla="*/ 15662 h 1251210"/>
                <a:gd name="connsiteX6" fmla="*/ 1757779 w 1757779"/>
                <a:gd name="connsiteY6" fmla="*/ 1244820 h 1251210"/>
                <a:gd name="connsiteX0" fmla="*/ 0 w 1757779"/>
                <a:gd name="connsiteY0" fmla="*/ 1251210 h 1251210"/>
                <a:gd name="connsiteX1" fmla="*/ 217972 w 1757779"/>
                <a:gd name="connsiteY1" fmla="*/ 1086866 h 1251210"/>
                <a:gd name="connsiteX2" fmla="*/ 360015 w 1757779"/>
                <a:gd name="connsiteY2" fmla="*/ 785590 h 1251210"/>
                <a:gd name="connsiteX3" fmla="*/ 452762 w 1757779"/>
                <a:gd name="connsiteY3" fmla="*/ 543541 h 1251210"/>
                <a:gd name="connsiteX4" fmla="*/ 914400 w 1757779"/>
                <a:gd name="connsiteY4" fmla="*/ 476 h 1251210"/>
                <a:gd name="connsiteX5" fmla="*/ 1505234 w 1757779"/>
                <a:gd name="connsiteY5" fmla="*/ 734 h 1251210"/>
                <a:gd name="connsiteX6" fmla="*/ 1757779 w 1757779"/>
                <a:gd name="connsiteY6" fmla="*/ 1244820 h 1251210"/>
                <a:gd name="connsiteX0" fmla="*/ 0 w 1757779"/>
                <a:gd name="connsiteY0" fmla="*/ 1251210 h 1251210"/>
                <a:gd name="connsiteX1" fmla="*/ 217972 w 1757779"/>
                <a:gd name="connsiteY1" fmla="*/ 1086866 h 1251210"/>
                <a:gd name="connsiteX2" fmla="*/ 360015 w 1757779"/>
                <a:gd name="connsiteY2" fmla="*/ 785590 h 1251210"/>
                <a:gd name="connsiteX3" fmla="*/ 452762 w 1757779"/>
                <a:gd name="connsiteY3" fmla="*/ 543541 h 1251210"/>
                <a:gd name="connsiteX4" fmla="*/ 914400 w 1757779"/>
                <a:gd name="connsiteY4" fmla="*/ 476 h 1251210"/>
                <a:gd name="connsiteX5" fmla="*/ 1505234 w 1757779"/>
                <a:gd name="connsiteY5" fmla="*/ 734 h 1251210"/>
                <a:gd name="connsiteX6" fmla="*/ 1757779 w 1757779"/>
                <a:gd name="connsiteY6" fmla="*/ 1244820 h 1251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7779" h="1251210">
                  <a:moveTo>
                    <a:pt x="0" y="1251210"/>
                  </a:moveTo>
                  <a:cubicBezTo>
                    <a:pt x="31890" y="1209871"/>
                    <a:pt x="151389" y="1197837"/>
                    <a:pt x="217972" y="1086866"/>
                  </a:cubicBezTo>
                  <a:cubicBezTo>
                    <a:pt x="272056" y="1009263"/>
                    <a:pt x="323843" y="866380"/>
                    <a:pt x="360015" y="785590"/>
                  </a:cubicBezTo>
                  <a:cubicBezTo>
                    <a:pt x="422820" y="637850"/>
                    <a:pt x="381079" y="732975"/>
                    <a:pt x="452762" y="543541"/>
                  </a:cubicBezTo>
                  <a:cubicBezTo>
                    <a:pt x="603682" y="183995"/>
                    <a:pt x="655468" y="-10946"/>
                    <a:pt x="914400" y="476"/>
                  </a:cubicBezTo>
                  <a:lnTo>
                    <a:pt x="1505234" y="734"/>
                  </a:lnTo>
                  <a:cubicBezTo>
                    <a:pt x="1864780" y="10629"/>
                    <a:pt x="1699413" y="1185019"/>
                    <a:pt x="1757779" y="124482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 dirty="0"/>
            </a:p>
          </p:txBody>
        </p:sp>
      </p:grpSp>
      <p:sp>
        <p:nvSpPr>
          <p:cNvPr id="36" name="TextovéPole 35">
            <a:extLst>
              <a:ext uri="{FF2B5EF4-FFF2-40B4-BE49-F238E27FC236}">
                <a16:creationId xmlns:a16="http://schemas.microsoft.com/office/drawing/2014/main" id="{8E960CFE-55D0-4CBF-A8D3-0FE416BB7098}"/>
              </a:ext>
            </a:extLst>
          </p:cNvPr>
          <p:cNvSpPr txBox="1"/>
          <p:nvPr/>
        </p:nvSpPr>
        <p:spPr>
          <a:xfrm rot="16200000">
            <a:off x="-476662" y="3866137"/>
            <a:ext cx="225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Tree</a:t>
            </a:r>
            <a:r>
              <a:rPr lang="cs-CZ" dirty="0"/>
              <a:t>-ring </a:t>
            </a:r>
            <a:r>
              <a:rPr lang="cs-CZ" dirty="0" err="1"/>
              <a:t>width</a:t>
            </a:r>
            <a:r>
              <a:rPr lang="cs-CZ" dirty="0"/>
              <a:t> </a:t>
            </a:r>
            <a:r>
              <a:rPr lang="en-US" dirty="0"/>
              <a:t>[mm]</a:t>
            </a:r>
            <a:endParaRPr lang="cs-CZ" dirty="0"/>
          </a:p>
        </p:txBody>
      </p:sp>
      <p:sp>
        <p:nvSpPr>
          <p:cNvPr id="37" name="TextovéPole 36">
            <a:extLst>
              <a:ext uri="{FF2B5EF4-FFF2-40B4-BE49-F238E27FC236}">
                <a16:creationId xmlns:a16="http://schemas.microsoft.com/office/drawing/2014/main" id="{803CEFE4-EE55-4235-A7DA-0EEA132E4F27}"/>
              </a:ext>
            </a:extLst>
          </p:cNvPr>
          <p:cNvSpPr txBox="1"/>
          <p:nvPr/>
        </p:nvSpPr>
        <p:spPr>
          <a:xfrm rot="16200000">
            <a:off x="2334664" y="3866137"/>
            <a:ext cx="225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Tree</a:t>
            </a:r>
            <a:r>
              <a:rPr lang="cs-CZ" dirty="0"/>
              <a:t>-ring </a:t>
            </a:r>
            <a:r>
              <a:rPr lang="cs-CZ" dirty="0" err="1"/>
              <a:t>width</a:t>
            </a:r>
            <a:r>
              <a:rPr lang="cs-CZ" dirty="0"/>
              <a:t> </a:t>
            </a:r>
            <a:r>
              <a:rPr lang="en-US" dirty="0"/>
              <a:t>[mm]</a:t>
            </a:r>
            <a:endParaRPr lang="cs-CZ" dirty="0"/>
          </a:p>
        </p:txBody>
      </p:sp>
      <p:sp>
        <p:nvSpPr>
          <p:cNvPr id="38" name="TextovéPole 37">
            <a:extLst>
              <a:ext uri="{FF2B5EF4-FFF2-40B4-BE49-F238E27FC236}">
                <a16:creationId xmlns:a16="http://schemas.microsoft.com/office/drawing/2014/main" id="{58CD7669-6106-4D78-ABF3-3E67ECEEE6BB}"/>
              </a:ext>
            </a:extLst>
          </p:cNvPr>
          <p:cNvSpPr txBox="1"/>
          <p:nvPr/>
        </p:nvSpPr>
        <p:spPr>
          <a:xfrm rot="16200000">
            <a:off x="5173584" y="3866137"/>
            <a:ext cx="2251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Tree</a:t>
            </a:r>
            <a:r>
              <a:rPr lang="cs-CZ" dirty="0"/>
              <a:t>-ring </a:t>
            </a:r>
            <a:r>
              <a:rPr lang="cs-CZ" dirty="0" err="1"/>
              <a:t>width</a:t>
            </a:r>
            <a:r>
              <a:rPr lang="cs-CZ" dirty="0"/>
              <a:t> </a:t>
            </a:r>
            <a:r>
              <a:rPr lang="en-US" dirty="0"/>
              <a:t>[mm]</a:t>
            </a:r>
            <a:endParaRPr lang="cs-CZ" dirty="0"/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E577BA16-EE0E-4729-8941-1225155566B1}"/>
              </a:ext>
            </a:extLst>
          </p:cNvPr>
          <p:cNvSpPr txBox="1"/>
          <p:nvPr/>
        </p:nvSpPr>
        <p:spPr>
          <a:xfrm>
            <a:off x="833369" y="5517196"/>
            <a:ext cx="30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Environmental</a:t>
            </a:r>
            <a:r>
              <a:rPr lang="cs-CZ" dirty="0"/>
              <a:t> </a:t>
            </a:r>
            <a:r>
              <a:rPr lang="cs-CZ" dirty="0" err="1"/>
              <a:t>variable</a:t>
            </a:r>
            <a:endParaRPr lang="cs-CZ" dirty="0"/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14F34CC4-EE2F-4549-8FDC-099E8ED2227D}"/>
              </a:ext>
            </a:extLst>
          </p:cNvPr>
          <p:cNvSpPr txBox="1"/>
          <p:nvPr/>
        </p:nvSpPr>
        <p:spPr>
          <a:xfrm>
            <a:off x="3786259" y="5517196"/>
            <a:ext cx="306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Environmental</a:t>
            </a:r>
            <a:r>
              <a:rPr lang="cs-CZ" dirty="0"/>
              <a:t> </a:t>
            </a:r>
            <a:r>
              <a:rPr lang="cs-CZ" dirty="0" err="1"/>
              <a:t>variable</a:t>
            </a:r>
            <a:endParaRPr lang="cs-CZ" dirty="0"/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F99733FA-B7F7-43E3-965F-13E8DC6AEDA5}"/>
              </a:ext>
            </a:extLst>
          </p:cNvPr>
          <p:cNvSpPr txBox="1"/>
          <p:nvPr/>
        </p:nvSpPr>
        <p:spPr>
          <a:xfrm>
            <a:off x="6597955" y="5517196"/>
            <a:ext cx="234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Environmental</a:t>
            </a:r>
            <a:r>
              <a:rPr lang="cs-CZ" dirty="0"/>
              <a:t> </a:t>
            </a:r>
            <a:r>
              <a:rPr lang="cs-CZ" dirty="0" err="1"/>
              <a:t>variable</a:t>
            </a:r>
            <a:endParaRPr lang="cs-CZ" dirty="0"/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8A465BCE-84DF-4648-B872-7303BA947F34}"/>
              </a:ext>
            </a:extLst>
          </p:cNvPr>
          <p:cNvSpPr txBox="1"/>
          <p:nvPr/>
        </p:nvSpPr>
        <p:spPr>
          <a:xfrm>
            <a:off x="848999" y="5897505"/>
            <a:ext cx="1418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</a:rPr>
              <a:t>Temperature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7A98D237-F779-437C-8A45-6E6CFF57D7EE}"/>
              </a:ext>
            </a:extLst>
          </p:cNvPr>
          <p:cNvSpPr txBox="1"/>
          <p:nvPr/>
        </p:nvSpPr>
        <p:spPr>
          <a:xfrm>
            <a:off x="3786259" y="5903163"/>
            <a:ext cx="2206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CO2 </a:t>
            </a:r>
            <a:r>
              <a:rPr lang="cs-CZ" dirty="0" err="1">
                <a:solidFill>
                  <a:schemeClr val="accent2">
                    <a:lumMod val="75000"/>
                  </a:schemeClr>
                </a:solidFill>
              </a:rPr>
              <a:t>concetration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 (</a:t>
            </a:r>
            <a:r>
              <a:rPr lang="cs-CZ" dirty="0" err="1">
                <a:solidFill>
                  <a:schemeClr val="accent2">
                    <a:lumMod val="75000"/>
                  </a:schemeClr>
                </a:solidFill>
              </a:rPr>
              <a:t>greenhouse</a:t>
            </a:r>
            <a:r>
              <a:rPr lang="cs-CZ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4" name="TextovéPole 43">
            <a:extLst>
              <a:ext uri="{FF2B5EF4-FFF2-40B4-BE49-F238E27FC236}">
                <a16:creationId xmlns:a16="http://schemas.microsoft.com/office/drawing/2014/main" id="{C8883356-4333-43C2-AA95-53076B920539}"/>
              </a:ext>
            </a:extLst>
          </p:cNvPr>
          <p:cNvSpPr txBox="1"/>
          <p:nvPr/>
        </p:nvSpPr>
        <p:spPr>
          <a:xfrm>
            <a:off x="6597954" y="5897505"/>
            <a:ext cx="226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5">
                    <a:lumMod val="75000"/>
                  </a:schemeClr>
                </a:solidFill>
              </a:rPr>
              <a:t>N </a:t>
            </a:r>
            <a:r>
              <a:rPr lang="cs-CZ" dirty="0" err="1">
                <a:solidFill>
                  <a:schemeClr val="accent5">
                    <a:lumMod val="75000"/>
                  </a:schemeClr>
                </a:solidFill>
              </a:rPr>
              <a:t>concentration</a:t>
            </a:r>
            <a:r>
              <a:rPr lang="cs-CZ" dirty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cs-CZ" dirty="0" err="1">
                <a:solidFill>
                  <a:schemeClr val="accent5">
                    <a:lumMod val="75000"/>
                  </a:schemeClr>
                </a:solidFill>
              </a:rPr>
              <a:t>soil</a:t>
            </a:r>
            <a:endParaRPr lang="cs-CZ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63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660250-1340-4527-B763-D73331F3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err="1"/>
              <a:t>Which</a:t>
            </a:r>
            <a:r>
              <a:rPr lang="cs-CZ" b="1" dirty="0"/>
              <a:t> </a:t>
            </a:r>
            <a:r>
              <a:rPr lang="cs-CZ" b="1" dirty="0" err="1"/>
              <a:t>climatic</a:t>
            </a:r>
            <a:r>
              <a:rPr lang="cs-CZ" b="1" dirty="0"/>
              <a:t> </a:t>
            </a:r>
            <a:r>
              <a:rPr lang="cs-CZ" b="1" dirty="0" err="1"/>
              <a:t>variable</a:t>
            </a:r>
            <a:r>
              <a:rPr lang="cs-CZ" b="1" dirty="0"/>
              <a:t> </a:t>
            </a:r>
            <a:r>
              <a:rPr lang="cs-CZ" b="1" dirty="0" err="1"/>
              <a:t>drives</a:t>
            </a:r>
            <a:r>
              <a:rPr lang="cs-CZ" b="1" dirty="0"/>
              <a:t> </a:t>
            </a:r>
            <a:r>
              <a:rPr lang="cs-CZ" b="1" dirty="0" err="1"/>
              <a:t>tree</a:t>
            </a:r>
            <a:r>
              <a:rPr lang="cs-CZ" b="1" dirty="0"/>
              <a:t> </a:t>
            </a:r>
            <a:r>
              <a:rPr lang="cs-CZ" b="1" dirty="0" err="1"/>
              <a:t>growth</a:t>
            </a:r>
            <a:r>
              <a:rPr lang="cs-CZ" b="1" dirty="0"/>
              <a:t> in </a:t>
            </a:r>
            <a:r>
              <a:rPr lang="cs-CZ" b="1" dirty="0" err="1"/>
              <a:t>Each</a:t>
            </a:r>
            <a:r>
              <a:rPr lang="cs-CZ" b="1" dirty="0"/>
              <a:t> moment?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F27A180-2DCE-4E1F-9327-EDC176E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488" y="2084832"/>
            <a:ext cx="3438762" cy="4224528"/>
          </a:xfrm>
        </p:spPr>
        <p:txBody>
          <a:bodyPr>
            <a:normAutofit fontScale="92500" lnSpcReduction="10000"/>
          </a:bodyPr>
          <a:lstStyle/>
          <a:p>
            <a:r>
              <a:rPr lang="en-150" dirty="0"/>
              <a:t>… but climate-growth correlations </a:t>
            </a:r>
            <a:r>
              <a:rPr lang="en-150" u="sng" dirty="0"/>
              <a:t>can not </a:t>
            </a:r>
            <a:r>
              <a:rPr lang="es-ES_tradnl" dirty="0"/>
              <a:t>answer</a:t>
            </a:r>
            <a:r>
              <a:rPr lang="en-150" dirty="0"/>
              <a:t> following questions:</a:t>
            </a:r>
            <a:endParaRPr lang="cs-CZ" dirty="0"/>
          </a:p>
          <a:p>
            <a:endParaRPr lang="en-150" dirty="0"/>
          </a:p>
          <a:p>
            <a:pPr lvl="1"/>
            <a:r>
              <a:rPr lang="en-150" dirty="0"/>
              <a:t>How trees grew during 1976 extreme year?</a:t>
            </a:r>
            <a:endParaRPr lang="cs-CZ" dirty="0"/>
          </a:p>
          <a:p>
            <a:pPr lvl="1"/>
            <a:endParaRPr lang="en-150" dirty="0"/>
          </a:p>
          <a:p>
            <a:pPr lvl="1"/>
            <a:r>
              <a:rPr lang="en-150" dirty="0"/>
              <a:t>What shapes the growth in May?</a:t>
            </a:r>
            <a:endParaRPr lang="cs-CZ" dirty="0"/>
          </a:p>
          <a:p>
            <a:pPr lvl="1"/>
            <a:endParaRPr lang="cs-CZ" dirty="0"/>
          </a:p>
          <a:p>
            <a:pPr lvl="1"/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climatic</a:t>
            </a:r>
            <a:r>
              <a:rPr lang="cs-CZ" dirty="0"/>
              <a:t> response </a:t>
            </a:r>
            <a:r>
              <a:rPr lang="cs-CZ" b="1" u="sng" dirty="0" err="1"/>
              <a:t>stable</a:t>
            </a:r>
            <a:r>
              <a:rPr lang="cs-CZ" dirty="0"/>
              <a:t> </a:t>
            </a:r>
            <a:r>
              <a:rPr lang="cs-CZ" dirty="0" err="1"/>
              <a:t>over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calibration</a:t>
            </a:r>
            <a:r>
              <a:rPr lang="cs-CZ" dirty="0"/>
              <a:t> period?</a:t>
            </a:r>
          </a:p>
          <a:p>
            <a:pPr lvl="2"/>
            <a:r>
              <a:rPr lang="cs-CZ" i="1" dirty="0" err="1"/>
              <a:t>Wilmking</a:t>
            </a:r>
            <a:r>
              <a:rPr lang="cs-CZ" i="1" dirty="0"/>
              <a:t>, M et al. 2020. </a:t>
            </a:r>
            <a:r>
              <a:rPr lang="cs-CZ" i="1" dirty="0" err="1"/>
              <a:t>Global</a:t>
            </a:r>
            <a:r>
              <a:rPr lang="cs-CZ" i="1" dirty="0"/>
              <a:t> </a:t>
            </a:r>
            <a:r>
              <a:rPr lang="cs-CZ" i="1" dirty="0" err="1"/>
              <a:t>assessment</a:t>
            </a:r>
            <a:r>
              <a:rPr lang="cs-CZ" i="1" dirty="0"/>
              <a:t> </a:t>
            </a:r>
            <a:r>
              <a:rPr lang="cs-CZ" i="1" dirty="0" err="1"/>
              <a:t>of</a:t>
            </a:r>
            <a:r>
              <a:rPr lang="cs-CZ" i="1" dirty="0"/>
              <a:t> </a:t>
            </a:r>
            <a:r>
              <a:rPr lang="cs-CZ" i="1" dirty="0" err="1"/>
              <a:t>relationships</a:t>
            </a:r>
            <a:r>
              <a:rPr lang="cs-CZ" i="1" dirty="0"/>
              <a:t> </a:t>
            </a:r>
            <a:r>
              <a:rPr lang="cs-CZ" i="1" dirty="0" err="1"/>
              <a:t>between</a:t>
            </a:r>
            <a:r>
              <a:rPr lang="cs-CZ" i="1" dirty="0"/>
              <a:t> </a:t>
            </a:r>
            <a:r>
              <a:rPr lang="cs-CZ" i="1" dirty="0" err="1"/>
              <a:t>climate</a:t>
            </a:r>
            <a:r>
              <a:rPr lang="cs-CZ" i="1" dirty="0"/>
              <a:t> and </a:t>
            </a:r>
            <a:r>
              <a:rPr lang="cs-CZ" i="1" dirty="0" err="1"/>
              <a:t>tree</a:t>
            </a:r>
            <a:r>
              <a:rPr lang="cs-CZ" i="1" dirty="0"/>
              <a:t> </a:t>
            </a:r>
            <a:r>
              <a:rPr lang="cs-CZ" i="1" dirty="0" err="1"/>
              <a:t>growth</a:t>
            </a:r>
            <a:r>
              <a:rPr lang="cs-CZ" i="1" dirty="0"/>
              <a:t>. Glob. </a:t>
            </a:r>
            <a:r>
              <a:rPr lang="cs-CZ" i="1" dirty="0" err="1"/>
              <a:t>Chang</a:t>
            </a:r>
            <a:r>
              <a:rPr lang="cs-CZ" i="1" dirty="0"/>
              <a:t>. </a:t>
            </a:r>
            <a:r>
              <a:rPr lang="cs-CZ" i="1" dirty="0" err="1"/>
              <a:t>Biol</a:t>
            </a:r>
            <a:r>
              <a:rPr lang="cs-CZ" i="1" dirty="0"/>
              <a:t>. 26, 3212–3220. </a:t>
            </a:r>
            <a:r>
              <a:rPr lang="cs-CZ" i="1" dirty="0">
                <a:hlinkClick r:id="rId2"/>
              </a:rPr>
              <a:t>https://doi.org/10.1111/gcb.15057</a:t>
            </a:r>
            <a:r>
              <a:rPr lang="cs-CZ" i="1" dirty="0"/>
              <a:t> 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…</a:t>
            </a:r>
            <a:endParaRPr lang="en-150" dirty="0"/>
          </a:p>
          <a:p>
            <a:pPr lvl="1"/>
            <a:endParaRPr lang="en-150" dirty="0"/>
          </a:p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58F70A-4EEE-4F1E-B433-155C2F10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5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7A492F9-3FB8-4D6A-AD36-5D5B51B8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36912"/>
            <a:ext cx="5182098" cy="3089989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3D8A5E2F-9057-4D46-A756-692B6302B4D4}"/>
              </a:ext>
            </a:extLst>
          </p:cNvPr>
          <p:cNvSpPr/>
          <p:nvPr/>
        </p:nvSpPr>
        <p:spPr>
          <a:xfrm>
            <a:off x="795588" y="5726901"/>
            <a:ext cx="412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Tumajer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Treml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2017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Trees-Structure and Function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150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90056EE-53DD-4A14-AA3E-FE719E6F09A5}"/>
              </a:ext>
            </a:extLst>
          </p:cNvPr>
          <p:cNvGrpSpPr/>
          <p:nvPr/>
        </p:nvGrpSpPr>
        <p:grpSpPr>
          <a:xfrm>
            <a:off x="285751" y="1809690"/>
            <a:ext cx="1621954" cy="1169550"/>
            <a:chOff x="740407" y="1809690"/>
            <a:chExt cx="1800200" cy="1169550"/>
          </a:xfrm>
        </p:grpSpPr>
        <p:cxnSp>
          <p:nvCxnSpPr>
            <p:cNvPr id="9" name="Přímá spojnice se šipkou 8">
              <a:extLst>
                <a:ext uri="{FF2B5EF4-FFF2-40B4-BE49-F238E27FC236}">
                  <a16:creationId xmlns:a16="http://schemas.microsoft.com/office/drawing/2014/main" id="{D2493B08-2AEE-4A4F-8022-8FDC2D9A4E9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1287966" y="2394465"/>
              <a:ext cx="352541" cy="584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ovéPole 12">
              <a:extLst>
                <a:ext uri="{FF2B5EF4-FFF2-40B4-BE49-F238E27FC236}">
                  <a16:creationId xmlns:a16="http://schemas.microsoft.com/office/drawing/2014/main" id="{7A927D9C-1CF5-4229-AC76-A0E107573F2B}"/>
                </a:ext>
              </a:extLst>
            </p:cNvPr>
            <p:cNvSpPr txBox="1"/>
            <p:nvPr/>
          </p:nvSpPr>
          <p:spPr>
            <a:xfrm>
              <a:off x="740407" y="1809690"/>
              <a:ext cx="18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i="1" dirty="0"/>
                <a:t>Species </a:t>
              </a:r>
              <a:r>
                <a:rPr lang="cs-CZ" sz="1600" i="1" dirty="0" err="1"/>
                <a:t>with</a:t>
              </a:r>
              <a:r>
                <a:rPr lang="cs-CZ" sz="1600" i="1" dirty="0"/>
                <a:t> </a:t>
              </a:r>
              <a:r>
                <a:rPr lang="cs-CZ" sz="1600" i="1" dirty="0" err="1"/>
                <a:t>autocorrelation</a:t>
              </a:r>
              <a:endParaRPr lang="en-150" sz="1600" i="1" dirty="0"/>
            </a:p>
          </p:txBody>
        </p:sp>
      </p:grp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74AB7B75-EBF1-4813-A957-8A09AED7C0DF}"/>
              </a:ext>
            </a:extLst>
          </p:cNvPr>
          <p:cNvGrpSpPr/>
          <p:nvPr/>
        </p:nvGrpSpPr>
        <p:grpSpPr>
          <a:xfrm>
            <a:off x="2438568" y="1809690"/>
            <a:ext cx="2637488" cy="1415772"/>
            <a:chOff x="2438568" y="1809690"/>
            <a:chExt cx="2637488" cy="1415772"/>
          </a:xfrm>
        </p:grpSpPr>
        <p:grpSp>
          <p:nvGrpSpPr>
            <p:cNvPr id="17" name="Skupina 16">
              <a:extLst>
                <a:ext uri="{FF2B5EF4-FFF2-40B4-BE49-F238E27FC236}">
                  <a16:creationId xmlns:a16="http://schemas.microsoft.com/office/drawing/2014/main" id="{45075A63-936A-42D8-BCB9-5B1AEE3AFF93}"/>
                </a:ext>
              </a:extLst>
            </p:cNvPr>
            <p:cNvGrpSpPr/>
            <p:nvPr/>
          </p:nvGrpSpPr>
          <p:grpSpPr>
            <a:xfrm>
              <a:off x="2438568" y="1809690"/>
              <a:ext cx="2637488" cy="1169550"/>
              <a:chOff x="120124" y="1809690"/>
              <a:chExt cx="2420483" cy="1169550"/>
            </a:xfrm>
          </p:grpSpPr>
          <p:cxnSp>
            <p:nvCxnSpPr>
              <p:cNvPr id="18" name="Přímá spojnice se šipkou 17">
                <a:extLst>
                  <a:ext uri="{FF2B5EF4-FFF2-40B4-BE49-F238E27FC236}">
                    <a16:creationId xmlns:a16="http://schemas.microsoft.com/office/drawing/2014/main" id="{BE56D86B-A912-4F07-9C44-B236D198B624}"/>
                  </a:ext>
                </a:extLst>
              </p:cNvPr>
              <p:cNvCxnSpPr>
                <a:cxnSpLocks/>
                <a:stCxn id="19" idx="2"/>
              </p:cNvCxnSpPr>
              <p:nvPr/>
            </p:nvCxnSpPr>
            <p:spPr>
              <a:xfrm flipH="1">
                <a:off x="120124" y="2394465"/>
                <a:ext cx="1634932" cy="5847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ovéPole 18">
                <a:extLst>
                  <a:ext uri="{FF2B5EF4-FFF2-40B4-BE49-F238E27FC236}">
                    <a16:creationId xmlns:a16="http://schemas.microsoft.com/office/drawing/2014/main" id="{07721CA3-2A5E-4EBC-998A-90E2137831A4}"/>
                  </a:ext>
                </a:extLst>
              </p:cNvPr>
              <p:cNvSpPr txBox="1"/>
              <p:nvPr/>
            </p:nvSpPr>
            <p:spPr>
              <a:xfrm>
                <a:off x="969505" y="1809690"/>
                <a:ext cx="157110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1600" i="1" dirty="0" err="1"/>
                  <a:t>Rather</a:t>
                </a:r>
                <a:r>
                  <a:rPr lang="cs-CZ" sz="1600" i="1" dirty="0"/>
                  <a:t> </a:t>
                </a:r>
                <a:r>
                  <a:rPr lang="cs-CZ" sz="1600" i="1" dirty="0" err="1"/>
                  <a:t>cold</a:t>
                </a:r>
                <a:r>
                  <a:rPr lang="cs-CZ" sz="1600" i="1" dirty="0"/>
                  <a:t> </a:t>
                </a:r>
                <a:r>
                  <a:rPr lang="cs-CZ" sz="1600" i="1" dirty="0" err="1"/>
                  <a:t>than</a:t>
                </a:r>
                <a:r>
                  <a:rPr lang="cs-CZ" sz="1600" i="1" dirty="0"/>
                  <a:t> dry </a:t>
                </a:r>
                <a:r>
                  <a:rPr lang="cs-CZ" sz="1600" i="1" dirty="0" err="1"/>
                  <a:t>environment</a:t>
                </a:r>
                <a:endParaRPr lang="en-150" sz="1600" i="1" dirty="0"/>
              </a:p>
            </p:txBody>
          </p:sp>
        </p:grpSp>
        <p:cxnSp>
          <p:nvCxnSpPr>
            <p:cNvPr id="21" name="Přímá spojnice se šipkou 20">
              <a:extLst>
                <a:ext uri="{FF2B5EF4-FFF2-40B4-BE49-F238E27FC236}">
                  <a16:creationId xmlns:a16="http://schemas.microsoft.com/office/drawing/2014/main" id="{EC1EED50-1FC6-4C94-B5CB-9C77C68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078" y="2394465"/>
              <a:ext cx="495938" cy="8309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Skupina 31">
            <a:extLst>
              <a:ext uri="{FF2B5EF4-FFF2-40B4-BE49-F238E27FC236}">
                <a16:creationId xmlns:a16="http://schemas.microsoft.com/office/drawing/2014/main" id="{265FD6E8-E568-42C8-8FB2-7CD5B73A6805}"/>
              </a:ext>
            </a:extLst>
          </p:cNvPr>
          <p:cNvGrpSpPr/>
          <p:nvPr/>
        </p:nvGrpSpPr>
        <p:grpSpPr>
          <a:xfrm>
            <a:off x="1678301" y="1809690"/>
            <a:ext cx="1621954" cy="1169550"/>
            <a:chOff x="740407" y="1809690"/>
            <a:chExt cx="1800200" cy="1169550"/>
          </a:xfrm>
        </p:grpSpPr>
        <p:cxnSp>
          <p:nvCxnSpPr>
            <p:cNvPr id="33" name="Přímá spojnice se šipkou 32">
              <a:extLst>
                <a:ext uri="{FF2B5EF4-FFF2-40B4-BE49-F238E27FC236}">
                  <a16:creationId xmlns:a16="http://schemas.microsoft.com/office/drawing/2014/main" id="{A571C08C-197B-4A3B-B0FC-ED38F33E3CB5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1018555" y="2394465"/>
              <a:ext cx="621952" cy="584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ovéPole 33">
              <a:extLst>
                <a:ext uri="{FF2B5EF4-FFF2-40B4-BE49-F238E27FC236}">
                  <a16:creationId xmlns:a16="http://schemas.microsoft.com/office/drawing/2014/main" id="{733737FC-63ED-4322-AD3D-927A50499D63}"/>
                </a:ext>
              </a:extLst>
            </p:cNvPr>
            <p:cNvSpPr txBox="1"/>
            <p:nvPr/>
          </p:nvSpPr>
          <p:spPr>
            <a:xfrm>
              <a:off x="740407" y="1809690"/>
              <a:ext cx="1800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i="1" dirty="0"/>
                <a:t>Early </a:t>
              </a:r>
              <a:r>
                <a:rPr lang="cs-CZ" sz="1600" i="1" dirty="0" err="1"/>
                <a:t>growing</a:t>
              </a:r>
              <a:r>
                <a:rPr lang="cs-CZ" sz="1600" i="1" dirty="0"/>
                <a:t> </a:t>
              </a:r>
              <a:r>
                <a:rPr lang="cs-CZ" sz="1600" i="1" dirty="0" err="1"/>
                <a:t>season</a:t>
              </a:r>
              <a:endParaRPr lang="en-150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660250-1340-4527-B763-D73331F3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How</a:t>
            </a:r>
            <a:r>
              <a:rPr lang="cs-CZ" b="1" dirty="0"/>
              <a:t> </a:t>
            </a:r>
            <a:r>
              <a:rPr lang="cs-CZ" b="1" dirty="0" err="1"/>
              <a:t>moisture</a:t>
            </a:r>
            <a:r>
              <a:rPr lang="cs-CZ" b="1" dirty="0"/>
              <a:t> and </a:t>
            </a:r>
            <a:r>
              <a:rPr lang="cs-CZ" b="1" dirty="0" err="1"/>
              <a:t>temperature</a:t>
            </a:r>
            <a:r>
              <a:rPr lang="cs-CZ" b="1" dirty="0"/>
              <a:t> </a:t>
            </a:r>
            <a:r>
              <a:rPr lang="cs-CZ" b="1" dirty="0" err="1"/>
              <a:t>interact</a:t>
            </a:r>
            <a:r>
              <a:rPr lang="cs-CZ" b="1" dirty="0"/>
              <a:t>?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F27A180-2DCE-4E1F-9327-EDC176E60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488" y="2084832"/>
            <a:ext cx="3438762" cy="4224528"/>
          </a:xfrm>
        </p:spPr>
        <p:txBody>
          <a:bodyPr>
            <a:normAutofit/>
          </a:bodyPr>
          <a:lstStyle/>
          <a:p>
            <a:r>
              <a:rPr lang="en-150" dirty="0"/>
              <a:t>… but climate-growth correlations </a:t>
            </a:r>
            <a:r>
              <a:rPr lang="en-150" u="sng" dirty="0"/>
              <a:t>can not </a:t>
            </a:r>
            <a:r>
              <a:rPr lang="es-ES_tradnl" dirty="0"/>
              <a:t>answer</a:t>
            </a:r>
            <a:r>
              <a:rPr lang="en-150" dirty="0"/>
              <a:t> following questions:</a:t>
            </a:r>
            <a:endParaRPr lang="cs-CZ" dirty="0"/>
          </a:p>
          <a:p>
            <a:endParaRPr lang="en-150" dirty="0"/>
          </a:p>
          <a:p>
            <a:pPr lvl="1"/>
            <a:r>
              <a:rPr lang="cs-CZ" dirty="0" err="1"/>
              <a:t>How</a:t>
            </a:r>
            <a:r>
              <a:rPr lang="cs-CZ" dirty="0"/>
              <a:t> </a:t>
            </a:r>
            <a:r>
              <a:rPr lang="cs-CZ" dirty="0" err="1"/>
              <a:t>growth</a:t>
            </a:r>
            <a:r>
              <a:rPr lang="cs-CZ" dirty="0"/>
              <a:t> </a:t>
            </a:r>
            <a:r>
              <a:rPr lang="cs-CZ" dirty="0" err="1"/>
              <a:t>responds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u="sng" dirty="0" err="1"/>
              <a:t>interaction</a:t>
            </a:r>
            <a:r>
              <a:rPr lang="cs-CZ" b="1" u="sng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climatic</a:t>
            </a:r>
            <a:r>
              <a:rPr lang="cs-CZ" dirty="0"/>
              <a:t> </a:t>
            </a:r>
            <a:r>
              <a:rPr lang="cs-CZ" dirty="0" err="1"/>
              <a:t>factors</a:t>
            </a:r>
            <a:r>
              <a:rPr lang="cs-CZ" dirty="0"/>
              <a:t>?</a:t>
            </a:r>
            <a:endParaRPr lang="cs-CZ" i="1" dirty="0"/>
          </a:p>
          <a:p>
            <a:pPr lvl="1"/>
            <a:endParaRPr lang="en-150" dirty="0"/>
          </a:p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958F70A-4EEE-4F1E-B433-155C2F10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6</a:t>
            </a:fld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7A492F9-3FB8-4D6A-AD36-5D5B51B8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36912"/>
            <a:ext cx="5182098" cy="3089989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3D8A5E2F-9057-4D46-A756-692B6302B4D4}"/>
              </a:ext>
            </a:extLst>
          </p:cNvPr>
          <p:cNvSpPr/>
          <p:nvPr/>
        </p:nvSpPr>
        <p:spPr>
          <a:xfrm>
            <a:off x="795588" y="5726901"/>
            <a:ext cx="4121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Tumajer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Treml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2017: Trees-Structure and Function</a:t>
            </a:r>
            <a:r>
              <a:rPr lang="cs-CZ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150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0" name="Skupina 29">
            <a:extLst>
              <a:ext uri="{FF2B5EF4-FFF2-40B4-BE49-F238E27FC236}">
                <a16:creationId xmlns:a16="http://schemas.microsoft.com/office/drawing/2014/main" id="{74AB7B75-EBF1-4813-A957-8A09AED7C0DF}"/>
              </a:ext>
            </a:extLst>
          </p:cNvPr>
          <p:cNvGrpSpPr/>
          <p:nvPr/>
        </p:nvGrpSpPr>
        <p:grpSpPr>
          <a:xfrm>
            <a:off x="768096" y="2084833"/>
            <a:ext cx="2579768" cy="1056135"/>
            <a:chOff x="2438568" y="2394465"/>
            <a:chExt cx="2579768" cy="652928"/>
          </a:xfrm>
        </p:grpSpPr>
        <p:cxnSp>
          <p:nvCxnSpPr>
            <p:cNvPr id="18" name="Přímá spojnice se šipkou 17">
              <a:extLst>
                <a:ext uri="{FF2B5EF4-FFF2-40B4-BE49-F238E27FC236}">
                  <a16:creationId xmlns:a16="http://schemas.microsoft.com/office/drawing/2014/main" id="{BE56D86B-A912-4F07-9C44-B236D198B6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8568" y="2394465"/>
              <a:ext cx="1781510" cy="652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se šipkou 20">
              <a:extLst>
                <a:ext uri="{FF2B5EF4-FFF2-40B4-BE49-F238E27FC236}">
                  <a16:creationId xmlns:a16="http://schemas.microsoft.com/office/drawing/2014/main" id="{EC1EED50-1FC6-4C94-B5CB-9C77C68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4220078" y="2394465"/>
              <a:ext cx="798258" cy="652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Obrázek 10">
            <a:extLst>
              <a:ext uri="{FF2B5EF4-FFF2-40B4-BE49-F238E27FC236}">
                <a16:creationId xmlns:a16="http://schemas.microsoft.com/office/drawing/2014/main" id="{903FD0EA-A13F-4812-85B8-05162B99BC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960" y="4197096"/>
            <a:ext cx="2425452" cy="24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4D139-6AE0-989D-F90D-9BE0B0F4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Statistical</a:t>
            </a:r>
            <a:r>
              <a:rPr lang="cs-CZ" b="1" dirty="0"/>
              <a:t>/</a:t>
            </a:r>
            <a:r>
              <a:rPr lang="cs-CZ" b="1" dirty="0" err="1"/>
              <a:t>empirical</a:t>
            </a:r>
            <a:r>
              <a:rPr lang="cs-CZ" b="1" dirty="0"/>
              <a:t>/</a:t>
            </a:r>
            <a:r>
              <a:rPr lang="cs-CZ" b="1" dirty="0" err="1"/>
              <a:t>process-based</a:t>
            </a:r>
            <a:r>
              <a:rPr lang="cs-CZ" b="1" dirty="0"/>
              <a:t> </a:t>
            </a:r>
            <a:r>
              <a:rPr lang="cs-CZ" b="1" dirty="0" err="1"/>
              <a:t>models</a:t>
            </a:r>
            <a:endParaRPr lang="cs-CZ" b="1" dirty="0"/>
          </a:p>
        </p:txBody>
      </p:sp>
      <p:pic>
        <p:nvPicPr>
          <p:cNvPr id="6" name="Zástupný obsah 5" descr="Obsah obrázku text, diagram, snímek obrazovky&#10;&#10;Obsah generovaný pomocí AI může být nesprávný.">
            <a:extLst>
              <a:ext uri="{FF2B5EF4-FFF2-40B4-BE49-F238E27FC236}">
                <a16:creationId xmlns:a16="http://schemas.microsoft.com/office/drawing/2014/main" id="{3F1BC18C-06C4-D4BF-1EA1-A20F1839D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1" y="2378131"/>
            <a:ext cx="8761978" cy="4229733"/>
          </a:xfr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381996-3679-C034-AB90-5ADDF3C64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180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F4BE3C-AF72-4759-8042-C9AFC11F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err="1"/>
              <a:t>Process-based</a:t>
            </a:r>
            <a:r>
              <a:rPr lang="cs-CZ" b="1" dirty="0"/>
              <a:t> </a:t>
            </a:r>
            <a:r>
              <a:rPr lang="cs-CZ" b="1" dirty="0" err="1"/>
              <a:t>models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wood</a:t>
            </a:r>
            <a:r>
              <a:rPr lang="cs-CZ" b="1" dirty="0"/>
              <a:t> </a:t>
            </a:r>
            <a:r>
              <a:rPr lang="cs-CZ" b="1" dirty="0" err="1"/>
              <a:t>formation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F91E331-CC5F-432B-B8F2-27BB9DB1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16832"/>
            <a:ext cx="4235951" cy="4941168"/>
          </a:xfrm>
        </p:spPr>
        <p:txBody>
          <a:bodyPr>
            <a:normAutofit/>
          </a:bodyPr>
          <a:lstStyle/>
          <a:p>
            <a:r>
              <a:rPr lang="cs-CZ" dirty="0"/>
              <a:t>= </a:t>
            </a:r>
            <a:r>
              <a:rPr lang="cs-CZ" dirty="0" err="1"/>
              <a:t>sets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numerical</a:t>
            </a:r>
            <a:r>
              <a:rPr lang="cs-CZ" dirty="0"/>
              <a:t> </a:t>
            </a:r>
            <a:r>
              <a:rPr lang="cs-CZ" dirty="0" err="1"/>
              <a:t>equations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implement</a:t>
            </a:r>
            <a:r>
              <a:rPr lang="cs-CZ" dirty="0"/>
              <a:t> 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state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knowledge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mechanisms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environmental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on </a:t>
            </a:r>
            <a:r>
              <a:rPr lang="cs-CZ" dirty="0" err="1"/>
              <a:t>tree</a:t>
            </a:r>
            <a:r>
              <a:rPr lang="cs-CZ" dirty="0"/>
              <a:t>-ring </a:t>
            </a:r>
            <a:r>
              <a:rPr lang="cs-CZ" dirty="0" err="1"/>
              <a:t>formation</a:t>
            </a:r>
            <a:r>
              <a:rPr lang="cs-CZ" dirty="0"/>
              <a:t> </a:t>
            </a:r>
          </a:p>
          <a:p>
            <a:pPr lvl="1"/>
            <a:r>
              <a:rPr lang="cs-CZ" dirty="0" err="1"/>
              <a:t>Xylogenesis</a:t>
            </a:r>
            <a:r>
              <a:rPr lang="cs-CZ" dirty="0"/>
              <a:t>, </a:t>
            </a:r>
            <a:r>
              <a:rPr lang="cs-CZ" dirty="0" err="1"/>
              <a:t>phenology</a:t>
            </a:r>
            <a:endParaRPr lang="cs-CZ" dirty="0"/>
          </a:p>
          <a:p>
            <a:pPr lvl="1"/>
            <a:r>
              <a:rPr lang="cs-CZ" dirty="0"/>
              <a:t>QWA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Physiology</a:t>
            </a:r>
            <a:r>
              <a:rPr lang="cs-CZ" dirty="0"/>
              <a:t> (</a:t>
            </a:r>
            <a:r>
              <a:rPr lang="cs-CZ" dirty="0" err="1"/>
              <a:t>usually</a:t>
            </a:r>
            <a:r>
              <a:rPr lang="cs-CZ" dirty="0"/>
              <a:t> </a:t>
            </a:r>
            <a:r>
              <a:rPr lang="cs-CZ" dirty="0" err="1"/>
              <a:t>photosynthesis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Isotopes</a:t>
            </a:r>
            <a:r>
              <a:rPr lang="cs-CZ" dirty="0"/>
              <a:t>, …</a:t>
            </a:r>
          </a:p>
          <a:p>
            <a:pPr lvl="1"/>
            <a:endParaRPr lang="cs-CZ" dirty="0"/>
          </a:p>
          <a:p>
            <a:pPr lvl="1"/>
            <a:r>
              <a:rPr lang="cs-CZ" dirty="0" err="1"/>
              <a:t>Hormones</a:t>
            </a:r>
            <a:r>
              <a:rPr lang="cs-CZ" dirty="0"/>
              <a:t>, …</a:t>
            </a:r>
            <a:endParaRPr lang="cs-CZ" sz="1600" i="1" dirty="0"/>
          </a:p>
          <a:p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Eckes-Shephard </a:t>
            </a:r>
            <a:r>
              <a:rPr lang="cs-CZ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al.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(2022): Frontiers in Plant Science</a:t>
            </a:r>
            <a:endParaRPr lang="cs-CZ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Guiot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(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2014):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Frontiers in Ecology and Evolution</a:t>
            </a:r>
            <a:endParaRPr lang="cs-CZ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611C931-C2BE-417F-9D5B-B291E5F6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8</a:t>
            </a:fld>
            <a:endParaRPr lang="cs-CZ"/>
          </a:p>
        </p:txBody>
      </p:sp>
      <p:sp>
        <p:nvSpPr>
          <p:cNvPr id="5" name="Pravá složená závorka 4">
            <a:extLst>
              <a:ext uri="{FF2B5EF4-FFF2-40B4-BE49-F238E27FC236}">
                <a16:creationId xmlns:a16="http://schemas.microsoft.com/office/drawing/2014/main" id="{BE80D597-B1DA-4DFF-8E7A-11CADC0C422F}"/>
              </a:ext>
            </a:extLst>
          </p:cNvPr>
          <p:cNvSpPr/>
          <p:nvPr/>
        </p:nvSpPr>
        <p:spPr>
          <a:xfrm>
            <a:off x="2915816" y="3140968"/>
            <a:ext cx="134094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4559E10-CAD8-43B0-9EB3-AD1362736B54}"/>
              </a:ext>
            </a:extLst>
          </p:cNvPr>
          <p:cNvSpPr txBox="1"/>
          <p:nvPr/>
        </p:nvSpPr>
        <p:spPr>
          <a:xfrm>
            <a:off x="3030488" y="3140968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Sink</a:t>
            </a:r>
            <a:r>
              <a:rPr lang="cs-CZ" dirty="0"/>
              <a:t> </a:t>
            </a:r>
            <a:r>
              <a:rPr lang="cs-CZ" dirty="0" err="1"/>
              <a:t>models</a:t>
            </a:r>
            <a:endParaRPr lang="en-150" dirty="0"/>
          </a:p>
        </p:txBody>
      </p:sp>
      <p:sp>
        <p:nvSpPr>
          <p:cNvPr id="7" name="Pravá složená závorka 6">
            <a:extLst>
              <a:ext uri="{FF2B5EF4-FFF2-40B4-BE49-F238E27FC236}">
                <a16:creationId xmlns:a16="http://schemas.microsoft.com/office/drawing/2014/main" id="{C2D993D9-C8FE-4741-8316-2E991080E6D8}"/>
              </a:ext>
            </a:extLst>
          </p:cNvPr>
          <p:cNvSpPr/>
          <p:nvPr/>
        </p:nvSpPr>
        <p:spPr>
          <a:xfrm>
            <a:off x="3861842" y="4005064"/>
            <a:ext cx="134094" cy="4320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15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5BCBE5B-F1B0-4A36-B622-612CB181A3F9}"/>
              </a:ext>
            </a:extLst>
          </p:cNvPr>
          <p:cNvSpPr txBox="1"/>
          <p:nvPr/>
        </p:nvSpPr>
        <p:spPr>
          <a:xfrm>
            <a:off x="3941933" y="4030847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Source </a:t>
            </a:r>
            <a:r>
              <a:rPr lang="cs-CZ" dirty="0" err="1"/>
              <a:t>models</a:t>
            </a:r>
            <a:endParaRPr lang="en-150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B16A476-92E7-48C5-BC42-8F82B3FF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83" y="1522680"/>
            <a:ext cx="2930682" cy="4979565"/>
          </a:xfrm>
          <a:prstGeom prst="rect">
            <a:avLst/>
          </a:prstGeom>
        </p:spPr>
      </p:pic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9D458557-8B77-46DA-BAC9-ABF792071D5D}"/>
              </a:ext>
            </a:extLst>
          </p:cNvPr>
          <p:cNvSpPr/>
          <p:nvPr/>
        </p:nvSpPr>
        <p:spPr>
          <a:xfrm>
            <a:off x="5817783" y="2564904"/>
            <a:ext cx="2930682" cy="457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2" name="Obdélník: se zakulacenými rohy 11">
            <a:extLst>
              <a:ext uri="{FF2B5EF4-FFF2-40B4-BE49-F238E27FC236}">
                <a16:creationId xmlns:a16="http://schemas.microsoft.com/office/drawing/2014/main" id="{D5C4929E-DB4E-4497-AAE6-A187CDACDB7C}"/>
              </a:ext>
            </a:extLst>
          </p:cNvPr>
          <p:cNvSpPr/>
          <p:nvPr/>
        </p:nvSpPr>
        <p:spPr>
          <a:xfrm>
            <a:off x="5817783" y="4411768"/>
            <a:ext cx="2930682" cy="4573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0034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C1D124-5F02-4226-8294-401E1624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VS-Lite</a:t>
            </a:r>
            <a:endParaRPr lang="en-150" b="1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1A54468-A1C5-4CB6-BD0F-906CB2373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/>
          </a:bodyPr>
          <a:lstStyle/>
          <a:p>
            <a:r>
              <a:rPr lang="en-150" b="1" u="sng" dirty="0"/>
              <a:t>Low-complexity</a:t>
            </a:r>
            <a:r>
              <a:rPr lang="cs-CZ" b="1" u="sng" dirty="0"/>
              <a:t> …</a:t>
            </a:r>
          </a:p>
          <a:p>
            <a:pPr lvl="1"/>
            <a:r>
              <a:rPr lang="cs-CZ" i="1" dirty="0" err="1"/>
              <a:t>Considers</a:t>
            </a:r>
            <a:r>
              <a:rPr lang="cs-CZ" i="1" dirty="0"/>
              <a:t> </a:t>
            </a:r>
            <a:r>
              <a:rPr lang="cs-CZ" i="1" dirty="0" err="1"/>
              <a:t>only</a:t>
            </a:r>
            <a:r>
              <a:rPr lang="cs-CZ" i="1" dirty="0"/>
              <a:t> </a:t>
            </a:r>
            <a:r>
              <a:rPr lang="cs-CZ" i="1" dirty="0" err="1"/>
              <a:t>climatic</a:t>
            </a:r>
            <a:r>
              <a:rPr lang="cs-CZ" i="1" dirty="0"/>
              <a:t> </a:t>
            </a:r>
            <a:r>
              <a:rPr lang="cs-CZ" i="1" dirty="0" err="1"/>
              <a:t>limitation</a:t>
            </a:r>
            <a:r>
              <a:rPr lang="cs-CZ" i="1" dirty="0"/>
              <a:t> </a:t>
            </a:r>
            <a:r>
              <a:rPr lang="cs-CZ" i="1" dirty="0" err="1"/>
              <a:t>of</a:t>
            </a:r>
            <a:r>
              <a:rPr lang="cs-CZ" i="1" dirty="0"/>
              <a:t> </a:t>
            </a:r>
            <a:r>
              <a:rPr lang="cs-CZ" i="1" dirty="0" err="1"/>
              <a:t>the</a:t>
            </a:r>
            <a:r>
              <a:rPr lang="cs-CZ" i="1" dirty="0"/>
              <a:t> </a:t>
            </a:r>
            <a:r>
              <a:rPr lang="cs-CZ" i="1" dirty="0" err="1"/>
              <a:t>growth</a:t>
            </a:r>
            <a:r>
              <a:rPr lang="cs-CZ" i="1" dirty="0"/>
              <a:t> (</a:t>
            </a:r>
            <a:r>
              <a:rPr lang="cs-CZ" i="1" dirty="0" err="1"/>
              <a:t>temperature</a:t>
            </a:r>
            <a:r>
              <a:rPr lang="cs-CZ" i="1" dirty="0"/>
              <a:t>, </a:t>
            </a:r>
            <a:r>
              <a:rPr lang="cs-CZ" i="1" dirty="0" err="1"/>
              <a:t>soil</a:t>
            </a:r>
            <a:r>
              <a:rPr lang="cs-CZ" i="1" dirty="0"/>
              <a:t> </a:t>
            </a:r>
            <a:r>
              <a:rPr lang="cs-CZ" i="1" dirty="0" err="1"/>
              <a:t>moisture</a:t>
            </a:r>
            <a:r>
              <a:rPr lang="cs-CZ" i="1" dirty="0"/>
              <a:t>)</a:t>
            </a:r>
          </a:p>
          <a:p>
            <a:pPr lvl="1"/>
            <a:r>
              <a:rPr lang="cs-CZ" i="1" dirty="0"/>
              <a:t>Works </a:t>
            </a:r>
            <a:r>
              <a:rPr lang="cs-CZ" i="1" dirty="0" err="1"/>
              <a:t>with</a:t>
            </a:r>
            <a:r>
              <a:rPr lang="cs-CZ" i="1" dirty="0"/>
              <a:t> </a:t>
            </a:r>
            <a:r>
              <a:rPr lang="cs-CZ" i="1" dirty="0" err="1"/>
              <a:t>monthly</a:t>
            </a:r>
            <a:r>
              <a:rPr lang="cs-CZ" i="1" dirty="0"/>
              <a:t> </a:t>
            </a:r>
            <a:r>
              <a:rPr lang="cs-CZ" i="1" dirty="0" err="1"/>
              <a:t>resolution</a:t>
            </a:r>
            <a:endParaRPr lang="cs-CZ" i="1" dirty="0"/>
          </a:p>
          <a:p>
            <a:pPr lvl="1"/>
            <a:r>
              <a:rPr lang="cs-CZ" b="1" i="1" dirty="0">
                <a:solidFill>
                  <a:srgbClr val="FF0000"/>
                </a:solidFill>
              </a:rPr>
              <a:t>+</a:t>
            </a:r>
            <a:r>
              <a:rPr lang="cs-CZ" i="1" dirty="0"/>
              <a:t> </a:t>
            </a:r>
            <a:r>
              <a:rPr lang="cs-CZ" i="1" dirty="0" err="1"/>
              <a:t>Can</a:t>
            </a:r>
            <a:r>
              <a:rPr lang="cs-CZ" i="1" dirty="0"/>
              <a:t> </a:t>
            </a:r>
            <a:r>
              <a:rPr lang="cs-CZ" i="1" dirty="0" err="1"/>
              <a:t>be</a:t>
            </a:r>
            <a:r>
              <a:rPr lang="cs-CZ" i="1" dirty="0"/>
              <a:t> </a:t>
            </a:r>
            <a:r>
              <a:rPr lang="cs-CZ" i="1" dirty="0" err="1"/>
              <a:t>applied</a:t>
            </a:r>
            <a:r>
              <a:rPr lang="cs-CZ" i="1" dirty="0"/>
              <a:t> </a:t>
            </a:r>
            <a:r>
              <a:rPr lang="cs-CZ" i="1" dirty="0" err="1"/>
              <a:t>almost</a:t>
            </a:r>
            <a:r>
              <a:rPr lang="cs-CZ" i="1" dirty="0"/>
              <a:t> </a:t>
            </a:r>
            <a:r>
              <a:rPr lang="cs-CZ" i="1" dirty="0" err="1"/>
              <a:t>everywhere</a:t>
            </a:r>
            <a:r>
              <a:rPr lang="cs-CZ" i="1" dirty="0"/>
              <a:t> (</a:t>
            </a:r>
            <a:r>
              <a:rPr lang="cs-CZ" i="1" dirty="0" err="1"/>
              <a:t>you</a:t>
            </a:r>
            <a:r>
              <a:rPr lang="cs-CZ" i="1" dirty="0"/>
              <a:t> </a:t>
            </a:r>
            <a:r>
              <a:rPr lang="cs-CZ" i="1" dirty="0" err="1"/>
              <a:t>only</a:t>
            </a:r>
            <a:r>
              <a:rPr lang="cs-CZ" i="1" dirty="0"/>
              <a:t> </a:t>
            </a:r>
            <a:r>
              <a:rPr lang="cs-CZ" i="1" dirty="0" err="1"/>
              <a:t>need</a:t>
            </a:r>
            <a:r>
              <a:rPr lang="cs-CZ" i="1" dirty="0"/>
              <a:t> </a:t>
            </a:r>
            <a:r>
              <a:rPr lang="cs-CZ" i="1" dirty="0" err="1"/>
              <a:t>montly</a:t>
            </a:r>
            <a:r>
              <a:rPr lang="cs-CZ" i="1" dirty="0"/>
              <a:t> </a:t>
            </a:r>
            <a:r>
              <a:rPr lang="cs-CZ" i="1" dirty="0" err="1"/>
              <a:t>temperature</a:t>
            </a:r>
            <a:r>
              <a:rPr lang="cs-CZ" i="1" dirty="0"/>
              <a:t>, </a:t>
            </a:r>
            <a:r>
              <a:rPr lang="cs-CZ" i="1" dirty="0" err="1"/>
              <a:t>precipitation</a:t>
            </a:r>
            <a:r>
              <a:rPr lang="cs-CZ" i="1" dirty="0"/>
              <a:t> and site chronology)</a:t>
            </a:r>
          </a:p>
          <a:p>
            <a:pPr lvl="1"/>
            <a:r>
              <a:rPr lang="cs-CZ" b="1" i="1" dirty="0">
                <a:solidFill>
                  <a:srgbClr val="FF0000"/>
                </a:solidFill>
              </a:rPr>
              <a:t>-</a:t>
            </a:r>
            <a:r>
              <a:rPr lang="cs-CZ" i="1" dirty="0"/>
              <a:t> </a:t>
            </a:r>
            <a:r>
              <a:rPr lang="cs-CZ" i="1" dirty="0" err="1"/>
              <a:t>Less</a:t>
            </a:r>
            <a:r>
              <a:rPr lang="cs-CZ" i="1" dirty="0"/>
              <a:t> </a:t>
            </a:r>
            <a:r>
              <a:rPr lang="cs-CZ" i="1" dirty="0" err="1"/>
              <a:t>detailed</a:t>
            </a:r>
            <a:r>
              <a:rPr lang="cs-CZ" i="1" dirty="0"/>
              <a:t> </a:t>
            </a:r>
            <a:r>
              <a:rPr lang="cs-CZ" i="1" dirty="0" err="1"/>
              <a:t>outputs</a:t>
            </a:r>
            <a:r>
              <a:rPr lang="cs-CZ" i="1" dirty="0"/>
              <a:t> </a:t>
            </a:r>
            <a:r>
              <a:rPr lang="cs-CZ" i="1" dirty="0" err="1"/>
              <a:t>of</a:t>
            </a:r>
            <a:r>
              <a:rPr lang="cs-CZ" i="1" dirty="0"/>
              <a:t> </a:t>
            </a:r>
            <a:r>
              <a:rPr lang="cs-CZ" i="1" dirty="0" err="1"/>
              <a:t>simulations</a:t>
            </a:r>
            <a:r>
              <a:rPr lang="cs-CZ" i="1" dirty="0"/>
              <a:t> </a:t>
            </a:r>
            <a:r>
              <a:rPr lang="cs-CZ" i="1" dirty="0" err="1"/>
              <a:t>compared</a:t>
            </a:r>
            <a:r>
              <a:rPr lang="cs-CZ" i="1" dirty="0"/>
              <a:t> to </a:t>
            </a:r>
            <a:r>
              <a:rPr lang="cs-CZ" i="1" dirty="0" err="1"/>
              <a:t>other</a:t>
            </a:r>
            <a:r>
              <a:rPr lang="cs-CZ" i="1" dirty="0"/>
              <a:t> </a:t>
            </a:r>
            <a:r>
              <a:rPr lang="cs-CZ" i="1" dirty="0" err="1"/>
              <a:t>models</a:t>
            </a:r>
            <a:endParaRPr lang="cs-CZ" i="1" dirty="0"/>
          </a:p>
          <a:p>
            <a:r>
              <a:rPr lang="cs-CZ" b="1" u="sng" dirty="0"/>
              <a:t>… </a:t>
            </a:r>
            <a:r>
              <a:rPr lang="en-150" b="1" u="sng" dirty="0"/>
              <a:t>non-linear</a:t>
            </a:r>
            <a:r>
              <a:rPr lang="cs-CZ" b="1" u="sng" dirty="0"/>
              <a:t> …</a:t>
            </a:r>
          </a:p>
          <a:p>
            <a:pPr marL="459486" lvl="1" indent="-285750"/>
            <a:r>
              <a:rPr lang="cs-CZ" i="1" dirty="0" err="1"/>
              <a:t>Climate-growth</a:t>
            </a:r>
            <a:r>
              <a:rPr lang="cs-CZ" i="1" dirty="0"/>
              <a:t> response </a:t>
            </a:r>
            <a:r>
              <a:rPr lang="cs-CZ" i="1" dirty="0" err="1"/>
              <a:t>functions</a:t>
            </a:r>
            <a:r>
              <a:rPr lang="cs-CZ" i="1" dirty="0"/>
              <a:t> are non-</a:t>
            </a:r>
            <a:r>
              <a:rPr lang="cs-CZ" i="1" dirty="0" err="1"/>
              <a:t>linear</a:t>
            </a:r>
            <a:endParaRPr lang="cs-CZ" i="1" dirty="0"/>
          </a:p>
          <a:p>
            <a:r>
              <a:rPr lang="cs-CZ" b="1" u="sng" dirty="0"/>
              <a:t>... </a:t>
            </a:r>
            <a:r>
              <a:rPr lang="en-150" b="1" u="sng" dirty="0"/>
              <a:t>sink-oriented </a:t>
            </a:r>
            <a:r>
              <a:rPr lang="cs-CZ" b="1" u="sng" dirty="0"/>
              <a:t>…</a:t>
            </a:r>
          </a:p>
          <a:p>
            <a:pPr lvl="1"/>
            <a:r>
              <a:rPr lang="es-ES_tradnl" i="1" dirty="0"/>
              <a:t>Considers</a:t>
            </a:r>
            <a:r>
              <a:rPr lang="en-150" i="1" dirty="0"/>
              <a:t> direct effects of climate on cambium, ignores everything related to photosynthesis</a:t>
            </a:r>
          </a:p>
          <a:p>
            <a:r>
              <a:rPr lang="cs-CZ" b="1" u="sng" dirty="0"/>
              <a:t>… </a:t>
            </a:r>
            <a:r>
              <a:rPr lang="en-150" u="sng" dirty="0"/>
              <a:t>process-based</a:t>
            </a:r>
            <a:r>
              <a:rPr lang="en-US" b="1" u="sng" dirty="0"/>
              <a:t>/empirical</a:t>
            </a:r>
            <a:r>
              <a:rPr lang="en-150" b="1" u="sng" dirty="0"/>
              <a:t> model of wood formation</a:t>
            </a:r>
            <a:endParaRPr lang="cs-CZ" b="1" u="sng" dirty="0"/>
          </a:p>
          <a:p>
            <a:endParaRPr lang="en-15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CF71A63-B13A-462B-BD86-24D2711E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E0E6-6DE5-4860-8E46-F2B932D9929A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2846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">
  <a:themeElements>
    <a:clrScheme name="Integrá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á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á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969</TotalTime>
  <Words>1624</Words>
  <Application>Microsoft Office PowerPoint</Application>
  <PresentationFormat>Předvádění na obrazovce (4:3)</PresentationFormat>
  <Paragraphs>347</Paragraphs>
  <Slides>33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Trebuchet MS</vt:lpstr>
      <vt:lpstr>Tw Cen MT</vt:lpstr>
      <vt:lpstr>Tw Cen MT Condensed</vt:lpstr>
      <vt:lpstr>Wingdings 3</vt:lpstr>
      <vt:lpstr>Integrál</vt:lpstr>
      <vt:lpstr>VS-Lite</vt:lpstr>
      <vt:lpstr>VS-Lite</vt:lpstr>
      <vt:lpstr>What are key assumptions of climate-growth correlations?</vt:lpstr>
      <vt:lpstr>Linear or non-linear response in ecology?</vt:lpstr>
      <vt:lpstr>Which climatic variable drives tree growth in Each moment?</vt:lpstr>
      <vt:lpstr>How moisture and temperature interact?</vt:lpstr>
      <vt:lpstr>Statistical/empirical/process-based models</vt:lpstr>
      <vt:lpstr>Process-based models of wood formation</vt:lpstr>
      <vt:lpstr>VS-Lite</vt:lpstr>
      <vt:lpstr>VS-Lite – workflow</vt:lpstr>
      <vt:lpstr>VS-Lite – workflow (1)</vt:lpstr>
      <vt:lpstr>VS-Lite – workflow (2)</vt:lpstr>
      <vt:lpstr>VS-Lite – workflow (3)</vt:lpstr>
      <vt:lpstr>VS-Lite – workflow (4)</vt:lpstr>
      <vt:lpstr>VS-Lite – workflow (5)</vt:lpstr>
      <vt:lpstr>VS-Lite – workflow (6)</vt:lpstr>
      <vt:lpstr>VS-Lite – workflow (7)</vt:lpstr>
      <vt:lpstr>VS-Lite – workflow (8)</vt:lpstr>
      <vt:lpstr>Global application of the VS-Lite</vt:lpstr>
      <vt:lpstr>Model development</vt:lpstr>
      <vt:lpstr>Model Modifications (1)</vt:lpstr>
      <vt:lpstr>Model Modifications (2)</vt:lpstr>
      <vt:lpstr>Model Modifications (3)</vt:lpstr>
      <vt:lpstr>Model Modifications (4)</vt:lpstr>
      <vt:lpstr>Results presentation (1)</vt:lpstr>
      <vt:lpstr>Results presentation (2)</vt:lpstr>
      <vt:lpstr>Results presentation (3)</vt:lpstr>
      <vt:lpstr>Results presentation (5)</vt:lpstr>
      <vt:lpstr>Results presentation (6)</vt:lpstr>
      <vt:lpstr>Vaganov-Shashkin, TRACH, VS-Lite</vt:lpstr>
      <vt:lpstr>VS-Lite model limitations compared to Vaganov-Shashkin</vt:lpstr>
      <vt:lpstr>VS-Lite model limitations compared to Vaganov-Shashkin</vt:lpstr>
      <vt:lpstr>Prezentace aplikace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Dendrogeomorfologie</dc:title>
  <dc:creator>JT_2</dc:creator>
  <cp:lastModifiedBy>Tumajer Jan</cp:lastModifiedBy>
  <cp:revision>157</cp:revision>
  <dcterms:created xsi:type="dcterms:W3CDTF">2013-12-08T07:58:05Z</dcterms:created>
  <dcterms:modified xsi:type="dcterms:W3CDTF">2025-09-20T10:54:13Z</dcterms:modified>
</cp:coreProperties>
</file>