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0" r:id="rId5"/>
    <p:sldId id="262" r:id="rId6"/>
    <p:sldId id="263" r:id="rId7"/>
    <p:sldId id="259" r:id="rId8"/>
    <p:sldId id="264" r:id="rId9"/>
    <p:sldId id="269" r:id="rId10"/>
    <p:sldId id="270" r:id="rId11"/>
    <p:sldId id="271" r:id="rId12"/>
    <p:sldId id="272" r:id="rId13"/>
    <p:sldId id="273" r:id="rId14"/>
    <p:sldId id="274" r:id="rId15"/>
    <p:sldId id="265" r:id="rId16"/>
    <p:sldId id="275" r:id="rId17"/>
    <p:sldId id="267"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89" d="100"/>
          <a:sy n="89" d="100"/>
        </p:scale>
        <p:origin x="4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nani priya" userId="a2828b214855b225" providerId="LiveId" clId="{0BBD3AE7-26EF-40B7-9F68-D4834FF45731}"/>
    <pc:docChg chg="modSld">
      <pc:chgData name="janani priya" userId="a2828b214855b225" providerId="LiveId" clId="{0BBD3AE7-26EF-40B7-9F68-D4834FF45731}" dt="2023-05-12T23:08:28.728" v="18" actId="20577"/>
      <pc:docMkLst>
        <pc:docMk/>
      </pc:docMkLst>
      <pc:sldChg chg="modSp mod">
        <pc:chgData name="janani priya" userId="a2828b214855b225" providerId="LiveId" clId="{0BBD3AE7-26EF-40B7-9F68-D4834FF45731}" dt="2023-05-12T23:07:01.088" v="3" actId="123"/>
        <pc:sldMkLst>
          <pc:docMk/>
          <pc:sldMk cId="0" sldId="260"/>
        </pc:sldMkLst>
        <pc:spChg chg="mod">
          <ac:chgData name="janani priya" userId="a2828b214855b225" providerId="LiveId" clId="{0BBD3AE7-26EF-40B7-9F68-D4834FF45731}" dt="2023-05-12T23:07:01.088" v="3" actId="123"/>
          <ac:spMkLst>
            <pc:docMk/>
            <pc:sldMk cId="0" sldId="260"/>
            <ac:spMk id="3" creationId="{00000000-0000-0000-0000-000000000000}"/>
          </ac:spMkLst>
        </pc:spChg>
      </pc:sldChg>
      <pc:sldChg chg="modSp mod">
        <pc:chgData name="janani priya" userId="a2828b214855b225" providerId="LiveId" clId="{0BBD3AE7-26EF-40B7-9F68-D4834FF45731}" dt="2023-05-12T23:06:52.909" v="2" actId="123"/>
        <pc:sldMkLst>
          <pc:docMk/>
          <pc:sldMk cId="0" sldId="262"/>
        </pc:sldMkLst>
        <pc:spChg chg="mod">
          <ac:chgData name="janani priya" userId="a2828b214855b225" providerId="LiveId" clId="{0BBD3AE7-26EF-40B7-9F68-D4834FF45731}" dt="2023-05-12T23:06:52.909" v="2" actId="123"/>
          <ac:spMkLst>
            <pc:docMk/>
            <pc:sldMk cId="0" sldId="262"/>
            <ac:spMk id="3" creationId="{00000000-0000-0000-0000-000000000000}"/>
          </ac:spMkLst>
        </pc:spChg>
      </pc:sldChg>
      <pc:sldChg chg="modSp mod">
        <pc:chgData name="janani priya" userId="a2828b214855b225" providerId="LiveId" clId="{0BBD3AE7-26EF-40B7-9F68-D4834FF45731}" dt="2023-05-12T23:07:18.103" v="4" actId="123"/>
        <pc:sldMkLst>
          <pc:docMk/>
          <pc:sldMk cId="0" sldId="263"/>
        </pc:sldMkLst>
        <pc:spChg chg="mod">
          <ac:chgData name="janani priya" userId="a2828b214855b225" providerId="LiveId" clId="{0BBD3AE7-26EF-40B7-9F68-D4834FF45731}" dt="2023-05-12T23:07:18.103" v="4" actId="123"/>
          <ac:spMkLst>
            <pc:docMk/>
            <pc:sldMk cId="0" sldId="263"/>
            <ac:spMk id="3" creationId="{00000000-0000-0000-0000-000000000000}"/>
          </ac:spMkLst>
        </pc:spChg>
      </pc:sldChg>
      <pc:sldChg chg="modSp mod">
        <pc:chgData name="janani priya" userId="a2828b214855b225" providerId="LiveId" clId="{0BBD3AE7-26EF-40B7-9F68-D4834FF45731}" dt="2023-05-12T23:08:28.728" v="18" actId="20577"/>
        <pc:sldMkLst>
          <pc:docMk/>
          <pc:sldMk cId="0" sldId="265"/>
        </pc:sldMkLst>
        <pc:spChg chg="mod">
          <ac:chgData name="janani priya" userId="a2828b214855b225" providerId="LiveId" clId="{0BBD3AE7-26EF-40B7-9F68-D4834FF45731}" dt="2023-05-12T23:08:28.728" v="18" actId="20577"/>
          <ac:spMkLst>
            <pc:docMk/>
            <pc:sldMk cId="0" sldId="265"/>
            <ac:spMk id="3" creationId="{00000000-0000-0000-0000-000000000000}"/>
          </ac:spMkLst>
        </pc:spChg>
      </pc:sldChg>
      <pc:sldChg chg="modSp mod">
        <pc:chgData name="janani priya" userId="a2828b214855b225" providerId="LiveId" clId="{0BBD3AE7-26EF-40B7-9F68-D4834FF45731}" dt="2023-05-12T23:07:28.947" v="5" actId="20577"/>
        <pc:sldMkLst>
          <pc:docMk/>
          <pc:sldMk cId="4158529644" sldId="269"/>
        </pc:sldMkLst>
        <pc:spChg chg="mod">
          <ac:chgData name="janani priya" userId="a2828b214855b225" providerId="LiveId" clId="{0BBD3AE7-26EF-40B7-9F68-D4834FF45731}" dt="2023-05-12T23:07:28.947" v="5" actId="20577"/>
          <ac:spMkLst>
            <pc:docMk/>
            <pc:sldMk cId="4158529644" sldId="269"/>
            <ac:spMk id="3" creationId="{3DAA26C1-07EB-2433-BDD5-3ACCDCBDC822}"/>
          </ac:spMkLst>
        </pc:spChg>
      </pc:sldChg>
      <pc:sldChg chg="modSp mod">
        <pc:chgData name="janani priya" userId="a2828b214855b225" providerId="LiveId" clId="{0BBD3AE7-26EF-40B7-9F68-D4834FF45731}" dt="2023-05-12T23:07:52.648" v="7" actId="20577"/>
        <pc:sldMkLst>
          <pc:docMk/>
          <pc:sldMk cId="406570156" sldId="271"/>
        </pc:sldMkLst>
        <pc:spChg chg="mod">
          <ac:chgData name="janani priya" userId="a2828b214855b225" providerId="LiveId" clId="{0BBD3AE7-26EF-40B7-9F68-D4834FF45731}" dt="2023-05-12T23:07:52.648" v="7" actId="20577"/>
          <ac:spMkLst>
            <pc:docMk/>
            <pc:sldMk cId="406570156" sldId="271"/>
            <ac:spMk id="3" creationId="{CC0179A7-BD1E-24A6-56FC-289EFA890A4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5/13/2023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5/13/2023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5/13/2023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5/13/2023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5/13/2023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4870" y="297610"/>
            <a:ext cx="9144000" cy="2387600"/>
          </a:xfrm>
        </p:spPr>
        <p:txBody>
          <a:bodyPr/>
          <a:lstStyle/>
          <a:p>
            <a:r>
              <a:rPr lang="en-IN" altLang="en-US" b="1" dirty="0">
                <a:latin typeface="Times New Roman" panose="02020603050405020304" charset="0"/>
                <a:cs typeface="Times New Roman" panose="02020603050405020304" charset="0"/>
              </a:rPr>
              <a:t>RECOMMENDATION SYSTEM FOR FARMERS</a:t>
            </a:r>
          </a:p>
        </p:txBody>
      </p:sp>
      <p:sp>
        <p:nvSpPr>
          <p:cNvPr id="3" name="Subtitle 2"/>
          <p:cNvSpPr>
            <a:spLocks noGrp="1"/>
          </p:cNvSpPr>
          <p:nvPr>
            <p:ph type="subTitle" idx="1"/>
          </p:nvPr>
        </p:nvSpPr>
        <p:spPr>
          <a:xfrm>
            <a:off x="5804423" y="3429000"/>
            <a:ext cx="6122670" cy="3058795"/>
          </a:xfrm>
        </p:spPr>
        <p:txBody>
          <a:bodyPr>
            <a:normAutofit fontScale="95000" lnSpcReduction="10000"/>
          </a:bodyPr>
          <a:lstStyle/>
          <a:p>
            <a:pPr algn="l"/>
            <a:r>
              <a:rPr lang="en-IN" altLang="en-US" sz="2665" b="1" dirty="0">
                <a:latin typeface="Times New Roman" panose="02020603050405020304" charset="0"/>
                <a:cs typeface="Times New Roman" panose="02020603050405020304" charset="0"/>
              </a:rPr>
              <a:t>Guided By:</a:t>
            </a:r>
          </a:p>
          <a:p>
            <a:pPr algn="l"/>
            <a:r>
              <a:rPr lang="en-IN" altLang="en-US" sz="2665" b="1" dirty="0">
                <a:latin typeface="Times New Roman" panose="02020603050405020304" charset="0"/>
                <a:cs typeface="Times New Roman" panose="02020603050405020304" charset="0"/>
              </a:rPr>
              <a:t>    </a:t>
            </a:r>
            <a:r>
              <a:rPr lang="en-IN" altLang="en-US" sz="2665" dirty="0">
                <a:latin typeface="Times New Roman" panose="02020603050405020304" charset="0"/>
                <a:cs typeface="Times New Roman" panose="02020603050405020304" charset="0"/>
              </a:rPr>
              <a:t> Mr. J.MATHALAIRAJ M.E.,(</a:t>
            </a:r>
            <a:r>
              <a:rPr lang="en-IN" altLang="en-US" sz="2665" dirty="0" err="1">
                <a:latin typeface="Times New Roman" panose="02020603050405020304" charset="0"/>
                <a:cs typeface="Times New Roman" panose="02020603050405020304" charset="0"/>
              </a:rPr>
              <a:t>Ph.D</a:t>
            </a:r>
            <a:r>
              <a:rPr lang="en-IN" altLang="en-US" sz="2665" dirty="0">
                <a:latin typeface="Times New Roman" panose="02020603050405020304" charset="0"/>
                <a:cs typeface="Times New Roman" panose="02020603050405020304" charset="0"/>
              </a:rPr>
              <a:t>)., </a:t>
            </a:r>
            <a:endParaRPr lang="en-IN" altLang="en-US" sz="2665" b="1" dirty="0">
              <a:latin typeface="Times New Roman" panose="02020603050405020304" charset="0"/>
              <a:cs typeface="Times New Roman" panose="02020603050405020304" charset="0"/>
            </a:endParaRPr>
          </a:p>
          <a:p>
            <a:pPr algn="l"/>
            <a:endParaRPr lang="en-IN" altLang="en-US" sz="2665" b="1" dirty="0">
              <a:latin typeface="Times New Roman" panose="02020603050405020304" charset="0"/>
              <a:cs typeface="Times New Roman" panose="02020603050405020304" charset="0"/>
            </a:endParaRPr>
          </a:p>
          <a:p>
            <a:pPr algn="l"/>
            <a:r>
              <a:rPr lang="en-IN" altLang="en-US" sz="2665" b="1" dirty="0">
                <a:latin typeface="Times New Roman" panose="02020603050405020304" charset="0"/>
                <a:cs typeface="Times New Roman" panose="02020603050405020304" charset="0"/>
              </a:rPr>
              <a:t>Team Members:</a:t>
            </a:r>
          </a:p>
          <a:p>
            <a:pPr algn="l"/>
            <a:r>
              <a:rPr lang="en-IN" altLang="en-US" sz="2665" b="1" dirty="0">
                <a:latin typeface="Times New Roman" panose="02020603050405020304" charset="0"/>
                <a:cs typeface="Times New Roman" panose="02020603050405020304" charset="0"/>
              </a:rPr>
              <a:t>    </a:t>
            </a:r>
            <a:r>
              <a:rPr lang="en-IN" altLang="en-US" sz="2665" dirty="0">
                <a:latin typeface="Times New Roman" panose="02020603050405020304" charset="0"/>
                <a:cs typeface="Times New Roman" panose="02020603050405020304" charset="0"/>
              </a:rPr>
              <a:t> </a:t>
            </a:r>
            <a:r>
              <a:rPr lang="en-IN" altLang="en-US" sz="2665" dirty="0" err="1">
                <a:latin typeface="Times New Roman" panose="02020603050405020304" charset="0"/>
                <a:cs typeface="Times New Roman" panose="02020603050405020304" charset="0"/>
              </a:rPr>
              <a:t>Dharshanapriya</a:t>
            </a:r>
            <a:r>
              <a:rPr lang="en-IN" altLang="en-US" sz="2665" dirty="0">
                <a:latin typeface="Times New Roman" panose="02020603050405020304" charset="0"/>
                <a:cs typeface="Times New Roman" panose="02020603050405020304" charset="0"/>
              </a:rPr>
              <a:t> V    921019104012</a:t>
            </a:r>
          </a:p>
          <a:p>
            <a:pPr algn="l"/>
            <a:r>
              <a:rPr lang="en-IN" altLang="en-US" sz="2665" dirty="0">
                <a:latin typeface="Times New Roman" panose="02020603050405020304" charset="0"/>
                <a:cs typeface="Times New Roman" panose="02020603050405020304" charset="0"/>
              </a:rPr>
              <a:t>     Janani Priya M         921019104020</a:t>
            </a:r>
          </a:p>
          <a:p>
            <a:pPr algn="l"/>
            <a:r>
              <a:rPr lang="en-IN" altLang="en-US" dirty="0">
                <a:latin typeface="Times New Roman" panose="02020603050405020304" charset="0"/>
                <a:cs typeface="Times New Roman" panose="02020603050405020304" charset="0"/>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43B3A-A63E-F021-34FA-3E7C11090389}"/>
              </a:ext>
            </a:extLst>
          </p:cNvPr>
          <p:cNvSpPr>
            <a:spLocks noGrp="1"/>
          </p:cNvSpPr>
          <p:nvPr>
            <p:ph type="title"/>
          </p:nvPr>
        </p:nvSpPr>
        <p:spPr>
          <a:xfrm>
            <a:off x="838200" y="365125"/>
            <a:ext cx="10515600" cy="486522"/>
          </a:xfrm>
        </p:spPr>
        <p:txBody>
          <a:bodyPr>
            <a:noAutofit/>
          </a:bodyPr>
          <a:lstStyle/>
          <a:p>
            <a:r>
              <a:rPr lang="en-US" sz="4000" b="1" dirty="0">
                <a:latin typeface="Times New Roman" panose="02020603050405020304" pitchFamily="18" charset="0"/>
                <a:cs typeface="Times New Roman" panose="02020603050405020304" pitchFamily="18" charset="0"/>
              </a:rPr>
              <a:t>Crop Recommendation: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129E77A-0BB4-6539-04A2-10973EBCC470}"/>
              </a:ext>
            </a:extLst>
          </p:cNvPr>
          <p:cNvSpPr>
            <a:spLocks noGrp="1"/>
          </p:cNvSpPr>
          <p:nvPr>
            <p:ph idx="1"/>
          </p:nvPr>
        </p:nvSpPr>
        <p:spPr>
          <a:xfrm>
            <a:off x="927847" y="921636"/>
            <a:ext cx="10515600" cy="5730175"/>
          </a:xfrm>
        </p:spPr>
        <p:txBody>
          <a:bodyPr/>
          <a:lstStyle/>
          <a:p>
            <a:pPr algn="just">
              <a:lnSpc>
                <a:spcPct val="115000"/>
              </a:lnSpc>
              <a:tabLst>
                <a:tab pos="498475" algn="l"/>
              </a:tabLst>
            </a:pPr>
            <a:r>
              <a:rPr lang="en-US" sz="1800" dirty="0">
                <a:effectLst/>
                <a:latin typeface="Times New Roman" panose="02020603050405020304" pitchFamily="18" charset="0"/>
                <a:ea typeface="Times New Roman" panose="02020603050405020304" pitchFamily="18" charset="0"/>
                <a:cs typeface="Roboto" panose="02000000000000000000" pitchFamily="2" charset="0"/>
              </a:rPr>
              <a:t>The crop recommendation model use </a:t>
            </a:r>
            <a:r>
              <a:rPr lang="en-US" sz="1800" b="1" dirty="0">
                <a:effectLst/>
                <a:latin typeface="Times New Roman" panose="02020603050405020304" pitchFamily="18" charset="0"/>
                <a:ea typeface="Times New Roman" panose="02020603050405020304" pitchFamily="18" charset="0"/>
                <a:cs typeface="Roboto" panose="02000000000000000000" pitchFamily="2" charset="0"/>
              </a:rPr>
              <a:t>Random Forest algorithm </a:t>
            </a:r>
            <a:r>
              <a:rPr lang="en-US" sz="1800" dirty="0">
                <a:effectLst/>
                <a:latin typeface="Times New Roman" panose="02020603050405020304" pitchFamily="18" charset="0"/>
                <a:ea typeface="Times New Roman" panose="02020603050405020304" pitchFamily="18" charset="0"/>
                <a:cs typeface="Roboto" panose="02000000000000000000" pitchFamily="2" charset="0"/>
              </a:rPr>
              <a:t>that takes in various input parameters related to soil and weather conditions, and predicts the most suitable crop for the given conditions.</a:t>
            </a:r>
            <a:endParaRPr lang="en-IN" sz="1800" dirty="0">
              <a:effectLst/>
              <a:latin typeface="Roboto" panose="02000000000000000000" pitchFamily="2" charset="0"/>
              <a:ea typeface="Roboto" panose="02000000000000000000" pitchFamily="2" charset="0"/>
              <a:cs typeface="Roboto" panose="02000000000000000000" pitchFamily="2" charset="0"/>
            </a:endParaRPr>
          </a:p>
          <a:p>
            <a:r>
              <a:rPr lang="en-US" sz="1800" dirty="0">
                <a:effectLst/>
                <a:latin typeface="Times New Roman" panose="02020603050405020304" pitchFamily="18" charset="0"/>
                <a:ea typeface="Times New Roman" panose="02020603050405020304" pitchFamily="18" charset="0"/>
              </a:rPr>
              <a:t> The model is trained on a dataset containing information about different crops, such as their nitrogen, phosphorous, and potassium requirements, pH tolerance, and water requirements</a:t>
            </a:r>
          </a:p>
          <a:p>
            <a:r>
              <a:rPr lang="en-US" sz="1800" dirty="0">
                <a:latin typeface="Times New Roman" panose="02020603050405020304" pitchFamily="18" charset="0"/>
              </a:rPr>
              <a:t>It will </a:t>
            </a:r>
            <a:r>
              <a:rPr lang="en-US" sz="1800" dirty="0">
                <a:effectLst/>
                <a:latin typeface="Times New Roman" panose="02020603050405020304" pitchFamily="18" charset="0"/>
                <a:ea typeface="Times New Roman" panose="02020603050405020304" pitchFamily="18" charset="0"/>
              </a:rPr>
              <a:t>fetches the current temperature and humidity of the city using the </a:t>
            </a:r>
            <a:r>
              <a:rPr lang="en-US" sz="1800" dirty="0" err="1">
                <a:effectLst/>
                <a:latin typeface="Times New Roman" panose="02020603050405020304" pitchFamily="18" charset="0"/>
                <a:ea typeface="Times New Roman" panose="02020603050405020304" pitchFamily="18" charset="0"/>
              </a:rPr>
              <a:t>OpenWeatherMap</a:t>
            </a:r>
            <a:r>
              <a:rPr lang="en-US" sz="1800" dirty="0">
                <a:effectLst/>
                <a:latin typeface="Times New Roman" panose="02020603050405020304" pitchFamily="18" charset="0"/>
                <a:ea typeface="Times New Roman" panose="02020603050405020304" pitchFamily="18" charset="0"/>
              </a:rPr>
              <a:t> API for present temperature of the user give city</a:t>
            </a:r>
          </a:p>
          <a:p>
            <a:endParaRPr lang="en-US" sz="1800" dirty="0">
              <a:latin typeface="Times New Roman" panose="02020603050405020304" pitchFamily="18" charset="0"/>
            </a:endParaRPr>
          </a:p>
          <a:p>
            <a:pPr marL="0" indent="0">
              <a:buNone/>
            </a:pPr>
            <a:endParaRPr lang="en-IN" dirty="0"/>
          </a:p>
        </p:txBody>
      </p:sp>
      <p:pic>
        <p:nvPicPr>
          <p:cNvPr id="7" name="Picture 6">
            <a:extLst>
              <a:ext uri="{FF2B5EF4-FFF2-40B4-BE49-F238E27FC236}">
                <a16:creationId xmlns:a16="http://schemas.microsoft.com/office/drawing/2014/main" id="{FA838101-AA82-CC17-0A71-DF144EB811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518" y="2931460"/>
            <a:ext cx="10443882" cy="3488192"/>
          </a:xfrm>
          <a:prstGeom prst="rect">
            <a:avLst/>
          </a:prstGeom>
        </p:spPr>
      </p:pic>
    </p:spTree>
    <p:extLst>
      <p:ext uri="{BB962C8B-B14F-4D97-AF65-F5344CB8AC3E}">
        <p14:creationId xmlns:p14="http://schemas.microsoft.com/office/powerpoint/2010/main" val="1928576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294EF-AFEE-8335-9DE1-49E040C9D1AB}"/>
              </a:ext>
            </a:extLst>
          </p:cNvPr>
          <p:cNvSpPr>
            <a:spLocks noGrp="1"/>
          </p:cNvSpPr>
          <p:nvPr>
            <p:ph type="title"/>
          </p:nvPr>
        </p:nvSpPr>
        <p:spPr>
          <a:xfrm>
            <a:off x="838200" y="365126"/>
            <a:ext cx="10515600" cy="612028"/>
          </a:xfrm>
        </p:spPr>
        <p:txBody>
          <a:bodyPr>
            <a:noAutofit/>
          </a:bodyPr>
          <a:lstStyle/>
          <a:p>
            <a:r>
              <a:rPr lang="en-US" sz="4000" b="1" dirty="0">
                <a:latin typeface="Times New Roman" panose="02020603050405020304" pitchFamily="18" charset="0"/>
                <a:cs typeface="Times New Roman" panose="02020603050405020304" pitchFamily="18" charset="0"/>
              </a:rPr>
              <a:t>Fertilizer Recommendation: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C0179A7-BD1E-24A6-56FC-289EFA890A49}"/>
              </a:ext>
            </a:extLst>
          </p:cNvPr>
          <p:cNvSpPr>
            <a:spLocks noGrp="1"/>
          </p:cNvSpPr>
          <p:nvPr>
            <p:ph idx="1"/>
          </p:nvPr>
        </p:nvSpPr>
        <p:spPr>
          <a:xfrm>
            <a:off x="838200" y="1108448"/>
            <a:ext cx="10515600" cy="4351338"/>
          </a:xfrm>
        </p:spPr>
        <p:txBody>
          <a:bodyPr/>
          <a:lstStyle/>
          <a:p>
            <a:r>
              <a:rPr lang="en-US" sz="1800" dirty="0">
                <a:effectLst/>
                <a:latin typeface="Times New Roman" panose="02020603050405020304" pitchFamily="18" charset="0"/>
                <a:ea typeface="Times New Roman" panose="02020603050405020304" pitchFamily="18" charset="0"/>
                <a:cs typeface="Roboto" panose="02000000000000000000" pitchFamily="2" charset="0"/>
              </a:rPr>
              <a:t>The fertilizer recommendation function takes inputs such as the crop name, nitrogen, phosphorous, and potassium levels in the soil, and then recommends a suitable fertilizer to be used. </a:t>
            </a:r>
          </a:p>
          <a:p>
            <a:r>
              <a:rPr lang="en-US" sz="1800" dirty="0">
                <a:effectLst/>
                <a:latin typeface="Times New Roman" panose="02020603050405020304" pitchFamily="18" charset="0"/>
                <a:ea typeface="Times New Roman" panose="02020603050405020304" pitchFamily="18" charset="0"/>
                <a:cs typeface="Roboto" panose="02000000000000000000" pitchFamily="2" charset="0"/>
              </a:rPr>
              <a:t>It does this by comparing the user's input values with the standard values for the given crop from a pre-defined dataset. </a:t>
            </a:r>
          </a:p>
          <a:p>
            <a:r>
              <a:rPr lang="en-US" sz="1800" dirty="0">
                <a:effectLst/>
                <a:latin typeface="Times New Roman" panose="02020603050405020304" pitchFamily="18" charset="0"/>
                <a:ea typeface="Times New Roman" panose="02020603050405020304" pitchFamily="18" charset="0"/>
              </a:rPr>
              <a:t>Based on the differences between the user's input and the standard values, the function determines which nutrient (N, P, or K) is deficient or in excess and recommends a fertilizer accordingly</a:t>
            </a:r>
            <a:endParaRPr lang="en-US" sz="1800" dirty="0">
              <a:effectLst/>
              <a:latin typeface="Times New Roman" panose="02020603050405020304" pitchFamily="18" charset="0"/>
              <a:ea typeface="Times New Roman" panose="02020603050405020304" pitchFamily="18" charset="0"/>
              <a:cs typeface="Roboto" panose="02000000000000000000" pitchFamily="2" charset="0"/>
            </a:endParaRPr>
          </a:p>
          <a:p>
            <a:pPr marL="0" indent="0">
              <a:buNone/>
            </a:pPr>
            <a:endParaRPr lang="en-IN" dirty="0"/>
          </a:p>
        </p:txBody>
      </p:sp>
      <p:pic>
        <p:nvPicPr>
          <p:cNvPr id="5" name="Picture 4">
            <a:extLst>
              <a:ext uri="{FF2B5EF4-FFF2-40B4-BE49-F238E27FC236}">
                <a16:creationId xmlns:a16="http://schemas.microsoft.com/office/drawing/2014/main" id="{8BBE2B85-4172-B513-9163-ED73AF1B72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2949388"/>
            <a:ext cx="10735235" cy="3908612"/>
          </a:xfrm>
          <a:prstGeom prst="rect">
            <a:avLst/>
          </a:prstGeom>
        </p:spPr>
      </p:pic>
    </p:spTree>
    <p:extLst>
      <p:ext uri="{BB962C8B-B14F-4D97-AF65-F5344CB8AC3E}">
        <p14:creationId xmlns:p14="http://schemas.microsoft.com/office/powerpoint/2010/main" val="406570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2E44D-A947-E879-595E-FFF2D82FA2AA}"/>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Output for Disease Prediction:</a:t>
            </a:r>
            <a:endParaRPr lang="en-IN" b="1"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722FC5D5-FD2A-9506-006F-76F82CD43E49}"/>
              </a:ext>
            </a:extLst>
          </p:cNvPr>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Input</a:t>
            </a:r>
            <a:endParaRPr lang="en-IN" dirty="0">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FDE5F6F2-EFD5-200F-75AD-9BA3E5A6F094}"/>
              </a:ext>
            </a:extLst>
          </p:cNvPr>
          <p:cNvSpPr>
            <a:spLocks noGrp="1"/>
          </p:cNvSpPr>
          <p:nvPr>
            <p:ph type="body" sz="quarter" idx="3"/>
          </p:nvPr>
        </p:nvSpPr>
        <p:spPr/>
        <p:txBody>
          <a:bodyPr/>
          <a:lstStyle/>
          <a:p>
            <a:r>
              <a:rPr lang="en-US" dirty="0">
                <a:latin typeface="Times New Roman" panose="02020603050405020304" pitchFamily="18" charset="0"/>
                <a:cs typeface="Times New Roman" panose="02020603050405020304" pitchFamily="18" charset="0"/>
              </a:rPr>
              <a:t>output</a:t>
            </a:r>
            <a:endParaRPr lang="en-IN" dirty="0">
              <a:latin typeface="Times New Roman" panose="02020603050405020304" pitchFamily="18" charset="0"/>
              <a:cs typeface="Times New Roman" panose="02020603050405020304" pitchFamily="18" charset="0"/>
            </a:endParaRPr>
          </a:p>
        </p:txBody>
      </p:sp>
      <p:pic>
        <p:nvPicPr>
          <p:cNvPr id="8" name="image6.png">
            <a:extLst>
              <a:ext uri="{FF2B5EF4-FFF2-40B4-BE49-F238E27FC236}">
                <a16:creationId xmlns:a16="http://schemas.microsoft.com/office/drawing/2014/main" id="{8A3266F0-B146-8DD7-4573-6B5AE26E3837}"/>
              </a:ext>
            </a:extLst>
          </p:cNvPr>
          <p:cNvPicPr>
            <a:picLocks noGrp="1"/>
          </p:cNvPicPr>
          <p:nvPr>
            <p:ph sz="half" idx="2"/>
          </p:nvPr>
        </p:nvPicPr>
        <p:blipFill>
          <a:blip r:embed="rId2"/>
          <a:srcRect/>
          <a:stretch>
            <a:fillRect/>
          </a:stretch>
        </p:blipFill>
        <p:spPr>
          <a:xfrm>
            <a:off x="839788" y="2672599"/>
            <a:ext cx="5157787" cy="3349539"/>
          </a:xfrm>
          <a:prstGeom prst="rect">
            <a:avLst/>
          </a:prstGeom>
          <a:ln/>
        </p:spPr>
      </p:pic>
      <p:pic>
        <p:nvPicPr>
          <p:cNvPr id="13" name="Content Placeholder 12">
            <a:extLst>
              <a:ext uri="{FF2B5EF4-FFF2-40B4-BE49-F238E27FC236}">
                <a16:creationId xmlns:a16="http://schemas.microsoft.com/office/drawing/2014/main" id="{00F89980-F478-A0BC-E42D-A746D252EBAE}"/>
              </a:ext>
            </a:extLst>
          </p:cNvPr>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6172200" y="2664204"/>
            <a:ext cx="5183188" cy="3366329"/>
          </a:xfrm>
        </p:spPr>
      </p:pic>
    </p:spTree>
    <p:extLst>
      <p:ext uri="{BB962C8B-B14F-4D97-AF65-F5344CB8AC3E}">
        <p14:creationId xmlns:p14="http://schemas.microsoft.com/office/powerpoint/2010/main" val="4061426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E86DE-F040-31D2-563A-F1DDC2B188E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Output for Crop Recommendation:</a:t>
            </a:r>
            <a:endParaRPr lang="en-IN"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2A8EE6D6-8834-AFE3-FBA6-0C4426CEF6BE}"/>
              </a:ext>
            </a:extLst>
          </p:cNvPr>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Input</a:t>
            </a:r>
            <a:endParaRPr lang="en-IN"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7E2E30D3-A8B5-3EEB-1060-3F85D1DE377D}"/>
              </a:ext>
            </a:extLst>
          </p:cNvPr>
          <p:cNvSpPr>
            <a:spLocks noGrp="1"/>
          </p:cNvSpPr>
          <p:nvPr>
            <p:ph type="body" sz="quarter" idx="3"/>
          </p:nvPr>
        </p:nvSpPr>
        <p:spPr/>
        <p:txBody>
          <a:bodyPr/>
          <a:lstStyle/>
          <a:p>
            <a:r>
              <a:rPr lang="en-US" dirty="0">
                <a:latin typeface="Times New Roman" panose="02020603050405020304" pitchFamily="18" charset="0"/>
                <a:cs typeface="Times New Roman" panose="02020603050405020304" pitchFamily="18" charset="0"/>
              </a:rPr>
              <a:t>Output</a:t>
            </a:r>
            <a:endParaRPr lang="en-IN" dirty="0">
              <a:latin typeface="Times New Roman" panose="02020603050405020304" pitchFamily="18" charset="0"/>
              <a:cs typeface="Times New Roman" panose="02020603050405020304" pitchFamily="18" charset="0"/>
            </a:endParaRPr>
          </a:p>
        </p:txBody>
      </p:sp>
      <p:pic>
        <p:nvPicPr>
          <p:cNvPr id="7" name="image5.png">
            <a:extLst>
              <a:ext uri="{FF2B5EF4-FFF2-40B4-BE49-F238E27FC236}">
                <a16:creationId xmlns:a16="http://schemas.microsoft.com/office/drawing/2014/main" id="{3E750E48-AA41-AAAB-E5FC-0E7441543018}"/>
              </a:ext>
            </a:extLst>
          </p:cNvPr>
          <p:cNvPicPr>
            <a:picLocks noGrp="1"/>
          </p:cNvPicPr>
          <p:nvPr>
            <p:ph sz="half" idx="2"/>
          </p:nvPr>
        </p:nvPicPr>
        <p:blipFill>
          <a:blip r:embed="rId2"/>
          <a:srcRect/>
          <a:stretch>
            <a:fillRect/>
          </a:stretch>
        </p:blipFill>
        <p:spPr>
          <a:xfrm>
            <a:off x="839788" y="2672599"/>
            <a:ext cx="5157787" cy="3349539"/>
          </a:xfrm>
          <a:prstGeom prst="rect">
            <a:avLst/>
          </a:prstGeom>
          <a:ln/>
        </p:spPr>
      </p:pic>
      <p:pic>
        <p:nvPicPr>
          <p:cNvPr id="8" name="image2.png">
            <a:extLst>
              <a:ext uri="{FF2B5EF4-FFF2-40B4-BE49-F238E27FC236}">
                <a16:creationId xmlns:a16="http://schemas.microsoft.com/office/drawing/2014/main" id="{3288518F-F7B1-BF86-6F14-D78499544FCB}"/>
              </a:ext>
            </a:extLst>
          </p:cNvPr>
          <p:cNvPicPr>
            <a:picLocks noGrp="1"/>
          </p:cNvPicPr>
          <p:nvPr>
            <p:ph sz="quarter" idx="4"/>
          </p:nvPr>
        </p:nvPicPr>
        <p:blipFill>
          <a:blip r:embed="rId3"/>
          <a:srcRect/>
          <a:stretch>
            <a:fillRect/>
          </a:stretch>
        </p:blipFill>
        <p:spPr>
          <a:xfrm>
            <a:off x="6172200" y="2664351"/>
            <a:ext cx="5183188" cy="3366035"/>
          </a:xfrm>
          <a:prstGeom prst="rect">
            <a:avLst/>
          </a:prstGeom>
          <a:ln/>
        </p:spPr>
      </p:pic>
    </p:spTree>
    <p:extLst>
      <p:ext uri="{BB962C8B-B14F-4D97-AF65-F5344CB8AC3E}">
        <p14:creationId xmlns:p14="http://schemas.microsoft.com/office/powerpoint/2010/main" val="238976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5DCB4-EF4A-D6C8-28BA-27345159E30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Output for Fertilizer Recommendation:</a:t>
            </a:r>
            <a:endParaRPr lang="en-IN"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5E2674FA-70C6-5073-48EA-850C241F00EA}"/>
              </a:ext>
            </a:extLst>
          </p:cNvPr>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Input</a:t>
            </a:r>
            <a:endParaRPr lang="en-IN"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F65D3CD4-B72E-E0B2-4F6A-0C84CFF91950}"/>
              </a:ext>
            </a:extLst>
          </p:cNvPr>
          <p:cNvSpPr>
            <a:spLocks noGrp="1"/>
          </p:cNvSpPr>
          <p:nvPr>
            <p:ph type="body" sz="quarter" idx="3"/>
          </p:nvPr>
        </p:nvSpPr>
        <p:spPr/>
        <p:txBody>
          <a:bodyPr/>
          <a:lstStyle/>
          <a:p>
            <a:r>
              <a:rPr lang="en-US" dirty="0">
                <a:latin typeface="Times New Roman" panose="02020603050405020304" pitchFamily="18" charset="0"/>
                <a:cs typeface="Times New Roman" panose="02020603050405020304" pitchFamily="18" charset="0"/>
              </a:rPr>
              <a:t>Output</a:t>
            </a:r>
            <a:endParaRPr lang="en-IN" dirty="0">
              <a:latin typeface="Times New Roman" panose="02020603050405020304" pitchFamily="18" charset="0"/>
              <a:cs typeface="Times New Roman" panose="02020603050405020304" pitchFamily="18" charset="0"/>
            </a:endParaRPr>
          </a:p>
        </p:txBody>
      </p:sp>
      <p:pic>
        <p:nvPicPr>
          <p:cNvPr id="7" name="image4.png">
            <a:extLst>
              <a:ext uri="{FF2B5EF4-FFF2-40B4-BE49-F238E27FC236}">
                <a16:creationId xmlns:a16="http://schemas.microsoft.com/office/drawing/2014/main" id="{1F241C3B-CE26-C36B-AA11-6BE8465E4DEA}"/>
              </a:ext>
            </a:extLst>
          </p:cNvPr>
          <p:cNvPicPr>
            <a:picLocks noGrp="1"/>
          </p:cNvPicPr>
          <p:nvPr>
            <p:ph sz="half" idx="2"/>
          </p:nvPr>
        </p:nvPicPr>
        <p:blipFill>
          <a:blip r:embed="rId2"/>
          <a:srcRect/>
          <a:stretch>
            <a:fillRect/>
          </a:stretch>
        </p:blipFill>
        <p:spPr>
          <a:xfrm>
            <a:off x="839788" y="2672599"/>
            <a:ext cx="5157787" cy="3349539"/>
          </a:xfrm>
          <a:prstGeom prst="rect">
            <a:avLst/>
          </a:prstGeom>
          <a:ln/>
        </p:spPr>
      </p:pic>
      <p:pic>
        <p:nvPicPr>
          <p:cNvPr id="8" name="image8.png">
            <a:extLst>
              <a:ext uri="{FF2B5EF4-FFF2-40B4-BE49-F238E27FC236}">
                <a16:creationId xmlns:a16="http://schemas.microsoft.com/office/drawing/2014/main" id="{A8D82085-254F-F5CD-5B26-4BE6387FAB24}"/>
              </a:ext>
            </a:extLst>
          </p:cNvPr>
          <p:cNvPicPr>
            <a:picLocks noGrp="1"/>
          </p:cNvPicPr>
          <p:nvPr>
            <p:ph sz="quarter" idx="4"/>
          </p:nvPr>
        </p:nvPicPr>
        <p:blipFill>
          <a:blip r:embed="rId3"/>
          <a:srcRect/>
          <a:stretch>
            <a:fillRect/>
          </a:stretch>
        </p:blipFill>
        <p:spPr>
          <a:xfrm>
            <a:off x="6172200" y="2664351"/>
            <a:ext cx="5183188" cy="3366035"/>
          </a:xfrm>
          <a:prstGeom prst="rect">
            <a:avLst/>
          </a:prstGeom>
          <a:ln/>
        </p:spPr>
      </p:pic>
    </p:spTree>
    <p:extLst>
      <p:ext uri="{BB962C8B-B14F-4D97-AF65-F5344CB8AC3E}">
        <p14:creationId xmlns:p14="http://schemas.microsoft.com/office/powerpoint/2010/main" val="1789767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a:latin typeface="Times New Roman" panose="02020603050405020304" charset="0"/>
                <a:cs typeface="Times New Roman" panose="02020603050405020304" charset="0"/>
              </a:rPr>
              <a:t>Conclusion:</a:t>
            </a:r>
          </a:p>
        </p:txBody>
      </p:sp>
      <p:sp>
        <p:nvSpPr>
          <p:cNvPr id="3" name="Content Placeholder 2"/>
          <p:cNvSpPr>
            <a:spLocks noGrp="1"/>
          </p:cNvSpPr>
          <p:nvPr>
            <p:ph idx="1"/>
          </p:nvPr>
        </p:nvSpPr>
        <p:spPr/>
        <p:txBody>
          <a:bodyPr/>
          <a:lstStyle/>
          <a:p>
            <a:pPr marL="0" indent="0" algn="just">
              <a:buNone/>
            </a:pPr>
            <a:r>
              <a:rPr lang="en-US" sz="3200" dirty="0">
                <a:latin typeface="Times New Roman" panose="02020603050405020304" charset="0"/>
                <a:cs typeface="Times New Roman" panose="02020603050405020304" charset="0"/>
              </a:rPr>
              <a:t>In conclusion, the recommendation system for farmers that involves crop recommendation, fertilizer recommendation, and disease prediction has significant potential to revolutionize the agriculture industry. By utilizing machine learning this system can provide farmers with accurate and personalized recommendations for crop selection, fertilizer application, and disease prevention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DF34C-B5FE-6355-971D-E952625250E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Future Enhancement: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9B447DF-0370-4264-D15B-11E77E49B723}"/>
              </a:ext>
            </a:extLst>
          </p:cNvPr>
          <p:cNvSpPr>
            <a:spLocks noGrp="1"/>
          </p:cNvSpPr>
          <p:nvPr>
            <p:ph idx="1"/>
          </p:nvPr>
        </p:nvSpPr>
        <p:spPr/>
        <p:txBody>
          <a:bodyPr/>
          <a:lstStyle/>
          <a:p>
            <a:pPr marL="0" indent="0" algn="just">
              <a:buNone/>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 recommendation system could be enhanced by incorporating economic factors such as market demand and prices. This could help farmers make more informed decisions about crop selection and production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planning.Partnering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with local agricultural agencies could provide the recommendation system with access to more data and resources. This could help improve the accuracy of recommendations and ensure that they are tailored to the specific needs of local farmers. The recommendation system could be integrated with precision agriculture technologies, such as drones and sensors, to provide farmers with real-time data about their crops. This could help improve the accuracy of recommendations and make them more responsive to changing conditions.</a:t>
            </a:r>
            <a:endParaRPr lang="en-IN" sz="2400" dirty="0">
              <a:effectLst/>
              <a:latin typeface="Times New Roman" panose="02020603050405020304" pitchFamily="18" charset="0"/>
              <a:ea typeface="Roboto" panose="02000000000000000000" pitchFamily="2"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74470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dirty="0">
                <a:latin typeface="Times New Roman" panose="02020603050405020304" charset="0"/>
                <a:cs typeface="Times New Roman" panose="02020603050405020304" charset="0"/>
              </a:rPr>
              <a:t>References:</a:t>
            </a:r>
          </a:p>
        </p:txBody>
      </p:sp>
      <p:sp>
        <p:nvSpPr>
          <p:cNvPr id="3" name="Content Placeholder 2"/>
          <p:cNvSpPr>
            <a:spLocks noGrp="1"/>
          </p:cNvSpPr>
          <p:nvPr>
            <p:ph idx="1"/>
          </p:nvPr>
        </p:nvSpPr>
        <p:spPr/>
        <p:txBody>
          <a:bodyPr>
            <a:normAutofit fontScale="90000" lnSpcReduction="10000"/>
          </a:bodyPr>
          <a:lstStyle/>
          <a:p>
            <a:r>
              <a:rPr lang="en-US" dirty="0">
                <a:latin typeface="Times New Roman" panose="02020603050405020304" pitchFamily="18" charset="0"/>
                <a:cs typeface="Times New Roman" panose="02020603050405020304" pitchFamily="18" charset="0"/>
              </a:rPr>
              <a:t>[1] Semi-automatic leaf disease detection and classification system for soybean</a:t>
            </a:r>
          </a:p>
          <a:p>
            <a:pPr marL="0" indent="0">
              <a:buNone/>
            </a:pPr>
            <a:r>
              <a:rPr lang="en-US" dirty="0">
                <a:latin typeface="Times New Roman" panose="02020603050405020304" pitchFamily="18" charset="0"/>
                <a:cs typeface="Times New Roman" panose="02020603050405020304" pitchFamily="18" charset="0"/>
              </a:rPr>
              <a:t>culture IET Image Processing, 2018</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Cloud Based Automated Irrigation And Plant Leaf Disease Detection System</a:t>
            </a:r>
          </a:p>
          <a:p>
            <a:pPr marL="0" indent="0">
              <a:buNone/>
            </a:pPr>
            <a:r>
              <a:rPr lang="en-US" dirty="0">
                <a:latin typeface="Times New Roman" panose="02020603050405020304" pitchFamily="18" charset="0"/>
                <a:cs typeface="Times New Roman" panose="02020603050405020304" pitchFamily="18" charset="0"/>
              </a:rPr>
              <a:t>Using An Android Application. International Conference on Electronics,</a:t>
            </a:r>
          </a:p>
          <a:p>
            <a:pPr marL="0" indent="0">
              <a:buNone/>
            </a:pPr>
            <a:r>
              <a:rPr lang="en-US" dirty="0">
                <a:latin typeface="Times New Roman" panose="02020603050405020304" pitchFamily="18" charset="0"/>
                <a:cs typeface="Times New Roman" panose="02020603050405020304" pitchFamily="18" charset="0"/>
              </a:rPr>
              <a:t>Communication and Aerospace Technology, ICECA 2017.</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[3] Ms. Kiran R. </a:t>
            </a:r>
            <a:r>
              <a:rPr lang="en-US" dirty="0" err="1">
                <a:latin typeface="Times New Roman" panose="02020603050405020304" pitchFamily="18" charset="0"/>
                <a:cs typeface="Times New Roman" panose="02020603050405020304" pitchFamily="18" charset="0"/>
              </a:rPr>
              <a:t>Gavhale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Ujwalla</a:t>
            </a:r>
            <a:r>
              <a:rPr lang="en-US" dirty="0">
                <a:latin typeface="Times New Roman" panose="02020603050405020304" pitchFamily="18" charset="0"/>
                <a:cs typeface="Times New Roman" panose="02020603050405020304" pitchFamily="18" charset="0"/>
              </a:rPr>
              <a:t> Gawande, Plant Leaves Disease detection</a:t>
            </a:r>
          </a:p>
          <a:p>
            <a:pPr marL="0" indent="0">
              <a:buNone/>
            </a:pPr>
            <a:r>
              <a:rPr lang="en-US" dirty="0">
                <a:latin typeface="Times New Roman" panose="02020603050405020304" pitchFamily="18" charset="0"/>
                <a:cs typeface="Times New Roman" panose="02020603050405020304" pitchFamily="18" charset="0"/>
              </a:rPr>
              <a:t>using Image Processing Techniques, January 2014.</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4315" y="2640965"/>
            <a:ext cx="10515600" cy="4351338"/>
          </a:xfrm>
        </p:spPr>
        <p:txBody>
          <a:bodyPr/>
          <a:lstStyle/>
          <a:p>
            <a:pPr marL="3200400" lvl="7" indent="0" algn="just">
              <a:buNone/>
            </a:pPr>
            <a:r>
              <a:rPr lang="en-IN" altLang="en-US" sz="9600" dirty="0">
                <a:latin typeface="Times New Roman" panose="02020603050405020304" charset="0"/>
                <a:cs typeface="Times New Roman" panose="0202060305040502030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dirty="0">
                <a:latin typeface="Times New Roman" panose="02020603050405020304" charset="0"/>
                <a:cs typeface="Times New Roman" panose="02020603050405020304" charset="0"/>
              </a:rPr>
              <a:t>Abstract:</a:t>
            </a:r>
          </a:p>
        </p:txBody>
      </p:sp>
      <p:sp>
        <p:nvSpPr>
          <p:cNvPr id="3" name="Content Placeholder 2"/>
          <p:cNvSpPr>
            <a:spLocks noGrp="1"/>
          </p:cNvSpPr>
          <p:nvPr>
            <p:ph idx="1"/>
          </p:nvPr>
        </p:nvSpPr>
        <p:spPr>
          <a:xfrm>
            <a:off x="838200" y="1494155"/>
            <a:ext cx="10515600" cy="4683125"/>
          </a:xfrm>
        </p:spPr>
        <p:txBody>
          <a:bodyPr>
            <a:normAutofit/>
          </a:bodyPr>
          <a:lstStyle/>
          <a:p>
            <a:pPr marL="0" indent="0" algn="just">
              <a:buNone/>
            </a:pPr>
            <a:r>
              <a:rPr lang="en-US" sz="2220" dirty="0">
                <a:latin typeface="Times New Roman" panose="02020603050405020304" charset="0"/>
                <a:cs typeface="Times New Roman" panose="02020603050405020304" charset="0"/>
              </a:rPr>
              <a:t>  </a:t>
            </a:r>
            <a:r>
              <a:rPr lang="en-IN" altLang="en-US" sz="2220" dirty="0">
                <a:latin typeface="Times New Roman" panose="02020603050405020304" charset="0"/>
                <a:cs typeface="Times New Roman" panose="02020603050405020304" charset="0"/>
              </a:rPr>
              <a:t>                       </a:t>
            </a:r>
            <a:r>
              <a:rPr lang="en-IN" altLang="en-US" dirty="0">
                <a:latin typeface="Times New Roman" panose="02020603050405020304" charset="0"/>
                <a:cs typeface="Times New Roman" panose="02020603050405020304" charset="0"/>
              </a:rPr>
              <a:t>       </a:t>
            </a:r>
            <a:r>
              <a:rPr lang="en-US" dirty="0">
                <a:latin typeface="Times New Roman" panose="02020603050405020304" charset="0"/>
                <a:cs typeface="Times New Roman" panose="02020603050405020304" charset="0"/>
              </a:rPr>
              <a:t>Agriculture is the most important sector in today’s life. So we need to plant the suitable crop for the suitable atmosphere with proper fertilizer. And also most of the plants are affected by a wide variety of  bacterial and fungal diseases. Diseases on plants placed a major constraint on the production and a  major threat to food security. Hence, early and accurate identification of plant diseases is essential  to ensure high quantity and best </a:t>
            </a:r>
            <a:r>
              <a:rPr lang="en-US" dirty="0" err="1">
                <a:latin typeface="Times New Roman" panose="02020603050405020304" charset="0"/>
                <a:cs typeface="Times New Roman" panose="02020603050405020304" charset="0"/>
              </a:rPr>
              <a:t>quality.An</a:t>
            </a:r>
            <a:r>
              <a:rPr lang="en-US" dirty="0">
                <a:latin typeface="Times New Roman" panose="02020603050405020304" charset="0"/>
                <a:cs typeface="Times New Roman" panose="02020603050405020304" charset="0"/>
              </a:rPr>
              <a:t> system is introduced to recommend the suitable crop for the suitable atmosphere with proper fertilizer and also it will identify the different diseases on plants by checking the  symptoms shown on the leaves of the plant.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8231"/>
            <a:ext cx="10515600" cy="631825"/>
          </a:xfrm>
        </p:spPr>
        <p:txBody>
          <a:bodyPr>
            <a:noAutofit/>
          </a:bodyPr>
          <a:lstStyle/>
          <a:p>
            <a:r>
              <a:rPr lang="en-IN" altLang="en-US" b="1" dirty="0">
                <a:latin typeface="Times New Roman" panose="02020603050405020304" charset="0"/>
                <a:cs typeface="Times New Roman" panose="02020603050405020304" charset="0"/>
              </a:rPr>
              <a:t>Literature Survey: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54348522"/>
              </p:ext>
            </p:extLst>
          </p:nvPr>
        </p:nvGraphicFramePr>
        <p:xfrm>
          <a:off x="838200" y="1161415"/>
          <a:ext cx="10515601" cy="5083145"/>
        </p:xfrm>
        <a:graphic>
          <a:graphicData uri="http://schemas.openxmlformats.org/drawingml/2006/table">
            <a:tbl>
              <a:tblPr firstRow="1" bandRow="1">
                <a:tableStyleId>{5C22544A-7EE6-4342-B048-85BDC9FD1C3A}</a:tableStyleId>
              </a:tblPr>
              <a:tblGrid>
                <a:gridCol w="889187">
                  <a:extLst>
                    <a:ext uri="{9D8B030D-6E8A-4147-A177-3AD203B41FA5}">
                      <a16:colId xmlns:a16="http://schemas.microsoft.com/office/drawing/2014/main" val="20000"/>
                    </a:ext>
                  </a:extLst>
                </a:gridCol>
                <a:gridCol w="2706221">
                  <a:extLst>
                    <a:ext uri="{9D8B030D-6E8A-4147-A177-3AD203B41FA5}">
                      <a16:colId xmlns:a16="http://schemas.microsoft.com/office/drawing/2014/main" val="20001"/>
                    </a:ext>
                  </a:extLst>
                </a:gridCol>
                <a:gridCol w="2191310">
                  <a:extLst>
                    <a:ext uri="{9D8B030D-6E8A-4147-A177-3AD203B41FA5}">
                      <a16:colId xmlns:a16="http://schemas.microsoft.com/office/drawing/2014/main" val="3412234496"/>
                    </a:ext>
                  </a:extLst>
                </a:gridCol>
                <a:gridCol w="2106706">
                  <a:extLst>
                    <a:ext uri="{9D8B030D-6E8A-4147-A177-3AD203B41FA5}">
                      <a16:colId xmlns:a16="http://schemas.microsoft.com/office/drawing/2014/main" val="20002"/>
                    </a:ext>
                  </a:extLst>
                </a:gridCol>
                <a:gridCol w="2622177">
                  <a:extLst>
                    <a:ext uri="{9D8B030D-6E8A-4147-A177-3AD203B41FA5}">
                      <a16:colId xmlns:a16="http://schemas.microsoft.com/office/drawing/2014/main" val="20003"/>
                    </a:ext>
                  </a:extLst>
                </a:gridCol>
              </a:tblGrid>
              <a:tr h="749810">
                <a:tc>
                  <a:txBody>
                    <a:bodyPr/>
                    <a:lstStyle/>
                    <a:p>
                      <a:pPr>
                        <a:buNone/>
                      </a:pPr>
                      <a:r>
                        <a:rPr lang="en-IN" altLang="en-US"/>
                        <a:t>SI.No</a:t>
                      </a:r>
                    </a:p>
                  </a:txBody>
                  <a:tcPr/>
                </a:tc>
                <a:tc>
                  <a:txBody>
                    <a:bodyPr/>
                    <a:lstStyle/>
                    <a:p>
                      <a:pPr>
                        <a:buNone/>
                      </a:pPr>
                      <a:r>
                        <a:rPr lang="en-IN" altLang="en-US"/>
                        <a:t>                Title</a:t>
                      </a:r>
                    </a:p>
                  </a:txBody>
                  <a:tcPr/>
                </a:tc>
                <a:tc>
                  <a:txBody>
                    <a:bodyPr/>
                    <a:lstStyle/>
                    <a:p>
                      <a:pPr>
                        <a:buNone/>
                      </a:pPr>
                      <a:r>
                        <a:rPr lang="en-US" altLang="en-US" dirty="0">
                          <a:latin typeface="Times New Roman" panose="02020603050405020304" pitchFamily="18" charset="0"/>
                          <a:cs typeface="Times New Roman" panose="02020603050405020304" pitchFamily="18" charset="0"/>
                        </a:rPr>
                        <a:t>         Author</a:t>
                      </a:r>
                      <a:endParaRPr lang="en-IN" altLang="en-US" dirty="0">
                        <a:latin typeface="Times New Roman" panose="02020603050405020304" pitchFamily="18" charset="0"/>
                        <a:cs typeface="Times New Roman" panose="02020603050405020304" pitchFamily="18" charset="0"/>
                      </a:endParaRPr>
                    </a:p>
                  </a:txBody>
                  <a:tcPr/>
                </a:tc>
                <a:tc>
                  <a:txBody>
                    <a:bodyPr/>
                    <a:lstStyle/>
                    <a:p>
                      <a:pPr>
                        <a:buNone/>
                      </a:pPr>
                      <a:r>
                        <a:rPr lang="en-IN" altLang="en-US"/>
                        <a:t>                  Year</a:t>
                      </a:r>
                    </a:p>
                  </a:txBody>
                  <a:tcPr/>
                </a:tc>
                <a:tc>
                  <a:txBody>
                    <a:bodyPr/>
                    <a:lstStyle/>
                    <a:p>
                      <a:pPr>
                        <a:buNone/>
                      </a:pPr>
                      <a:r>
                        <a:rPr lang="en-IN" altLang="en-US"/>
                        <a:t>           Disadvantage</a:t>
                      </a:r>
                    </a:p>
                  </a:txBody>
                  <a:tcPr/>
                </a:tc>
                <a:extLst>
                  <a:ext uri="{0D108BD9-81ED-4DB2-BD59-A6C34878D82A}">
                    <a16:rowId xmlns:a16="http://schemas.microsoft.com/office/drawing/2014/main" val="10000"/>
                  </a:ext>
                </a:extLst>
              </a:tr>
              <a:tr h="1988422">
                <a:tc>
                  <a:txBody>
                    <a:bodyPr/>
                    <a:lstStyle/>
                    <a:p>
                      <a:pPr>
                        <a:buNone/>
                      </a:pPr>
                      <a:r>
                        <a:rPr lang="en-IN" altLang="en-US"/>
                        <a:t>      1</a:t>
                      </a:r>
                    </a:p>
                  </a:txBody>
                  <a:tcPr/>
                </a:tc>
                <a:tc>
                  <a:txBody>
                    <a:bodyPr/>
                    <a:lstStyle/>
                    <a:p>
                      <a:pPr algn="l">
                        <a:buNone/>
                      </a:pPr>
                      <a:r>
                        <a:rPr lang="en-US" dirty="0">
                          <a:latin typeface="Times New Roman" panose="02020603050405020304" charset="0"/>
                          <a:cs typeface="Times New Roman" panose="02020603050405020304" charset="0"/>
                        </a:rPr>
                        <a:t>A Machine Learning-based Approach for Crop Yield</a:t>
                      </a:r>
                    </a:p>
                    <a:p>
                      <a:pPr algn="l">
                        <a:buNone/>
                      </a:pPr>
                      <a:r>
                        <a:rPr lang="en-US" dirty="0">
                          <a:latin typeface="Times New Roman" panose="02020603050405020304" charset="0"/>
                          <a:cs typeface="Times New Roman" panose="02020603050405020304" charset="0"/>
                        </a:rPr>
                        <a:t>Prediction and Fertilizer Recommendation.</a:t>
                      </a:r>
                    </a:p>
                  </a:txBody>
                  <a:tcPr/>
                </a:tc>
                <a:tc>
                  <a:txBody>
                    <a:bodyPr/>
                    <a:lstStyle/>
                    <a:p>
                      <a:pPr>
                        <a:buNone/>
                      </a:pPr>
                      <a:r>
                        <a:rPr lang="en-US" sz="1800" b="0" kern="1200" dirty="0" err="1">
                          <a:solidFill>
                            <a:schemeClr val="tx1"/>
                          </a:solidFill>
                          <a:effectLst/>
                          <a:latin typeface="Times New Roman" panose="02020603050405020304" pitchFamily="18" charset="0"/>
                          <a:ea typeface="+mn-ea"/>
                          <a:cs typeface="Times New Roman" panose="02020603050405020304" pitchFamily="18" charset="0"/>
                        </a:rPr>
                        <a:t>Jeevaganesh</a:t>
                      </a:r>
                      <a:r>
                        <a:rPr lang="en-US" sz="1800" b="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kern="1200" dirty="0" err="1">
                          <a:solidFill>
                            <a:schemeClr val="tx1"/>
                          </a:solidFill>
                          <a:effectLst/>
                          <a:latin typeface="Times New Roman" panose="02020603050405020304" pitchFamily="18" charset="0"/>
                          <a:ea typeface="+mn-ea"/>
                          <a:cs typeface="Times New Roman" panose="02020603050405020304" pitchFamily="18" charset="0"/>
                        </a:rPr>
                        <a:t>R,Harish</a:t>
                      </a:r>
                      <a:r>
                        <a:rPr lang="en-US" sz="1800" b="0" kern="1200" dirty="0">
                          <a:solidFill>
                            <a:schemeClr val="tx1"/>
                          </a:solidFill>
                          <a:effectLst/>
                          <a:latin typeface="Times New Roman" panose="02020603050405020304" pitchFamily="18" charset="0"/>
                          <a:ea typeface="+mn-ea"/>
                          <a:cs typeface="Times New Roman" panose="02020603050405020304" pitchFamily="18" charset="0"/>
                        </a:rPr>
                        <a:t> D, </a:t>
                      </a:r>
                      <a:r>
                        <a:rPr lang="en-US" sz="1800" b="0" kern="1200" dirty="0" err="1">
                          <a:solidFill>
                            <a:schemeClr val="tx1"/>
                          </a:solidFill>
                          <a:effectLst/>
                          <a:latin typeface="Times New Roman" panose="02020603050405020304" pitchFamily="18" charset="0"/>
                          <a:ea typeface="+mn-ea"/>
                          <a:cs typeface="Times New Roman" panose="02020603050405020304" pitchFamily="18" charset="0"/>
                        </a:rPr>
                        <a:t>Priya.B</a:t>
                      </a:r>
                      <a:r>
                        <a:rPr lang="en-US" sz="1800" b="0" kern="1200" dirty="0">
                          <a:solidFill>
                            <a:schemeClr val="tx1"/>
                          </a:solidFill>
                          <a:effectLst/>
                          <a:latin typeface="Times New Roman" panose="02020603050405020304" pitchFamily="18" charset="0"/>
                          <a:ea typeface="+mn-ea"/>
                          <a:cs typeface="Times New Roman" panose="02020603050405020304" pitchFamily="18" charset="0"/>
                        </a:rPr>
                        <a:t> </a:t>
                      </a:r>
                      <a:endParaRPr lang="en-I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buNone/>
                      </a:pPr>
                      <a:r>
                        <a:rPr lang="en-IN" altLang="en-US" dirty="0">
                          <a:latin typeface="Times New Roman" panose="02020603050405020304" pitchFamily="18" charset="0"/>
                          <a:cs typeface="Times New Roman" panose="02020603050405020304" pitchFamily="18" charset="0"/>
                        </a:rPr>
                        <a:t>         2020 - 2021</a:t>
                      </a:r>
                    </a:p>
                  </a:txBody>
                  <a:tcPr/>
                </a:tc>
                <a:tc>
                  <a:txBody>
                    <a:bodyPr/>
                    <a:lstStyle/>
                    <a:p>
                      <a:pPr>
                        <a:buNone/>
                      </a:pPr>
                      <a:r>
                        <a:rPr lang="en-US" dirty="0">
                          <a:latin typeface="Times New Roman" panose="02020603050405020304" pitchFamily="18" charset="0"/>
                          <a:cs typeface="Times New Roman" panose="02020603050405020304" pitchFamily="18" charset="0"/>
                        </a:rPr>
                        <a:t>The accuracy of the yield prediction and fertilizer recommendation </a:t>
                      </a:r>
                      <a:r>
                        <a:rPr lang="en-IN" altLang="en-US" dirty="0">
                          <a:latin typeface="Times New Roman" panose="02020603050405020304" pitchFamily="18" charset="0"/>
                          <a:cs typeface="Times New Roman" panose="02020603050405020304" pitchFamily="18" charset="0"/>
                        </a:rPr>
                        <a:t>is low</a:t>
                      </a:r>
                    </a:p>
                  </a:txBody>
                  <a:tcPr/>
                </a:tc>
                <a:extLst>
                  <a:ext uri="{0D108BD9-81ED-4DB2-BD59-A6C34878D82A}">
                    <a16:rowId xmlns:a16="http://schemas.microsoft.com/office/drawing/2014/main" val="10001"/>
                  </a:ext>
                </a:extLst>
              </a:tr>
              <a:tr h="2344913">
                <a:tc>
                  <a:txBody>
                    <a:bodyPr/>
                    <a:lstStyle/>
                    <a:p>
                      <a:pPr>
                        <a:buNone/>
                      </a:pPr>
                      <a:r>
                        <a:rPr lang="en-IN" altLang="en-US"/>
                        <a:t>     2</a:t>
                      </a:r>
                    </a:p>
                  </a:txBody>
                  <a:tcPr/>
                </a:tc>
                <a:tc>
                  <a:txBody>
                    <a:bodyPr/>
                    <a:lstStyle/>
                    <a:p>
                      <a:pPr>
                        <a:buNone/>
                      </a:pPr>
                      <a:r>
                        <a:rPr lang="en-US" sz="1800" b="0" kern="1200" dirty="0">
                          <a:solidFill>
                            <a:schemeClr val="dk1"/>
                          </a:solidFill>
                          <a:effectLst/>
                          <a:latin typeface="Times New Roman" panose="02020603050405020304" pitchFamily="18" charset="0"/>
                          <a:ea typeface="+mn-ea"/>
                          <a:cs typeface="Times New Roman" panose="02020603050405020304" pitchFamily="18" charset="0"/>
                        </a:rPr>
                        <a:t>Plant Disease Detection Using Machine Learning</a:t>
                      </a:r>
                      <a:r>
                        <a:rPr lang="en-US" b="0" dirty="0">
                          <a:latin typeface="Times New Roman" panose="02020603050405020304" pitchFamily="18" charset="0"/>
                          <a:cs typeface="Times New Roman" panose="02020603050405020304" pitchFamily="18" charset="0"/>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b="0" u="none" strike="noStrike" kern="1200" dirty="0">
                          <a:solidFill>
                            <a:schemeClr val="tx1"/>
                          </a:solidFill>
                          <a:effectLst/>
                          <a:latin typeface="Times New Roman" panose="02020603050405020304" pitchFamily="18" charset="0"/>
                          <a:ea typeface="+mn-ea"/>
                          <a:cs typeface="Times New Roman" panose="02020603050405020304" pitchFamily="18" charset="0"/>
                        </a:rPr>
                        <a:t>Shima Ramesh; Ramachandra </a:t>
                      </a:r>
                      <a:r>
                        <a:rPr lang="en-US" altLang="en-US" sz="1800" b="0" u="none" strike="noStrike" kern="1200" dirty="0" err="1">
                          <a:solidFill>
                            <a:schemeClr val="tx1"/>
                          </a:solidFill>
                          <a:effectLst/>
                          <a:latin typeface="Times New Roman" panose="02020603050405020304" pitchFamily="18" charset="0"/>
                          <a:ea typeface="+mn-ea"/>
                          <a:cs typeface="Times New Roman" panose="02020603050405020304" pitchFamily="18" charset="0"/>
                        </a:rPr>
                        <a:t>Hebbar</a:t>
                      </a:r>
                      <a:r>
                        <a:rPr lang="en-US" altLang="en-US" sz="1800" b="0" u="none" strike="noStrike" kern="1200" dirty="0">
                          <a:solidFill>
                            <a:schemeClr val="tx1"/>
                          </a:solidFill>
                          <a:effectLst/>
                          <a:latin typeface="Times New Roman" panose="02020603050405020304" pitchFamily="18" charset="0"/>
                          <a:ea typeface="+mn-ea"/>
                          <a:cs typeface="Times New Roman" panose="02020603050405020304" pitchFamily="18" charset="0"/>
                        </a:rPr>
                        <a:t>; </a:t>
                      </a:r>
                      <a:r>
                        <a:rPr lang="en-US" altLang="en-US" sz="1800" b="0" u="none" strike="noStrike" kern="1200" dirty="0" err="1">
                          <a:solidFill>
                            <a:schemeClr val="tx1"/>
                          </a:solidFill>
                          <a:effectLst/>
                          <a:latin typeface="Times New Roman" panose="02020603050405020304" pitchFamily="18" charset="0"/>
                          <a:ea typeface="+mn-ea"/>
                          <a:cs typeface="Times New Roman" panose="02020603050405020304" pitchFamily="18" charset="0"/>
                        </a:rPr>
                        <a:t>Niveditha</a:t>
                      </a:r>
                      <a:r>
                        <a:rPr lang="en-US" altLang="en-US" sz="1800" b="0" u="none" strike="noStrike" kern="1200" dirty="0">
                          <a:solidFill>
                            <a:schemeClr val="tx1"/>
                          </a:solidFill>
                          <a:effectLst/>
                          <a:latin typeface="Times New Roman" panose="02020603050405020304" pitchFamily="18" charset="0"/>
                          <a:ea typeface="+mn-ea"/>
                          <a:cs typeface="Times New Roman" panose="02020603050405020304" pitchFamily="18" charset="0"/>
                        </a:rPr>
                        <a:t>;</a:t>
                      </a:r>
                      <a:endParaRPr lang="en-IN" altLang="en-US" dirty="0"/>
                    </a:p>
                  </a:txBody>
                  <a:tcPr/>
                </a:tc>
                <a:tc>
                  <a:txBody>
                    <a:bodyPr/>
                    <a:lstStyle/>
                    <a:p>
                      <a:pPr>
                        <a:buNone/>
                      </a:pPr>
                      <a:r>
                        <a:rPr lang="en-IN" altLang="en-US" dirty="0">
                          <a:latin typeface="Times New Roman" panose="02020603050405020304" pitchFamily="18" charset="0"/>
                          <a:cs typeface="Times New Roman" panose="02020603050405020304" pitchFamily="18" charset="0"/>
                        </a:rPr>
                        <a:t>        2021 - 2022</a:t>
                      </a:r>
                    </a:p>
                  </a:txBody>
                  <a:tcPr/>
                </a:tc>
                <a:tc>
                  <a:txBody>
                    <a:bodyPr/>
                    <a:lstStyle/>
                    <a:p>
                      <a:pPr>
                        <a:buNone/>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The project may not be able to detect all types of plant diseases, and some diseases may require additional testing or manual inspection to diagnose accurately</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98208"/>
            <a:ext cx="10515600" cy="665816"/>
          </a:xfrm>
        </p:spPr>
        <p:txBody>
          <a:bodyPr>
            <a:normAutofit fontScale="90000"/>
          </a:bodyPr>
          <a:lstStyle/>
          <a:p>
            <a:r>
              <a:rPr lang="en-IN" altLang="en-US" b="1" dirty="0">
                <a:latin typeface="Times New Roman" panose="02020603050405020304" charset="0"/>
                <a:cs typeface="Times New Roman" panose="02020603050405020304" charset="0"/>
              </a:rPr>
              <a:t>EXISTING SYSTEM:</a:t>
            </a:r>
          </a:p>
        </p:txBody>
      </p:sp>
      <p:sp>
        <p:nvSpPr>
          <p:cNvPr id="3" name="Content Placeholder 2"/>
          <p:cNvSpPr>
            <a:spLocks noGrp="1"/>
          </p:cNvSpPr>
          <p:nvPr>
            <p:ph idx="1"/>
          </p:nvPr>
        </p:nvSpPr>
        <p:spPr>
          <a:xfrm>
            <a:off x="838200" y="1628403"/>
            <a:ext cx="10515600" cy="4351338"/>
          </a:xfrm>
        </p:spPr>
        <p:txBody>
          <a:bodyPr>
            <a:normAutofit/>
          </a:bodyPr>
          <a:lstStyle/>
          <a:p>
            <a:pPr algn="just"/>
            <a:r>
              <a:rPr lang="en-US" dirty="0">
                <a:latin typeface="Times New Roman" panose="02020603050405020304" charset="0"/>
                <a:cs typeface="Times New Roman" panose="02020603050405020304" charset="0"/>
              </a:rPr>
              <a:t>Focuses on plant diseases that are affected by climatic causes in specific country. Accordingly,  they state that system should have an application which can operate for specific disease  diagnosis using rule based model of data mining technique.</a:t>
            </a:r>
          </a:p>
          <a:p>
            <a:pPr marL="0" indent="0" algn="just">
              <a:buNone/>
            </a:pPr>
            <a:r>
              <a:rPr lang="en-US" b="1" dirty="0">
                <a:latin typeface="Times New Roman" panose="02020603050405020304" charset="0"/>
                <a:cs typeface="Times New Roman" panose="02020603050405020304" charset="0"/>
              </a:rPr>
              <a:t>Disadvantages:</a:t>
            </a:r>
          </a:p>
          <a:p>
            <a:pPr algn="just"/>
            <a:r>
              <a:rPr lang="en-IN" altLang="en-US" dirty="0">
                <a:latin typeface="Times New Roman" panose="02020603050405020304" charset="0"/>
                <a:cs typeface="Times New Roman" panose="02020603050405020304" charset="0"/>
              </a:rPr>
              <a:t>They only focus for the specific location</a:t>
            </a:r>
          </a:p>
          <a:p>
            <a:pPr algn="just"/>
            <a:r>
              <a:rPr lang="en-IN" altLang="en-US" dirty="0">
                <a:latin typeface="Times New Roman" panose="02020603050405020304" charset="0"/>
                <a:cs typeface="Times New Roman" panose="02020603050405020304" charset="0"/>
              </a:rPr>
              <a:t>The accuracy of disease detection and diagnosis depends heavily on the availability and quality of data used to train the machine learning algorithms. If there is limited data available or the data quality is poor, the predictions may not be accurate</a:t>
            </a:r>
          </a:p>
          <a:p>
            <a:pPr marL="0" indent="0" algn="just">
              <a:buNone/>
            </a:pPr>
            <a:endParaRPr lang="en-US" b="1" dirty="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a:latin typeface="Times New Roman" panose="02020603050405020304" charset="0"/>
                <a:cs typeface="Times New Roman" panose="02020603050405020304" charset="0"/>
              </a:rPr>
              <a:t>Proposed System:</a:t>
            </a:r>
          </a:p>
        </p:txBody>
      </p:sp>
      <p:sp>
        <p:nvSpPr>
          <p:cNvPr id="3" name="Content Placeholder 2"/>
          <p:cNvSpPr>
            <a:spLocks noGrp="1"/>
          </p:cNvSpPr>
          <p:nvPr>
            <p:ph idx="1"/>
          </p:nvPr>
        </p:nvSpPr>
        <p:spPr>
          <a:xfrm>
            <a:off x="900953" y="1690688"/>
            <a:ext cx="10515600" cy="4351338"/>
          </a:xfrm>
        </p:spPr>
        <p:txBody>
          <a:bodyPr>
            <a:normAutofit fontScale="77500" lnSpcReduction="20000"/>
          </a:bodyPr>
          <a:lstStyle/>
          <a:p>
            <a:pPr algn="just"/>
            <a:r>
              <a:rPr lang="en-US" sz="3100" dirty="0">
                <a:latin typeface="Times New Roman" panose="02020603050405020304" charset="0"/>
                <a:cs typeface="Times New Roman" panose="02020603050405020304" charset="0"/>
              </a:rPr>
              <a:t>The crop, fertilizer recommendation, and disease prediction project using AI domain is a system designed to assist farmers in making more informed decisions about their crop production. </a:t>
            </a:r>
          </a:p>
          <a:p>
            <a:pPr algn="just"/>
            <a:r>
              <a:rPr lang="en-US" sz="3100" dirty="0">
                <a:latin typeface="Times New Roman" panose="02020603050405020304" charset="0"/>
                <a:cs typeface="Times New Roman" panose="02020603050405020304" charset="0"/>
              </a:rPr>
              <a:t>In </a:t>
            </a:r>
            <a:r>
              <a:rPr lang="en-US" sz="3100" b="1" dirty="0">
                <a:latin typeface="Times New Roman" panose="02020603050405020304" charset="0"/>
                <a:cs typeface="Times New Roman" panose="02020603050405020304" charset="0"/>
              </a:rPr>
              <a:t>Disease Prediction module </a:t>
            </a:r>
            <a:r>
              <a:rPr lang="en-US" sz="3100" dirty="0">
                <a:latin typeface="Times New Roman" panose="02020603050405020304" charset="0"/>
                <a:cs typeface="Times New Roman" panose="02020603050405020304" charset="0"/>
              </a:rPr>
              <a:t>we use CNN Algorithm to achieve the accurate Prediction of the image. This module will explain about the disease and also give some prescription for the problem</a:t>
            </a:r>
          </a:p>
          <a:p>
            <a:pPr algn="just"/>
            <a:r>
              <a:rPr lang="en-US" sz="3100" dirty="0">
                <a:latin typeface="Times New Roman" panose="02020603050405020304" charset="0"/>
                <a:cs typeface="Times New Roman" panose="02020603050405020304" charset="0"/>
              </a:rPr>
              <a:t>According to the </a:t>
            </a:r>
            <a:r>
              <a:rPr lang="en-US" sz="3100" b="1" dirty="0">
                <a:latin typeface="Times New Roman" panose="02020603050405020304" charset="0"/>
                <a:cs typeface="Times New Roman" panose="02020603050405020304" charset="0"/>
              </a:rPr>
              <a:t>Crop Recommendation module </a:t>
            </a:r>
            <a:r>
              <a:rPr lang="en-US" sz="3100" dirty="0">
                <a:latin typeface="Times New Roman" panose="02020603050405020304" charset="0"/>
                <a:cs typeface="Times New Roman" panose="02020603050405020304" charset="0"/>
              </a:rPr>
              <a:t>we use Random Forest Algorithm to recommend the suitable crop for the user selected location. It will fetch the current weather condition by using open </a:t>
            </a:r>
            <a:r>
              <a:rPr lang="en-US" sz="3100" dirty="0" err="1">
                <a:latin typeface="Times New Roman" panose="02020603050405020304" charset="0"/>
                <a:cs typeface="Times New Roman" panose="02020603050405020304" charset="0"/>
              </a:rPr>
              <a:t>Api</a:t>
            </a:r>
            <a:r>
              <a:rPr lang="en-US" sz="3100" dirty="0">
                <a:latin typeface="Times New Roman" panose="02020603050405020304" charset="0"/>
                <a:cs typeface="Times New Roman" panose="02020603050405020304" charset="0"/>
              </a:rPr>
              <a:t>. By using the present weather condition we can able to recommend the suitable crop for that location</a:t>
            </a:r>
          </a:p>
          <a:p>
            <a:pPr algn="just"/>
            <a:r>
              <a:rPr lang="en-US" sz="3100" dirty="0">
                <a:latin typeface="Times New Roman" panose="02020603050405020304" charset="0"/>
                <a:cs typeface="Times New Roman" panose="02020603050405020304" charset="0"/>
              </a:rPr>
              <a:t>In </a:t>
            </a:r>
            <a:r>
              <a:rPr lang="en-US" sz="3100" b="1" dirty="0">
                <a:latin typeface="Times New Roman" panose="02020603050405020304" charset="0"/>
                <a:cs typeface="Times New Roman" panose="02020603050405020304" charset="0"/>
              </a:rPr>
              <a:t>Fertilizer Recommendation module</a:t>
            </a:r>
            <a:r>
              <a:rPr lang="en-US" sz="3100" dirty="0">
                <a:latin typeface="Times New Roman" panose="02020603050405020304" charset="0"/>
                <a:cs typeface="Times New Roman" panose="02020603050405020304" charset="0"/>
              </a:rPr>
              <a:t>, we</a:t>
            </a:r>
            <a:r>
              <a:rPr lang="en-US" sz="3100" dirty="0">
                <a:effectLst/>
                <a:latin typeface="Times New Roman" panose="02020603050405020304" pitchFamily="18" charset="0"/>
                <a:ea typeface="Times New Roman" panose="02020603050405020304" pitchFamily="18" charset="0"/>
                <a:cs typeface="Roboto" panose="02000000000000000000" pitchFamily="2" charset="0"/>
              </a:rPr>
              <a:t> take inputs such as the crop name, nitrogen, phosphorous, and potassium levels in the soil, and then recommends a suitable fertilizer to be used. It does this by comparing the user's input values with the standard values for the given crop from a pre-defined dataset</a:t>
            </a:r>
            <a:r>
              <a:rPr lang="en-US" sz="3000" dirty="0">
                <a:effectLst/>
                <a:latin typeface="Times New Roman" panose="02020603050405020304" pitchFamily="18" charset="0"/>
                <a:ea typeface="Times New Roman" panose="02020603050405020304" pitchFamily="18" charset="0"/>
                <a:cs typeface="Roboto" panose="02000000000000000000" pitchFamily="2" charset="0"/>
              </a:rPr>
              <a:t>. </a:t>
            </a:r>
            <a:endParaRPr lang="en-US" sz="3000" dirty="0">
              <a:latin typeface="Times New Roman" panose="02020603050405020304" charset="0"/>
              <a:cs typeface="Times New Roman" panose="02020603050405020304" charset="0"/>
            </a:endParaRPr>
          </a:p>
          <a:p>
            <a:pPr marL="0" indent="0" algn="just">
              <a:buNone/>
            </a:pPr>
            <a:endParaRPr lang="en-US" dirty="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a:latin typeface="Times New Roman" panose="02020603050405020304" charset="0"/>
                <a:cs typeface="Times New Roman" panose="02020603050405020304" charset="0"/>
              </a:rPr>
              <a:t>Advantages:</a:t>
            </a:r>
          </a:p>
        </p:txBody>
      </p:sp>
      <p:sp>
        <p:nvSpPr>
          <p:cNvPr id="3" name="Content Placeholder 2"/>
          <p:cNvSpPr>
            <a:spLocks noGrp="1"/>
          </p:cNvSpPr>
          <p:nvPr>
            <p:ph idx="1"/>
          </p:nvPr>
        </p:nvSpPr>
        <p:spPr>
          <a:xfrm>
            <a:off x="838200" y="1825625"/>
            <a:ext cx="10515600" cy="4028328"/>
          </a:xfrm>
        </p:spPr>
        <p:txBody>
          <a:bodyPr>
            <a:normAutofit/>
          </a:bodyPr>
          <a:lstStyle/>
          <a:p>
            <a:pPr algn="just"/>
            <a:r>
              <a:rPr lang="en-US" dirty="0">
                <a:latin typeface="Times New Roman" panose="02020603050405020304" charset="0"/>
                <a:cs typeface="Times New Roman" panose="02020603050405020304" charset="0"/>
              </a:rPr>
              <a:t>A recommendation system can help farmers reduce their expenses on inputs such as fertilizers, pesticides, and water by recommending the most efficient and effective use of these resources</a:t>
            </a:r>
          </a:p>
          <a:p>
            <a:pPr algn="just"/>
            <a:r>
              <a:rPr lang="en-US" dirty="0">
                <a:latin typeface="Times New Roman" panose="02020603050405020304" charset="0"/>
                <a:cs typeface="Times New Roman" panose="02020603050405020304" charset="0"/>
              </a:rPr>
              <a:t>A recommendation system can help small-scale farmers compete with larger farming operations by providing them with access to the same technology and expertise, allowing them to make more informed decisions and improve their yields and profits</a:t>
            </a:r>
          </a:p>
          <a:p>
            <a:pPr algn="just"/>
            <a:r>
              <a:rPr lang="en-US" dirty="0">
                <a:latin typeface="Times New Roman" panose="02020603050405020304" charset="0"/>
                <a:cs typeface="Times New Roman" panose="02020603050405020304" charset="0"/>
              </a:rPr>
              <a:t>Improve the efficiency of the Farming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2710"/>
          </a:xfrm>
        </p:spPr>
        <p:txBody>
          <a:bodyPr>
            <a:normAutofit fontScale="90000"/>
          </a:bodyPr>
          <a:lstStyle/>
          <a:p>
            <a:r>
              <a:rPr lang="en-IN" altLang="en-US" b="1" dirty="0">
                <a:latin typeface="Times New Roman" panose="02020603050405020304" charset="0"/>
                <a:cs typeface="Times New Roman" panose="02020603050405020304" charset="0"/>
              </a:rPr>
              <a:t>System Architecture</a:t>
            </a:r>
          </a:p>
        </p:txBody>
      </p:sp>
      <p:pic>
        <p:nvPicPr>
          <p:cNvPr id="10" name="Content Placeholder 9">
            <a:extLst>
              <a:ext uri="{FF2B5EF4-FFF2-40B4-BE49-F238E27FC236}">
                <a16:creationId xmlns:a16="http://schemas.microsoft.com/office/drawing/2014/main" id="{293D8614-DE58-F4FE-09CB-3C499D0B7C7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18566" y="977153"/>
            <a:ext cx="10892116" cy="596153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dirty="0">
                <a:latin typeface="Times New Roman" panose="02020603050405020304" charset="0"/>
                <a:cs typeface="Times New Roman" panose="02020603050405020304" charset="0"/>
              </a:rPr>
              <a:t>Modules:</a:t>
            </a:r>
          </a:p>
        </p:txBody>
      </p:sp>
      <p:sp>
        <p:nvSpPr>
          <p:cNvPr id="3" name="Content Placeholder 2"/>
          <p:cNvSpPr>
            <a:spLocks noGrp="1"/>
          </p:cNvSpPr>
          <p:nvPr>
            <p:ph idx="1"/>
          </p:nvPr>
        </p:nvSpPr>
        <p:spPr/>
        <p:txBody>
          <a:bodyPr/>
          <a:lstStyle/>
          <a:p>
            <a:r>
              <a:rPr lang="en-IN" altLang="en-US" sz="3600" dirty="0">
                <a:latin typeface="Times New Roman" panose="02020603050405020304" charset="0"/>
                <a:cs typeface="Times New Roman" panose="02020603050405020304" charset="0"/>
              </a:rPr>
              <a:t>Disease Prediction</a:t>
            </a:r>
          </a:p>
          <a:p>
            <a:pPr marL="0" indent="0">
              <a:buNone/>
            </a:pPr>
            <a:endParaRPr lang="en-IN" altLang="en-US" sz="3600" dirty="0">
              <a:latin typeface="Times New Roman" panose="02020603050405020304" charset="0"/>
              <a:cs typeface="Times New Roman" panose="02020603050405020304" charset="0"/>
            </a:endParaRPr>
          </a:p>
          <a:p>
            <a:r>
              <a:rPr lang="en-IN" altLang="en-US" sz="3600" dirty="0">
                <a:latin typeface="Times New Roman" panose="02020603050405020304" charset="0"/>
                <a:cs typeface="Times New Roman" panose="02020603050405020304" charset="0"/>
              </a:rPr>
              <a:t>Crop Recommendation</a:t>
            </a:r>
          </a:p>
          <a:p>
            <a:pPr marL="0" indent="0">
              <a:buNone/>
            </a:pPr>
            <a:endParaRPr lang="en-IN" altLang="en-US" sz="3600" dirty="0">
              <a:latin typeface="Times New Roman" panose="02020603050405020304" charset="0"/>
              <a:cs typeface="Times New Roman" panose="02020603050405020304" charset="0"/>
            </a:endParaRPr>
          </a:p>
          <a:p>
            <a:r>
              <a:rPr lang="en-IN" altLang="en-US" sz="3600" dirty="0">
                <a:latin typeface="Times New Roman" panose="02020603050405020304" charset="0"/>
                <a:cs typeface="Times New Roman" panose="02020603050405020304" charset="0"/>
              </a:rPr>
              <a:t>Fertilizer Recommendation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E6C59-9F9E-BC08-7065-3307D1914F1E}"/>
              </a:ext>
            </a:extLst>
          </p:cNvPr>
          <p:cNvSpPr>
            <a:spLocks noGrp="1"/>
          </p:cNvSpPr>
          <p:nvPr>
            <p:ph type="title"/>
          </p:nvPr>
        </p:nvSpPr>
        <p:spPr>
          <a:xfrm>
            <a:off x="838200" y="365125"/>
            <a:ext cx="10515600" cy="773393"/>
          </a:xfrm>
        </p:spPr>
        <p:txBody>
          <a:bodyPr/>
          <a:lstStyle/>
          <a:p>
            <a:r>
              <a:rPr lang="en-US" b="1" dirty="0">
                <a:latin typeface="Times New Roman" panose="02020603050405020304" pitchFamily="18" charset="0"/>
                <a:cs typeface="Times New Roman" panose="02020603050405020304" pitchFamily="18" charset="0"/>
              </a:rPr>
              <a:t>Module Description: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DAA26C1-07EB-2433-BDD5-3ACCDCBDC822}"/>
              </a:ext>
            </a:extLst>
          </p:cNvPr>
          <p:cNvSpPr>
            <a:spLocks noGrp="1"/>
          </p:cNvSpPr>
          <p:nvPr>
            <p:ph idx="1"/>
          </p:nvPr>
        </p:nvSpPr>
        <p:spPr>
          <a:xfrm>
            <a:off x="838200" y="1253331"/>
            <a:ext cx="10515600" cy="4351338"/>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Disease Prediction:</a:t>
            </a:r>
          </a:p>
          <a:p>
            <a:r>
              <a:rPr lang="en-US" sz="1800" dirty="0">
                <a:effectLst/>
                <a:latin typeface="Times New Roman" panose="02020603050405020304" pitchFamily="18" charset="0"/>
                <a:ea typeface="Times New Roman" panose="02020603050405020304" pitchFamily="18" charset="0"/>
              </a:rPr>
              <a:t>The disease prediction module uses a pre-trained deep learning model, to classify plant diseases based on images of plant leaves.</a:t>
            </a:r>
            <a:r>
              <a:rPr lang="en-US" sz="1800" dirty="0">
                <a:effectLst/>
                <a:latin typeface="Times New Roman" panose="02020603050405020304" pitchFamily="18" charset="0"/>
                <a:ea typeface="Times New Roman" panose="02020603050405020304" pitchFamily="18" charset="0"/>
                <a:cs typeface="Roboto" panose="02000000000000000000" pitchFamily="2" charset="0"/>
              </a:rPr>
              <a:t> </a:t>
            </a:r>
          </a:p>
          <a:p>
            <a:r>
              <a:rPr lang="en-US" sz="1800" dirty="0">
                <a:effectLst/>
                <a:latin typeface="Times New Roman" panose="02020603050405020304" pitchFamily="18" charset="0"/>
                <a:ea typeface="Times New Roman" panose="02020603050405020304" pitchFamily="18" charset="0"/>
                <a:cs typeface="Roboto" panose="02000000000000000000" pitchFamily="2" charset="0"/>
              </a:rPr>
              <a:t>The model has been trained on a dataset containing images of different plant species with various diseases. The available disease classes are listed in the '</a:t>
            </a:r>
            <a:r>
              <a:rPr lang="en-US" sz="1800" dirty="0" err="1">
                <a:effectLst/>
                <a:latin typeface="Times New Roman" panose="02020603050405020304" pitchFamily="18" charset="0"/>
                <a:ea typeface="Times New Roman" panose="02020603050405020304" pitchFamily="18" charset="0"/>
                <a:cs typeface="Roboto" panose="02000000000000000000" pitchFamily="2" charset="0"/>
              </a:rPr>
              <a:t>disease_classes</a:t>
            </a:r>
            <a:r>
              <a:rPr lang="en-US" sz="1800" dirty="0">
                <a:effectLst/>
                <a:latin typeface="Times New Roman" panose="02020603050405020304" pitchFamily="18" charset="0"/>
                <a:ea typeface="Times New Roman" panose="02020603050405020304" pitchFamily="18" charset="0"/>
                <a:cs typeface="Roboto" panose="02000000000000000000" pitchFamily="2" charset="0"/>
              </a:rPr>
              <a:t>' variable.</a:t>
            </a:r>
            <a:r>
              <a:rPr lang="en-US" sz="1800" dirty="0">
                <a:effectLst/>
                <a:latin typeface="Times New Roman" panose="02020603050405020304" pitchFamily="18" charset="0"/>
                <a:ea typeface="Times New Roman" panose="02020603050405020304" pitchFamily="18" charset="0"/>
              </a:rPr>
              <a:t> The model is trained by using </a:t>
            </a:r>
            <a:r>
              <a:rPr lang="en-US" sz="1800" b="1" dirty="0">
                <a:effectLst/>
                <a:latin typeface="Times New Roman" panose="02020603050405020304" pitchFamily="18" charset="0"/>
                <a:ea typeface="Times New Roman" panose="02020603050405020304" pitchFamily="18" charset="0"/>
              </a:rPr>
              <a:t>CNN Algorithm</a:t>
            </a:r>
          </a:p>
          <a:p>
            <a:pPr marL="0" indent="0">
              <a:buNone/>
            </a:pPr>
            <a:endParaRPr lang="en-US" sz="1800" dirty="0">
              <a:effectLst/>
              <a:latin typeface="Times New Roman" panose="02020603050405020304" pitchFamily="18" charset="0"/>
              <a:ea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4" name="image3.png">
            <a:extLst>
              <a:ext uri="{FF2B5EF4-FFF2-40B4-BE49-F238E27FC236}">
                <a16:creationId xmlns:a16="http://schemas.microsoft.com/office/drawing/2014/main" id="{F6DC7B2A-836C-15EC-030E-C543BA199198}"/>
              </a:ext>
            </a:extLst>
          </p:cNvPr>
          <p:cNvPicPr/>
          <p:nvPr/>
        </p:nvPicPr>
        <p:blipFill>
          <a:blip r:embed="rId2"/>
          <a:srcRect/>
          <a:stretch>
            <a:fillRect/>
          </a:stretch>
        </p:blipFill>
        <p:spPr>
          <a:xfrm>
            <a:off x="3161459" y="3357283"/>
            <a:ext cx="5743575" cy="3393141"/>
          </a:xfrm>
          <a:prstGeom prst="rect">
            <a:avLst/>
          </a:prstGeom>
          <a:ln/>
        </p:spPr>
      </p:pic>
    </p:spTree>
    <p:extLst>
      <p:ext uri="{BB962C8B-B14F-4D97-AF65-F5344CB8AC3E}">
        <p14:creationId xmlns:p14="http://schemas.microsoft.com/office/powerpoint/2010/main" val="41585296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TotalTime>
  <Words>1132</Words>
  <Application>Microsoft Office PowerPoint</Application>
  <PresentationFormat>Widescreen</PresentationFormat>
  <Paragraphs>84</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Roboto</vt:lpstr>
      <vt:lpstr>Times New Roman</vt:lpstr>
      <vt:lpstr>Office Theme</vt:lpstr>
      <vt:lpstr>RECOMMENDATION SYSTEM FOR FARMERS</vt:lpstr>
      <vt:lpstr>Abstract:</vt:lpstr>
      <vt:lpstr>Literature Survey:</vt:lpstr>
      <vt:lpstr>EXISTING SYSTEM:</vt:lpstr>
      <vt:lpstr>Proposed System:</vt:lpstr>
      <vt:lpstr>Advantages:</vt:lpstr>
      <vt:lpstr>System Architecture</vt:lpstr>
      <vt:lpstr>Modules:</vt:lpstr>
      <vt:lpstr>Module Description:</vt:lpstr>
      <vt:lpstr>Crop Recommendation:</vt:lpstr>
      <vt:lpstr>Fertilizer Recommendation:</vt:lpstr>
      <vt:lpstr>Output for Disease Prediction:</vt:lpstr>
      <vt:lpstr>Output for Crop Recommendation:</vt:lpstr>
      <vt:lpstr>Output for Fertilizer Recommendation:</vt:lpstr>
      <vt:lpstr>Conclusion:</vt:lpstr>
      <vt:lpstr>Future Enhancement:</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RECOMMENDATION SYSTEM FOR FARMERS</dc:title>
  <dc:creator/>
  <cp:lastModifiedBy>janani priya</cp:lastModifiedBy>
  <cp:revision>7</cp:revision>
  <dcterms:created xsi:type="dcterms:W3CDTF">2023-05-10T09:37:30Z</dcterms:created>
  <dcterms:modified xsi:type="dcterms:W3CDTF">2023-05-12T23:08:35Z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8DB5A5E2416446B5B03BE04398F0FE94</vt:lpwstr>
  </property>
  <property fmtid="{D5CDD505-2E9C-101B-9397-08002B2CF9AE}" pid="3" name="KSOProductBuildVer">
    <vt:lpwstr>1033-11.2.0.11498</vt:lpwstr>
  </property>
</Properties>
</file>