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16" r:id="rId3"/>
    <p:sldId id="277" r:id="rId4"/>
    <p:sldId id="422" r:id="rId5"/>
    <p:sldId id="423" r:id="rId6"/>
    <p:sldId id="424" r:id="rId7"/>
    <p:sldId id="418" r:id="rId8"/>
    <p:sldId id="426" r:id="rId9"/>
    <p:sldId id="427" r:id="rId10"/>
    <p:sldId id="428" r:id="rId11"/>
    <p:sldId id="432" r:id="rId12"/>
    <p:sldId id="433" r:id="rId13"/>
    <p:sldId id="436" r:id="rId14"/>
    <p:sldId id="437" r:id="rId15"/>
    <p:sldId id="434" r:id="rId16"/>
    <p:sldId id="438" r:id="rId17"/>
    <p:sldId id="419" r:id="rId18"/>
    <p:sldId id="452" r:id="rId19"/>
    <p:sldId id="429" r:id="rId20"/>
    <p:sldId id="430" r:id="rId21"/>
    <p:sldId id="440" r:id="rId22"/>
    <p:sldId id="441" r:id="rId23"/>
    <p:sldId id="451" r:id="rId24"/>
    <p:sldId id="449" r:id="rId25"/>
    <p:sldId id="450" r:id="rId26"/>
    <p:sldId id="421" r:id="rId27"/>
    <p:sldId id="439" r:id="rId28"/>
    <p:sldId id="444" r:id="rId29"/>
    <p:sldId id="442" r:id="rId30"/>
    <p:sldId id="445" r:id="rId31"/>
    <p:sldId id="446" r:id="rId32"/>
    <p:sldId id="447" r:id="rId33"/>
    <p:sldId id="420" r:id="rId34"/>
    <p:sldId id="448" r:id="rId35"/>
    <p:sldId id="34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oock" initials="s" lastIdx="1" clrIdx="0">
    <p:extLst>
      <p:ext uri="{19B8F6BF-5375-455C-9EA6-DF929625EA0E}">
        <p15:presenceInfo xmlns:p15="http://schemas.microsoft.com/office/powerpoint/2012/main" userId="spo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E7A"/>
    <a:srgbClr val="404040"/>
    <a:srgbClr val="0053A3"/>
    <a:srgbClr val="BFBFBF"/>
    <a:srgbClr val="2082E6"/>
    <a:srgbClr val="21AB82"/>
    <a:srgbClr val="9DE5FF"/>
    <a:srgbClr val="007BEF"/>
    <a:srgbClr val="D7D7D7"/>
    <a:srgbClr val="1C6C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1" autoAdjust="0"/>
    <p:restoredTop sz="91568" autoAdjust="0"/>
  </p:normalViewPr>
  <p:slideViewPr>
    <p:cSldViewPr snapToGrid="0" showGuides="1">
      <p:cViewPr varScale="1">
        <p:scale>
          <a:sx n="80" d="100"/>
          <a:sy n="80" d="100"/>
        </p:scale>
        <p:origin x="590" y="58"/>
      </p:cViewPr>
      <p:guideLst>
        <p:guide orient="horz" pos="2183"/>
        <p:guide pos="3840"/>
      </p:guideLst>
    </p:cSldViewPr>
  </p:slideViewPr>
  <p:notesTextViewPr>
    <p:cViewPr>
      <p:scale>
        <a:sx n="1" d="1"/>
        <a:sy n="1" d="1"/>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16063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137716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本次毕业设计研究了</a:t>
            </a:r>
            <a:r>
              <a:rPr lang="en-US" altLang="zh-CN" dirty="0"/>
              <a:t>Android</a:t>
            </a:r>
            <a:r>
              <a:rPr lang="zh-CN" altLang="en-US" dirty="0"/>
              <a:t>应用动态分析的相关技术，并设计实现了一个简单的</a:t>
            </a:r>
            <a:r>
              <a:rPr lang="en-US" altLang="zh-CN" dirty="0"/>
              <a:t>Android</a:t>
            </a:r>
            <a:r>
              <a:rPr lang="zh-CN" altLang="en-US" dirty="0"/>
              <a:t>应用动态监控系统，该系统目前仅仅验证了设计思路的可行性，系统本身还不完善，主要有以下方法问题：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34</a:t>
            </a:fld>
            <a:endParaRPr lang="zh-CN" altLang="en-US"/>
          </a:p>
        </p:txBody>
      </p:sp>
    </p:spTree>
    <p:extLst>
      <p:ext uri="{BB962C8B-B14F-4D97-AF65-F5344CB8AC3E}">
        <p14:creationId xmlns:p14="http://schemas.microsoft.com/office/powerpoint/2010/main" val="322925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68" y="2296085"/>
            <a:ext cx="2293260" cy="2289531"/>
          </a:xfrm>
          <a:prstGeom prst="rect">
            <a:avLst/>
          </a:prstGeom>
          <a:effectLst/>
        </p:spPr>
      </p:pic>
      <p:sp>
        <p:nvSpPr>
          <p:cNvPr id="11" name="文本框 10"/>
          <p:cNvSpPr txBox="1"/>
          <p:nvPr/>
        </p:nvSpPr>
        <p:spPr>
          <a:xfrm>
            <a:off x="2860886" y="2856362"/>
            <a:ext cx="6470228" cy="584775"/>
          </a:xfrm>
          <a:prstGeom prst="rect">
            <a:avLst/>
          </a:prstGeom>
          <a:noFill/>
        </p:spPr>
        <p:txBody>
          <a:bodyPr wrap="square" rtlCol="0">
            <a:spAutoFit/>
          </a:bodyPr>
          <a:lstStyle/>
          <a:p>
            <a:pPr algn="ctr"/>
            <a:r>
              <a:rPr lang="zh-CN" altLang="en-US" sz="3200" b="1" dirty="0">
                <a:solidFill>
                  <a:schemeClr val="bg1"/>
                </a:solidFill>
                <a:latin typeface="+mn-ea"/>
              </a:rPr>
              <a:t>移动应用的动态行为捕获</a:t>
            </a:r>
          </a:p>
        </p:txBody>
      </p:sp>
      <p:sp>
        <p:nvSpPr>
          <p:cNvPr id="12" name="文本框 11"/>
          <p:cNvSpPr txBox="1"/>
          <p:nvPr/>
        </p:nvSpPr>
        <p:spPr>
          <a:xfrm>
            <a:off x="5200097" y="4497351"/>
            <a:ext cx="1791805" cy="369332"/>
          </a:xfrm>
          <a:prstGeom prst="rect">
            <a:avLst/>
          </a:prstGeom>
          <a:noFill/>
        </p:spPr>
        <p:txBody>
          <a:bodyPr wrap="square" rtlCol="0">
            <a:spAutoFit/>
          </a:bodyPr>
          <a:lstStyle/>
          <a:p>
            <a:r>
              <a:rPr lang="zh-CN" altLang="en-US" b="1" dirty="0">
                <a:solidFill>
                  <a:srgbClr val="453D3A"/>
                </a:solidFill>
                <a:latin typeface="+mn-ea"/>
              </a:rPr>
              <a:t>答辩人：蹇奇芮</a:t>
            </a:r>
            <a:endParaRPr lang="zh-TW" altLang="en-US" b="1" dirty="0">
              <a:solidFill>
                <a:srgbClr val="453D3A"/>
              </a:solidFill>
              <a:latin typeface="+mn-ea"/>
            </a:endParaRPr>
          </a:p>
        </p:txBody>
      </p:sp>
      <p:sp>
        <p:nvSpPr>
          <p:cNvPr id="10" name="文本框 9"/>
          <p:cNvSpPr txBox="1"/>
          <p:nvPr/>
        </p:nvSpPr>
        <p:spPr>
          <a:xfrm>
            <a:off x="4422099" y="3727024"/>
            <a:ext cx="3347802" cy="400110"/>
          </a:xfrm>
          <a:prstGeom prst="rect">
            <a:avLst/>
          </a:prstGeom>
          <a:noFill/>
        </p:spPr>
        <p:txBody>
          <a:bodyPr wrap="square" rtlCol="0">
            <a:spAutoFit/>
          </a:bodyPr>
          <a:lstStyle/>
          <a:p>
            <a:pPr algn="ctr"/>
            <a:r>
              <a:rPr lang="zh-CN" altLang="en-US" sz="2000" dirty="0">
                <a:solidFill>
                  <a:schemeClr val="bg1"/>
                </a:solidFill>
                <a:latin typeface="+mn-ea"/>
                <a:cs typeface="Adobe 仿宋 Std R"/>
              </a:rPr>
              <a:t>毕业设计答辩</a:t>
            </a: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文本框 8">
            <a:extLst>
              <a:ext uri="{FF2B5EF4-FFF2-40B4-BE49-F238E27FC236}">
                <a16:creationId xmlns:a16="http://schemas.microsoft.com/office/drawing/2014/main" id="{DCED1FF1-F873-42B2-A6C5-1C68C79E9B5A}"/>
              </a:ext>
            </a:extLst>
          </p:cNvPr>
          <p:cNvSpPr txBox="1"/>
          <p:nvPr/>
        </p:nvSpPr>
        <p:spPr>
          <a:xfrm>
            <a:off x="5060449" y="4992846"/>
            <a:ext cx="2071102" cy="369332"/>
          </a:xfrm>
          <a:prstGeom prst="rect">
            <a:avLst/>
          </a:prstGeom>
          <a:noFill/>
        </p:spPr>
        <p:txBody>
          <a:bodyPr wrap="square" rtlCol="0">
            <a:spAutoFit/>
          </a:bodyPr>
          <a:lstStyle/>
          <a:p>
            <a:r>
              <a:rPr lang="zh-CN" altLang="en-US" b="1" dirty="0">
                <a:solidFill>
                  <a:srgbClr val="453D3A"/>
                </a:solidFill>
                <a:latin typeface="+mn-ea"/>
              </a:rPr>
              <a:t>指导老师：傅建明</a:t>
            </a:r>
            <a:endParaRPr lang="zh-TW" altLang="en-US" b="1" dirty="0">
              <a:solidFill>
                <a:srgbClr val="453D3A"/>
              </a:solidFill>
              <a:latin typeface="+mn-ea"/>
            </a:endParaRPr>
          </a:p>
        </p:txBody>
      </p:sp>
      <p:sp>
        <p:nvSpPr>
          <p:cNvPr id="13" name="文本框 12">
            <a:extLst>
              <a:ext uri="{FF2B5EF4-FFF2-40B4-BE49-F238E27FC236}">
                <a16:creationId xmlns:a16="http://schemas.microsoft.com/office/drawing/2014/main" id="{DCBDBC38-1430-4A8E-80CC-3EE7841BAA6B}"/>
              </a:ext>
            </a:extLst>
          </p:cNvPr>
          <p:cNvSpPr txBox="1"/>
          <p:nvPr/>
        </p:nvSpPr>
        <p:spPr>
          <a:xfrm>
            <a:off x="5611197" y="5488341"/>
            <a:ext cx="969604" cy="369332"/>
          </a:xfrm>
          <a:prstGeom prst="rect">
            <a:avLst/>
          </a:prstGeom>
          <a:noFill/>
        </p:spPr>
        <p:txBody>
          <a:bodyPr wrap="square" rtlCol="0">
            <a:spAutoFit/>
          </a:bodyPr>
          <a:lstStyle/>
          <a:p>
            <a:r>
              <a:rPr lang="en-US" altLang="zh-CN" b="1" dirty="0">
                <a:solidFill>
                  <a:srgbClr val="453D3A"/>
                </a:solidFill>
                <a:latin typeface="+mn-ea"/>
              </a:rPr>
              <a:t>2019.5</a:t>
            </a:r>
            <a:endParaRPr lang="zh-TW" altLang="en-US" b="1" dirty="0">
              <a:solidFill>
                <a:srgbClr val="453D3A"/>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4D1943-A420-490F-81EB-63D5CA47BED3}"/>
              </a:ext>
            </a:extLst>
          </p:cNvPr>
          <p:cNvSpPr/>
          <p:nvPr/>
        </p:nvSpPr>
        <p:spPr>
          <a:xfrm>
            <a:off x="1386673" y="1326384"/>
            <a:ext cx="7689501" cy="298436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5324" y="287665"/>
            <a:ext cx="8107032"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应用结构（应用逻辑组件）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矩形 5">
            <a:extLst>
              <a:ext uri="{FF2B5EF4-FFF2-40B4-BE49-F238E27FC236}">
                <a16:creationId xmlns:a16="http://schemas.microsoft.com/office/drawing/2014/main" id="{2000468B-79BF-4181-B3B0-CEF38EA6E471}"/>
              </a:ext>
            </a:extLst>
          </p:cNvPr>
          <p:cNvSpPr/>
          <p:nvPr/>
        </p:nvSpPr>
        <p:spPr>
          <a:xfrm>
            <a:off x="2813121" y="1661989"/>
            <a:ext cx="3110802"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活动</a:t>
            </a:r>
            <a:endParaRPr lang="en-US" altLang="zh-CN" dirty="0"/>
          </a:p>
          <a:p>
            <a:pPr algn="ctr"/>
            <a:r>
              <a:rPr lang="zh-CN" altLang="en-US" dirty="0"/>
              <a:t>（</a:t>
            </a:r>
            <a:r>
              <a:rPr lang="en-US" altLang="zh-CN" dirty="0"/>
              <a:t>Activity</a:t>
            </a:r>
            <a:r>
              <a:rPr lang="zh-CN" altLang="en-US" dirty="0"/>
              <a:t>）</a:t>
            </a:r>
          </a:p>
        </p:txBody>
      </p:sp>
      <p:sp>
        <p:nvSpPr>
          <p:cNvPr id="7" name="矩形 6">
            <a:extLst>
              <a:ext uri="{FF2B5EF4-FFF2-40B4-BE49-F238E27FC236}">
                <a16:creationId xmlns:a16="http://schemas.microsoft.com/office/drawing/2014/main" id="{8BAAF26E-8EA2-4DCD-9778-363C4743DAC8}"/>
              </a:ext>
            </a:extLst>
          </p:cNvPr>
          <p:cNvSpPr/>
          <p:nvPr/>
        </p:nvSpPr>
        <p:spPr>
          <a:xfrm>
            <a:off x="6301155" y="3038613"/>
            <a:ext cx="2544747"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内容提供器</a:t>
            </a:r>
            <a:endParaRPr lang="en-US" altLang="zh-CN" dirty="0"/>
          </a:p>
          <a:p>
            <a:pPr algn="ctr"/>
            <a:r>
              <a:rPr lang="zh-CN" altLang="en-US" dirty="0"/>
              <a:t>（</a:t>
            </a:r>
            <a:r>
              <a:rPr lang="en-US" altLang="zh-CN" dirty="0"/>
              <a:t>Content Provider</a:t>
            </a:r>
            <a:r>
              <a:rPr lang="zh-CN" altLang="en-US" dirty="0"/>
              <a:t>）</a:t>
            </a:r>
          </a:p>
        </p:txBody>
      </p:sp>
      <p:sp>
        <p:nvSpPr>
          <p:cNvPr id="8" name="矩形 7">
            <a:extLst>
              <a:ext uri="{FF2B5EF4-FFF2-40B4-BE49-F238E27FC236}">
                <a16:creationId xmlns:a16="http://schemas.microsoft.com/office/drawing/2014/main" id="{E48DADE6-440A-4AF3-804C-3074E35CED56}"/>
              </a:ext>
            </a:extLst>
          </p:cNvPr>
          <p:cNvSpPr/>
          <p:nvPr/>
        </p:nvSpPr>
        <p:spPr>
          <a:xfrm>
            <a:off x="2854570" y="3038613"/>
            <a:ext cx="3110802"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广播接收器</a:t>
            </a:r>
            <a:endParaRPr lang="en-US" altLang="zh-CN" dirty="0"/>
          </a:p>
          <a:p>
            <a:pPr algn="ctr"/>
            <a:r>
              <a:rPr lang="zh-CN" altLang="en-US" dirty="0"/>
              <a:t>（</a:t>
            </a:r>
            <a:r>
              <a:rPr lang="en-US" altLang="zh-CN" dirty="0" err="1"/>
              <a:t>broadcase</a:t>
            </a:r>
            <a:r>
              <a:rPr lang="en-US" altLang="zh-CN" dirty="0"/>
              <a:t> receiver</a:t>
            </a:r>
            <a:r>
              <a:rPr lang="zh-CN" altLang="en-US" dirty="0"/>
              <a:t>）</a:t>
            </a:r>
          </a:p>
        </p:txBody>
      </p:sp>
      <p:sp>
        <p:nvSpPr>
          <p:cNvPr id="9" name="矩形 8">
            <a:extLst>
              <a:ext uri="{FF2B5EF4-FFF2-40B4-BE49-F238E27FC236}">
                <a16:creationId xmlns:a16="http://schemas.microsoft.com/office/drawing/2014/main" id="{748B2645-C0F7-40F0-B6DB-31DF22CE0325}"/>
              </a:ext>
            </a:extLst>
          </p:cNvPr>
          <p:cNvSpPr/>
          <p:nvPr/>
        </p:nvSpPr>
        <p:spPr>
          <a:xfrm>
            <a:off x="6301154" y="1661989"/>
            <a:ext cx="2544747"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服务</a:t>
            </a:r>
            <a:endParaRPr lang="en-US" altLang="zh-CN" dirty="0"/>
          </a:p>
          <a:p>
            <a:pPr algn="ctr"/>
            <a:r>
              <a:rPr lang="zh-CN" altLang="en-US" dirty="0"/>
              <a:t>（</a:t>
            </a:r>
            <a:r>
              <a:rPr lang="en-US" altLang="zh-CN" dirty="0" err="1"/>
              <a:t>Serivice</a:t>
            </a:r>
            <a:r>
              <a:rPr lang="zh-CN" altLang="en-US" dirty="0"/>
              <a:t>）</a:t>
            </a:r>
          </a:p>
        </p:txBody>
      </p:sp>
      <p:sp>
        <p:nvSpPr>
          <p:cNvPr id="12" name="文本框 11">
            <a:extLst>
              <a:ext uri="{FF2B5EF4-FFF2-40B4-BE49-F238E27FC236}">
                <a16:creationId xmlns:a16="http://schemas.microsoft.com/office/drawing/2014/main" id="{B3B0726E-1269-45A7-B5DA-6B235D830706}"/>
              </a:ext>
            </a:extLst>
          </p:cNvPr>
          <p:cNvSpPr txBox="1"/>
          <p:nvPr/>
        </p:nvSpPr>
        <p:spPr>
          <a:xfrm>
            <a:off x="1477673" y="1493264"/>
            <a:ext cx="1105175" cy="646331"/>
          </a:xfrm>
          <a:prstGeom prst="rect">
            <a:avLst/>
          </a:prstGeom>
          <a:noFill/>
        </p:spPr>
        <p:txBody>
          <a:bodyPr wrap="square" rtlCol="0">
            <a:spAutoFit/>
          </a:bodyPr>
          <a:lstStyle/>
          <a:p>
            <a:pPr algn="ctr"/>
            <a:r>
              <a:rPr lang="en-US" altLang="zh-CN" dirty="0"/>
              <a:t>Android</a:t>
            </a:r>
            <a:r>
              <a:rPr lang="zh-CN" altLang="en-US" dirty="0"/>
              <a:t>应用</a:t>
            </a:r>
          </a:p>
        </p:txBody>
      </p:sp>
      <p:sp>
        <p:nvSpPr>
          <p:cNvPr id="14" name="矩形 13">
            <a:extLst>
              <a:ext uri="{FF2B5EF4-FFF2-40B4-BE49-F238E27FC236}">
                <a16:creationId xmlns:a16="http://schemas.microsoft.com/office/drawing/2014/main" id="{585F6666-6A6D-4DFA-8E69-279EDA5CBDE2}"/>
              </a:ext>
            </a:extLst>
          </p:cNvPr>
          <p:cNvSpPr/>
          <p:nvPr/>
        </p:nvSpPr>
        <p:spPr>
          <a:xfrm>
            <a:off x="4291903" y="5659254"/>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sp>
        <p:nvSpPr>
          <p:cNvPr id="19" name="矩形 18">
            <a:extLst>
              <a:ext uri="{FF2B5EF4-FFF2-40B4-BE49-F238E27FC236}">
                <a16:creationId xmlns:a16="http://schemas.microsoft.com/office/drawing/2014/main" id="{B595EF74-E81A-40D1-B183-A3F3EEECB46A}"/>
              </a:ext>
            </a:extLst>
          </p:cNvPr>
          <p:cNvSpPr/>
          <p:nvPr/>
        </p:nvSpPr>
        <p:spPr>
          <a:xfrm>
            <a:off x="9864655" y="1393411"/>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1</a:t>
            </a:r>
            <a:endParaRPr lang="zh-CN" altLang="en-US" dirty="0">
              <a:solidFill>
                <a:sysClr val="windowText" lastClr="000000"/>
              </a:solidFill>
            </a:endParaRPr>
          </a:p>
        </p:txBody>
      </p:sp>
      <p:sp>
        <p:nvSpPr>
          <p:cNvPr id="20" name="矩形 19">
            <a:extLst>
              <a:ext uri="{FF2B5EF4-FFF2-40B4-BE49-F238E27FC236}">
                <a16:creationId xmlns:a16="http://schemas.microsoft.com/office/drawing/2014/main" id="{AE7A9AA9-AE16-440B-97FC-A4468D59E314}"/>
              </a:ext>
            </a:extLst>
          </p:cNvPr>
          <p:cNvSpPr/>
          <p:nvPr/>
        </p:nvSpPr>
        <p:spPr>
          <a:xfrm>
            <a:off x="9864655" y="2390009"/>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2</a:t>
            </a:r>
            <a:endParaRPr lang="zh-CN" altLang="en-US" dirty="0">
              <a:solidFill>
                <a:sysClr val="windowText" lastClr="000000"/>
              </a:solidFill>
            </a:endParaRPr>
          </a:p>
        </p:txBody>
      </p:sp>
      <p:sp>
        <p:nvSpPr>
          <p:cNvPr id="21" name="矩形 20">
            <a:extLst>
              <a:ext uri="{FF2B5EF4-FFF2-40B4-BE49-F238E27FC236}">
                <a16:creationId xmlns:a16="http://schemas.microsoft.com/office/drawing/2014/main" id="{43559D9B-6A37-4F0B-BCF7-B2AE05EFF9AC}"/>
              </a:ext>
            </a:extLst>
          </p:cNvPr>
          <p:cNvSpPr/>
          <p:nvPr/>
        </p:nvSpPr>
        <p:spPr>
          <a:xfrm>
            <a:off x="9864655" y="3509285"/>
            <a:ext cx="1632020" cy="74618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r>
              <a:rPr lang="en-US" altLang="zh-CN" dirty="0">
                <a:solidFill>
                  <a:sysClr val="windowText" lastClr="000000"/>
                </a:solidFill>
              </a:rPr>
              <a:t>3</a:t>
            </a:r>
            <a:endParaRPr lang="zh-CN" altLang="en-US" dirty="0">
              <a:solidFill>
                <a:sysClr val="windowText" lastClr="000000"/>
              </a:solidFill>
            </a:endParaRPr>
          </a:p>
        </p:txBody>
      </p:sp>
      <p:sp>
        <p:nvSpPr>
          <p:cNvPr id="22" name="箭头: 下 21">
            <a:extLst>
              <a:ext uri="{FF2B5EF4-FFF2-40B4-BE49-F238E27FC236}">
                <a16:creationId xmlns:a16="http://schemas.microsoft.com/office/drawing/2014/main" id="{7F18E9B0-4EA3-42EE-BB35-8D2F24B7D782}"/>
              </a:ext>
            </a:extLst>
          </p:cNvPr>
          <p:cNvSpPr/>
          <p:nvPr/>
        </p:nvSpPr>
        <p:spPr>
          <a:xfrm>
            <a:off x="4893547" y="4310744"/>
            <a:ext cx="452176" cy="1307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E2501C9-AD02-4A28-92B3-22C2EFF78832}"/>
              </a:ext>
            </a:extLst>
          </p:cNvPr>
          <p:cNvSpPr txBox="1"/>
          <p:nvPr/>
        </p:nvSpPr>
        <p:spPr>
          <a:xfrm>
            <a:off x="3346522" y="4471697"/>
            <a:ext cx="1597266" cy="923330"/>
          </a:xfrm>
          <a:prstGeom prst="rect">
            <a:avLst/>
          </a:prstGeom>
          <a:noFill/>
        </p:spPr>
        <p:txBody>
          <a:bodyPr wrap="square" rtlCol="0">
            <a:spAutoFit/>
          </a:bodyPr>
          <a:lstStyle/>
          <a:p>
            <a:r>
              <a:rPr lang="zh-CN" altLang="en-US" dirty="0"/>
              <a:t>应用所有逻辑组件运行在一个进程中</a:t>
            </a:r>
          </a:p>
        </p:txBody>
      </p:sp>
      <p:cxnSp>
        <p:nvCxnSpPr>
          <p:cNvPr id="25" name="连接符: 肘形 24">
            <a:extLst>
              <a:ext uri="{FF2B5EF4-FFF2-40B4-BE49-F238E27FC236}">
                <a16:creationId xmlns:a16="http://schemas.microsoft.com/office/drawing/2014/main" id="{11B70491-8E1E-4CB1-839C-4D36C0C91B91}"/>
              </a:ext>
            </a:extLst>
          </p:cNvPr>
          <p:cNvCxnSpPr>
            <a:cxnSpLocks/>
          </p:cNvCxnSpPr>
          <p:nvPr/>
        </p:nvCxnSpPr>
        <p:spPr>
          <a:xfrm rot="5400000" flipH="1" flipV="1">
            <a:off x="7390304" y="-1558809"/>
            <a:ext cx="268578" cy="6312143"/>
          </a:xfrm>
          <a:prstGeom prst="bentConnector3">
            <a:avLst>
              <a:gd name="adj1" fmla="val 25245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B537E901-878A-46AB-92F9-ADDF32E3F176}"/>
              </a:ext>
            </a:extLst>
          </p:cNvPr>
          <p:cNvCxnSpPr>
            <a:cxnSpLocks/>
            <a:stCxn id="8" idx="0"/>
          </p:cNvCxnSpPr>
          <p:nvPr/>
        </p:nvCxnSpPr>
        <p:spPr>
          <a:xfrm rot="5400000" flipH="1" flipV="1">
            <a:off x="6999557" y="173515"/>
            <a:ext cx="275512" cy="545468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4C51319B-8395-40BB-97A8-06E9F3C83CFF}"/>
              </a:ext>
            </a:extLst>
          </p:cNvPr>
          <p:cNvCxnSpPr>
            <a:cxnSpLocks/>
            <a:stCxn id="7" idx="2"/>
            <a:endCxn id="21" idx="2"/>
          </p:cNvCxnSpPr>
          <p:nvPr/>
        </p:nvCxnSpPr>
        <p:spPr>
          <a:xfrm rot="16200000" flipH="1">
            <a:off x="8996275" y="2571079"/>
            <a:ext cx="261644" cy="3107136"/>
          </a:xfrm>
          <a:prstGeom prst="bentConnector3">
            <a:avLst>
              <a:gd name="adj1" fmla="val 18737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2D0C09E-8703-4C9C-AC06-DC9BA9947D48}"/>
              </a:ext>
            </a:extLst>
          </p:cNvPr>
          <p:cNvCxnSpPr>
            <a:stCxn id="9" idx="0"/>
          </p:cNvCxnSpPr>
          <p:nvPr/>
        </p:nvCxnSpPr>
        <p:spPr>
          <a:xfrm flipH="1" flipV="1">
            <a:off x="7573527" y="1075174"/>
            <a:ext cx="1" cy="5868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787B973-ECB2-4FEC-B9AB-24DD676243F5}"/>
              </a:ext>
            </a:extLst>
          </p:cNvPr>
          <p:cNvSpPr txBox="1"/>
          <p:nvPr/>
        </p:nvSpPr>
        <p:spPr>
          <a:xfrm>
            <a:off x="9899409" y="4541577"/>
            <a:ext cx="1597266" cy="923330"/>
          </a:xfrm>
          <a:prstGeom prst="rect">
            <a:avLst/>
          </a:prstGeom>
          <a:noFill/>
        </p:spPr>
        <p:txBody>
          <a:bodyPr wrap="square" rtlCol="0">
            <a:spAutoFit/>
          </a:bodyPr>
          <a:lstStyle/>
          <a:p>
            <a:r>
              <a:rPr lang="zh-CN" altLang="en-US" dirty="0"/>
              <a:t>应用的不同逻辑组件运行在不同进程中</a:t>
            </a:r>
          </a:p>
        </p:txBody>
      </p:sp>
    </p:spTree>
    <p:extLst>
      <p:ext uri="{BB962C8B-B14F-4D97-AF65-F5344CB8AC3E}">
        <p14:creationId xmlns:p14="http://schemas.microsoft.com/office/powerpoint/2010/main" val="3599971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应用的启动过程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矩形 5">
            <a:extLst>
              <a:ext uri="{FF2B5EF4-FFF2-40B4-BE49-F238E27FC236}">
                <a16:creationId xmlns:a16="http://schemas.microsoft.com/office/drawing/2014/main" id="{52926CEB-7E97-43F9-88FE-D0122BDBB0A0}"/>
              </a:ext>
            </a:extLst>
          </p:cNvPr>
          <p:cNvSpPr/>
          <p:nvPr/>
        </p:nvSpPr>
        <p:spPr>
          <a:xfrm>
            <a:off x="6334278" y="1364882"/>
            <a:ext cx="1105175"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Zygote</a:t>
            </a:r>
            <a:endParaRPr lang="zh-CN" altLang="en-US" dirty="0">
              <a:solidFill>
                <a:sysClr val="windowText" lastClr="000000"/>
              </a:solidFill>
            </a:endParaRPr>
          </a:p>
        </p:txBody>
      </p:sp>
      <p:sp>
        <p:nvSpPr>
          <p:cNvPr id="7" name="矩形 6">
            <a:extLst>
              <a:ext uri="{FF2B5EF4-FFF2-40B4-BE49-F238E27FC236}">
                <a16:creationId xmlns:a16="http://schemas.microsoft.com/office/drawing/2014/main" id="{8CC1C369-91A2-41FE-B5EA-5F83038C94BF}"/>
              </a:ext>
            </a:extLst>
          </p:cNvPr>
          <p:cNvSpPr/>
          <p:nvPr/>
        </p:nvSpPr>
        <p:spPr>
          <a:xfrm>
            <a:off x="1251400" y="1364881"/>
            <a:ext cx="114418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启动器</a:t>
            </a:r>
            <a:r>
              <a:rPr lang="en-US" altLang="zh-CN" dirty="0">
                <a:solidFill>
                  <a:sysClr val="windowText" lastClr="000000"/>
                </a:solidFill>
              </a:rPr>
              <a:t>/</a:t>
            </a:r>
            <a:r>
              <a:rPr lang="zh-CN" altLang="en-US" dirty="0">
                <a:solidFill>
                  <a:sysClr val="windowText" lastClr="000000"/>
                </a:solidFill>
              </a:rPr>
              <a:t>其他应用</a:t>
            </a:r>
          </a:p>
        </p:txBody>
      </p:sp>
      <p:sp>
        <p:nvSpPr>
          <p:cNvPr id="10" name="矩形 9">
            <a:extLst>
              <a:ext uri="{FF2B5EF4-FFF2-40B4-BE49-F238E27FC236}">
                <a16:creationId xmlns:a16="http://schemas.microsoft.com/office/drawing/2014/main" id="{E6D51A8E-37E4-4500-9714-5714E110AD74}"/>
              </a:ext>
            </a:extLst>
          </p:cNvPr>
          <p:cNvSpPr/>
          <p:nvPr/>
        </p:nvSpPr>
        <p:spPr>
          <a:xfrm>
            <a:off x="3513910" y="1364881"/>
            <a:ext cx="1727897"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ActivityManagerService</a:t>
            </a:r>
            <a:endParaRPr lang="zh-CN" altLang="en-US" dirty="0">
              <a:solidFill>
                <a:sysClr val="windowText" lastClr="000000"/>
              </a:solidFill>
            </a:endParaRPr>
          </a:p>
        </p:txBody>
      </p:sp>
      <p:sp>
        <p:nvSpPr>
          <p:cNvPr id="14" name="文本框 13">
            <a:extLst>
              <a:ext uri="{FF2B5EF4-FFF2-40B4-BE49-F238E27FC236}">
                <a16:creationId xmlns:a16="http://schemas.microsoft.com/office/drawing/2014/main" id="{E2F8FF2C-4DC6-4229-82C7-B9BFC5C076A3}"/>
              </a:ext>
            </a:extLst>
          </p:cNvPr>
          <p:cNvSpPr txBox="1"/>
          <p:nvPr/>
        </p:nvSpPr>
        <p:spPr>
          <a:xfrm>
            <a:off x="2350495" y="1422118"/>
            <a:ext cx="1105175" cy="646331"/>
          </a:xfrm>
          <a:prstGeom prst="rect">
            <a:avLst/>
          </a:prstGeom>
          <a:noFill/>
        </p:spPr>
        <p:txBody>
          <a:bodyPr wrap="square" rtlCol="0">
            <a:spAutoFit/>
          </a:bodyPr>
          <a:lstStyle/>
          <a:p>
            <a:pPr algn="ctr"/>
            <a:r>
              <a:rPr lang="zh-CN" altLang="en-US" dirty="0"/>
              <a:t>请求启动</a:t>
            </a:r>
            <a:r>
              <a:rPr lang="en-US" altLang="zh-CN" dirty="0"/>
              <a:t>Activity</a:t>
            </a:r>
            <a:endParaRPr lang="zh-CN" altLang="en-US" dirty="0"/>
          </a:p>
        </p:txBody>
      </p:sp>
      <p:cxnSp>
        <p:nvCxnSpPr>
          <p:cNvPr id="16" name="直接箭头连接符 15">
            <a:extLst>
              <a:ext uri="{FF2B5EF4-FFF2-40B4-BE49-F238E27FC236}">
                <a16:creationId xmlns:a16="http://schemas.microsoft.com/office/drawing/2014/main" id="{A6C9C349-0A5A-499E-BDCA-487C2D968D62}"/>
              </a:ext>
            </a:extLst>
          </p:cNvPr>
          <p:cNvCxnSpPr>
            <a:cxnSpLocks/>
            <a:stCxn id="10" idx="3"/>
            <a:endCxn id="6" idx="1"/>
          </p:cNvCxnSpPr>
          <p:nvPr/>
        </p:nvCxnSpPr>
        <p:spPr>
          <a:xfrm>
            <a:off x="5241807" y="1743009"/>
            <a:ext cx="10924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56AAA24-FE0F-4FF2-A211-D4130B812CBA}"/>
              </a:ext>
            </a:extLst>
          </p:cNvPr>
          <p:cNvSpPr txBox="1"/>
          <p:nvPr/>
        </p:nvSpPr>
        <p:spPr>
          <a:xfrm>
            <a:off x="5202755" y="1419842"/>
            <a:ext cx="1105175" cy="646331"/>
          </a:xfrm>
          <a:prstGeom prst="rect">
            <a:avLst/>
          </a:prstGeom>
          <a:noFill/>
        </p:spPr>
        <p:txBody>
          <a:bodyPr wrap="square" rtlCol="0">
            <a:spAutoFit/>
          </a:bodyPr>
          <a:lstStyle/>
          <a:p>
            <a:pPr algn="ctr"/>
            <a:r>
              <a:rPr lang="zh-CN" altLang="en-US" dirty="0"/>
              <a:t>请求创建进程</a:t>
            </a:r>
          </a:p>
        </p:txBody>
      </p:sp>
      <p:cxnSp>
        <p:nvCxnSpPr>
          <p:cNvPr id="20" name="直接箭头连接符 19">
            <a:extLst>
              <a:ext uri="{FF2B5EF4-FFF2-40B4-BE49-F238E27FC236}">
                <a16:creationId xmlns:a16="http://schemas.microsoft.com/office/drawing/2014/main" id="{C6BBB0FC-393C-4820-A501-571794EFEA9C}"/>
              </a:ext>
            </a:extLst>
          </p:cNvPr>
          <p:cNvCxnSpPr>
            <a:cxnSpLocks/>
            <a:stCxn id="6" idx="3"/>
            <a:endCxn id="22" idx="1"/>
          </p:cNvCxnSpPr>
          <p:nvPr/>
        </p:nvCxnSpPr>
        <p:spPr>
          <a:xfrm>
            <a:off x="7439453" y="1743010"/>
            <a:ext cx="11766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33A1B43-0FA3-4939-AF08-E420619BC5CA}"/>
              </a:ext>
            </a:extLst>
          </p:cNvPr>
          <p:cNvSpPr/>
          <p:nvPr/>
        </p:nvSpPr>
        <p:spPr>
          <a:xfrm>
            <a:off x="8616064" y="1364882"/>
            <a:ext cx="1727897"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被启动的应用进程</a:t>
            </a:r>
          </a:p>
        </p:txBody>
      </p:sp>
      <p:sp>
        <p:nvSpPr>
          <p:cNvPr id="23" name="文本框 22">
            <a:extLst>
              <a:ext uri="{FF2B5EF4-FFF2-40B4-BE49-F238E27FC236}">
                <a16:creationId xmlns:a16="http://schemas.microsoft.com/office/drawing/2014/main" id="{6F83DBE3-A7A2-4D64-B067-AA59384F132D}"/>
              </a:ext>
            </a:extLst>
          </p:cNvPr>
          <p:cNvSpPr txBox="1"/>
          <p:nvPr/>
        </p:nvSpPr>
        <p:spPr>
          <a:xfrm>
            <a:off x="7465801" y="1364881"/>
            <a:ext cx="1105175" cy="369332"/>
          </a:xfrm>
          <a:prstGeom prst="rect">
            <a:avLst/>
          </a:prstGeom>
          <a:noFill/>
        </p:spPr>
        <p:txBody>
          <a:bodyPr wrap="square" rtlCol="0">
            <a:spAutoFit/>
          </a:bodyPr>
          <a:lstStyle/>
          <a:p>
            <a:pPr algn="ctr"/>
            <a:r>
              <a:rPr lang="zh-CN" altLang="en-US" dirty="0"/>
              <a:t>创建进程</a:t>
            </a:r>
            <a:endParaRPr lang="en-US" altLang="zh-CN" dirty="0"/>
          </a:p>
        </p:txBody>
      </p:sp>
      <p:cxnSp>
        <p:nvCxnSpPr>
          <p:cNvPr id="25" name="直接箭头连接符 24">
            <a:extLst>
              <a:ext uri="{FF2B5EF4-FFF2-40B4-BE49-F238E27FC236}">
                <a16:creationId xmlns:a16="http://schemas.microsoft.com/office/drawing/2014/main" id="{3FC22539-266E-4380-88C7-75F6CE125065}"/>
              </a:ext>
            </a:extLst>
          </p:cNvPr>
          <p:cNvCxnSpPr>
            <a:cxnSpLocks/>
            <a:stCxn id="22" idx="2"/>
            <a:endCxn id="26" idx="0"/>
          </p:cNvCxnSpPr>
          <p:nvPr/>
        </p:nvCxnSpPr>
        <p:spPr>
          <a:xfrm>
            <a:off x="9480013" y="2121137"/>
            <a:ext cx="0" cy="1411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7C4188-404E-4EAE-B105-1634B1E1714D}"/>
              </a:ext>
            </a:extLst>
          </p:cNvPr>
          <p:cNvSpPr/>
          <p:nvPr/>
        </p:nvSpPr>
        <p:spPr>
          <a:xfrm>
            <a:off x="8616064" y="3532271"/>
            <a:ext cx="1727897" cy="109687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已加载</a:t>
            </a:r>
            <a:r>
              <a:rPr lang="en-US" altLang="zh-CN" dirty="0">
                <a:solidFill>
                  <a:sysClr val="windowText" lastClr="000000"/>
                </a:solidFill>
              </a:rPr>
              <a:t>APK</a:t>
            </a:r>
            <a:r>
              <a:rPr lang="zh-CN" altLang="en-US" dirty="0">
                <a:solidFill>
                  <a:sysClr val="windowText" lastClr="000000"/>
                </a:solidFill>
              </a:rPr>
              <a:t>代码和数据的应用进程</a:t>
            </a:r>
          </a:p>
        </p:txBody>
      </p:sp>
      <p:sp>
        <p:nvSpPr>
          <p:cNvPr id="27" name="文本框 26">
            <a:extLst>
              <a:ext uri="{FF2B5EF4-FFF2-40B4-BE49-F238E27FC236}">
                <a16:creationId xmlns:a16="http://schemas.microsoft.com/office/drawing/2014/main" id="{C6EEA426-A221-445D-B2A9-60A00A70DBC9}"/>
              </a:ext>
            </a:extLst>
          </p:cNvPr>
          <p:cNvSpPr txBox="1"/>
          <p:nvPr/>
        </p:nvSpPr>
        <p:spPr>
          <a:xfrm>
            <a:off x="7875358" y="2631675"/>
            <a:ext cx="3434536" cy="646331"/>
          </a:xfrm>
          <a:prstGeom prst="rect">
            <a:avLst/>
          </a:prstGeom>
          <a:noFill/>
        </p:spPr>
        <p:txBody>
          <a:bodyPr wrap="square" rtlCol="0">
            <a:spAutoFit/>
          </a:bodyPr>
          <a:lstStyle/>
          <a:p>
            <a:pPr algn="ctr"/>
            <a:r>
              <a:rPr lang="zh-CN" altLang="en-US" b="1" dirty="0"/>
              <a:t>加载</a:t>
            </a:r>
            <a:r>
              <a:rPr lang="en-US" altLang="zh-CN" b="1" dirty="0"/>
              <a:t>APK</a:t>
            </a:r>
          </a:p>
          <a:p>
            <a:pPr algn="ctr"/>
            <a:r>
              <a:rPr lang="zh-CN" altLang="en-US" b="1" dirty="0"/>
              <a:t>（</a:t>
            </a:r>
            <a:r>
              <a:rPr lang="en-US" altLang="zh-CN" b="1" dirty="0" err="1"/>
              <a:t>handleBindApplication</a:t>
            </a:r>
            <a:r>
              <a:rPr lang="zh-CN" altLang="en-US" b="1" dirty="0"/>
              <a:t>）</a:t>
            </a:r>
          </a:p>
        </p:txBody>
      </p:sp>
      <p:cxnSp>
        <p:nvCxnSpPr>
          <p:cNvPr id="38" name="直接箭头连接符 37">
            <a:extLst>
              <a:ext uri="{FF2B5EF4-FFF2-40B4-BE49-F238E27FC236}">
                <a16:creationId xmlns:a16="http://schemas.microsoft.com/office/drawing/2014/main" id="{6D94FFFB-F719-4174-9063-D19B7A52F815}"/>
              </a:ext>
            </a:extLst>
          </p:cNvPr>
          <p:cNvCxnSpPr>
            <a:cxnSpLocks/>
            <a:stCxn id="7" idx="3"/>
            <a:endCxn id="10" idx="1"/>
          </p:cNvCxnSpPr>
          <p:nvPr/>
        </p:nvCxnSpPr>
        <p:spPr>
          <a:xfrm>
            <a:off x="2395583" y="1743009"/>
            <a:ext cx="1118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EA895359-FE1E-44B4-BCF2-CC74F73D13E1}"/>
              </a:ext>
            </a:extLst>
          </p:cNvPr>
          <p:cNvCxnSpPr>
            <a:cxnSpLocks/>
            <a:endCxn id="10" idx="2"/>
          </p:cNvCxnSpPr>
          <p:nvPr/>
        </p:nvCxnSpPr>
        <p:spPr>
          <a:xfrm rot="10800000">
            <a:off x="4377860" y="2121136"/>
            <a:ext cx="5102153" cy="38692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905595B-7F2C-43E9-B524-14AD1683926C}"/>
              </a:ext>
            </a:extLst>
          </p:cNvPr>
          <p:cNvSpPr txBox="1"/>
          <p:nvPr/>
        </p:nvSpPr>
        <p:spPr>
          <a:xfrm>
            <a:off x="6096000" y="2184895"/>
            <a:ext cx="1143000" cy="646331"/>
          </a:xfrm>
          <a:prstGeom prst="rect">
            <a:avLst/>
          </a:prstGeom>
          <a:noFill/>
        </p:spPr>
        <p:txBody>
          <a:bodyPr wrap="square" rtlCol="0">
            <a:spAutoFit/>
          </a:bodyPr>
          <a:lstStyle/>
          <a:p>
            <a:pPr algn="ctr"/>
            <a:r>
              <a:rPr lang="zh-CN" altLang="en-US" dirty="0"/>
              <a:t>注册新启动的应用</a:t>
            </a:r>
          </a:p>
        </p:txBody>
      </p:sp>
      <p:sp>
        <p:nvSpPr>
          <p:cNvPr id="50" name="矩形 49">
            <a:extLst>
              <a:ext uri="{FF2B5EF4-FFF2-40B4-BE49-F238E27FC236}">
                <a16:creationId xmlns:a16="http://schemas.microsoft.com/office/drawing/2014/main" id="{A5675A58-9559-4F8F-92B6-6B95B40FF44E}"/>
              </a:ext>
            </a:extLst>
          </p:cNvPr>
          <p:cNvSpPr/>
          <p:nvPr/>
        </p:nvSpPr>
        <p:spPr>
          <a:xfrm>
            <a:off x="8753891" y="5547354"/>
            <a:ext cx="1514059" cy="653422"/>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完成</a:t>
            </a:r>
          </a:p>
        </p:txBody>
      </p:sp>
      <p:cxnSp>
        <p:nvCxnSpPr>
          <p:cNvPr id="52" name="直接箭头连接符 51">
            <a:extLst>
              <a:ext uri="{FF2B5EF4-FFF2-40B4-BE49-F238E27FC236}">
                <a16:creationId xmlns:a16="http://schemas.microsoft.com/office/drawing/2014/main" id="{78534F4D-0B27-457D-999F-835D832ACC1F}"/>
              </a:ext>
            </a:extLst>
          </p:cNvPr>
          <p:cNvCxnSpPr>
            <a:cxnSpLocks/>
            <a:stCxn id="26" idx="2"/>
            <a:endCxn id="50" idx="0"/>
          </p:cNvCxnSpPr>
          <p:nvPr/>
        </p:nvCxnSpPr>
        <p:spPr>
          <a:xfrm>
            <a:off x="9480013" y="4629150"/>
            <a:ext cx="30908" cy="9182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1A912B91-007A-47BA-9C96-10DE5F7EDB32}"/>
              </a:ext>
            </a:extLst>
          </p:cNvPr>
          <p:cNvCxnSpPr>
            <a:cxnSpLocks/>
            <a:endCxn id="10" idx="2"/>
          </p:cNvCxnSpPr>
          <p:nvPr/>
        </p:nvCxnSpPr>
        <p:spPr>
          <a:xfrm rot="10800000">
            <a:off x="4377860" y="2121137"/>
            <a:ext cx="5102157" cy="285178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266333A-BA8A-412B-ACD1-FBDCD399EDCE}"/>
              </a:ext>
            </a:extLst>
          </p:cNvPr>
          <p:cNvSpPr txBox="1"/>
          <p:nvPr/>
        </p:nvSpPr>
        <p:spPr>
          <a:xfrm>
            <a:off x="5667375" y="4649756"/>
            <a:ext cx="2000249" cy="646331"/>
          </a:xfrm>
          <a:prstGeom prst="rect">
            <a:avLst/>
          </a:prstGeom>
          <a:noFill/>
        </p:spPr>
        <p:txBody>
          <a:bodyPr wrap="square" rtlCol="0">
            <a:spAutoFit/>
          </a:bodyPr>
          <a:lstStyle/>
          <a:p>
            <a:pPr algn="ctr"/>
            <a:r>
              <a:rPr lang="zh-CN" altLang="en-US" dirty="0"/>
              <a:t>注册和调整当前显示的</a:t>
            </a:r>
            <a:r>
              <a:rPr lang="en-US" altLang="zh-CN" dirty="0"/>
              <a:t>Activity</a:t>
            </a:r>
            <a:endParaRPr lang="zh-CN" altLang="en-US" dirty="0"/>
          </a:p>
        </p:txBody>
      </p:sp>
      <p:sp>
        <p:nvSpPr>
          <p:cNvPr id="61" name="文本框 60">
            <a:extLst>
              <a:ext uri="{FF2B5EF4-FFF2-40B4-BE49-F238E27FC236}">
                <a16:creationId xmlns:a16="http://schemas.microsoft.com/office/drawing/2014/main" id="{D70464A2-C4C8-4928-87D3-B4F38CB17F3F}"/>
              </a:ext>
            </a:extLst>
          </p:cNvPr>
          <p:cNvSpPr txBox="1"/>
          <p:nvPr/>
        </p:nvSpPr>
        <p:spPr>
          <a:xfrm>
            <a:off x="9411113" y="4775476"/>
            <a:ext cx="1590070" cy="369332"/>
          </a:xfrm>
          <a:prstGeom prst="rect">
            <a:avLst/>
          </a:prstGeom>
          <a:noFill/>
        </p:spPr>
        <p:txBody>
          <a:bodyPr wrap="square" rtlCol="0">
            <a:spAutoFit/>
          </a:bodyPr>
          <a:lstStyle/>
          <a:p>
            <a:pPr algn="ctr"/>
            <a:r>
              <a:rPr lang="zh-CN" altLang="en-US" dirty="0"/>
              <a:t>启动</a:t>
            </a:r>
            <a:r>
              <a:rPr lang="en-US" altLang="zh-CN" dirty="0"/>
              <a:t>Activity</a:t>
            </a:r>
            <a:endParaRPr lang="zh-CN" altLang="en-US" dirty="0"/>
          </a:p>
        </p:txBody>
      </p:sp>
    </p:spTree>
    <p:extLst>
      <p:ext uri="{BB962C8B-B14F-4D97-AF65-F5344CB8AC3E}">
        <p14:creationId xmlns:p14="http://schemas.microsoft.com/office/powerpoint/2010/main" val="3847886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类加载过程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矩形 5">
            <a:extLst>
              <a:ext uri="{FF2B5EF4-FFF2-40B4-BE49-F238E27FC236}">
                <a16:creationId xmlns:a16="http://schemas.microsoft.com/office/drawing/2014/main" id="{10ACACC7-042A-4F6E-872A-9F135C1237A6}"/>
              </a:ext>
            </a:extLst>
          </p:cNvPr>
          <p:cNvSpPr/>
          <p:nvPr/>
        </p:nvSpPr>
        <p:spPr>
          <a:xfrm>
            <a:off x="1098999" y="1402981"/>
            <a:ext cx="226797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PathClassLoader</a:t>
            </a:r>
            <a:endParaRPr lang="zh-CN" altLang="en-US" dirty="0">
              <a:solidFill>
                <a:sysClr val="windowText" lastClr="000000"/>
              </a:solidFill>
            </a:endParaRPr>
          </a:p>
        </p:txBody>
      </p:sp>
      <p:sp>
        <p:nvSpPr>
          <p:cNvPr id="7" name="矩形 6">
            <a:extLst>
              <a:ext uri="{FF2B5EF4-FFF2-40B4-BE49-F238E27FC236}">
                <a16:creationId xmlns:a16="http://schemas.microsoft.com/office/drawing/2014/main" id="{81D171DC-2434-4BDB-8FCC-F4408883BB34}"/>
              </a:ext>
            </a:extLst>
          </p:cNvPr>
          <p:cNvSpPr/>
          <p:nvPr/>
        </p:nvSpPr>
        <p:spPr>
          <a:xfrm>
            <a:off x="3765294" y="1404306"/>
            <a:ext cx="1622936"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DexPathList</a:t>
            </a:r>
            <a:endParaRPr lang="zh-CN" altLang="en-US" dirty="0">
              <a:solidFill>
                <a:sysClr val="windowText" lastClr="000000"/>
              </a:solidFill>
            </a:endParaRPr>
          </a:p>
        </p:txBody>
      </p:sp>
      <p:cxnSp>
        <p:nvCxnSpPr>
          <p:cNvPr id="8" name="直接箭头连接符 7">
            <a:extLst>
              <a:ext uri="{FF2B5EF4-FFF2-40B4-BE49-F238E27FC236}">
                <a16:creationId xmlns:a16="http://schemas.microsoft.com/office/drawing/2014/main" id="{8DC973F9-C2E3-442D-9E36-758D0A30D370}"/>
              </a:ext>
            </a:extLst>
          </p:cNvPr>
          <p:cNvCxnSpPr>
            <a:cxnSpLocks/>
            <a:stCxn id="6" idx="3"/>
            <a:endCxn id="7" idx="1"/>
          </p:cNvCxnSpPr>
          <p:nvPr/>
        </p:nvCxnSpPr>
        <p:spPr>
          <a:xfrm>
            <a:off x="3366976" y="1701616"/>
            <a:ext cx="398318" cy="1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EDAFC15-A467-4E23-9BD0-D14BF1E42243}"/>
              </a:ext>
            </a:extLst>
          </p:cNvPr>
          <p:cNvSpPr/>
          <p:nvPr/>
        </p:nvSpPr>
        <p:spPr>
          <a:xfrm>
            <a:off x="5827094" y="1402979"/>
            <a:ext cx="1275455"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endParaRPr lang="zh-CN" altLang="en-US" dirty="0">
              <a:solidFill>
                <a:sysClr val="windowText" lastClr="000000"/>
              </a:solidFill>
            </a:endParaRPr>
          </a:p>
        </p:txBody>
      </p:sp>
      <p:cxnSp>
        <p:nvCxnSpPr>
          <p:cNvPr id="15" name="直接箭头连接符 14">
            <a:extLst>
              <a:ext uri="{FF2B5EF4-FFF2-40B4-BE49-F238E27FC236}">
                <a16:creationId xmlns:a16="http://schemas.microsoft.com/office/drawing/2014/main" id="{F67344FB-8F10-49A9-AF44-E19AB011EBBF}"/>
              </a:ext>
            </a:extLst>
          </p:cNvPr>
          <p:cNvCxnSpPr>
            <a:cxnSpLocks/>
            <a:stCxn id="7" idx="3"/>
            <a:endCxn id="12" idx="1"/>
          </p:cNvCxnSpPr>
          <p:nvPr/>
        </p:nvCxnSpPr>
        <p:spPr>
          <a:xfrm flipV="1">
            <a:off x="5388230" y="1701614"/>
            <a:ext cx="438864" cy="1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90E93BC-A37B-43D9-9616-9DFED24ECA0A}"/>
              </a:ext>
            </a:extLst>
          </p:cNvPr>
          <p:cNvSpPr/>
          <p:nvPr/>
        </p:nvSpPr>
        <p:spPr>
          <a:xfrm>
            <a:off x="7578609" y="2892304"/>
            <a:ext cx="2429258"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DexFile</a:t>
            </a:r>
            <a:r>
              <a:rPr lang="en-US" altLang="zh-CN" b="1" dirty="0">
                <a:solidFill>
                  <a:sysClr val="windowText" lastClr="000000"/>
                </a:solidFill>
              </a:rPr>
              <a:t>::</a:t>
            </a:r>
            <a:r>
              <a:rPr lang="en-US" altLang="zh-CN" b="1" dirty="0" err="1">
                <a:solidFill>
                  <a:sysClr val="windowText" lastClr="000000"/>
                </a:solidFill>
              </a:rPr>
              <a:t>DexFile</a:t>
            </a:r>
            <a:endParaRPr lang="zh-CN" altLang="en-US" b="1" dirty="0">
              <a:solidFill>
                <a:sysClr val="windowText" lastClr="000000"/>
              </a:solidFill>
            </a:endParaRPr>
          </a:p>
        </p:txBody>
      </p:sp>
      <p:sp>
        <p:nvSpPr>
          <p:cNvPr id="23" name="矩形 22">
            <a:extLst>
              <a:ext uri="{FF2B5EF4-FFF2-40B4-BE49-F238E27FC236}">
                <a16:creationId xmlns:a16="http://schemas.microsoft.com/office/drawing/2014/main" id="{379049AD-E0AE-4AA4-987B-2B43FE91D602}"/>
              </a:ext>
            </a:extLst>
          </p:cNvPr>
          <p:cNvSpPr/>
          <p:nvPr/>
        </p:nvSpPr>
        <p:spPr>
          <a:xfrm>
            <a:off x="7623770" y="1404306"/>
            <a:ext cx="233893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openDexFileNative</a:t>
            </a:r>
            <a:endParaRPr lang="zh-CN" altLang="en-US" dirty="0">
              <a:solidFill>
                <a:sysClr val="windowText" lastClr="000000"/>
              </a:solidFill>
            </a:endParaRPr>
          </a:p>
        </p:txBody>
      </p:sp>
      <p:cxnSp>
        <p:nvCxnSpPr>
          <p:cNvPr id="25" name="直接箭头连接符 24">
            <a:extLst>
              <a:ext uri="{FF2B5EF4-FFF2-40B4-BE49-F238E27FC236}">
                <a16:creationId xmlns:a16="http://schemas.microsoft.com/office/drawing/2014/main" id="{A229529C-E395-4E8D-AB99-BF0B8DD77548}"/>
              </a:ext>
            </a:extLst>
          </p:cNvPr>
          <p:cNvCxnSpPr>
            <a:cxnSpLocks/>
            <a:stCxn id="12" idx="3"/>
            <a:endCxn id="23" idx="1"/>
          </p:cNvCxnSpPr>
          <p:nvPr/>
        </p:nvCxnSpPr>
        <p:spPr>
          <a:xfrm>
            <a:off x="7102549" y="1701614"/>
            <a:ext cx="521221" cy="1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0CDC48-0E8A-47FC-B1AB-AE4EAC2E36B7}"/>
              </a:ext>
            </a:extLst>
          </p:cNvPr>
          <p:cNvCxnSpPr>
            <a:stCxn id="23" idx="2"/>
            <a:endCxn id="17" idx="0"/>
          </p:cNvCxnSpPr>
          <p:nvPr/>
        </p:nvCxnSpPr>
        <p:spPr>
          <a:xfrm flipH="1">
            <a:off x="8793238" y="2001575"/>
            <a:ext cx="1" cy="8907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880ECD3-3C6D-44DD-9FDD-A5B9DB654D0E}"/>
              </a:ext>
            </a:extLst>
          </p:cNvPr>
          <p:cNvCxnSpPr/>
          <p:nvPr/>
        </p:nvCxnSpPr>
        <p:spPr>
          <a:xfrm flipV="1">
            <a:off x="8293395" y="2000248"/>
            <a:ext cx="0" cy="89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8563210A-06E1-43CE-A9FD-398D2254C15D}"/>
              </a:ext>
            </a:extLst>
          </p:cNvPr>
          <p:cNvSpPr txBox="1"/>
          <p:nvPr/>
        </p:nvSpPr>
        <p:spPr>
          <a:xfrm>
            <a:off x="10225862" y="1353917"/>
            <a:ext cx="1143000" cy="369332"/>
          </a:xfrm>
          <a:prstGeom prst="rect">
            <a:avLst/>
          </a:prstGeom>
          <a:noFill/>
        </p:spPr>
        <p:txBody>
          <a:bodyPr wrap="square" rtlCol="0">
            <a:spAutoFit/>
          </a:bodyPr>
          <a:lstStyle/>
          <a:p>
            <a:pPr algn="ctr"/>
            <a:r>
              <a:rPr lang="en-US" altLang="zh-CN" dirty="0"/>
              <a:t>Java</a:t>
            </a:r>
            <a:r>
              <a:rPr lang="zh-CN" altLang="en-US" dirty="0"/>
              <a:t>层</a:t>
            </a:r>
          </a:p>
        </p:txBody>
      </p:sp>
      <p:sp>
        <p:nvSpPr>
          <p:cNvPr id="33" name="文本框 32">
            <a:extLst>
              <a:ext uri="{FF2B5EF4-FFF2-40B4-BE49-F238E27FC236}">
                <a16:creationId xmlns:a16="http://schemas.microsoft.com/office/drawing/2014/main" id="{BC9EBC50-F21D-4813-833B-94E2BA253695}"/>
              </a:ext>
            </a:extLst>
          </p:cNvPr>
          <p:cNvSpPr txBox="1"/>
          <p:nvPr/>
        </p:nvSpPr>
        <p:spPr>
          <a:xfrm>
            <a:off x="10225862" y="3006272"/>
            <a:ext cx="1143000" cy="369332"/>
          </a:xfrm>
          <a:prstGeom prst="rect">
            <a:avLst/>
          </a:prstGeom>
          <a:noFill/>
        </p:spPr>
        <p:txBody>
          <a:bodyPr wrap="square" rtlCol="0">
            <a:spAutoFit/>
          </a:bodyPr>
          <a:lstStyle/>
          <a:p>
            <a:pPr algn="ctr"/>
            <a:r>
              <a:rPr lang="zh-CN" altLang="en-US" dirty="0"/>
              <a:t>本地层</a:t>
            </a:r>
          </a:p>
        </p:txBody>
      </p:sp>
      <p:sp>
        <p:nvSpPr>
          <p:cNvPr id="35" name="矩形 34">
            <a:extLst>
              <a:ext uri="{FF2B5EF4-FFF2-40B4-BE49-F238E27FC236}">
                <a16:creationId xmlns:a16="http://schemas.microsoft.com/office/drawing/2014/main" id="{DC5B0E0D-2E8E-4FBB-A4C3-EECFF6F47515}"/>
              </a:ext>
            </a:extLst>
          </p:cNvPr>
          <p:cNvSpPr/>
          <p:nvPr/>
        </p:nvSpPr>
        <p:spPr>
          <a:xfrm>
            <a:off x="1098999" y="3969360"/>
            <a:ext cx="2186461"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PathClassLoader</a:t>
            </a:r>
            <a:r>
              <a:rPr lang="en-US" altLang="zh-CN" dirty="0">
                <a:solidFill>
                  <a:sysClr val="windowText" lastClr="000000"/>
                </a:solidFill>
              </a:rPr>
              <a:t>.</a:t>
            </a:r>
          </a:p>
          <a:p>
            <a:pPr algn="ctr"/>
            <a:r>
              <a:rPr lang="en-US" altLang="zh-CN" dirty="0" err="1">
                <a:solidFill>
                  <a:sysClr val="windowText" lastClr="000000"/>
                </a:solidFill>
              </a:rPr>
              <a:t>loadClass</a:t>
            </a:r>
            <a:endParaRPr lang="zh-CN" altLang="en-US" dirty="0">
              <a:solidFill>
                <a:sysClr val="windowText" lastClr="000000"/>
              </a:solidFill>
            </a:endParaRPr>
          </a:p>
        </p:txBody>
      </p:sp>
      <p:sp>
        <p:nvSpPr>
          <p:cNvPr id="36" name="矩形 35">
            <a:extLst>
              <a:ext uri="{FF2B5EF4-FFF2-40B4-BE49-F238E27FC236}">
                <a16:creationId xmlns:a16="http://schemas.microsoft.com/office/drawing/2014/main" id="{4AFBADBE-848C-4AA5-9BC1-0CB3C7135725}"/>
              </a:ext>
            </a:extLst>
          </p:cNvPr>
          <p:cNvSpPr/>
          <p:nvPr/>
        </p:nvSpPr>
        <p:spPr>
          <a:xfrm>
            <a:off x="3765294" y="3969359"/>
            <a:ext cx="289068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loadClassBinaryName</a:t>
            </a:r>
            <a:endParaRPr lang="zh-CN" altLang="en-US" dirty="0">
              <a:solidFill>
                <a:sysClr val="windowText" lastClr="000000"/>
              </a:solidFill>
            </a:endParaRPr>
          </a:p>
        </p:txBody>
      </p:sp>
      <p:cxnSp>
        <p:nvCxnSpPr>
          <p:cNvPr id="37" name="直接箭头连接符 36">
            <a:extLst>
              <a:ext uri="{FF2B5EF4-FFF2-40B4-BE49-F238E27FC236}">
                <a16:creationId xmlns:a16="http://schemas.microsoft.com/office/drawing/2014/main" id="{ABE34A18-0733-489B-8B2D-7AA6CC675F71}"/>
              </a:ext>
            </a:extLst>
          </p:cNvPr>
          <p:cNvCxnSpPr>
            <a:cxnSpLocks/>
            <a:stCxn id="35" idx="3"/>
            <a:endCxn id="36" idx="1"/>
          </p:cNvCxnSpPr>
          <p:nvPr/>
        </p:nvCxnSpPr>
        <p:spPr>
          <a:xfrm flipV="1">
            <a:off x="3285460" y="4267994"/>
            <a:ext cx="47983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B9CCA3D7-654F-4BC7-AFF2-1985930E6E8D}"/>
              </a:ext>
            </a:extLst>
          </p:cNvPr>
          <p:cNvSpPr/>
          <p:nvPr/>
        </p:nvSpPr>
        <p:spPr>
          <a:xfrm>
            <a:off x="7578609" y="3969358"/>
            <a:ext cx="2890687"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DexFile</a:t>
            </a:r>
            <a:r>
              <a:rPr lang="en-US" altLang="zh-CN" dirty="0">
                <a:solidFill>
                  <a:sysClr val="windowText" lastClr="000000"/>
                </a:solidFill>
              </a:rPr>
              <a:t>.</a:t>
            </a:r>
          </a:p>
          <a:p>
            <a:pPr algn="ctr"/>
            <a:r>
              <a:rPr lang="en-US" altLang="zh-CN" dirty="0" err="1">
                <a:solidFill>
                  <a:sysClr val="windowText" lastClr="000000"/>
                </a:solidFill>
              </a:rPr>
              <a:t>defineClassNative</a:t>
            </a:r>
            <a:endParaRPr lang="zh-CN" altLang="en-US" dirty="0">
              <a:solidFill>
                <a:sysClr val="windowText" lastClr="000000"/>
              </a:solidFill>
            </a:endParaRPr>
          </a:p>
        </p:txBody>
      </p:sp>
      <p:cxnSp>
        <p:nvCxnSpPr>
          <p:cNvPr id="42" name="直接箭头连接符 41">
            <a:extLst>
              <a:ext uri="{FF2B5EF4-FFF2-40B4-BE49-F238E27FC236}">
                <a16:creationId xmlns:a16="http://schemas.microsoft.com/office/drawing/2014/main" id="{A0B78915-47DC-4A34-A640-C3970523795A}"/>
              </a:ext>
            </a:extLst>
          </p:cNvPr>
          <p:cNvCxnSpPr>
            <a:cxnSpLocks/>
            <a:stCxn id="36" idx="3"/>
            <a:endCxn id="41" idx="1"/>
          </p:cNvCxnSpPr>
          <p:nvPr/>
        </p:nvCxnSpPr>
        <p:spPr>
          <a:xfrm flipV="1">
            <a:off x="6655981" y="4267993"/>
            <a:ext cx="92262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D79316CA-38F1-4A68-A0FD-E51440EE8FBA}"/>
              </a:ext>
            </a:extLst>
          </p:cNvPr>
          <p:cNvSpPr/>
          <p:nvPr/>
        </p:nvSpPr>
        <p:spPr>
          <a:xfrm>
            <a:off x="7088368" y="5437047"/>
            <a:ext cx="3380928" cy="59726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ClassLinker</a:t>
            </a:r>
            <a:r>
              <a:rPr lang="en-US" altLang="zh-CN" b="1" dirty="0">
                <a:solidFill>
                  <a:sysClr val="windowText" lastClr="000000"/>
                </a:solidFill>
              </a:rPr>
              <a:t>::</a:t>
            </a:r>
            <a:r>
              <a:rPr lang="en-US" altLang="zh-CN" b="1" dirty="0" err="1">
                <a:solidFill>
                  <a:sysClr val="windowText" lastClr="000000"/>
                </a:solidFill>
              </a:rPr>
              <a:t>DefineClass</a:t>
            </a:r>
            <a:endParaRPr lang="zh-CN" altLang="en-US" b="1" dirty="0">
              <a:solidFill>
                <a:sysClr val="windowText" lastClr="000000"/>
              </a:solidFill>
            </a:endParaRPr>
          </a:p>
        </p:txBody>
      </p:sp>
      <p:cxnSp>
        <p:nvCxnSpPr>
          <p:cNvPr id="48" name="直接箭头连接符 47">
            <a:extLst>
              <a:ext uri="{FF2B5EF4-FFF2-40B4-BE49-F238E27FC236}">
                <a16:creationId xmlns:a16="http://schemas.microsoft.com/office/drawing/2014/main" id="{90C508CD-F544-4D85-99C7-FC48859D6CBF}"/>
              </a:ext>
            </a:extLst>
          </p:cNvPr>
          <p:cNvCxnSpPr>
            <a:cxnSpLocks/>
          </p:cNvCxnSpPr>
          <p:nvPr/>
        </p:nvCxnSpPr>
        <p:spPr>
          <a:xfrm>
            <a:off x="9399294" y="4566627"/>
            <a:ext cx="1" cy="8907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91CBFD2-B707-455D-BCC7-2F177E622094}"/>
              </a:ext>
            </a:extLst>
          </p:cNvPr>
          <p:cNvCxnSpPr/>
          <p:nvPr/>
        </p:nvCxnSpPr>
        <p:spPr>
          <a:xfrm flipV="1">
            <a:off x="8793238" y="4544991"/>
            <a:ext cx="0" cy="89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2763743-44A7-429A-A385-A0E3B6D48A03}"/>
              </a:ext>
            </a:extLst>
          </p:cNvPr>
          <p:cNvSpPr txBox="1"/>
          <p:nvPr/>
        </p:nvSpPr>
        <p:spPr>
          <a:xfrm>
            <a:off x="10598002" y="4065339"/>
            <a:ext cx="1143000" cy="369332"/>
          </a:xfrm>
          <a:prstGeom prst="rect">
            <a:avLst/>
          </a:prstGeom>
          <a:noFill/>
        </p:spPr>
        <p:txBody>
          <a:bodyPr wrap="square" rtlCol="0">
            <a:spAutoFit/>
          </a:bodyPr>
          <a:lstStyle/>
          <a:p>
            <a:pPr algn="ctr"/>
            <a:r>
              <a:rPr lang="en-US" altLang="zh-CN" dirty="0"/>
              <a:t>Java</a:t>
            </a:r>
            <a:r>
              <a:rPr lang="zh-CN" altLang="en-US" dirty="0"/>
              <a:t>层</a:t>
            </a:r>
          </a:p>
        </p:txBody>
      </p:sp>
      <p:sp>
        <p:nvSpPr>
          <p:cNvPr id="52" name="文本框 51">
            <a:extLst>
              <a:ext uri="{FF2B5EF4-FFF2-40B4-BE49-F238E27FC236}">
                <a16:creationId xmlns:a16="http://schemas.microsoft.com/office/drawing/2014/main" id="{52B50A3B-7578-4960-B072-B4651EF5727F}"/>
              </a:ext>
            </a:extLst>
          </p:cNvPr>
          <p:cNvSpPr txBox="1"/>
          <p:nvPr/>
        </p:nvSpPr>
        <p:spPr>
          <a:xfrm>
            <a:off x="10598002" y="5551015"/>
            <a:ext cx="1143000" cy="369332"/>
          </a:xfrm>
          <a:prstGeom prst="rect">
            <a:avLst/>
          </a:prstGeom>
          <a:noFill/>
        </p:spPr>
        <p:txBody>
          <a:bodyPr wrap="square" rtlCol="0">
            <a:spAutoFit/>
          </a:bodyPr>
          <a:lstStyle/>
          <a:p>
            <a:pPr algn="ctr"/>
            <a:r>
              <a:rPr lang="zh-CN" altLang="en-US" dirty="0"/>
              <a:t>本地层</a:t>
            </a:r>
          </a:p>
        </p:txBody>
      </p:sp>
    </p:spTree>
    <p:extLst>
      <p:ext uri="{BB962C8B-B14F-4D97-AF65-F5344CB8AC3E}">
        <p14:creationId xmlns:p14="http://schemas.microsoft.com/office/powerpoint/2010/main" val="33691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方法执行过程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5" name="矩形 4">
            <a:extLst>
              <a:ext uri="{FF2B5EF4-FFF2-40B4-BE49-F238E27FC236}">
                <a16:creationId xmlns:a16="http://schemas.microsoft.com/office/drawing/2014/main" id="{E18935F3-875F-40DD-9F3E-F684C4AD3282}"/>
              </a:ext>
            </a:extLst>
          </p:cNvPr>
          <p:cNvSpPr/>
          <p:nvPr/>
        </p:nvSpPr>
        <p:spPr>
          <a:xfrm>
            <a:off x="1854886" y="1371465"/>
            <a:ext cx="1225100"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Java</a:t>
            </a:r>
            <a:r>
              <a:rPr lang="zh-CN" altLang="en-US" dirty="0">
                <a:solidFill>
                  <a:sysClr val="windowText" lastClr="000000"/>
                </a:solidFill>
              </a:rPr>
              <a:t>层反射调用</a:t>
            </a:r>
          </a:p>
        </p:txBody>
      </p:sp>
      <p:sp>
        <p:nvSpPr>
          <p:cNvPr id="6" name="矩形 5">
            <a:extLst>
              <a:ext uri="{FF2B5EF4-FFF2-40B4-BE49-F238E27FC236}">
                <a16:creationId xmlns:a16="http://schemas.microsoft.com/office/drawing/2014/main" id="{9F30F0BD-15F0-4FF1-882C-58FEF0D40F1B}"/>
              </a:ext>
            </a:extLst>
          </p:cNvPr>
          <p:cNvSpPr/>
          <p:nvPr/>
        </p:nvSpPr>
        <p:spPr>
          <a:xfrm>
            <a:off x="6096000" y="1371466"/>
            <a:ext cx="4507041"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ArtInterpreterToCompiledCodeBridge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解释执行跳转到机器码执行</a:t>
            </a:r>
            <a:r>
              <a:rPr lang="en-US" altLang="zh-CN" dirty="0">
                <a:solidFill>
                  <a:sysClr val="windowText" lastClr="000000"/>
                </a:solidFill>
              </a:rPr>
              <a:t>)</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AA20D199-DDA6-4B1D-83AE-F53F7086A645}"/>
              </a:ext>
            </a:extLst>
          </p:cNvPr>
          <p:cNvSpPr/>
          <p:nvPr/>
        </p:nvSpPr>
        <p:spPr>
          <a:xfrm>
            <a:off x="3964212" y="1371465"/>
            <a:ext cx="1225100"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本地层</a:t>
            </a:r>
            <a:endParaRPr lang="en-US" altLang="zh-CN" dirty="0">
              <a:solidFill>
                <a:sysClr val="windowText" lastClr="000000"/>
              </a:solidFill>
            </a:endParaRPr>
          </a:p>
          <a:p>
            <a:pPr algn="ctr"/>
            <a:r>
              <a:rPr lang="zh-CN" altLang="en-US" dirty="0">
                <a:solidFill>
                  <a:sysClr val="windowText" lastClr="000000"/>
                </a:solidFill>
              </a:rPr>
              <a:t>反射调用</a:t>
            </a:r>
          </a:p>
        </p:txBody>
      </p:sp>
      <p:sp>
        <p:nvSpPr>
          <p:cNvPr id="12" name="矩形 11">
            <a:extLst>
              <a:ext uri="{FF2B5EF4-FFF2-40B4-BE49-F238E27FC236}">
                <a16:creationId xmlns:a16="http://schemas.microsoft.com/office/drawing/2014/main" id="{871303EF-4699-4152-B515-13998F976AE3}"/>
              </a:ext>
            </a:extLst>
          </p:cNvPr>
          <p:cNvSpPr/>
          <p:nvPr/>
        </p:nvSpPr>
        <p:spPr>
          <a:xfrm>
            <a:off x="4097561" y="3324090"/>
            <a:ext cx="263661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ArtMethod</a:t>
            </a:r>
            <a:r>
              <a:rPr lang="en-US" altLang="zh-CN" dirty="0">
                <a:solidFill>
                  <a:sysClr val="windowText" lastClr="000000"/>
                </a:solidFill>
              </a:rPr>
              <a:t>::Invoke()</a:t>
            </a:r>
            <a:endParaRPr lang="zh-CN" altLang="en-US" dirty="0">
              <a:solidFill>
                <a:sysClr val="windowText" lastClr="000000"/>
              </a:solidFill>
            </a:endParaRPr>
          </a:p>
        </p:txBody>
      </p:sp>
      <p:cxnSp>
        <p:nvCxnSpPr>
          <p:cNvPr id="13" name="连接符: 肘形 12">
            <a:extLst>
              <a:ext uri="{FF2B5EF4-FFF2-40B4-BE49-F238E27FC236}">
                <a16:creationId xmlns:a16="http://schemas.microsoft.com/office/drawing/2014/main" id="{2A0B736B-BE85-497F-9BB6-E101F5098402}"/>
              </a:ext>
            </a:extLst>
          </p:cNvPr>
          <p:cNvCxnSpPr>
            <a:stCxn id="5" idx="2"/>
            <a:endCxn id="12" idx="0"/>
          </p:cNvCxnSpPr>
          <p:nvPr/>
        </p:nvCxnSpPr>
        <p:spPr>
          <a:xfrm rot="16200000" flipH="1">
            <a:off x="3343467" y="1251689"/>
            <a:ext cx="1196370" cy="294843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47FA0FEE-40AE-4C12-ABB8-5B59471E1288}"/>
              </a:ext>
            </a:extLst>
          </p:cNvPr>
          <p:cNvCxnSpPr>
            <a:stCxn id="8" idx="2"/>
            <a:endCxn id="12" idx="0"/>
          </p:cNvCxnSpPr>
          <p:nvPr/>
        </p:nvCxnSpPr>
        <p:spPr>
          <a:xfrm rot="16200000" flipH="1">
            <a:off x="4398130" y="2306352"/>
            <a:ext cx="1196370" cy="83910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35DEA759-5E77-48D6-A377-104A1546E32F}"/>
              </a:ext>
            </a:extLst>
          </p:cNvPr>
          <p:cNvCxnSpPr>
            <a:stCxn id="6" idx="2"/>
            <a:endCxn id="12" idx="0"/>
          </p:cNvCxnSpPr>
          <p:nvPr/>
        </p:nvCxnSpPr>
        <p:spPr>
          <a:xfrm rot="5400000">
            <a:off x="6284511" y="1259079"/>
            <a:ext cx="1196369" cy="29336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A0809B3-955B-4BCC-8202-59D833DCDDA3}"/>
              </a:ext>
            </a:extLst>
          </p:cNvPr>
          <p:cNvSpPr/>
          <p:nvPr/>
        </p:nvSpPr>
        <p:spPr>
          <a:xfrm>
            <a:off x="2066247" y="5049726"/>
            <a:ext cx="2031314"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EnterinterpreterFromInvoke</a:t>
            </a:r>
            <a:endParaRPr lang="en-US" altLang="zh-CN" dirty="0">
              <a:solidFill>
                <a:sysClr val="windowText" lastClr="000000"/>
              </a:solidFill>
            </a:endParaRPr>
          </a:p>
        </p:txBody>
      </p:sp>
      <p:sp>
        <p:nvSpPr>
          <p:cNvPr id="23" name="矩形 22">
            <a:extLst>
              <a:ext uri="{FF2B5EF4-FFF2-40B4-BE49-F238E27FC236}">
                <a16:creationId xmlns:a16="http://schemas.microsoft.com/office/drawing/2014/main" id="{2082CF6C-0002-4504-B304-B935CA89EA61}"/>
              </a:ext>
            </a:extLst>
          </p:cNvPr>
          <p:cNvSpPr/>
          <p:nvPr/>
        </p:nvSpPr>
        <p:spPr>
          <a:xfrm>
            <a:off x="6734174" y="5049726"/>
            <a:ext cx="3781426" cy="68279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entry_point_from_quick_code</a:t>
            </a:r>
            <a:endParaRPr lang="en-US" altLang="zh-CN" dirty="0">
              <a:solidFill>
                <a:sysClr val="windowText" lastClr="000000"/>
              </a:solidFill>
            </a:endParaRPr>
          </a:p>
        </p:txBody>
      </p:sp>
      <p:cxnSp>
        <p:nvCxnSpPr>
          <p:cNvPr id="25" name="连接符: 肘形 24">
            <a:extLst>
              <a:ext uri="{FF2B5EF4-FFF2-40B4-BE49-F238E27FC236}">
                <a16:creationId xmlns:a16="http://schemas.microsoft.com/office/drawing/2014/main" id="{96C03A14-9990-435D-B405-31F7DDBEACF3}"/>
              </a:ext>
            </a:extLst>
          </p:cNvPr>
          <p:cNvCxnSpPr>
            <a:stCxn id="12" idx="2"/>
            <a:endCxn id="23" idx="0"/>
          </p:cNvCxnSpPr>
          <p:nvPr/>
        </p:nvCxnSpPr>
        <p:spPr>
          <a:xfrm rot="16200000" flipH="1">
            <a:off x="6535687" y="2960525"/>
            <a:ext cx="969381" cy="32090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D832E91C-8FBC-4D7A-AB3B-83DA778D518F}"/>
              </a:ext>
            </a:extLst>
          </p:cNvPr>
          <p:cNvCxnSpPr>
            <a:stCxn id="12" idx="2"/>
            <a:endCxn id="22" idx="0"/>
          </p:cNvCxnSpPr>
          <p:nvPr/>
        </p:nvCxnSpPr>
        <p:spPr>
          <a:xfrm rot="5400000">
            <a:off x="3764196" y="3398053"/>
            <a:ext cx="969381" cy="233396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4B30452-FF99-46B4-966F-07A07F3FC19F}"/>
              </a:ext>
            </a:extLst>
          </p:cNvPr>
          <p:cNvSpPr txBox="1"/>
          <p:nvPr/>
        </p:nvSpPr>
        <p:spPr>
          <a:xfrm>
            <a:off x="2979496" y="4195703"/>
            <a:ext cx="1118065" cy="369332"/>
          </a:xfrm>
          <a:prstGeom prst="rect">
            <a:avLst/>
          </a:prstGeom>
          <a:noFill/>
        </p:spPr>
        <p:txBody>
          <a:bodyPr wrap="square" rtlCol="0">
            <a:spAutoFit/>
          </a:bodyPr>
          <a:lstStyle/>
          <a:p>
            <a:r>
              <a:rPr lang="zh-CN" altLang="en-US" dirty="0"/>
              <a:t>调试模式</a:t>
            </a:r>
          </a:p>
        </p:txBody>
      </p:sp>
      <p:sp>
        <p:nvSpPr>
          <p:cNvPr id="29" name="文本框 28">
            <a:extLst>
              <a:ext uri="{FF2B5EF4-FFF2-40B4-BE49-F238E27FC236}">
                <a16:creationId xmlns:a16="http://schemas.microsoft.com/office/drawing/2014/main" id="{91C98BDD-29FC-466A-9687-33E0347A5A0C}"/>
              </a:ext>
            </a:extLst>
          </p:cNvPr>
          <p:cNvSpPr txBox="1"/>
          <p:nvPr/>
        </p:nvSpPr>
        <p:spPr>
          <a:xfrm>
            <a:off x="7353300" y="4195702"/>
            <a:ext cx="1354361" cy="369332"/>
          </a:xfrm>
          <a:prstGeom prst="rect">
            <a:avLst/>
          </a:prstGeom>
          <a:noFill/>
        </p:spPr>
        <p:txBody>
          <a:bodyPr wrap="square" rtlCol="0">
            <a:spAutoFit/>
          </a:bodyPr>
          <a:lstStyle/>
          <a:p>
            <a:r>
              <a:rPr lang="zh-CN" altLang="en-US" dirty="0"/>
              <a:t>非调试模式</a:t>
            </a:r>
          </a:p>
        </p:txBody>
      </p:sp>
    </p:spTree>
    <p:extLst>
      <p:ext uri="{BB962C8B-B14F-4D97-AF65-F5344CB8AC3E}">
        <p14:creationId xmlns:p14="http://schemas.microsoft.com/office/powerpoint/2010/main" val="97436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a:t>
            </a:r>
            <a:r>
              <a:rPr lang="en-US" altLang="zh-CN" sz="2800" b="1" dirty="0">
                <a:latin typeface="微软雅黑" pitchFamily="34" charset="-122"/>
              </a:rPr>
              <a:t>Java</a:t>
            </a:r>
            <a:r>
              <a:rPr lang="zh-CN" altLang="en-US" sz="2800" b="1" dirty="0">
                <a:latin typeface="微软雅黑" pitchFamily="34" charset="-122"/>
              </a:rPr>
              <a:t>方法执行过程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矩形 5">
            <a:extLst>
              <a:ext uri="{FF2B5EF4-FFF2-40B4-BE49-F238E27FC236}">
                <a16:creationId xmlns:a16="http://schemas.microsoft.com/office/drawing/2014/main" id="{ADD5E63B-B69E-40FB-B23E-ACA596BD661B}"/>
              </a:ext>
            </a:extLst>
          </p:cNvPr>
          <p:cNvSpPr/>
          <p:nvPr/>
        </p:nvSpPr>
        <p:spPr>
          <a:xfrm>
            <a:off x="695323" y="1171575"/>
            <a:ext cx="2794753" cy="143827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EnterinterpreterFromInvoke</a:t>
            </a:r>
            <a:endParaRPr lang="en-US" altLang="zh-CN" dirty="0">
              <a:solidFill>
                <a:sysClr val="windowText" lastClr="000000"/>
              </a:solidFill>
            </a:endParaRPr>
          </a:p>
          <a:p>
            <a:pPr algn="ctr"/>
            <a:r>
              <a:rPr lang="zh-CN" altLang="en-US" dirty="0">
                <a:solidFill>
                  <a:sysClr val="windowText" lastClr="000000"/>
                </a:solidFill>
              </a:rPr>
              <a:t>（调试模式下</a:t>
            </a:r>
            <a:r>
              <a:rPr lang="en-US" altLang="zh-CN" dirty="0" err="1">
                <a:solidFill>
                  <a:sysClr val="windowText" lastClr="000000"/>
                </a:solidFill>
              </a:rPr>
              <a:t>ArtMethod</a:t>
            </a:r>
            <a:r>
              <a:rPr lang="en-US" altLang="zh-CN" dirty="0">
                <a:solidFill>
                  <a:sysClr val="windowText" lastClr="000000"/>
                </a:solidFill>
              </a:rPr>
              <a:t>::Invoke</a:t>
            </a:r>
            <a:r>
              <a:rPr lang="zh-CN" altLang="en-US" dirty="0">
                <a:solidFill>
                  <a:sysClr val="windowText" lastClr="000000"/>
                </a:solidFill>
              </a:rPr>
              <a:t>跳转到</a:t>
            </a:r>
            <a:r>
              <a:rPr lang="en-US" altLang="zh-CN" dirty="0">
                <a:solidFill>
                  <a:sysClr val="windowText" lastClr="000000"/>
                </a:solidFill>
              </a:rPr>
              <a:t>Execute</a:t>
            </a:r>
            <a:r>
              <a:rPr lang="zh-CN" altLang="en-US" dirty="0">
                <a:solidFill>
                  <a:sysClr val="windowText" lastClr="000000"/>
                </a:solidFill>
              </a:rPr>
              <a:t>执行）</a:t>
            </a:r>
          </a:p>
        </p:txBody>
      </p:sp>
      <p:sp>
        <p:nvSpPr>
          <p:cNvPr id="7" name="矩形 6">
            <a:extLst>
              <a:ext uri="{FF2B5EF4-FFF2-40B4-BE49-F238E27FC236}">
                <a16:creationId xmlns:a16="http://schemas.microsoft.com/office/drawing/2014/main" id="{9E0F217C-9583-4FBA-AF10-840343FE189F}"/>
              </a:ext>
            </a:extLst>
          </p:cNvPr>
          <p:cNvSpPr/>
          <p:nvPr/>
        </p:nvSpPr>
        <p:spPr>
          <a:xfrm>
            <a:off x="6989635" y="1171575"/>
            <a:ext cx="3811716" cy="1438274"/>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artQuickToInterpreterBridge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机器代码执行调用解释执行的方法</a:t>
            </a:r>
            <a:r>
              <a:rPr lang="en-US" altLang="zh-CN" dirty="0">
                <a:solidFill>
                  <a:sysClr val="windowText" lastClr="000000"/>
                </a:solidFill>
              </a:rPr>
              <a:t>)</a:t>
            </a:r>
            <a:endParaRPr lang="zh-CN" altLang="en-US" dirty="0">
              <a:solidFill>
                <a:sysClr val="windowText" lastClr="000000"/>
              </a:solidFill>
            </a:endParaRPr>
          </a:p>
        </p:txBody>
      </p:sp>
      <p:sp>
        <p:nvSpPr>
          <p:cNvPr id="8" name="矩形 7">
            <a:extLst>
              <a:ext uri="{FF2B5EF4-FFF2-40B4-BE49-F238E27FC236}">
                <a16:creationId xmlns:a16="http://schemas.microsoft.com/office/drawing/2014/main" id="{D74E4795-B92B-4085-B829-6824243E7153}"/>
              </a:ext>
            </a:extLst>
          </p:cNvPr>
          <p:cNvSpPr/>
          <p:nvPr/>
        </p:nvSpPr>
        <p:spPr>
          <a:xfrm>
            <a:off x="4076211" y="1171575"/>
            <a:ext cx="2372194" cy="143827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ArtInterpreterTo</a:t>
            </a:r>
            <a:endParaRPr lang="en-US" altLang="zh-CN" dirty="0">
              <a:solidFill>
                <a:sysClr val="windowText" lastClr="000000"/>
              </a:solidFill>
            </a:endParaRPr>
          </a:p>
          <a:p>
            <a:pPr algn="ctr"/>
            <a:r>
              <a:rPr lang="en-US" altLang="zh-CN" dirty="0" err="1">
                <a:solidFill>
                  <a:sysClr val="windowText" lastClr="000000"/>
                </a:solidFill>
              </a:rPr>
              <a:t>InterpreterBridge</a:t>
            </a:r>
            <a:endParaRPr lang="en-US" altLang="zh-CN" dirty="0">
              <a:solidFill>
                <a:sysClr val="windowText" lastClr="000000"/>
              </a:solidFill>
            </a:endParaRPr>
          </a:p>
          <a:p>
            <a:pPr algn="ctr"/>
            <a:r>
              <a:rPr lang="en-US" altLang="zh-CN" dirty="0">
                <a:solidFill>
                  <a:sysClr val="windowText" lastClr="000000"/>
                </a:solidFill>
              </a:rPr>
              <a:t>(</a:t>
            </a:r>
            <a:r>
              <a:rPr lang="zh-CN" altLang="en-US" dirty="0">
                <a:solidFill>
                  <a:sysClr val="windowText" lastClr="000000"/>
                </a:solidFill>
              </a:rPr>
              <a:t>解释执行调用解释执行的方法</a:t>
            </a:r>
            <a:r>
              <a:rPr lang="en-US" altLang="zh-CN" dirty="0">
                <a:solidFill>
                  <a:sysClr val="windowText" lastClr="000000"/>
                </a:solidFill>
              </a:rPr>
              <a:t>)</a:t>
            </a:r>
            <a:endParaRPr lang="zh-CN" altLang="en-US" dirty="0">
              <a:solidFill>
                <a:sysClr val="windowText" lastClr="000000"/>
              </a:solidFill>
            </a:endParaRPr>
          </a:p>
        </p:txBody>
      </p:sp>
      <p:sp>
        <p:nvSpPr>
          <p:cNvPr id="9" name="矩形 8">
            <a:extLst>
              <a:ext uri="{FF2B5EF4-FFF2-40B4-BE49-F238E27FC236}">
                <a16:creationId xmlns:a16="http://schemas.microsoft.com/office/drawing/2014/main" id="{EAC8F68B-C494-440F-8227-73544AD9D934}"/>
              </a:ext>
            </a:extLst>
          </p:cNvPr>
          <p:cNvSpPr/>
          <p:nvPr/>
        </p:nvSpPr>
        <p:spPr>
          <a:xfrm>
            <a:off x="4425290" y="3870023"/>
            <a:ext cx="2636613"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Execute()</a:t>
            </a:r>
            <a:endParaRPr lang="zh-CN" altLang="en-US" dirty="0">
              <a:solidFill>
                <a:sysClr val="windowText" lastClr="000000"/>
              </a:solidFill>
            </a:endParaRPr>
          </a:p>
        </p:txBody>
      </p:sp>
      <p:cxnSp>
        <p:nvCxnSpPr>
          <p:cNvPr id="10" name="连接符: 肘形 9">
            <a:extLst>
              <a:ext uri="{FF2B5EF4-FFF2-40B4-BE49-F238E27FC236}">
                <a16:creationId xmlns:a16="http://schemas.microsoft.com/office/drawing/2014/main" id="{9E8C699E-CF24-44C6-98EF-5741CCCB3C30}"/>
              </a:ext>
            </a:extLst>
          </p:cNvPr>
          <p:cNvCxnSpPr>
            <a:cxnSpLocks/>
            <a:stCxn id="6" idx="2"/>
            <a:endCxn id="9" idx="0"/>
          </p:cNvCxnSpPr>
          <p:nvPr/>
        </p:nvCxnSpPr>
        <p:spPr>
          <a:xfrm rot="16200000" flipH="1">
            <a:off x="3288061" y="1414487"/>
            <a:ext cx="1260174" cy="365089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5AD0A599-70F1-4350-8C6B-0E4D739BEA41}"/>
              </a:ext>
            </a:extLst>
          </p:cNvPr>
          <p:cNvCxnSpPr>
            <a:cxnSpLocks/>
            <a:stCxn id="8" idx="2"/>
            <a:endCxn id="9" idx="0"/>
          </p:cNvCxnSpPr>
          <p:nvPr/>
        </p:nvCxnSpPr>
        <p:spPr>
          <a:xfrm rot="16200000" flipH="1">
            <a:off x="4872866" y="2999291"/>
            <a:ext cx="1260173" cy="4812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B85A2E31-3443-4938-BA7C-3F66694AF3C5}"/>
              </a:ext>
            </a:extLst>
          </p:cNvPr>
          <p:cNvCxnSpPr>
            <a:cxnSpLocks/>
            <a:stCxn id="7" idx="2"/>
            <a:endCxn id="9" idx="0"/>
          </p:cNvCxnSpPr>
          <p:nvPr/>
        </p:nvCxnSpPr>
        <p:spPr>
          <a:xfrm rot="5400000">
            <a:off x="6689458" y="1663988"/>
            <a:ext cx="1260174" cy="315189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F58BA4E7-F47E-4B82-9C0A-501DDB6C497F}"/>
              </a:ext>
            </a:extLst>
          </p:cNvPr>
          <p:cNvCxnSpPr/>
          <p:nvPr/>
        </p:nvCxnSpPr>
        <p:spPr>
          <a:xfrm rot="16200000" flipH="1">
            <a:off x="6863416" y="3506459"/>
            <a:ext cx="969381" cy="32090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47827F2F-075C-4A51-90E2-1979188906E4}"/>
              </a:ext>
            </a:extLst>
          </p:cNvPr>
          <p:cNvCxnSpPr/>
          <p:nvPr/>
        </p:nvCxnSpPr>
        <p:spPr>
          <a:xfrm rot="5400000">
            <a:off x="4091925" y="3943987"/>
            <a:ext cx="969381" cy="233396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86CB0101-9993-46EC-9212-B9C9D2EE669E}"/>
              </a:ext>
            </a:extLst>
          </p:cNvPr>
          <p:cNvSpPr/>
          <p:nvPr/>
        </p:nvSpPr>
        <p:spPr>
          <a:xfrm>
            <a:off x="1518920" y="5595659"/>
            <a:ext cx="3209019" cy="756255"/>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ArtInterpreterToCompiledCodeBridge</a:t>
            </a:r>
            <a:endParaRPr lang="en-US" altLang="zh-CN" dirty="0">
              <a:solidFill>
                <a:sysClr val="windowText" lastClr="000000"/>
              </a:solidFill>
            </a:endParaRPr>
          </a:p>
        </p:txBody>
      </p:sp>
      <p:sp>
        <p:nvSpPr>
          <p:cNvPr id="59" name="文本框 58">
            <a:extLst>
              <a:ext uri="{FF2B5EF4-FFF2-40B4-BE49-F238E27FC236}">
                <a16:creationId xmlns:a16="http://schemas.microsoft.com/office/drawing/2014/main" id="{ED57E973-8AEC-4D05-914A-E6E6E4E5FFAC}"/>
              </a:ext>
            </a:extLst>
          </p:cNvPr>
          <p:cNvSpPr txBox="1"/>
          <p:nvPr/>
        </p:nvSpPr>
        <p:spPr>
          <a:xfrm>
            <a:off x="3407346" y="4741636"/>
            <a:ext cx="1118065" cy="369332"/>
          </a:xfrm>
          <a:prstGeom prst="rect">
            <a:avLst/>
          </a:prstGeom>
          <a:noFill/>
        </p:spPr>
        <p:txBody>
          <a:bodyPr wrap="square" rtlCol="0">
            <a:spAutoFit/>
          </a:bodyPr>
          <a:lstStyle/>
          <a:p>
            <a:r>
              <a:rPr lang="en-US" altLang="zh-CN" dirty="0"/>
              <a:t>JIT</a:t>
            </a:r>
            <a:r>
              <a:rPr lang="zh-CN" altLang="en-US" dirty="0"/>
              <a:t>机制</a:t>
            </a:r>
          </a:p>
        </p:txBody>
      </p:sp>
      <p:sp>
        <p:nvSpPr>
          <p:cNvPr id="60" name="矩形 59">
            <a:extLst>
              <a:ext uri="{FF2B5EF4-FFF2-40B4-BE49-F238E27FC236}">
                <a16:creationId xmlns:a16="http://schemas.microsoft.com/office/drawing/2014/main" id="{360C8F08-9F6F-433A-9BD9-D86803591A91}"/>
              </a:ext>
            </a:extLst>
          </p:cNvPr>
          <p:cNvSpPr/>
          <p:nvPr/>
        </p:nvSpPr>
        <p:spPr>
          <a:xfrm>
            <a:off x="8324850" y="5595658"/>
            <a:ext cx="1390650" cy="79561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解释器</a:t>
            </a:r>
            <a:endParaRPr lang="en-US" altLang="zh-CN" dirty="0">
              <a:solidFill>
                <a:sysClr val="windowText" lastClr="000000"/>
              </a:solidFill>
            </a:endParaRPr>
          </a:p>
        </p:txBody>
      </p:sp>
      <p:sp>
        <p:nvSpPr>
          <p:cNvPr id="61" name="文本框 60">
            <a:extLst>
              <a:ext uri="{FF2B5EF4-FFF2-40B4-BE49-F238E27FC236}">
                <a16:creationId xmlns:a16="http://schemas.microsoft.com/office/drawing/2014/main" id="{A6B81C4F-F212-46C5-931F-21CD6326A028}"/>
              </a:ext>
            </a:extLst>
          </p:cNvPr>
          <p:cNvSpPr txBox="1"/>
          <p:nvPr/>
        </p:nvSpPr>
        <p:spPr>
          <a:xfrm>
            <a:off x="7777428" y="4739821"/>
            <a:ext cx="1118065" cy="369332"/>
          </a:xfrm>
          <a:prstGeom prst="rect">
            <a:avLst/>
          </a:prstGeom>
          <a:noFill/>
        </p:spPr>
        <p:txBody>
          <a:bodyPr wrap="square" rtlCol="0">
            <a:spAutoFit/>
          </a:bodyPr>
          <a:lstStyle/>
          <a:p>
            <a:r>
              <a:rPr lang="zh-CN" altLang="en-US" dirty="0"/>
              <a:t>解释执行</a:t>
            </a:r>
          </a:p>
        </p:txBody>
      </p:sp>
    </p:spTree>
    <p:extLst>
      <p:ext uri="{BB962C8B-B14F-4D97-AF65-F5344CB8AC3E}">
        <p14:creationId xmlns:p14="http://schemas.microsoft.com/office/powerpoint/2010/main" val="206614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平台动态分析常用技术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graphicFrame>
        <p:nvGraphicFramePr>
          <p:cNvPr id="5" name="表格 4">
            <a:extLst>
              <a:ext uri="{FF2B5EF4-FFF2-40B4-BE49-F238E27FC236}">
                <a16:creationId xmlns:a16="http://schemas.microsoft.com/office/drawing/2014/main" id="{B8026C4C-3054-4007-9825-1FBB34E498D2}"/>
              </a:ext>
            </a:extLst>
          </p:cNvPr>
          <p:cNvGraphicFramePr>
            <a:graphicFrameLocks noGrp="1"/>
          </p:cNvGraphicFramePr>
          <p:nvPr>
            <p:extLst>
              <p:ext uri="{D42A27DB-BD31-4B8C-83A1-F6EECF244321}">
                <p14:modId xmlns:p14="http://schemas.microsoft.com/office/powerpoint/2010/main" val="341999769"/>
              </p:ext>
            </p:extLst>
          </p:nvPr>
        </p:nvGraphicFramePr>
        <p:xfrm>
          <a:off x="1408863" y="1094119"/>
          <a:ext cx="9554411" cy="5122622"/>
        </p:xfrm>
        <a:graphic>
          <a:graphicData uri="http://schemas.openxmlformats.org/drawingml/2006/table">
            <a:tbl>
              <a:tblPr firstRow="1" bandRow="1">
                <a:tableStyleId>{C083E6E3-FA7D-4D7B-A595-EF9225AFEA82}</a:tableStyleId>
              </a:tblPr>
              <a:tblGrid>
                <a:gridCol w="2215368">
                  <a:extLst>
                    <a:ext uri="{9D8B030D-6E8A-4147-A177-3AD203B41FA5}">
                      <a16:colId xmlns:a16="http://schemas.microsoft.com/office/drawing/2014/main" val="2376370060"/>
                    </a:ext>
                  </a:extLst>
                </a:gridCol>
                <a:gridCol w="2478721">
                  <a:extLst>
                    <a:ext uri="{9D8B030D-6E8A-4147-A177-3AD203B41FA5}">
                      <a16:colId xmlns:a16="http://schemas.microsoft.com/office/drawing/2014/main" val="3226118574"/>
                    </a:ext>
                  </a:extLst>
                </a:gridCol>
                <a:gridCol w="2430161">
                  <a:extLst>
                    <a:ext uri="{9D8B030D-6E8A-4147-A177-3AD203B41FA5}">
                      <a16:colId xmlns:a16="http://schemas.microsoft.com/office/drawing/2014/main" val="2397610021"/>
                    </a:ext>
                  </a:extLst>
                </a:gridCol>
                <a:gridCol w="2430161">
                  <a:extLst>
                    <a:ext uri="{9D8B030D-6E8A-4147-A177-3AD203B41FA5}">
                      <a16:colId xmlns:a16="http://schemas.microsoft.com/office/drawing/2014/main" val="3942538545"/>
                    </a:ext>
                  </a:extLst>
                </a:gridCol>
              </a:tblGrid>
              <a:tr h="394428">
                <a:tc>
                  <a:txBody>
                    <a:bodyPr/>
                    <a:lstStyle/>
                    <a:p>
                      <a:r>
                        <a:rPr lang="zh-CN" altLang="en-US" dirty="0"/>
                        <a:t>实现技术</a:t>
                      </a:r>
                    </a:p>
                  </a:txBody>
                  <a:tcPr/>
                </a:tc>
                <a:tc>
                  <a:txBody>
                    <a:bodyPr/>
                    <a:lstStyle/>
                    <a:p>
                      <a:r>
                        <a:rPr lang="zh-CN" altLang="en-US" dirty="0"/>
                        <a:t>监控层级</a:t>
                      </a:r>
                    </a:p>
                  </a:txBody>
                  <a:tcPr/>
                </a:tc>
                <a:tc>
                  <a:txBody>
                    <a:bodyPr/>
                    <a:lstStyle/>
                    <a:p>
                      <a:r>
                        <a:rPr lang="zh-CN" altLang="en-US" dirty="0"/>
                        <a:t>是否依赖模拟器</a:t>
                      </a:r>
                    </a:p>
                  </a:txBody>
                  <a:tcPr/>
                </a:tc>
                <a:tc>
                  <a:txBody>
                    <a:bodyPr/>
                    <a:lstStyle/>
                    <a:p>
                      <a:r>
                        <a:rPr lang="zh-CN" altLang="en-US" dirty="0"/>
                        <a:t>工具代表</a:t>
                      </a:r>
                    </a:p>
                  </a:txBody>
                  <a:tcPr/>
                </a:tc>
                <a:extLst>
                  <a:ext uri="{0D108BD9-81ED-4DB2-BD59-A6C34878D82A}">
                    <a16:rowId xmlns:a16="http://schemas.microsoft.com/office/drawing/2014/main" val="766217236"/>
                  </a:ext>
                </a:extLst>
              </a:tr>
              <a:tr h="680794">
                <a:tc>
                  <a:txBody>
                    <a:bodyPr/>
                    <a:lstStyle/>
                    <a:p>
                      <a:r>
                        <a:rPr lang="en-US" altLang="zh-CN" dirty="0"/>
                        <a:t>Virtual Machine</a:t>
                      </a:r>
                    </a:p>
                    <a:p>
                      <a:r>
                        <a:rPr lang="en-US" altLang="zh-CN" dirty="0"/>
                        <a:t>Introspection</a:t>
                      </a:r>
                      <a:endParaRPr lang="zh-CN" altLang="en-US" dirty="0"/>
                    </a:p>
                  </a:txBody>
                  <a:tcPr/>
                </a:tc>
                <a:tc>
                  <a:txBody>
                    <a:bodyPr/>
                    <a:lstStyle/>
                    <a:p>
                      <a:r>
                        <a:rPr lang="zh-CN" altLang="en-US" dirty="0"/>
                        <a:t>本地指令</a:t>
                      </a:r>
                    </a:p>
                  </a:txBody>
                  <a:tcPr/>
                </a:tc>
                <a:tc>
                  <a:txBody>
                    <a:bodyPr/>
                    <a:lstStyle/>
                    <a:p>
                      <a:r>
                        <a:rPr lang="zh-CN" altLang="en-US" dirty="0"/>
                        <a:t>是</a:t>
                      </a:r>
                    </a:p>
                  </a:txBody>
                  <a:tcPr/>
                </a:tc>
                <a:tc>
                  <a:txBody>
                    <a:bodyPr/>
                    <a:lstStyle/>
                    <a:p>
                      <a:r>
                        <a:rPr lang="en-US" altLang="zh-CN" dirty="0" err="1"/>
                        <a:t>CopperDroid</a:t>
                      </a:r>
                      <a:endParaRPr lang="en-US" altLang="zh-CN" dirty="0"/>
                    </a:p>
                    <a:p>
                      <a:r>
                        <a:rPr lang="en-US" altLang="zh-CN" dirty="0" err="1"/>
                        <a:t>DroidScope</a:t>
                      </a:r>
                      <a:endParaRPr lang="zh-CN" altLang="en-US" dirty="0"/>
                    </a:p>
                  </a:txBody>
                  <a:tcPr/>
                </a:tc>
                <a:extLst>
                  <a:ext uri="{0D108BD9-81ED-4DB2-BD59-A6C34878D82A}">
                    <a16:rowId xmlns:a16="http://schemas.microsoft.com/office/drawing/2014/main" val="2906622467"/>
                  </a:ext>
                </a:extLst>
              </a:tr>
              <a:tr h="886138">
                <a:tc>
                  <a:txBody>
                    <a:bodyPr/>
                    <a:lstStyle/>
                    <a:p>
                      <a:r>
                        <a:rPr lang="en-US" altLang="zh-CN" dirty="0" err="1"/>
                        <a:t>ptrace</a:t>
                      </a:r>
                      <a:r>
                        <a:rPr lang="zh-CN" altLang="en-US" dirty="0"/>
                        <a:t>系统调用</a:t>
                      </a:r>
                    </a:p>
                  </a:txBody>
                  <a:tcPr/>
                </a:tc>
                <a:tc>
                  <a:txBody>
                    <a:bodyPr/>
                    <a:lstStyle/>
                    <a:p>
                      <a:r>
                        <a:rPr lang="zh-CN" altLang="en-US" dirty="0"/>
                        <a:t>本地指令</a:t>
                      </a:r>
                    </a:p>
                  </a:txBody>
                  <a:tcPr/>
                </a:tc>
                <a:tc>
                  <a:txBody>
                    <a:bodyPr/>
                    <a:lstStyle/>
                    <a:p>
                      <a:r>
                        <a:rPr lang="zh-CN" altLang="en-US" dirty="0"/>
                        <a:t>否</a:t>
                      </a:r>
                    </a:p>
                  </a:txBody>
                  <a:tcPr/>
                </a:tc>
                <a:tc>
                  <a:txBody>
                    <a:bodyPr/>
                    <a:lstStyle/>
                    <a:p>
                      <a:r>
                        <a:rPr lang="en-US" altLang="zh-CN" dirty="0" err="1"/>
                        <a:t>DroidTrace</a:t>
                      </a:r>
                      <a:r>
                        <a:rPr lang="zh-CN" altLang="en-US" dirty="0"/>
                        <a:t>，</a:t>
                      </a:r>
                      <a:r>
                        <a:rPr lang="en-US" altLang="zh-CN" dirty="0" err="1"/>
                        <a:t>strace</a:t>
                      </a:r>
                      <a:endParaRPr lang="en-US" altLang="zh-CN" dirty="0"/>
                    </a:p>
                    <a:p>
                      <a:r>
                        <a:rPr lang="en-US" altLang="zh-CN" dirty="0" err="1"/>
                        <a:t>ltrace</a:t>
                      </a:r>
                      <a:endParaRPr lang="zh-CN" altLang="en-US" dirty="0"/>
                    </a:p>
                  </a:txBody>
                  <a:tcPr/>
                </a:tc>
                <a:extLst>
                  <a:ext uri="{0D108BD9-81ED-4DB2-BD59-A6C34878D82A}">
                    <a16:rowId xmlns:a16="http://schemas.microsoft.com/office/drawing/2014/main" val="305212760"/>
                  </a:ext>
                </a:extLst>
              </a:tr>
              <a:tr h="803391">
                <a:tc>
                  <a:txBody>
                    <a:bodyPr/>
                    <a:lstStyle/>
                    <a:p>
                      <a:r>
                        <a:rPr lang="en-US" altLang="zh-CN" dirty="0"/>
                        <a:t>Application Instrumentation</a:t>
                      </a:r>
                      <a:endParaRPr lang="zh-CN" altLang="en-US" dirty="0"/>
                    </a:p>
                  </a:txBody>
                  <a:tcPr/>
                </a:tc>
                <a:tc>
                  <a:txBody>
                    <a:bodyPr/>
                    <a:lstStyle/>
                    <a:p>
                      <a:r>
                        <a:rPr lang="en-US" altLang="zh-CN" dirty="0"/>
                        <a:t>Java</a:t>
                      </a:r>
                      <a:r>
                        <a:rPr lang="zh-CN" altLang="en-US" dirty="0"/>
                        <a:t>方法调用</a:t>
                      </a:r>
                    </a:p>
                  </a:txBody>
                  <a:tcPr/>
                </a:tc>
                <a:tc>
                  <a:txBody>
                    <a:bodyPr/>
                    <a:lstStyle/>
                    <a:p>
                      <a:r>
                        <a:rPr lang="zh-CN" altLang="en-US" dirty="0"/>
                        <a:t>否</a:t>
                      </a:r>
                    </a:p>
                  </a:txBody>
                  <a:tcPr/>
                </a:tc>
                <a:tc>
                  <a:txBody>
                    <a:bodyPr/>
                    <a:lstStyle/>
                    <a:p>
                      <a:r>
                        <a:rPr lang="en-US" altLang="zh-CN" dirty="0" err="1"/>
                        <a:t>APIMonitor</a:t>
                      </a:r>
                      <a:endParaRPr lang="zh-CN" altLang="en-US" dirty="0"/>
                    </a:p>
                  </a:txBody>
                  <a:tcPr/>
                </a:tc>
                <a:extLst>
                  <a:ext uri="{0D108BD9-81ED-4DB2-BD59-A6C34878D82A}">
                    <a16:rowId xmlns:a16="http://schemas.microsoft.com/office/drawing/2014/main" val="2391046262"/>
                  </a:ext>
                </a:extLst>
              </a:tr>
              <a:tr h="886138">
                <a:tc>
                  <a:txBody>
                    <a:bodyPr/>
                    <a:lstStyle/>
                    <a:p>
                      <a:r>
                        <a:rPr lang="en-US" altLang="zh-CN" dirty="0"/>
                        <a:t>DVM/ART Instrumentation</a:t>
                      </a:r>
                      <a:endParaRPr lang="zh-CN" altLang="en-US" dirty="0"/>
                    </a:p>
                  </a:txBody>
                  <a:tcPr/>
                </a:tc>
                <a:tc>
                  <a:txBody>
                    <a:bodyPr/>
                    <a:lstStyle/>
                    <a:p>
                      <a:r>
                        <a:rPr lang="en-US" altLang="zh-CN" dirty="0"/>
                        <a:t>Java</a:t>
                      </a:r>
                      <a:r>
                        <a:rPr lang="zh-CN" altLang="en-US" dirty="0"/>
                        <a:t>字节码</a:t>
                      </a:r>
                    </a:p>
                  </a:txBody>
                  <a:tcPr/>
                </a:tc>
                <a:tc>
                  <a:txBody>
                    <a:bodyPr/>
                    <a:lstStyle/>
                    <a:p>
                      <a:r>
                        <a:rPr lang="zh-CN" altLang="en-US" dirty="0"/>
                        <a:t>否</a:t>
                      </a:r>
                    </a:p>
                  </a:txBody>
                  <a:tcPr/>
                </a:tc>
                <a:tc>
                  <a:txBody>
                    <a:bodyPr/>
                    <a:lstStyle/>
                    <a:p>
                      <a:r>
                        <a:rPr lang="en-US" altLang="zh-CN" dirty="0" err="1"/>
                        <a:t>TaintDroid</a:t>
                      </a:r>
                      <a:endParaRPr lang="en-US" altLang="zh-CN" dirty="0"/>
                    </a:p>
                    <a:p>
                      <a:r>
                        <a:rPr lang="en-US" altLang="zh-CN" dirty="0" err="1"/>
                        <a:t>DroidScope</a:t>
                      </a:r>
                      <a:endParaRPr lang="en-US" altLang="zh-CN" dirty="0"/>
                    </a:p>
                    <a:p>
                      <a:r>
                        <a:rPr lang="en-US" altLang="zh-CN" dirty="0" err="1"/>
                        <a:t>Droidbox</a:t>
                      </a:r>
                      <a:endParaRPr lang="zh-CN" altLang="en-US" dirty="0"/>
                    </a:p>
                  </a:txBody>
                  <a:tcPr/>
                </a:tc>
                <a:extLst>
                  <a:ext uri="{0D108BD9-81ED-4DB2-BD59-A6C34878D82A}">
                    <a16:rowId xmlns:a16="http://schemas.microsoft.com/office/drawing/2014/main" val="1211800877"/>
                  </a:ext>
                </a:extLst>
              </a:tr>
              <a:tr h="803391">
                <a:tc>
                  <a:txBody>
                    <a:bodyPr/>
                    <a:lstStyle/>
                    <a:p>
                      <a:r>
                        <a:rPr lang="en-US" altLang="zh-CN" dirty="0"/>
                        <a:t>Linux kernel Instrumentation</a:t>
                      </a:r>
                      <a:endParaRPr lang="zh-CN" altLang="en-US" dirty="0"/>
                    </a:p>
                  </a:txBody>
                  <a:tcPr/>
                </a:tc>
                <a:tc>
                  <a:txBody>
                    <a:bodyPr/>
                    <a:lstStyle/>
                    <a:p>
                      <a:r>
                        <a:rPr lang="zh-CN" altLang="en-US" dirty="0"/>
                        <a:t>系统调用</a:t>
                      </a:r>
                    </a:p>
                  </a:txBody>
                  <a:tcPr/>
                </a:tc>
                <a:tc>
                  <a:txBody>
                    <a:bodyPr/>
                    <a:lstStyle/>
                    <a:p>
                      <a:r>
                        <a:rPr lang="zh-CN" altLang="en-US" dirty="0"/>
                        <a:t>否</a:t>
                      </a:r>
                    </a:p>
                  </a:txBody>
                  <a:tcPr/>
                </a:tc>
                <a:tc>
                  <a:txBody>
                    <a:bodyPr/>
                    <a:lstStyle/>
                    <a:p>
                      <a:endParaRPr lang="zh-CN" altLang="en-US" dirty="0"/>
                    </a:p>
                  </a:txBody>
                  <a:tcPr/>
                </a:tc>
                <a:extLst>
                  <a:ext uri="{0D108BD9-81ED-4DB2-BD59-A6C34878D82A}">
                    <a16:rowId xmlns:a16="http://schemas.microsoft.com/office/drawing/2014/main" val="2980009198"/>
                  </a:ext>
                </a:extLst>
              </a:tr>
              <a:tr h="389026">
                <a:tc>
                  <a:txBody>
                    <a:bodyPr/>
                    <a:lstStyle/>
                    <a:p>
                      <a:r>
                        <a:rPr lang="en-US" altLang="zh-CN" dirty="0"/>
                        <a:t>Hooking</a:t>
                      </a:r>
                      <a:r>
                        <a:rPr lang="zh-CN" altLang="en-US" dirty="0"/>
                        <a:t>技术</a:t>
                      </a:r>
                    </a:p>
                  </a:txBody>
                  <a:tcPr/>
                </a:tc>
                <a:tc>
                  <a:txBody>
                    <a:bodyPr/>
                    <a:lstStyle/>
                    <a:p>
                      <a:r>
                        <a:rPr lang="zh-CN" altLang="en-US" dirty="0"/>
                        <a:t>本地函数</a:t>
                      </a:r>
                      <a:r>
                        <a:rPr lang="en-US" altLang="zh-CN" dirty="0"/>
                        <a:t>/Java</a:t>
                      </a:r>
                      <a:r>
                        <a:rPr lang="zh-CN" altLang="en-US" dirty="0"/>
                        <a:t>方法</a:t>
                      </a:r>
                      <a:endParaRPr lang="en-US" altLang="zh-CN" dirty="0"/>
                    </a:p>
                  </a:txBody>
                  <a:tcPr/>
                </a:tc>
                <a:tc>
                  <a:txBody>
                    <a:bodyPr/>
                    <a:lstStyle/>
                    <a:p>
                      <a:r>
                        <a:rPr lang="zh-CN" altLang="en-US" dirty="0"/>
                        <a:t>否</a:t>
                      </a:r>
                    </a:p>
                  </a:txBody>
                  <a:tcPr/>
                </a:tc>
                <a:tc>
                  <a:txBody>
                    <a:bodyPr/>
                    <a:lstStyle/>
                    <a:p>
                      <a:r>
                        <a:rPr lang="en-US" altLang="zh-CN" dirty="0" err="1"/>
                        <a:t>Inspeckage</a:t>
                      </a:r>
                      <a:r>
                        <a:rPr lang="zh-CN" altLang="en-US" dirty="0"/>
                        <a:t>，</a:t>
                      </a:r>
                      <a:r>
                        <a:rPr lang="en-US" altLang="zh-CN" dirty="0" err="1"/>
                        <a:t>Xposed</a:t>
                      </a:r>
                      <a:r>
                        <a:rPr lang="en-US" altLang="zh-CN" dirty="0"/>
                        <a:t>, Frida</a:t>
                      </a:r>
                      <a:endParaRPr lang="zh-CN" altLang="en-US" dirty="0"/>
                    </a:p>
                  </a:txBody>
                  <a:tcPr/>
                </a:tc>
                <a:extLst>
                  <a:ext uri="{0D108BD9-81ED-4DB2-BD59-A6C34878D82A}">
                    <a16:rowId xmlns:a16="http://schemas.microsoft.com/office/drawing/2014/main" val="3011145518"/>
                  </a:ext>
                </a:extLst>
              </a:tr>
            </a:tbl>
          </a:graphicData>
        </a:graphic>
      </p:graphicFrame>
    </p:spTree>
    <p:extLst>
      <p:ext uri="{BB962C8B-B14F-4D97-AF65-F5344CB8AC3E}">
        <p14:creationId xmlns:p14="http://schemas.microsoft.com/office/powerpoint/2010/main" val="353615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应用保护技术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graphicFrame>
        <p:nvGraphicFramePr>
          <p:cNvPr id="5" name="表格 4">
            <a:extLst>
              <a:ext uri="{FF2B5EF4-FFF2-40B4-BE49-F238E27FC236}">
                <a16:creationId xmlns:a16="http://schemas.microsoft.com/office/drawing/2014/main" id="{7FCC3251-1E33-4DB4-A383-5CCF4FAD1D9F}"/>
              </a:ext>
            </a:extLst>
          </p:cNvPr>
          <p:cNvGraphicFramePr>
            <a:graphicFrameLocks noGrp="1"/>
          </p:cNvGraphicFramePr>
          <p:nvPr>
            <p:extLst>
              <p:ext uri="{D42A27DB-BD31-4B8C-83A1-F6EECF244321}">
                <p14:modId xmlns:p14="http://schemas.microsoft.com/office/powerpoint/2010/main" val="94079856"/>
              </p:ext>
            </p:extLst>
          </p:nvPr>
        </p:nvGraphicFramePr>
        <p:xfrm>
          <a:off x="1317132" y="1085922"/>
          <a:ext cx="9557735" cy="5120640"/>
        </p:xfrm>
        <a:graphic>
          <a:graphicData uri="http://schemas.openxmlformats.org/drawingml/2006/table">
            <a:tbl>
              <a:tblPr firstRow="1" bandRow="1">
                <a:tableStyleId>{C083E6E3-FA7D-4D7B-A595-EF9225AFEA82}</a:tableStyleId>
              </a:tblPr>
              <a:tblGrid>
                <a:gridCol w="2470771">
                  <a:extLst>
                    <a:ext uri="{9D8B030D-6E8A-4147-A177-3AD203B41FA5}">
                      <a16:colId xmlns:a16="http://schemas.microsoft.com/office/drawing/2014/main" val="2376370060"/>
                    </a:ext>
                  </a:extLst>
                </a:gridCol>
                <a:gridCol w="3578535">
                  <a:extLst>
                    <a:ext uri="{9D8B030D-6E8A-4147-A177-3AD203B41FA5}">
                      <a16:colId xmlns:a16="http://schemas.microsoft.com/office/drawing/2014/main" val="3226118574"/>
                    </a:ext>
                  </a:extLst>
                </a:gridCol>
                <a:gridCol w="3508429">
                  <a:extLst>
                    <a:ext uri="{9D8B030D-6E8A-4147-A177-3AD203B41FA5}">
                      <a16:colId xmlns:a16="http://schemas.microsoft.com/office/drawing/2014/main" val="2397610021"/>
                    </a:ext>
                  </a:extLst>
                </a:gridCol>
              </a:tblGrid>
              <a:tr h="283956">
                <a:tc>
                  <a:txBody>
                    <a:bodyPr/>
                    <a:lstStyle/>
                    <a:p>
                      <a:r>
                        <a:rPr lang="zh-CN" altLang="en-US" dirty="0"/>
                        <a:t>名称</a:t>
                      </a:r>
                    </a:p>
                  </a:txBody>
                  <a:tcPr/>
                </a:tc>
                <a:tc>
                  <a:txBody>
                    <a:bodyPr/>
                    <a:lstStyle/>
                    <a:p>
                      <a:r>
                        <a:rPr lang="zh-CN" altLang="en-US" dirty="0"/>
                        <a:t>描述</a:t>
                      </a:r>
                    </a:p>
                  </a:txBody>
                  <a:tcPr/>
                </a:tc>
                <a:tc>
                  <a:txBody>
                    <a:bodyPr/>
                    <a:lstStyle/>
                    <a:p>
                      <a:r>
                        <a:rPr lang="zh-CN" altLang="en-US" dirty="0"/>
                        <a:t>用途</a:t>
                      </a:r>
                    </a:p>
                  </a:txBody>
                  <a:tcPr/>
                </a:tc>
                <a:extLst>
                  <a:ext uri="{0D108BD9-81ED-4DB2-BD59-A6C34878D82A}">
                    <a16:rowId xmlns:a16="http://schemas.microsoft.com/office/drawing/2014/main" val="766217236"/>
                  </a:ext>
                </a:extLst>
              </a:tr>
              <a:tr h="428060">
                <a:tc>
                  <a:txBody>
                    <a:bodyPr/>
                    <a:lstStyle/>
                    <a:p>
                      <a:r>
                        <a:rPr lang="zh-CN" altLang="en-US" dirty="0"/>
                        <a:t>完整性校验 </a:t>
                      </a:r>
                    </a:p>
                  </a:txBody>
                  <a:tcPr/>
                </a:tc>
                <a:tc>
                  <a:txBody>
                    <a:bodyPr/>
                    <a:lstStyle/>
                    <a:p>
                      <a:r>
                        <a:rPr lang="zh-CN" altLang="en-US" dirty="0"/>
                        <a:t>应用运行时对自身代码数据进行校验</a:t>
                      </a:r>
                    </a:p>
                  </a:txBody>
                  <a:tcPr/>
                </a:tc>
                <a:tc>
                  <a:txBody>
                    <a:bodyPr/>
                    <a:lstStyle/>
                    <a:p>
                      <a:r>
                        <a:rPr lang="zh-CN" altLang="en-US" dirty="0"/>
                        <a:t>对抗修改应用的技术如</a:t>
                      </a:r>
                      <a:endParaRPr lang="en-US" altLang="zh-CN" dirty="0"/>
                    </a:p>
                    <a:p>
                      <a:r>
                        <a:rPr lang="en-US" altLang="zh-CN" dirty="0"/>
                        <a:t>Application Instrumentation</a:t>
                      </a:r>
                      <a:endParaRPr lang="zh-CN" altLang="en-US" dirty="0"/>
                    </a:p>
                  </a:txBody>
                  <a:tcPr/>
                </a:tc>
                <a:extLst>
                  <a:ext uri="{0D108BD9-81ED-4DB2-BD59-A6C34878D82A}">
                    <a16:rowId xmlns:a16="http://schemas.microsoft.com/office/drawing/2014/main" val="2906622467"/>
                  </a:ext>
                </a:extLst>
              </a:tr>
              <a:tr h="420266">
                <a:tc>
                  <a:txBody>
                    <a:bodyPr/>
                    <a:lstStyle/>
                    <a:p>
                      <a:r>
                        <a:rPr lang="zh-CN" altLang="en-US" dirty="0"/>
                        <a:t>名称混淆 </a:t>
                      </a:r>
                    </a:p>
                  </a:txBody>
                  <a:tcPr/>
                </a:tc>
                <a:tc>
                  <a:txBody>
                    <a:bodyPr/>
                    <a:lstStyle/>
                    <a:p>
                      <a:r>
                        <a:rPr lang="zh-CN" altLang="en-US" dirty="0"/>
                        <a:t>将方法和变量名修改为无意义的字符串</a:t>
                      </a:r>
                    </a:p>
                  </a:txBody>
                  <a:tcPr/>
                </a:tc>
                <a:tc>
                  <a:txBody>
                    <a:bodyPr/>
                    <a:lstStyle/>
                    <a:p>
                      <a:r>
                        <a:rPr lang="zh-CN" altLang="en-US" dirty="0"/>
                        <a:t>增加逆向分析应用逻辑的难度</a:t>
                      </a:r>
                    </a:p>
                  </a:txBody>
                  <a:tcPr/>
                </a:tc>
                <a:extLst>
                  <a:ext uri="{0D108BD9-81ED-4DB2-BD59-A6C34878D82A}">
                    <a16:rowId xmlns:a16="http://schemas.microsoft.com/office/drawing/2014/main" val="305212760"/>
                  </a:ext>
                </a:extLst>
              </a:tr>
              <a:tr h="435462">
                <a:tc>
                  <a:txBody>
                    <a:bodyPr/>
                    <a:lstStyle/>
                    <a:p>
                      <a:r>
                        <a:rPr lang="zh-CN" altLang="en-US" dirty="0"/>
                        <a:t>方法执行混淆</a:t>
                      </a:r>
                    </a:p>
                  </a:txBody>
                  <a:tcPr/>
                </a:tc>
                <a:tc>
                  <a:txBody>
                    <a:bodyPr/>
                    <a:lstStyle/>
                    <a:p>
                      <a:r>
                        <a:rPr lang="en-US" altLang="zh-CN" dirty="0"/>
                        <a:t>hook</a:t>
                      </a:r>
                      <a:r>
                        <a:rPr lang="zh-CN" altLang="en-US" dirty="0"/>
                        <a:t>某些方法使其名称与实际执行代码不符</a:t>
                      </a:r>
                    </a:p>
                  </a:txBody>
                  <a:tcPr/>
                </a:tc>
                <a:tc>
                  <a:txBody>
                    <a:bodyPr/>
                    <a:lstStyle/>
                    <a:p>
                      <a:r>
                        <a:rPr lang="zh-CN" altLang="en-US" dirty="0"/>
                        <a:t>对抗动态分析技术</a:t>
                      </a:r>
                    </a:p>
                  </a:txBody>
                  <a:tcPr/>
                </a:tc>
                <a:extLst>
                  <a:ext uri="{0D108BD9-81ED-4DB2-BD59-A6C34878D82A}">
                    <a16:rowId xmlns:a16="http://schemas.microsoft.com/office/drawing/2014/main" val="2391046262"/>
                  </a:ext>
                </a:extLst>
              </a:tr>
              <a:tr h="399699">
                <a:tc>
                  <a:txBody>
                    <a:bodyPr/>
                    <a:lstStyle/>
                    <a:p>
                      <a:r>
                        <a:rPr lang="en-US" altLang="zh-CN" dirty="0" err="1"/>
                        <a:t>dex</a:t>
                      </a:r>
                      <a:r>
                        <a:rPr lang="en-US" altLang="zh-CN" dirty="0"/>
                        <a:t> </a:t>
                      </a:r>
                      <a:r>
                        <a:rPr lang="zh-CN" altLang="en-US" dirty="0"/>
                        <a:t>文件动态加载 </a:t>
                      </a:r>
                    </a:p>
                  </a:txBody>
                  <a:tcPr/>
                </a:tc>
                <a:tc>
                  <a:txBody>
                    <a:bodyPr/>
                    <a:lstStyle/>
                    <a:p>
                      <a:r>
                        <a:rPr lang="zh-CN" altLang="en-US" dirty="0"/>
                        <a:t>将</a:t>
                      </a:r>
                      <a:r>
                        <a:rPr lang="en-US" altLang="zh-CN" dirty="0" err="1"/>
                        <a:t>dex</a:t>
                      </a:r>
                      <a:r>
                        <a:rPr lang="zh-CN" altLang="en-US" dirty="0"/>
                        <a:t>文件加密，在需要时动态的解密和加载或者修改</a:t>
                      </a:r>
                    </a:p>
                  </a:txBody>
                  <a:tcPr/>
                </a:tc>
                <a:tc>
                  <a:txBody>
                    <a:bodyPr/>
                    <a:lstStyle/>
                    <a:p>
                      <a:r>
                        <a:rPr lang="zh-CN" altLang="en-US" dirty="0"/>
                        <a:t>对抗静态分析，并通过</a:t>
                      </a:r>
                      <a:r>
                        <a:rPr lang="en-US" altLang="zh-CN" dirty="0" err="1"/>
                        <a:t>dex</a:t>
                      </a:r>
                      <a:r>
                        <a:rPr lang="zh-CN" altLang="en-US" dirty="0"/>
                        <a:t>文件部分解密等技术对抗脱壳工具</a:t>
                      </a:r>
                    </a:p>
                  </a:txBody>
                  <a:tcPr/>
                </a:tc>
                <a:extLst>
                  <a:ext uri="{0D108BD9-81ED-4DB2-BD59-A6C34878D82A}">
                    <a16:rowId xmlns:a16="http://schemas.microsoft.com/office/drawing/2014/main" val="1211800877"/>
                  </a:ext>
                </a:extLst>
              </a:tr>
              <a:tr h="442128">
                <a:tc>
                  <a:txBody>
                    <a:bodyPr/>
                    <a:lstStyle/>
                    <a:p>
                      <a:r>
                        <a:rPr lang="zh-CN" altLang="en-US" dirty="0"/>
                        <a:t>方法本地实现 </a:t>
                      </a:r>
                    </a:p>
                  </a:txBody>
                  <a:tcPr/>
                </a:tc>
                <a:tc>
                  <a:txBody>
                    <a:bodyPr/>
                    <a:lstStyle/>
                    <a:p>
                      <a:r>
                        <a:rPr lang="zh-CN" altLang="en-US" dirty="0"/>
                        <a:t>将</a:t>
                      </a:r>
                      <a:r>
                        <a:rPr lang="en-US" altLang="zh-CN" dirty="0"/>
                        <a:t>Java</a:t>
                      </a:r>
                      <a:r>
                        <a:rPr lang="zh-CN" altLang="en-US" dirty="0"/>
                        <a:t>方法转换为本地代码来实现，可以借助</a:t>
                      </a:r>
                      <a:r>
                        <a:rPr lang="en-US" altLang="zh-CN" dirty="0"/>
                        <a:t>VMP</a:t>
                      </a:r>
                      <a:r>
                        <a:rPr lang="zh-CN" altLang="en-US" dirty="0"/>
                        <a:t>技术增加分析难度</a:t>
                      </a:r>
                    </a:p>
                  </a:txBody>
                  <a:tcPr/>
                </a:tc>
                <a:tc>
                  <a:txBody>
                    <a:bodyPr/>
                    <a:lstStyle/>
                    <a:p>
                      <a:r>
                        <a:rPr lang="zh-CN" altLang="en-US" dirty="0"/>
                        <a:t>增加逆向分析应用逻辑的难度</a:t>
                      </a:r>
                    </a:p>
                  </a:txBody>
                  <a:tcPr/>
                </a:tc>
                <a:extLst>
                  <a:ext uri="{0D108BD9-81ED-4DB2-BD59-A6C34878D82A}">
                    <a16:rowId xmlns:a16="http://schemas.microsoft.com/office/drawing/2014/main" val="2980009198"/>
                  </a:ext>
                </a:extLst>
              </a:tr>
              <a:tr h="280067">
                <a:tc>
                  <a:txBody>
                    <a:bodyPr/>
                    <a:lstStyle/>
                    <a:p>
                      <a:r>
                        <a:rPr lang="zh-CN" altLang="en-US" dirty="0"/>
                        <a:t>模拟器检测 </a:t>
                      </a:r>
                    </a:p>
                  </a:txBody>
                  <a:tcPr/>
                </a:tc>
                <a:tc>
                  <a:txBody>
                    <a:bodyPr/>
                    <a:lstStyle/>
                    <a:p>
                      <a:r>
                        <a:rPr lang="zh-CN" altLang="en-US" dirty="0"/>
                        <a:t>根据模拟器的某些特征检测运行环境是否为模拟器</a:t>
                      </a:r>
                      <a:endParaRPr lang="en-US" altLang="zh-CN" dirty="0"/>
                    </a:p>
                  </a:txBody>
                  <a:tcPr/>
                </a:tc>
                <a:tc>
                  <a:txBody>
                    <a:bodyPr/>
                    <a:lstStyle/>
                    <a:p>
                      <a:r>
                        <a:rPr lang="zh-CN" altLang="en-US" dirty="0"/>
                        <a:t>对抗基于模拟器的动态分析工具</a:t>
                      </a:r>
                    </a:p>
                  </a:txBody>
                  <a:tcPr/>
                </a:tc>
                <a:extLst>
                  <a:ext uri="{0D108BD9-81ED-4DB2-BD59-A6C34878D82A}">
                    <a16:rowId xmlns:a16="http://schemas.microsoft.com/office/drawing/2014/main" val="3011145518"/>
                  </a:ext>
                </a:extLst>
              </a:tr>
              <a:tr h="280067">
                <a:tc>
                  <a:txBody>
                    <a:bodyPr/>
                    <a:lstStyle/>
                    <a:p>
                      <a:r>
                        <a:rPr lang="zh-CN" altLang="en-US" dirty="0"/>
                        <a:t>反调试 </a:t>
                      </a:r>
                    </a:p>
                  </a:txBody>
                  <a:tcPr/>
                </a:tc>
                <a:tc>
                  <a:txBody>
                    <a:bodyPr/>
                    <a:lstStyle/>
                    <a:p>
                      <a:r>
                        <a:rPr lang="zh-CN" altLang="en-US" dirty="0"/>
                        <a:t>通过各种手段检测应用是否处于被调试的状态</a:t>
                      </a:r>
                      <a:endParaRPr lang="en-US" altLang="zh-CN" dirty="0"/>
                    </a:p>
                  </a:txBody>
                  <a:tcPr/>
                </a:tc>
                <a:tc>
                  <a:txBody>
                    <a:bodyPr/>
                    <a:lstStyle/>
                    <a:p>
                      <a:r>
                        <a:rPr lang="zh-CN" altLang="en-US" dirty="0"/>
                        <a:t>对抗动态分析工具</a:t>
                      </a:r>
                    </a:p>
                  </a:txBody>
                  <a:tcPr/>
                </a:tc>
                <a:extLst>
                  <a:ext uri="{0D108BD9-81ED-4DB2-BD59-A6C34878D82A}">
                    <a16:rowId xmlns:a16="http://schemas.microsoft.com/office/drawing/2014/main" val="3207286790"/>
                  </a:ext>
                </a:extLst>
              </a:tr>
            </a:tbl>
          </a:graphicData>
        </a:graphic>
      </p:graphicFrame>
    </p:spTree>
    <p:extLst>
      <p:ext uri="{BB962C8B-B14F-4D97-AF65-F5344CB8AC3E}">
        <p14:creationId xmlns:p14="http://schemas.microsoft.com/office/powerpoint/2010/main" val="426649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413678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概述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14" name="矩形 13">
            <a:extLst>
              <a:ext uri="{FF2B5EF4-FFF2-40B4-BE49-F238E27FC236}">
                <a16:creationId xmlns:a16="http://schemas.microsoft.com/office/drawing/2014/main" id="{549FA33F-5DA8-4450-B231-7D235D5CDDD2}"/>
              </a:ext>
            </a:extLst>
          </p:cNvPr>
          <p:cNvSpPr/>
          <p:nvPr/>
        </p:nvSpPr>
        <p:spPr>
          <a:xfrm>
            <a:off x="1356168" y="2693642"/>
            <a:ext cx="2207991"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ART Instrumentation</a:t>
            </a:r>
            <a:endParaRPr lang="zh-CN" altLang="en-US" dirty="0">
              <a:solidFill>
                <a:sysClr val="windowText" lastClr="000000"/>
              </a:solidFill>
            </a:endParaRPr>
          </a:p>
        </p:txBody>
      </p:sp>
      <p:sp>
        <p:nvSpPr>
          <p:cNvPr id="15" name="矩形 14">
            <a:extLst>
              <a:ext uri="{FF2B5EF4-FFF2-40B4-BE49-F238E27FC236}">
                <a16:creationId xmlns:a16="http://schemas.microsoft.com/office/drawing/2014/main" id="{A42C412D-FFC3-4BD9-964A-940267B97E90}"/>
              </a:ext>
            </a:extLst>
          </p:cNvPr>
          <p:cNvSpPr/>
          <p:nvPr/>
        </p:nvSpPr>
        <p:spPr>
          <a:xfrm>
            <a:off x="1356167" y="3896236"/>
            <a:ext cx="2207991"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Frida</a:t>
            </a:r>
            <a:endParaRPr lang="zh-CN" altLang="en-US" dirty="0">
              <a:solidFill>
                <a:sysClr val="windowText" lastClr="000000"/>
              </a:solidFill>
            </a:endParaRPr>
          </a:p>
        </p:txBody>
      </p:sp>
      <p:sp>
        <p:nvSpPr>
          <p:cNvPr id="16" name="矩形 15">
            <a:extLst>
              <a:ext uri="{FF2B5EF4-FFF2-40B4-BE49-F238E27FC236}">
                <a16:creationId xmlns:a16="http://schemas.microsoft.com/office/drawing/2014/main" id="{DE5EDA15-00BA-4688-80FE-8A1FC8BEFEAA}"/>
              </a:ext>
            </a:extLst>
          </p:cNvPr>
          <p:cNvSpPr/>
          <p:nvPr/>
        </p:nvSpPr>
        <p:spPr>
          <a:xfrm>
            <a:off x="8221843" y="2250287"/>
            <a:ext cx="2563868"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2" name="文本框 1">
            <a:extLst>
              <a:ext uri="{FF2B5EF4-FFF2-40B4-BE49-F238E27FC236}">
                <a16:creationId xmlns:a16="http://schemas.microsoft.com/office/drawing/2014/main" id="{4B507593-4C22-4565-8029-7C3C62101C97}"/>
              </a:ext>
            </a:extLst>
          </p:cNvPr>
          <p:cNvSpPr txBox="1"/>
          <p:nvPr/>
        </p:nvSpPr>
        <p:spPr>
          <a:xfrm>
            <a:off x="8775851" y="2557570"/>
            <a:ext cx="1455848" cy="369332"/>
          </a:xfrm>
          <a:prstGeom prst="rect">
            <a:avLst/>
          </a:prstGeom>
          <a:noFill/>
        </p:spPr>
        <p:txBody>
          <a:bodyPr wrap="none" rtlCol="0">
            <a:spAutoFit/>
          </a:bodyPr>
          <a:lstStyle/>
          <a:p>
            <a:r>
              <a:rPr lang="en-US" altLang="zh-CN" dirty="0"/>
              <a:t>Android8.1</a:t>
            </a:r>
            <a:endParaRPr lang="zh-CN" altLang="en-US" dirty="0"/>
          </a:p>
        </p:txBody>
      </p:sp>
      <p:sp>
        <p:nvSpPr>
          <p:cNvPr id="18" name="文本框 17">
            <a:extLst>
              <a:ext uri="{FF2B5EF4-FFF2-40B4-BE49-F238E27FC236}">
                <a16:creationId xmlns:a16="http://schemas.microsoft.com/office/drawing/2014/main" id="{33D06A72-A8C6-4494-8C28-CF1C0E77F795}"/>
              </a:ext>
            </a:extLst>
          </p:cNvPr>
          <p:cNvSpPr txBox="1"/>
          <p:nvPr/>
        </p:nvSpPr>
        <p:spPr>
          <a:xfrm>
            <a:off x="8708044" y="3037487"/>
            <a:ext cx="1591461" cy="369332"/>
          </a:xfrm>
          <a:prstGeom prst="rect">
            <a:avLst/>
          </a:prstGeom>
          <a:noFill/>
        </p:spPr>
        <p:txBody>
          <a:bodyPr wrap="none" rtlCol="0">
            <a:spAutoFit/>
          </a:bodyPr>
          <a:lstStyle/>
          <a:p>
            <a:r>
              <a:rPr lang="en-US" altLang="zh-CN" dirty="0"/>
              <a:t>LG Nexus5X</a:t>
            </a:r>
            <a:endParaRPr lang="zh-CN" altLang="en-US" dirty="0"/>
          </a:p>
        </p:txBody>
      </p:sp>
      <p:sp>
        <p:nvSpPr>
          <p:cNvPr id="19" name="矩形 18">
            <a:extLst>
              <a:ext uri="{FF2B5EF4-FFF2-40B4-BE49-F238E27FC236}">
                <a16:creationId xmlns:a16="http://schemas.microsoft.com/office/drawing/2014/main" id="{EF464091-CD38-4093-BB8C-1E18418C8BA0}"/>
              </a:ext>
            </a:extLst>
          </p:cNvPr>
          <p:cNvSpPr/>
          <p:nvPr/>
        </p:nvSpPr>
        <p:spPr>
          <a:xfrm>
            <a:off x="8599134" y="3833050"/>
            <a:ext cx="1809279" cy="91404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endParaRPr lang="zh-CN" altLang="en-US" dirty="0"/>
          </a:p>
        </p:txBody>
      </p:sp>
      <p:sp>
        <p:nvSpPr>
          <p:cNvPr id="20" name="文本框 19">
            <a:extLst>
              <a:ext uri="{FF2B5EF4-FFF2-40B4-BE49-F238E27FC236}">
                <a16:creationId xmlns:a16="http://schemas.microsoft.com/office/drawing/2014/main" id="{B7976E1C-4C73-4CAC-84FA-4DD21F23456A}"/>
              </a:ext>
            </a:extLst>
          </p:cNvPr>
          <p:cNvSpPr txBox="1"/>
          <p:nvPr/>
        </p:nvSpPr>
        <p:spPr>
          <a:xfrm>
            <a:off x="8488110" y="1422707"/>
            <a:ext cx="2031325" cy="461665"/>
          </a:xfrm>
          <a:prstGeom prst="rect">
            <a:avLst/>
          </a:prstGeom>
          <a:noFill/>
        </p:spPr>
        <p:txBody>
          <a:bodyPr wrap="none" rtlCol="0">
            <a:spAutoFit/>
          </a:bodyPr>
          <a:lstStyle/>
          <a:p>
            <a:r>
              <a:rPr lang="zh-CN" altLang="en-US" sz="2400" b="1" dirty="0"/>
              <a:t>系统运行环境</a:t>
            </a:r>
          </a:p>
        </p:txBody>
      </p:sp>
      <p:sp>
        <p:nvSpPr>
          <p:cNvPr id="21" name="矩形 20">
            <a:extLst>
              <a:ext uri="{FF2B5EF4-FFF2-40B4-BE49-F238E27FC236}">
                <a16:creationId xmlns:a16="http://schemas.microsoft.com/office/drawing/2014/main" id="{626C39E9-D38C-4CD9-8D1B-BFABC542CBF3}"/>
              </a:ext>
            </a:extLst>
          </p:cNvPr>
          <p:cNvSpPr/>
          <p:nvPr/>
        </p:nvSpPr>
        <p:spPr>
          <a:xfrm>
            <a:off x="1098614" y="2250287"/>
            <a:ext cx="2723103"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22" name="文本框 21">
            <a:extLst>
              <a:ext uri="{FF2B5EF4-FFF2-40B4-BE49-F238E27FC236}">
                <a16:creationId xmlns:a16="http://schemas.microsoft.com/office/drawing/2014/main" id="{858402F2-A3AC-45EC-BF7A-6652D7D6A7E5}"/>
              </a:ext>
            </a:extLst>
          </p:cNvPr>
          <p:cNvSpPr txBox="1"/>
          <p:nvPr/>
        </p:nvSpPr>
        <p:spPr>
          <a:xfrm>
            <a:off x="1444502" y="1518873"/>
            <a:ext cx="2031325" cy="461665"/>
          </a:xfrm>
          <a:prstGeom prst="rect">
            <a:avLst/>
          </a:prstGeom>
          <a:noFill/>
        </p:spPr>
        <p:txBody>
          <a:bodyPr wrap="none" rtlCol="0">
            <a:spAutoFit/>
          </a:bodyPr>
          <a:lstStyle/>
          <a:p>
            <a:r>
              <a:rPr lang="zh-CN" altLang="en-US" sz="2400" b="1" dirty="0"/>
              <a:t>核心实现技术</a:t>
            </a:r>
          </a:p>
        </p:txBody>
      </p:sp>
      <p:sp>
        <p:nvSpPr>
          <p:cNvPr id="25" name="矩形 24">
            <a:extLst>
              <a:ext uri="{FF2B5EF4-FFF2-40B4-BE49-F238E27FC236}">
                <a16:creationId xmlns:a16="http://schemas.microsoft.com/office/drawing/2014/main" id="{1C8EEB29-1DFF-4C33-B5AD-1CB4F5A2D3DA}"/>
              </a:ext>
            </a:extLst>
          </p:cNvPr>
          <p:cNvSpPr/>
          <p:nvPr/>
        </p:nvSpPr>
        <p:spPr>
          <a:xfrm>
            <a:off x="4628236" y="2250287"/>
            <a:ext cx="2723103" cy="2848544"/>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6" name="文本框 35">
            <a:extLst>
              <a:ext uri="{FF2B5EF4-FFF2-40B4-BE49-F238E27FC236}">
                <a16:creationId xmlns:a16="http://schemas.microsoft.com/office/drawing/2014/main" id="{1C1856BB-88D6-41A6-9204-15AFF1DB298D}"/>
              </a:ext>
            </a:extLst>
          </p:cNvPr>
          <p:cNvSpPr txBox="1"/>
          <p:nvPr/>
        </p:nvSpPr>
        <p:spPr>
          <a:xfrm>
            <a:off x="5274082" y="1439815"/>
            <a:ext cx="1415772" cy="461665"/>
          </a:xfrm>
          <a:prstGeom prst="rect">
            <a:avLst/>
          </a:prstGeom>
          <a:noFill/>
        </p:spPr>
        <p:txBody>
          <a:bodyPr wrap="none" rtlCol="0">
            <a:spAutoFit/>
          </a:bodyPr>
          <a:lstStyle/>
          <a:p>
            <a:r>
              <a:rPr lang="zh-CN" altLang="en-US" sz="2400" b="1" dirty="0"/>
              <a:t>核心功能</a:t>
            </a:r>
          </a:p>
        </p:txBody>
      </p:sp>
      <p:sp>
        <p:nvSpPr>
          <p:cNvPr id="37" name="矩形 36">
            <a:extLst>
              <a:ext uri="{FF2B5EF4-FFF2-40B4-BE49-F238E27FC236}">
                <a16:creationId xmlns:a16="http://schemas.microsoft.com/office/drawing/2014/main" id="{E18D20F4-996C-4899-ABBD-0A01C6E6D6C1}"/>
              </a:ext>
            </a:extLst>
          </p:cNvPr>
          <p:cNvSpPr/>
          <p:nvPr/>
        </p:nvSpPr>
        <p:spPr>
          <a:xfrm>
            <a:off x="4885791" y="2398391"/>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监控应用启动</a:t>
            </a:r>
          </a:p>
        </p:txBody>
      </p:sp>
      <p:sp>
        <p:nvSpPr>
          <p:cNvPr id="38" name="矩形 37">
            <a:extLst>
              <a:ext uri="{FF2B5EF4-FFF2-40B4-BE49-F238E27FC236}">
                <a16:creationId xmlns:a16="http://schemas.microsoft.com/office/drawing/2014/main" id="{A1903EB4-C5A5-4C4C-98F0-F5737D84A0C5}"/>
              </a:ext>
            </a:extLst>
          </p:cNvPr>
          <p:cNvSpPr/>
          <p:nvPr/>
        </p:nvSpPr>
        <p:spPr>
          <a:xfrm>
            <a:off x="4885791" y="3037487"/>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方法调用</a:t>
            </a:r>
          </a:p>
        </p:txBody>
      </p:sp>
      <p:sp>
        <p:nvSpPr>
          <p:cNvPr id="39" name="矩形 38">
            <a:extLst>
              <a:ext uri="{FF2B5EF4-FFF2-40B4-BE49-F238E27FC236}">
                <a16:creationId xmlns:a16="http://schemas.microsoft.com/office/drawing/2014/main" id="{A1168462-6695-4996-9B7A-D2579B0CD54D}"/>
              </a:ext>
            </a:extLst>
          </p:cNvPr>
          <p:cNvSpPr/>
          <p:nvPr/>
        </p:nvSpPr>
        <p:spPr>
          <a:xfrm>
            <a:off x="4885791" y="3674559"/>
            <a:ext cx="2207991" cy="69174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抓取加载的</a:t>
            </a:r>
            <a:endParaRPr lang="en-US" altLang="zh-CN" dirty="0">
              <a:solidFill>
                <a:sysClr val="windowText" lastClr="000000"/>
              </a:solidFill>
            </a:endParaRPr>
          </a:p>
          <a:p>
            <a:pPr algn="ctr"/>
            <a:r>
              <a:rPr lang="en-US" altLang="zh-CN" dirty="0" err="1">
                <a:solidFill>
                  <a:sysClr val="windowText" lastClr="000000"/>
                </a:solidFill>
              </a:rPr>
              <a:t>Dex</a:t>
            </a:r>
            <a:r>
              <a:rPr lang="zh-CN" altLang="en-US" dirty="0">
                <a:solidFill>
                  <a:sysClr val="windowText" lastClr="000000"/>
                </a:solidFill>
              </a:rPr>
              <a:t>文件</a:t>
            </a:r>
          </a:p>
        </p:txBody>
      </p:sp>
      <p:sp>
        <p:nvSpPr>
          <p:cNvPr id="40" name="矩形 39">
            <a:extLst>
              <a:ext uri="{FF2B5EF4-FFF2-40B4-BE49-F238E27FC236}">
                <a16:creationId xmlns:a16="http://schemas.microsoft.com/office/drawing/2014/main" id="{6060E199-9E37-4C72-8B7D-EF58D808FEA2}"/>
              </a:ext>
            </a:extLst>
          </p:cNvPr>
          <p:cNvSpPr/>
          <p:nvPr/>
        </p:nvSpPr>
        <p:spPr>
          <a:xfrm>
            <a:off x="4885791" y="4476743"/>
            <a:ext cx="2207991" cy="47705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监控本地函数调用</a:t>
            </a:r>
          </a:p>
        </p:txBody>
      </p:sp>
    </p:spTree>
    <p:extLst>
      <p:ext uri="{BB962C8B-B14F-4D97-AF65-F5344CB8AC3E}">
        <p14:creationId xmlns:p14="http://schemas.microsoft.com/office/powerpoint/2010/main" val="408129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系统组成</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26" name="矩形 25">
            <a:extLst>
              <a:ext uri="{FF2B5EF4-FFF2-40B4-BE49-F238E27FC236}">
                <a16:creationId xmlns:a16="http://schemas.microsoft.com/office/drawing/2014/main" id="{1635F0EF-CA61-458D-A4C8-AF0F6230B4DF}"/>
              </a:ext>
            </a:extLst>
          </p:cNvPr>
          <p:cNvSpPr/>
          <p:nvPr/>
        </p:nvSpPr>
        <p:spPr>
          <a:xfrm>
            <a:off x="1396292" y="3428613"/>
            <a:ext cx="2201164" cy="680536"/>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1396292" y="4280939"/>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sp>
        <p:nvSpPr>
          <p:cNvPr id="28" name="矩形 27">
            <a:extLst>
              <a:ext uri="{FF2B5EF4-FFF2-40B4-BE49-F238E27FC236}">
                <a16:creationId xmlns:a16="http://schemas.microsoft.com/office/drawing/2014/main" id="{165DECB6-998B-4514-89D7-BBB5E79A2597}"/>
              </a:ext>
            </a:extLst>
          </p:cNvPr>
          <p:cNvSpPr/>
          <p:nvPr/>
        </p:nvSpPr>
        <p:spPr>
          <a:xfrm>
            <a:off x="1396293" y="2439537"/>
            <a:ext cx="2201164" cy="82485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29" name="矩形 28">
            <a:extLst>
              <a:ext uri="{FF2B5EF4-FFF2-40B4-BE49-F238E27FC236}">
                <a16:creationId xmlns:a16="http://schemas.microsoft.com/office/drawing/2014/main" id="{23BA9A80-3F2C-4248-8A77-20BD256F94FE}"/>
              </a:ext>
            </a:extLst>
          </p:cNvPr>
          <p:cNvSpPr/>
          <p:nvPr/>
        </p:nvSpPr>
        <p:spPr>
          <a:xfrm>
            <a:off x="1396292" y="1349165"/>
            <a:ext cx="2201165"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-agent</a:t>
            </a:r>
            <a:endParaRPr lang="zh-CN" altLang="en-US" dirty="0"/>
          </a:p>
        </p:txBody>
      </p:sp>
      <p:sp>
        <p:nvSpPr>
          <p:cNvPr id="30" name="文本框 29">
            <a:extLst>
              <a:ext uri="{FF2B5EF4-FFF2-40B4-BE49-F238E27FC236}">
                <a16:creationId xmlns:a16="http://schemas.microsoft.com/office/drawing/2014/main" id="{08967671-B639-4E14-A464-11DBCA31C737}"/>
              </a:ext>
            </a:extLst>
          </p:cNvPr>
          <p:cNvSpPr txBox="1"/>
          <p:nvPr/>
        </p:nvSpPr>
        <p:spPr>
          <a:xfrm>
            <a:off x="3933825" y="1349165"/>
            <a:ext cx="5286375" cy="646331"/>
          </a:xfrm>
          <a:prstGeom prst="rect">
            <a:avLst/>
          </a:prstGeom>
          <a:noFill/>
        </p:spPr>
        <p:txBody>
          <a:bodyPr wrap="square" rtlCol="0">
            <a:spAutoFit/>
          </a:bodyPr>
          <a:lstStyle/>
          <a:p>
            <a:r>
              <a:rPr lang="zh-CN" altLang="en-US" dirty="0"/>
              <a:t>单独的程序，用于读取配置文件和用户输入指令，控制监控系统</a:t>
            </a:r>
          </a:p>
        </p:txBody>
      </p:sp>
      <p:sp>
        <p:nvSpPr>
          <p:cNvPr id="31" name="文本框 30">
            <a:extLst>
              <a:ext uri="{FF2B5EF4-FFF2-40B4-BE49-F238E27FC236}">
                <a16:creationId xmlns:a16="http://schemas.microsoft.com/office/drawing/2014/main" id="{F0D79ABE-02A0-438F-971D-4F79AF8EE556}"/>
              </a:ext>
            </a:extLst>
          </p:cNvPr>
          <p:cNvSpPr txBox="1"/>
          <p:nvPr/>
        </p:nvSpPr>
        <p:spPr>
          <a:xfrm>
            <a:off x="4000501" y="2411838"/>
            <a:ext cx="5286375" cy="369332"/>
          </a:xfrm>
          <a:prstGeom prst="rect">
            <a:avLst/>
          </a:prstGeom>
          <a:noFill/>
        </p:spPr>
        <p:txBody>
          <a:bodyPr wrap="square" rtlCol="0">
            <a:spAutoFit/>
          </a:bodyPr>
          <a:lstStyle/>
          <a:p>
            <a:r>
              <a:rPr lang="zh-CN" altLang="en-US" dirty="0"/>
              <a:t>运行于应用进程中，用于捕获本地函数调用</a:t>
            </a:r>
          </a:p>
        </p:txBody>
      </p:sp>
      <p:sp>
        <p:nvSpPr>
          <p:cNvPr id="32" name="文本框 31">
            <a:extLst>
              <a:ext uri="{FF2B5EF4-FFF2-40B4-BE49-F238E27FC236}">
                <a16:creationId xmlns:a16="http://schemas.microsoft.com/office/drawing/2014/main" id="{A88306E2-648D-403A-9FD2-DB902D5112EF}"/>
              </a:ext>
            </a:extLst>
          </p:cNvPr>
          <p:cNvSpPr txBox="1"/>
          <p:nvPr/>
        </p:nvSpPr>
        <p:spPr>
          <a:xfrm>
            <a:off x="4000501" y="3399549"/>
            <a:ext cx="5286375" cy="646331"/>
          </a:xfrm>
          <a:prstGeom prst="rect">
            <a:avLst/>
          </a:prstGeom>
          <a:noFill/>
        </p:spPr>
        <p:txBody>
          <a:bodyPr wrap="square" rtlCol="0">
            <a:spAutoFit/>
          </a:bodyPr>
          <a:lstStyle/>
          <a:p>
            <a:r>
              <a:rPr lang="zh-CN" altLang="en-US" dirty="0"/>
              <a:t>运行于应用进程中，包含初始化系统，记录日志，记录</a:t>
            </a:r>
            <a:r>
              <a:rPr lang="en-US" altLang="zh-CN" dirty="0"/>
              <a:t>Java</a:t>
            </a:r>
            <a:r>
              <a:rPr lang="zh-CN" altLang="en-US" dirty="0"/>
              <a:t>层方法调用，抓取应用</a:t>
            </a:r>
            <a:r>
              <a:rPr lang="en-US" altLang="zh-CN" dirty="0" err="1"/>
              <a:t>Dex</a:t>
            </a:r>
            <a:r>
              <a:rPr lang="zh-CN" altLang="en-US" dirty="0"/>
              <a:t>文件等功能</a:t>
            </a:r>
          </a:p>
        </p:txBody>
      </p:sp>
      <p:sp>
        <p:nvSpPr>
          <p:cNvPr id="33" name="文本框 32">
            <a:extLst>
              <a:ext uri="{FF2B5EF4-FFF2-40B4-BE49-F238E27FC236}">
                <a16:creationId xmlns:a16="http://schemas.microsoft.com/office/drawing/2014/main" id="{5D2332A8-476D-4C00-A448-D5C39C8C02AB}"/>
              </a:ext>
            </a:extLst>
          </p:cNvPr>
          <p:cNvSpPr txBox="1"/>
          <p:nvPr/>
        </p:nvSpPr>
        <p:spPr>
          <a:xfrm>
            <a:off x="4000501" y="4287964"/>
            <a:ext cx="5286375" cy="646331"/>
          </a:xfrm>
          <a:prstGeom prst="rect">
            <a:avLst/>
          </a:prstGeom>
          <a:noFill/>
        </p:spPr>
        <p:txBody>
          <a:bodyPr wrap="square" rtlCol="0">
            <a:spAutoFit/>
          </a:bodyPr>
          <a:lstStyle/>
          <a:p>
            <a:r>
              <a:rPr lang="zh-CN" altLang="en-US" dirty="0"/>
              <a:t>运行于应用进程中，记录应用程序进程的启动，并在检测到目标应用启动时激活监控系统</a:t>
            </a:r>
          </a:p>
        </p:txBody>
      </p:sp>
      <p:sp>
        <p:nvSpPr>
          <p:cNvPr id="34" name="矩形 33">
            <a:extLst>
              <a:ext uri="{FF2B5EF4-FFF2-40B4-BE49-F238E27FC236}">
                <a16:creationId xmlns:a16="http://schemas.microsoft.com/office/drawing/2014/main" id="{6BFB2441-1422-4B9D-8434-9095818B3EFF}"/>
              </a:ext>
            </a:extLst>
          </p:cNvPr>
          <p:cNvSpPr/>
          <p:nvPr/>
        </p:nvSpPr>
        <p:spPr>
          <a:xfrm>
            <a:off x="1396292" y="5233385"/>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EvMonitor-utils</a:t>
            </a:r>
            <a:endParaRPr lang="zh-CN" altLang="en-US" dirty="0"/>
          </a:p>
        </p:txBody>
      </p:sp>
      <p:sp>
        <p:nvSpPr>
          <p:cNvPr id="35" name="文本框 34">
            <a:extLst>
              <a:ext uri="{FF2B5EF4-FFF2-40B4-BE49-F238E27FC236}">
                <a16:creationId xmlns:a16="http://schemas.microsoft.com/office/drawing/2014/main" id="{2E507980-45F7-475F-A3B7-7D196B5EE7FC}"/>
              </a:ext>
            </a:extLst>
          </p:cNvPr>
          <p:cNvSpPr txBox="1"/>
          <p:nvPr/>
        </p:nvSpPr>
        <p:spPr>
          <a:xfrm>
            <a:off x="4000501" y="5275068"/>
            <a:ext cx="5286375" cy="646331"/>
          </a:xfrm>
          <a:prstGeom prst="rect">
            <a:avLst/>
          </a:prstGeom>
          <a:noFill/>
        </p:spPr>
        <p:txBody>
          <a:bodyPr wrap="square" rtlCol="0">
            <a:spAutoFit/>
          </a:bodyPr>
          <a:lstStyle/>
          <a:p>
            <a:r>
              <a:rPr lang="zh-CN" altLang="en-US" dirty="0"/>
              <a:t>运行于桌面电脑端的一些辅助性脚本文件，用于配置监控系统环境，过滤生成的监控日志等</a:t>
            </a:r>
          </a:p>
        </p:txBody>
      </p:sp>
    </p:spTree>
    <p:extLst>
      <p:ext uri="{BB962C8B-B14F-4D97-AF65-F5344CB8AC3E}">
        <p14:creationId xmlns:p14="http://schemas.microsoft.com/office/powerpoint/2010/main" val="171314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2244712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系统控制和配置</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5" name="矩形 4">
            <a:extLst>
              <a:ext uri="{FF2B5EF4-FFF2-40B4-BE49-F238E27FC236}">
                <a16:creationId xmlns:a16="http://schemas.microsoft.com/office/drawing/2014/main" id="{7344D4F2-1CF5-4A48-816F-14DC8646885D}"/>
              </a:ext>
            </a:extLst>
          </p:cNvPr>
          <p:cNvSpPr/>
          <p:nvPr/>
        </p:nvSpPr>
        <p:spPr>
          <a:xfrm>
            <a:off x="1339142" y="1321326"/>
            <a:ext cx="2201165" cy="95521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-agent</a:t>
            </a:r>
            <a:endParaRPr lang="zh-CN" altLang="en-US" dirty="0"/>
          </a:p>
        </p:txBody>
      </p:sp>
      <p:grpSp>
        <p:nvGrpSpPr>
          <p:cNvPr id="33" name="组合 32">
            <a:extLst>
              <a:ext uri="{FF2B5EF4-FFF2-40B4-BE49-F238E27FC236}">
                <a16:creationId xmlns:a16="http://schemas.microsoft.com/office/drawing/2014/main" id="{1ABBFFC1-D6E0-4727-A698-115680729A8E}"/>
              </a:ext>
            </a:extLst>
          </p:cNvPr>
          <p:cNvGrpSpPr/>
          <p:nvPr/>
        </p:nvGrpSpPr>
        <p:grpSpPr>
          <a:xfrm>
            <a:off x="5435667" y="3418840"/>
            <a:ext cx="2926164" cy="2900873"/>
            <a:chOff x="6096000" y="3203549"/>
            <a:chExt cx="2926164" cy="2984360"/>
          </a:xfrm>
        </p:grpSpPr>
        <p:sp>
          <p:nvSpPr>
            <p:cNvPr id="6" name="矩形 5">
              <a:extLst>
                <a:ext uri="{FF2B5EF4-FFF2-40B4-BE49-F238E27FC236}">
                  <a16:creationId xmlns:a16="http://schemas.microsoft.com/office/drawing/2014/main" id="{CAA503C5-CB76-4DFD-8959-C4667D0FF20C}"/>
                </a:ext>
              </a:extLst>
            </p:cNvPr>
            <p:cNvSpPr/>
            <p:nvPr/>
          </p:nvSpPr>
          <p:spPr>
            <a:xfrm>
              <a:off x="6402788" y="3552825"/>
              <a:ext cx="1622026" cy="54448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7" name="矩形 6">
              <a:extLst>
                <a:ext uri="{FF2B5EF4-FFF2-40B4-BE49-F238E27FC236}">
                  <a16:creationId xmlns:a16="http://schemas.microsoft.com/office/drawing/2014/main" id="{EFEFFB12-272F-4A41-87A4-E959A42AA6EC}"/>
                </a:ext>
              </a:extLst>
            </p:cNvPr>
            <p:cNvSpPr/>
            <p:nvPr/>
          </p:nvSpPr>
          <p:spPr>
            <a:xfrm>
              <a:off x="6402788" y="5097038"/>
              <a:ext cx="1667269" cy="750699"/>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sp>
          <p:nvSpPr>
            <p:cNvPr id="8" name="矩形 7">
              <a:extLst>
                <a:ext uri="{FF2B5EF4-FFF2-40B4-BE49-F238E27FC236}">
                  <a16:creationId xmlns:a16="http://schemas.microsoft.com/office/drawing/2014/main" id="{7D0802A6-B02C-4381-8622-A3BB399B7728}"/>
                </a:ext>
              </a:extLst>
            </p:cNvPr>
            <p:cNvSpPr/>
            <p:nvPr/>
          </p:nvSpPr>
          <p:spPr>
            <a:xfrm>
              <a:off x="6402788" y="4262617"/>
              <a:ext cx="1841720" cy="70620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9" name="矩形 8">
              <a:extLst>
                <a:ext uri="{FF2B5EF4-FFF2-40B4-BE49-F238E27FC236}">
                  <a16:creationId xmlns:a16="http://schemas.microsoft.com/office/drawing/2014/main" id="{94561AAA-4083-4B77-ADD9-963F57128C02}"/>
                </a:ext>
              </a:extLst>
            </p:cNvPr>
            <p:cNvSpPr/>
            <p:nvPr/>
          </p:nvSpPr>
          <p:spPr>
            <a:xfrm>
              <a:off x="6096000" y="3203549"/>
              <a:ext cx="2926164" cy="298436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E47A51E-C65F-4F48-9F57-951CB5FC4372}"/>
                </a:ext>
              </a:extLst>
            </p:cNvPr>
            <p:cNvSpPr txBox="1"/>
            <p:nvPr/>
          </p:nvSpPr>
          <p:spPr>
            <a:xfrm>
              <a:off x="8519327" y="3429613"/>
              <a:ext cx="404762" cy="1477328"/>
            </a:xfrm>
            <a:prstGeom prst="rect">
              <a:avLst/>
            </a:prstGeom>
            <a:noFill/>
          </p:spPr>
          <p:txBody>
            <a:bodyPr wrap="square" rtlCol="0">
              <a:spAutoFit/>
            </a:bodyPr>
            <a:lstStyle/>
            <a:p>
              <a:r>
                <a:rPr lang="zh-CN" altLang="en-US" dirty="0"/>
                <a:t>应用进程</a:t>
              </a:r>
              <a:endParaRPr lang="en-US" altLang="zh-CN" dirty="0"/>
            </a:p>
            <a:p>
              <a:r>
                <a:rPr lang="en-US" altLang="zh-CN" dirty="0"/>
                <a:t>1</a:t>
              </a:r>
              <a:endParaRPr lang="zh-CN" altLang="en-US" dirty="0"/>
            </a:p>
          </p:txBody>
        </p:sp>
        <p:sp>
          <p:nvSpPr>
            <p:cNvPr id="13" name="矩形 12">
              <a:extLst>
                <a:ext uri="{FF2B5EF4-FFF2-40B4-BE49-F238E27FC236}">
                  <a16:creationId xmlns:a16="http://schemas.microsoft.com/office/drawing/2014/main" id="{E4AA7177-C2F5-4FCE-90E7-329015C5B85E}"/>
                </a:ext>
              </a:extLst>
            </p:cNvPr>
            <p:cNvSpPr/>
            <p:nvPr/>
          </p:nvSpPr>
          <p:spPr>
            <a:xfrm>
              <a:off x="6238874" y="3429613"/>
              <a:ext cx="2116539" cy="248676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259205E1-A201-481F-9837-C444BF830675}"/>
              </a:ext>
            </a:extLst>
          </p:cNvPr>
          <p:cNvSpPr/>
          <p:nvPr/>
        </p:nvSpPr>
        <p:spPr>
          <a:xfrm>
            <a:off x="8525745" y="3427730"/>
            <a:ext cx="661730" cy="171698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a:t>
            </a:r>
            <a:endParaRPr lang="en-US" altLang="zh-CN" dirty="0">
              <a:solidFill>
                <a:sysClr val="windowText" lastClr="000000"/>
              </a:solidFill>
            </a:endParaRPr>
          </a:p>
          <a:p>
            <a:pPr algn="ctr"/>
            <a:r>
              <a:rPr lang="zh-CN" altLang="en-US" dirty="0">
                <a:solidFill>
                  <a:sysClr val="windowText" lastClr="000000"/>
                </a:solidFill>
              </a:rPr>
              <a:t>用</a:t>
            </a:r>
            <a:endParaRPr lang="en-US" altLang="zh-CN" dirty="0">
              <a:solidFill>
                <a:sysClr val="windowText" lastClr="000000"/>
              </a:solidFill>
            </a:endParaRPr>
          </a:p>
          <a:p>
            <a:pPr algn="ctr"/>
            <a:r>
              <a:rPr lang="zh-CN" altLang="en-US" dirty="0">
                <a:solidFill>
                  <a:sysClr val="windowText" lastClr="000000"/>
                </a:solidFill>
              </a:rPr>
              <a:t>进</a:t>
            </a:r>
            <a:endParaRPr lang="en-US" altLang="zh-CN" dirty="0">
              <a:solidFill>
                <a:sysClr val="windowText" lastClr="000000"/>
              </a:solidFill>
            </a:endParaRPr>
          </a:p>
          <a:p>
            <a:pPr algn="ctr"/>
            <a:r>
              <a:rPr lang="zh-CN" altLang="en-US" dirty="0">
                <a:solidFill>
                  <a:sysClr val="windowText" lastClr="000000"/>
                </a:solidFill>
              </a:rPr>
              <a:t>程</a:t>
            </a:r>
            <a:endParaRPr lang="en-US" altLang="zh-CN" dirty="0">
              <a:solidFill>
                <a:sysClr val="windowText" lastClr="000000"/>
              </a:solidFill>
            </a:endParaRPr>
          </a:p>
          <a:p>
            <a:pPr algn="ctr"/>
            <a:r>
              <a:rPr lang="en-US" altLang="zh-CN" dirty="0">
                <a:solidFill>
                  <a:sysClr val="windowText" lastClr="000000"/>
                </a:solidFill>
              </a:rPr>
              <a:t>2</a:t>
            </a:r>
            <a:endParaRPr lang="zh-CN" altLang="en-US" dirty="0">
              <a:solidFill>
                <a:sysClr val="windowText" lastClr="000000"/>
              </a:solidFill>
            </a:endParaRPr>
          </a:p>
        </p:txBody>
      </p:sp>
      <p:sp>
        <p:nvSpPr>
          <p:cNvPr id="17" name="矩形 16">
            <a:extLst>
              <a:ext uri="{FF2B5EF4-FFF2-40B4-BE49-F238E27FC236}">
                <a16:creationId xmlns:a16="http://schemas.microsoft.com/office/drawing/2014/main" id="{C826C55A-ED77-484A-A77D-57170E5B3E4E}"/>
              </a:ext>
            </a:extLst>
          </p:cNvPr>
          <p:cNvSpPr/>
          <p:nvPr/>
        </p:nvSpPr>
        <p:spPr>
          <a:xfrm>
            <a:off x="9351389" y="3405247"/>
            <a:ext cx="796331" cy="171698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更多的应用进程</a:t>
            </a:r>
          </a:p>
        </p:txBody>
      </p:sp>
      <p:cxnSp>
        <p:nvCxnSpPr>
          <p:cNvPr id="30" name="直接箭头连接符 29">
            <a:extLst>
              <a:ext uri="{FF2B5EF4-FFF2-40B4-BE49-F238E27FC236}">
                <a16:creationId xmlns:a16="http://schemas.microsoft.com/office/drawing/2014/main" id="{155D99C1-7705-49FF-91A4-99A0F5A4DE96}"/>
              </a:ext>
            </a:extLst>
          </p:cNvPr>
          <p:cNvCxnSpPr>
            <a:cxnSpLocks/>
            <a:stCxn id="5" idx="3"/>
            <a:endCxn id="32" idx="1"/>
          </p:cNvCxnSpPr>
          <p:nvPr/>
        </p:nvCxnSpPr>
        <p:spPr>
          <a:xfrm>
            <a:off x="3540307" y="1798932"/>
            <a:ext cx="96095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88746B30-2A67-4DEB-9A1D-656FD889E31F}"/>
              </a:ext>
            </a:extLst>
          </p:cNvPr>
          <p:cNvSpPr/>
          <p:nvPr/>
        </p:nvSpPr>
        <p:spPr>
          <a:xfrm>
            <a:off x="4501265" y="1484687"/>
            <a:ext cx="4170616" cy="62849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Domain Socket</a:t>
            </a:r>
          </a:p>
          <a:p>
            <a:pPr algn="ctr"/>
            <a:r>
              <a:rPr lang="en-US" altLang="zh-CN" dirty="0">
                <a:solidFill>
                  <a:sysClr val="windowText" lastClr="000000"/>
                </a:solidFill>
              </a:rPr>
              <a:t>(/data/local/</a:t>
            </a:r>
            <a:r>
              <a:rPr lang="en-US" altLang="zh-CN" dirty="0" err="1">
                <a:solidFill>
                  <a:sysClr val="windowText" lastClr="000000"/>
                </a:solidFill>
              </a:rPr>
              <a:t>tmp</a:t>
            </a:r>
            <a:r>
              <a:rPr lang="en-US" altLang="zh-CN" dirty="0">
                <a:solidFill>
                  <a:sysClr val="windowText" lastClr="000000"/>
                </a:solidFill>
              </a:rPr>
              <a:t>/</a:t>
            </a:r>
            <a:r>
              <a:rPr lang="en-US" altLang="zh-CN" dirty="0" err="1">
                <a:solidFill>
                  <a:sysClr val="windowText" lastClr="000000"/>
                </a:solidFill>
              </a:rPr>
              <a:t>EvMonitor</a:t>
            </a:r>
            <a:r>
              <a:rPr lang="en-US" altLang="zh-CN" dirty="0">
                <a:solidFill>
                  <a:sysClr val="windowText" lastClr="000000"/>
                </a:solidFill>
              </a:rPr>
              <a:t>/sock)</a:t>
            </a:r>
            <a:endParaRPr lang="zh-CN" altLang="en-US" dirty="0">
              <a:solidFill>
                <a:sysClr val="windowText" lastClr="000000"/>
              </a:solidFill>
            </a:endParaRPr>
          </a:p>
        </p:txBody>
      </p:sp>
      <p:sp>
        <p:nvSpPr>
          <p:cNvPr id="47" name="矩形 46">
            <a:extLst>
              <a:ext uri="{FF2B5EF4-FFF2-40B4-BE49-F238E27FC236}">
                <a16:creationId xmlns:a16="http://schemas.microsoft.com/office/drawing/2014/main" id="{E19CE73F-1D94-498D-B2D6-3AD56BB6B03A}"/>
              </a:ext>
            </a:extLst>
          </p:cNvPr>
          <p:cNvSpPr/>
          <p:nvPr/>
        </p:nvSpPr>
        <p:spPr>
          <a:xfrm>
            <a:off x="615596" y="3382609"/>
            <a:ext cx="1621233"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用户输入命令</a:t>
            </a:r>
          </a:p>
        </p:txBody>
      </p:sp>
      <p:sp>
        <p:nvSpPr>
          <p:cNvPr id="49" name="矩形 48">
            <a:extLst>
              <a:ext uri="{FF2B5EF4-FFF2-40B4-BE49-F238E27FC236}">
                <a16:creationId xmlns:a16="http://schemas.microsoft.com/office/drawing/2014/main" id="{88EB5780-247C-4E1B-987D-5B34EB84DBE6}"/>
              </a:ext>
            </a:extLst>
          </p:cNvPr>
          <p:cNvSpPr/>
          <p:nvPr/>
        </p:nvSpPr>
        <p:spPr>
          <a:xfrm>
            <a:off x="2563729" y="3392300"/>
            <a:ext cx="1621233" cy="68769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配置文件</a:t>
            </a:r>
          </a:p>
        </p:txBody>
      </p:sp>
      <p:cxnSp>
        <p:nvCxnSpPr>
          <p:cNvPr id="51" name="连接符: 肘形 50">
            <a:extLst>
              <a:ext uri="{FF2B5EF4-FFF2-40B4-BE49-F238E27FC236}">
                <a16:creationId xmlns:a16="http://schemas.microsoft.com/office/drawing/2014/main" id="{44C3F892-475F-4A03-AECC-611300A6A299}"/>
              </a:ext>
            </a:extLst>
          </p:cNvPr>
          <p:cNvCxnSpPr>
            <a:stCxn id="47" idx="0"/>
          </p:cNvCxnSpPr>
          <p:nvPr/>
        </p:nvCxnSpPr>
        <p:spPr>
          <a:xfrm rot="5400000" flipH="1" flipV="1">
            <a:off x="1298253" y="2241139"/>
            <a:ext cx="1269431" cy="101351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004C1D4-64E7-4E51-9689-166CE08B46EA}"/>
              </a:ext>
            </a:extLst>
          </p:cNvPr>
          <p:cNvCxnSpPr>
            <a:cxnSpLocks/>
            <a:stCxn id="49" idx="0"/>
            <a:endCxn id="5" idx="2"/>
          </p:cNvCxnSpPr>
          <p:nvPr/>
        </p:nvCxnSpPr>
        <p:spPr>
          <a:xfrm rot="16200000" flipV="1">
            <a:off x="2349155" y="2367108"/>
            <a:ext cx="1115762" cy="934621"/>
          </a:xfrm>
          <a:prstGeom prst="bentConnector3">
            <a:avLst>
              <a:gd name="adj1" fmla="val 585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5A76C4E-1E13-4EFD-99AE-2A6531A60085}"/>
              </a:ext>
            </a:extLst>
          </p:cNvPr>
          <p:cNvSpPr txBox="1"/>
          <p:nvPr/>
        </p:nvSpPr>
        <p:spPr>
          <a:xfrm>
            <a:off x="2116558" y="2743778"/>
            <a:ext cx="646331" cy="369332"/>
          </a:xfrm>
          <a:prstGeom prst="rect">
            <a:avLst/>
          </a:prstGeom>
          <a:noFill/>
        </p:spPr>
        <p:txBody>
          <a:bodyPr wrap="none" rtlCol="0">
            <a:spAutoFit/>
          </a:bodyPr>
          <a:lstStyle/>
          <a:p>
            <a:r>
              <a:rPr lang="zh-CN" altLang="en-US" dirty="0"/>
              <a:t>读取</a:t>
            </a:r>
          </a:p>
        </p:txBody>
      </p:sp>
      <p:sp>
        <p:nvSpPr>
          <p:cNvPr id="57" name="文本框 56">
            <a:extLst>
              <a:ext uri="{FF2B5EF4-FFF2-40B4-BE49-F238E27FC236}">
                <a16:creationId xmlns:a16="http://schemas.microsoft.com/office/drawing/2014/main" id="{320E223F-5E2B-4C2D-ADD9-1CBA45CA5E4A}"/>
              </a:ext>
            </a:extLst>
          </p:cNvPr>
          <p:cNvSpPr txBox="1"/>
          <p:nvPr/>
        </p:nvSpPr>
        <p:spPr>
          <a:xfrm>
            <a:off x="3563552" y="1411539"/>
            <a:ext cx="646331" cy="369332"/>
          </a:xfrm>
          <a:prstGeom prst="rect">
            <a:avLst/>
          </a:prstGeom>
          <a:noFill/>
        </p:spPr>
        <p:txBody>
          <a:bodyPr wrap="none" rtlCol="0">
            <a:spAutoFit/>
          </a:bodyPr>
          <a:lstStyle/>
          <a:p>
            <a:r>
              <a:rPr lang="zh-CN" altLang="en-US" dirty="0"/>
              <a:t>监听</a:t>
            </a:r>
          </a:p>
        </p:txBody>
      </p:sp>
      <p:sp>
        <p:nvSpPr>
          <p:cNvPr id="58" name="文本框 57">
            <a:extLst>
              <a:ext uri="{FF2B5EF4-FFF2-40B4-BE49-F238E27FC236}">
                <a16:creationId xmlns:a16="http://schemas.microsoft.com/office/drawing/2014/main" id="{9397C9A2-9D66-4E79-A94E-47723B97FEE7}"/>
              </a:ext>
            </a:extLst>
          </p:cNvPr>
          <p:cNvSpPr txBox="1"/>
          <p:nvPr/>
        </p:nvSpPr>
        <p:spPr>
          <a:xfrm>
            <a:off x="10483084" y="3315884"/>
            <a:ext cx="575441" cy="2308324"/>
          </a:xfrm>
          <a:prstGeom prst="rect">
            <a:avLst/>
          </a:prstGeom>
          <a:noFill/>
        </p:spPr>
        <p:txBody>
          <a:bodyPr wrap="square" rtlCol="0">
            <a:spAutoFit/>
          </a:bodyPr>
          <a:lstStyle/>
          <a:p>
            <a:r>
              <a:rPr lang="zh-CN" altLang="en-US" b="1" dirty="0">
                <a:latin typeface="+mn-ea"/>
              </a:rPr>
              <a:t>被监控的应用程序</a:t>
            </a:r>
          </a:p>
        </p:txBody>
      </p:sp>
      <p:sp>
        <p:nvSpPr>
          <p:cNvPr id="78" name="矩形 77">
            <a:extLst>
              <a:ext uri="{FF2B5EF4-FFF2-40B4-BE49-F238E27FC236}">
                <a16:creationId xmlns:a16="http://schemas.microsoft.com/office/drawing/2014/main" id="{86076780-4EA4-4E22-AE1A-36DBC4934016}"/>
              </a:ext>
            </a:extLst>
          </p:cNvPr>
          <p:cNvSpPr/>
          <p:nvPr/>
        </p:nvSpPr>
        <p:spPr>
          <a:xfrm>
            <a:off x="5124450" y="3203148"/>
            <a:ext cx="5934075" cy="328146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81" name="连接符: 肘形 80">
            <a:extLst>
              <a:ext uri="{FF2B5EF4-FFF2-40B4-BE49-F238E27FC236}">
                <a16:creationId xmlns:a16="http://schemas.microsoft.com/office/drawing/2014/main" id="{FCE98197-153F-4F69-886D-1665B9781873}"/>
              </a:ext>
            </a:extLst>
          </p:cNvPr>
          <p:cNvCxnSpPr>
            <a:cxnSpLocks/>
            <a:stCxn id="78" idx="0"/>
            <a:endCxn id="32" idx="2"/>
          </p:cNvCxnSpPr>
          <p:nvPr/>
        </p:nvCxnSpPr>
        <p:spPr>
          <a:xfrm rot="16200000" flipV="1">
            <a:off x="6794046" y="1905705"/>
            <a:ext cx="1089970" cy="150491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7CD7E2E8-1958-492F-9F6A-6B4D40D0209A}"/>
              </a:ext>
            </a:extLst>
          </p:cNvPr>
          <p:cNvSpPr txBox="1"/>
          <p:nvPr/>
        </p:nvSpPr>
        <p:spPr>
          <a:xfrm>
            <a:off x="7049985" y="2292507"/>
            <a:ext cx="646331" cy="369332"/>
          </a:xfrm>
          <a:prstGeom prst="rect">
            <a:avLst/>
          </a:prstGeom>
          <a:noFill/>
        </p:spPr>
        <p:txBody>
          <a:bodyPr wrap="none" rtlCol="0">
            <a:spAutoFit/>
          </a:bodyPr>
          <a:lstStyle/>
          <a:p>
            <a:r>
              <a:rPr lang="zh-CN" altLang="en-US" dirty="0"/>
              <a:t>连接</a:t>
            </a:r>
          </a:p>
        </p:txBody>
      </p:sp>
      <p:grpSp>
        <p:nvGrpSpPr>
          <p:cNvPr id="89" name="组合 88">
            <a:extLst>
              <a:ext uri="{FF2B5EF4-FFF2-40B4-BE49-F238E27FC236}">
                <a16:creationId xmlns:a16="http://schemas.microsoft.com/office/drawing/2014/main" id="{B3F32988-620C-4A84-BB28-B4AB6B250943}"/>
              </a:ext>
            </a:extLst>
          </p:cNvPr>
          <p:cNvGrpSpPr/>
          <p:nvPr/>
        </p:nvGrpSpPr>
        <p:grpSpPr>
          <a:xfrm>
            <a:off x="609609" y="4182469"/>
            <a:ext cx="1621233" cy="1792042"/>
            <a:chOff x="615596" y="4263739"/>
            <a:chExt cx="1621233" cy="1792042"/>
          </a:xfrm>
        </p:grpSpPr>
        <p:sp>
          <p:nvSpPr>
            <p:cNvPr id="87" name="矩形 86">
              <a:extLst>
                <a:ext uri="{FF2B5EF4-FFF2-40B4-BE49-F238E27FC236}">
                  <a16:creationId xmlns:a16="http://schemas.microsoft.com/office/drawing/2014/main" id="{0D1FB60F-2EF3-418B-AAE7-128FD3AF4B06}"/>
                </a:ext>
              </a:extLst>
            </p:cNvPr>
            <p:cNvSpPr/>
            <p:nvPr/>
          </p:nvSpPr>
          <p:spPr>
            <a:xfrm>
              <a:off x="615596" y="4263739"/>
              <a:ext cx="1621233" cy="17920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CFC8BEED-5746-4A79-AB19-1C95D983B674}"/>
                </a:ext>
              </a:extLst>
            </p:cNvPr>
            <p:cNvSpPr txBox="1"/>
            <p:nvPr/>
          </p:nvSpPr>
          <p:spPr>
            <a:xfrm>
              <a:off x="674072" y="4406051"/>
              <a:ext cx="1504280" cy="1477328"/>
            </a:xfrm>
            <a:prstGeom prst="rect">
              <a:avLst/>
            </a:prstGeom>
            <a:noFill/>
          </p:spPr>
          <p:txBody>
            <a:bodyPr wrap="square" rtlCol="0">
              <a:spAutoFit/>
            </a:bodyPr>
            <a:lstStyle/>
            <a:p>
              <a:r>
                <a:rPr lang="en-US" altLang="zh-CN" dirty="0"/>
                <a:t>1. </a:t>
              </a:r>
              <a:r>
                <a:rPr lang="zh-CN" altLang="en-US" dirty="0"/>
                <a:t>启动</a:t>
              </a:r>
              <a:r>
                <a:rPr lang="en-US" altLang="zh-CN" dirty="0"/>
                <a:t>/</a:t>
              </a:r>
              <a:r>
                <a:rPr lang="zh-CN" altLang="en-US" dirty="0"/>
                <a:t>暂停监控</a:t>
              </a:r>
              <a:endParaRPr lang="en-US" altLang="zh-CN" dirty="0"/>
            </a:p>
            <a:p>
              <a:r>
                <a:rPr lang="en-US" altLang="zh-CN" dirty="0"/>
                <a:t>2. </a:t>
              </a:r>
              <a:r>
                <a:rPr lang="zh-CN" altLang="en-US" dirty="0"/>
                <a:t>清空日志缓冲区</a:t>
              </a:r>
              <a:endParaRPr lang="en-US" altLang="zh-CN" dirty="0"/>
            </a:p>
            <a:p>
              <a:r>
                <a:rPr lang="en-US" altLang="zh-CN" dirty="0"/>
                <a:t>……</a:t>
              </a:r>
              <a:endParaRPr lang="zh-CN" altLang="en-US" dirty="0"/>
            </a:p>
          </p:txBody>
        </p:sp>
      </p:grpSp>
      <p:grpSp>
        <p:nvGrpSpPr>
          <p:cNvPr id="90" name="组合 89">
            <a:extLst>
              <a:ext uri="{FF2B5EF4-FFF2-40B4-BE49-F238E27FC236}">
                <a16:creationId xmlns:a16="http://schemas.microsoft.com/office/drawing/2014/main" id="{37350484-523F-4663-939D-2F7BA83947F8}"/>
              </a:ext>
            </a:extLst>
          </p:cNvPr>
          <p:cNvGrpSpPr/>
          <p:nvPr/>
        </p:nvGrpSpPr>
        <p:grpSpPr>
          <a:xfrm>
            <a:off x="2566206" y="4228872"/>
            <a:ext cx="1621233" cy="2270599"/>
            <a:chOff x="615596" y="4263738"/>
            <a:chExt cx="1621233" cy="2270599"/>
          </a:xfrm>
        </p:grpSpPr>
        <p:sp>
          <p:nvSpPr>
            <p:cNvPr id="91" name="矩形 90">
              <a:extLst>
                <a:ext uri="{FF2B5EF4-FFF2-40B4-BE49-F238E27FC236}">
                  <a16:creationId xmlns:a16="http://schemas.microsoft.com/office/drawing/2014/main" id="{57BF991F-1087-4CC0-8E2B-D51A51045EB1}"/>
                </a:ext>
              </a:extLst>
            </p:cNvPr>
            <p:cNvSpPr/>
            <p:nvPr/>
          </p:nvSpPr>
          <p:spPr>
            <a:xfrm>
              <a:off x="615596" y="4263738"/>
              <a:ext cx="1621233" cy="2270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92" name="文本框 91">
              <a:extLst>
                <a:ext uri="{FF2B5EF4-FFF2-40B4-BE49-F238E27FC236}">
                  <a16:creationId xmlns:a16="http://schemas.microsoft.com/office/drawing/2014/main" id="{74F97A4D-E047-4C03-84F5-6624782EF9B2}"/>
                </a:ext>
              </a:extLst>
            </p:cNvPr>
            <p:cNvSpPr txBox="1"/>
            <p:nvPr/>
          </p:nvSpPr>
          <p:spPr>
            <a:xfrm>
              <a:off x="674072" y="4406051"/>
              <a:ext cx="1504280" cy="2031325"/>
            </a:xfrm>
            <a:prstGeom prst="rect">
              <a:avLst/>
            </a:prstGeom>
            <a:noFill/>
          </p:spPr>
          <p:txBody>
            <a:bodyPr wrap="square" rtlCol="0">
              <a:spAutoFit/>
            </a:bodyPr>
            <a:lstStyle/>
            <a:p>
              <a:r>
                <a:rPr lang="en-US" altLang="zh-CN" dirty="0"/>
                <a:t>1. </a:t>
              </a:r>
              <a:r>
                <a:rPr lang="zh-CN" altLang="en-US" dirty="0"/>
                <a:t>日志文件路径</a:t>
              </a:r>
              <a:endParaRPr lang="en-US" altLang="zh-CN" dirty="0"/>
            </a:p>
            <a:p>
              <a:r>
                <a:rPr lang="en-US" altLang="zh-CN" dirty="0"/>
                <a:t>2. </a:t>
              </a:r>
              <a:r>
                <a:rPr lang="zh-CN" altLang="en-US" dirty="0"/>
                <a:t>其他文件路径</a:t>
              </a:r>
              <a:endParaRPr lang="en-US" altLang="zh-CN" dirty="0"/>
            </a:p>
            <a:p>
              <a:r>
                <a:rPr lang="en-US" altLang="zh-CN" dirty="0"/>
                <a:t>3. </a:t>
              </a:r>
              <a:r>
                <a:rPr lang="zh-CN" altLang="en-US" dirty="0"/>
                <a:t>捕获方法类型</a:t>
              </a:r>
              <a:endParaRPr lang="en-US" altLang="zh-CN" dirty="0"/>
            </a:p>
            <a:p>
              <a:r>
                <a:rPr lang="en-US" altLang="zh-CN" dirty="0"/>
                <a:t>……</a:t>
              </a:r>
              <a:endParaRPr lang="zh-CN" altLang="en-US" dirty="0"/>
            </a:p>
          </p:txBody>
        </p:sp>
      </p:grpSp>
      <p:cxnSp>
        <p:nvCxnSpPr>
          <p:cNvPr id="3" name="连接符: 肘形 2">
            <a:extLst>
              <a:ext uri="{FF2B5EF4-FFF2-40B4-BE49-F238E27FC236}">
                <a16:creationId xmlns:a16="http://schemas.microsoft.com/office/drawing/2014/main" id="{2534E1CC-1D21-4E2D-A564-FA914339A0C3}"/>
              </a:ext>
            </a:extLst>
          </p:cNvPr>
          <p:cNvCxnSpPr>
            <a:stCxn id="5" idx="0"/>
            <a:endCxn id="78" idx="3"/>
          </p:cNvCxnSpPr>
          <p:nvPr/>
        </p:nvCxnSpPr>
        <p:spPr>
          <a:xfrm rot="16200000" flipH="1">
            <a:off x="4987848" y="-1226798"/>
            <a:ext cx="3522553" cy="8618800"/>
          </a:xfrm>
          <a:prstGeom prst="bentConnector4">
            <a:avLst>
              <a:gd name="adj1" fmla="val -9464"/>
              <a:gd name="adj2" fmla="val 10265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A14D602-6623-4E2B-9E2E-487B906AD2A4}"/>
              </a:ext>
            </a:extLst>
          </p:cNvPr>
          <p:cNvSpPr txBox="1"/>
          <p:nvPr/>
        </p:nvSpPr>
        <p:spPr>
          <a:xfrm>
            <a:off x="2416479" y="971359"/>
            <a:ext cx="646331" cy="369332"/>
          </a:xfrm>
          <a:prstGeom prst="rect">
            <a:avLst/>
          </a:prstGeom>
          <a:noFill/>
        </p:spPr>
        <p:txBody>
          <a:bodyPr wrap="none" rtlCol="0">
            <a:spAutoFit/>
          </a:bodyPr>
          <a:lstStyle/>
          <a:p>
            <a:r>
              <a:rPr lang="zh-CN" altLang="en-US" dirty="0"/>
              <a:t>控制</a:t>
            </a:r>
          </a:p>
        </p:txBody>
      </p:sp>
    </p:spTree>
    <p:extLst>
      <p:ext uri="{BB962C8B-B14F-4D97-AF65-F5344CB8AC3E}">
        <p14:creationId xmlns:p14="http://schemas.microsoft.com/office/powerpoint/2010/main" val="36525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监控应用启动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2472616" y="2983188"/>
            <a:ext cx="2201164" cy="729698"/>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EvMonitor-startLogger</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ActivityThread</a:t>
            </a:r>
            <a:endParaRPr lang="en-US" altLang="zh-CN" dirty="0">
              <a:solidFill>
                <a:sysClr val="windowText" lastClr="000000"/>
              </a:solidFill>
            </a:endParaRPr>
          </a:p>
          <a:p>
            <a:pPr algn="ctr"/>
            <a:r>
              <a:rPr lang="zh-CN" altLang="en-US" dirty="0">
                <a:solidFill>
                  <a:sysClr val="windowText" lastClr="000000"/>
                </a:solidFill>
              </a:rPr>
              <a:t>（应用程序主线程）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2495550"/>
            <a:ext cx="660104" cy="504825"/>
          </a:xfrm>
          <a:prstGeom prst="bentConnector3">
            <a:avLst>
              <a:gd name="adj1" fmla="val 99060"/>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2268835" y="2126218"/>
            <a:ext cx="3353803" cy="369332"/>
          </a:xfrm>
          <a:prstGeom prst="rect">
            <a:avLst/>
          </a:prstGeom>
          <a:noFill/>
        </p:spPr>
        <p:txBody>
          <a:bodyPr wrap="none" rtlCol="0">
            <a:spAutoFit/>
          </a:bodyPr>
          <a:lstStyle/>
          <a:p>
            <a:r>
              <a:rPr lang="en-US" altLang="zh-CN" b="1" dirty="0" err="1"/>
              <a:t>handleBindApplication</a:t>
            </a:r>
            <a:r>
              <a:rPr lang="en-US" altLang="zh-CN" b="1" dirty="0"/>
              <a:t>()</a:t>
            </a:r>
            <a:endParaRPr lang="zh-CN" altLang="en-US" b="1" dirty="0"/>
          </a:p>
        </p:txBody>
      </p:sp>
      <p:cxnSp>
        <p:nvCxnSpPr>
          <p:cNvPr id="14" name="连接符: 肘形 13">
            <a:extLst>
              <a:ext uri="{FF2B5EF4-FFF2-40B4-BE49-F238E27FC236}">
                <a16:creationId xmlns:a16="http://schemas.microsoft.com/office/drawing/2014/main" id="{FF373B26-B9A4-4405-8F54-1D80D5E3BAD5}"/>
              </a:ext>
            </a:extLst>
          </p:cNvPr>
          <p:cNvCxnSpPr/>
          <p:nvPr/>
        </p:nvCxnSpPr>
        <p:spPr>
          <a:xfrm rot="10800000" flipV="1">
            <a:off x="2268836" y="3712885"/>
            <a:ext cx="626765" cy="563839"/>
          </a:xfrm>
          <a:prstGeom prst="bentConnector3">
            <a:avLst>
              <a:gd name="adj1" fmla="val -1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A087836-B697-4D5B-9278-5AF2FC65DCA4}"/>
              </a:ext>
            </a:extLst>
          </p:cNvPr>
          <p:cNvSpPr txBox="1"/>
          <p:nvPr/>
        </p:nvSpPr>
        <p:spPr>
          <a:xfrm>
            <a:off x="2895600" y="3907393"/>
            <a:ext cx="1107996" cy="369332"/>
          </a:xfrm>
          <a:prstGeom prst="rect">
            <a:avLst/>
          </a:prstGeom>
          <a:noFill/>
        </p:spPr>
        <p:txBody>
          <a:bodyPr wrap="none" rtlCol="0">
            <a:spAutoFit/>
          </a:bodyPr>
          <a:lstStyle/>
          <a:p>
            <a:r>
              <a:rPr lang="zh-CN" altLang="en-US" dirty="0"/>
              <a:t>后续操作</a:t>
            </a:r>
          </a:p>
        </p:txBody>
      </p:sp>
      <p:sp>
        <p:nvSpPr>
          <p:cNvPr id="34" name="矩形 33">
            <a:extLst>
              <a:ext uri="{FF2B5EF4-FFF2-40B4-BE49-F238E27FC236}">
                <a16:creationId xmlns:a16="http://schemas.microsoft.com/office/drawing/2014/main" id="{BFD8B202-5902-4F17-97AF-5F9265DEC032}"/>
              </a:ext>
            </a:extLst>
          </p:cNvPr>
          <p:cNvSpPr/>
          <p:nvPr/>
        </p:nvSpPr>
        <p:spPr>
          <a:xfrm>
            <a:off x="6756995" y="1049451"/>
            <a:ext cx="3891956"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35" name="矩形 34">
            <a:extLst>
              <a:ext uri="{FF2B5EF4-FFF2-40B4-BE49-F238E27FC236}">
                <a16:creationId xmlns:a16="http://schemas.microsoft.com/office/drawing/2014/main" id="{A0293840-CE6E-42B8-9263-A48260FB797A}"/>
              </a:ext>
            </a:extLst>
          </p:cNvPr>
          <p:cNvSpPr/>
          <p:nvPr/>
        </p:nvSpPr>
        <p:spPr>
          <a:xfrm>
            <a:off x="7003701" y="2219391"/>
            <a:ext cx="2588916" cy="59606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a:t>
            </a:r>
            <a:r>
              <a:rPr lang="en-US" altLang="zh-CN" dirty="0" err="1">
                <a:solidFill>
                  <a:sysClr val="windowText" lastClr="000000"/>
                </a:solidFill>
              </a:rPr>
              <a:t>em.target_app</a:t>
            </a:r>
            <a:r>
              <a:rPr lang="zh-CN" altLang="en-US" dirty="0">
                <a:solidFill>
                  <a:sysClr val="windowText" lastClr="000000"/>
                </a:solidFill>
              </a:rPr>
              <a:t>系统属性</a:t>
            </a:r>
          </a:p>
        </p:txBody>
      </p:sp>
      <p:cxnSp>
        <p:nvCxnSpPr>
          <p:cNvPr id="22" name="直接箭头连接符 21">
            <a:extLst>
              <a:ext uri="{FF2B5EF4-FFF2-40B4-BE49-F238E27FC236}">
                <a16:creationId xmlns:a16="http://schemas.microsoft.com/office/drawing/2014/main" id="{012E1546-8B44-451F-A3D7-73562E6C35C0}"/>
              </a:ext>
            </a:extLst>
          </p:cNvPr>
          <p:cNvCxnSpPr>
            <a:stCxn id="27" idx="3"/>
          </p:cNvCxnSpPr>
          <p:nvPr/>
        </p:nvCxnSpPr>
        <p:spPr>
          <a:xfrm>
            <a:off x="4673780" y="3348037"/>
            <a:ext cx="2083214" cy="4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796CA1B0-4343-4BBE-9A6C-4A58CD69B5D4}"/>
              </a:ext>
            </a:extLst>
          </p:cNvPr>
          <p:cNvSpPr/>
          <p:nvPr/>
        </p:nvSpPr>
        <p:spPr>
          <a:xfrm>
            <a:off x="6998060" y="1204158"/>
            <a:ext cx="2588916" cy="59606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读取当前进程名和应用包名并记录</a:t>
            </a:r>
          </a:p>
        </p:txBody>
      </p:sp>
      <p:cxnSp>
        <p:nvCxnSpPr>
          <p:cNvPr id="24" name="直接箭头连接符 23">
            <a:extLst>
              <a:ext uri="{FF2B5EF4-FFF2-40B4-BE49-F238E27FC236}">
                <a16:creationId xmlns:a16="http://schemas.microsoft.com/office/drawing/2014/main" id="{779FAB44-3BB6-4429-B773-8C6882F45B80}"/>
              </a:ext>
            </a:extLst>
          </p:cNvPr>
          <p:cNvCxnSpPr>
            <a:cxnSpLocks/>
            <a:stCxn id="35" idx="2"/>
            <a:endCxn id="38" idx="0"/>
          </p:cNvCxnSpPr>
          <p:nvPr/>
        </p:nvCxnSpPr>
        <p:spPr>
          <a:xfrm flipH="1">
            <a:off x="8292518" y="2815458"/>
            <a:ext cx="5641" cy="238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菱形 37">
            <a:extLst>
              <a:ext uri="{FF2B5EF4-FFF2-40B4-BE49-F238E27FC236}">
                <a16:creationId xmlns:a16="http://schemas.microsoft.com/office/drawing/2014/main" id="{5ED1FDE7-877B-4318-A353-AD4EA1D972D4}"/>
              </a:ext>
            </a:extLst>
          </p:cNvPr>
          <p:cNvSpPr/>
          <p:nvPr/>
        </p:nvSpPr>
        <p:spPr>
          <a:xfrm>
            <a:off x="7124705" y="3054024"/>
            <a:ext cx="2335625" cy="905756"/>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是否为目标应用</a:t>
            </a:r>
          </a:p>
        </p:txBody>
      </p:sp>
      <p:sp>
        <p:nvSpPr>
          <p:cNvPr id="41" name="矩形 40">
            <a:extLst>
              <a:ext uri="{FF2B5EF4-FFF2-40B4-BE49-F238E27FC236}">
                <a16:creationId xmlns:a16="http://schemas.microsoft.com/office/drawing/2014/main" id="{72DF8662-1AF9-4FCD-ACB1-E941A561FD3F}"/>
              </a:ext>
            </a:extLst>
          </p:cNvPr>
          <p:cNvSpPr/>
          <p:nvPr/>
        </p:nvSpPr>
        <p:spPr>
          <a:xfrm>
            <a:off x="6857747" y="4272783"/>
            <a:ext cx="2886328" cy="108288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加载</a:t>
            </a:r>
            <a:r>
              <a:rPr lang="en-US" altLang="zh-CN" dirty="0" err="1">
                <a:solidFill>
                  <a:sysClr val="windowText" lastClr="000000"/>
                </a:solidFill>
              </a:rPr>
              <a:t>frida</a:t>
            </a:r>
            <a:r>
              <a:rPr lang="zh-CN" altLang="en-US" dirty="0">
                <a:solidFill>
                  <a:sysClr val="windowText" lastClr="000000"/>
                </a:solidFill>
              </a:rPr>
              <a:t>动态库，</a:t>
            </a:r>
            <a:endParaRPr lang="en-US" altLang="zh-CN" dirty="0">
              <a:solidFill>
                <a:sysClr val="windowText" lastClr="000000"/>
              </a:solidFill>
            </a:endParaRPr>
          </a:p>
          <a:p>
            <a:pPr algn="ctr"/>
            <a:r>
              <a:rPr lang="zh-CN" altLang="en-US" dirty="0">
                <a:solidFill>
                  <a:sysClr val="windowText" lastClr="000000"/>
                </a:solidFill>
              </a:rPr>
              <a:t>调用</a:t>
            </a:r>
            <a:r>
              <a:rPr lang="en-US" altLang="zh-CN" dirty="0" err="1">
                <a:solidFill>
                  <a:sysClr val="windowText" lastClr="000000"/>
                </a:solidFill>
              </a:rPr>
              <a:t>EvMonitor</a:t>
            </a:r>
            <a:r>
              <a:rPr lang="en-US" altLang="zh-CN" dirty="0">
                <a:solidFill>
                  <a:sysClr val="windowText" lastClr="000000"/>
                </a:solidFill>
              </a:rPr>
              <a:t>-core</a:t>
            </a:r>
            <a:r>
              <a:rPr lang="zh-CN" altLang="en-US" dirty="0">
                <a:solidFill>
                  <a:sysClr val="windowText" lastClr="000000"/>
                </a:solidFill>
              </a:rPr>
              <a:t>提供的接口激活监控系统</a:t>
            </a:r>
          </a:p>
        </p:txBody>
      </p:sp>
      <p:sp>
        <p:nvSpPr>
          <p:cNvPr id="44" name="矩形 43">
            <a:extLst>
              <a:ext uri="{FF2B5EF4-FFF2-40B4-BE49-F238E27FC236}">
                <a16:creationId xmlns:a16="http://schemas.microsoft.com/office/drawing/2014/main" id="{BF0B19F1-EC55-49DA-AE67-DE70190D7B10}"/>
              </a:ext>
            </a:extLst>
          </p:cNvPr>
          <p:cNvSpPr/>
          <p:nvPr/>
        </p:nvSpPr>
        <p:spPr>
          <a:xfrm>
            <a:off x="7000496" y="5808549"/>
            <a:ext cx="2588916" cy="344853"/>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退出</a:t>
            </a:r>
          </a:p>
        </p:txBody>
      </p:sp>
      <p:cxnSp>
        <p:nvCxnSpPr>
          <p:cNvPr id="46" name="连接符: 肘形 45">
            <a:extLst>
              <a:ext uri="{FF2B5EF4-FFF2-40B4-BE49-F238E27FC236}">
                <a16:creationId xmlns:a16="http://schemas.microsoft.com/office/drawing/2014/main" id="{3999AF92-1DC5-4230-968B-96529FC7762C}"/>
              </a:ext>
            </a:extLst>
          </p:cNvPr>
          <p:cNvCxnSpPr>
            <a:cxnSpLocks/>
            <a:stCxn id="38" idx="3"/>
            <a:endCxn id="44" idx="3"/>
          </p:cNvCxnSpPr>
          <p:nvPr/>
        </p:nvCxnSpPr>
        <p:spPr>
          <a:xfrm>
            <a:off x="9460330" y="3506902"/>
            <a:ext cx="129082" cy="2474074"/>
          </a:xfrm>
          <a:prstGeom prst="bentConnector3">
            <a:avLst>
              <a:gd name="adj1" fmla="val 4763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656E7B6-5D41-4C4F-8CB2-84B41946E26F}"/>
              </a:ext>
            </a:extLst>
          </p:cNvPr>
          <p:cNvCxnSpPr>
            <a:cxnSpLocks/>
            <a:stCxn id="36" idx="2"/>
            <a:endCxn id="35" idx="0"/>
          </p:cNvCxnSpPr>
          <p:nvPr/>
        </p:nvCxnSpPr>
        <p:spPr>
          <a:xfrm>
            <a:off x="8292518" y="1800225"/>
            <a:ext cx="5641" cy="419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2DD9B2DA-F926-4675-AF64-213E8F1B911E}"/>
              </a:ext>
            </a:extLst>
          </p:cNvPr>
          <p:cNvCxnSpPr>
            <a:cxnSpLocks/>
            <a:stCxn id="38" idx="2"/>
            <a:endCxn id="41" idx="0"/>
          </p:cNvCxnSpPr>
          <p:nvPr/>
        </p:nvCxnSpPr>
        <p:spPr>
          <a:xfrm>
            <a:off x="8292518" y="3959780"/>
            <a:ext cx="8393" cy="3130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118E76DF-C4C2-43D1-91AF-D31D055C895A}"/>
              </a:ext>
            </a:extLst>
          </p:cNvPr>
          <p:cNvCxnSpPr>
            <a:cxnSpLocks/>
            <a:stCxn id="41" idx="2"/>
            <a:endCxn id="44" idx="0"/>
          </p:cNvCxnSpPr>
          <p:nvPr/>
        </p:nvCxnSpPr>
        <p:spPr>
          <a:xfrm flipH="1">
            <a:off x="8294954" y="5355671"/>
            <a:ext cx="5957" cy="452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59AEF071-EEE5-480C-91F9-38A88B347423}"/>
              </a:ext>
            </a:extLst>
          </p:cNvPr>
          <p:cNvSpPr txBox="1"/>
          <p:nvPr/>
        </p:nvSpPr>
        <p:spPr>
          <a:xfrm>
            <a:off x="9620292" y="3064430"/>
            <a:ext cx="415498" cy="369332"/>
          </a:xfrm>
          <a:prstGeom prst="rect">
            <a:avLst/>
          </a:prstGeom>
          <a:noFill/>
        </p:spPr>
        <p:txBody>
          <a:bodyPr wrap="none" rtlCol="0">
            <a:spAutoFit/>
          </a:bodyPr>
          <a:lstStyle/>
          <a:p>
            <a:r>
              <a:rPr lang="zh-CN" altLang="en-US" dirty="0"/>
              <a:t>否</a:t>
            </a:r>
          </a:p>
        </p:txBody>
      </p:sp>
      <p:sp>
        <p:nvSpPr>
          <p:cNvPr id="68" name="文本框 67">
            <a:extLst>
              <a:ext uri="{FF2B5EF4-FFF2-40B4-BE49-F238E27FC236}">
                <a16:creationId xmlns:a16="http://schemas.microsoft.com/office/drawing/2014/main" id="{A0064B14-9C27-49C5-8367-19CF697BFE32}"/>
              </a:ext>
            </a:extLst>
          </p:cNvPr>
          <p:cNvSpPr txBox="1"/>
          <p:nvPr/>
        </p:nvSpPr>
        <p:spPr>
          <a:xfrm>
            <a:off x="8406263" y="3901132"/>
            <a:ext cx="415498" cy="369332"/>
          </a:xfrm>
          <a:prstGeom prst="rect">
            <a:avLst/>
          </a:prstGeom>
          <a:noFill/>
        </p:spPr>
        <p:txBody>
          <a:bodyPr wrap="none" rtlCol="0">
            <a:spAutoFit/>
          </a:bodyPr>
          <a:lstStyle/>
          <a:p>
            <a:r>
              <a:rPr lang="zh-CN" altLang="en-US" dirty="0"/>
              <a:t>是</a:t>
            </a:r>
          </a:p>
        </p:txBody>
      </p:sp>
    </p:spTree>
    <p:extLst>
      <p:ext uri="{BB962C8B-B14F-4D97-AF65-F5344CB8AC3E}">
        <p14:creationId xmlns:p14="http://schemas.microsoft.com/office/powerpoint/2010/main" val="113111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a:t>
            </a:r>
            <a:r>
              <a:rPr lang="en-US" altLang="zh-CN" sz="2800" b="1" dirty="0">
                <a:latin typeface="微软雅黑" pitchFamily="34" charset="-122"/>
              </a:rPr>
              <a:t>Java</a:t>
            </a:r>
            <a:r>
              <a:rPr lang="zh-CN" altLang="en-US" sz="2800" b="1" dirty="0">
                <a:latin typeface="微软雅黑" pitchFamily="34" charset="-122"/>
              </a:rPr>
              <a:t>方法执行</a:t>
            </a:r>
          </a:p>
        </p:txBody>
      </p:sp>
      <p:sp>
        <p:nvSpPr>
          <p:cNvPr id="4" name="灯片编号占位符 3"/>
          <p:cNvSpPr>
            <a:spLocks noGrp="1"/>
          </p:cNvSpPr>
          <p:nvPr>
            <p:ph type="sldNum" sz="quarter" idx="12"/>
          </p:nvPr>
        </p:nvSpPr>
        <p:spPr>
          <a:xfrm>
            <a:off x="10801350" y="6405438"/>
            <a:ext cx="1390650" cy="365125"/>
          </a:xfrm>
        </p:spPr>
        <p:txBody>
          <a:bodyPr/>
          <a:lstStyle/>
          <a:p>
            <a:fld id="{51D91E7F-84B6-4064-9D4E-CC7D244BCA04}" type="slidenum">
              <a:rPr lang="zh-CN" altLang="en-US" smtClean="0"/>
              <a:t>22</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5038725" y="2819408"/>
            <a:ext cx="1571625" cy="156209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a:cxnSpLocks/>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3086100"/>
            <a:ext cx="660104" cy="504825"/>
          </a:xfrm>
          <a:prstGeom prst="bentConnector3">
            <a:avLst>
              <a:gd name="adj1" fmla="val 99060"/>
            </a:avLst>
          </a:prstGeom>
          <a:ln w="28575">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812872" y="2353360"/>
            <a:ext cx="3126177" cy="646331"/>
          </a:xfrm>
          <a:prstGeom prst="rect">
            <a:avLst/>
          </a:prstGeom>
          <a:noFill/>
        </p:spPr>
        <p:txBody>
          <a:bodyPr wrap="none" rtlCol="0">
            <a:spAutoFit/>
          </a:bodyPr>
          <a:lstStyle/>
          <a:p>
            <a:r>
              <a:rPr lang="en-US" altLang="zh-CN" b="1" dirty="0" err="1"/>
              <a:t>ArtMethod</a:t>
            </a:r>
            <a:r>
              <a:rPr lang="en-US" altLang="zh-CN" b="1" dirty="0"/>
              <a:t>::Invoke()</a:t>
            </a:r>
            <a:r>
              <a:rPr lang="zh-CN" altLang="en-US" b="1" dirty="0"/>
              <a:t>或</a:t>
            </a:r>
            <a:endParaRPr lang="en-US" altLang="zh-CN" b="1" dirty="0"/>
          </a:p>
          <a:p>
            <a:r>
              <a:rPr lang="en-US" altLang="zh-CN" b="1" dirty="0"/>
              <a:t>Execute()</a:t>
            </a:r>
            <a:endParaRPr lang="zh-CN" altLang="en-US" b="1" dirty="0"/>
          </a:p>
        </p:txBody>
      </p:sp>
      <p:cxnSp>
        <p:nvCxnSpPr>
          <p:cNvPr id="14" name="连接符: 肘形 13">
            <a:extLst>
              <a:ext uri="{FF2B5EF4-FFF2-40B4-BE49-F238E27FC236}">
                <a16:creationId xmlns:a16="http://schemas.microsoft.com/office/drawing/2014/main" id="{FF373B26-B9A4-4405-8F54-1D80D5E3BAD5}"/>
              </a:ext>
            </a:extLst>
          </p:cNvPr>
          <p:cNvCxnSpPr>
            <a:cxnSpLocks/>
          </p:cNvCxnSpPr>
          <p:nvPr/>
        </p:nvCxnSpPr>
        <p:spPr>
          <a:xfrm rot="10800000" flipV="1">
            <a:off x="2233751" y="3590924"/>
            <a:ext cx="660102" cy="563839"/>
          </a:xfrm>
          <a:prstGeom prst="bentConnector3">
            <a:avLst>
              <a:gd name="adj1" fmla="val 74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B2EA1CA-3CBA-4785-A8F6-951164764459}"/>
              </a:ext>
            </a:extLst>
          </p:cNvPr>
          <p:cNvCxnSpPr/>
          <p:nvPr/>
        </p:nvCxnSpPr>
        <p:spPr>
          <a:xfrm>
            <a:off x="2895600" y="3181350"/>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491091B-E110-4394-AEE7-DC39C4C8A522}"/>
              </a:ext>
            </a:extLst>
          </p:cNvPr>
          <p:cNvSpPr txBox="1"/>
          <p:nvPr/>
        </p:nvSpPr>
        <p:spPr>
          <a:xfrm>
            <a:off x="3032960" y="3181350"/>
            <a:ext cx="2031325" cy="369332"/>
          </a:xfrm>
          <a:prstGeom prst="rect">
            <a:avLst/>
          </a:prstGeom>
          <a:noFill/>
        </p:spPr>
        <p:txBody>
          <a:bodyPr wrap="none" rtlCol="0">
            <a:spAutoFit/>
          </a:bodyPr>
          <a:lstStyle/>
          <a:p>
            <a:r>
              <a:rPr lang="zh-CN" altLang="en-US" dirty="0"/>
              <a:t>记录方法开始执行</a:t>
            </a:r>
          </a:p>
        </p:txBody>
      </p:sp>
      <p:cxnSp>
        <p:nvCxnSpPr>
          <p:cNvPr id="28" name="直接箭头连接符 27">
            <a:extLst>
              <a:ext uri="{FF2B5EF4-FFF2-40B4-BE49-F238E27FC236}">
                <a16:creationId xmlns:a16="http://schemas.microsoft.com/office/drawing/2014/main" id="{4B2038F2-8F5F-4899-BEFF-EF23AB8C011C}"/>
              </a:ext>
            </a:extLst>
          </p:cNvPr>
          <p:cNvCxnSpPr/>
          <p:nvPr/>
        </p:nvCxnSpPr>
        <p:spPr>
          <a:xfrm>
            <a:off x="2895600" y="4059515"/>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BECB8A5-EC25-47D9-A756-B4EF36A7EE19}"/>
              </a:ext>
            </a:extLst>
          </p:cNvPr>
          <p:cNvSpPr txBox="1"/>
          <p:nvPr/>
        </p:nvSpPr>
        <p:spPr>
          <a:xfrm>
            <a:off x="3032960" y="4046260"/>
            <a:ext cx="2031325" cy="369332"/>
          </a:xfrm>
          <a:prstGeom prst="rect">
            <a:avLst/>
          </a:prstGeom>
          <a:noFill/>
        </p:spPr>
        <p:txBody>
          <a:bodyPr wrap="none" rtlCol="0">
            <a:spAutoFit/>
          </a:bodyPr>
          <a:lstStyle/>
          <a:p>
            <a:r>
              <a:rPr lang="zh-CN" altLang="en-US" dirty="0"/>
              <a:t>记录方法执行结束</a:t>
            </a:r>
          </a:p>
        </p:txBody>
      </p:sp>
      <p:sp>
        <p:nvSpPr>
          <p:cNvPr id="37" name="矩形 36">
            <a:extLst>
              <a:ext uri="{FF2B5EF4-FFF2-40B4-BE49-F238E27FC236}">
                <a16:creationId xmlns:a16="http://schemas.microsoft.com/office/drawing/2014/main" id="{9BB3BAD6-E4FC-4622-AB5A-E4ED7C122CF6}"/>
              </a:ext>
            </a:extLst>
          </p:cNvPr>
          <p:cNvSpPr/>
          <p:nvPr/>
        </p:nvSpPr>
        <p:spPr>
          <a:xfrm>
            <a:off x="7197876" y="912930"/>
            <a:ext cx="4250912"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39" name="直接箭头连接符 38">
            <a:extLst>
              <a:ext uri="{FF2B5EF4-FFF2-40B4-BE49-F238E27FC236}">
                <a16:creationId xmlns:a16="http://schemas.microsoft.com/office/drawing/2014/main" id="{F2D4BCDE-045D-4375-9C93-417B7E28AC60}"/>
              </a:ext>
            </a:extLst>
          </p:cNvPr>
          <p:cNvCxnSpPr>
            <a:cxnSpLocks/>
            <a:stCxn id="40" idx="2"/>
            <a:endCxn id="43" idx="0"/>
          </p:cNvCxnSpPr>
          <p:nvPr/>
        </p:nvCxnSpPr>
        <p:spPr>
          <a:xfrm>
            <a:off x="9053252" y="1953160"/>
            <a:ext cx="0" cy="3275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菱形 39">
            <a:extLst>
              <a:ext uri="{FF2B5EF4-FFF2-40B4-BE49-F238E27FC236}">
                <a16:creationId xmlns:a16="http://schemas.microsoft.com/office/drawing/2014/main" id="{033C0BF7-D1BF-4F5C-9240-D8C02E1210E6}"/>
              </a:ext>
            </a:extLst>
          </p:cNvPr>
          <p:cNvSpPr/>
          <p:nvPr/>
        </p:nvSpPr>
        <p:spPr>
          <a:xfrm>
            <a:off x="7600692" y="1047404"/>
            <a:ext cx="2905120" cy="905756"/>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检查监控系统是否激活</a:t>
            </a:r>
          </a:p>
        </p:txBody>
      </p:sp>
      <p:sp>
        <p:nvSpPr>
          <p:cNvPr id="43" name="矩形 42">
            <a:extLst>
              <a:ext uri="{FF2B5EF4-FFF2-40B4-BE49-F238E27FC236}">
                <a16:creationId xmlns:a16="http://schemas.microsoft.com/office/drawing/2014/main" id="{45DDF258-FFC1-49D7-86D1-799DC89400EA}"/>
              </a:ext>
            </a:extLst>
          </p:cNvPr>
          <p:cNvSpPr/>
          <p:nvPr/>
        </p:nvSpPr>
        <p:spPr>
          <a:xfrm>
            <a:off x="8021674" y="2280689"/>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获取当前</a:t>
            </a:r>
            <a:endParaRPr lang="en-US" altLang="zh-CN" dirty="0">
              <a:solidFill>
                <a:schemeClr val="tx1"/>
              </a:solidFill>
            </a:endParaRPr>
          </a:p>
          <a:p>
            <a:pPr algn="ctr"/>
            <a:r>
              <a:rPr lang="zh-CN" altLang="en-US" dirty="0">
                <a:solidFill>
                  <a:schemeClr val="tx1"/>
                </a:solidFill>
              </a:rPr>
              <a:t>调用的方法</a:t>
            </a:r>
          </a:p>
        </p:txBody>
      </p:sp>
      <p:sp>
        <p:nvSpPr>
          <p:cNvPr id="45" name="矩形 44">
            <a:extLst>
              <a:ext uri="{FF2B5EF4-FFF2-40B4-BE49-F238E27FC236}">
                <a16:creationId xmlns:a16="http://schemas.microsoft.com/office/drawing/2014/main" id="{5D37D03D-24C4-45E9-B30A-2303C113B6BE}"/>
              </a:ext>
            </a:extLst>
          </p:cNvPr>
          <p:cNvSpPr/>
          <p:nvPr/>
        </p:nvSpPr>
        <p:spPr>
          <a:xfrm>
            <a:off x="8033027" y="3237010"/>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根据配置文件修改输出记录</a:t>
            </a:r>
          </a:p>
        </p:txBody>
      </p:sp>
      <p:sp>
        <p:nvSpPr>
          <p:cNvPr id="47" name="矩形 46">
            <a:extLst>
              <a:ext uri="{FF2B5EF4-FFF2-40B4-BE49-F238E27FC236}">
                <a16:creationId xmlns:a16="http://schemas.microsoft.com/office/drawing/2014/main" id="{BB412C04-0BE6-4589-B437-6006D3415BAE}"/>
              </a:ext>
            </a:extLst>
          </p:cNvPr>
          <p:cNvSpPr/>
          <p:nvPr/>
        </p:nvSpPr>
        <p:spPr>
          <a:xfrm>
            <a:off x="8042104" y="4207139"/>
            <a:ext cx="2063155" cy="62744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添加方法入</a:t>
            </a:r>
            <a:r>
              <a:rPr lang="en-US" altLang="zh-CN" dirty="0">
                <a:solidFill>
                  <a:schemeClr val="tx1"/>
                </a:solidFill>
              </a:rPr>
              <a:t>/</a:t>
            </a:r>
            <a:r>
              <a:rPr lang="zh-CN" altLang="en-US" dirty="0">
                <a:solidFill>
                  <a:schemeClr val="tx1"/>
                </a:solidFill>
              </a:rPr>
              <a:t>出口标记并写入日志</a:t>
            </a:r>
          </a:p>
        </p:txBody>
      </p:sp>
      <p:sp>
        <p:nvSpPr>
          <p:cNvPr id="48" name="矩形 47">
            <a:extLst>
              <a:ext uri="{FF2B5EF4-FFF2-40B4-BE49-F238E27FC236}">
                <a16:creationId xmlns:a16="http://schemas.microsoft.com/office/drawing/2014/main" id="{7745A572-39A0-4E9C-A8BA-FB265AC5AEE3}"/>
              </a:ext>
            </a:extLst>
          </p:cNvPr>
          <p:cNvSpPr/>
          <p:nvPr/>
        </p:nvSpPr>
        <p:spPr>
          <a:xfrm>
            <a:off x="8053123" y="5184335"/>
            <a:ext cx="2063155" cy="62626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50" name="直接箭头连接符 49">
            <a:extLst>
              <a:ext uri="{FF2B5EF4-FFF2-40B4-BE49-F238E27FC236}">
                <a16:creationId xmlns:a16="http://schemas.microsoft.com/office/drawing/2014/main" id="{78496FA2-A3B3-4432-8DBB-BC5E4416A336}"/>
              </a:ext>
            </a:extLst>
          </p:cNvPr>
          <p:cNvCxnSpPr>
            <a:cxnSpLocks/>
            <a:stCxn id="27" idx="3"/>
          </p:cNvCxnSpPr>
          <p:nvPr/>
        </p:nvCxnSpPr>
        <p:spPr>
          <a:xfrm>
            <a:off x="6610350" y="3600454"/>
            <a:ext cx="5641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25E4864A-A440-4CE9-BDAB-13DB2186B439}"/>
              </a:ext>
            </a:extLst>
          </p:cNvPr>
          <p:cNvCxnSpPr>
            <a:cxnSpLocks/>
            <a:stCxn id="45" idx="2"/>
            <a:endCxn id="47" idx="0"/>
          </p:cNvCxnSpPr>
          <p:nvPr/>
        </p:nvCxnSpPr>
        <p:spPr>
          <a:xfrm>
            <a:off x="9064605" y="3864451"/>
            <a:ext cx="9077" cy="342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2C901FD-FA3A-47FA-AF44-5932DD9FB974}"/>
              </a:ext>
            </a:extLst>
          </p:cNvPr>
          <p:cNvCxnSpPr>
            <a:cxnSpLocks/>
            <a:stCxn id="47" idx="2"/>
            <a:endCxn id="48" idx="0"/>
          </p:cNvCxnSpPr>
          <p:nvPr/>
        </p:nvCxnSpPr>
        <p:spPr>
          <a:xfrm>
            <a:off x="9073682" y="4834580"/>
            <a:ext cx="11019" cy="349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84910669-D945-4128-AA76-BD51FC750F66}"/>
              </a:ext>
            </a:extLst>
          </p:cNvPr>
          <p:cNvCxnSpPr>
            <a:stCxn id="40" idx="3"/>
            <a:endCxn id="48" idx="3"/>
          </p:cNvCxnSpPr>
          <p:nvPr/>
        </p:nvCxnSpPr>
        <p:spPr>
          <a:xfrm flipH="1">
            <a:off x="10116278" y="1500282"/>
            <a:ext cx="389534" cy="3997184"/>
          </a:xfrm>
          <a:prstGeom prst="bentConnector3">
            <a:avLst>
              <a:gd name="adj1" fmla="val -8448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AE4D6B1-2CE8-45D3-B9F6-688B979D5A1D}"/>
              </a:ext>
            </a:extLst>
          </p:cNvPr>
          <p:cNvCxnSpPr>
            <a:cxnSpLocks/>
            <a:stCxn id="43" idx="2"/>
            <a:endCxn id="45" idx="0"/>
          </p:cNvCxnSpPr>
          <p:nvPr/>
        </p:nvCxnSpPr>
        <p:spPr>
          <a:xfrm>
            <a:off x="9053252" y="2908130"/>
            <a:ext cx="11353" cy="328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C935D804-84D4-48E1-96B0-A8A5C373E99B}"/>
              </a:ext>
            </a:extLst>
          </p:cNvPr>
          <p:cNvSpPr txBox="1"/>
          <p:nvPr/>
        </p:nvSpPr>
        <p:spPr>
          <a:xfrm>
            <a:off x="9109243" y="1902968"/>
            <a:ext cx="415498" cy="369332"/>
          </a:xfrm>
          <a:prstGeom prst="rect">
            <a:avLst/>
          </a:prstGeom>
          <a:noFill/>
        </p:spPr>
        <p:txBody>
          <a:bodyPr wrap="none" rtlCol="0">
            <a:spAutoFit/>
          </a:bodyPr>
          <a:lstStyle/>
          <a:p>
            <a:r>
              <a:rPr lang="zh-CN" altLang="en-US" dirty="0"/>
              <a:t>是</a:t>
            </a:r>
          </a:p>
        </p:txBody>
      </p:sp>
      <p:sp>
        <p:nvSpPr>
          <p:cNvPr id="68" name="文本框 67">
            <a:extLst>
              <a:ext uri="{FF2B5EF4-FFF2-40B4-BE49-F238E27FC236}">
                <a16:creationId xmlns:a16="http://schemas.microsoft.com/office/drawing/2014/main" id="{3898E8B8-22F5-471F-AD1A-CF548B4C99C5}"/>
              </a:ext>
            </a:extLst>
          </p:cNvPr>
          <p:cNvSpPr txBox="1"/>
          <p:nvPr/>
        </p:nvSpPr>
        <p:spPr>
          <a:xfrm>
            <a:off x="10830537" y="1470138"/>
            <a:ext cx="415498" cy="369332"/>
          </a:xfrm>
          <a:prstGeom prst="rect">
            <a:avLst/>
          </a:prstGeom>
          <a:noFill/>
        </p:spPr>
        <p:txBody>
          <a:bodyPr wrap="none" rtlCol="0">
            <a:spAutoFit/>
          </a:bodyPr>
          <a:lstStyle/>
          <a:p>
            <a:r>
              <a:rPr lang="zh-CN" altLang="en-US" dirty="0"/>
              <a:t>否</a:t>
            </a:r>
          </a:p>
        </p:txBody>
      </p:sp>
    </p:spTree>
    <p:extLst>
      <p:ext uri="{BB962C8B-B14F-4D97-AF65-F5344CB8AC3E}">
        <p14:creationId xmlns:p14="http://schemas.microsoft.com/office/powerpoint/2010/main" val="274921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抓取</a:t>
            </a:r>
            <a:r>
              <a:rPr lang="en-US" altLang="zh-CN" sz="2800" b="1" dirty="0" err="1">
                <a:latin typeface="微软雅黑" pitchFamily="34" charset="-122"/>
              </a:rPr>
              <a:t>Dex</a:t>
            </a:r>
            <a:r>
              <a:rPr lang="zh-CN" altLang="en-US" sz="2800" b="1" dirty="0">
                <a:latin typeface="微软雅黑" pitchFamily="34" charset="-122"/>
              </a:rPr>
              <a:t>文件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27" name="矩形 26">
            <a:extLst>
              <a:ext uri="{FF2B5EF4-FFF2-40B4-BE49-F238E27FC236}">
                <a16:creationId xmlns:a16="http://schemas.microsoft.com/office/drawing/2014/main" id="{EDEE2803-DC25-4916-8CFA-C1D0CEF77350}"/>
              </a:ext>
            </a:extLst>
          </p:cNvPr>
          <p:cNvSpPr/>
          <p:nvPr/>
        </p:nvSpPr>
        <p:spPr>
          <a:xfrm>
            <a:off x="5038725" y="2228858"/>
            <a:ext cx="1571625" cy="1562092"/>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cxnSp>
        <p:nvCxnSpPr>
          <p:cNvPr id="6" name="直接连接符 5">
            <a:extLst>
              <a:ext uri="{FF2B5EF4-FFF2-40B4-BE49-F238E27FC236}">
                <a16:creationId xmlns:a16="http://schemas.microsoft.com/office/drawing/2014/main" id="{1659472B-B280-4FA4-B5F0-BDAC994CBE0C}"/>
              </a:ext>
            </a:extLst>
          </p:cNvPr>
          <p:cNvCxnSpPr>
            <a:cxnSpLocks/>
          </p:cNvCxnSpPr>
          <p:nvPr/>
        </p:nvCxnSpPr>
        <p:spPr>
          <a:xfrm>
            <a:off x="2202160" y="1800225"/>
            <a:ext cx="66675" cy="429577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AB2DB49-EEBE-4D1B-AB0E-3FA28B496838}"/>
              </a:ext>
            </a:extLst>
          </p:cNvPr>
          <p:cNvSpPr/>
          <p:nvPr/>
        </p:nvSpPr>
        <p:spPr>
          <a:xfrm>
            <a:off x="1203919" y="962025"/>
            <a:ext cx="2063155"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应用进程</a:t>
            </a:r>
          </a:p>
        </p:txBody>
      </p:sp>
      <p:cxnSp>
        <p:nvCxnSpPr>
          <p:cNvPr id="8" name="连接符: 肘形 7">
            <a:extLst>
              <a:ext uri="{FF2B5EF4-FFF2-40B4-BE49-F238E27FC236}">
                <a16:creationId xmlns:a16="http://schemas.microsoft.com/office/drawing/2014/main" id="{6159D0D8-C95B-4584-8177-F14DCC4C25FA}"/>
              </a:ext>
            </a:extLst>
          </p:cNvPr>
          <p:cNvCxnSpPr>
            <a:cxnSpLocks/>
          </p:cNvCxnSpPr>
          <p:nvPr/>
        </p:nvCxnSpPr>
        <p:spPr>
          <a:xfrm>
            <a:off x="2235496" y="2495550"/>
            <a:ext cx="660104" cy="504825"/>
          </a:xfrm>
          <a:prstGeom prst="bentConnector3">
            <a:avLst>
              <a:gd name="adj1" fmla="val 99060"/>
            </a:avLst>
          </a:prstGeom>
          <a:ln w="28575">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25C49F2-FC3E-48C0-9E48-D11D80EAA578}"/>
              </a:ext>
            </a:extLst>
          </p:cNvPr>
          <p:cNvSpPr txBox="1"/>
          <p:nvPr/>
        </p:nvSpPr>
        <p:spPr>
          <a:xfrm>
            <a:off x="1374276" y="2085976"/>
            <a:ext cx="2303836" cy="369332"/>
          </a:xfrm>
          <a:prstGeom prst="rect">
            <a:avLst/>
          </a:prstGeom>
          <a:noFill/>
        </p:spPr>
        <p:txBody>
          <a:bodyPr wrap="none" rtlCol="0">
            <a:spAutoFit/>
          </a:bodyPr>
          <a:lstStyle/>
          <a:p>
            <a:r>
              <a:rPr lang="en-US" altLang="zh-CN" dirty="0" err="1"/>
              <a:t>DexFile</a:t>
            </a:r>
            <a:r>
              <a:rPr lang="en-US" altLang="zh-CN" dirty="0"/>
              <a:t>::</a:t>
            </a:r>
            <a:r>
              <a:rPr lang="en-US" altLang="zh-CN" dirty="0" err="1"/>
              <a:t>DexFile</a:t>
            </a:r>
            <a:r>
              <a:rPr lang="en-US" altLang="zh-CN" dirty="0"/>
              <a:t>()</a:t>
            </a:r>
            <a:endParaRPr lang="zh-CN" altLang="en-US" dirty="0"/>
          </a:p>
        </p:txBody>
      </p:sp>
      <p:cxnSp>
        <p:nvCxnSpPr>
          <p:cNvPr id="14" name="连接符: 肘形 13">
            <a:extLst>
              <a:ext uri="{FF2B5EF4-FFF2-40B4-BE49-F238E27FC236}">
                <a16:creationId xmlns:a16="http://schemas.microsoft.com/office/drawing/2014/main" id="{FF373B26-B9A4-4405-8F54-1D80D5E3BAD5}"/>
              </a:ext>
            </a:extLst>
          </p:cNvPr>
          <p:cNvCxnSpPr>
            <a:cxnSpLocks/>
          </p:cNvCxnSpPr>
          <p:nvPr/>
        </p:nvCxnSpPr>
        <p:spPr>
          <a:xfrm rot="10800000" flipV="1">
            <a:off x="2233751" y="3000374"/>
            <a:ext cx="660102" cy="563839"/>
          </a:xfrm>
          <a:prstGeom prst="bentConnector3">
            <a:avLst>
              <a:gd name="adj1" fmla="val 74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B2EA1CA-3CBA-4785-A8F6-951164764459}"/>
              </a:ext>
            </a:extLst>
          </p:cNvPr>
          <p:cNvCxnSpPr/>
          <p:nvPr/>
        </p:nvCxnSpPr>
        <p:spPr>
          <a:xfrm>
            <a:off x="2895600" y="2590800"/>
            <a:ext cx="2143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491091B-E110-4394-AEE7-DC39C4C8A522}"/>
              </a:ext>
            </a:extLst>
          </p:cNvPr>
          <p:cNvSpPr txBox="1"/>
          <p:nvPr/>
        </p:nvSpPr>
        <p:spPr>
          <a:xfrm>
            <a:off x="3181349" y="2590800"/>
            <a:ext cx="1571625" cy="646331"/>
          </a:xfrm>
          <a:prstGeom prst="rect">
            <a:avLst/>
          </a:prstGeom>
          <a:noFill/>
        </p:spPr>
        <p:txBody>
          <a:bodyPr wrap="square" rtlCol="0">
            <a:spAutoFit/>
          </a:bodyPr>
          <a:lstStyle/>
          <a:p>
            <a:r>
              <a:rPr lang="zh-CN" altLang="en-US" dirty="0"/>
              <a:t>读取内存中的</a:t>
            </a:r>
            <a:r>
              <a:rPr lang="en-US" altLang="zh-CN" dirty="0" err="1"/>
              <a:t>Dex</a:t>
            </a:r>
            <a:r>
              <a:rPr lang="zh-CN" altLang="en-US" dirty="0"/>
              <a:t>文件</a:t>
            </a:r>
          </a:p>
        </p:txBody>
      </p:sp>
      <p:sp>
        <p:nvSpPr>
          <p:cNvPr id="15" name="矩形 14">
            <a:extLst>
              <a:ext uri="{FF2B5EF4-FFF2-40B4-BE49-F238E27FC236}">
                <a16:creationId xmlns:a16="http://schemas.microsoft.com/office/drawing/2014/main" id="{906E9EA5-1D81-4AEE-AB46-E1DE36917559}"/>
              </a:ext>
            </a:extLst>
          </p:cNvPr>
          <p:cNvSpPr/>
          <p:nvPr/>
        </p:nvSpPr>
        <p:spPr>
          <a:xfrm>
            <a:off x="7493414" y="912930"/>
            <a:ext cx="4250912" cy="535598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cxnSp>
        <p:nvCxnSpPr>
          <p:cNvPr id="17" name="直接箭头连接符 16">
            <a:extLst>
              <a:ext uri="{FF2B5EF4-FFF2-40B4-BE49-F238E27FC236}">
                <a16:creationId xmlns:a16="http://schemas.microsoft.com/office/drawing/2014/main" id="{804FCE07-6956-4935-83C8-5F0F356FA10E}"/>
              </a:ext>
            </a:extLst>
          </p:cNvPr>
          <p:cNvCxnSpPr>
            <a:cxnSpLocks/>
          </p:cNvCxnSpPr>
          <p:nvPr/>
        </p:nvCxnSpPr>
        <p:spPr>
          <a:xfrm flipV="1">
            <a:off x="6610350" y="2997942"/>
            <a:ext cx="883064" cy="95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菱形 17">
            <a:extLst>
              <a:ext uri="{FF2B5EF4-FFF2-40B4-BE49-F238E27FC236}">
                <a16:creationId xmlns:a16="http://schemas.microsoft.com/office/drawing/2014/main" id="{62CBAC7D-44F4-4743-BB24-1E82C03EC2B7}"/>
              </a:ext>
            </a:extLst>
          </p:cNvPr>
          <p:cNvSpPr/>
          <p:nvPr/>
        </p:nvSpPr>
        <p:spPr>
          <a:xfrm>
            <a:off x="7815842" y="994289"/>
            <a:ext cx="3287585" cy="1332562"/>
          </a:xfrm>
          <a:prstGeom prst="diamond">
            <a:avLst/>
          </a:prstGeom>
          <a:ln w="28575">
            <a:solidFill>
              <a:srgbClr val="003E7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监控系统激活</a:t>
            </a:r>
            <a:r>
              <a:rPr lang="en-US" altLang="zh-CN" dirty="0"/>
              <a:t>&amp;&amp;</a:t>
            </a:r>
          </a:p>
          <a:p>
            <a:pPr algn="ctr"/>
            <a:r>
              <a:rPr lang="zh-CN" altLang="en-US" dirty="0"/>
              <a:t>脱壳功能启动</a:t>
            </a:r>
          </a:p>
        </p:txBody>
      </p:sp>
      <p:sp>
        <p:nvSpPr>
          <p:cNvPr id="19" name="矩形 18">
            <a:extLst>
              <a:ext uri="{FF2B5EF4-FFF2-40B4-BE49-F238E27FC236}">
                <a16:creationId xmlns:a16="http://schemas.microsoft.com/office/drawing/2014/main" id="{C2174F45-FDE3-47BA-9A6A-E216904C2F77}"/>
              </a:ext>
            </a:extLst>
          </p:cNvPr>
          <p:cNvSpPr/>
          <p:nvPr/>
        </p:nvSpPr>
        <p:spPr>
          <a:xfrm>
            <a:off x="8056632" y="2647950"/>
            <a:ext cx="2806001"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读取要解析的</a:t>
            </a:r>
            <a:r>
              <a:rPr lang="en-US" altLang="zh-CN" dirty="0" err="1">
                <a:solidFill>
                  <a:sysClr val="windowText" lastClr="000000"/>
                </a:solidFill>
              </a:rPr>
              <a:t>Dex</a:t>
            </a:r>
            <a:r>
              <a:rPr lang="zh-CN" altLang="en-US" dirty="0">
                <a:solidFill>
                  <a:sysClr val="windowText" lastClr="000000"/>
                </a:solidFill>
              </a:rPr>
              <a:t>文件在内存中的基地址和长度</a:t>
            </a:r>
          </a:p>
        </p:txBody>
      </p:sp>
      <p:sp>
        <p:nvSpPr>
          <p:cNvPr id="20" name="矩形 19">
            <a:extLst>
              <a:ext uri="{FF2B5EF4-FFF2-40B4-BE49-F238E27FC236}">
                <a16:creationId xmlns:a16="http://schemas.microsoft.com/office/drawing/2014/main" id="{3B8C72DA-561A-46EB-8252-9D2B91003419}"/>
              </a:ext>
            </a:extLst>
          </p:cNvPr>
          <p:cNvSpPr/>
          <p:nvPr/>
        </p:nvSpPr>
        <p:spPr>
          <a:xfrm>
            <a:off x="8364043" y="3878784"/>
            <a:ext cx="2191177" cy="83820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将该文件写入配置文件指定的位置</a:t>
            </a:r>
          </a:p>
        </p:txBody>
      </p:sp>
      <p:sp>
        <p:nvSpPr>
          <p:cNvPr id="21" name="矩形 20">
            <a:extLst>
              <a:ext uri="{FF2B5EF4-FFF2-40B4-BE49-F238E27FC236}">
                <a16:creationId xmlns:a16="http://schemas.microsoft.com/office/drawing/2014/main" id="{07E87988-B7DF-4029-A0A4-C54819A52E43}"/>
              </a:ext>
            </a:extLst>
          </p:cNvPr>
          <p:cNvSpPr/>
          <p:nvPr/>
        </p:nvSpPr>
        <p:spPr>
          <a:xfrm>
            <a:off x="8675146" y="5003058"/>
            <a:ext cx="1551899" cy="66046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结束</a:t>
            </a:r>
          </a:p>
        </p:txBody>
      </p:sp>
      <p:cxnSp>
        <p:nvCxnSpPr>
          <p:cNvPr id="3" name="直接箭头连接符 2">
            <a:extLst>
              <a:ext uri="{FF2B5EF4-FFF2-40B4-BE49-F238E27FC236}">
                <a16:creationId xmlns:a16="http://schemas.microsoft.com/office/drawing/2014/main" id="{DF185FCB-BAB6-43F8-AB22-50DFA679C5EF}"/>
              </a:ext>
            </a:extLst>
          </p:cNvPr>
          <p:cNvCxnSpPr>
            <a:cxnSpLocks/>
            <a:stCxn id="18" idx="2"/>
            <a:endCxn id="19" idx="0"/>
          </p:cNvCxnSpPr>
          <p:nvPr/>
        </p:nvCxnSpPr>
        <p:spPr>
          <a:xfrm flipH="1">
            <a:off x="9459633" y="2326851"/>
            <a:ext cx="2" cy="3210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160C8C5C-24A6-42BF-A1B5-E7F1C7752F68}"/>
              </a:ext>
            </a:extLst>
          </p:cNvPr>
          <p:cNvCxnSpPr>
            <a:cxnSpLocks/>
            <a:stCxn id="18" idx="3"/>
            <a:endCxn id="21" idx="3"/>
          </p:cNvCxnSpPr>
          <p:nvPr/>
        </p:nvCxnSpPr>
        <p:spPr>
          <a:xfrm flipH="1">
            <a:off x="10227045" y="1660570"/>
            <a:ext cx="876382" cy="3672723"/>
          </a:xfrm>
          <a:prstGeom prst="bentConnector3">
            <a:avLst>
              <a:gd name="adj1" fmla="val -2608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1CDE561-50B9-4CB7-959C-2CD147E16C32}"/>
              </a:ext>
            </a:extLst>
          </p:cNvPr>
          <p:cNvCxnSpPr>
            <a:cxnSpLocks/>
            <a:stCxn id="19" idx="2"/>
            <a:endCxn id="20" idx="0"/>
          </p:cNvCxnSpPr>
          <p:nvPr/>
        </p:nvCxnSpPr>
        <p:spPr>
          <a:xfrm flipH="1">
            <a:off x="9459632" y="3486150"/>
            <a:ext cx="1" cy="392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2941FA7-1990-4E94-9F21-8019647FCDAE}"/>
              </a:ext>
            </a:extLst>
          </p:cNvPr>
          <p:cNvCxnSpPr>
            <a:cxnSpLocks/>
            <a:stCxn id="20" idx="2"/>
            <a:endCxn id="21" idx="0"/>
          </p:cNvCxnSpPr>
          <p:nvPr/>
        </p:nvCxnSpPr>
        <p:spPr>
          <a:xfrm flipH="1">
            <a:off x="9451096" y="4716984"/>
            <a:ext cx="8536" cy="28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C153003-B876-4100-A17A-14F9878598D3}"/>
              </a:ext>
            </a:extLst>
          </p:cNvPr>
          <p:cNvSpPr txBox="1"/>
          <p:nvPr/>
        </p:nvSpPr>
        <p:spPr>
          <a:xfrm>
            <a:off x="9474180" y="2285222"/>
            <a:ext cx="415498" cy="369332"/>
          </a:xfrm>
          <a:prstGeom prst="rect">
            <a:avLst/>
          </a:prstGeom>
          <a:noFill/>
        </p:spPr>
        <p:txBody>
          <a:bodyPr wrap="none" rtlCol="0">
            <a:spAutoFit/>
          </a:bodyPr>
          <a:lstStyle/>
          <a:p>
            <a:r>
              <a:rPr lang="zh-CN" altLang="en-US" dirty="0"/>
              <a:t>是</a:t>
            </a:r>
          </a:p>
        </p:txBody>
      </p:sp>
      <p:sp>
        <p:nvSpPr>
          <p:cNvPr id="34" name="文本框 33">
            <a:extLst>
              <a:ext uri="{FF2B5EF4-FFF2-40B4-BE49-F238E27FC236}">
                <a16:creationId xmlns:a16="http://schemas.microsoft.com/office/drawing/2014/main" id="{CEE6D0E9-B72B-48F8-949F-43ACD1A5EFFD}"/>
              </a:ext>
            </a:extLst>
          </p:cNvPr>
          <p:cNvSpPr txBox="1"/>
          <p:nvPr/>
        </p:nvSpPr>
        <p:spPr>
          <a:xfrm>
            <a:off x="11015374" y="1222978"/>
            <a:ext cx="415498" cy="369332"/>
          </a:xfrm>
          <a:prstGeom prst="rect">
            <a:avLst/>
          </a:prstGeom>
          <a:noFill/>
        </p:spPr>
        <p:txBody>
          <a:bodyPr wrap="none" rtlCol="0">
            <a:spAutoFit/>
          </a:bodyPr>
          <a:lstStyle/>
          <a:p>
            <a:r>
              <a:rPr lang="zh-CN" altLang="en-US" dirty="0"/>
              <a:t>否</a:t>
            </a:r>
          </a:p>
        </p:txBody>
      </p:sp>
    </p:spTree>
    <p:extLst>
      <p:ext uri="{BB962C8B-B14F-4D97-AF65-F5344CB8AC3E}">
        <p14:creationId xmlns:p14="http://schemas.microsoft.com/office/powerpoint/2010/main" val="112187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监控本地函数执行</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24</a:t>
            </a:fld>
            <a:endParaRPr lang="zh-CN" altLang="en-US" dirty="0"/>
          </a:p>
        </p:txBody>
      </p:sp>
      <p:sp>
        <p:nvSpPr>
          <p:cNvPr id="2" name="文本框 1">
            <a:extLst>
              <a:ext uri="{FF2B5EF4-FFF2-40B4-BE49-F238E27FC236}">
                <a16:creationId xmlns:a16="http://schemas.microsoft.com/office/drawing/2014/main" id="{1C6BC85C-0FF9-4716-B2F3-FB36522BAB2F}"/>
              </a:ext>
            </a:extLst>
          </p:cNvPr>
          <p:cNvSpPr txBox="1"/>
          <p:nvPr/>
        </p:nvSpPr>
        <p:spPr>
          <a:xfrm>
            <a:off x="749360" y="1066800"/>
            <a:ext cx="10051990" cy="873060"/>
          </a:xfrm>
          <a:prstGeom prst="rect">
            <a:avLst/>
          </a:prstGeom>
          <a:noFill/>
        </p:spPr>
        <p:txBody>
          <a:bodyPr wrap="square" rtlCol="0">
            <a:spAutoFit/>
          </a:bodyPr>
          <a:lstStyle/>
          <a:p>
            <a:pPr>
              <a:lnSpc>
                <a:spcPct val="150000"/>
              </a:lnSpc>
            </a:pPr>
            <a:r>
              <a:rPr lang="zh-CN" altLang="en-US" dirty="0"/>
              <a:t>本地函数的监控使用</a:t>
            </a:r>
            <a:r>
              <a:rPr lang="en-US" altLang="zh-CN" dirty="0"/>
              <a:t>Frida</a:t>
            </a:r>
            <a:r>
              <a:rPr lang="zh-CN" altLang="en-US" dirty="0"/>
              <a:t>工具来完成，使用该工具可以通过编写</a:t>
            </a:r>
            <a:r>
              <a:rPr lang="en-US" altLang="zh-CN" dirty="0" err="1"/>
              <a:t>Javascript</a:t>
            </a:r>
            <a:r>
              <a:rPr lang="zh-CN" altLang="en-US" dirty="0"/>
              <a:t>脚本来</a:t>
            </a:r>
            <a:r>
              <a:rPr lang="en-US" altLang="zh-CN" dirty="0"/>
              <a:t>hook</a:t>
            </a:r>
            <a:r>
              <a:rPr lang="zh-CN" altLang="en-US" dirty="0"/>
              <a:t>指定的本地函数或者</a:t>
            </a:r>
            <a:r>
              <a:rPr lang="en-US" altLang="zh-CN" dirty="0"/>
              <a:t>Java</a:t>
            </a:r>
            <a:r>
              <a:rPr lang="zh-CN" altLang="en-US" dirty="0"/>
              <a:t>方法，本系统使用</a:t>
            </a:r>
            <a:r>
              <a:rPr lang="en-US" altLang="zh-CN" dirty="0"/>
              <a:t>Frida</a:t>
            </a:r>
            <a:r>
              <a:rPr lang="zh-CN" altLang="en-US" dirty="0"/>
              <a:t>来</a:t>
            </a:r>
            <a:r>
              <a:rPr lang="en-US" altLang="zh-CN" dirty="0"/>
              <a:t>hook</a:t>
            </a:r>
            <a:r>
              <a:rPr lang="zh-CN" altLang="en-US" dirty="0"/>
              <a:t>如下本地函数，对其调用进行了记录。</a:t>
            </a:r>
          </a:p>
        </p:txBody>
      </p:sp>
      <p:sp>
        <p:nvSpPr>
          <p:cNvPr id="15" name="矩形 14">
            <a:extLst>
              <a:ext uri="{FF2B5EF4-FFF2-40B4-BE49-F238E27FC236}">
                <a16:creationId xmlns:a16="http://schemas.microsoft.com/office/drawing/2014/main" id="{DC79CBA5-B061-4258-9EEF-B8D7FFFD92B9}"/>
              </a:ext>
            </a:extLst>
          </p:cNvPr>
          <p:cNvSpPr/>
          <p:nvPr/>
        </p:nvSpPr>
        <p:spPr>
          <a:xfrm>
            <a:off x="2696099" y="3405676"/>
            <a:ext cx="2080437" cy="108743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EvMonitor-nativeLogger</a:t>
            </a:r>
            <a:endParaRPr lang="zh-CN" altLang="en-US" dirty="0"/>
          </a:p>
        </p:txBody>
      </p:sp>
      <p:sp>
        <p:nvSpPr>
          <p:cNvPr id="8" name="矩形 7">
            <a:extLst>
              <a:ext uri="{FF2B5EF4-FFF2-40B4-BE49-F238E27FC236}">
                <a16:creationId xmlns:a16="http://schemas.microsoft.com/office/drawing/2014/main" id="{8588A79A-9FE5-481C-89C2-CCB445176705}"/>
              </a:ext>
            </a:extLst>
          </p:cNvPr>
          <p:cNvSpPr/>
          <p:nvPr/>
        </p:nvSpPr>
        <p:spPr>
          <a:xfrm>
            <a:off x="6774174" y="2505611"/>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open</a:t>
            </a:r>
            <a:endParaRPr lang="zh-CN" altLang="en-US" dirty="0">
              <a:solidFill>
                <a:sysClr val="windowText" lastClr="000000"/>
              </a:solidFill>
            </a:endParaRPr>
          </a:p>
        </p:txBody>
      </p:sp>
      <p:sp>
        <p:nvSpPr>
          <p:cNvPr id="9" name="矩形 8">
            <a:extLst>
              <a:ext uri="{FF2B5EF4-FFF2-40B4-BE49-F238E27FC236}">
                <a16:creationId xmlns:a16="http://schemas.microsoft.com/office/drawing/2014/main" id="{576D6F5A-60F9-409A-91DA-52D7BC912CA5}"/>
              </a:ext>
            </a:extLst>
          </p:cNvPr>
          <p:cNvSpPr/>
          <p:nvPr/>
        </p:nvSpPr>
        <p:spPr>
          <a:xfrm>
            <a:off x="6774174" y="4248297"/>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execve</a:t>
            </a:r>
            <a:endParaRPr lang="zh-CN" altLang="en-US" dirty="0">
              <a:solidFill>
                <a:sysClr val="windowText" lastClr="000000"/>
              </a:solidFill>
            </a:endParaRPr>
          </a:p>
        </p:txBody>
      </p:sp>
      <p:sp>
        <p:nvSpPr>
          <p:cNvPr id="10" name="矩形 9">
            <a:extLst>
              <a:ext uri="{FF2B5EF4-FFF2-40B4-BE49-F238E27FC236}">
                <a16:creationId xmlns:a16="http://schemas.microsoft.com/office/drawing/2014/main" id="{60484FD6-1698-42F1-98FC-D6E36AB02E32}"/>
              </a:ext>
            </a:extLst>
          </p:cNvPr>
          <p:cNvSpPr/>
          <p:nvPr/>
        </p:nvSpPr>
        <p:spPr>
          <a:xfrm>
            <a:off x="6774174" y="3376954"/>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connect</a:t>
            </a:r>
            <a:endParaRPr lang="zh-CN" altLang="en-US" dirty="0">
              <a:solidFill>
                <a:sysClr val="windowText" lastClr="000000"/>
              </a:solidFill>
            </a:endParaRPr>
          </a:p>
        </p:txBody>
      </p:sp>
      <p:sp>
        <p:nvSpPr>
          <p:cNvPr id="12" name="矩形 11">
            <a:extLst>
              <a:ext uri="{FF2B5EF4-FFF2-40B4-BE49-F238E27FC236}">
                <a16:creationId xmlns:a16="http://schemas.microsoft.com/office/drawing/2014/main" id="{D20E4EBF-DAEA-43E1-8E3D-C81004BC4249}"/>
              </a:ext>
            </a:extLst>
          </p:cNvPr>
          <p:cNvSpPr/>
          <p:nvPr/>
        </p:nvSpPr>
        <p:spPr>
          <a:xfrm>
            <a:off x="6774174" y="5119640"/>
            <a:ext cx="1358306" cy="49010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dlopen</a:t>
            </a:r>
            <a:endParaRPr lang="zh-CN" altLang="en-US" dirty="0">
              <a:solidFill>
                <a:sysClr val="windowText" lastClr="000000"/>
              </a:solidFill>
            </a:endParaRPr>
          </a:p>
        </p:txBody>
      </p:sp>
      <p:cxnSp>
        <p:nvCxnSpPr>
          <p:cNvPr id="7" name="连接符: 肘形 6">
            <a:extLst>
              <a:ext uri="{FF2B5EF4-FFF2-40B4-BE49-F238E27FC236}">
                <a16:creationId xmlns:a16="http://schemas.microsoft.com/office/drawing/2014/main" id="{1B4C2F74-5C5A-4047-A603-430FE453DD58}"/>
              </a:ext>
            </a:extLst>
          </p:cNvPr>
          <p:cNvCxnSpPr>
            <a:stCxn id="15" idx="3"/>
            <a:endCxn id="8" idx="1"/>
          </p:cNvCxnSpPr>
          <p:nvPr/>
        </p:nvCxnSpPr>
        <p:spPr>
          <a:xfrm flipV="1">
            <a:off x="4776536" y="2750662"/>
            <a:ext cx="1997638" cy="119873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7EF169A8-6F6B-4C73-B441-4193ABC6C585}"/>
              </a:ext>
            </a:extLst>
          </p:cNvPr>
          <p:cNvCxnSpPr>
            <a:stCxn id="15" idx="3"/>
            <a:endCxn id="12" idx="1"/>
          </p:cNvCxnSpPr>
          <p:nvPr/>
        </p:nvCxnSpPr>
        <p:spPr>
          <a:xfrm>
            <a:off x="4776536" y="3949394"/>
            <a:ext cx="1997638" cy="141529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6634E123-A353-4845-B38D-075908CEC6CB}"/>
              </a:ext>
            </a:extLst>
          </p:cNvPr>
          <p:cNvCxnSpPr>
            <a:stCxn id="15" idx="3"/>
            <a:endCxn id="10" idx="1"/>
          </p:cNvCxnSpPr>
          <p:nvPr/>
        </p:nvCxnSpPr>
        <p:spPr>
          <a:xfrm flipV="1">
            <a:off x="4776536" y="3622005"/>
            <a:ext cx="1997638" cy="3273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474E33A3-7464-4019-92DF-FB6B2CC627A6}"/>
              </a:ext>
            </a:extLst>
          </p:cNvPr>
          <p:cNvCxnSpPr>
            <a:stCxn id="15" idx="3"/>
            <a:endCxn id="9" idx="1"/>
          </p:cNvCxnSpPr>
          <p:nvPr/>
        </p:nvCxnSpPr>
        <p:spPr>
          <a:xfrm>
            <a:off x="4776536" y="3949394"/>
            <a:ext cx="1997638" cy="54395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FEF9D2E-398E-40FE-B99A-BD58BCFDF3D3}"/>
              </a:ext>
            </a:extLst>
          </p:cNvPr>
          <p:cNvSpPr txBox="1"/>
          <p:nvPr/>
        </p:nvSpPr>
        <p:spPr>
          <a:xfrm>
            <a:off x="5087624" y="3532972"/>
            <a:ext cx="646331" cy="369332"/>
          </a:xfrm>
          <a:prstGeom prst="rect">
            <a:avLst/>
          </a:prstGeom>
          <a:noFill/>
        </p:spPr>
        <p:txBody>
          <a:bodyPr wrap="none" rtlCol="0">
            <a:spAutoFit/>
          </a:bodyPr>
          <a:lstStyle/>
          <a:p>
            <a:r>
              <a:rPr lang="zh-CN" altLang="en-US" dirty="0"/>
              <a:t>监控</a:t>
            </a:r>
          </a:p>
        </p:txBody>
      </p:sp>
    </p:spTree>
    <p:extLst>
      <p:ext uri="{BB962C8B-B14F-4D97-AF65-F5344CB8AC3E}">
        <p14:creationId xmlns:p14="http://schemas.microsoft.com/office/powerpoint/2010/main" val="366223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3</a:t>
            </a:r>
            <a:r>
              <a:rPr lang="zh-CN" altLang="en-US" sz="2800" b="1" dirty="0">
                <a:latin typeface="微软雅黑" pitchFamily="34" charset="-122"/>
              </a:rPr>
              <a:t>、系统实现方案</a:t>
            </a:r>
            <a:r>
              <a:rPr lang="en-US" altLang="zh-CN" sz="2800" b="1" dirty="0">
                <a:latin typeface="微软雅黑" pitchFamily="34" charset="-122"/>
              </a:rPr>
              <a:t>--</a:t>
            </a:r>
            <a:r>
              <a:rPr lang="zh-CN" altLang="en-US" sz="2800" b="1" dirty="0">
                <a:latin typeface="微软雅黑" pitchFamily="34" charset="-122"/>
              </a:rPr>
              <a:t>日志系统</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25</a:t>
            </a:fld>
            <a:endParaRPr lang="zh-CN" altLang="en-US" dirty="0"/>
          </a:p>
        </p:txBody>
      </p:sp>
      <p:sp>
        <p:nvSpPr>
          <p:cNvPr id="13" name="文本框 12">
            <a:extLst>
              <a:ext uri="{FF2B5EF4-FFF2-40B4-BE49-F238E27FC236}">
                <a16:creationId xmlns:a16="http://schemas.microsoft.com/office/drawing/2014/main" id="{8524C6D9-0537-414B-8A46-CB26C00689D0}"/>
              </a:ext>
            </a:extLst>
          </p:cNvPr>
          <p:cNvSpPr txBox="1"/>
          <p:nvPr/>
        </p:nvSpPr>
        <p:spPr>
          <a:xfrm>
            <a:off x="749360" y="923925"/>
            <a:ext cx="10051990" cy="1282787"/>
          </a:xfrm>
          <a:prstGeom prst="rect">
            <a:avLst/>
          </a:prstGeom>
          <a:noFill/>
        </p:spPr>
        <p:txBody>
          <a:bodyPr wrap="square" rtlCol="0">
            <a:spAutoFit/>
          </a:bodyPr>
          <a:lstStyle/>
          <a:p>
            <a:pPr>
              <a:lnSpc>
                <a:spcPct val="150000"/>
              </a:lnSpc>
            </a:pPr>
            <a:r>
              <a:rPr lang="en-US" altLang="zh-CN" dirty="0"/>
              <a:t>Android</a:t>
            </a:r>
            <a:r>
              <a:rPr lang="zh-CN" altLang="en-US" dirty="0"/>
              <a:t>系统本身的日志系统添加的额外信息较多，包括了时间，进程名，日志级别等等，并且其会实时输出日志，因此在输入日志数量很多时存在严重的性能问题，本系统为支持监控所有</a:t>
            </a:r>
            <a:r>
              <a:rPr lang="en-US" altLang="zh-CN" dirty="0"/>
              <a:t>Java</a:t>
            </a:r>
            <a:r>
              <a:rPr lang="zh-CN" altLang="en-US" dirty="0"/>
              <a:t>方法调用时的大量的日志数据，设计了如下日志系统</a:t>
            </a:r>
          </a:p>
        </p:txBody>
      </p:sp>
      <p:sp>
        <p:nvSpPr>
          <p:cNvPr id="7" name="矩形 6">
            <a:extLst>
              <a:ext uri="{FF2B5EF4-FFF2-40B4-BE49-F238E27FC236}">
                <a16:creationId xmlns:a16="http://schemas.microsoft.com/office/drawing/2014/main" id="{CAF08B61-F250-42E6-B25D-96EE8D24308E}"/>
              </a:ext>
            </a:extLst>
          </p:cNvPr>
          <p:cNvSpPr/>
          <p:nvPr/>
        </p:nvSpPr>
        <p:spPr>
          <a:xfrm>
            <a:off x="2985092" y="2634030"/>
            <a:ext cx="1415455"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log</a:t>
            </a:r>
            <a:endParaRPr lang="zh-CN" altLang="en-US" b="1" dirty="0">
              <a:solidFill>
                <a:sysClr val="windowText" lastClr="000000"/>
              </a:solidFill>
            </a:endParaRPr>
          </a:p>
        </p:txBody>
      </p:sp>
      <p:sp>
        <p:nvSpPr>
          <p:cNvPr id="8" name="矩形 7">
            <a:extLst>
              <a:ext uri="{FF2B5EF4-FFF2-40B4-BE49-F238E27FC236}">
                <a16:creationId xmlns:a16="http://schemas.microsoft.com/office/drawing/2014/main" id="{50511B12-1561-4251-95BB-41888BD8A316}"/>
              </a:ext>
            </a:extLst>
          </p:cNvPr>
          <p:cNvSpPr/>
          <p:nvPr/>
        </p:nvSpPr>
        <p:spPr>
          <a:xfrm>
            <a:off x="5588650" y="3875843"/>
            <a:ext cx="1415456"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writeLog</a:t>
            </a:r>
            <a:endParaRPr lang="zh-CN" altLang="en-US" b="1" dirty="0">
              <a:solidFill>
                <a:sysClr val="windowText" lastClr="000000"/>
              </a:solidFill>
            </a:endParaRPr>
          </a:p>
        </p:txBody>
      </p:sp>
      <p:sp>
        <p:nvSpPr>
          <p:cNvPr id="21" name="矩形 20">
            <a:extLst>
              <a:ext uri="{FF2B5EF4-FFF2-40B4-BE49-F238E27FC236}">
                <a16:creationId xmlns:a16="http://schemas.microsoft.com/office/drawing/2014/main" id="{91FD40E1-61F8-4729-8180-CA84B2D7AD81}"/>
              </a:ext>
            </a:extLst>
          </p:cNvPr>
          <p:cNvSpPr/>
          <p:nvPr/>
        </p:nvSpPr>
        <p:spPr>
          <a:xfrm>
            <a:off x="5346730" y="2555657"/>
            <a:ext cx="1899296" cy="71872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内存缓冲区</a:t>
            </a:r>
          </a:p>
        </p:txBody>
      </p:sp>
      <p:sp>
        <p:nvSpPr>
          <p:cNvPr id="22" name="矩形 21">
            <a:extLst>
              <a:ext uri="{FF2B5EF4-FFF2-40B4-BE49-F238E27FC236}">
                <a16:creationId xmlns:a16="http://schemas.microsoft.com/office/drawing/2014/main" id="{94D6EF61-B390-4E73-B4FA-23DC8EE528F4}"/>
              </a:ext>
            </a:extLst>
          </p:cNvPr>
          <p:cNvSpPr/>
          <p:nvPr/>
        </p:nvSpPr>
        <p:spPr>
          <a:xfrm>
            <a:off x="5346730" y="4962834"/>
            <a:ext cx="1899296" cy="718722"/>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日志文件</a:t>
            </a:r>
          </a:p>
        </p:txBody>
      </p:sp>
      <p:cxnSp>
        <p:nvCxnSpPr>
          <p:cNvPr id="27" name="直接箭头连接符 26">
            <a:extLst>
              <a:ext uri="{FF2B5EF4-FFF2-40B4-BE49-F238E27FC236}">
                <a16:creationId xmlns:a16="http://schemas.microsoft.com/office/drawing/2014/main" id="{825753B0-6DF9-4FD8-A222-521CB0B8D508}"/>
              </a:ext>
            </a:extLst>
          </p:cNvPr>
          <p:cNvCxnSpPr>
            <a:stCxn id="7" idx="3"/>
            <a:endCxn id="21" idx="1"/>
          </p:cNvCxnSpPr>
          <p:nvPr/>
        </p:nvCxnSpPr>
        <p:spPr>
          <a:xfrm>
            <a:off x="4400547" y="2915018"/>
            <a:ext cx="9461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5879C25-9B7C-42BA-9173-27A99443DF22}"/>
              </a:ext>
            </a:extLst>
          </p:cNvPr>
          <p:cNvCxnSpPr>
            <a:stCxn id="21" idx="2"/>
            <a:endCxn id="8" idx="0"/>
          </p:cNvCxnSpPr>
          <p:nvPr/>
        </p:nvCxnSpPr>
        <p:spPr>
          <a:xfrm>
            <a:off x="6296378" y="3274379"/>
            <a:ext cx="0" cy="601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B0D0AF7-EEB2-4A5D-9C5F-556117200FF4}"/>
              </a:ext>
            </a:extLst>
          </p:cNvPr>
          <p:cNvCxnSpPr>
            <a:stCxn id="8" idx="2"/>
            <a:endCxn id="22" idx="0"/>
          </p:cNvCxnSpPr>
          <p:nvPr/>
        </p:nvCxnSpPr>
        <p:spPr>
          <a:xfrm>
            <a:off x="6296378" y="4437818"/>
            <a:ext cx="0" cy="525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AD59F43-78C7-4F9E-9780-EE0EBFA721C0}"/>
              </a:ext>
            </a:extLst>
          </p:cNvPr>
          <p:cNvSpPr/>
          <p:nvPr/>
        </p:nvSpPr>
        <p:spPr>
          <a:xfrm>
            <a:off x="8972550" y="2634030"/>
            <a:ext cx="2240929" cy="56197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ysClr val="windowText" lastClr="000000"/>
                </a:solidFill>
              </a:rPr>
              <a:t>enableEmbedLog</a:t>
            </a:r>
            <a:endParaRPr lang="zh-CN" altLang="en-US" b="1" dirty="0">
              <a:solidFill>
                <a:sysClr val="windowText" lastClr="000000"/>
              </a:solidFill>
            </a:endParaRPr>
          </a:p>
        </p:txBody>
      </p:sp>
      <p:sp>
        <p:nvSpPr>
          <p:cNvPr id="46" name="矩形 45">
            <a:extLst>
              <a:ext uri="{FF2B5EF4-FFF2-40B4-BE49-F238E27FC236}">
                <a16:creationId xmlns:a16="http://schemas.microsoft.com/office/drawing/2014/main" id="{15B31D2F-AE3A-419B-A767-AC92437B4122}"/>
              </a:ext>
            </a:extLst>
          </p:cNvPr>
          <p:cNvSpPr/>
          <p:nvPr/>
        </p:nvSpPr>
        <p:spPr>
          <a:xfrm>
            <a:off x="4639001" y="4769128"/>
            <a:ext cx="3381047" cy="131709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47" name="文本框 46">
            <a:extLst>
              <a:ext uri="{FF2B5EF4-FFF2-40B4-BE49-F238E27FC236}">
                <a16:creationId xmlns:a16="http://schemas.microsoft.com/office/drawing/2014/main" id="{C296F8D3-C14B-4D7F-B9CF-29A76EB1E70C}"/>
              </a:ext>
            </a:extLst>
          </p:cNvPr>
          <p:cNvSpPr txBox="1"/>
          <p:nvPr/>
        </p:nvSpPr>
        <p:spPr>
          <a:xfrm>
            <a:off x="6626519" y="5681556"/>
            <a:ext cx="1571625" cy="369332"/>
          </a:xfrm>
          <a:prstGeom prst="rect">
            <a:avLst/>
          </a:prstGeom>
          <a:noFill/>
        </p:spPr>
        <p:txBody>
          <a:bodyPr wrap="square" rtlCol="0">
            <a:spAutoFit/>
          </a:bodyPr>
          <a:lstStyle/>
          <a:p>
            <a:r>
              <a:rPr lang="zh-CN" altLang="en-US" dirty="0"/>
              <a:t>日志文件夹</a:t>
            </a:r>
          </a:p>
        </p:txBody>
      </p:sp>
      <p:sp>
        <p:nvSpPr>
          <p:cNvPr id="48" name="文本框 47">
            <a:extLst>
              <a:ext uri="{FF2B5EF4-FFF2-40B4-BE49-F238E27FC236}">
                <a16:creationId xmlns:a16="http://schemas.microsoft.com/office/drawing/2014/main" id="{B370D45C-84B2-4DEE-A2E9-E04FF55205DF}"/>
              </a:ext>
            </a:extLst>
          </p:cNvPr>
          <p:cNvSpPr txBox="1"/>
          <p:nvPr/>
        </p:nvSpPr>
        <p:spPr>
          <a:xfrm>
            <a:off x="4535499" y="2509340"/>
            <a:ext cx="676278" cy="369332"/>
          </a:xfrm>
          <a:prstGeom prst="rect">
            <a:avLst/>
          </a:prstGeom>
          <a:noFill/>
        </p:spPr>
        <p:txBody>
          <a:bodyPr wrap="square" rtlCol="0">
            <a:spAutoFit/>
          </a:bodyPr>
          <a:lstStyle/>
          <a:p>
            <a:r>
              <a:rPr lang="zh-CN" altLang="en-US" dirty="0"/>
              <a:t>写入</a:t>
            </a:r>
          </a:p>
        </p:txBody>
      </p:sp>
      <p:cxnSp>
        <p:nvCxnSpPr>
          <p:cNvPr id="50" name="直接箭头连接符 49">
            <a:extLst>
              <a:ext uri="{FF2B5EF4-FFF2-40B4-BE49-F238E27FC236}">
                <a16:creationId xmlns:a16="http://schemas.microsoft.com/office/drawing/2014/main" id="{AA69FE99-8175-49BC-9835-E48F750CA479}"/>
              </a:ext>
            </a:extLst>
          </p:cNvPr>
          <p:cNvCxnSpPr>
            <a:stCxn id="44" idx="1"/>
            <a:endCxn id="21" idx="3"/>
          </p:cNvCxnSpPr>
          <p:nvPr/>
        </p:nvCxnSpPr>
        <p:spPr>
          <a:xfrm flipH="1">
            <a:off x="7246026" y="2915018"/>
            <a:ext cx="17265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64AC3CFA-76D3-45E2-AD2D-D98BC95BA35A}"/>
              </a:ext>
            </a:extLst>
          </p:cNvPr>
          <p:cNvCxnSpPr>
            <a:stCxn id="44" idx="2"/>
            <a:endCxn id="46" idx="3"/>
          </p:cNvCxnSpPr>
          <p:nvPr/>
        </p:nvCxnSpPr>
        <p:spPr>
          <a:xfrm rot="5400000">
            <a:off x="7940696" y="3275358"/>
            <a:ext cx="2231672" cy="207296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08D857A-05B6-4A78-9DB5-4A512B6B60E6}"/>
              </a:ext>
            </a:extLst>
          </p:cNvPr>
          <p:cNvSpPr/>
          <p:nvPr/>
        </p:nvSpPr>
        <p:spPr>
          <a:xfrm>
            <a:off x="749360" y="3573193"/>
            <a:ext cx="1514475" cy="1262610"/>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EvMonitor</a:t>
            </a:r>
            <a:r>
              <a:rPr lang="en-US" altLang="zh-CN" dirty="0"/>
              <a:t>-core</a:t>
            </a:r>
            <a:endParaRPr lang="zh-CN" altLang="en-US" dirty="0"/>
          </a:p>
        </p:txBody>
      </p:sp>
      <p:sp>
        <p:nvSpPr>
          <p:cNvPr id="57" name="矩形 56">
            <a:extLst>
              <a:ext uri="{FF2B5EF4-FFF2-40B4-BE49-F238E27FC236}">
                <a16:creationId xmlns:a16="http://schemas.microsoft.com/office/drawing/2014/main" id="{474F035A-FD6B-4540-82ED-A96FB347A125}"/>
              </a:ext>
            </a:extLst>
          </p:cNvPr>
          <p:cNvSpPr/>
          <p:nvPr/>
        </p:nvSpPr>
        <p:spPr>
          <a:xfrm>
            <a:off x="2743200" y="2319752"/>
            <a:ext cx="8699440" cy="3947698"/>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ysClr val="windowText" lastClr="000000"/>
              </a:solidFill>
            </a:endParaRPr>
          </a:p>
        </p:txBody>
      </p:sp>
      <p:cxnSp>
        <p:nvCxnSpPr>
          <p:cNvPr id="58" name="直接箭头连接符 57">
            <a:extLst>
              <a:ext uri="{FF2B5EF4-FFF2-40B4-BE49-F238E27FC236}">
                <a16:creationId xmlns:a16="http://schemas.microsoft.com/office/drawing/2014/main" id="{F86B491C-099A-4031-96CB-4F17197637AA}"/>
              </a:ext>
            </a:extLst>
          </p:cNvPr>
          <p:cNvCxnSpPr>
            <a:cxnSpLocks/>
            <a:stCxn id="54" idx="3"/>
          </p:cNvCxnSpPr>
          <p:nvPr/>
        </p:nvCxnSpPr>
        <p:spPr>
          <a:xfrm>
            <a:off x="2263835" y="4204498"/>
            <a:ext cx="4793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DA124D1-21A5-4487-A55D-E94482B1963B}"/>
              </a:ext>
            </a:extLst>
          </p:cNvPr>
          <p:cNvSpPr txBox="1"/>
          <p:nvPr/>
        </p:nvSpPr>
        <p:spPr>
          <a:xfrm>
            <a:off x="7854070" y="2518108"/>
            <a:ext cx="676278" cy="369332"/>
          </a:xfrm>
          <a:prstGeom prst="rect">
            <a:avLst/>
          </a:prstGeom>
          <a:noFill/>
        </p:spPr>
        <p:txBody>
          <a:bodyPr wrap="square" rtlCol="0">
            <a:spAutoFit/>
          </a:bodyPr>
          <a:lstStyle/>
          <a:p>
            <a:r>
              <a:rPr lang="zh-CN" altLang="en-US" dirty="0"/>
              <a:t>分配</a:t>
            </a:r>
          </a:p>
        </p:txBody>
      </p:sp>
      <p:sp>
        <p:nvSpPr>
          <p:cNvPr id="24" name="文本框 23">
            <a:extLst>
              <a:ext uri="{FF2B5EF4-FFF2-40B4-BE49-F238E27FC236}">
                <a16:creationId xmlns:a16="http://schemas.microsoft.com/office/drawing/2014/main" id="{08F29D1D-17D8-4E17-A77C-2B273CAFF8B8}"/>
              </a:ext>
            </a:extLst>
          </p:cNvPr>
          <p:cNvSpPr txBox="1"/>
          <p:nvPr/>
        </p:nvSpPr>
        <p:spPr>
          <a:xfrm>
            <a:off x="9311395" y="5053728"/>
            <a:ext cx="676278" cy="369332"/>
          </a:xfrm>
          <a:prstGeom prst="rect">
            <a:avLst/>
          </a:prstGeom>
          <a:noFill/>
        </p:spPr>
        <p:txBody>
          <a:bodyPr wrap="square" rtlCol="0">
            <a:spAutoFit/>
          </a:bodyPr>
          <a:lstStyle/>
          <a:p>
            <a:r>
              <a:rPr lang="zh-CN" altLang="en-US" dirty="0"/>
              <a:t>创建</a:t>
            </a:r>
          </a:p>
        </p:txBody>
      </p:sp>
    </p:spTree>
    <p:extLst>
      <p:ext uri="{BB962C8B-B14F-4D97-AF65-F5344CB8AC3E}">
        <p14:creationId xmlns:p14="http://schemas.microsoft.com/office/powerpoint/2010/main" val="120705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173319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总体方案</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27</a:t>
            </a:fld>
            <a:endParaRPr lang="zh-CN" altLang="en-US" dirty="0"/>
          </a:p>
        </p:txBody>
      </p:sp>
      <p:grpSp>
        <p:nvGrpSpPr>
          <p:cNvPr id="2" name="组合 1">
            <a:extLst>
              <a:ext uri="{FF2B5EF4-FFF2-40B4-BE49-F238E27FC236}">
                <a16:creationId xmlns:a16="http://schemas.microsoft.com/office/drawing/2014/main" id="{3A70E495-B3A0-4587-985F-3D1ECA1EF97A}"/>
              </a:ext>
            </a:extLst>
          </p:cNvPr>
          <p:cNvGrpSpPr/>
          <p:nvPr/>
        </p:nvGrpSpPr>
        <p:grpSpPr>
          <a:xfrm>
            <a:off x="2012980" y="1171412"/>
            <a:ext cx="2397096" cy="3876675"/>
            <a:chOff x="1279555" y="2066925"/>
            <a:chExt cx="2397096" cy="3476625"/>
          </a:xfrm>
        </p:grpSpPr>
        <p:sp>
          <p:nvSpPr>
            <p:cNvPr id="5" name="矩形 4">
              <a:extLst>
                <a:ext uri="{FF2B5EF4-FFF2-40B4-BE49-F238E27FC236}">
                  <a16:creationId xmlns:a16="http://schemas.microsoft.com/office/drawing/2014/main" id="{900F73A6-C8DB-4D2D-B5E6-5D936628D7AA}"/>
                </a:ext>
              </a:extLst>
            </p:cNvPr>
            <p:cNvSpPr/>
            <p:nvPr/>
          </p:nvSpPr>
          <p:spPr>
            <a:xfrm>
              <a:off x="1279555" y="2066925"/>
              <a:ext cx="2397096" cy="347662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6" name="矩形 5">
              <a:extLst>
                <a:ext uri="{FF2B5EF4-FFF2-40B4-BE49-F238E27FC236}">
                  <a16:creationId xmlns:a16="http://schemas.microsoft.com/office/drawing/2014/main" id="{1B1FE09D-19EF-41FF-8107-51146BB58AD3}"/>
                </a:ext>
              </a:extLst>
            </p:cNvPr>
            <p:cNvSpPr/>
            <p:nvPr/>
          </p:nvSpPr>
          <p:spPr>
            <a:xfrm>
              <a:off x="1380591" y="2788916"/>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监控应用启动</a:t>
              </a:r>
            </a:p>
          </p:txBody>
        </p:sp>
        <p:sp>
          <p:nvSpPr>
            <p:cNvPr id="7" name="矩形 6">
              <a:extLst>
                <a:ext uri="{FF2B5EF4-FFF2-40B4-BE49-F238E27FC236}">
                  <a16:creationId xmlns:a16="http://schemas.microsoft.com/office/drawing/2014/main" id="{F9CF4AB7-E962-4068-B4D7-36B9B89C2286}"/>
                </a:ext>
              </a:extLst>
            </p:cNvPr>
            <p:cNvSpPr/>
            <p:nvPr/>
          </p:nvSpPr>
          <p:spPr>
            <a:xfrm>
              <a:off x="1380591" y="3428012"/>
              <a:ext cx="2207991" cy="528511"/>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方法调用</a:t>
              </a:r>
            </a:p>
          </p:txBody>
        </p:sp>
        <p:sp>
          <p:nvSpPr>
            <p:cNvPr id="8" name="矩形 7">
              <a:extLst>
                <a:ext uri="{FF2B5EF4-FFF2-40B4-BE49-F238E27FC236}">
                  <a16:creationId xmlns:a16="http://schemas.microsoft.com/office/drawing/2014/main" id="{89399405-89E3-4E17-B7DC-F18DF8BA22C9}"/>
                </a:ext>
              </a:extLst>
            </p:cNvPr>
            <p:cNvSpPr/>
            <p:nvPr/>
          </p:nvSpPr>
          <p:spPr>
            <a:xfrm>
              <a:off x="1380591" y="4065084"/>
              <a:ext cx="2207991" cy="69174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抓取加载的</a:t>
              </a:r>
              <a:endParaRPr lang="en-US" altLang="zh-CN" dirty="0">
                <a:solidFill>
                  <a:sysClr val="windowText" lastClr="000000"/>
                </a:solidFill>
              </a:endParaRPr>
            </a:p>
            <a:p>
              <a:pPr algn="ctr"/>
              <a:r>
                <a:rPr lang="en-US" altLang="zh-CN" dirty="0" err="1">
                  <a:solidFill>
                    <a:sysClr val="windowText" lastClr="000000"/>
                  </a:solidFill>
                </a:rPr>
                <a:t>Dex</a:t>
              </a:r>
              <a:r>
                <a:rPr lang="zh-CN" altLang="en-US" dirty="0">
                  <a:solidFill>
                    <a:sysClr val="windowText" lastClr="000000"/>
                  </a:solidFill>
                </a:rPr>
                <a:t>文件</a:t>
              </a:r>
            </a:p>
          </p:txBody>
        </p:sp>
        <p:sp>
          <p:nvSpPr>
            <p:cNvPr id="9" name="矩形 8">
              <a:extLst>
                <a:ext uri="{FF2B5EF4-FFF2-40B4-BE49-F238E27FC236}">
                  <a16:creationId xmlns:a16="http://schemas.microsoft.com/office/drawing/2014/main" id="{00B7592F-1C6A-4FE2-BC67-B047CAC653E3}"/>
                </a:ext>
              </a:extLst>
            </p:cNvPr>
            <p:cNvSpPr/>
            <p:nvPr/>
          </p:nvSpPr>
          <p:spPr>
            <a:xfrm>
              <a:off x="1380591" y="4867268"/>
              <a:ext cx="2207991" cy="477057"/>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监控本地函数调用</a:t>
              </a:r>
            </a:p>
          </p:txBody>
        </p:sp>
        <p:sp>
          <p:nvSpPr>
            <p:cNvPr id="10" name="文本框 9">
              <a:extLst>
                <a:ext uri="{FF2B5EF4-FFF2-40B4-BE49-F238E27FC236}">
                  <a16:creationId xmlns:a16="http://schemas.microsoft.com/office/drawing/2014/main" id="{70790FE6-039C-4691-8D9F-0E566143F3E6}"/>
                </a:ext>
              </a:extLst>
            </p:cNvPr>
            <p:cNvSpPr txBox="1"/>
            <p:nvPr/>
          </p:nvSpPr>
          <p:spPr>
            <a:xfrm>
              <a:off x="1921690" y="2220359"/>
              <a:ext cx="1297760" cy="400110"/>
            </a:xfrm>
            <a:prstGeom prst="rect">
              <a:avLst/>
            </a:prstGeom>
            <a:noFill/>
          </p:spPr>
          <p:txBody>
            <a:bodyPr wrap="square" rtlCol="0">
              <a:spAutoFit/>
            </a:bodyPr>
            <a:lstStyle/>
            <a:p>
              <a:r>
                <a:rPr lang="zh-CN" altLang="en-US" sz="2000" b="1" dirty="0"/>
                <a:t>功能测试</a:t>
              </a:r>
            </a:p>
          </p:txBody>
        </p:sp>
      </p:grpSp>
      <p:grpSp>
        <p:nvGrpSpPr>
          <p:cNvPr id="12" name="组合 11">
            <a:extLst>
              <a:ext uri="{FF2B5EF4-FFF2-40B4-BE49-F238E27FC236}">
                <a16:creationId xmlns:a16="http://schemas.microsoft.com/office/drawing/2014/main" id="{D7D56435-4ED3-4922-BF89-142779567999}"/>
              </a:ext>
            </a:extLst>
          </p:cNvPr>
          <p:cNvGrpSpPr/>
          <p:nvPr/>
        </p:nvGrpSpPr>
        <p:grpSpPr>
          <a:xfrm>
            <a:off x="7259652" y="1142345"/>
            <a:ext cx="2397096" cy="3895725"/>
            <a:chOff x="1279555" y="2066925"/>
            <a:chExt cx="2397096" cy="3476625"/>
          </a:xfrm>
        </p:grpSpPr>
        <p:sp>
          <p:nvSpPr>
            <p:cNvPr id="13" name="矩形 12">
              <a:extLst>
                <a:ext uri="{FF2B5EF4-FFF2-40B4-BE49-F238E27FC236}">
                  <a16:creationId xmlns:a16="http://schemas.microsoft.com/office/drawing/2014/main" id="{F15DCE83-AE35-4BA9-B62B-10FB440C5809}"/>
                </a:ext>
              </a:extLst>
            </p:cNvPr>
            <p:cNvSpPr/>
            <p:nvPr/>
          </p:nvSpPr>
          <p:spPr>
            <a:xfrm>
              <a:off x="1279555" y="2066925"/>
              <a:ext cx="2397096" cy="3476625"/>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ysClr val="windowText" lastClr="000000"/>
                </a:solidFill>
              </a:endParaRPr>
            </a:p>
          </p:txBody>
        </p:sp>
        <p:sp>
          <p:nvSpPr>
            <p:cNvPr id="14" name="矩形 13">
              <a:extLst>
                <a:ext uri="{FF2B5EF4-FFF2-40B4-BE49-F238E27FC236}">
                  <a16:creationId xmlns:a16="http://schemas.microsoft.com/office/drawing/2014/main" id="{6B86F236-9208-4FD0-B9A0-5A73EE507203}"/>
                </a:ext>
              </a:extLst>
            </p:cNvPr>
            <p:cNvSpPr/>
            <p:nvPr/>
          </p:nvSpPr>
          <p:spPr>
            <a:xfrm>
              <a:off x="1380591" y="2788916"/>
              <a:ext cx="2207991" cy="76390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本系统监控所有</a:t>
              </a:r>
              <a:r>
                <a:rPr lang="en-US" altLang="zh-CN" dirty="0">
                  <a:solidFill>
                    <a:sysClr val="windowText" lastClr="000000"/>
                  </a:solidFill>
                </a:rPr>
                <a:t>Java</a:t>
              </a:r>
              <a:r>
                <a:rPr lang="zh-CN" altLang="en-US" dirty="0">
                  <a:solidFill>
                    <a:sysClr val="windowText" lastClr="000000"/>
                  </a:solidFill>
                </a:rPr>
                <a:t>方法执行</a:t>
              </a:r>
            </a:p>
          </p:txBody>
        </p:sp>
        <p:sp>
          <p:nvSpPr>
            <p:cNvPr id="18" name="文本框 17">
              <a:extLst>
                <a:ext uri="{FF2B5EF4-FFF2-40B4-BE49-F238E27FC236}">
                  <a16:creationId xmlns:a16="http://schemas.microsoft.com/office/drawing/2014/main" id="{22C9AB40-C6E6-4C04-B6A4-2A2E72A0F2C1}"/>
                </a:ext>
              </a:extLst>
            </p:cNvPr>
            <p:cNvSpPr txBox="1"/>
            <p:nvPr/>
          </p:nvSpPr>
          <p:spPr>
            <a:xfrm>
              <a:off x="1921690" y="2220359"/>
              <a:ext cx="1297760" cy="400110"/>
            </a:xfrm>
            <a:prstGeom prst="rect">
              <a:avLst/>
            </a:prstGeom>
            <a:noFill/>
          </p:spPr>
          <p:txBody>
            <a:bodyPr wrap="square" rtlCol="0">
              <a:spAutoFit/>
            </a:bodyPr>
            <a:lstStyle/>
            <a:p>
              <a:r>
                <a:rPr lang="zh-CN" altLang="en-US" sz="2000" b="1" dirty="0"/>
                <a:t>性能测试</a:t>
              </a:r>
            </a:p>
          </p:txBody>
        </p:sp>
        <p:sp>
          <p:nvSpPr>
            <p:cNvPr id="19" name="矩形 18">
              <a:extLst>
                <a:ext uri="{FF2B5EF4-FFF2-40B4-BE49-F238E27FC236}">
                  <a16:creationId xmlns:a16="http://schemas.microsoft.com/office/drawing/2014/main" id="{96CF7256-F1F0-40C8-A9C6-A87239124D13}"/>
                </a:ext>
              </a:extLst>
            </p:cNvPr>
            <p:cNvSpPr/>
            <p:nvPr/>
          </p:nvSpPr>
          <p:spPr>
            <a:xfrm>
              <a:off x="1374107" y="3666097"/>
              <a:ext cx="2207991" cy="763909"/>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无动态监控</a:t>
              </a:r>
            </a:p>
          </p:txBody>
        </p:sp>
        <p:sp>
          <p:nvSpPr>
            <p:cNvPr id="20" name="矩形 19">
              <a:extLst>
                <a:ext uri="{FF2B5EF4-FFF2-40B4-BE49-F238E27FC236}">
                  <a16:creationId xmlns:a16="http://schemas.microsoft.com/office/drawing/2014/main" id="{A7843343-2EF9-46F4-A9FC-CC68DD943BDF}"/>
                </a:ext>
              </a:extLst>
            </p:cNvPr>
            <p:cNvSpPr/>
            <p:nvPr/>
          </p:nvSpPr>
          <p:spPr>
            <a:xfrm>
              <a:off x="1380591" y="4599466"/>
              <a:ext cx="2207991" cy="850580"/>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Android Device Monitor</a:t>
              </a:r>
              <a:r>
                <a:rPr lang="zh-CN" altLang="en-US" dirty="0">
                  <a:solidFill>
                    <a:sysClr val="windowText" lastClr="000000"/>
                  </a:solidFill>
                </a:rPr>
                <a:t>监控</a:t>
              </a:r>
              <a:r>
                <a:rPr lang="en-US" altLang="zh-CN" dirty="0">
                  <a:solidFill>
                    <a:sysClr val="windowText" lastClr="000000"/>
                  </a:solidFill>
                </a:rPr>
                <a:t>Java</a:t>
              </a:r>
              <a:r>
                <a:rPr lang="zh-CN" altLang="en-US" dirty="0">
                  <a:solidFill>
                    <a:sysClr val="windowText" lastClr="000000"/>
                  </a:solidFill>
                </a:rPr>
                <a:t>方法执行</a:t>
              </a:r>
            </a:p>
          </p:txBody>
        </p:sp>
      </p:grpSp>
      <p:cxnSp>
        <p:nvCxnSpPr>
          <p:cNvPr id="21" name="直接箭头连接符 20">
            <a:extLst>
              <a:ext uri="{FF2B5EF4-FFF2-40B4-BE49-F238E27FC236}">
                <a16:creationId xmlns:a16="http://schemas.microsoft.com/office/drawing/2014/main" id="{14777602-22BC-4558-9D0F-9BC00E4F2C79}"/>
              </a:ext>
            </a:extLst>
          </p:cNvPr>
          <p:cNvCxnSpPr>
            <a:cxnSpLocks/>
            <a:stCxn id="23" idx="0"/>
            <a:endCxn id="5" idx="2"/>
          </p:cNvCxnSpPr>
          <p:nvPr/>
        </p:nvCxnSpPr>
        <p:spPr>
          <a:xfrm flipV="1">
            <a:off x="3211528" y="5048087"/>
            <a:ext cx="0" cy="467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DA9413D-0B5E-4C21-B96F-282B43F6B50A}"/>
              </a:ext>
            </a:extLst>
          </p:cNvPr>
          <p:cNvSpPr/>
          <p:nvPr/>
        </p:nvSpPr>
        <p:spPr>
          <a:xfrm>
            <a:off x="1665318" y="5515499"/>
            <a:ext cx="3092420" cy="604316"/>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360</a:t>
            </a:r>
            <a:r>
              <a:rPr lang="zh-CN" altLang="en-US" dirty="0">
                <a:solidFill>
                  <a:sysClr val="windowText" lastClr="000000"/>
                </a:solidFill>
              </a:rPr>
              <a:t>加固宝加固的</a:t>
            </a:r>
            <a:r>
              <a:rPr lang="en-US" altLang="zh-CN" dirty="0" err="1">
                <a:solidFill>
                  <a:sysClr val="windowText" lastClr="000000"/>
                </a:solidFill>
              </a:rPr>
              <a:t>Noticer</a:t>
            </a:r>
            <a:endParaRPr lang="en-US" altLang="zh-CN" dirty="0">
              <a:solidFill>
                <a:sysClr val="windowText" lastClr="000000"/>
              </a:solidFill>
            </a:endParaRPr>
          </a:p>
          <a:p>
            <a:pPr algn="ctr"/>
            <a:r>
              <a:rPr lang="zh-CN" altLang="en-US" dirty="0">
                <a:solidFill>
                  <a:sysClr val="windowText" lastClr="000000"/>
                </a:solidFill>
              </a:rPr>
              <a:t>支付宝</a:t>
            </a:r>
          </a:p>
        </p:txBody>
      </p:sp>
      <p:sp>
        <p:nvSpPr>
          <p:cNvPr id="33" name="矩形 32">
            <a:extLst>
              <a:ext uri="{FF2B5EF4-FFF2-40B4-BE49-F238E27FC236}">
                <a16:creationId xmlns:a16="http://schemas.microsoft.com/office/drawing/2014/main" id="{9A27A37A-17C7-4A8C-9EAB-08E75B71782E}"/>
              </a:ext>
            </a:extLst>
          </p:cNvPr>
          <p:cNvSpPr/>
          <p:nvPr/>
        </p:nvSpPr>
        <p:spPr>
          <a:xfrm>
            <a:off x="6780218" y="5544938"/>
            <a:ext cx="3355961" cy="604316"/>
          </a:xfrm>
          <a:prstGeom prst="rect">
            <a:avLst/>
          </a:prstGeom>
          <a:noFill/>
          <a:ln w="25400">
            <a:solidFill>
              <a:schemeClr val="accent1">
                <a:lumMod val="7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测试</a:t>
            </a:r>
            <a:r>
              <a:rPr lang="en-US" altLang="zh-CN" dirty="0">
                <a:solidFill>
                  <a:sysClr val="windowText" lastClr="000000"/>
                </a:solidFill>
              </a:rPr>
              <a:t>Java</a:t>
            </a:r>
            <a:r>
              <a:rPr lang="zh-CN" altLang="en-US" dirty="0">
                <a:solidFill>
                  <a:sysClr val="windowText" lastClr="000000"/>
                </a:solidFill>
              </a:rPr>
              <a:t>方法执行用时的应用</a:t>
            </a:r>
          </a:p>
        </p:txBody>
      </p:sp>
      <p:cxnSp>
        <p:nvCxnSpPr>
          <p:cNvPr id="34" name="直接箭头连接符 33">
            <a:extLst>
              <a:ext uri="{FF2B5EF4-FFF2-40B4-BE49-F238E27FC236}">
                <a16:creationId xmlns:a16="http://schemas.microsoft.com/office/drawing/2014/main" id="{D2B0CAF4-A473-4DA0-A068-0EB691CAC296}"/>
              </a:ext>
            </a:extLst>
          </p:cNvPr>
          <p:cNvCxnSpPr>
            <a:cxnSpLocks/>
            <a:stCxn id="33" idx="0"/>
            <a:endCxn id="13" idx="2"/>
          </p:cNvCxnSpPr>
          <p:nvPr/>
        </p:nvCxnSpPr>
        <p:spPr>
          <a:xfrm flipV="1">
            <a:off x="8458199" y="5038070"/>
            <a:ext cx="1" cy="5068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12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监控应用启动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28</a:t>
            </a:fld>
            <a:endParaRPr lang="zh-CN" altLang="en-US" dirty="0"/>
          </a:p>
        </p:txBody>
      </p:sp>
      <p:pic>
        <p:nvPicPr>
          <p:cNvPr id="3" name="图片 2">
            <a:extLst>
              <a:ext uri="{FF2B5EF4-FFF2-40B4-BE49-F238E27FC236}">
                <a16:creationId xmlns:a16="http://schemas.microsoft.com/office/drawing/2014/main" id="{CC98D86E-D744-4CB4-89FF-9005A03BF9D7}"/>
              </a:ext>
            </a:extLst>
          </p:cNvPr>
          <p:cNvPicPr>
            <a:picLocks noChangeAspect="1"/>
          </p:cNvPicPr>
          <p:nvPr/>
        </p:nvPicPr>
        <p:blipFill rotWithShape="1">
          <a:blip r:embed="rId2">
            <a:extLst>
              <a:ext uri="{28A0092B-C50C-407E-A947-70E740481C1C}">
                <a14:useLocalDpi xmlns:a14="http://schemas.microsoft.com/office/drawing/2010/main" val="0"/>
              </a:ext>
            </a:extLst>
          </a:blip>
          <a:srcRect l="22236"/>
          <a:stretch/>
        </p:blipFill>
        <p:spPr>
          <a:xfrm>
            <a:off x="695325" y="2272920"/>
            <a:ext cx="11143158" cy="1397759"/>
          </a:xfrm>
          <a:prstGeom prst="rect">
            <a:avLst/>
          </a:prstGeom>
        </p:spPr>
      </p:pic>
      <p:sp>
        <p:nvSpPr>
          <p:cNvPr id="5" name="文本框 4">
            <a:extLst>
              <a:ext uri="{FF2B5EF4-FFF2-40B4-BE49-F238E27FC236}">
                <a16:creationId xmlns:a16="http://schemas.microsoft.com/office/drawing/2014/main" id="{EE32447E-4777-4DBD-AB2A-0879AEBB880C}"/>
              </a:ext>
            </a:extLst>
          </p:cNvPr>
          <p:cNvSpPr txBox="1"/>
          <p:nvPr/>
        </p:nvSpPr>
        <p:spPr>
          <a:xfrm>
            <a:off x="695325" y="1440017"/>
            <a:ext cx="5222060" cy="400110"/>
          </a:xfrm>
          <a:prstGeom prst="rect">
            <a:avLst/>
          </a:prstGeom>
          <a:noFill/>
        </p:spPr>
        <p:txBody>
          <a:bodyPr wrap="square" rtlCol="0">
            <a:spAutoFit/>
          </a:bodyPr>
          <a:lstStyle/>
          <a:p>
            <a:r>
              <a:rPr lang="zh-CN" altLang="en-US" sz="2000" dirty="0"/>
              <a:t>启动支付宝</a:t>
            </a:r>
            <a:r>
              <a:rPr lang="en-US" altLang="zh-CN" sz="2000" dirty="0" err="1"/>
              <a:t>Noticer</a:t>
            </a:r>
            <a:r>
              <a:rPr lang="zh-CN" altLang="en-US" sz="2000" dirty="0"/>
              <a:t>， 得到的日志记录如下</a:t>
            </a:r>
          </a:p>
        </p:txBody>
      </p:sp>
      <p:sp>
        <p:nvSpPr>
          <p:cNvPr id="6" name="文本框 5">
            <a:extLst>
              <a:ext uri="{FF2B5EF4-FFF2-40B4-BE49-F238E27FC236}">
                <a16:creationId xmlns:a16="http://schemas.microsoft.com/office/drawing/2014/main" id="{D3B12AD5-4DD3-4C21-BAAC-F18013279ACD}"/>
              </a:ext>
            </a:extLst>
          </p:cNvPr>
          <p:cNvSpPr txBox="1"/>
          <p:nvPr/>
        </p:nvSpPr>
        <p:spPr>
          <a:xfrm>
            <a:off x="695324" y="4240367"/>
            <a:ext cx="5619751" cy="400110"/>
          </a:xfrm>
          <a:prstGeom prst="rect">
            <a:avLst/>
          </a:prstGeom>
          <a:noFill/>
        </p:spPr>
        <p:txBody>
          <a:bodyPr wrap="square" rtlCol="0">
            <a:spAutoFit/>
          </a:bodyPr>
          <a:lstStyle/>
          <a:p>
            <a:r>
              <a:rPr lang="zh-CN" altLang="en-US" sz="2000" dirty="0"/>
              <a:t>成功记录了启动应用的进程名和所属的应用包名</a:t>
            </a:r>
          </a:p>
        </p:txBody>
      </p:sp>
    </p:spTree>
    <p:extLst>
      <p:ext uri="{BB962C8B-B14F-4D97-AF65-F5344CB8AC3E}">
        <p14:creationId xmlns:p14="http://schemas.microsoft.com/office/powerpoint/2010/main" val="92151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a:t>
            </a:r>
            <a:r>
              <a:rPr lang="en-US" altLang="zh-CN" sz="2800" b="1" dirty="0">
                <a:latin typeface="微软雅黑" pitchFamily="34" charset="-122"/>
              </a:rPr>
              <a:t>Java</a:t>
            </a:r>
            <a:r>
              <a:rPr lang="zh-CN" altLang="en-US" sz="2800" b="1" dirty="0">
                <a:latin typeface="微软雅黑" pitchFamily="34" charset="-122"/>
              </a:rPr>
              <a:t>方法调用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29</a:t>
            </a:fld>
            <a:endParaRPr lang="zh-CN" altLang="en-US" dirty="0"/>
          </a:p>
        </p:txBody>
      </p:sp>
      <p:pic>
        <p:nvPicPr>
          <p:cNvPr id="3" name="图片 2">
            <a:extLst>
              <a:ext uri="{FF2B5EF4-FFF2-40B4-BE49-F238E27FC236}">
                <a16:creationId xmlns:a16="http://schemas.microsoft.com/office/drawing/2014/main" id="{5F8BDE64-8107-4327-A406-4F4F26564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48" y="1812999"/>
            <a:ext cx="8568564" cy="4579878"/>
          </a:xfrm>
          <a:prstGeom prst="rect">
            <a:avLst/>
          </a:prstGeom>
        </p:spPr>
      </p:pic>
      <p:sp>
        <p:nvSpPr>
          <p:cNvPr id="5" name="文本框 4">
            <a:extLst>
              <a:ext uri="{FF2B5EF4-FFF2-40B4-BE49-F238E27FC236}">
                <a16:creationId xmlns:a16="http://schemas.microsoft.com/office/drawing/2014/main" id="{10F42E47-9D57-496F-9EC2-7770345C4EA6}"/>
              </a:ext>
            </a:extLst>
          </p:cNvPr>
          <p:cNvSpPr txBox="1"/>
          <p:nvPr/>
        </p:nvSpPr>
        <p:spPr>
          <a:xfrm>
            <a:off x="877348" y="865386"/>
            <a:ext cx="9276302" cy="707886"/>
          </a:xfrm>
          <a:prstGeom prst="rect">
            <a:avLst/>
          </a:prstGeom>
          <a:noFill/>
        </p:spPr>
        <p:txBody>
          <a:bodyPr wrap="square" rtlCol="0">
            <a:spAutoFit/>
          </a:bodyPr>
          <a:lstStyle/>
          <a:p>
            <a:r>
              <a:rPr lang="zh-CN" altLang="en-US" sz="2000" dirty="0"/>
              <a:t>设置监控目标为</a:t>
            </a:r>
            <a:r>
              <a:rPr lang="en-US" altLang="zh-CN" sz="2000" dirty="0" err="1"/>
              <a:t>Noticer</a:t>
            </a:r>
            <a:r>
              <a:rPr lang="zh-CN" altLang="en-US" sz="2000" dirty="0"/>
              <a:t>， 启动</a:t>
            </a:r>
            <a:r>
              <a:rPr lang="en-US" altLang="zh-CN" sz="2000" dirty="0" err="1"/>
              <a:t>Noticer</a:t>
            </a:r>
            <a:r>
              <a:rPr lang="zh-CN" altLang="en-US" sz="2000" dirty="0"/>
              <a:t>的来电邮件通知服务，在过滤后的日志中得到了来电邮件通知服务启动过程的方法调用序列</a:t>
            </a:r>
          </a:p>
        </p:txBody>
      </p:sp>
    </p:spTree>
    <p:extLst>
      <p:ext uri="{BB962C8B-B14F-4D97-AF65-F5344CB8AC3E}">
        <p14:creationId xmlns:p14="http://schemas.microsoft.com/office/powerpoint/2010/main" val="343686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移动应用的发展现状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pic>
        <p:nvPicPr>
          <p:cNvPr id="3" name="图片 2">
            <a:extLst>
              <a:ext uri="{FF2B5EF4-FFF2-40B4-BE49-F238E27FC236}">
                <a16:creationId xmlns:a16="http://schemas.microsoft.com/office/drawing/2014/main" id="{C214CE0D-4348-44E1-B8A0-BEC5FAD9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400" y="1317882"/>
            <a:ext cx="7460144" cy="4222233"/>
          </a:xfrm>
          <a:prstGeom prst="rect">
            <a:avLst/>
          </a:prstGeom>
        </p:spPr>
      </p:pic>
      <p:sp>
        <p:nvSpPr>
          <p:cNvPr id="5" name="文本框 4">
            <a:extLst>
              <a:ext uri="{FF2B5EF4-FFF2-40B4-BE49-F238E27FC236}">
                <a16:creationId xmlns:a16="http://schemas.microsoft.com/office/drawing/2014/main" id="{572D07BF-A118-4EE5-8157-23F14BB5E75C}"/>
              </a:ext>
            </a:extLst>
          </p:cNvPr>
          <p:cNvSpPr txBox="1"/>
          <p:nvPr/>
        </p:nvSpPr>
        <p:spPr>
          <a:xfrm>
            <a:off x="876078" y="1317882"/>
            <a:ext cx="2398750" cy="2529282"/>
          </a:xfrm>
          <a:prstGeom prst="rect">
            <a:avLst/>
          </a:prstGeom>
          <a:noFill/>
        </p:spPr>
        <p:txBody>
          <a:bodyPr wrap="square" rtlCol="0">
            <a:spAutoFit/>
          </a:bodyPr>
          <a:lstStyle/>
          <a:p>
            <a:pPr indent="457200">
              <a:lnSpc>
                <a:spcPct val="150000"/>
              </a:lnSpc>
            </a:pPr>
            <a:r>
              <a:rPr lang="zh-CN" altLang="en-US" dirty="0"/>
              <a:t>根据中商产业研究院的统计</a:t>
            </a:r>
            <a:r>
              <a:rPr lang="en-US" altLang="zh-CN" dirty="0"/>
              <a:t>2018</a:t>
            </a:r>
            <a:r>
              <a:rPr lang="zh-CN" altLang="en-US" dirty="0"/>
              <a:t>年国内移动应用数量超过</a:t>
            </a:r>
            <a:r>
              <a:rPr lang="en-US" altLang="zh-CN" dirty="0"/>
              <a:t>400</a:t>
            </a:r>
            <a:r>
              <a:rPr lang="zh-CN" altLang="en-US" dirty="0"/>
              <a:t>万，并且仍然保持增长趋势，移动应用市场规模巨大。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监控本地函数调用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30</a:t>
            </a:fld>
            <a:endParaRPr lang="zh-CN" altLang="en-US" dirty="0"/>
          </a:p>
        </p:txBody>
      </p:sp>
      <p:pic>
        <p:nvPicPr>
          <p:cNvPr id="3" name="图片 2">
            <a:extLst>
              <a:ext uri="{FF2B5EF4-FFF2-40B4-BE49-F238E27FC236}">
                <a16:creationId xmlns:a16="http://schemas.microsoft.com/office/drawing/2014/main" id="{ADEEF768-8473-4E87-B733-B9936D134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65" y="1250345"/>
            <a:ext cx="7795885" cy="4998691"/>
          </a:xfrm>
          <a:prstGeom prst="rect">
            <a:avLst/>
          </a:prstGeom>
        </p:spPr>
      </p:pic>
      <p:sp>
        <p:nvSpPr>
          <p:cNvPr id="2" name="矩形 1">
            <a:extLst>
              <a:ext uri="{FF2B5EF4-FFF2-40B4-BE49-F238E27FC236}">
                <a16:creationId xmlns:a16="http://schemas.microsoft.com/office/drawing/2014/main" id="{EA4EC635-902F-408B-8E62-C881FCCF282B}"/>
              </a:ext>
            </a:extLst>
          </p:cNvPr>
          <p:cNvSpPr/>
          <p:nvPr/>
        </p:nvSpPr>
        <p:spPr>
          <a:xfrm>
            <a:off x="1252865" y="881013"/>
            <a:ext cx="8110209" cy="369332"/>
          </a:xfrm>
          <a:prstGeom prst="rect">
            <a:avLst/>
          </a:prstGeom>
        </p:spPr>
        <p:txBody>
          <a:bodyPr wrap="square">
            <a:spAutoFit/>
          </a:bodyPr>
          <a:lstStyle/>
          <a:p>
            <a:r>
              <a:rPr lang="zh-CN" altLang="en-US" dirty="0"/>
              <a:t>设置监控目标为</a:t>
            </a:r>
            <a:r>
              <a:rPr lang="en-US" altLang="zh-CN" dirty="0" err="1"/>
              <a:t>Noticer</a:t>
            </a:r>
            <a:r>
              <a:rPr lang="zh-CN" altLang="en-US" dirty="0"/>
              <a:t>， 启动</a:t>
            </a:r>
            <a:r>
              <a:rPr lang="en-US" altLang="zh-CN" dirty="0" err="1"/>
              <a:t>Noticer</a:t>
            </a:r>
            <a:r>
              <a:rPr lang="zh-CN" altLang="en-US" dirty="0"/>
              <a:t>后读取到本地函数调用记录如下：</a:t>
            </a:r>
          </a:p>
        </p:txBody>
      </p:sp>
    </p:spTree>
    <p:extLst>
      <p:ext uri="{BB962C8B-B14F-4D97-AF65-F5344CB8AC3E}">
        <p14:creationId xmlns:p14="http://schemas.microsoft.com/office/powerpoint/2010/main" val="350630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、系统测试</a:t>
            </a:r>
            <a:r>
              <a:rPr lang="en-US" altLang="zh-CN" sz="2800" b="1" dirty="0">
                <a:latin typeface="微软雅黑" pitchFamily="34" charset="-122"/>
              </a:rPr>
              <a:t>--</a:t>
            </a:r>
            <a:r>
              <a:rPr lang="zh-CN" altLang="en-US" sz="2800" b="1" dirty="0">
                <a:latin typeface="微软雅黑" pitchFamily="34" charset="-122"/>
              </a:rPr>
              <a:t>抓取</a:t>
            </a:r>
            <a:r>
              <a:rPr lang="en-US" altLang="zh-CN" sz="2800" b="1" dirty="0" err="1">
                <a:latin typeface="微软雅黑" pitchFamily="34" charset="-122"/>
              </a:rPr>
              <a:t>Dex</a:t>
            </a:r>
            <a:r>
              <a:rPr lang="zh-CN" altLang="en-US" sz="2800" b="1" dirty="0">
                <a:latin typeface="微软雅黑" pitchFamily="34" charset="-122"/>
              </a:rPr>
              <a:t>文件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31</a:t>
            </a:fld>
            <a:endParaRPr lang="zh-CN" altLang="en-US" dirty="0"/>
          </a:p>
        </p:txBody>
      </p:sp>
      <p:pic>
        <p:nvPicPr>
          <p:cNvPr id="3" name="图片 2">
            <a:extLst>
              <a:ext uri="{FF2B5EF4-FFF2-40B4-BE49-F238E27FC236}">
                <a16:creationId xmlns:a16="http://schemas.microsoft.com/office/drawing/2014/main" id="{65A41A7F-BAF1-48DA-B57D-0C7C75936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87" y="1665389"/>
            <a:ext cx="9533333" cy="666667"/>
          </a:xfrm>
          <a:prstGeom prst="rect">
            <a:avLst/>
          </a:prstGeom>
        </p:spPr>
      </p:pic>
      <p:pic>
        <p:nvPicPr>
          <p:cNvPr id="6" name="图片 5">
            <a:extLst>
              <a:ext uri="{FF2B5EF4-FFF2-40B4-BE49-F238E27FC236}">
                <a16:creationId xmlns:a16="http://schemas.microsoft.com/office/drawing/2014/main" id="{B58A9D9C-9ABC-4F02-8027-32B85AA0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7" y="2538861"/>
            <a:ext cx="6704901" cy="3866577"/>
          </a:xfrm>
          <a:prstGeom prst="rect">
            <a:avLst/>
          </a:prstGeom>
        </p:spPr>
      </p:pic>
      <p:sp>
        <p:nvSpPr>
          <p:cNvPr id="2" name="矩形 1">
            <a:extLst>
              <a:ext uri="{FF2B5EF4-FFF2-40B4-BE49-F238E27FC236}">
                <a16:creationId xmlns:a16="http://schemas.microsoft.com/office/drawing/2014/main" id="{9835DF59-3980-4F41-AF2D-EA3CFDF72D6F}"/>
              </a:ext>
            </a:extLst>
          </p:cNvPr>
          <p:cNvSpPr/>
          <p:nvPr/>
        </p:nvSpPr>
        <p:spPr>
          <a:xfrm>
            <a:off x="856537" y="1017690"/>
            <a:ext cx="8906588" cy="646331"/>
          </a:xfrm>
          <a:prstGeom prst="rect">
            <a:avLst/>
          </a:prstGeom>
        </p:spPr>
        <p:txBody>
          <a:bodyPr wrap="square">
            <a:spAutoFit/>
          </a:bodyPr>
          <a:lstStyle/>
          <a:p>
            <a:r>
              <a:rPr lang="zh-CN" altLang="en-US" dirty="0"/>
              <a:t>设置监控目标为</a:t>
            </a:r>
            <a:r>
              <a:rPr lang="en-US" altLang="zh-CN" dirty="0" err="1"/>
              <a:t>Noticer</a:t>
            </a:r>
            <a:r>
              <a:rPr lang="zh-CN" altLang="en-US" dirty="0"/>
              <a:t>，在配置文件中启用抓取</a:t>
            </a:r>
            <a:r>
              <a:rPr lang="en-US" altLang="zh-CN" dirty="0" err="1"/>
              <a:t>dex</a:t>
            </a:r>
            <a:r>
              <a:rPr lang="zh-CN" altLang="en-US" dirty="0"/>
              <a:t>文件功能，启动</a:t>
            </a:r>
            <a:r>
              <a:rPr lang="en-US" altLang="zh-CN" dirty="0" err="1"/>
              <a:t>Noticer</a:t>
            </a:r>
            <a:r>
              <a:rPr lang="zh-CN" altLang="en-US" dirty="0"/>
              <a:t>后抓取的</a:t>
            </a:r>
            <a:r>
              <a:rPr lang="en-US" altLang="zh-CN" dirty="0" err="1"/>
              <a:t>dex</a:t>
            </a:r>
            <a:r>
              <a:rPr lang="zh-CN" altLang="en-US" dirty="0"/>
              <a:t>文件如下</a:t>
            </a:r>
          </a:p>
        </p:txBody>
      </p:sp>
      <p:sp>
        <p:nvSpPr>
          <p:cNvPr id="7" name="矩形 6">
            <a:extLst>
              <a:ext uri="{FF2B5EF4-FFF2-40B4-BE49-F238E27FC236}">
                <a16:creationId xmlns:a16="http://schemas.microsoft.com/office/drawing/2014/main" id="{F45DD117-4D0F-4B55-8C35-7B3D2BBB7EE7}"/>
              </a:ext>
            </a:extLst>
          </p:cNvPr>
          <p:cNvSpPr/>
          <p:nvPr/>
        </p:nvSpPr>
        <p:spPr>
          <a:xfrm>
            <a:off x="913687" y="2627415"/>
            <a:ext cx="2798938" cy="923330"/>
          </a:xfrm>
          <a:prstGeom prst="rect">
            <a:avLst/>
          </a:prstGeom>
        </p:spPr>
        <p:txBody>
          <a:bodyPr wrap="square">
            <a:spAutoFit/>
          </a:bodyPr>
          <a:lstStyle/>
          <a:p>
            <a:r>
              <a:rPr lang="zh-CN" altLang="en-US" dirty="0"/>
              <a:t>反编译后在其中一个</a:t>
            </a:r>
            <a:r>
              <a:rPr lang="en-US" altLang="zh-CN" dirty="0" err="1"/>
              <a:t>dex</a:t>
            </a:r>
            <a:r>
              <a:rPr lang="zh-CN" altLang="en-US" dirty="0"/>
              <a:t>文件中找到了应用本身的</a:t>
            </a:r>
            <a:endParaRPr lang="en-US" altLang="zh-CN" dirty="0"/>
          </a:p>
          <a:p>
            <a:r>
              <a:rPr lang="zh-CN" altLang="en-US" dirty="0"/>
              <a:t>代码</a:t>
            </a:r>
          </a:p>
        </p:txBody>
      </p:sp>
    </p:spTree>
    <p:extLst>
      <p:ext uri="{BB962C8B-B14F-4D97-AF65-F5344CB8AC3E}">
        <p14:creationId xmlns:p14="http://schemas.microsoft.com/office/powerpoint/2010/main" val="4041033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4</a:t>
            </a:r>
            <a:r>
              <a:rPr lang="zh-CN" altLang="en-US" sz="2800" b="1" dirty="0">
                <a:latin typeface="微软雅黑" pitchFamily="34" charset="-122"/>
              </a:rPr>
              <a:t>、性能测试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32</a:t>
            </a:fld>
            <a:endParaRPr lang="zh-CN" altLang="en-US" dirty="0"/>
          </a:p>
        </p:txBody>
      </p:sp>
      <p:pic>
        <p:nvPicPr>
          <p:cNvPr id="3" name="图片 2">
            <a:extLst>
              <a:ext uri="{FF2B5EF4-FFF2-40B4-BE49-F238E27FC236}">
                <a16:creationId xmlns:a16="http://schemas.microsoft.com/office/drawing/2014/main" id="{05505962-E402-4A7C-A0F3-5BAA02208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1875188"/>
            <a:ext cx="6619875" cy="4235357"/>
          </a:xfrm>
          <a:prstGeom prst="rect">
            <a:avLst/>
          </a:prstGeom>
        </p:spPr>
      </p:pic>
      <p:sp>
        <p:nvSpPr>
          <p:cNvPr id="5" name="矩形 4">
            <a:extLst>
              <a:ext uri="{FF2B5EF4-FFF2-40B4-BE49-F238E27FC236}">
                <a16:creationId xmlns:a16="http://schemas.microsoft.com/office/drawing/2014/main" id="{1F85289A-74DF-4A8D-8EF0-F913E49147B8}"/>
              </a:ext>
            </a:extLst>
          </p:cNvPr>
          <p:cNvSpPr/>
          <p:nvPr/>
        </p:nvSpPr>
        <p:spPr>
          <a:xfrm>
            <a:off x="1469531" y="961513"/>
            <a:ext cx="8541243" cy="646331"/>
          </a:xfrm>
          <a:prstGeom prst="rect">
            <a:avLst/>
          </a:prstGeom>
        </p:spPr>
        <p:txBody>
          <a:bodyPr wrap="square">
            <a:spAutoFit/>
          </a:bodyPr>
          <a:lstStyle/>
          <a:p>
            <a:r>
              <a:rPr lang="zh-CN" altLang="en-US" dirty="0"/>
              <a:t>设置性能测试应用执行同一个</a:t>
            </a:r>
            <a:r>
              <a:rPr lang="en-US" altLang="zh-CN" dirty="0"/>
              <a:t>Java</a:t>
            </a:r>
            <a:r>
              <a:rPr lang="zh-CN" altLang="en-US" dirty="0"/>
              <a:t>方法</a:t>
            </a:r>
            <a:r>
              <a:rPr lang="en-US" altLang="zh-CN" dirty="0"/>
              <a:t>10000</a:t>
            </a:r>
            <a:r>
              <a:rPr lang="zh-CN" altLang="en-US" dirty="0"/>
              <a:t>次， 在不同测试环境下</a:t>
            </a:r>
            <a:r>
              <a:rPr lang="en-US" altLang="zh-CN" dirty="0"/>
              <a:t>10</a:t>
            </a:r>
            <a:r>
              <a:rPr lang="zh-CN" altLang="en-US" dirty="0"/>
              <a:t>次测量的平均值如图所示</a:t>
            </a:r>
          </a:p>
        </p:txBody>
      </p:sp>
    </p:spTree>
    <p:extLst>
      <p:ext uri="{BB962C8B-B14F-4D97-AF65-F5344CB8AC3E}">
        <p14:creationId xmlns:p14="http://schemas.microsoft.com/office/powerpoint/2010/main" val="233646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41699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5</a:t>
            </a:r>
            <a:r>
              <a:rPr lang="zh-CN" altLang="en-US" sz="2800" b="1" dirty="0">
                <a:latin typeface="微软雅黑" pitchFamily="34" charset="-122"/>
              </a:rPr>
              <a:t>、今后的工作</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34</a:t>
            </a:fld>
            <a:endParaRPr lang="zh-CN" altLang="en-US" dirty="0"/>
          </a:p>
        </p:txBody>
      </p:sp>
      <p:sp>
        <p:nvSpPr>
          <p:cNvPr id="2" name="矩形 1">
            <a:extLst>
              <a:ext uri="{FF2B5EF4-FFF2-40B4-BE49-F238E27FC236}">
                <a16:creationId xmlns:a16="http://schemas.microsoft.com/office/drawing/2014/main" id="{3D181A0F-E836-4D59-979D-43D9CBF3B97C}"/>
              </a:ext>
            </a:extLst>
          </p:cNvPr>
          <p:cNvSpPr/>
          <p:nvPr/>
        </p:nvSpPr>
        <p:spPr>
          <a:xfrm>
            <a:off x="1209674" y="1465213"/>
            <a:ext cx="9363075" cy="3781548"/>
          </a:xfrm>
          <a:prstGeom prst="rect">
            <a:avLst/>
          </a:prstGeom>
        </p:spPr>
        <p:txBody>
          <a:bodyPr wrap="square">
            <a:spAutoFit/>
          </a:bodyPr>
          <a:lstStyle/>
          <a:p>
            <a:pPr marL="342900" indent="-342900">
              <a:lnSpc>
                <a:spcPct val="150000"/>
              </a:lnSpc>
              <a:buAutoNum type="arabicPeriod"/>
            </a:pPr>
            <a:r>
              <a:rPr lang="zh-CN" altLang="en-US" dirty="0"/>
              <a:t>本系统使用 Frida 框架对本地函数调用进行监控, 而 Frida 框架的稳定性不够 好,hook某些函数如dlopen时会导致应用崩溃,并且难以对所有的本地函数调用序 列进行监控,下一步计划使用ptrace系统调用来构建本地层的监控功能。 </a:t>
            </a:r>
            <a:endParaRPr lang="en-US" altLang="zh-CN" dirty="0"/>
          </a:p>
          <a:p>
            <a:pPr marL="342900" indent="-342900">
              <a:lnSpc>
                <a:spcPct val="150000"/>
              </a:lnSpc>
              <a:buAutoNum type="arabicPeriod"/>
            </a:pPr>
            <a:endParaRPr lang="en-US" altLang="zh-CN" dirty="0"/>
          </a:p>
          <a:p>
            <a:pPr marL="342900" indent="-342900">
              <a:lnSpc>
                <a:spcPct val="150000"/>
              </a:lnSpc>
              <a:buAutoNum type="arabicPeriod"/>
            </a:pPr>
            <a:r>
              <a:rPr lang="zh-CN" altLang="en-US" dirty="0"/>
              <a:t>本系统没有对监控到的 Java 方法的参数和返回值进行解析, 下一步计划加入 解析参数和返回值的功能。 </a:t>
            </a:r>
            <a:endParaRPr lang="en-US" altLang="zh-CN" dirty="0"/>
          </a:p>
          <a:p>
            <a:pPr marL="342900" indent="-342900">
              <a:lnSpc>
                <a:spcPct val="150000"/>
              </a:lnSpc>
              <a:buAutoNum type="arabicPeriod"/>
            </a:pPr>
            <a:endParaRPr lang="en-US" altLang="zh-CN" dirty="0"/>
          </a:p>
          <a:p>
            <a:pPr marL="342900" indent="-342900">
              <a:lnSpc>
                <a:spcPct val="150000"/>
              </a:lnSpc>
              <a:buAutoNum type="arabicPeriod"/>
            </a:pPr>
            <a:r>
              <a:rPr lang="zh-CN" altLang="en-US" dirty="0"/>
              <a:t>本系统产生的 Java 调用日志数量众多且不易阅读, 下一步计划加入有效的过 滤机制减少日志数量输入更有效的日志记录。</a:t>
            </a:r>
          </a:p>
        </p:txBody>
      </p:sp>
    </p:spTree>
    <p:extLst>
      <p:ext uri="{BB962C8B-B14F-4D97-AF65-F5344CB8AC3E}">
        <p14:creationId xmlns:p14="http://schemas.microsoft.com/office/powerpoint/2010/main" val="3182412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ea typeface="黑体" charset="0"/>
              <a:cs typeface="黑体" charset="0"/>
            </a:endParaRPr>
          </a:p>
        </p:txBody>
      </p:sp>
      <p:sp>
        <p:nvSpPr>
          <p:cNvPr id="10" name="文本框 9"/>
          <p:cNvSpPr txBox="1"/>
          <p:nvPr/>
        </p:nvSpPr>
        <p:spPr>
          <a:xfrm>
            <a:off x="695325" y="2509761"/>
            <a:ext cx="10801350" cy="1015663"/>
          </a:xfrm>
          <a:prstGeom prst="rect">
            <a:avLst/>
          </a:prstGeom>
          <a:noFill/>
        </p:spPr>
        <p:txBody>
          <a:bodyPr wrap="square" rtlCol="0">
            <a:spAutoFit/>
          </a:bodyPr>
          <a:lstStyle/>
          <a:p>
            <a:pPr algn="ctr"/>
            <a:r>
              <a:rPr lang="zh-CN" altLang="en-US" sz="6000" b="1" dirty="0">
                <a:solidFill>
                  <a:schemeClr val="bg1"/>
                </a:solidFill>
              </a:rPr>
              <a:t>请各位老师点评指正   </a:t>
            </a:r>
          </a:p>
        </p:txBody>
      </p:sp>
      <p:cxnSp>
        <p:nvCxnSpPr>
          <p:cNvPr id="6" name="直线连接符 5"/>
          <p:cNvCxnSpPr/>
          <p:nvPr/>
        </p:nvCxnSpPr>
        <p:spPr>
          <a:xfrm>
            <a:off x="1093532" y="3685091"/>
            <a:ext cx="10018164" cy="0"/>
          </a:xfrm>
          <a:prstGeom prst="line">
            <a:avLst/>
          </a:prstGeom>
          <a:ln w="63500">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par>
                                <p:cTn id="17" presetID="22" presetClass="entr" presetSubtype="8" fill="hold" nodeType="withEffect">
                                  <p:stCondLst>
                                    <p:cond delay="8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移动平台安全现状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pic>
        <p:nvPicPr>
          <p:cNvPr id="6" name="图片 5">
            <a:extLst>
              <a:ext uri="{FF2B5EF4-FFF2-40B4-BE49-F238E27FC236}">
                <a16:creationId xmlns:a16="http://schemas.microsoft.com/office/drawing/2014/main" id="{BAC7C130-D289-4199-8F66-DF1D063A3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378" y="1473495"/>
            <a:ext cx="7578359" cy="3959742"/>
          </a:xfrm>
          <a:prstGeom prst="rect">
            <a:avLst/>
          </a:prstGeom>
        </p:spPr>
      </p:pic>
      <p:sp>
        <p:nvSpPr>
          <p:cNvPr id="8" name="文本框 7">
            <a:extLst>
              <a:ext uri="{FF2B5EF4-FFF2-40B4-BE49-F238E27FC236}">
                <a16:creationId xmlns:a16="http://schemas.microsoft.com/office/drawing/2014/main" id="{C98AE483-BCBE-4BF9-B647-789FE9845A95}"/>
              </a:ext>
            </a:extLst>
          </p:cNvPr>
          <p:cNvSpPr txBox="1"/>
          <p:nvPr/>
        </p:nvSpPr>
        <p:spPr>
          <a:xfrm>
            <a:off x="822916" y="1314007"/>
            <a:ext cx="2749624" cy="2535053"/>
          </a:xfrm>
          <a:prstGeom prst="rect">
            <a:avLst/>
          </a:prstGeom>
          <a:noFill/>
        </p:spPr>
        <p:txBody>
          <a:bodyPr wrap="square" rtlCol="0">
            <a:spAutoFit/>
          </a:bodyPr>
          <a:lstStyle/>
          <a:p>
            <a:pPr indent="457200">
              <a:lnSpc>
                <a:spcPct val="150000"/>
              </a:lnSpc>
            </a:pPr>
            <a:r>
              <a:rPr lang="zh-CN" altLang="en-US" dirty="0"/>
              <a:t>根据</a:t>
            </a:r>
            <a:r>
              <a:rPr lang="en-US" altLang="zh-CN" dirty="0"/>
              <a:t>360</a:t>
            </a:r>
            <a:r>
              <a:rPr lang="zh-CN" altLang="en-US" dirty="0"/>
              <a:t>烽火实验室的报告，从</a:t>
            </a:r>
            <a:r>
              <a:rPr lang="en-US" altLang="zh-CN" dirty="0"/>
              <a:t>2015</a:t>
            </a:r>
            <a:r>
              <a:rPr lang="zh-CN" altLang="en-US" dirty="0"/>
              <a:t>年起，移动端恶意应用软件增长速度变慢，但到</a:t>
            </a:r>
            <a:r>
              <a:rPr lang="en-US" altLang="zh-CN" dirty="0"/>
              <a:t>2018</a:t>
            </a:r>
            <a:r>
              <a:rPr lang="zh-CN" altLang="en-US" dirty="0"/>
              <a:t>新增恶意软件仍有</a:t>
            </a:r>
            <a:r>
              <a:rPr lang="en-US" altLang="zh-CN" dirty="0"/>
              <a:t>434.2</a:t>
            </a:r>
            <a:r>
              <a:rPr lang="zh-CN" altLang="en-US" dirty="0"/>
              <a:t>万个，绝对数量仍然很大。</a:t>
            </a:r>
          </a:p>
        </p:txBody>
      </p:sp>
    </p:spTree>
    <p:extLst>
      <p:ext uri="{BB962C8B-B14F-4D97-AF65-F5344CB8AC3E}">
        <p14:creationId xmlns:p14="http://schemas.microsoft.com/office/powerpoint/2010/main" val="168249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946108"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t>
            </a:r>
            <a:r>
              <a:rPr lang="zh-CN" altLang="en-US" sz="2800" b="1" dirty="0">
                <a:latin typeface="微软雅黑" pitchFamily="34" charset="-122"/>
              </a:rPr>
              <a:t>移动平台安全现状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pic>
        <p:nvPicPr>
          <p:cNvPr id="3" name="图片 2">
            <a:extLst>
              <a:ext uri="{FF2B5EF4-FFF2-40B4-BE49-F238E27FC236}">
                <a16:creationId xmlns:a16="http://schemas.microsoft.com/office/drawing/2014/main" id="{28744F2D-A56B-40E7-906D-688B13675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278" y="1481137"/>
            <a:ext cx="7558137" cy="3973365"/>
          </a:xfrm>
          <a:prstGeom prst="rect">
            <a:avLst/>
          </a:prstGeom>
        </p:spPr>
      </p:pic>
      <p:sp>
        <p:nvSpPr>
          <p:cNvPr id="7" name="文本框 6">
            <a:extLst>
              <a:ext uri="{FF2B5EF4-FFF2-40B4-BE49-F238E27FC236}">
                <a16:creationId xmlns:a16="http://schemas.microsoft.com/office/drawing/2014/main" id="{CCFF1AA4-DB23-4C8D-86D1-1F597C6317B8}"/>
              </a:ext>
            </a:extLst>
          </p:cNvPr>
          <p:cNvSpPr txBox="1"/>
          <p:nvPr/>
        </p:nvSpPr>
        <p:spPr>
          <a:xfrm>
            <a:off x="822916" y="1314007"/>
            <a:ext cx="2749624" cy="2535053"/>
          </a:xfrm>
          <a:prstGeom prst="rect">
            <a:avLst/>
          </a:prstGeom>
          <a:noFill/>
        </p:spPr>
        <p:txBody>
          <a:bodyPr wrap="square" rtlCol="0">
            <a:spAutoFit/>
          </a:bodyPr>
          <a:lstStyle/>
          <a:p>
            <a:pPr indent="457200">
              <a:lnSpc>
                <a:spcPct val="150000"/>
              </a:lnSpc>
            </a:pPr>
            <a:r>
              <a:rPr lang="zh-CN" altLang="en-US" dirty="0"/>
              <a:t>从</a:t>
            </a:r>
            <a:r>
              <a:rPr lang="en-US" altLang="zh-CN" dirty="0"/>
              <a:t>2015</a:t>
            </a:r>
            <a:r>
              <a:rPr lang="zh-CN" altLang="en-US" dirty="0"/>
              <a:t>年起移动端恶意软件感染量也逐年下降，但到</a:t>
            </a:r>
            <a:r>
              <a:rPr lang="en-US" altLang="zh-CN" dirty="0"/>
              <a:t>2018</a:t>
            </a:r>
            <a:r>
              <a:rPr lang="zh-CN" altLang="en-US" dirty="0"/>
              <a:t>感染量仍超过</a:t>
            </a:r>
            <a:r>
              <a:rPr lang="en-US" altLang="zh-CN" dirty="0"/>
              <a:t>1</a:t>
            </a:r>
            <a:r>
              <a:rPr lang="zh-CN" altLang="en-US" dirty="0"/>
              <a:t>亿次，感染数量仍然庞大，移动端面临的恶意软件威胁仍然很严峻。</a:t>
            </a:r>
          </a:p>
        </p:txBody>
      </p:sp>
    </p:spTree>
    <p:extLst>
      <p:ext uri="{BB962C8B-B14F-4D97-AF65-F5344CB8AC3E}">
        <p14:creationId xmlns:p14="http://schemas.microsoft.com/office/powerpoint/2010/main" val="290041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1</a:t>
            </a:r>
            <a:r>
              <a:rPr lang="zh-CN" altLang="en-US" sz="2800" b="1" dirty="0">
                <a:latin typeface="微软雅黑" pitchFamily="34" charset="-122"/>
              </a:rPr>
              <a:t>、研究背景</a:t>
            </a:r>
            <a:r>
              <a:rPr lang="en-US" altLang="zh-CN" sz="2800" b="1" dirty="0">
                <a:latin typeface="微软雅黑" pitchFamily="34" charset="-122"/>
              </a:rPr>
              <a:t>--Android</a:t>
            </a:r>
            <a:r>
              <a:rPr lang="zh-CN" altLang="en-US" sz="2800" b="1" dirty="0">
                <a:latin typeface="微软雅黑" pitchFamily="34" charset="-122"/>
              </a:rPr>
              <a:t>平台动态分析研究现状</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graphicFrame>
        <p:nvGraphicFramePr>
          <p:cNvPr id="5" name="表格 4">
            <a:extLst>
              <a:ext uri="{FF2B5EF4-FFF2-40B4-BE49-F238E27FC236}">
                <a16:creationId xmlns:a16="http://schemas.microsoft.com/office/drawing/2014/main" id="{B9F66753-B22B-4006-97DC-F796AFE6DAAB}"/>
              </a:ext>
            </a:extLst>
          </p:cNvPr>
          <p:cNvGraphicFramePr>
            <a:graphicFrameLocks noGrp="1"/>
          </p:cNvGraphicFramePr>
          <p:nvPr>
            <p:extLst>
              <p:ext uri="{D42A27DB-BD31-4B8C-83A1-F6EECF244321}">
                <p14:modId xmlns:p14="http://schemas.microsoft.com/office/powerpoint/2010/main" val="2482493180"/>
              </p:ext>
            </p:extLst>
          </p:nvPr>
        </p:nvGraphicFramePr>
        <p:xfrm>
          <a:off x="1345093" y="995238"/>
          <a:ext cx="9244935" cy="5410200"/>
        </p:xfrm>
        <a:graphic>
          <a:graphicData uri="http://schemas.openxmlformats.org/drawingml/2006/table">
            <a:tbl>
              <a:tblPr firstRow="1" bandRow="1">
                <a:tableStyleId>{C083E6E3-FA7D-4D7B-A595-EF9225AFEA82}</a:tableStyleId>
              </a:tblPr>
              <a:tblGrid>
                <a:gridCol w="1220620">
                  <a:extLst>
                    <a:ext uri="{9D8B030D-6E8A-4147-A177-3AD203B41FA5}">
                      <a16:colId xmlns:a16="http://schemas.microsoft.com/office/drawing/2014/main" val="2376370060"/>
                    </a:ext>
                  </a:extLst>
                </a:gridCol>
                <a:gridCol w="1982605">
                  <a:extLst>
                    <a:ext uri="{9D8B030D-6E8A-4147-A177-3AD203B41FA5}">
                      <a16:colId xmlns:a16="http://schemas.microsoft.com/office/drawing/2014/main" val="3226118574"/>
                    </a:ext>
                  </a:extLst>
                </a:gridCol>
                <a:gridCol w="3412681">
                  <a:extLst>
                    <a:ext uri="{9D8B030D-6E8A-4147-A177-3AD203B41FA5}">
                      <a16:colId xmlns:a16="http://schemas.microsoft.com/office/drawing/2014/main" val="1325341497"/>
                    </a:ext>
                  </a:extLst>
                </a:gridCol>
                <a:gridCol w="2629029">
                  <a:extLst>
                    <a:ext uri="{9D8B030D-6E8A-4147-A177-3AD203B41FA5}">
                      <a16:colId xmlns:a16="http://schemas.microsoft.com/office/drawing/2014/main" val="2397610021"/>
                    </a:ext>
                  </a:extLst>
                </a:gridCol>
              </a:tblGrid>
              <a:tr h="370840">
                <a:tc>
                  <a:txBody>
                    <a:bodyPr/>
                    <a:lstStyle/>
                    <a:p>
                      <a:r>
                        <a:rPr lang="zh-CN" altLang="en-US" dirty="0"/>
                        <a:t>时间</a:t>
                      </a:r>
                    </a:p>
                  </a:txBody>
                  <a:tcPr/>
                </a:tc>
                <a:tc>
                  <a:txBody>
                    <a:bodyPr/>
                    <a:lstStyle/>
                    <a:p>
                      <a:r>
                        <a:rPr lang="zh-CN" altLang="en-US" dirty="0"/>
                        <a:t>工具名称</a:t>
                      </a:r>
                    </a:p>
                  </a:txBody>
                  <a:tcPr/>
                </a:tc>
                <a:tc>
                  <a:txBody>
                    <a:bodyPr/>
                    <a:lstStyle/>
                    <a:p>
                      <a:r>
                        <a:rPr lang="zh-CN" altLang="en-US" dirty="0"/>
                        <a:t>功能</a:t>
                      </a:r>
                    </a:p>
                  </a:txBody>
                  <a:tcPr/>
                </a:tc>
                <a:tc>
                  <a:txBody>
                    <a:bodyPr/>
                    <a:lstStyle/>
                    <a:p>
                      <a:r>
                        <a:rPr lang="zh-CN" altLang="en-US" dirty="0"/>
                        <a:t>运行平台</a:t>
                      </a:r>
                    </a:p>
                  </a:txBody>
                  <a:tcPr/>
                </a:tc>
                <a:extLst>
                  <a:ext uri="{0D108BD9-81ED-4DB2-BD59-A6C34878D82A}">
                    <a16:rowId xmlns:a16="http://schemas.microsoft.com/office/drawing/2014/main" val="766217236"/>
                  </a:ext>
                </a:extLst>
              </a:tr>
              <a:tr h="370840">
                <a:tc>
                  <a:txBody>
                    <a:bodyPr/>
                    <a:lstStyle/>
                    <a:p>
                      <a:r>
                        <a:rPr lang="en-US" altLang="zh-CN" dirty="0"/>
                        <a:t>2010</a:t>
                      </a:r>
                      <a:endParaRPr lang="zh-CN" altLang="en-US" dirty="0"/>
                    </a:p>
                  </a:txBody>
                  <a:tcPr/>
                </a:tc>
                <a:tc>
                  <a:txBody>
                    <a:bodyPr/>
                    <a:lstStyle/>
                    <a:p>
                      <a:r>
                        <a:rPr lang="en-US" altLang="zh-CN" dirty="0" err="1"/>
                        <a:t>Taintdroid</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层隐私数据泄露</a:t>
                      </a:r>
                    </a:p>
                  </a:txBody>
                  <a:tcPr/>
                </a:tc>
                <a:tc>
                  <a:txBody>
                    <a:bodyPr/>
                    <a:lstStyle/>
                    <a:p>
                      <a:r>
                        <a:rPr lang="zh-CN" altLang="en-US" dirty="0"/>
                        <a:t>真机</a:t>
                      </a:r>
                      <a:r>
                        <a:rPr lang="en-US" altLang="zh-CN" dirty="0"/>
                        <a:t>/</a:t>
                      </a:r>
                      <a:r>
                        <a:rPr lang="zh-CN" altLang="en-US" dirty="0"/>
                        <a:t>模拟器</a:t>
                      </a:r>
                    </a:p>
                  </a:txBody>
                  <a:tcPr/>
                </a:tc>
                <a:extLst>
                  <a:ext uri="{0D108BD9-81ED-4DB2-BD59-A6C34878D82A}">
                    <a16:rowId xmlns:a16="http://schemas.microsoft.com/office/drawing/2014/main" val="2906622467"/>
                  </a:ext>
                </a:extLst>
              </a:tr>
              <a:tr h="370840">
                <a:tc>
                  <a:txBody>
                    <a:bodyPr/>
                    <a:lstStyle/>
                    <a:p>
                      <a:r>
                        <a:rPr lang="en-US" altLang="zh-CN" dirty="0"/>
                        <a:t>2012</a:t>
                      </a:r>
                      <a:endParaRPr lang="zh-CN" altLang="en-US" dirty="0"/>
                    </a:p>
                  </a:txBody>
                  <a:tcPr/>
                </a:tc>
                <a:tc>
                  <a:txBody>
                    <a:bodyPr/>
                    <a:lstStyle/>
                    <a:p>
                      <a:r>
                        <a:rPr lang="en-US" altLang="zh-CN" dirty="0" err="1"/>
                        <a:t>Droidbox</a:t>
                      </a:r>
                      <a:endParaRPr lang="zh-CN" alt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监控</a:t>
                      </a:r>
                      <a:r>
                        <a:rPr lang="en-US" altLang="zh-CN" dirty="0"/>
                        <a:t>Java</a:t>
                      </a:r>
                      <a:r>
                        <a:rPr lang="zh-CN" altLang="en-US" dirty="0"/>
                        <a:t>层系统</a:t>
                      </a:r>
                      <a:r>
                        <a:rPr lang="en-US" altLang="zh-CN" dirty="0"/>
                        <a:t>API</a:t>
                      </a:r>
                      <a:r>
                        <a:rPr lang="zh-CN" altLang="en-US" dirty="0"/>
                        <a:t>调用，</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监控</a:t>
                      </a:r>
                      <a:r>
                        <a:rPr lang="en-US" altLang="zh-CN" dirty="0"/>
                        <a:t>Java</a:t>
                      </a:r>
                      <a:r>
                        <a:rPr lang="zh-CN" altLang="en-US" dirty="0"/>
                        <a:t>层隐私数据泄露</a:t>
                      </a:r>
                    </a:p>
                  </a:txBody>
                  <a:tcPr/>
                </a:tc>
                <a:tc>
                  <a:txBody>
                    <a:bodyPr/>
                    <a:lstStyle/>
                    <a:p>
                      <a:r>
                        <a:rPr lang="zh-CN" altLang="en-US" dirty="0"/>
                        <a:t>模拟器</a:t>
                      </a:r>
                    </a:p>
                  </a:txBody>
                  <a:tcPr/>
                </a:tc>
                <a:extLst>
                  <a:ext uri="{0D108BD9-81ED-4DB2-BD59-A6C34878D82A}">
                    <a16:rowId xmlns:a16="http://schemas.microsoft.com/office/drawing/2014/main" val="305212760"/>
                  </a:ext>
                </a:extLst>
              </a:tr>
              <a:tr h="370840">
                <a:tc>
                  <a:txBody>
                    <a:bodyPr/>
                    <a:lstStyle/>
                    <a:p>
                      <a:r>
                        <a:rPr lang="en-US" altLang="zh-CN" dirty="0"/>
                        <a:t>2012</a:t>
                      </a:r>
                      <a:endParaRPr lang="zh-CN" altLang="en-US" dirty="0"/>
                    </a:p>
                  </a:txBody>
                  <a:tcPr/>
                </a:tc>
                <a:tc>
                  <a:txBody>
                    <a:bodyPr/>
                    <a:lstStyle/>
                    <a:p>
                      <a:r>
                        <a:rPr lang="en-US" altLang="zh-CN" dirty="0" err="1"/>
                        <a:t>APIMonitor</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层系统</a:t>
                      </a:r>
                      <a:r>
                        <a:rPr lang="en-US" altLang="zh-CN" dirty="0"/>
                        <a:t>API</a:t>
                      </a:r>
                      <a:r>
                        <a:rPr lang="zh-CN" altLang="en-US" dirty="0"/>
                        <a:t>调用</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2391046262"/>
                  </a:ext>
                </a:extLst>
              </a:tr>
              <a:tr h="370840">
                <a:tc>
                  <a:txBody>
                    <a:bodyPr/>
                    <a:lstStyle/>
                    <a:p>
                      <a:r>
                        <a:rPr lang="en-US" altLang="zh-CN" dirty="0"/>
                        <a:t>2012</a:t>
                      </a:r>
                      <a:endParaRPr lang="zh-CN" altLang="en-US" dirty="0"/>
                    </a:p>
                  </a:txBody>
                  <a:tcPr/>
                </a:tc>
                <a:tc>
                  <a:txBody>
                    <a:bodyPr/>
                    <a:lstStyle/>
                    <a:p>
                      <a:r>
                        <a:rPr lang="en-US" altLang="zh-CN" dirty="0" err="1"/>
                        <a:t>DroidScope</a:t>
                      </a:r>
                      <a:endParaRPr lang="zh-CN" altLang="en-US" dirty="0"/>
                    </a:p>
                  </a:txBody>
                  <a:tcPr/>
                </a:tc>
                <a:tc>
                  <a:txBody>
                    <a:bodyPr/>
                    <a:lstStyle/>
                    <a:p>
                      <a:r>
                        <a:rPr lang="en-US" altLang="zh-CN" dirty="0"/>
                        <a:t>1. </a:t>
                      </a:r>
                      <a:r>
                        <a:rPr lang="zh-CN" altLang="en-US" dirty="0"/>
                        <a:t>监控本地指令执行</a:t>
                      </a:r>
                      <a:endParaRPr lang="en-US" altLang="zh-CN" dirty="0"/>
                    </a:p>
                    <a:p>
                      <a:r>
                        <a:rPr lang="en-US" altLang="zh-CN" dirty="0"/>
                        <a:t>2. </a:t>
                      </a:r>
                      <a:r>
                        <a:rPr lang="zh-CN" altLang="en-US" dirty="0"/>
                        <a:t>监控本地函数和系统调用</a:t>
                      </a:r>
                      <a:endParaRPr lang="en-US" altLang="zh-CN" dirty="0"/>
                    </a:p>
                    <a:p>
                      <a:r>
                        <a:rPr lang="en-US" altLang="zh-CN" dirty="0"/>
                        <a:t>3. </a:t>
                      </a:r>
                      <a:r>
                        <a:rPr lang="zh-CN" altLang="en-US" dirty="0"/>
                        <a:t>监控</a:t>
                      </a:r>
                      <a:r>
                        <a:rPr lang="en-US" altLang="zh-CN" dirty="0"/>
                        <a:t>Java</a:t>
                      </a:r>
                      <a:r>
                        <a:rPr lang="zh-CN" altLang="en-US" dirty="0"/>
                        <a:t>层字节码执行</a:t>
                      </a:r>
                      <a:endParaRPr lang="en-US" altLang="zh-CN" dirty="0"/>
                    </a:p>
                    <a:p>
                      <a:r>
                        <a:rPr lang="en-US" altLang="zh-CN" dirty="0"/>
                        <a:t>4. </a:t>
                      </a:r>
                      <a:r>
                        <a:rPr lang="zh-CN" altLang="en-US" dirty="0"/>
                        <a:t>监控</a:t>
                      </a:r>
                      <a:r>
                        <a:rPr lang="en-US" altLang="zh-CN" dirty="0"/>
                        <a:t>Java</a:t>
                      </a:r>
                      <a:r>
                        <a:rPr lang="zh-CN" altLang="en-US" dirty="0"/>
                        <a:t>方法调用</a:t>
                      </a:r>
                      <a:endParaRPr lang="en-US" altLang="zh-CN" dirty="0"/>
                    </a:p>
                    <a:p>
                      <a:r>
                        <a:rPr lang="en-US" altLang="zh-CN" dirty="0"/>
                        <a:t>5. </a:t>
                      </a:r>
                      <a:r>
                        <a:rPr lang="zh-CN" altLang="en-US" dirty="0"/>
                        <a:t>监控数据泄露</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1211800877"/>
                  </a:ext>
                </a:extLst>
              </a:tr>
              <a:tr h="370840">
                <a:tc>
                  <a:txBody>
                    <a:bodyPr/>
                    <a:lstStyle/>
                    <a:p>
                      <a:r>
                        <a:rPr lang="en-US" altLang="zh-CN" dirty="0"/>
                        <a:t>2015</a:t>
                      </a:r>
                      <a:endParaRPr lang="zh-CN" altLang="en-US" dirty="0"/>
                    </a:p>
                  </a:txBody>
                  <a:tcPr/>
                </a:tc>
                <a:tc>
                  <a:txBody>
                    <a:bodyPr/>
                    <a:lstStyle/>
                    <a:p>
                      <a:r>
                        <a:rPr lang="en-US" altLang="zh-CN" dirty="0" err="1"/>
                        <a:t>CopperDroid</a:t>
                      </a:r>
                      <a:endParaRPr lang="zh-CN" altLang="en-US" dirty="0"/>
                    </a:p>
                  </a:txBody>
                  <a:tcPr/>
                </a:tc>
                <a:tc>
                  <a:txBody>
                    <a:bodyPr/>
                    <a:lstStyle/>
                    <a:p>
                      <a:r>
                        <a:rPr lang="en-US" altLang="zh-CN" dirty="0"/>
                        <a:t>1. </a:t>
                      </a:r>
                      <a:r>
                        <a:rPr lang="zh-CN" altLang="en-US" dirty="0"/>
                        <a:t>监控系统调用从而解析应用</a:t>
                      </a:r>
                      <a:r>
                        <a:rPr lang="en-US" altLang="zh-CN" dirty="0"/>
                        <a:t>Java</a:t>
                      </a:r>
                      <a:r>
                        <a:rPr lang="zh-CN" altLang="en-US" dirty="0"/>
                        <a:t>层和本地层行为</a:t>
                      </a:r>
                      <a:endParaRPr lang="en-US" altLang="zh-CN" dirty="0"/>
                    </a:p>
                  </a:txBody>
                  <a:tcPr/>
                </a:tc>
                <a:tc>
                  <a:txBody>
                    <a:bodyPr/>
                    <a:lstStyle/>
                    <a:p>
                      <a:r>
                        <a:rPr lang="zh-CN" altLang="en-US" dirty="0"/>
                        <a:t>模拟器</a:t>
                      </a:r>
                    </a:p>
                  </a:txBody>
                  <a:tcPr/>
                </a:tc>
                <a:extLst>
                  <a:ext uri="{0D108BD9-81ED-4DB2-BD59-A6C34878D82A}">
                    <a16:rowId xmlns:a16="http://schemas.microsoft.com/office/drawing/2014/main" val="2980009198"/>
                  </a:ext>
                </a:extLst>
              </a:tr>
              <a:tr h="370840">
                <a:tc>
                  <a:txBody>
                    <a:bodyPr/>
                    <a:lstStyle/>
                    <a:p>
                      <a:r>
                        <a:rPr lang="en-US" altLang="zh-CN" dirty="0"/>
                        <a:t>2016</a:t>
                      </a:r>
                      <a:endParaRPr lang="zh-CN" altLang="en-US" dirty="0"/>
                    </a:p>
                  </a:txBody>
                  <a:tcPr/>
                </a:tc>
                <a:tc>
                  <a:txBody>
                    <a:bodyPr/>
                    <a:lstStyle/>
                    <a:p>
                      <a:r>
                        <a:rPr lang="en-US" altLang="zh-CN" dirty="0" err="1"/>
                        <a:t>Inspeckage</a:t>
                      </a:r>
                      <a:endParaRPr lang="zh-CN" altLang="en-US" dirty="0"/>
                    </a:p>
                  </a:txBody>
                  <a:tcPr/>
                </a:tc>
                <a:tc>
                  <a:txBody>
                    <a:bodyPr/>
                    <a:lstStyle/>
                    <a:p>
                      <a:pPr marL="342900" indent="-342900">
                        <a:buAutoNum type="arabicPeriod"/>
                      </a:pPr>
                      <a:r>
                        <a:rPr lang="zh-CN" altLang="en-US" dirty="0"/>
                        <a:t>监控</a:t>
                      </a:r>
                      <a:r>
                        <a:rPr lang="en-US" altLang="zh-CN" dirty="0"/>
                        <a:t>Java</a:t>
                      </a:r>
                      <a:r>
                        <a:rPr lang="zh-CN" altLang="en-US" dirty="0"/>
                        <a:t>层</a:t>
                      </a:r>
                      <a:r>
                        <a:rPr lang="en-US" altLang="zh-CN" dirty="0"/>
                        <a:t>API</a:t>
                      </a:r>
                      <a:r>
                        <a:rPr lang="zh-CN" altLang="en-US" dirty="0"/>
                        <a:t>调用</a:t>
                      </a:r>
                      <a:endParaRPr lang="en-US" altLang="zh-CN" dirty="0"/>
                    </a:p>
                    <a:p>
                      <a:pPr marL="342900" indent="-342900">
                        <a:buAutoNum type="arabicPeriod"/>
                      </a:pPr>
                      <a:r>
                        <a:rPr lang="en-US" altLang="zh-CN" dirty="0"/>
                        <a:t>Hook</a:t>
                      </a:r>
                      <a:r>
                        <a:rPr lang="zh-CN" altLang="en-US" dirty="0"/>
                        <a:t>应用特定方法</a:t>
                      </a:r>
                      <a:endParaRPr lang="en-US" altLang="zh-CN" dirty="0"/>
                    </a:p>
                  </a:txBody>
                  <a:tcPr/>
                </a:tc>
                <a:tc>
                  <a:txBody>
                    <a:bodyPr/>
                    <a:lstStyle/>
                    <a:p>
                      <a:r>
                        <a:rPr lang="zh-CN" altLang="en-US" dirty="0"/>
                        <a:t>真机</a:t>
                      </a:r>
                    </a:p>
                  </a:txBody>
                  <a:tcPr/>
                </a:tc>
                <a:extLst>
                  <a:ext uri="{0D108BD9-81ED-4DB2-BD59-A6C34878D82A}">
                    <a16:rowId xmlns:a16="http://schemas.microsoft.com/office/drawing/2014/main" val="3011145518"/>
                  </a:ext>
                </a:extLst>
              </a:tr>
              <a:tr h="370840">
                <a:tc>
                  <a:txBody>
                    <a:bodyPr/>
                    <a:lstStyle/>
                    <a:p>
                      <a:r>
                        <a:rPr lang="en-US" altLang="zh-CN" dirty="0"/>
                        <a:t>2017</a:t>
                      </a:r>
                      <a:endParaRPr lang="zh-CN" altLang="en-US" dirty="0"/>
                    </a:p>
                  </a:txBody>
                  <a:tcPr/>
                </a:tc>
                <a:tc>
                  <a:txBody>
                    <a:bodyPr/>
                    <a:lstStyle/>
                    <a:p>
                      <a:r>
                        <a:rPr lang="en-US" altLang="zh-CN" dirty="0" err="1"/>
                        <a:t>Malton</a:t>
                      </a:r>
                      <a:endParaRPr lang="zh-CN" altLang="en-US" dirty="0"/>
                    </a:p>
                  </a:txBody>
                  <a:tcPr/>
                </a:tc>
                <a:tc>
                  <a:txBody>
                    <a:bodyPr/>
                    <a:lstStyle/>
                    <a:p>
                      <a:r>
                        <a:rPr lang="en-US" altLang="zh-CN" dirty="0"/>
                        <a:t>1. </a:t>
                      </a:r>
                      <a:r>
                        <a:rPr lang="zh-CN" altLang="en-US" dirty="0"/>
                        <a:t>监控</a:t>
                      </a:r>
                      <a:r>
                        <a:rPr lang="en-US" altLang="zh-CN" dirty="0"/>
                        <a:t>Java</a:t>
                      </a:r>
                      <a:r>
                        <a:rPr lang="zh-CN" altLang="en-US" dirty="0"/>
                        <a:t>方法调用</a:t>
                      </a:r>
                      <a:endParaRPr lang="en-US" altLang="zh-CN" dirty="0"/>
                    </a:p>
                    <a:p>
                      <a:r>
                        <a:rPr lang="en-US" altLang="zh-CN" dirty="0"/>
                        <a:t>2. </a:t>
                      </a:r>
                      <a:r>
                        <a:rPr lang="zh-CN" altLang="en-US" dirty="0"/>
                        <a:t>监控重要本地函数调用</a:t>
                      </a:r>
                      <a:endParaRPr lang="en-US" altLang="zh-CN" dirty="0"/>
                    </a:p>
                    <a:p>
                      <a:r>
                        <a:rPr lang="en-US" altLang="zh-CN" dirty="0"/>
                        <a:t>3. </a:t>
                      </a:r>
                      <a:r>
                        <a:rPr lang="zh-CN" altLang="en-US" dirty="0"/>
                        <a:t>监控系统调用</a:t>
                      </a:r>
                      <a:endParaRPr lang="en-US" altLang="zh-CN" dirty="0"/>
                    </a:p>
                  </a:txBody>
                  <a:tcPr/>
                </a:tc>
                <a:tc>
                  <a:txBody>
                    <a:bodyPr/>
                    <a:lstStyle/>
                    <a:p>
                      <a:r>
                        <a:rPr lang="zh-CN" altLang="en-US" dirty="0"/>
                        <a:t>真机</a:t>
                      </a:r>
                    </a:p>
                  </a:txBody>
                  <a:tcPr/>
                </a:tc>
                <a:extLst>
                  <a:ext uri="{0D108BD9-81ED-4DB2-BD59-A6C34878D82A}">
                    <a16:rowId xmlns:a16="http://schemas.microsoft.com/office/drawing/2014/main" val="3625511239"/>
                  </a:ext>
                </a:extLst>
              </a:tr>
            </a:tbl>
          </a:graphicData>
        </a:graphic>
      </p:graphicFrame>
    </p:spTree>
    <p:extLst>
      <p:ext uri="{BB962C8B-B14F-4D97-AF65-F5344CB8AC3E}">
        <p14:creationId xmlns:p14="http://schemas.microsoft.com/office/powerpoint/2010/main" val="22658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966" y="2625265"/>
            <a:ext cx="3216275" cy="830997"/>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提纲</a:t>
            </a:r>
            <a:endParaRPr lang="zh-CN" altLang="en-US" sz="4800" b="1" dirty="0">
              <a:solidFill>
                <a:schemeClr val="bg1"/>
              </a:solidFill>
              <a:effectLst/>
              <a:latin typeface="微软雅黑" pitchFamily="34" charset="-122"/>
              <a:ea typeface="微软雅黑"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ctr"/>
            <a:r>
              <a:rPr lang="en-US" altLang="zh-CN" sz="4000" b="1" dirty="0">
                <a:solidFill>
                  <a:schemeClr val="bg1"/>
                </a:solidFill>
                <a:effectLst/>
                <a:latin typeface="Times New Roman" pitchFamily="18" charset="0"/>
                <a:ea typeface="微软雅黑" pitchFamily="34" charset="-122"/>
                <a:cs typeface="Times New Roman" pitchFamily="18" charset="0"/>
              </a:rPr>
              <a:t>SYNOPSIS</a:t>
            </a:r>
            <a:endParaRPr lang="zh-CN" altLang="en-US" sz="4000" b="1" dirty="0">
              <a:solidFill>
                <a:schemeClr val="bg1"/>
              </a:solidFill>
              <a:effectLst/>
              <a:latin typeface="Times New Roman" pitchFamily="18" charset="0"/>
              <a:ea typeface="微软雅黑" pitchFamily="34" charset="-122"/>
              <a:cs typeface="Times New Roman" pitchFamily="18" charset="0"/>
            </a:endParaRPr>
          </a:p>
        </p:txBody>
      </p:sp>
      <p:grpSp>
        <p:nvGrpSpPr>
          <p:cNvPr id="70" name="组合 69"/>
          <p:cNvGrpSpPr/>
          <p:nvPr/>
        </p:nvGrpSpPr>
        <p:grpSpPr>
          <a:xfrm>
            <a:off x="4637396" y="567253"/>
            <a:ext cx="5016080" cy="828000"/>
            <a:chOff x="3909356" y="1685526"/>
            <a:chExt cx="5016080" cy="828000"/>
          </a:xfrm>
        </p:grpSpPr>
        <p:sp>
          <p:nvSpPr>
            <p:cNvPr id="19" name="文本框 18"/>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研究背景</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01</a:t>
              </a:r>
              <a:endParaRPr lang="zh-CN" altLang="en-US" sz="4000" b="1" dirty="0">
                <a:solidFill>
                  <a:srgbClr val="0053A3"/>
                </a:solidFill>
                <a:latin typeface="+mn-ea"/>
              </a:endParaRPr>
            </a:p>
          </p:txBody>
        </p:sp>
      </p:grpSp>
      <p:grpSp>
        <p:nvGrpSpPr>
          <p:cNvPr id="43" name="组合 42">
            <a:extLst>
              <a:ext uri="{FF2B5EF4-FFF2-40B4-BE49-F238E27FC236}">
                <a16:creationId xmlns:a16="http://schemas.microsoft.com/office/drawing/2014/main" id="{9CD05E0C-7770-46CB-A360-C2747DA60A34}"/>
              </a:ext>
            </a:extLst>
          </p:cNvPr>
          <p:cNvGrpSpPr/>
          <p:nvPr/>
        </p:nvGrpSpPr>
        <p:grpSpPr>
          <a:xfrm>
            <a:off x="4637396" y="1765486"/>
            <a:ext cx="5016080" cy="828000"/>
            <a:chOff x="3909356" y="1685526"/>
            <a:chExt cx="5016080" cy="828000"/>
          </a:xfrm>
        </p:grpSpPr>
        <p:sp>
          <p:nvSpPr>
            <p:cNvPr id="44" name="文本框 43">
              <a:extLst>
                <a:ext uri="{FF2B5EF4-FFF2-40B4-BE49-F238E27FC236}">
                  <a16:creationId xmlns:a16="http://schemas.microsoft.com/office/drawing/2014/main" id="{A1086ACA-F629-4075-8324-3BC34B6DBB06}"/>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latin typeface="微软雅黑" pitchFamily="34" charset="-122"/>
                </a:rPr>
                <a:t>相关技术</a:t>
              </a:r>
            </a:p>
          </p:txBody>
        </p:sp>
        <p:sp>
          <p:nvSpPr>
            <p:cNvPr id="45" name="矩形 44">
              <a:extLst>
                <a:ext uri="{FF2B5EF4-FFF2-40B4-BE49-F238E27FC236}">
                  <a16:creationId xmlns:a16="http://schemas.microsoft.com/office/drawing/2014/main" id="{EBB3F2D5-B6D1-4950-8A54-711DEA4BB734}"/>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02</a:t>
              </a:r>
              <a:endParaRPr lang="zh-CN" altLang="en-US" sz="4000" b="1" dirty="0">
                <a:solidFill>
                  <a:srgbClr val="0053A3"/>
                </a:solidFill>
                <a:latin typeface="+mn-ea"/>
              </a:endParaRPr>
            </a:p>
          </p:txBody>
        </p:sp>
      </p:grpSp>
      <p:grpSp>
        <p:nvGrpSpPr>
          <p:cNvPr id="46" name="组合 45">
            <a:extLst>
              <a:ext uri="{FF2B5EF4-FFF2-40B4-BE49-F238E27FC236}">
                <a16:creationId xmlns:a16="http://schemas.microsoft.com/office/drawing/2014/main" id="{729D197A-3E01-405F-B653-0FAEECE2C273}"/>
              </a:ext>
            </a:extLst>
          </p:cNvPr>
          <p:cNvGrpSpPr/>
          <p:nvPr/>
        </p:nvGrpSpPr>
        <p:grpSpPr>
          <a:xfrm>
            <a:off x="4637396" y="2963719"/>
            <a:ext cx="5016080" cy="828000"/>
            <a:chOff x="3909356" y="1685526"/>
            <a:chExt cx="5016080" cy="828000"/>
          </a:xfrm>
        </p:grpSpPr>
        <p:sp>
          <p:nvSpPr>
            <p:cNvPr id="47" name="文本框 46">
              <a:extLst>
                <a:ext uri="{FF2B5EF4-FFF2-40B4-BE49-F238E27FC236}">
                  <a16:creationId xmlns:a16="http://schemas.microsoft.com/office/drawing/2014/main" id="{B43D3795-BF46-4212-BFEC-F5F9868D041C}"/>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系统实现方案</a:t>
              </a:r>
            </a:p>
          </p:txBody>
        </p:sp>
        <p:sp>
          <p:nvSpPr>
            <p:cNvPr id="49" name="矩形 48">
              <a:extLst>
                <a:ext uri="{FF2B5EF4-FFF2-40B4-BE49-F238E27FC236}">
                  <a16:creationId xmlns:a16="http://schemas.microsoft.com/office/drawing/2014/main" id="{642D6966-EA72-4A4F-AACE-4DB1B140F546}"/>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03</a:t>
              </a:r>
              <a:endParaRPr lang="zh-CN" altLang="en-US" sz="4000" b="1" dirty="0">
                <a:solidFill>
                  <a:srgbClr val="0053A3"/>
                </a:solidFill>
                <a:latin typeface="+mn-ea"/>
              </a:endParaRPr>
            </a:p>
          </p:txBody>
        </p:sp>
      </p:grpSp>
      <p:grpSp>
        <p:nvGrpSpPr>
          <p:cNvPr id="50" name="组合 49">
            <a:extLst>
              <a:ext uri="{FF2B5EF4-FFF2-40B4-BE49-F238E27FC236}">
                <a16:creationId xmlns:a16="http://schemas.microsoft.com/office/drawing/2014/main" id="{3957B1B8-A35F-491B-A3E3-1927CD7E5124}"/>
              </a:ext>
            </a:extLst>
          </p:cNvPr>
          <p:cNvGrpSpPr/>
          <p:nvPr/>
        </p:nvGrpSpPr>
        <p:grpSpPr>
          <a:xfrm>
            <a:off x="4637396" y="5360185"/>
            <a:ext cx="5016080" cy="828000"/>
            <a:chOff x="3909356" y="1685526"/>
            <a:chExt cx="5016080" cy="828000"/>
          </a:xfrm>
        </p:grpSpPr>
        <p:sp>
          <p:nvSpPr>
            <p:cNvPr id="51" name="文本框 50">
              <a:extLst>
                <a:ext uri="{FF2B5EF4-FFF2-40B4-BE49-F238E27FC236}">
                  <a16:creationId xmlns:a16="http://schemas.microsoft.com/office/drawing/2014/main" id="{474534F1-6E38-4754-8732-E1FDD01824BD}"/>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今后的工作</a:t>
              </a:r>
            </a:p>
          </p:txBody>
        </p:sp>
        <p:sp>
          <p:nvSpPr>
            <p:cNvPr id="52" name="矩形 51">
              <a:extLst>
                <a:ext uri="{FF2B5EF4-FFF2-40B4-BE49-F238E27FC236}">
                  <a16:creationId xmlns:a16="http://schemas.microsoft.com/office/drawing/2014/main" id="{AFB0D1D7-3891-4381-B0A9-FC390ED6BD12}"/>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05</a:t>
              </a:r>
              <a:endParaRPr lang="zh-CN" altLang="en-US" sz="4000" b="1" dirty="0">
                <a:solidFill>
                  <a:srgbClr val="0053A3"/>
                </a:solidFill>
                <a:latin typeface="+mn-ea"/>
              </a:endParaRPr>
            </a:p>
          </p:txBody>
        </p:sp>
      </p:grpSp>
      <p:grpSp>
        <p:nvGrpSpPr>
          <p:cNvPr id="53" name="组合 52">
            <a:extLst>
              <a:ext uri="{FF2B5EF4-FFF2-40B4-BE49-F238E27FC236}">
                <a16:creationId xmlns:a16="http://schemas.microsoft.com/office/drawing/2014/main" id="{FFB7B47F-7D65-403A-A8DC-6E28673D9CB9}"/>
              </a:ext>
            </a:extLst>
          </p:cNvPr>
          <p:cNvGrpSpPr/>
          <p:nvPr/>
        </p:nvGrpSpPr>
        <p:grpSpPr>
          <a:xfrm>
            <a:off x="4637396" y="4161952"/>
            <a:ext cx="5016080" cy="828000"/>
            <a:chOff x="3909356" y="1685526"/>
            <a:chExt cx="5016080" cy="828000"/>
          </a:xfrm>
        </p:grpSpPr>
        <p:sp>
          <p:nvSpPr>
            <p:cNvPr id="54" name="文本框 53">
              <a:extLst>
                <a:ext uri="{FF2B5EF4-FFF2-40B4-BE49-F238E27FC236}">
                  <a16:creationId xmlns:a16="http://schemas.microsoft.com/office/drawing/2014/main" id="{7CB13A1F-BA09-48AA-90A8-DFD3134A51A5}"/>
                </a:ext>
              </a:extLst>
            </p:cNvPr>
            <p:cNvSpPr txBox="1"/>
            <p:nvPr/>
          </p:nvSpPr>
          <p:spPr>
            <a:xfrm>
              <a:off x="5290785" y="1807138"/>
              <a:ext cx="3634651" cy="584775"/>
            </a:xfrm>
            <a:prstGeom prst="rect">
              <a:avLst/>
            </a:prstGeom>
            <a:noFill/>
          </p:spPr>
          <p:txBody>
            <a:bodyPr wrap="square" rtlCol="0">
              <a:spAutoFit/>
            </a:bodyPr>
            <a:lstStyle/>
            <a:p>
              <a:r>
                <a:rPr lang="zh-CN" altLang="en-US" sz="3200" b="1" dirty="0">
                  <a:solidFill>
                    <a:schemeClr val="bg1">
                      <a:lumMod val="75000"/>
                    </a:schemeClr>
                  </a:solidFill>
                  <a:latin typeface="微软雅黑" pitchFamily="34" charset="-122"/>
                </a:rPr>
                <a:t>系统测试</a:t>
              </a:r>
            </a:p>
          </p:txBody>
        </p:sp>
        <p:sp>
          <p:nvSpPr>
            <p:cNvPr id="56" name="矩形 55">
              <a:extLst>
                <a:ext uri="{FF2B5EF4-FFF2-40B4-BE49-F238E27FC236}">
                  <a16:creationId xmlns:a16="http://schemas.microsoft.com/office/drawing/2014/main" id="{FDA6BDCE-2F91-473E-AE70-602754F9EABB}"/>
                </a:ext>
              </a:extLst>
            </p:cNvPr>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rgbClr val="0053A3"/>
                  </a:solidFill>
                  <a:latin typeface="+mn-ea"/>
                </a:rPr>
                <a:t>04</a:t>
              </a:r>
              <a:endParaRPr lang="zh-CN" altLang="en-US" sz="4000" b="1" dirty="0">
                <a:solidFill>
                  <a:srgbClr val="0053A3"/>
                </a:solidFill>
                <a:latin typeface="+mn-ea"/>
              </a:endParaRPr>
            </a:p>
          </p:txBody>
        </p:sp>
      </p:grpSp>
    </p:spTree>
    <p:extLst>
      <p:ext uri="{BB962C8B-B14F-4D97-AF65-F5344CB8AC3E}">
        <p14:creationId xmlns:p14="http://schemas.microsoft.com/office/powerpoint/2010/main" val="145551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2</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系统架构</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pic>
        <p:nvPicPr>
          <p:cNvPr id="3" name="图片 2">
            <a:extLst>
              <a:ext uri="{FF2B5EF4-FFF2-40B4-BE49-F238E27FC236}">
                <a16:creationId xmlns:a16="http://schemas.microsoft.com/office/drawing/2014/main" id="{FB3DFE19-9C50-4A8F-91F6-7ED88DFAA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62" y="1122269"/>
            <a:ext cx="4326058" cy="5248677"/>
          </a:xfrm>
          <a:prstGeom prst="rect">
            <a:avLst/>
          </a:prstGeom>
        </p:spPr>
      </p:pic>
      <p:sp>
        <p:nvSpPr>
          <p:cNvPr id="5" name="矩形 4">
            <a:extLst>
              <a:ext uri="{FF2B5EF4-FFF2-40B4-BE49-F238E27FC236}">
                <a16:creationId xmlns:a16="http://schemas.microsoft.com/office/drawing/2014/main" id="{19D72E23-EDE3-48F2-B22A-3859399DE6B0}"/>
              </a:ext>
            </a:extLst>
          </p:cNvPr>
          <p:cNvSpPr/>
          <p:nvPr/>
        </p:nvSpPr>
        <p:spPr>
          <a:xfrm>
            <a:off x="1447800" y="1158270"/>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应用层</a:t>
            </a:r>
          </a:p>
        </p:txBody>
      </p:sp>
      <p:sp>
        <p:nvSpPr>
          <p:cNvPr id="7" name="矩形 6">
            <a:extLst>
              <a:ext uri="{FF2B5EF4-FFF2-40B4-BE49-F238E27FC236}">
                <a16:creationId xmlns:a16="http://schemas.microsoft.com/office/drawing/2014/main" id="{0EB6317F-15D8-40C6-B939-AF15C09CAB79}"/>
              </a:ext>
            </a:extLst>
          </p:cNvPr>
          <p:cNvSpPr/>
          <p:nvPr/>
        </p:nvSpPr>
        <p:spPr>
          <a:xfrm>
            <a:off x="9400870" y="2127316"/>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Android</a:t>
            </a:r>
            <a:r>
              <a:rPr lang="zh-CN" altLang="en-US" dirty="0"/>
              <a:t>框架层</a:t>
            </a:r>
          </a:p>
        </p:txBody>
      </p:sp>
      <p:sp>
        <p:nvSpPr>
          <p:cNvPr id="8" name="矩形 7">
            <a:extLst>
              <a:ext uri="{FF2B5EF4-FFF2-40B4-BE49-F238E27FC236}">
                <a16:creationId xmlns:a16="http://schemas.microsoft.com/office/drawing/2014/main" id="{4959F150-F211-4208-8B02-1CB5A41BCE28}"/>
              </a:ext>
            </a:extLst>
          </p:cNvPr>
          <p:cNvSpPr/>
          <p:nvPr/>
        </p:nvSpPr>
        <p:spPr>
          <a:xfrm>
            <a:off x="1447800" y="3189615"/>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本地函数库层</a:t>
            </a:r>
          </a:p>
        </p:txBody>
      </p:sp>
      <p:sp>
        <p:nvSpPr>
          <p:cNvPr id="9" name="矩形 8">
            <a:extLst>
              <a:ext uri="{FF2B5EF4-FFF2-40B4-BE49-F238E27FC236}">
                <a16:creationId xmlns:a16="http://schemas.microsoft.com/office/drawing/2014/main" id="{2025ED95-E777-45BE-98F0-BAC5DAA6B2B8}"/>
              </a:ext>
            </a:extLst>
          </p:cNvPr>
          <p:cNvSpPr/>
          <p:nvPr/>
        </p:nvSpPr>
        <p:spPr>
          <a:xfrm>
            <a:off x="9420961" y="4214992"/>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硬件抽象层</a:t>
            </a:r>
          </a:p>
        </p:txBody>
      </p:sp>
      <p:sp>
        <p:nvSpPr>
          <p:cNvPr id="10" name="矩形 9">
            <a:extLst>
              <a:ext uri="{FF2B5EF4-FFF2-40B4-BE49-F238E27FC236}">
                <a16:creationId xmlns:a16="http://schemas.microsoft.com/office/drawing/2014/main" id="{7489745C-ED50-46A7-BB69-CA2D8C7F8C7D}"/>
              </a:ext>
            </a:extLst>
          </p:cNvPr>
          <p:cNvSpPr/>
          <p:nvPr/>
        </p:nvSpPr>
        <p:spPr>
          <a:xfrm>
            <a:off x="1447799" y="5399692"/>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zh-CN" altLang="en-US" dirty="0"/>
              <a:t>内核层</a:t>
            </a:r>
          </a:p>
        </p:txBody>
      </p:sp>
      <p:cxnSp>
        <p:nvCxnSpPr>
          <p:cNvPr id="14" name="直接箭头连接符 13">
            <a:extLst>
              <a:ext uri="{FF2B5EF4-FFF2-40B4-BE49-F238E27FC236}">
                <a16:creationId xmlns:a16="http://schemas.microsoft.com/office/drawing/2014/main" id="{37C9E994-8DD8-4DC9-963C-5DBF8F77234D}"/>
              </a:ext>
            </a:extLst>
          </p:cNvPr>
          <p:cNvCxnSpPr>
            <a:cxnSpLocks/>
            <a:stCxn id="5" idx="3"/>
          </p:cNvCxnSpPr>
          <p:nvPr/>
        </p:nvCxnSpPr>
        <p:spPr>
          <a:xfrm flipV="1">
            <a:off x="3495675" y="1458307"/>
            <a:ext cx="694488"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5F498C20-9311-4980-BC13-EED78B6771E1}"/>
              </a:ext>
            </a:extLst>
          </p:cNvPr>
          <p:cNvCxnSpPr>
            <a:cxnSpLocks/>
            <a:stCxn id="7" idx="1"/>
          </p:cNvCxnSpPr>
          <p:nvPr/>
        </p:nvCxnSpPr>
        <p:spPr>
          <a:xfrm flipH="1">
            <a:off x="8495368" y="2427354"/>
            <a:ext cx="90550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438DA140-FA3B-47E3-BEFC-7646B31751FC}"/>
              </a:ext>
            </a:extLst>
          </p:cNvPr>
          <p:cNvCxnSpPr>
            <a:cxnSpLocks/>
          </p:cNvCxnSpPr>
          <p:nvPr/>
        </p:nvCxnSpPr>
        <p:spPr>
          <a:xfrm flipV="1">
            <a:off x="3495675" y="3498995"/>
            <a:ext cx="694488"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665291BD-0063-49E9-B021-C7F2C0E45174}"/>
              </a:ext>
            </a:extLst>
          </p:cNvPr>
          <p:cNvCxnSpPr>
            <a:cxnSpLocks/>
            <a:stCxn id="9" idx="1"/>
          </p:cNvCxnSpPr>
          <p:nvPr/>
        </p:nvCxnSpPr>
        <p:spPr>
          <a:xfrm flipH="1">
            <a:off x="8515459" y="4515030"/>
            <a:ext cx="90550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FD85C6A7-5E30-4025-8C11-228DBFA4E92D}"/>
              </a:ext>
            </a:extLst>
          </p:cNvPr>
          <p:cNvCxnSpPr>
            <a:cxnSpLocks/>
            <a:stCxn id="10" idx="3"/>
          </p:cNvCxnSpPr>
          <p:nvPr/>
        </p:nvCxnSpPr>
        <p:spPr>
          <a:xfrm>
            <a:off x="3495674" y="5699730"/>
            <a:ext cx="69448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79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7762876" cy="523220"/>
          </a:xfrm>
          <a:prstGeom prst="rect">
            <a:avLst/>
          </a:prstGeom>
          <a:noFill/>
        </p:spPr>
        <p:txBody>
          <a:bodyPr wrap="square" rtlCol="0">
            <a:spAutoFit/>
          </a:bodyPr>
          <a:lstStyle/>
          <a:p>
            <a:r>
              <a:rPr lang="en-US" altLang="zh-CN" sz="2800" b="1" dirty="0">
                <a:latin typeface="微软雅黑" pitchFamily="34" charset="-122"/>
              </a:rPr>
              <a:t>2</a:t>
            </a:r>
            <a:r>
              <a:rPr lang="zh-CN" altLang="en-US" sz="2800" b="1" dirty="0">
                <a:latin typeface="微软雅黑" pitchFamily="34" charset="-122"/>
              </a:rPr>
              <a:t>、相关技术</a:t>
            </a:r>
            <a:r>
              <a:rPr lang="en-US" altLang="zh-CN" sz="2800" b="1" dirty="0">
                <a:latin typeface="微软雅黑" pitchFamily="34" charset="-122"/>
              </a:rPr>
              <a:t>--Android</a:t>
            </a:r>
            <a:r>
              <a:rPr lang="zh-CN" altLang="en-US" sz="2800" b="1" dirty="0">
                <a:latin typeface="微软雅黑" pitchFamily="34" charset="-122"/>
              </a:rPr>
              <a:t>应用结构（安装包）</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pic>
        <p:nvPicPr>
          <p:cNvPr id="3" name="图片 2">
            <a:extLst>
              <a:ext uri="{FF2B5EF4-FFF2-40B4-BE49-F238E27FC236}">
                <a16:creationId xmlns:a16="http://schemas.microsoft.com/office/drawing/2014/main" id="{9B7D9CF3-F997-4D90-A825-E02F6E784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072" y="1136099"/>
            <a:ext cx="3801960" cy="5318952"/>
          </a:xfrm>
          <a:prstGeom prst="rect">
            <a:avLst/>
          </a:prstGeom>
        </p:spPr>
      </p:pic>
      <p:sp>
        <p:nvSpPr>
          <p:cNvPr id="6" name="矩形 5">
            <a:extLst>
              <a:ext uri="{FF2B5EF4-FFF2-40B4-BE49-F238E27FC236}">
                <a16:creationId xmlns:a16="http://schemas.microsoft.com/office/drawing/2014/main" id="{A1FA1D47-DBB8-42EE-A533-9C91900B498A}"/>
              </a:ext>
            </a:extLst>
          </p:cNvPr>
          <p:cNvSpPr/>
          <p:nvPr/>
        </p:nvSpPr>
        <p:spPr>
          <a:xfrm>
            <a:off x="1668863" y="1315716"/>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签名</a:t>
            </a:r>
            <a:r>
              <a:rPr lang="en-US" altLang="zh-CN" dirty="0"/>
              <a:t>/</a:t>
            </a:r>
            <a:r>
              <a:rPr lang="zh-CN" altLang="en-US" dirty="0"/>
              <a:t>校验文件</a:t>
            </a:r>
            <a:endParaRPr lang="en-US" altLang="zh-CN" dirty="0"/>
          </a:p>
          <a:p>
            <a:pPr algn="ctr"/>
            <a:r>
              <a:rPr lang="zh-CN" altLang="en-US" dirty="0"/>
              <a:t>文件夹</a:t>
            </a:r>
          </a:p>
        </p:txBody>
      </p:sp>
      <p:sp>
        <p:nvSpPr>
          <p:cNvPr id="7" name="矩形 6">
            <a:extLst>
              <a:ext uri="{FF2B5EF4-FFF2-40B4-BE49-F238E27FC236}">
                <a16:creationId xmlns:a16="http://schemas.microsoft.com/office/drawing/2014/main" id="{92EBE8A9-7883-4014-A016-FB2A79C9542E}"/>
              </a:ext>
            </a:extLst>
          </p:cNvPr>
          <p:cNvSpPr/>
          <p:nvPr/>
        </p:nvSpPr>
        <p:spPr>
          <a:xfrm>
            <a:off x="9126431" y="222732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非预定义类型资源</a:t>
            </a:r>
            <a:endParaRPr lang="en-US" altLang="zh-CN" dirty="0"/>
          </a:p>
          <a:p>
            <a:pPr algn="ctr"/>
            <a:r>
              <a:rPr lang="zh-CN" altLang="en-US" dirty="0"/>
              <a:t>文件夹</a:t>
            </a:r>
          </a:p>
        </p:txBody>
      </p:sp>
      <p:sp>
        <p:nvSpPr>
          <p:cNvPr id="8" name="矩形 7">
            <a:extLst>
              <a:ext uri="{FF2B5EF4-FFF2-40B4-BE49-F238E27FC236}">
                <a16:creationId xmlns:a16="http://schemas.microsoft.com/office/drawing/2014/main" id="{B3C36B6D-2EAF-4D3C-B6A6-B0EF0F861A2F}"/>
              </a:ext>
            </a:extLst>
          </p:cNvPr>
          <p:cNvSpPr/>
          <p:nvPr/>
        </p:nvSpPr>
        <p:spPr>
          <a:xfrm>
            <a:off x="1668863" y="3166385"/>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预定义类型资源</a:t>
            </a:r>
            <a:endParaRPr lang="en-US" altLang="zh-CN" dirty="0"/>
          </a:p>
          <a:p>
            <a:pPr algn="ctr"/>
            <a:r>
              <a:rPr lang="zh-CN" altLang="en-US" dirty="0"/>
              <a:t>文件夹</a:t>
            </a:r>
          </a:p>
        </p:txBody>
      </p:sp>
      <p:sp>
        <p:nvSpPr>
          <p:cNvPr id="9" name="矩形 8">
            <a:extLst>
              <a:ext uri="{FF2B5EF4-FFF2-40B4-BE49-F238E27FC236}">
                <a16:creationId xmlns:a16="http://schemas.microsoft.com/office/drawing/2014/main" id="{8B711CFC-FEAD-4A8B-AEF4-474FBA55A74C}"/>
              </a:ext>
            </a:extLst>
          </p:cNvPr>
          <p:cNvSpPr/>
          <p:nvPr/>
        </p:nvSpPr>
        <p:spPr>
          <a:xfrm>
            <a:off x="9185029" y="403060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本地代码库</a:t>
            </a:r>
            <a:endParaRPr lang="en-US" altLang="zh-CN" dirty="0"/>
          </a:p>
          <a:p>
            <a:pPr algn="ctr"/>
            <a:r>
              <a:rPr lang="zh-CN" altLang="en-US" dirty="0"/>
              <a:t>文件夹</a:t>
            </a:r>
          </a:p>
        </p:txBody>
      </p:sp>
      <p:sp>
        <p:nvSpPr>
          <p:cNvPr id="10" name="矩形 9">
            <a:extLst>
              <a:ext uri="{FF2B5EF4-FFF2-40B4-BE49-F238E27FC236}">
                <a16:creationId xmlns:a16="http://schemas.microsoft.com/office/drawing/2014/main" id="{218D4E2C-4353-471E-8BAA-019C351D7899}"/>
              </a:ext>
            </a:extLst>
          </p:cNvPr>
          <p:cNvSpPr/>
          <p:nvPr/>
        </p:nvSpPr>
        <p:spPr>
          <a:xfrm>
            <a:off x="9185029" y="5318413"/>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r>
              <a:rPr lang="zh-CN" altLang="en-US" dirty="0"/>
              <a:t>字节码</a:t>
            </a:r>
          </a:p>
        </p:txBody>
      </p:sp>
      <p:cxnSp>
        <p:nvCxnSpPr>
          <p:cNvPr id="12" name="直接箭头连接符 11">
            <a:extLst>
              <a:ext uri="{FF2B5EF4-FFF2-40B4-BE49-F238E27FC236}">
                <a16:creationId xmlns:a16="http://schemas.microsoft.com/office/drawing/2014/main" id="{5C0E93D4-E1C3-498C-A9D2-673F1D1B0E31}"/>
              </a:ext>
            </a:extLst>
          </p:cNvPr>
          <p:cNvCxnSpPr>
            <a:cxnSpLocks/>
          </p:cNvCxnSpPr>
          <p:nvPr/>
        </p:nvCxnSpPr>
        <p:spPr>
          <a:xfrm>
            <a:off x="3716738" y="1633745"/>
            <a:ext cx="70453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3" name="直接箭头连接符 12">
            <a:extLst>
              <a:ext uri="{FF2B5EF4-FFF2-40B4-BE49-F238E27FC236}">
                <a16:creationId xmlns:a16="http://schemas.microsoft.com/office/drawing/2014/main" id="{BB8E3E6F-6726-484D-9A6F-9C50B9A98628}"/>
              </a:ext>
            </a:extLst>
          </p:cNvPr>
          <p:cNvCxnSpPr>
            <a:cxnSpLocks/>
            <a:stCxn id="7" idx="1"/>
          </p:cNvCxnSpPr>
          <p:nvPr/>
        </p:nvCxnSpPr>
        <p:spPr>
          <a:xfrm flipH="1">
            <a:off x="8212031" y="2527361"/>
            <a:ext cx="9144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A2E04C24-4465-415F-9D52-6C8C957B1678}"/>
              </a:ext>
            </a:extLst>
          </p:cNvPr>
          <p:cNvCxnSpPr>
            <a:cxnSpLocks/>
            <a:stCxn id="8" idx="3"/>
          </p:cNvCxnSpPr>
          <p:nvPr/>
        </p:nvCxnSpPr>
        <p:spPr>
          <a:xfrm flipV="1">
            <a:off x="3716738" y="3466422"/>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D9A6F9DF-196D-456B-8DE6-55D01F09A827}"/>
              </a:ext>
            </a:extLst>
          </p:cNvPr>
          <p:cNvCxnSpPr>
            <a:cxnSpLocks/>
            <a:stCxn id="9" idx="1"/>
          </p:cNvCxnSpPr>
          <p:nvPr/>
        </p:nvCxnSpPr>
        <p:spPr>
          <a:xfrm flipH="1" flipV="1">
            <a:off x="8194162" y="4330640"/>
            <a:ext cx="99086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矩形 15">
            <a:extLst>
              <a:ext uri="{FF2B5EF4-FFF2-40B4-BE49-F238E27FC236}">
                <a16:creationId xmlns:a16="http://schemas.microsoft.com/office/drawing/2014/main" id="{FFCB6C1D-766F-468B-91C7-8B68385698A8}"/>
              </a:ext>
            </a:extLst>
          </p:cNvPr>
          <p:cNvSpPr/>
          <p:nvPr/>
        </p:nvSpPr>
        <p:spPr>
          <a:xfrm>
            <a:off x="1657660" y="4913577"/>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应用描述文件</a:t>
            </a:r>
          </a:p>
        </p:txBody>
      </p:sp>
      <p:cxnSp>
        <p:nvCxnSpPr>
          <p:cNvPr id="25" name="直接箭头连接符 24">
            <a:extLst>
              <a:ext uri="{FF2B5EF4-FFF2-40B4-BE49-F238E27FC236}">
                <a16:creationId xmlns:a16="http://schemas.microsoft.com/office/drawing/2014/main" id="{FC922C0D-3B81-45A5-9D5B-A25210CBF78C}"/>
              </a:ext>
            </a:extLst>
          </p:cNvPr>
          <p:cNvCxnSpPr>
            <a:cxnSpLocks/>
          </p:cNvCxnSpPr>
          <p:nvPr/>
        </p:nvCxnSpPr>
        <p:spPr>
          <a:xfrm flipV="1">
            <a:off x="3705535" y="5222272"/>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497DFB1D-BCDE-4D24-8FF5-F32F1A29440D}"/>
              </a:ext>
            </a:extLst>
          </p:cNvPr>
          <p:cNvCxnSpPr>
            <a:cxnSpLocks/>
          </p:cNvCxnSpPr>
          <p:nvPr/>
        </p:nvCxnSpPr>
        <p:spPr>
          <a:xfrm flipH="1" flipV="1">
            <a:off x="8212032" y="5649945"/>
            <a:ext cx="99086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7" name="矩形 26">
            <a:extLst>
              <a:ext uri="{FF2B5EF4-FFF2-40B4-BE49-F238E27FC236}">
                <a16:creationId xmlns:a16="http://schemas.microsoft.com/office/drawing/2014/main" id="{0233F80A-1019-4232-83B4-111E4326FA0F}"/>
              </a:ext>
            </a:extLst>
          </p:cNvPr>
          <p:cNvSpPr/>
          <p:nvPr/>
        </p:nvSpPr>
        <p:spPr>
          <a:xfrm>
            <a:off x="1668863" y="5974898"/>
            <a:ext cx="2047875" cy="600075"/>
          </a:xfrm>
          <a:prstGeom prst="rect">
            <a:avLst/>
          </a:prstGeom>
          <a:solidFill>
            <a:srgbClr val="00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资源文件索引文件</a:t>
            </a:r>
          </a:p>
        </p:txBody>
      </p:sp>
      <p:cxnSp>
        <p:nvCxnSpPr>
          <p:cNvPr id="28" name="直接箭头连接符 27">
            <a:extLst>
              <a:ext uri="{FF2B5EF4-FFF2-40B4-BE49-F238E27FC236}">
                <a16:creationId xmlns:a16="http://schemas.microsoft.com/office/drawing/2014/main" id="{2351F96D-1043-40FA-B87C-68129305B27C}"/>
              </a:ext>
            </a:extLst>
          </p:cNvPr>
          <p:cNvCxnSpPr>
            <a:cxnSpLocks/>
          </p:cNvCxnSpPr>
          <p:nvPr/>
        </p:nvCxnSpPr>
        <p:spPr>
          <a:xfrm flipV="1">
            <a:off x="3716738" y="6249696"/>
            <a:ext cx="704537"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44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5711</TotalTime>
  <Words>2827</Words>
  <Application>Microsoft Office PowerPoint</Application>
  <PresentationFormat>宽屏</PresentationFormat>
  <Paragraphs>487</Paragraphs>
  <Slides>35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微軟正黑體</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jian qirui</cp:lastModifiedBy>
  <cp:revision>1030</cp:revision>
  <dcterms:created xsi:type="dcterms:W3CDTF">2015-10-24T01:57:00Z</dcterms:created>
  <dcterms:modified xsi:type="dcterms:W3CDTF">2019-05-28T05:00:21Z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