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416" r:id="rId3"/>
    <p:sldId id="277" r:id="rId4"/>
    <p:sldId id="422" r:id="rId5"/>
    <p:sldId id="423" r:id="rId6"/>
    <p:sldId id="424" r:id="rId7"/>
    <p:sldId id="418" r:id="rId8"/>
    <p:sldId id="426" r:id="rId9"/>
    <p:sldId id="427" r:id="rId10"/>
    <p:sldId id="428" r:id="rId11"/>
    <p:sldId id="432" r:id="rId12"/>
    <p:sldId id="433" r:id="rId13"/>
    <p:sldId id="436" r:id="rId14"/>
    <p:sldId id="437" r:id="rId15"/>
    <p:sldId id="434" r:id="rId16"/>
    <p:sldId id="438" r:id="rId17"/>
    <p:sldId id="419" r:id="rId18"/>
    <p:sldId id="452" r:id="rId19"/>
    <p:sldId id="429" r:id="rId20"/>
    <p:sldId id="430" r:id="rId21"/>
    <p:sldId id="440" r:id="rId22"/>
    <p:sldId id="441" r:id="rId23"/>
    <p:sldId id="451" r:id="rId24"/>
    <p:sldId id="449" r:id="rId25"/>
    <p:sldId id="450" r:id="rId26"/>
    <p:sldId id="421" r:id="rId27"/>
    <p:sldId id="439" r:id="rId28"/>
    <p:sldId id="444" r:id="rId29"/>
    <p:sldId id="442" r:id="rId30"/>
    <p:sldId id="445" r:id="rId31"/>
    <p:sldId id="446" r:id="rId32"/>
    <p:sldId id="447" r:id="rId33"/>
    <p:sldId id="420" r:id="rId34"/>
    <p:sldId id="448" r:id="rId35"/>
    <p:sldId id="34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oock" initials="s" lastIdx="1" clrIdx="0">
    <p:extLst>
      <p:ext uri="{19B8F6BF-5375-455C-9EA6-DF929625EA0E}">
        <p15:presenceInfo xmlns:p15="http://schemas.microsoft.com/office/powerpoint/2012/main" userId="spo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E7A"/>
    <a:srgbClr val="404040"/>
    <a:srgbClr val="0053A3"/>
    <a:srgbClr val="BFBFBF"/>
    <a:srgbClr val="2082E6"/>
    <a:srgbClr val="21AB82"/>
    <a:srgbClr val="9DE5FF"/>
    <a:srgbClr val="007BEF"/>
    <a:srgbClr val="D7D7D7"/>
    <a:srgbClr val="1C6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1" autoAdjust="0"/>
    <p:restoredTop sz="91568" autoAdjust="0"/>
  </p:normalViewPr>
  <p:slideViewPr>
    <p:cSldViewPr snapToGrid="0" showGuides="1">
      <p:cViewPr varScale="1">
        <p:scale>
          <a:sx n="76" d="100"/>
          <a:sy n="76" d="100"/>
        </p:scale>
        <p:origin x="58" y="1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1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6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本次毕业设计研究了</a:t>
            </a:r>
            <a:r>
              <a:rPr lang="en-US" altLang="zh-CN" dirty="0"/>
              <a:t>Android</a:t>
            </a:r>
            <a:r>
              <a:rPr lang="zh-CN" altLang="en-US" dirty="0"/>
              <a:t>应用动态分析的相关技术，并设计实现了一个简单的</a:t>
            </a:r>
            <a:r>
              <a:rPr lang="en-US" altLang="zh-CN" dirty="0"/>
              <a:t>Android</a:t>
            </a:r>
            <a:r>
              <a:rPr lang="zh-CN" altLang="en-US" dirty="0"/>
              <a:t>应用动态监控系统，该系统目前仅仅验证了设计思路的可行性，系统本身还不完善，主要有以下方法问题：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8" y="2296085"/>
            <a:ext cx="2293260" cy="2289531"/>
          </a:xfrm>
          <a:prstGeom prst="rect">
            <a:avLst/>
          </a:prstGeom>
          <a:effectLst/>
        </p:spPr>
      </p:pic>
      <p:sp>
        <p:nvSpPr>
          <p:cNvPr id="11" name="文本框 10"/>
          <p:cNvSpPr txBox="1"/>
          <p:nvPr/>
        </p:nvSpPr>
        <p:spPr>
          <a:xfrm>
            <a:off x="2860886" y="2856362"/>
            <a:ext cx="647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移动应用的动态行为捕获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26196" y="4565445"/>
            <a:ext cx="179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  <a:latin typeface="+mn-ea"/>
              </a:rPr>
              <a:t>答辩人：蹇奇芮</a:t>
            </a:r>
            <a:endParaRPr lang="zh-TW" altLang="en-US" b="1" dirty="0">
              <a:solidFill>
                <a:srgbClr val="453D3A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2099" y="3727024"/>
            <a:ext cx="334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  <a:cs typeface="Adobe 仿宋 Std R"/>
              </a:rPr>
              <a:t>毕业设计答辩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409822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ED1FF1-F873-42B2-A6C5-1C68C79E9B5A}"/>
              </a:ext>
            </a:extLst>
          </p:cNvPr>
          <p:cNvSpPr txBox="1"/>
          <p:nvPr/>
        </p:nvSpPr>
        <p:spPr>
          <a:xfrm>
            <a:off x="6568074" y="4585616"/>
            <a:ext cx="207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  <a:latin typeface="+mn-ea"/>
              </a:rPr>
              <a:t>指导老师：傅建明</a:t>
            </a:r>
            <a:endParaRPr lang="zh-TW" altLang="en-US" b="1" dirty="0">
              <a:solidFill>
                <a:srgbClr val="453D3A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4D1943-A420-490F-81EB-63D5CA47BED3}"/>
              </a:ext>
            </a:extLst>
          </p:cNvPr>
          <p:cNvSpPr/>
          <p:nvPr/>
        </p:nvSpPr>
        <p:spPr>
          <a:xfrm>
            <a:off x="1386673" y="1326384"/>
            <a:ext cx="7689501" cy="298436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810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应用结构（应用逻辑组件）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00468B-79BF-4181-B3B0-CEF38EA6E471}"/>
              </a:ext>
            </a:extLst>
          </p:cNvPr>
          <p:cNvSpPr/>
          <p:nvPr/>
        </p:nvSpPr>
        <p:spPr>
          <a:xfrm>
            <a:off x="2813121" y="1661989"/>
            <a:ext cx="3110802" cy="95521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Activity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AF26E-8EA2-4DCD-9778-363C4743DAC8}"/>
              </a:ext>
            </a:extLst>
          </p:cNvPr>
          <p:cNvSpPr/>
          <p:nvPr/>
        </p:nvSpPr>
        <p:spPr>
          <a:xfrm>
            <a:off x="6301155" y="3038613"/>
            <a:ext cx="2544747" cy="95521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内容提供器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Content Provider</a:t>
            </a:r>
            <a:r>
              <a:rPr lang="zh-CN" altLang="en-US" dirty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DADE6-440A-4AF3-804C-3074E35CED56}"/>
              </a:ext>
            </a:extLst>
          </p:cNvPr>
          <p:cNvSpPr/>
          <p:nvPr/>
        </p:nvSpPr>
        <p:spPr>
          <a:xfrm>
            <a:off x="2854570" y="3038613"/>
            <a:ext cx="3110802" cy="95521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广播接收器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broadcase</a:t>
            </a:r>
            <a:r>
              <a:rPr lang="en-US" altLang="zh-CN" dirty="0"/>
              <a:t> receiver</a:t>
            </a:r>
            <a:r>
              <a:rPr lang="zh-CN" altLang="en-US" dirty="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8B2645-C0F7-40F0-B6DB-31DF22CE0325}"/>
              </a:ext>
            </a:extLst>
          </p:cNvPr>
          <p:cNvSpPr/>
          <p:nvPr/>
        </p:nvSpPr>
        <p:spPr>
          <a:xfrm>
            <a:off x="6301154" y="1661989"/>
            <a:ext cx="2544747" cy="95521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Serivice</a:t>
            </a:r>
            <a:r>
              <a:rPr lang="zh-CN" altLang="en-US" dirty="0"/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0726E-1269-45A7-B5DA-6B235D830706}"/>
              </a:ext>
            </a:extLst>
          </p:cNvPr>
          <p:cNvSpPr txBox="1"/>
          <p:nvPr/>
        </p:nvSpPr>
        <p:spPr>
          <a:xfrm>
            <a:off x="1477673" y="1493264"/>
            <a:ext cx="11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Android</a:t>
            </a:r>
            <a:r>
              <a:rPr lang="zh-CN" altLang="en-US" dirty="0"/>
              <a:t>应用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5F6666-6A6D-4DFA-8E69-279EDA5CBDE2}"/>
              </a:ext>
            </a:extLst>
          </p:cNvPr>
          <p:cNvSpPr/>
          <p:nvPr/>
        </p:nvSpPr>
        <p:spPr>
          <a:xfrm>
            <a:off x="4291903" y="5659254"/>
            <a:ext cx="1632020" cy="7461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应用进程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5EF74-E81A-40D1-B183-A3F3EEECB46A}"/>
              </a:ext>
            </a:extLst>
          </p:cNvPr>
          <p:cNvSpPr/>
          <p:nvPr/>
        </p:nvSpPr>
        <p:spPr>
          <a:xfrm>
            <a:off x="9864655" y="1393411"/>
            <a:ext cx="1632020" cy="7461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应用进程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7A9AA9-AE16-440B-97FC-A4468D59E314}"/>
              </a:ext>
            </a:extLst>
          </p:cNvPr>
          <p:cNvSpPr/>
          <p:nvPr/>
        </p:nvSpPr>
        <p:spPr>
          <a:xfrm>
            <a:off x="9864655" y="2390009"/>
            <a:ext cx="1632020" cy="7461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应用进程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559D9B-6A37-4F0B-BCF7-B2AE05EFF9AC}"/>
              </a:ext>
            </a:extLst>
          </p:cNvPr>
          <p:cNvSpPr/>
          <p:nvPr/>
        </p:nvSpPr>
        <p:spPr>
          <a:xfrm>
            <a:off x="9864655" y="3509285"/>
            <a:ext cx="1632020" cy="7461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应用进程</a:t>
            </a:r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F18E9B0-4EA3-42EE-BB35-8D2F24B7D782}"/>
              </a:ext>
            </a:extLst>
          </p:cNvPr>
          <p:cNvSpPr/>
          <p:nvPr/>
        </p:nvSpPr>
        <p:spPr>
          <a:xfrm>
            <a:off x="4893547" y="4310744"/>
            <a:ext cx="452176" cy="1307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2501C9-AD02-4A28-92B3-22C2EFF78832}"/>
              </a:ext>
            </a:extLst>
          </p:cNvPr>
          <p:cNvSpPr txBox="1"/>
          <p:nvPr/>
        </p:nvSpPr>
        <p:spPr>
          <a:xfrm>
            <a:off x="3346522" y="4471697"/>
            <a:ext cx="159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应用所有逻辑组件运行在一个进程中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1B70491-8E1E-4CB1-839C-4D36C0C91B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0304" y="-1558809"/>
            <a:ext cx="268578" cy="6312143"/>
          </a:xfrm>
          <a:prstGeom prst="bentConnector3">
            <a:avLst>
              <a:gd name="adj1" fmla="val 2524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537E901-878A-46AB-92F9-ADDF32E3F176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6999557" y="173515"/>
            <a:ext cx="275512" cy="54546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C51319B-8395-40BB-97A8-06E9F3C83CFF}"/>
              </a:ext>
            </a:extLst>
          </p:cNvPr>
          <p:cNvCxnSpPr>
            <a:cxnSpLocks/>
            <a:stCxn id="7" idx="2"/>
            <a:endCxn id="21" idx="2"/>
          </p:cNvCxnSpPr>
          <p:nvPr/>
        </p:nvCxnSpPr>
        <p:spPr>
          <a:xfrm rot="16200000" flipH="1">
            <a:off x="8996275" y="2571079"/>
            <a:ext cx="261644" cy="3107136"/>
          </a:xfrm>
          <a:prstGeom prst="bentConnector3">
            <a:avLst>
              <a:gd name="adj1" fmla="val 1873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2D0C09E-8703-4C9C-AC06-DC9BA9947D48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573527" y="1075174"/>
            <a:ext cx="1" cy="586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787B973-ECB2-4FEC-B9AB-24DD676243F5}"/>
              </a:ext>
            </a:extLst>
          </p:cNvPr>
          <p:cNvSpPr txBox="1"/>
          <p:nvPr/>
        </p:nvSpPr>
        <p:spPr>
          <a:xfrm>
            <a:off x="9899409" y="4541577"/>
            <a:ext cx="159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应用的不同逻辑组件运行在不同进程中</a:t>
            </a:r>
          </a:p>
        </p:txBody>
      </p:sp>
    </p:spTree>
    <p:extLst>
      <p:ext uri="{BB962C8B-B14F-4D97-AF65-F5344CB8AC3E}">
        <p14:creationId xmlns:p14="http://schemas.microsoft.com/office/powerpoint/2010/main" val="35999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应用的启动过程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1FA0F2-9EC5-4731-B5FE-59C9796B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92" y="1087347"/>
            <a:ext cx="5772308" cy="50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应用</a:t>
            </a:r>
            <a:r>
              <a:rPr lang="en-US" altLang="zh-CN" sz="2800" b="1" dirty="0">
                <a:latin typeface="微软雅黑" pitchFamily="34" charset="-122"/>
              </a:rPr>
              <a:t>Java</a:t>
            </a:r>
            <a:r>
              <a:rPr lang="zh-CN" altLang="en-US" sz="2800" b="1" dirty="0">
                <a:latin typeface="微软雅黑" pitchFamily="34" charset="-122"/>
              </a:rPr>
              <a:t>类加载过程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646DDA-3C01-440C-A9C8-74519BC4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10" y="1166697"/>
            <a:ext cx="5838772" cy="52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应用</a:t>
            </a:r>
            <a:r>
              <a:rPr lang="en-US" altLang="zh-CN" sz="2800" b="1" dirty="0">
                <a:latin typeface="微软雅黑" pitchFamily="34" charset="-122"/>
              </a:rPr>
              <a:t>Java</a:t>
            </a:r>
            <a:r>
              <a:rPr lang="zh-CN" altLang="en-US" sz="2800" b="1" dirty="0">
                <a:latin typeface="微软雅黑" pitchFamily="34" charset="-122"/>
              </a:rPr>
              <a:t>方法执行过程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1BB31B-2FD2-4CE9-B8B1-17EB294E4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56" y="1013261"/>
            <a:ext cx="48672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应用</a:t>
            </a:r>
            <a:r>
              <a:rPr lang="en-US" altLang="zh-CN" sz="2800" b="1" dirty="0">
                <a:latin typeface="微软雅黑" pitchFamily="34" charset="-122"/>
              </a:rPr>
              <a:t>Java</a:t>
            </a:r>
            <a:r>
              <a:rPr lang="zh-CN" altLang="en-US" sz="2800" b="1" dirty="0">
                <a:latin typeface="微软雅黑" pitchFamily="34" charset="-122"/>
              </a:rPr>
              <a:t>方法执行过程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6D925D-75FB-4F67-A8DE-648C79641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38" y="1085850"/>
            <a:ext cx="6400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平台动态分析常用技术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15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026C4C-3054-4007-9825-1FBB34E4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9769"/>
              </p:ext>
            </p:extLst>
          </p:nvPr>
        </p:nvGraphicFramePr>
        <p:xfrm>
          <a:off x="1408863" y="1094119"/>
          <a:ext cx="9554411" cy="5122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368">
                  <a:extLst>
                    <a:ext uri="{9D8B030D-6E8A-4147-A177-3AD203B41FA5}">
                      <a16:colId xmlns:a16="http://schemas.microsoft.com/office/drawing/2014/main" val="2376370060"/>
                    </a:ext>
                  </a:extLst>
                </a:gridCol>
                <a:gridCol w="2478721">
                  <a:extLst>
                    <a:ext uri="{9D8B030D-6E8A-4147-A177-3AD203B41FA5}">
                      <a16:colId xmlns:a16="http://schemas.microsoft.com/office/drawing/2014/main" val="3226118574"/>
                    </a:ext>
                  </a:extLst>
                </a:gridCol>
                <a:gridCol w="2430161">
                  <a:extLst>
                    <a:ext uri="{9D8B030D-6E8A-4147-A177-3AD203B41FA5}">
                      <a16:colId xmlns:a16="http://schemas.microsoft.com/office/drawing/2014/main" val="2397610021"/>
                    </a:ext>
                  </a:extLst>
                </a:gridCol>
                <a:gridCol w="2430161">
                  <a:extLst>
                    <a:ext uri="{9D8B030D-6E8A-4147-A177-3AD203B41FA5}">
                      <a16:colId xmlns:a16="http://schemas.microsoft.com/office/drawing/2014/main" val="3942538545"/>
                    </a:ext>
                  </a:extLst>
                </a:gridCol>
              </a:tblGrid>
              <a:tr h="394428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监控层级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是否依赖模拟器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工具代表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17236"/>
                  </a:ext>
                </a:extLst>
              </a:tr>
              <a:tr h="680794">
                <a:tc>
                  <a:txBody>
                    <a:bodyPr/>
                    <a:lstStyle/>
                    <a:p>
                      <a:r>
                        <a:rPr lang="en-US" altLang="zh-CN" dirty="0"/>
                        <a:t>Virtual Machine</a:t>
                      </a:r>
                    </a:p>
                    <a:p>
                      <a:r>
                        <a:rPr lang="en-US" altLang="zh-CN" dirty="0"/>
                        <a:t>Introspection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CopperDroid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DroidScope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22467"/>
                  </a:ext>
                </a:extLst>
              </a:tr>
              <a:tr h="88613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ptrace</a:t>
                      </a:r>
                      <a:r>
                        <a:rPr lang="zh-CN" altLang="en-US" dirty="0"/>
                        <a:t>系统调用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DroidTrace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strace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ltrace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60"/>
                  </a:ext>
                </a:extLst>
              </a:tr>
              <a:tr h="803391"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 Instrumentation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方法调用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APIMonitor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46262"/>
                  </a:ext>
                </a:extLst>
              </a:tr>
              <a:tr h="886138">
                <a:tc>
                  <a:txBody>
                    <a:bodyPr/>
                    <a:lstStyle/>
                    <a:p>
                      <a:r>
                        <a:rPr lang="en-US" altLang="zh-CN" dirty="0"/>
                        <a:t>DVM/ART Instrumentation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字节码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TaintDroid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DroidScope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Droidbox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00877"/>
                  </a:ext>
                </a:extLst>
              </a:tr>
              <a:tr h="803391">
                <a:tc>
                  <a:txBody>
                    <a:bodyPr/>
                    <a:lstStyle/>
                    <a:p>
                      <a:r>
                        <a:rPr lang="en-US" altLang="zh-CN" dirty="0"/>
                        <a:t>Linux kernel Instrumentation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09198"/>
                  </a:ext>
                </a:extLst>
              </a:tr>
              <a:tr h="389026">
                <a:tc>
                  <a:txBody>
                    <a:bodyPr/>
                    <a:lstStyle/>
                    <a:p>
                      <a:r>
                        <a:rPr lang="en-US" altLang="zh-CN" dirty="0"/>
                        <a:t>Hooking</a:t>
                      </a:r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本地函数</a:t>
                      </a:r>
                      <a:r>
                        <a:rPr lang="en-US" altLang="zh-CN" dirty="0"/>
                        <a:t>/Java</a:t>
                      </a:r>
                      <a:r>
                        <a:rPr lang="zh-CN" altLang="en-US" dirty="0"/>
                        <a:t>方法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Inspeckage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Xposed</a:t>
                      </a:r>
                      <a:r>
                        <a:rPr lang="en-US" altLang="zh-CN" dirty="0"/>
                        <a:t>, Frida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4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应用保护技术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CC3251-1E33-4DB4-A383-5CCF4FAD1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75419"/>
              </p:ext>
            </p:extLst>
          </p:nvPr>
        </p:nvGraphicFramePr>
        <p:xfrm>
          <a:off x="1446963" y="1256044"/>
          <a:ext cx="8400422" cy="32228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12208">
                  <a:extLst>
                    <a:ext uri="{9D8B030D-6E8A-4147-A177-3AD203B41FA5}">
                      <a16:colId xmlns:a16="http://schemas.microsoft.com/office/drawing/2014/main" val="2376370060"/>
                    </a:ext>
                  </a:extLst>
                </a:gridCol>
                <a:gridCol w="2922736">
                  <a:extLst>
                    <a:ext uri="{9D8B030D-6E8A-4147-A177-3AD203B41FA5}">
                      <a16:colId xmlns:a16="http://schemas.microsoft.com/office/drawing/2014/main" val="3226118574"/>
                    </a:ext>
                  </a:extLst>
                </a:gridCol>
                <a:gridCol w="2865478">
                  <a:extLst>
                    <a:ext uri="{9D8B030D-6E8A-4147-A177-3AD203B41FA5}">
                      <a16:colId xmlns:a16="http://schemas.microsoft.com/office/drawing/2014/main" val="2397610021"/>
                    </a:ext>
                  </a:extLst>
                </a:gridCol>
              </a:tblGrid>
              <a:tr h="283956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被用于对抗何种分析技术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17236"/>
                  </a:ext>
                </a:extLst>
              </a:tr>
              <a:tr h="42806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完整性校验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22467"/>
                  </a:ext>
                </a:extLst>
              </a:tr>
              <a:tr h="420266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名称混淆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60"/>
                  </a:ext>
                </a:extLst>
              </a:tr>
              <a:tr h="435462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方法执行混淆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46262"/>
                  </a:ext>
                </a:extLst>
              </a:tr>
              <a:tr h="39969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dex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文件动态加载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00877"/>
                  </a:ext>
                </a:extLst>
              </a:tr>
              <a:tr h="442128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方法本地实现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09198"/>
                  </a:ext>
                </a:extLst>
              </a:tr>
              <a:tr h="280067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模拟器检测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45518"/>
                  </a:ext>
                </a:extLst>
              </a:tr>
              <a:tr h="280067">
                <a:tc>
                  <a:txBody>
                    <a:bodyPr/>
                    <a:lstStyle/>
                    <a:p>
                      <a:r>
                        <a:rPr lang="zh-CN" altLang="en-US" dirty="0"/>
                        <a:t>反调试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8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9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66" y="2625265"/>
            <a:ext cx="321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48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SYNOPSIS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637396" y="567253"/>
            <a:ext cx="5016080" cy="828000"/>
            <a:chOff x="3909356" y="1685526"/>
            <a:chExt cx="5016080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研究背景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01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CD05E0C-7770-46CB-A360-C2747DA60A34}"/>
              </a:ext>
            </a:extLst>
          </p:cNvPr>
          <p:cNvGrpSpPr/>
          <p:nvPr/>
        </p:nvGrpSpPr>
        <p:grpSpPr>
          <a:xfrm>
            <a:off x="4637396" y="1765486"/>
            <a:ext cx="5016080" cy="828000"/>
            <a:chOff x="3909356" y="1685526"/>
            <a:chExt cx="5016080" cy="82800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1086ACA-F629-4075-8324-3BC34B6DBB06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相关技术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B3F2D5-B6D1-4950-8A54-711DEA4BB734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02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9D197A-3E01-405F-B653-0FAEECE2C273}"/>
              </a:ext>
            </a:extLst>
          </p:cNvPr>
          <p:cNvGrpSpPr/>
          <p:nvPr/>
        </p:nvGrpSpPr>
        <p:grpSpPr>
          <a:xfrm>
            <a:off x="4637396" y="2963719"/>
            <a:ext cx="5016080" cy="828000"/>
            <a:chOff x="3909356" y="1685526"/>
            <a:chExt cx="5016080" cy="82800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43D3795-BF46-4212-BFEC-F5F9868D041C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itchFamily="34" charset="-122"/>
                </a:rPr>
                <a:t>系统实现方案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42D6966-EA72-4A4F-AACE-4DB1B140F546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03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957B1B8-A35F-491B-A3E3-1927CD7E5124}"/>
              </a:ext>
            </a:extLst>
          </p:cNvPr>
          <p:cNvGrpSpPr/>
          <p:nvPr/>
        </p:nvGrpSpPr>
        <p:grpSpPr>
          <a:xfrm>
            <a:off x="4637396" y="5360185"/>
            <a:ext cx="5016080" cy="828000"/>
            <a:chOff x="3909356" y="1685526"/>
            <a:chExt cx="5016080" cy="82800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74534F1-6E38-4754-8732-E1FDD01824BD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今后的工作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FB0D1D7-3891-4381-B0A9-FC390ED6BD12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05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B7B47F-7D65-403A-A8DC-6E28673D9CB9}"/>
              </a:ext>
            </a:extLst>
          </p:cNvPr>
          <p:cNvGrpSpPr/>
          <p:nvPr/>
        </p:nvGrpSpPr>
        <p:grpSpPr>
          <a:xfrm>
            <a:off x="4637396" y="4161952"/>
            <a:ext cx="5016080" cy="828000"/>
            <a:chOff x="3909356" y="1685526"/>
            <a:chExt cx="5016080" cy="82800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B13A1F-BA09-48AA-90A8-DFD3134A51A5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系统测试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DA6BDCE-2F91-473E-AE70-602754F9EABB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04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7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、系统实现方案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9FA33F-5DA8-4450-B231-7D235D5CDDD2}"/>
              </a:ext>
            </a:extLst>
          </p:cNvPr>
          <p:cNvSpPr/>
          <p:nvPr/>
        </p:nvSpPr>
        <p:spPr>
          <a:xfrm>
            <a:off x="1356168" y="2693642"/>
            <a:ext cx="2207991" cy="68769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ART Instrumentation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2C412D-FFC3-4BD9-964A-940267B97E90}"/>
              </a:ext>
            </a:extLst>
          </p:cNvPr>
          <p:cNvSpPr/>
          <p:nvPr/>
        </p:nvSpPr>
        <p:spPr>
          <a:xfrm>
            <a:off x="1356167" y="3896236"/>
            <a:ext cx="2207991" cy="68769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Frida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5EDA15-00BA-4688-80FE-8A1FC8BEFEAA}"/>
              </a:ext>
            </a:extLst>
          </p:cNvPr>
          <p:cNvSpPr/>
          <p:nvPr/>
        </p:nvSpPr>
        <p:spPr>
          <a:xfrm>
            <a:off x="8221843" y="2250287"/>
            <a:ext cx="2563868" cy="2848544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507593-4C22-4565-8029-7C3C62101C97}"/>
              </a:ext>
            </a:extLst>
          </p:cNvPr>
          <p:cNvSpPr txBox="1"/>
          <p:nvPr/>
        </p:nvSpPr>
        <p:spPr>
          <a:xfrm>
            <a:off x="8775851" y="255757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Android8.1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D06A72-A8C6-4494-8C28-CF1C0E77F795}"/>
              </a:ext>
            </a:extLst>
          </p:cNvPr>
          <p:cNvSpPr txBox="1"/>
          <p:nvPr/>
        </p:nvSpPr>
        <p:spPr>
          <a:xfrm>
            <a:off x="8708044" y="3037487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LG Nexus5X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464091-CD38-4093-BB8C-1E18418C8BA0}"/>
              </a:ext>
            </a:extLst>
          </p:cNvPr>
          <p:cNvSpPr/>
          <p:nvPr/>
        </p:nvSpPr>
        <p:spPr>
          <a:xfrm>
            <a:off x="8599134" y="3833050"/>
            <a:ext cx="1809279" cy="91404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976E1C-4C73-4CAC-84FA-4DD21F23456A}"/>
              </a:ext>
            </a:extLst>
          </p:cNvPr>
          <p:cNvSpPr txBox="1"/>
          <p:nvPr/>
        </p:nvSpPr>
        <p:spPr>
          <a:xfrm>
            <a:off x="8488110" y="14227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系统运行环境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6C39E9-D38C-4CD9-8D1B-BFABC542CBF3}"/>
              </a:ext>
            </a:extLst>
          </p:cNvPr>
          <p:cNvSpPr/>
          <p:nvPr/>
        </p:nvSpPr>
        <p:spPr>
          <a:xfrm>
            <a:off x="1098614" y="2250287"/>
            <a:ext cx="2723103" cy="2848544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8402F2-A3AC-45EC-BF7A-6652D7D6A7E5}"/>
              </a:ext>
            </a:extLst>
          </p:cNvPr>
          <p:cNvSpPr txBox="1"/>
          <p:nvPr/>
        </p:nvSpPr>
        <p:spPr>
          <a:xfrm>
            <a:off x="1444502" y="151887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核心实现技术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8EEB29-1DFF-4C33-B5AD-1CB4F5A2D3DA}"/>
              </a:ext>
            </a:extLst>
          </p:cNvPr>
          <p:cNvSpPr/>
          <p:nvPr/>
        </p:nvSpPr>
        <p:spPr>
          <a:xfrm>
            <a:off x="4628236" y="2250287"/>
            <a:ext cx="2723103" cy="2848544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1856BB-88D6-41A6-9204-15AFF1DB298D}"/>
              </a:ext>
            </a:extLst>
          </p:cNvPr>
          <p:cNvSpPr txBox="1"/>
          <p:nvPr/>
        </p:nvSpPr>
        <p:spPr>
          <a:xfrm>
            <a:off x="5274082" y="14398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核心功能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18D20F4-996C-4899-ABBD-0A01C6E6D6C1}"/>
              </a:ext>
            </a:extLst>
          </p:cNvPr>
          <p:cNvSpPr/>
          <p:nvPr/>
        </p:nvSpPr>
        <p:spPr>
          <a:xfrm>
            <a:off x="4885791" y="2398391"/>
            <a:ext cx="2207991" cy="528511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监控应用启动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903EB4-C5A5-4C4C-98F0-F5737D84A0C5}"/>
              </a:ext>
            </a:extLst>
          </p:cNvPr>
          <p:cNvSpPr/>
          <p:nvPr/>
        </p:nvSpPr>
        <p:spPr>
          <a:xfrm>
            <a:off x="4885791" y="3037487"/>
            <a:ext cx="2207991" cy="528511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监控</a:t>
            </a:r>
            <a:r>
              <a:rPr lang="en-US" altLang="zh-CN" dirty="0">
                <a:solidFill>
                  <a:sysClr val="windowText" lastClr="000000"/>
                </a:solidFill>
              </a:rPr>
              <a:t>Java</a:t>
            </a:r>
            <a:r>
              <a:rPr lang="zh-CN" altLang="en-US" dirty="0">
                <a:solidFill>
                  <a:sysClr val="windowText" lastClr="000000"/>
                </a:solidFill>
              </a:rPr>
              <a:t>方法调用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168462-6695-4996-9B7A-D2579B0CD54D}"/>
              </a:ext>
            </a:extLst>
          </p:cNvPr>
          <p:cNvSpPr/>
          <p:nvPr/>
        </p:nvSpPr>
        <p:spPr>
          <a:xfrm>
            <a:off x="4885791" y="3674559"/>
            <a:ext cx="2207991" cy="691745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抓取加载的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Dex</a:t>
            </a:r>
            <a:r>
              <a:rPr lang="zh-CN" altLang="en-US" dirty="0">
                <a:solidFill>
                  <a:sysClr val="windowText" lastClr="000000"/>
                </a:solidFill>
              </a:rPr>
              <a:t>文件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60E199-9E37-4C72-8B7D-EF58D808FEA2}"/>
              </a:ext>
            </a:extLst>
          </p:cNvPr>
          <p:cNvSpPr/>
          <p:nvPr/>
        </p:nvSpPr>
        <p:spPr>
          <a:xfrm>
            <a:off x="4885791" y="4476743"/>
            <a:ext cx="2207991" cy="477057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监控本地函数调用</a:t>
            </a:r>
          </a:p>
        </p:txBody>
      </p:sp>
    </p:spTree>
    <p:extLst>
      <p:ext uri="{BB962C8B-B14F-4D97-AF65-F5344CB8AC3E}">
        <p14:creationId xmlns:p14="http://schemas.microsoft.com/office/powerpoint/2010/main" val="40812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、系统实现方案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系统组成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35F0EF-CA61-458D-A4C8-AF0F6230B4DF}"/>
              </a:ext>
            </a:extLst>
          </p:cNvPr>
          <p:cNvSpPr/>
          <p:nvPr/>
        </p:nvSpPr>
        <p:spPr>
          <a:xfrm>
            <a:off x="1396292" y="3428613"/>
            <a:ext cx="2201164" cy="680536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EE2803-DC25-4916-8CFA-C1D0CEF77350}"/>
              </a:ext>
            </a:extLst>
          </p:cNvPr>
          <p:cNvSpPr/>
          <p:nvPr/>
        </p:nvSpPr>
        <p:spPr>
          <a:xfrm>
            <a:off x="1396292" y="4280939"/>
            <a:ext cx="2201164" cy="729698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EvMonitor-startLogger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DECB6-998B-4514-89D7-BBB5E79A2597}"/>
              </a:ext>
            </a:extLst>
          </p:cNvPr>
          <p:cNvSpPr/>
          <p:nvPr/>
        </p:nvSpPr>
        <p:spPr>
          <a:xfrm>
            <a:off x="1396293" y="2439537"/>
            <a:ext cx="2201164" cy="82485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EvMonitor-nativeLogger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BA9A80-3F2C-4248-8A77-20BD256F94FE}"/>
              </a:ext>
            </a:extLst>
          </p:cNvPr>
          <p:cNvSpPr/>
          <p:nvPr/>
        </p:nvSpPr>
        <p:spPr>
          <a:xfrm>
            <a:off x="1396292" y="1349165"/>
            <a:ext cx="2201165" cy="95521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</a:t>
            </a:r>
            <a:r>
              <a:rPr lang="en-US" altLang="zh-CN" dirty="0"/>
              <a:t>-agent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967671-B639-4E14-A464-11DBCA31C737}"/>
              </a:ext>
            </a:extLst>
          </p:cNvPr>
          <p:cNvSpPr txBox="1"/>
          <p:nvPr/>
        </p:nvSpPr>
        <p:spPr>
          <a:xfrm>
            <a:off x="3933825" y="1349165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单独的程序，用于读取配置文件和用户输入指令，控制监控系统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D79ABE-02A0-438F-971D-4F79AF8EE556}"/>
              </a:ext>
            </a:extLst>
          </p:cNvPr>
          <p:cNvSpPr txBox="1"/>
          <p:nvPr/>
        </p:nvSpPr>
        <p:spPr>
          <a:xfrm>
            <a:off x="4000501" y="2411838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运行于应用进程中，用于捕获本地函数调用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8306E2-648D-403A-9FD2-DB902D5112EF}"/>
              </a:ext>
            </a:extLst>
          </p:cNvPr>
          <p:cNvSpPr txBox="1"/>
          <p:nvPr/>
        </p:nvSpPr>
        <p:spPr>
          <a:xfrm>
            <a:off x="4000501" y="3399549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运行于应用进程中，包含初始化系统，记录日志，记录</a:t>
            </a:r>
            <a:r>
              <a:rPr lang="en-US" altLang="zh-CN" dirty="0"/>
              <a:t>Java</a:t>
            </a:r>
            <a:r>
              <a:rPr lang="zh-CN" altLang="en-US" dirty="0"/>
              <a:t>层方法调用，抓取应用</a:t>
            </a:r>
            <a:r>
              <a:rPr lang="en-US" altLang="zh-CN" dirty="0" err="1"/>
              <a:t>Dex</a:t>
            </a:r>
            <a:r>
              <a:rPr lang="zh-CN" altLang="en-US" dirty="0"/>
              <a:t>文件等功能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2332A8-476D-4C00-A448-D5C39C8C02AB}"/>
              </a:ext>
            </a:extLst>
          </p:cNvPr>
          <p:cNvSpPr txBox="1"/>
          <p:nvPr/>
        </p:nvSpPr>
        <p:spPr>
          <a:xfrm>
            <a:off x="4000501" y="4287964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运行于应用进程中，记录应用程序进程的启动，并在检测到目标应用启动时激活监控系统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FB2441-1422-4B9D-8434-9095818B3EFF}"/>
              </a:ext>
            </a:extLst>
          </p:cNvPr>
          <p:cNvSpPr/>
          <p:nvPr/>
        </p:nvSpPr>
        <p:spPr>
          <a:xfrm>
            <a:off x="1396292" y="5233385"/>
            <a:ext cx="2201164" cy="729698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EvMonitor-utils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507980-45F7-475F-A3B7-7D196B5EE7FC}"/>
              </a:ext>
            </a:extLst>
          </p:cNvPr>
          <p:cNvSpPr txBox="1"/>
          <p:nvPr/>
        </p:nvSpPr>
        <p:spPr>
          <a:xfrm>
            <a:off x="4000501" y="5275068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运行于桌面电脑端的一些辅助性脚本文件，用于配置监控系统环境，过滤生成的监控日志等</a:t>
            </a:r>
          </a:p>
        </p:txBody>
      </p:sp>
    </p:spTree>
    <p:extLst>
      <p:ext uri="{BB962C8B-B14F-4D97-AF65-F5344CB8AC3E}">
        <p14:creationId xmlns:p14="http://schemas.microsoft.com/office/powerpoint/2010/main" val="171314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66" y="2625265"/>
            <a:ext cx="321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48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SYNOPSIS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637396" y="567253"/>
            <a:ext cx="5016080" cy="828000"/>
            <a:chOff x="3909356" y="1685526"/>
            <a:chExt cx="5016080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itchFamily="34" charset="-122"/>
                </a:rPr>
                <a:t>研究背景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01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CD05E0C-7770-46CB-A360-C2747DA60A34}"/>
              </a:ext>
            </a:extLst>
          </p:cNvPr>
          <p:cNvGrpSpPr/>
          <p:nvPr/>
        </p:nvGrpSpPr>
        <p:grpSpPr>
          <a:xfrm>
            <a:off x="4637396" y="1765486"/>
            <a:ext cx="5016080" cy="828000"/>
            <a:chOff x="3909356" y="1685526"/>
            <a:chExt cx="5016080" cy="82800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1086ACA-F629-4075-8324-3BC34B6DBB06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相关技术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B3F2D5-B6D1-4950-8A54-711DEA4BB734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02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9D197A-3E01-405F-B653-0FAEECE2C273}"/>
              </a:ext>
            </a:extLst>
          </p:cNvPr>
          <p:cNvGrpSpPr/>
          <p:nvPr/>
        </p:nvGrpSpPr>
        <p:grpSpPr>
          <a:xfrm>
            <a:off x="4637396" y="2963719"/>
            <a:ext cx="5016080" cy="828000"/>
            <a:chOff x="3909356" y="1685526"/>
            <a:chExt cx="5016080" cy="82800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43D3795-BF46-4212-BFEC-F5F9868D041C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系统实现方案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42D6966-EA72-4A4F-AACE-4DB1B140F546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03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957B1B8-A35F-491B-A3E3-1927CD7E5124}"/>
              </a:ext>
            </a:extLst>
          </p:cNvPr>
          <p:cNvGrpSpPr/>
          <p:nvPr/>
        </p:nvGrpSpPr>
        <p:grpSpPr>
          <a:xfrm>
            <a:off x="4637396" y="5360185"/>
            <a:ext cx="5016080" cy="828000"/>
            <a:chOff x="3909356" y="1685526"/>
            <a:chExt cx="5016080" cy="82800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74534F1-6E38-4754-8732-E1FDD01824BD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今后的工作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FB0D1D7-3891-4381-B0A9-FC390ED6BD12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05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B7B47F-7D65-403A-A8DC-6E28673D9CB9}"/>
              </a:ext>
            </a:extLst>
          </p:cNvPr>
          <p:cNvGrpSpPr/>
          <p:nvPr/>
        </p:nvGrpSpPr>
        <p:grpSpPr>
          <a:xfrm>
            <a:off x="4637396" y="4161952"/>
            <a:ext cx="5016080" cy="828000"/>
            <a:chOff x="3909356" y="1685526"/>
            <a:chExt cx="5016080" cy="82800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B13A1F-BA09-48AA-90A8-DFD3134A51A5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系统测试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DA6BDCE-2F91-473E-AE70-602754F9EABB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04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、系统实现方案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系统控制和配置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44D4F2-1CF5-4A48-816F-14DC8646885D}"/>
              </a:ext>
            </a:extLst>
          </p:cNvPr>
          <p:cNvSpPr/>
          <p:nvPr/>
        </p:nvSpPr>
        <p:spPr>
          <a:xfrm>
            <a:off x="1339142" y="1321326"/>
            <a:ext cx="2201165" cy="95521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</a:t>
            </a:r>
            <a:r>
              <a:rPr lang="en-US" altLang="zh-CN" dirty="0"/>
              <a:t>-agent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ABBFFC1-D6E0-4727-A698-115680729A8E}"/>
              </a:ext>
            </a:extLst>
          </p:cNvPr>
          <p:cNvGrpSpPr/>
          <p:nvPr/>
        </p:nvGrpSpPr>
        <p:grpSpPr>
          <a:xfrm>
            <a:off x="5435667" y="3418840"/>
            <a:ext cx="2926164" cy="2900873"/>
            <a:chOff x="6096000" y="3203549"/>
            <a:chExt cx="2926164" cy="29843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A503C5-CB76-4DFD-8959-C4667D0FF20C}"/>
                </a:ext>
              </a:extLst>
            </p:cNvPr>
            <p:cNvSpPr/>
            <p:nvPr/>
          </p:nvSpPr>
          <p:spPr>
            <a:xfrm>
              <a:off x="6402788" y="3552825"/>
              <a:ext cx="1622026" cy="544482"/>
            </a:xfrm>
            <a:prstGeom prst="rect">
              <a:avLst/>
            </a:prstGeom>
            <a:solidFill>
              <a:srgbClr val="003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EvMonitor</a:t>
              </a:r>
              <a:r>
                <a:rPr lang="en-US" altLang="zh-CN" dirty="0"/>
                <a:t>-core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FFB12-272F-4A41-87A4-E959A42AA6EC}"/>
                </a:ext>
              </a:extLst>
            </p:cNvPr>
            <p:cNvSpPr/>
            <p:nvPr/>
          </p:nvSpPr>
          <p:spPr>
            <a:xfrm>
              <a:off x="6402788" y="5097038"/>
              <a:ext cx="1667269" cy="750699"/>
            </a:xfrm>
            <a:prstGeom prst="rect">
              <a:avLst/>
            </a:prstGeom>
            <a:solidFill>
              <a:srgbClr val="003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EvMonitor-startLogger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D0802A6-B02C-4381-8622-A3BB399B7728}"/>
                </a:ext>
              </a:extLst>
            </p:cNvPr>
            <p:cNvSpPr/>
            <p:nvPr/>
          </p:nvSpPr>
          <p:spPr>
            <a:xfrm>
              <a:off x="6402788" y="4262617"/>
              <a:ext cx="1841720" cy="706205"/>
            </a:xfrm>
            <a:prstGeom prst="rect">
              <a:avLst/>
            </a:prstGeom>
            <a:solidFill>
              <a:srgbClr val="003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EvMonitor-nativeLogger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561AAA-4083-4B77-ADD9-963F57128C02}"/>
                </a:ext>
              </a:extLst>
            </p:cNvPr>
            <p:cNvSpPr/>
            <p:nvPr/>
          </p:nvSpPr>
          <p:spPr>
            <a:xfrm>
              <a:off x="6096000" y="3203549"/>
              <a:ext cx="2926164" cy="2984360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47A51E-C65F-4F48-9F57-951CB5FC4372}"/>
                </a:ext>
              </a:extLst>
            </p:cNvPr>
            <p:cNvSpPr txBox="1"/>
            <p:nvPr/>
          </p:nvSpPr>
          <p:spPr>
            <a:xfrm>
              <a:off x="8519327" y="3429613"/>
              <a:ext cx="4047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应用进程</a:t>
              </a:r>
              <a:endParaRPr lang="en-US" altLang="zh-CN" dirty="0"/>
            </a:p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AA7177-C2F5-4FCE-90E7-329015C5B85E}"/>
                </a:ext>
              </a:extLst>
            </p:cNvPr>
            <p:cNvSpPr/>
            <p:nvPr/>
          </p:nvSpPr>
          <p:spPr>
            <a:xfrm>
              <a:off x="6238874" y="3429613"/>
              <a:ext cx="2116539" cy="2486768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59205E1-A201-481F-9837-C444BF830675}"/>
              </a:ext>
            </a:extLst>
          </p:cNvPr>
          <p:cNvSpPr/>
          <p:nvPr/>
        </p:nvSpPr>
        <p:spPr>
          <a:xfrm>
            <a:off x="8525745" y="3427730"/>
            <a:ext cx="661730" cy="1716985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进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程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26C55A-ED77-484A-A77D-57170E5B3E4E}"/>
              </a:ext>
            </a:extLst>
          </p:cNvPr>
          <p:cNvSpPr/>
          <p:nvPr/>
        </p:nvSpPr>
        <p:spPr>
          <a:xfrm>
            <a:off x="9351389" y="3405247"/>
            <a:ext cx="796331" cy="1716985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更多的应用进程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55D99C1-7705-49FF-91A4-99A0F5A4DE96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3540307" y="1798932"/>
            <a:ext cx="9609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8746B30-2A67-4DEB-9A1D-656FD889E31F}"/>
              </a:ext>
            </a:extLst>
          </p:cNvPr>
          <p:cNvSpPr/>
          <p:nvPr/>
        </p:nvSpPr>
        <p:spPr>
          <a:xfrm>
            <a:off x="4501265" y="1484687"/>
            <a:ext cx="4170616" cy="628491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Domain Socket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(/data/local/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tmp</a:t>
            </a:r>
            <a:r>
              <a:rPr lang="en-US" altLang="zh-CN" dirty="0">
                <a:solidFill>
                  <a:sysClr val="windowText" lastClr="000000"/>
                </a:solidFill>
              </a:rPr>
              <a:t>/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EvMonitor</a:t>
            </a:r>
            <a:r>
              <a:rPr lang="en-US" altLang="zh-CN" dirty="0">
                <a:solidFill>
                  <a:sysClr val="windowText" lastClr="000000"/>
                </a:solidFill>
              </a:rPr>
              <a:t>/sock)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19CE73F-1D94-498D-B2D6-3AD56BB6B03A}"/>
              </a:ext>
            </a:extLst>
          </p:cNvPr>
          <p:cNvSpPr/>
          <p:nvPr/>
        </p:nvSpPr>
        <p:spPr>
          <a:xfrm>
            <a:off x="615596" y="3382609"/>
            <a:ext cx="1621233" cy="68769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用户输入命令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8EB5780-247C-4E1B-987D-5B34EB84DBE6}"/>
              </a:ext>
            </a:extLst>
          </p:cNvPr>
          <p:cNvSpPr/>
          <p:nvPr/>
        </p:nvSpPr>
        <p:spPr>
          <a:xfrm>
            <a:off x="2563729" y="3392300"/>
            <a:ext cx="1621233" cy="68769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配置文件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4C3F892-475F-4A03-AECC-611300A6A299}"/>
              </a:ext>
            </a:extLst>
          </p:cNvPr>
          <p:cNvCxnSpPr>
            <a:stCxn id="47" idx="0"/>
          </p:cNvCxnSpPr>
          <p:nvPr/>
        </p:nvCxnSpPr>
        <p:spPr>
          <a:xfrm rot="5400000" flipH="1" flipV="1">
            <a:off x="1298253" y="2241139"/>
            <a:ext cx="1269431" cy="10135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004C1D4-64E7-4E51-9689-166CE08B46EA}"/>
              </a:ext>
            </a:extLst>
          </p:cNvPr>
          <p:cNvCxnSpPr>
            <a:cxnSpLocks/>
            <a:stCxn id="49" idx="0"/>
            <a:endCxn id="5" idx="2"/>
          </p:cNvCxnSpPr>
          <p:nvPr/>
        </p:nvCxnSpPr>
        <p:spPr>
          <a:xfrm rot="16200000" flipV="1">
            <a:off x="2349155" y="2367108"/>
            <a:ext cx="1115762" cy="934621"/>
          </a:xfrm>
          <a:prstGeom prst="bentConnector3">
            <a:avLst>
              <a:gd name="adj1" fmla="val 585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5A76C4E-1E13-4EFD-99AE-2A6531A60085}"/>
              </a:ext>
            </a:extLst>
          </p:cNvPr>
          <p:cNvSpPr txBox="1"/>
          <p:nvPr/>
        </p:nvSpPr>
        <p:spPr>
          <a:xfrm>
            <a:off x="2116558" y="27437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0E223F-5E2B-4C2D-ADD9-1CBA45CA5E4A}"/>
              </a:ext>
            </a:extLst>
          </p:cNvPr>
          <p:cNvSpPr txBox="1"/>
          <p:nvPr/>
        </p:nvSpPr>
        <p:spPr>
          <a:xfrm>
            <a:off x="3563552" y="1411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监听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397C9A2-9D66-4E79-A94E-47723B97FEE7}"/>
              </a:ext>
            </a:extLst>
          </p:cNvPr>
          <p:cNvSpPr txBox="1"/>
          <p:nvPr/>
        </p:nvSpPr>
        <p:spPr>
          <a:xfrm>
            <a:off x="10483084" y="3315884"/>
            <a:ext cx="575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被监控的应用程序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6076780-4EA4-4E22-AE1A-36DBC4934016}"/>
              </a:ext>
            </a:extLst>
          </p:cNvPr>
          <p:cNvSpPr/>
          <p:nvPr/>
        </p:nvSpPr>
        <p:spPr>
          <a:xfrm>
            <a:off x="5124450" y="3203148"/>
            <a:ext cx="5934075" cy="3281462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CE98197-153F-4F69-886D-1665B9781873}"/>
              </a:ext>
            </a:extLst>
          </p:cNvPr>
          <p:cNvCxnSpPr>
            <a:cxnSpLocks/>
            <a:stCxn id="78" idx="0"/>
            <a:endCxn id="32" idx="2"/>
          </p:cNvCxnSpPr>
          <p:nvPr/>
        </p:nvCxnSpPr>
        <p:spPr>
          <a:xfrm rot="16200000" flipV="1">
            <a:off x="6794046" y="1905705"/>
            <a:ext cx="1089970" cy="15049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CD7E2E8-1958-492F-9F6A-6B4D40D0209A}"/>
              </a:ext>
            </a:extLst>
          </p:cNvPr>
          <p:cNvSpPr txBox="1"/>
          <p:nvPr/>
        </p:nvSpPr>
        <p:spPr>
          <a:xfrm>
            <a:off x="7049985" y="2292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3F32988-620C-4A84-BB28-B4AB6B250943}"/>
              </a:ext>
            </a:extLst>
          </p:cNvPr>
          <p:cNvGrpSpPr/>
          <p:nvPr/>
        </p:nvGrpSpPr>
        <p:grpSpPr>
          <a:xfrm>
            <a:off x="609609" y="4182469"/>
            <a:ext cx="1621233" cy="1792042"/>
            <a:chOff x="615596" y="4263739"/>
            <a:chExt cx="1621233" cy="1792042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D1FB60F-2EF3-418B-AAE7-128FD3AF4B06}"/>
                </a:ext>
              </a:extLst>
            </p:cNvPr>
            <p:cNvSpPr/>
            <p:nvPr/>
          </p:nvSpPr>
          <p:spPr>
            <a:xfrm>
              <a:off x="615596" y="4263739"/>
              <a:ext cx="1621233" cy="17920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FC8BEED-5746-4A79-AB19-1C95D983B674}"/>
                </a:ext>
              </a:extLst>
            </p:cNvPr>
            <p:cNvSpPr txBox="1"/>
            <p:nvPr/>
          </p:nvSpPr>
          <p:spPr>
            <a:xfrm>
              <a:off x="674072" y="4406051"/>
              <a:ext cx="15042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</a:t>
              </a:r>
              <a:r>
                <a:rPr lang="zh-CN" altLang="en-US" dirty="0"/>
                <a:t>启动</a:t>
              </a:r>
              <a:r>
                <a:rPr lang="en-US" altLang="zh-CN" dirty="0"/>
                <a:t>/</a:t>
              </a:r>
              <a:r>
                <a:rPr lang="zh-CN" altLang="en-US" dirty="0"/>
                <a:t>暂停监控</a:t>
              </a:r>
              <a:endParaRPr lang="en-US" altLang="zh-CN" dirty="0"/>
            </a:p>
            <a:p>
              <a:r>
                <a:rPr lang="en-US" altLang="zh-CN" dirty="0"/>
                <a:t>2. </a:t>
              </a:r>
              <a:r>
                <a:rPr lang="zh-CN" altLang="en-US" dirty="0"/>
                <a:t>清空日志缓冲区</a:t>
              </a:r>
              <a:endParaRPr lang="en-US" altLang="zh-CN" dirty="0"/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37350484-523F-4663-939D-2F7BA83947F8}"/>
              </a:ext>
            </a:extLst>
          </p:cNvPr>
          <p:cNvGrpSpPr/>
          <p:nvPr/>
        </p:nvGrpSpPr>
        <p:grpSpPr>
          <a:xfrm>
            <a:off x="2566206" y="4228872"/>
            <a:ext cx="1621233" cy="2270599"/>
            <a:chOff x="615596" y="4263738"/>
            <a:chExt cx="1621233" cy="2270599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7BF991F-1087-4CC0-8E2B-D51A51045EB1}"/>
                </a:ext>
              </a:extLst>
            </p:cNvPr>
            <p:cNvSpPr/>
            <p:nvPr/>
          </p:nvSpPr>
          <p:spPr>
            <a:xfrm>
              <a:off x="615596" y="4263738"/>
              <a:ext cx="1621233" cy="22705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4F97A4D-E047-4C03-84F5-6624782EF9B2}"/>
                </a:ext>
              </a:extLst>
            </p:cNvPr>
            <p:cNvSpPr txBox="1"/>
            <p:nvPr/>
          </p:nvSpPr>
          <p:spPr>
            <a:xfrm>
              <a:off x="674072" y="4406051"/>
              <a:ext cx="150428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</a:t>
              </a:r>
              <a:r>
                <a:rPr lang="zh-CN" altLang="en-US" dirty="0"/>
                <a:t>日志文件路径</a:t>
              </a:r>
              <a:endParaRPr lang="en-US" altLang="zh-CN" dirty="0"/>
            </a:p>
            <a:p>
              <a:r>
                <a:rPr lang="en-US" altLang="zh-CN" dirty="0"/>
                <a:t>2. </a:t>
              </a:r>
              <a:r>
                <a:rPr lang="zh-CN" altLang="en-US" dirty="0"/>
                <a:t>其他文件路径</a:t>
              </a:r>
              <a:endParaRPr lang="en-US" altLang="zh-CN" dirty="0"/>
            </a:p>
            <a:p>
              <a:r>
                <a:rPr lang="en-US" altLang="zh-CN" dirty="0"/>
                <a:t>3. </a:t>
              </a:r>
              <a:r>
                <a:rPr lang="zh-CN" altLang="en-US" dirty="0"/>
                <a:t>捕获方法类型</a:t>
              </a:r>
              <a:endParaRPr lang="en-US" altLang="zh-CN" dirty="0"/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51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、系统实现方案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监控应用启动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EE2803-DC25-4916-8CFA-C1D0CEF77350}"/>
              </a:ext>
            </a:extLst>
          </p:cNvPr>
          <p:cNvSpPr/>
          <p:nvPr/>
        </p:nvSpPr>
        <p:spPr>
          <a:xfrm>
            <a:off x="2472616" y="2983188"/>
            <a:ext cx="2201164" cy="729698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EvMonitor-startLogger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59472B-B280-4FA4-B5F0-BDAC994CBE0C}"/>
              </a:ext>
            </a:extLst>
          </p:cNvPr>
          <p:cNvCxnSpPr/>
          <p:nvPr/>
        </p:nvCxnSpPr>
        <p:spPr>
          <a:xfrm>
            <a:off x="2202160" y="1800225"/>
            <a:ext cx="66675" cy="42957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AB2DB49-EEBE-4D1B-AB0E-3FA28B496838}"/>
              </a:ext>
            </a:extLst>
          </p:cNvPr>
          <p:cNvSpPr/>
          <p:nvPr/>
        </p:nvSpPr>
        <p:spPr>
          <a:xfrm>
            <a:off x="1203919" y="962025"/>
            <a:ext cx="2063155" cy="838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ActivityThread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（应用程序主线程）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159D0D8-C95B-4584-8177-F14DCC4C25FA}"/>
              </a:ext>
            </a:extLst>
          </p:cNvPr>
          <p:cNvCxnSpPr>
            <a:cxnSpLocks/>
          </p:cNvCxnSpPr>
          <p:nvPr/>
        </p:nvCxnSpPr>
        <p:spPr>
          <a:xfrm>
            <a:off x="2235496" y="2495550"/>
            <a:ext cx="660104" cy="504825"/>
          </a:xfrm>
          <a:prstGeom prst="bentConnector3">
            <a:avLst>
              <a:gd name="adj1" fmla="val 99060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5C49F2-FC3E-48C0-9E48-D11D80EAA578}"/>
              </a:ext>
            </a:extLst>
          </p:cNvPr>
          <p:cNvSpPr txBox="1"/>
          <p:nvPr/>
        </p:nvSpPr>
        <p:spPr>
          <a:xfrm>
            <a:off x="2268835" y="2126218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handleBindApplication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F373B26-B9A4-4405-8F54-1D80D5E3BAD5}"/>
              </a:ext>
            </a:extLst>
          </p:cNvPr>
          <p:cNvCxnSpPr/>
          <p:nvPr/>
        </p:nvCxnSpPr>
        <p:spPr>
          <a:xfrm rot="10800000" flipV="1">
            <a:off x="2268836" y="3712885"/>
            <a:ext cx="626765" cy="563839"/>
          </a:xfrm>
          <a:prstGeom prst="bentConnector3">
            <a:avLst>
              <a:gd name="adj1" fmla="val -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A087836-B697-4D5B-9278-5AF2FC65DCA4}"/>
              </a:ext>
            </a:extLst>
          </p:cNvPr>
          <p:cNvSpPr txBox="1"/>
          <p:nvPr/>
        </p:nvSpPr>
        <p:spPr>
          <a:xfrm>
            <a:off x="2895600" y="39073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后续操作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D8B202-5902-4F17-97AF-5F9265DEC032}"/>
              </a:ext>
            </a:extLst>
          </p:cNvPr>
          <p:cNvSpPr/>
          <p:nvPr/>
        </p:nvSpPr>
        <p:spPr>
          <a:xfrm>
            <a:off x="6756994" y="1049451"/>
            <a:ext cx="4301531" cy="5355987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0293840-CE6E-42B8-9263-A48260FB797A}"/>
              </a:ext>
            </a:extLst>
          </p:cNvPr>
          <p:cNvSpPr/>
          <p:nvPr/>
        </p:nvSpPr>
        <p:spPr>
          <a:xfrm>
            <a:off x="7003701" y="2219391"/>
            <a:ext cx="2588916" cy="596067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读取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em.target_app</a:t>
            </a:r>
            <a:r>
              <a:rPr lang="zh-CN" altLang="en-US" dirty="0">
                <a:solidFill>
                  <a:sysClr val="windowText" lastClr="000000"/>
                </a:solidFill>
              </a:rPr>
              <a:t>系统属性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12E1546-8B44-451F-A3D7-73562E6C35C0}"/>
              </a:ext>
            </a:extLst>
          </p:cNvPr>
          <p:cNvCxnSpPr>
            <a:stCxn id="27" idx="3"/>
          </p:cNvCxnSpPr>
          <p:nvPr/>
        </p:nvCxnSpPr>
        <p:spPr>
          <a:xfrm>
            <a:off x="4673780" y="3348037"/>
            <a:ext cx="2083214" cy="4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96CA1B0-4343-4BBE-9A6C-4A58CD69B5D4}"/>
              </a:ext>
            </a:extLst>
          </p:cNvPr>
          <p:cNvSpPr/>
          <p:nvPr/>
        </p:nvSpPr>
        <p:spPr>
          <a:xfrm>
            <a:off x="6998060" y="1204158"/>
            <a:ext cx="2588916" cy="596067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读取当前进程名和应用包名并记录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79FAB44-3BB6-4429-B773-8C6882F45B80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292518" y="2815458"/>
            <a:ext cx="5641" cy="238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菱形 37">
            <a:extLst>
              <a:ext uri="{FF2B5EF4-FFF2-40B4-BE49-F238E27FC236}">
                <a16:creationId xmlns:a16="http://schemas.microsoft.com/office/drawing/2014/main" id="{5ED1FDE7-877B-4318-A353-AD4EA1D972D4}"/>
              </a:ext>
            </a:extLst>
          </p:cNvPr>
          <p:cNvSpPr/>
          <p:nvPr/>
        </p:nvSpPr>
        <p:spPr>
          <a:xfrm>
            <a:off x="7124705" y="3054024"/>
            <a:ext cx="2335625" cy="905756"/>
          </a:xfrm>
          <a:prstGeom prst="diamond">
            <a:avLst/>
          </a:prstGeom>
          <a:ln w="28575">
            <a:solidFill>
              <a:srgbClr val="003E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是否为目标应用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DF8662-1AF9-4FCD-ACB1-E941A561FD3F}"/>
              </a:ext>
            </a:extLst>
          </p:cNvPr>
          <p:cNvSpPr/>
          <p:nvPr/>
        </p:nvSpPr>
        <p:spPr>
          <a:xfrm>
            <a:off x="7000496" y="4272782"/>
            <a:ext cx="2588916" cy="975493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调用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EvMonitor</a:t>
            </a:r>
            <a:r>
              <a:rPr lang="en-US" altLang="zh-CN" dirty="0">
                <a:solidFill>
                  <a:sysClr val="windowText" lastClr="000000"/>
                </a:solidFill>
              </a:rPr>
              <a:t>-core</a:t>
            </a:r>
            <a:r>
              <a:rPr lang="zh-CN" altLang="en-US" dirty="0">
                <a:solidFill>
                  <a:sysClr val="windowText" lastClr="000000"/>
                </a:solidFill>
              </a:rPr>
              <a:t>提供的接口激活监控系统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0B19F1-EC55-49DA-AE67-DE70190D7B10}"/>
              </a:ext>
            </a:extLst>
          </p:cNvPr>
          <p:cNvSpPr/>
          <p:nvPr/>
        </p:nvSpPr>
        <p:spPr>
          <a:xfrm>
            <a:off x="7000496" y="5557335"/>
            <a:ext cx="2588916" cy="596067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退出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999AF92-1DC5-4230-968B-96529FC7762C}"/>
              </a:ext>
            </a:extLst>
          </p:cNvPr>
          <p:cNvCxnSpPr>
            <a:stCxn id="38" idx="3"/>
            <a:endCxn id="44" idx="3"/>
          </p:cNvCxnSpPr>
          <p:nvPr/>
        </p:nvCxnSpPr>
        <p:spPr>
          <a:xfrm>
            <a:off x="9460330" y="3506902"/>
            <a:ext cx="129082" cy="2348467"/>
          </a:xfrm>
          <a:prstGeom prst="bentConnector3">
            <a:avLst>
              <a:gd name="adj1" fmla="val 6017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656E7B6-5D41-4C4F-8CB2-84B41946E26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8292518" y="1800225"/>
            <a:ext cx="5641" cy="419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DD9B2DA-F926-4675-AF64-213E8F1B911E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8292518" y="3959780"/>
            <a:ext cx="2436" cy="313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18E76DF-C4C2-43D1-91AF-D31D055C895A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294954" y="5248275"/>
            <a:ext cx="0" cy="309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9AEF071-EEE5-480C-91F9-38A88B347423}"/>
              </a:ext>
            </a:extLst>
          </p:cNvPr>
          <p:cNvSpPr txBox="1"/>
          <p:nvPr/>
        </p:nvSpPr>
        <p:spPr>
          <a:xfrm>
            <a:off x="9620292" y="3064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0064B14-9C27-49C5-8367-19CF697BFE32}"/>
              </a:ext>
            </a:extLst>
          </p:cNvPr>
          <p:cNvSpPr txBox="1"/>
          <p:nvPr/>
        </p:nvSpPr>
        <p:spPr>
          <a:xfrm>
            <a:off x="8406263" y="3901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1311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、系统实现方案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监控</a:t>
            </a:r>
            <a:r>
              <a:rPr lang="en-US" altLang="zh-CN" sz="2800" b="1" dirty="0">
                <a:latin typeface="微软雅黑" pitchFamily="34" charset="-122"/>
              </a:rPr>
              <a:t>Java</a:t>
            </a:r>
            <a:r>
              <a:rPr lang="zh-CN" altLang="en-US" sz="2800" b="1" dirty="0">
                <a:latin typeface="微软雅黑" pitchFamily="34" charset="-122"/>
              </a:rPr>
              <a:t>方法执行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EE2803-DC25-4916-8CFA-C1D0CEF77350}"/>
              </a:ext>
            </a:extLst>
          </p:cNvPr>
          <p:cNvSpPr/>
          <p:nvPr/>
        </p:nvSpPr>
        <p:spPr>
          <a:xfrm>
            <a:off x="5038725" y="2819408"/>
            <a:ext cx="1571625" cy="156209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59472B-B280-4FA4-B5F0-BDAC994CBE0C}"/>
              </a:ext>
            </a:extLst>
          </p:cNvPr>
          <p:cNvCxnSpPr>
            <a:cxnSpLocks/>
          </p:cNvCxnSpPr>
          <p:nvPr/>
        </p:nvCxnSpPr>
        <p:spPr>
          <a:xfrm>
            <a:off x="2202160" y="1800225"/>
            <a:ext cx="66675" cy="42957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AB2DB49-EEBE-4D1B-AB0E-3FA28B496838}"/>
              </a:ext>
            </a:extLst>
          </p:cNvPr>
          <p:cNvSpPr/>
          <p:nvPr/>
        </p:nvSpPr>
        <p:spPr>
          <a:xfrm>
            <a:off x="1203919" y="962025"/>
            <a:ext cx="2063155" cy="838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应用进程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159D0D8-C95B-4584-8177-F14DCC4C25FA}"/>
              </a:ext>
            </a:extLst>
          </p:cNvPr>
          <p:cNvCxnSpPr>
            <a:cxnSpLocks/>
          </p:cNvCxnSpPr>
          <p:nvPr/>
        </p:nvCxnSpPr>
        <p:spPr>
          <a:xfrm>
            <a:off x="2235496" y="3086100"/>
            <a:ext cx="660104" cy="504825"/>
          </a:xfrm>
          <a:prstGeom prst="bentConnector3">
            <a:avLst>
              <a:gd name="adj1" fmla="val 99060"/>
            </a:avLst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5C49F2-FC3E-48C0-9E48-D11D80EAA578}"/>
              </a:ext>
            </a:extLst>
          </p:cNvPr>
          <p:cNvSpPr txBox="1"/>
          <p:nvPr/>
        </p:nvSpPr>
        <p:spPr>
          <a:xfrm>
            <a:off x="812872" y="2353360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ArtMethod</a:t>
            </a:r>
            <a:r>
              <a:rPr lang="en-US" altLang="zh-CN" b="1" dirty="0"/>
              <a:t>::Invoke()</a:t>
            </a:r>
            <a:r>
              <a:rPr lang="zh-CN" altLang="en-US" b="1" dirty="0"/>
              <a:t>或</a:t>
            </a:r>
            <a:endParaRPr lang="en-US" altLang="zh-CN" b="1" dirty="0"/>
          </a:p>
          <a:p>
            <a:r>
              <a:rPr lang="en-US" altLang="zh-CN" b="1" dirty="0"/>
              <a:t>Execute()</a:t>
            </a:r>
            <a:endParaRPr lang="zh-CN" altLang="en-US" b="1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F373B26-B9A4-4405-8F54-1D80D5E3BA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3751" y="3590924"/>
            <a:ext cx="660102" cy="563839"/>
          </a:xfrm>
          <a:prstGeom prst="bentConnector3">
            <a:avLst>
              <a:gd name="adj1" fmla="val 7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B2EA1CA-3CBA-4785-A8F6-951164764459}"/>
              </a:ext>
            </a:extLst>
          </p:cNvPr>
          <p:cNvCxnSpPr/>
          <p:nvPr/>
        </p:nvCxnSpPr>
        <p:spPr>
          <a:xfrm>
            <a:off x="2895600" y="3181350"/>
            <a:ext cx="2143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91091B-E110-4394-AEE7-DC39C4C8A522}"/>
              </a:ext>
            </a:extLst>
          </p:cNvPr>
          <p:cNvSpPr txBox="1"/>
          <p:nvPr/>
        </p:nvSpPr>
        <p:spPr>
          <a:xfrm>
            <a:off x="3032960" y="31813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记录方法开始执行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2038F2-8F5F-4899-BEFF-EF23AB8C011C}"/>
              </a:ext>
            </a:extLst>
          </p:cNvPr>
          <p:cNvCxnSpPr/>
          <p:nvPr/>
        </p:nvCxnSpPr>
        <p:spPr>
          <a:xfrm>
            <a:off x="2895600" y="4059515"/>
            <a:ext cx="2143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BECB8A5-EC25-47D9-A756-B4EF36A7EE19}"/>
              </a:ext>
            </a:extLst>
          </p:cNvPr>
          <p:cNvSpPr txBox="1"/>
          <p:nvPr/>
        </p:nvSpPr>
        <p:spPr>
          <a:xfrm>
            <a:off x="3032960" y="40462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记录方法执行结束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BB3BAD6-E4FC-4622-AB5A-E4ED7C122CF6}"/>
              </a:ext>
            </a:extLst>
          </p:cNvPr>
          <p:cNvSpPr/>
          <p:nvPr/>
        </p:nvSpPr>
        <p:spPr>
          <a:xfrm>
            <a:off x="7197876" y="912930"/>
            <a:ext cx="4250912" cy="5355987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2D4BCDE-045D-4375-9C93-417B7E28AC6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9053252" y="1953160"/>
            <a:ext cx="0" cy="327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菱形 39">
            <a:extLst>
              <a:ext uri="{FF2B5EF4-FFF2-40B4-BE49-F238E27FC236}">
                <a16:creationId xmlns:a16="http://schemas.microsoft.com/office/drawing/2014/main" id="{033C0BF7-D1BF-4F5C-9240-D8C02E1210E6}"/>
              </a:ext>
            </a:extLst>
          </p:cNvPr>
          <p:cNvSpPr/>
          <p:nvPr/>
        </p:nvSpPr>
        <p:spPr>
          <a:xfrm>
            <a:off x="7600692" y="1047404"/>
            <a:ext cx="2905120" cy="905756"/>
          </a:xfrm>
          <a:prstGeom prst="diamond">
            <a:avLst/>
          </a:prstGeom>
          <a:ln w="28575">
            <a:solidFill>
              <a:srgbClr val="003E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检查监控系统是否激活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5DDF258-FFC1-49D7-86D1-799DC89400EA}"/>
              </a:ext>
            </a:extLst>
          </p:cNvPr>
          <p:cNvSpPr/>
          <p:nvPr/>
        </p:nvSpPr>
        <p:spPr>
          <a:xfrm>
            <a:off x="8021674" y="2280689"/>
            <a:ext cx="2063155" cy="627441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获取当前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调用的方法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37D03D-24C4-45E9-B30A-2303C113B6BE}"/>
              </a:ext>
            </a:extLst>
          </p:cNvPr>
          <p:cNvSpPr/>
          <p:nvPr/>
        </p:nvSpPr>
        <p:spPr>
          <a:xfrm>
            <a:off x="8033027" y="3237010"/>
            <a:ext cx="2063155" cy="627441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根据配置文件修改输出记录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B412C04-0BE6-4589-B437-6006D3415BAE}"/>
              </a:ext>
            </a:extLst>
          </p:cNvPr>
          <p:cNvSpPr/>
          <p:nvPr/>
        </p:nvSpPr>
        <p:spPr>
          <a:xfrm>
            <a:off x="8042104" y="4207139"/>
            <a:ext cx="2063155" cy="627441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添加方法入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出口标记并写入日志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745A572-39A0-4E9C-A8BA-FB265AC5AEE3}"/>
              </a:ext>
            </a:extLst>
          </p:cNvPr>
          <p:cNvSpPr/>
          <p:nvPr/>
        </p:nvSpPr>
        <p:spPr>
          <a:xfrm>
            <a:off x="8053123" y="5184335"/>
            <a:ext cx="2063155" cy="626261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8496FA2-A3B3-4432-8DBB-BC5E4416A33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610350" y="3600454"/>
            <a:ext cx="5641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5E4864A-A440-4CE9-BDAB-13DB2186B439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9064605" y="3864451"/>
            <a:ext cx="9077" cy="342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2C901FD-FA3A-47FA-AF44-5932DD9FB97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9073682" y="4834580"/>
            <a:ext cx="11019" cy="349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4910669-D945-4128-AA76-BD51FC750F66}"/>
              </a:ext>
            </a:extLst>
          </p:cNvPr>
          <p:cNvCxnSpPr>
            <a:stCxn id="40" idx="3"/>
            <a:endCxn id="48" idx="3"/>
          </p:cNvCxnSpPr>
          <p:nvPr/>
        </p:nvCxnSpPr>
        <p:spPr>
          <a:xfrm flipH="1">
            <a:off x="10116278" y="1500282"/>
            <a:ext cx="389534" cy="3997184"/>
          </a:xfrm>
          <a:prstGeom prst="bentConnector3">
            <a:avLst>
              <a:gd name="adj1" fmla="val -84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AE4D6B1-2CE8-45D3-B9F6-688B979D5A1D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053252" y="2908130"/>
            <a:ext cx="11353" cy="328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935D804-84D4-48E1-96B0-A8A5C373E99B}"/>
              </a:ext>
            </a:extLst>
          </p:cNvPr>
          <p:cNvSpPr txBox="1"/>
          <p:nvPr/>
        </p:nvSpPr>
        <p:spPr>
          <a:xfrm>
            <a:off x="9109243" y="1902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898E8B8-22F5-471F-AD1A-CF548B4C99C5}"/>
              </a:ext>
            </a:extLst>
          </p:cNvPr>
          <p:cNvSpPr txBox="1"/>
          <p:nvPr/>
        </p:nvSpPr>
        <p:spPr>
          <a:xfrm>
            <a:off x="10830537" y="1470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74921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、系统实现方案</a:t>
            </a:r>
            <a:r>
              <a:rPr lang="en-US" altLang="zh-CN" sz="2800" b="1" dirty="0">
                <a:latin typeface="微软雅黑" pitchFamily="34" charset="-122"/>
              </a:rPr>
              <a:t>—</a:t>
            </a:r>
            <a:r>
              <a:rPr lang="zh-CN" altLang="en-US" sz="2800" b="1" dirty="0">
                <a:latin typeface="微软雅黑" pitchFamily="34" charset="-122"/>
              </a:rPr>
              <a:t>抓取</a:t>
            </a:r>
            <a:r>
              <a:rPr lang="en-US" altLang="zh-CN" sz="2800" b="1" dirty="0" err="1">
                <a:latin typeface="微软雅黑" pitchFamily="34" charset="-122"/>
              </a:rPr>
              <a:t>Dex</a:t>
            </a:r>
            <a:r>
              <a:rPr lang="zh-CN" altLang="en-US" sz="2800" b="1" dirty="0">
                <a:latin typeface="微软雅黑" pitchFamily="34" charset="-122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EE2803-DC25-4916-8CFA-C1D0CEF77350}"/>
              </a:ext>
            </a:extLst>
          </p:cNvPr>
          <p:cNvSpPr/>
          <p:nvPr/>
        </p:nvSpPr>
        <p:spPr>
          <a:xfrm>
            <a:off x="5038725" y="2228858"/>
            <a:ext cx="1571625" cy="156209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59472B-B280-4FA4-B5F0-BDAC994CBE0C}"/>
              </a:ext>
            </a:extLst>
          </p:cNvPr>
          <p:cNvCxnSpPr>
            <a:cxnSpLocks/>
          </p:cNvCxnSpPr>
          <p:nvPr/>
        </p:nvCxnSpPr>
        <p:spPr>
          <a:xfrm>
            <a:off x="2202160" y="1800225"/>
            <a:ext cx="66675" cy="42957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AB2DB49-EEBE-4D1B-AB0E-3FA28B496838}"/>
              </a:ext>
            </a:extLst>
          </p:cNvPr>
          <p:cNvSpPr/>
          <p:nvPr/>
        </p:nvSpPr>
        <p:spPr>
          <a:xfrm>
            <a:off x="1203919" y="962025"/>
            <a:ext cx="2063155" cy="838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应用进程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159D0D8-C95B-4584-8177-F14DCC4C25FA}"/>
              </a:ext>
            </a:extLst>
          </p:cNvPr>
          <p:cNvCxnSpPr>
            <a:cxnSpLocks/>
          </p:cNvCxnSpPr>
          <p:nvPr/>
        </p:nvCxnSpPr>
        <p:spPr>
          <a:xfrm>
            <a:off x="2235496" y="2495550"/>
            <a:ext cx="660104" cy="504825"/>
          </a:xfrm>
          <a:prstGeom prst="bentConnector3">
            <a:avLst>
              <a:gd name="adj1" fmla="val 99060"/>
            </a:avLst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5C49F2-FC3E-48C0-9E48-D11D80EAA578}"/>
              </a:ext>
            </a:extLst>
          </p:cNvPr>
          <p:cNvSpPr txBox="1"/>
          <p:nvPr/>
        </p:nvSpPr>
        <p:spPr>
          <a:xfrm>
            <a:off x="1374276" y="2085976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DexFile</a:t>
            </a:r>
            <a:r>
              <a:rPr lang="en-US" altLang="zh-CN" dirty="0"/>
              <a:t>::</a:t>
            </a:r>
            <a:r>
              <a:rPr lang="en-US" altLang="zh-CN" dirty="0" err="1"/>
              <a:t>DexFile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F373B26-B9A4-4405-8F54-1D80D5E3BA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3751" y="3000374"/>
            <a:ext cx="660102" cy="563839"/>
          </a:xfrm>
          <a:prstGeom prst="bentConnector3">
            <a:avLst>
              <a:gd name="adj1" fmla="val 7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B2EA1CA-3CBA-4785-A8F6-951164764459}"/>
              </a:ext>
            </a:extLst>
          </p:cNvPr>
          <p:cNvCxnSpPr/>
          <p:nvPr/>
        </p:nvCxnSpPr>
        <p:spPr>
          <a:xfrm>
            <a:off x="2895600" y="2590800"/>
            <a:ext cx="2143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91091B-E110-4394-AEE7-DC39C4C8A522}"/>
              </a:ext>
            </a:extLst>
          </p:cNvPr>
          <p:cNvSpPr txBox="1"/>
          <p:nvPr/>
        </p:nvSpPr>
        <p:spPr>
          <a:xfrm>
            <a:off x="3181349" y="259080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读取内存中的</a:t>
            </a:r>
            <a:r>
              <a:rPr lang="en-US" altLang="zh-CN" dirty="0" err="1"/>
              <a:t>Dex</a:t>
            </a:r>
            <a:r>
              <a:rPr lang="zh-CN" altLang="en-US" dirty="0"/>
              <a:t>文件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6E9EA5-1D81-4AEE-AB46-E1DE36917559}"/>
              </a:ext>
            </a:extLst>
          </p:cNvPr>
          <p:cNvSpPr/>
          <p:nvPr/>
        </p:nvSpPr>
        <p:spPr>
          <a:xfrm>
            <a:off x="7493414" y="912930"/>
            <a:ext cx="4250912" cy="5355987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4FCE07-6956-4935-83C8-5F0F356FA10E}"/>
              </a:ext>
            </a:extLst>
          </p:cNvPr>
          <p:cNvCxnSpPr>
            <a:cxnSpLocks/>
          </p:cNvCxnSpPr>
          <p:nvPr/>
        </p:nvCxnSpPr>
        <p:spPr>
          <a:xfrm flipV="1">
            <a:off x="6610350" y="2997942"/>
            <a:ext cx="883064" cy="9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>
            <a:extLst>
              <a:ext uri="{FF2B5EF4-FFF2-40B4-BE49-F238E27FC236}">
                <a16:creationId xmlns:a16="http://schemas.microsoft.com/office/drawing/2014/main" id="{62CBAC7D-44F4-4743-BB24-1E82C03EC2B7}"/>
              </a:ext>
            </a:extLst>
          </p:cNvPr>
          <p:cNvSpPr/>
          <p:nvPr/>
        </p:nvSpPr>
        <p:spPr>
          <a:xfrm>
            <a:off x="7815842" y="994289"/>
            <a:ext cx="3287585" cy="1332562"/>
          </a:xfrm>
          <a:prstGeom prst="diamond">
            <a:avLst/>
          </a:prstGeom>
          <a:ln w="28575">
            <a:solidFill>
              <a:srgbClr val="003E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监控系统激活</a:t>
            </a:r>
            <a:r>
              <a:rPr lang="en-US" altLang="zh-CN" dirty="0"/>
              <a:t>&amp;&amp;</a:t>
            </a:r>
          </a:p>
          <a:p>
            <a:pPr algn="ctr"/>
            <a:r>
              <a:rPr lang="zh-CN" altLang="en-US" dirty="0"/>
              <a:t>脱壳功能启动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174F45-FDE3-47BA-9A6A-E216904C2F77}"/>
              </a:ext>
            </a:extLst>
          </p:cNvPr>
          <p:cNvSpPr/>
          <p:nvPr/>
        </p:nvSpPr>
        <p:spPr>
          <a:xfrm>
            <a:off x="8056632" y="2647950"/>
            <a:ext cx="2806001" cy="838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读取要解析的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Dex</a:t>
            </a:r>
            <a:r>
              <a:rPr lang="zh-CN" altLang="en-US" dirty="0">
                <a:solidFill>
                  <a:sysClr val="windowText" lastClr="000000"/>
                </a:solidFill>
              </a:rPr>
              <a:t>文件在内存中的基地址和长度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8C72DA-561A-46EB-8252-9D2B91003419}"/>
              </a:ext>
            </a:extLst>
          </p:cNvPr>
          <p:cNvSpPr/>
          <p:nvPr/>
        </p:nvSpPr>
        <p:spPr>
          <a:xfrm>
            <a:off x="8364043" y="3878784"/>
            <a:ext cx="2191177" cy="838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将该文件写入配置文件指定的位置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E87988-B7DF-4029-A0A4-C54819A52E43}"/>
              </a:ext>
            </a:extLst>
          </p:cNvPr>
          <p:cNvSpPr/>
          <p:nvPr/>
        </p:nvSpPr>
        <p:spPr>
          <a:xfrm>
            <a:off x="8675146" y="5003058"/>
            <a:ext cx="1551899" cy="660469"/>
          </a:xfrm>
          <a:prstGeom prst="rect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结束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F185FCB-BAB6-43F8-AB22-50DFA679C5E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9459633" y="2326851"/>
            <a:ext cx="2" cy="321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60C8C5C-24A6-42BF-A1B5-E7F1C7752F68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H="1">
            <a:off x="10227045" y="1660570"/>
            <a:ext cx="876382" cy="3672723"/>
          </a:xfrm>
          <a:prstGeom prst="bentConnector3">
            <a:avLst>
              <a:gd name="adj1" fmla="val -26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CDE561-50B9-4CB7-959C-2CD147E16C3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59632" y="3486150"/>
            <a:ext cx="1" cy="392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2941FA7-1990-4E94-9F21-8019647FCDA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51096" y="4716984"/>
            <a:ext cx="8536" cy="286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C153003-B876-4100-A17A-14F9878598D3}"/>
              </a:ext>
            </a:extLst>
          </p:cNvPr>
          <p:cNvSpPr txBox="1"/>
          <p:nvPr/>
        </p:nvSpPr>
        <p:spPr>
          <a:xfrm>
            <a:off x="9474180" y="22852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E6D0E9-B72B-48F8-949F-43ACD1A5EFFD}"/>
              </a:ext>
            </a:extLst>
          </p:cNvPr>
          <p:cNvSpPr txBox="1"/>
          <p:nvPr/>
        </p:nvSpPr>
        <p:spPr>
          <a:xfrm>
            <a:off x="11015374" y="12229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1218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、系统实现方案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监控本地函数执行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6BC85C-0FF9-4716-B2F3-FB36522BAB2F}"/>
              </a:ext>
            </a:extLst>
          </p:cNvPr>
          <p:cNvSpPr txBox="1"/>
          <p:nvPr/>
        </p:nvSpPr>
        <p:spPr>
          <a:xfrm>
            <a:off x="749360" y="1066800"/>
            <a:ext cx="10051990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本地函数的监控使用</a:t>
            </a:r>
            <a:r>
              <a:rPr lang="en-US" altLang="zh-CN" dirty="0"/>
              <a:t>Frida</a:t>
            </a:r>
            <a:r>
              <a:rPr lang="zh-CN" altLang="en-US" dirty="0"/>
              <a:t>工具来完成，使用该工具可以通过编写</a:t>
            </a:r>
            <a:r>
              <a:rPr lang="en-US" altLang="zh-CN" dirty="0" err="1"/>
              <a:t>Javascript</a:t>
            </a:r>
            <a:r>
              <a:rPr lang="zh-CN" altLang="en-US" dirty="0"/>
              <a:t>脚本来</a:t>
            </a:r>
            <a:r>
              <a:rPr lang="en-US" altLang="zh-CN" dirty="0"/>
              <a:t>hook</a:t>
            </a:r>
            <a:r>
              <a:rPr lang="zh-CN" altLang="en-US" dirty="0"/>
              <a:t>指定的本地函数或者</a:t>
            </a:r>
            <a:r>
              <a:rPr lang="en-US" altLang="zh-CN" dirty="0"/>
              <a:t>Java</a:t>
            </a:r>
            <a:r>
              <a:rPr lang="zh-CN" altLang="en-US" dirty="0"/>
              <a:t>方法，本系统使用</a:t>
            </a:r>
            <a:r>
              <a:rPr lang="en-US" altLang="zh-CN" dirty="0"/>
              <a:t>Frida</a:t>
            </a:r>
            <a:r>
              <a:rPr lang="zh-CN" altLang="en-US" dirty="0"/>
              <a:t>来</a:t>
            </a:r>
            <a:r>
              <a:rPr lang="en-US" altLang="zh-CN" dirty="0"/>
              <a:t>hook</a:t>
            </a:r>
            <a:r>
              <a:rPr lang="zh-CN" altLang="en-US" dirty="0"/>
              <a:t>如下本地函数，对其调用进行了记录。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79CBA5-B061-4258-9EEF-B8D7FFFD92B9}"/>
              </a:ext>
            </a:extLst>
          </p:cNvPr>
          <p:cNvSpPr/>
          <p:nvPr/>
        </p:nvSpPr>
        <p:spPr>
          <a:xfrm>
            <a:off x="4290217" y="3293646"/>
            <a:ext cx="2080437" cy="108743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EvMonitor-nativeLogger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2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</a:rPr>
              <a:t>、系统实现方案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日志系统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4C6D9-0537-414B-8A46-CB26C00689D0}"/>
              </a:ext>
            </a:extLst>
          </p:cNvPr>
          <p:cNvSpPr txBox="1"/>
          <p:nvPr/>
        </p:nvSpPr>
        <p:spPr>
          <a:xfrm>
            <a:off x="749360" y="923925"/>
            <a:ext cx="10051990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Android</a:t>
            </a:r>
            <a:r>
              <a:rPr lang="zh-CN" altLang="en-US" dirty="0"/>
              <a:t>系统本身的日志系统添加的额外信息较多，包括了时间，进程名，日志级别等等，并且其会实时输出日志，因此在输入日志数量很多时存在严重的性能问题，本系统为支持监控所有</a:t>
            </a:r>
            <a:r>
              <a:rPr lang="en-US" altLang="zh-CN" dirty="0"/>
              <a:t>Java</a:t>
            </a:r>
            <a:r>
              <a:rPr lang="zh-CN" altLang="en-US" dirty="0"/>
              <a:t>方法调用时的大量的日志数据，设计了如下日志系统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EBAB98-0DD9-482A-BBF3-D384306E2216}"/>
              </a:ext>
            </a:extLst>
          </p:cNvPr>
          <p:cNvSpPr/>
          <p:nvPr/>
        </p:nvSpPr>
        <p:spPr>
          <a:xfrm>
            <a:off x="847725" y="2476508"/>
            <a:ext cx="1571625" cy="952492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EvMonitor</a:t>
            </a:r>
            <a:r>
              <a:rPr lang="en-US" altLang="zh-CN" dirty="0"/>
              <a:t>-core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66" y="2625265"/>
            <a:ext cx="321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48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SYNOPSIS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637396" y="567253"/>
            <a:ext cx="5016080" cy="828000"/>
            <a:chOff x="3909356" y="1685526"/>
            <a:chExt cx="5016080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研究背景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01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CD05E0C-7770-46CB-A360-C2747DA60A34}"/>
              </a:ext>
            </a:extLst>
          </p:cNvPr>
          <p:cNvGrpSpPr/>
          <p:nvPr/>
        </p:nvGrpSpPr>
        <p:grpSpPr>
          <a:xfrm>
            <a:off x="4637396" y="1765486"/>
            <a:ext cx="5016080" cy="828000"/>
            <a:chOff x="3909356" y="1685526"/>
            <a:chExt cx="5016080" cy="82800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1086ACA-F629-4075-8324-3BC34B6DBB06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相关技术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B3F2D5-B6D1-4950-8A54-711DEA4BB734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02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9D197A-3E01-405F-B653-0FAEECE2C273}"/>
              </a:ext>
            </a:extLst>
          </p:cNvPr>
          <p:cNvGrpSpPr/>
          <p:nvPr/>
        </p:nvGrpSpPr>
        <p:grpSpPr>
          <a:xfrm>
            <a:off x="4637396" y="2963719"/>
            <a:ext cx="5016080" cy="828000"/>
            <a:chOff x="3909356" y="1685526"/>
            <a:chExt cx="5016080" cy="82800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43D3795-BF46-4212-BFEC-F5F9868D041C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系统实现方案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42D6966-EA72-4A4F-AACE-4DB1B140F546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03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957B1B8-A35F-491B-A3E3-1927CD7E5124}"/>
              </a:ext>
            </a:extLst>
          </p:cNvPr>
          <p:cNvGrpSpPr/>
          <p:nvPr/>
        </p:nvGrpSpPr>
        <p:grpSpPr>
          <a:xfrm>
            <a:off x="4637396" y="5360185"/>
            <a:ext cx="5016080" cy="828000"/>
            <a:chOff x="3909356" y="1685526"/>
            <a:chExt cx="5016080" cy="82800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74534F1-6E38-4754-8732-E1FDD01824BD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今后的工作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FB0D1D7-3891-4381-B0A9-FC390ED6BD12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05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B7B47F-7D65-403A-A8DC-6E28673D9CB9}"/>
              </a:ext>
            </a:extLst>
          </p:cNvPr>
          <p:cNvGrpSpPr/>
          <p:nvPr/>
        </p:nvGrpSpPr>
        <p:grpSpPr>
          <a:xfrm>
            <a:off x="4637396" y="4161952"/>
            <a:ext cx="5016080" cy="828000"/>
            <a:chOff x="3909356" y="1685526"/>
            <a:chExt cx="5016080" cy="82800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B13A1F-BA09-48AA-90A8-DFD3134A51A5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itchFamily="34" charset="-122"/>
                </a:rPr>
                <a:t>系统测试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DA6BDCE-2F91-473E-AE70-602754F9EABB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04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1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、系统测试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总体方案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61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、系统测试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监控应用启动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98D86E-D744-4CB4-89FF-9005A03BF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6"/>
          <a:stretch/>
        </p:blipFill>
        <p:spPr>
          <a:xfrm>
            <a:off x="524421" y="2730120"/>
            <a:ext cx="11143158" cy="13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、系统测试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监控</a:t>
            </a:r>
            <a:r>
              <a:rPr lang="en-US" altLang="zh-CN" sz="2800" b="1" dirty="0">
                <a:latin typeface="微软雅黑" pitchFamily="34" charset="-122"/>
              </a:rPr>
              <a:t>Java</a:t>
            </a:r>
            <a:r>
              <a:rPr lang="zh-CN" altLang="en-US" sz="2800" b="1" dirty="0">
                <a:latin typeface="微软雅黑" pitchFamily="34" charset="-122"/>
              </a:rPr>
              <a:t>方法调用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8BDE64-8107-4327-A406-4F4F2656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3" y="1012331"/>
            <a:ext cx="10550244" cy="56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94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</a:rPr>
              <a:t>、研究背景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移动应用的发展现状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4CE0D-4348-44E1-B8A0-BEC5FAD99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00" y="1317882"/>
            <a:ext cx="7460144" cy="42222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2D07BF-A118-4EE5-8157-23F14BB5E75C}"/>
              </a:ext>
            </a:extLst>
          </p:cNvPr>
          <p:cNvSpPr txBox="1"/>
          <p:nvPr/>
        </p:nvSpPr>
        <p:spPr>
          <a:xfrm>
            <a:off x="876078" y="1317882"/>
            <a:ext cx="2398750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根据中商产业研究院的统计</a:t>
            </a:r>
            <a:r>
              <a:rPr lang="en-US" altLang="zh-CN" dirty="0"/>
              <a:t>2018</a:t>
            </a:r>
            <a:r>
              <a:rPr lang="zh-CN" altLang="en-US" dirty="0"/>
              <a:t>年国内移动应用数量超过</a:t>
            </a:r>
            <a:r>
              <a:rPr lang="en-US" altLang="zh-CN" dirty="0"/>
              <a:t>400</a:t>
            </a:r>
            <a:r>
              <a:rPr lang="zh-CN" altLang="en-US" dirty="0"/>
              <a:t>万，并且仍然保持增长趋势，移动应用市场规模巨大。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、系统测试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监控本地函数调用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EEF768-8473-4E87-B733-B9936D13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41" y="891152"/>
            <a:ext cx="8600000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、系统测试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抓取</a:t>
            </a:r>
            <a:r>
              <a:rPr lang="en-US" altLang="zh-CN" sz="2800" b="1" dirty="0" err="1">
                <a:latin typeface="微软雅黑" pitchFamily="34" charset="-122"/>
              </a:rPr>
              <a:t>Dex</a:t>
            </a:r>
            <a:r>
              <a:rPr lang="zh-CN" altLang="en-US" sz="2800" b="1" dirty="0">
                <a:latin typeface="微软雅黑" pitchFamily="34" charset="-122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31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A41A7F-BAF1-48DA-B57D-0C7C75936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12" y="1075947"/>
            <a:ext cx="9533333" cy="6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8A9D9C-9ABC-4F02-8027-32B85AA09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12" y="1915476"/>
            <a:ext cx="7611188" cy="43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</a:rPr>
              <a:t>、性能测试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05962-E402-4A7C-A0F3-5BAA02208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57" y="1484792"/>
            <a:ext cx="6786969" cy="43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66" y="2625265"/>
            <a:ext cx="321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48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SYNOPSIS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637396" y="567253"/>
            <a:ext cx="5016080" cy="828000"/>
            <a:chOff x="3909356" y="1685526"/>
            <a:chExt cx="5016080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研究背景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01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CD05E0C-7770-46CB-A360-C2747DA60A34}"/>
              </a:ext>
            </a:extLst>
          </p:cNvPr>
          <p:cNvGrpSpPr/>
          <p:nvPr/>
        </p:nvGrpSpPr>
        <p:grpSpPr>
          <a:xfrm>
            <a:off x="4637396" y="1765486"/>
            <a:ext cx="5016080" cy="828000"/>
            <a:chOff x="3909356" y="1685526"/>
            <a:chExt cx="5016080" cy="82800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1086ACA-F629-4075-8324-3BC34B6DBB06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相关技术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B3F2D5-B6D1-4950-8A54-711DEA4BB734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02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9D197A-3E01-405F-B653-0FAEECE2C273}"/>
              </a:ext>
            </a:extLst>
          </p:cNvPr>
          <p:cNvGrpSpPr/>
          <p:nvPr/>
        </p:nvGrpSpPr>
        <p:grpSpPr>
          <a:xfrm>
            <a:off x="4637396" y="2963719"/>
            <a:ext cx="5016080" cy="828000"/>
            <a:chOff x="3909356" y="1685526"/>
            <a:chExt cx="5016080" cy="82800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43D3795-BF46-4212-BFEC-F5F9868D041C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系统实现方案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42D6966-EA72-4A4F-AACE-4DB1B140F546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03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957B1B8-A35F-491B-A3E3-1927CD7E5124}"/>
              </a:ext>
            </a:extLst>
          </p:cNvPr>
          <p:cNvGrpSpPr/>
          <p:nvPr/>
        </p:nvGrpSpPr>
        <p:grpSpPr>
          <a:xfrm>
            <a:off x="4637396" y="5360185"/>
            <a:ext cx="5016080" cy="828000"/>
            <a:chOff x="3909356" y="1685526"/>
            <a:chExt cx="5016080" cy="82800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74534F1-6E38-4754-8732-E1FDD01824BD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itchFamily="34" charset="-122"/>
                </a:rPr>
                <a:t>今后的工作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FB0D1D7-3891-4381-B0A9-FC390ED6BD12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05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B7B47F-7D65-403A-A8DC-6E28673D9CB9}"/>
              </a:ext>
            </a:extLst>
          </p:cNvPr>
          <p:cNvGrpSpPr/>
          <p:nvPr/>
        </p:nvGrpSpPr>
        <p:grpSpPr>
          <a:xfrm>
            <a:off x="4637396" y="4161952"/>
            <a:ext cx="5016080" cy="828000"/>
            <a:chOff x="3909356" y="1685526"/>
            <a:chExt cx="5016080" cy="82800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B13A1F-BA09-48AA-90A8-DFD3134A51A5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系统测试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DA6BDCE-2F91-473E-AE70-602754F9EABB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04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5</a:t>
            </a:r>
            <a:r>
              <a:rPr lang="zh-CN" altLang="en-US" sz="2800" b="1" dirty="0">
                <a:latin typeface="微软雅黑" pitchFamily="34" charset="-122"/>
              </a:rPr>
              <a:t>、今后的工作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系统不足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4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ea typeface="黑体" charset="0"/>
              <a:cs typeface="黑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2509761"/>
            <a:ext cx="1080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</a:rPr>
              <a:t>   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1093532" y="3685091"/>
            <a:ext cx="10018164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94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</a:rPr>
              <a:t>、研究背景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移动平台安全现状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C7C130-D289-4199-8F66-DF1D063A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78" y="1473495"/>
            <a:ext cx="7578359" cy="3959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8AE483-BCBE-4BF9-B647-789FE9845A95}"/>
              </a:ext>
            </a:extLst>
          </p:cNvPr>
          <p:cNvSpPr txBox="1"/>
          <p:nvPr/>
        </p:nvSpPr>
        <p:spPr>
          <a:xfrm>
            <a:off x="822916" y="1314007"/>
            <a:ext cx="2749624" cy="253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en-US" altLang="zh-CN" dirty="0"/>
              <a:t>360</a:t>
            </a:r>
            <a:r>
              <a:rPr lang="zh-CN" altLang="en-US" dirty="0"/>
              <a:t>烽火实验室的报告，从</a:t>
            </a:r>
            <a:r>
              <a:rPr lang="en-US" altLang="zh-CN" dirty="0"/>
              <a:t>2015</a:t>
            </a:r>
            <a:r>
              <a:rPr lang="zh-CN" altLang="en-US" dirty="0"/>
              <a:t>年起，移动端恶意应用软件增长速度变慢，但到</a:t>
            </a:r>
            <a:r>
              <a:rPr lang="en-US" altLang="zh-CN" dirty="0"/>
              <a:t>2018</a:t>
            </a:r>
            <a:r>
              <a:rPr lang="zh-CN" altLang="en-US" dirty="0"/>
              <a:t>新增恶意软件仍有</a:t>
            </a:r>
            <a:r>
              <a:rPr lang="en-US" altLang="zh-CN" dirty="0"/>
              <a:t>434.2</a:t>
            </a:r>
            <a:r>
              <a:rPr lang="zh-CN" altLang="en-US" dirty="0"/>
              <a:t>万个，绝对数量仍然很大。</a:t>
            </a:r>
          </a:p>
        </p:txBody>
      </p:sp>
    </p:spTree>
    <p:extLst>
      <p:ext uri="{BB962C8B-B14F-4D97-AF65-F5344CB8AC3E}">
        <p14:creationId xmlns:p14="http://schemas.microsoft.com/office/powerpoint/2010/main" val="16824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94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</a:rPr>
              <a:t>、研究背景</a:t>
            </a:r>
            <a:r>
              <a:rPr lang="en-US" altLang="zh-CN" sz="2800" b="1" dirty="0">
                <a:latin typeface="微软雅黑" pitchFamily="34" charset="-122"/>
              </a:rPr>
              <a:t>--</a:t>
            </a:r>
            <a:r>
              <a:rPr lang="zh-CN" altLang="en-US" sz="2800" b="1" dirty="0">
                <a:latin typeface="微软雅黑" pitchFamily="34" charset="-122"/>
              </a:rPr>
              <a:t>移动平台安全现状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44F2D-A56B-40E7-906D-688B13675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78" y="1481137"/>
            <a:ext cx="7558137" cy="39733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FF1AA4-DB23-4C8D-86D1-1F597C6317B8}"/>
              </a:ext>
            </a:extLst>
          </p:cNvPr>
          <p:cNvSpPr txBox="1"/>
          <p:nvPr/>
        </p:nvSpPr>
        <p:spPr>
          <a:xfrm>
            <a:off x="822916" y="1314007"/>
            <a:ext cx="2749624" cy="253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2015</a:t>
            </a:r>
            <a:r>
              <a:rPr lang="zh-CN" altLang="en-US" dirty="0"/>
              <a:t>年起移动端恶意软件感染量也逐年下降，但到</a:t>
            </a:r>
            <a:r>
              <a:rPr lang="en-US" altLang="zh-CN" dirty="0"/>
              <a:t>2018</a:t>
            </a:r>
            <a:r>
              <a:rPr lang="zh-CN" altLang="en-US" dirty="0"/>
              <a:t>感染量仍超过</a:t>
            </a:r>
            <a:r>
              <a:rPr lang="en-US" altLang="zh-CN" dirty="0"/>
              <a:t>1</a:t>
            </a:r>
            <a:r>
              <a:rPr lang="zh-CN" altLang="en-US" dirty="0"/>
              <a:t>亿次，感染数量仍然庞大，移动端面临的恶意软件威胁仍然很严峻。</a:t>
            </a:r>
          </a:p>
        </p:txBody>
      </p:sp>
    </p:spTree>
    <p:extLst>
      <p:ext uri="{BB962C8B-B14F-4D97-AF65-F5344CB8AC3E}">
        <p14:creationId xmlns:p14="http://schemas.microsoft.com/office/powerpoint/2010/main" val="29004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</a:rPr>
              <a:t>、研究背景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平台动态分析研究现状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F66753-B22B-4006-97DC-F796AFE6D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93180"/>
              </p:ext>
            </p:extLst>
          </p:nvPr>
        </p:nvGraphicFramePr>
        <p:xfrm>
          <a:off x="1345093" y="995238"/>
          <a:ext cx="9244935" cy="541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0620">
                  <a:extLst>
                    <a:ext uri="{9D8B030D-6E8A-4147-A177-3AD203B41FA5}">
                      <a16:colId xmlns:a16="http://schemas.microsoft.com/office/drawing/2014/main" val="2376370060"/>
                    </a:ext>
                  </a:extLst>
                </a:gridCol>
                <a:gridCol w="1982605">
                  <a:extLst>
                    <a:ext uri="{9D8B030D-6E8A-4147-A177-3AD203B41FA5}">
                      <a16:colId xmlns:a16="http://schemas.microsoft.com/office/drawing/2014/main" val="3226118574"/>
                    </a:ext>
                  </a:extLst>
                </a:gridCol>
                <a:gridCol w="3412681">
                  <a:extLst>
                    <a:ext uri="{9D8B030D-6E8A-4147-A177-3AD203B41FA5}">
                      <a16:colId xmlns:a16="http://schemas.microsoft.com/office/drawing/2014/main" val="1325341497"/>
                    </a:ext>
                  </a:extLst>
                </a:gridCol>
                <a:gridCol w="2629029">
                  <a:extLst>
                    <a:ext uri="{9D8B030D-6E8A-4147-A177-3AD203B41FA5}">
                      <a16:colId xmlns:a16="http://schemas.microsoft.com/office/drawing/2014/main" val="239761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工具名称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运行平台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1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Taintdroid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监控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层隐私数据泄露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模拟器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2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Droidbox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/>
                        <a:t>监控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层系统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调用，</a:t>
                      </a:r>
                      <a:endParaRPr lang="en-US" altLang="zh-CN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/>
                        <a:t>监控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层隐私数据泄露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APIMonitor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监控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层系统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调用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4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DroidScope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监控本地指令执行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监控本地函数和系统调用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监控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层字节码执行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4. </a:t>
                      </a:r>
                      <a:r>
                        <a:rPr lang="zh-CN" altLang="en-US" dirty="0"/>
                        <a:t>监控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方法调用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5. </a:t>
                      </a:r>
                      <a:r>
                        <a:rPr lang="zh-CN" altLang="en-US" dirty="0"/>
                        <a:t>监控数据泄露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0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CopperDroid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监控系统调用从而解析应用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层和本地层行为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0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Inspeckage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监控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层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调用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Hook</a:t>
                      </a:r>
                      <a:r>
                        <a:rPr lang="zh-CN" altLang="en-US" dirty="0"/>
                        <a:t>应用特定方法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4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Malton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监控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方法调用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监控重要本地函数调用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监控系统调用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1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66" y="2625265"/>
            <a:ext cx="321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48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SYNOPSIS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637396" y="567253"/>
            <a:ext cx="5016080" cy="828000"/>
            <a:chOff x="3909356" y="1685526"/>
            <a:chExt cx="5016080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研究背景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01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CD05E0C-7770-46CB-A360-C2747DA60A34}"/>
              </a:ext>
            </a:extLst>
          </p:cNvPr>
          <p:cNvGrpSpPr/>
          <p:nvPr/>
        </p:nvGrpSpPr>
        <p:grpSpPr>
          <a:xfrm>
            <a:off x="4637396" y="1765486"/>
            <a:ext cx="5016080" cy="828000"/>
            <a:chOff x="3909356" y="1685526"/>
            <a:chExt cx="5016080" cy="82800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1086ACA-F629-4075-8324-3BC34B6DBB06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itchFamily="34" charset="-122"/>
                </a:rPr>
                <a:t>相关技术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B3F2D5-B6D1-4950-8A54-711DEA4BB734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02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9D197A-3E01-405F-B653-0FAEECE2C273}"/>
              </a:ext>
            </a:extLst>
          </p:cNvPr>
          <p:cNvGrpSpPr/>
          <p:nvPr/>
        </p:nvGrpSpPr>
        <p:grpSpPr>
          <a:xfrm>
            <a:off x="4637396" y="2963719"/>
            <a:ext cx="5016080" cy="828000"/>
            <a:chOff x="3909356" y="1685526"/>
            <a:chExt cx="5016080" cy="82800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43D3795-BF46-4212-BFEC-F5F9868D041C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系统实现方案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42D6966-EA72-4A4F-AACE-4DB1B140F546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03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957B1B8-A35F-491B-A3E3-1927CD7E5124}"/>
              </a:ext>
            </a:extLst>
          </p:cNvPr>
          <p:cNvGrpSpPr/>
          <p:nvPr/>
        </p:nvGrpSpPr>
        <p:grpSpPr>
          <a:xfrm>
            <a:off x="4637396" y="5360185"/>
            <a:ext cx="5016080" cy="828000"/>
            <a:chOff x="3909356" y="1685526"/>
            <a:chExt cx="5016080" cy="82800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74534F1-6E38-4754-8732-E1FDD01824BD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今后的工作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FB0D1D7-3891-4381-B0A9-FC390ED6BD12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05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B7B47F-7D65-403A-A8DC-6E28673D9CB9}"/>
              </a:ext>
            </a:extLst>
          </p:cNvPr>
          <p:cNvGrpSpPr/>
          <p:nvPr/>
        </p:nvGrpSpPr>
        <p:grpSpPr>
          <a:xfrm>
            <a:off x="4637396" y="4161952"/>
            <a:ext cx="5016080" cy="828000"/>
            <a:chOff x="3909356" y="1685526"/>
            <a:chExt cx="5016080" cy="82800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B13A1F-BA09-48AA-90A8-DFD3134A51A5}"/>
                </a:ext>
              </a:extLst>
            </p:cNvPr>
            <p:cNvSpPr txBox="1"/>
            <p:nvPr/>
          </p:nvSpPr>
          <p:spPr>
            <a:xfrm>
              <a:off x="5290785" y="1807138"/>
              <a:ext cx="363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</a:rPr>
                <a:t>系统测试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DA6BDCE-2F91-473E-AE70-602754F9EABB}"/>
                </a:ext>
              </a:extLst>
            </p:cNvPr>
            <p:cNvSpPr/>
            <p:nvPr/>
          </p:nvSpPr>
          <p:spPr>
            <a:xfrm>
              <a:off x="3909356" y="1685526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rgbClr val="0053A3"/>
                  </a:solidFill>
                  <a:latin typeface="+mn-ea"/>
                </a:rPr>
                <a:t>04</a:t>
              </a:r>
              <a:endParaRPr lang="zh-CN" altLang="en-US" sz="4000" b="1" dirty="0">
                <a:solidFill>
                  <a:srgbClr val="0053A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5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2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系统架构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3DFE19-9C50-4A8F-91F6-7ED88DFA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62" y="1122269"/>
            <a:ext cx="4326058" cy="52486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D72E23-EDE3-48F2-B22A-3859399DE6B0}"/>
              </a:ext>
            </a:extLst>
          </p:cNvPr>
          <p:cNvSpPr/>
          <p:nvPr/>
        </p:nvSpPr>
        <p:spPr>
          <a:xfrm>
            <a:off x="1447800" y="1158270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B6317F-15D8-40C6-B939-AF15C09CAB79}"/>
              </a:ext>
            </a:extLst>
          </p:cNvPr>
          <p:cNvSpPr/>
          <p:nvPr/>
        </p:nvSpPr>
        <p:spPr>
          <a:xfrm>
            <a:off x="9400870" y="2127316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Android</a:t>
            </a:r>
            <a:r>
              <a:rPr lang="zh-CN" altLang="en-US" dirty="0"/>
              <a:t>框架层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59F150-F211-4208-8B02-1CB5A41BCE28}"/>
              </a:ext>
            </a:extLst>
          </p:cNvPr>
          <p:cNvSpPr/>
          <p:nvPr/>
        </p:nvSpPr>
        <p:spPr>
          <a:xfrm>
            <a:off x="1447800" y="3189615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本地函数库层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25ED95-E777-45BE-98F0-BAC5DAA6B2B8}"/>
              </a:ext>
            </a:extLst>
          </p:cNvPr>
          <p:cNvSpPr/>
          <p:nvPr/>
        </p:nvSpPr>
        <p:spPr>
          <a:xfrm>
            <a:off x="9420961" y="4214992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硬件抽象层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9745C-ED50-46A7-BB69-CA2D8C7F8C7D}"/>
              </a:ext>
            </a:extLst>
          </p:cNvPr>
          <p:cNvSpPr/>
          <p:nvPr/>
        </p:nvSpPr>
        <p:spPr>
          <a:xfrm>
            <a:off x="1447799" y="5399692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内核层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C9E994-8DD8-4DC9-963C-5DBF8F77234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95675" y="1458307"/>
            <a:ext cx="69448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F498C20-9311-4980-BC13-EED78B6771E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495368" y="2427354"/>
            <a:ext cx="9055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8DA140-FA3B-47E3-BEFC-7646B31751FC}"/>
              </a:ext>
            </a:extLst>
          </p:cNvPr>
          <p:cNvCxnSpPr>
            <a:cxnSpLocks/>
          </p:cNvCxnSpPr>
          <p:nvPr/>
        </p:nvCxnSpPr>
        <p:spPr>
          <a:xfrm flipV="1">
            <a:off x="3495675" y="3498995"/>
            <a:ext cx="69448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5291BD-0063-49E9-B021-C7F2C0E4517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15459" y="4515030"/>
            <a:ext cx="9055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85C6A7-5E30-4025-8C11-228DBFA4E92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95674" y="5699730"/>
            <a:ext cx="6944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776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</a:rPr>
              <a:t>2</a:t>
            </a:r>
            <a:r>
              <a:rPr lang="zh-CN" altLang="en-US" sz="2800" b="1" dirty="0">
                <a:latin typeface="微软雅黑" pitchFamily="34" charset="-122"/>
              </a:rPr>
              <a:t>、相关技术</a:t>
            </a:r>
            <a:r>
              <a:rPr lang="en-US" altLang="zh-CN" sz="2800" b="1" dirty="0">
                <a:latin typeface="微软雅黑" pitchFamily="34" charset="-122"/>
              </a:rPr>
              <a:t>--Android</a:t>
            </a:r>
            <a:r>
              <a:rPr lang="zh-CN" altLang="en-US" sz="2800" b="1" dirty="0">
                <a:latin typeface="微软雅黑" pitchFamily="34" charset="-122"/>
              </a:rPr>
              <a:t>应用结构（安装包）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D9CF3-F997-4D90-A825-E02F6E784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2" y="1136099"/>
            <a:ext cx="3801960" cy="5318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FA1D47-DBB8-42EE-A533-9C91900B498A}"/>
              </a:ext>
            </a:extLst>
          </p:cNvPr>
          <p:cNvSpPr/>
          <p:nvPr/>
        </p:nvSpPr>
        <p:spPr>
          <a:xfrm>
            <a:off x="1668863" y="1315716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</a:t>
            </a:r>
            <a:r>
              <a:rPr lang="en-US" altLang="zh-CN" dirty="0"/>
              <a:t>/</a:t>
            </a:r>
            <a:r>
              <a:rPr lang="zh-CN" altLang="en-US" dirty="0"/>
              <a:t>校验文件</a:t>
            </a:r>
            <a:endParaRPr lang="en-US" altLang="zh-CN" dirty="0"/>
          </a:p>
          <a:p>
            <a:pPr algn="ctr"/>
            <a:r>
              <a:rPr lang="zh-CN" altLang="en-US" dirty="0"/>
              <a:t>文件夹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EBE8A9-7883-4014-A016-FB2A79C9542E}"/>
              </a:ext>
            </a:extLst>
          </p:cNvPr>
          <p:cNvSpPr/>
          <p:nvPr/>
        </p:nvSpPr>
        <p:spPr>
          <a:xfrm>
            <a:off x="9126431" y="2227323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非预定义类型资源</a:t>
            </a:r>
            <a:endParaRPr lang="en-US" altLang="zh-CN" dirty="0"/>
          </a:p>
          <a:p>
            <a:pPr algn="ctr"/>
            <a:r>
              <a:rPr lang="zh-CN" altLang="en-US" dirty="0"/>
              <a:t>文件夹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36B6D-2EAF-4D3C-B6A6-B0EF0F861A2F}"/>
              </a:ext>
            </a:extLst>
          </p:cNvPr>
          <p:cNvSpPr/>
          <p:nvPr/>
        </p:nvSpPr>
        <p:spPr>
          <a:xfrm>
            <a:off x="1668863" y="3166385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预定义类型资源</a:t>
            </a:r>
            <a:endParaRPr lang="en-US" altLang="zh-CN" dirty="0"/>
          </a:p>
          <a:p>
            <a:pPr algn="ctr"/>
            <a:r>
              <a:rPr lang="zh-CN" altLang="en-US" dirty="0"/>
              <a:t>文件夹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711CFC-FEAD-4A8B-AEF4-474FBA55A74C}"/>
              </a:ext>
            </a:extLst>
          </p:cNvPr>
          <p:cNvSpPr/>
          <p:nvPr/>
        </p:nvSpPr>
        <p:spPr>
          <a:xfrm>
            <a:off x="9185029" y="4030603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本地代码库</a:t>
            </a:r>
            <a:endParaRPr lang="en-US" altLang="zh-CN" dirty="0"/>
          </a:p>
          <a:p>
            <a:pPr algn="ctr"/>
            <a:r>
              <a:rPr lang="zh-CN" altLang="en-US" dirty="0"/>
              <a:t>文件夹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8D4E2C-4353-471E-8BAA-019C351D7899}"/>
              </a:ext>
            </a:extLst>
          </p:cNvPr>
          <p:cNvSpPr/>
          <p:nvPr/>
        </p:nvSpPr>
        <p:spPr>
          <a:xfrm>
            <a:off x="9185029" y="5318413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字节码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C0E93D4-E1C3-498C-A9D2-673F1D1B0E31}"/>
              </a:ext>
            </a:extLst>
          </p:cNvPr>
          <p:cNvCxnSpPr>
            <a:cxnSpLocks/>
          </p:cNvCxnSpPr>
          <p:nvPr/>
        </p:nvCxnSpPr>
        <p:spPr>
          <a:xfrm>
            <a:off x="3716738" y="1633745"/>
            <a:ext cx="7045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8E3E6F-6726-484D-9A6F-9C50B9A9862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212031" y="2527361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E04C24-4465-415F-9D52-6C8C957B167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16738" y="3466422"/>
            <a:ext cx="70453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A6F9DF-196D-456B-8DE6-55D01F09A8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194162" y="4330640"/>
            <a:ext cx="99086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FCB6C1D-766F-468B-91C7-8B68385698A8}"/>
              </a:ext>
            </a:extLst>
          </p:cNvPr>
          <p:cNvSpPr/>
          <p:nvPr/>
        </p:nvSpPr>
        <p:spPr>
          <a:xfrm>
            <a:off x="1657660" y="4913577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应用描述文件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C922C0D-3B81-45A5-9D5B-A25210CBF78C}"/>
              </a:ext>
            </a:extLst>
          </p:cNvPr>
          <p:cNvCxnSpPr>
            <a:cxnSpLocks/>
          </p:cNvCxnSpPr>
          <p:nvPr/>
        </p:nvCxnSpPr>
        <p:spPr>
          <a:xfrm flipV="1">
            <a:off x="3705535" y="5222272"/>
            <a:ext cx="70453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97DFB1D-BCDE-4D24-8FF5-F32F1A29440D}"/>
              </a:ext>
            </a:extLst>
          </p:cNvPr>
          <p:cNvCxnSpPr>
            <a:cxnSpLocks/>
          </p:cNvCxnSpPr>
          <p:nvPr/>
        </p:nvCxnSpPr>
        <p:spPr>
          <a:xfrm flipH="1" flipV="1">
            <a:off x="8212032" y="5649945"/>
            <a:ext cx="99086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233F80A-1019-4232-83B4-111E4326FA0F}"/>
              </a:ext>
            </a:extLst>
          </p:cNvPr>
          <p:cNvSpPr/>
          <p:nvPr/>
        </p:nvSpPr>
        <p:spPr>
          <a:xfrm>
            <a:off x="1668863" y="5974898"/>
            <a:ext cx="2047875" cy="600075"/>
          </a:xfrm>
          <a:prstGeom prst="rect">
            <a:avLst/>
          </a:prstGeom>
          <a:solidFill>
            <a:srgbClr val="00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资源文件索引文件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351F96D-1043-40FA-B87C-68129305B27C}"/>
              </a:ext>
            </a:extLst>
          </p:cNvPr>
          <p:cNvCxnSpPr>
            <a:cxnSpLocks/>
          </p:cNvCxnSpPr>
          <p:nvPr/>
        </p:nvCxnSpPr>
        <p:spPr>
          <a:xfrm flipV="1">
            <a:off x="3716738" y="6249696"/>
            <a:ext cx="70453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2213</Words>
  <Application>Microsoft Office PowerPoint</Application>
  <PresentationFormat>宽屏</PresentationFormat>
  <Paragraphs>376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微軟正黑體</vt:lpstr>
      <vt:lpstr>微软雅黑</vt:lpstr>
      <vt:lpstr>Arial</vt:lpstr>
      <vt:lpstr>Calibri</vt:lpstr>
      <vt:lpstr>Consolas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jian qirui</cp:lastModifiedBy>
  <cp:revision>1005</cp:revision>
  <dcterms:created xsi:type="dcterms:W3CDTF">2015-10-24T01:57:00Z</dcterms:created>
  <dcterms:modified xsi:type="dcterms:W3CDTF">2019-05-27T13:50:20Z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