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gif" ContentType="image/gif"/>
  <Override PartName="/ppt/media/image6.jpeg" ContentType="image/jpeg"/>
  <Override PartName="/ppt/media/image5.jpeg" ContentType="image/jpe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3812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3812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197028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526480" y="1200240"/>
            <a:ext cx="197028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197028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526480" y="2973240"/>
            <a:ext cx="197028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129996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822680" y="1200240"/>
            <a:ext cx="129996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187800" y="1200240"/>
            <a:ext cx="129996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129996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822680" y="2973240"/>
            <a:ext cx="129996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3187800" y="2973240"/>
            <a:ext cx="129996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4038120" cy="339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3812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197028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2526480" y="1200240"/>
            <a:ext cx="197028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197028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2526480" y="1200240"/>
            <a:ext cx="197028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197028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4038120" cy="339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197028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2526480" y="1200240"/>
            <a:ext cx="197028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2526480" y="2973240"/>
            <a:ext cx="197028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197028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2526480" y="1200240"/>
            <a:ext cx="197028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3812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3812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3812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197028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526480" y="1200240"/>
            <a:ext cx="197028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197028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2526480" y="2973240"/>
            <a:ext cx="197028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129996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822680" y="1200240"/>
            <a:ext cx="129996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187800" y="1200240"/>
            <a:ext cx="129996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129996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1822680" y="2973240"/>
            <a:ext cx="129996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3187800" y="2973240"/>
            <a:ext cx="129996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4038120" cy="339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3812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197028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2526480" y="1200240"/>
            <a:ext cx="197028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3812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197028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2526480" y="1200240"/>
            <a:ext cx="197028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197028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197028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2526480" y="1200240"/>
            <a:ext cx="197028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2526480" y="2973240"/>
            <a:ext cx="197028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197028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2526480" y="1200240"/>
            <a:ext cx="197028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3812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3812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3812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197028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2526480" y="1200240"/>
            <a:ext cx="197028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197028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2526480" y="2973240"/>
            <a:ext cx="197028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129996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1822680" y="1200240"/>
            <a:ext cx="129996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3187800" y="1200240"/>
            <a:ext cx="129996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129996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1822680" y="2973240"/>
            <a:ext cx="129996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3187800" y="2973240"/>
            <a:ext cx="129996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197028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526480" y="1200240"/>
            <a:ext cx="197028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197028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526480" y="1200240"/>
            <a:ext cx="197028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197028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197028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526480" y="1200240"/>
            <a:ext cx="197028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526480" y="2973240"/>
            <a:ext cx="197028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197028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526480" y="1200240"/>
            <a:ext cx="197028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3812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A58FB03-C0AA-4EA7-A4CB-431001F04B87}" type="datetime">
              <a:rPr b="0" lang="en-US" sz="900" spc="-1" strike="noStrike">
                <a:solidFill>
                  <a:srgbClr val="8b8b8b"/>
                </a:solidFill>
                <a:latin typeface="Calibri"/>
              </a:rPr>
              <a:t>1/23/23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0F870FD-2C00-408F-B5BF-D0B247ACD8AC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272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3" marL="1371600" indent="-3427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  <a:p>
            <a:pPr lvl="4" marL="1714680" indent="-3427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2800" spc="-1" strike="noStrike">
              <a:solidFill>
                <a:srgbClr val="2a6099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0D505E7-DF08-48AE-9032-A1C393B51201}" type="datetime">
              <a:rPr b="0" lang="en-US" sz="900" spc="-1" strike="noStrike">
                <a:solidFill>
                  <a:srgbClr val="8b8b8b"/>
                </a:solidFill>
                <a:latin typeface="Calibri"/>
              </a:rPr>
              <a:t>1/23/23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D356A56-5A61-4B57-BB7F-B85738E6643D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Click to </a:t>
            </a: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edit </a:t>
            </a: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Master </a:t>
            </a: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title style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38120" cy="339408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3427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3" marL="1371600" indent="-34272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  <a:p>
            <a:pPr lvl="4" marL="1714680" indent="-34272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48320" y="1200240"/>
            <a:ext cx="4038120" cy="339408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3427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3" marL="1371600" indent="-34272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  <a:p>
            <a:pPr lvl="4" marL="1714680" indent="-34272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8441F17-8268-46FC-B6AA-DE63F6415D9E}" type="datetime">
              <a:rPr b="0" lang="en-US" sz="900" spc="-1" strike="noStrike">
                <a:solidFill>
                  <a:srgbClr val="8b8b8b"/>
                </a:solidFill>
                <a:latin typeface="Calibri"/>
              </a:rPr>
              <a:t>1/23/23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BEA9BD9-1331-453E-A982-EDA98B11E191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Reproducible science: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371600" y="2914560"/>
            <a:ext cx="6400440" cy="1314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A bioinformatic service perspective</a:t>
            </a:r>
            <a:br/>
            <a:br/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January Weiner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Implementing the core principles:</a:t>
            </a:r>
            <a:endParaRPr b="0" lang="en-US" sz="3300" spc="-1" strike="noStrike">
              <a:solidFill>
                <a:srgbClr val="2a6099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Reproducibility: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272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keeping track of all analyses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272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–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,,– software versions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272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software environments preserved with conda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272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data and meta-data stored in SODAR “forever”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Accountability ensured by providing custom interactive interfaces  read only mode! Not for making the analyses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Interpretability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272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frequent updates and discussions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272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incorporating research hypotheses in the pipeline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272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How not to do gene set enrichments</a:t>
            </a:r>
            <a:endParaRPr b="0" lang="en-US" sz="3300" spc="-1" strike="noStrike">
              <a:solidFill>
                <a:srgbClr val="2a6099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two groups of patients: G1 and G2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two conditions: COVID vs controls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do the two groups react differently to COVID?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How not to do gene set enrichments</a:t>
            </a:r>
            <a:endParaRPr b="0" lang="en-US" sz="3300" spc="-1" strike="noStrike">
              <a:solidFill>
                <a:srgbClr val="2a6099"/>
              </a:solidFill>
              <a:latin typeface="Calibri"/>
            </a:endParaRPr>
          </a:p>
        </p:txBody>
      </p:sp>
      <p:pic>
        <p:nvPicPr>
          <p:cNvPr id="147" name="Picture 1" descr="images/venn_01.jpg"/>
          <p:cNvPicPr/>
          <p:nvPr/>
        </p:nvPicPr>
        <p:blipFill>
          <a:blip r:embed="rId1"/>
          <a:stretch/>
        </p:blipFill>
        <p:spPr>
          <a:xfrm>
            <a:off x="457200" y="1282680"/>
            <a:ext cx="8229240" cy="322560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Weiner J, Obermayer B, Beule D. Venn diagrams may indicate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erroneous statistical reasoning in transcriptomics. Frontiers in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Genetics. 2022 Apr 14;13:818683.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How not to do gene set enrichments</a:t>
            </a:r>
            <a:endParaRPr b="0" lang="en-US" sz="3300" spc="-1" strike="noStrike">
              <a:solidFill>
                <a:srgbClr val="2a6099"/>
              </a:solidFill>
              <a:latin typeface="Calibri"/>
            </a:endParaRPr>
          </a:p>
        </p:txBody>
      </p:sp>
      <p:pic>
        <p:nvPicPr>
          <p:cNvPr id="150" name="Picture 1" descr="images/venn_02.jpg"/>
          <p:cNvPicPr/>
          <p:nvPr/>
        </p:nvPicPr>
        <p:blipFill>
          <a:blip r:embed="rId1"/>
          <a:stretch/>
        </p:blipFill>
        <p:spPr>
          <a:xfrm>
            <a:off x="1447920" y="1193760"/>
            <a:ext cx="6260760" cy="339048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How not to do gene set enrichments</a:t>
            </a:r>
            <a:endParaRPr b="0" lang="en-US" sz="3300" spc="-1" strike="noStrike">
              <a:solidFill>
                <a:srgbClr val="2a6099"/>
              </a:solidFill>
              <a:latin typeface="Calibri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270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25% of papers on transcriptomics with a Venn diagram fall for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fallacy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correct interpretation: interactions, disco score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(Domaszewska et al. and Weiner, 2017)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paper sources as rmarkdown available from github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Thank you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457200" y="1200240"/>
            <a:ext cx="4038120" cy="3394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Personal github: https://github.com/january3/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CUBI github: https://github.com/bihealth/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Scholar profile: http://tiny.cc/y8o3vz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Three stories</a:t>
            </a:r>
            <a:endParaRPr b="0" lang="en-US" sz="3300" spc="-1" strike="noStrike">
              <a:solidFill>
                <a:srgbClr val="2a6099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Predicting tuberculosis (TB) onset in patients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Operating an RNA-Seq pipeline at the CUBI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How not to do gene set enrichments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Core principles</a:t>
            </a:r>
            <a:endParaRPr b="0" lang="en-US" sz="3300" spc="-1" strike="noStrike">
              <a:solidFill>
                <a:srgbClr val="2a6099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Reproducibility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: the analysis should be reproducible with minimal effort (always a compromise!); also here: good science practices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Accountability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: we should be able to trace back every result to its underlying data (e.g.: gene set enrichment to differential expression of individual genes) with minimal effort; also here: user empowerment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Predicting the onset of TB</a:t>
            </a:r>
            <a:endParaRPr b="0" lang="en-US" sz="3300" spc="-1" strike="noStrike">
              <a:solidFill>
                <a:srgbClr val="2a6099"/>
              </a:solidFill>
              <a:latin typeface="Calibri"/>
            </a:endParaRPr>
          </a:p>
        </p:txBody>
      </p:sp>
      <p:pic>
        <p:nvPicPr>
          <p:cNvPr id="131" name="Picture 1" descr="images/tb_scheme.png"/>
          <p:cNvPicPr/>
          <p:nvPr/>
        </p:nvPicPr>
        <p:blipFill>
          <a:blip r:embed="rId1"/>
          <a:stretch/>
        </p:blipFill>
        <p:spPr>
          <a:xfrm>
            <a:off x="1257480" y="1193760"/>
            <a:ext cx="6641640" cy="339048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Predicting the onset of TB</a:t>
            </a:r>
            <a:endParaRPr b="0" lang="en-US" sz="3300" spc="-1" strike="noStrike">
              <a:solidFill>
                <a:srgbClr val="2a6099"/>
              </a:solidFill>
              <a:latin typeface="Calibri"/>
            </a:endParaRPr>
          </a:p>
        </p:txBody>
      </p:sp>
      <p:pic>
        <p:nvPicPr>
          <p:cNvPr id="133" name="Picture 1" descr="images/tb_01.png"/>
          <p:cNvPicPr/>
          <p:nvPr/>
        </p:nvPicPr>
        <p:blipFill>
          <a:blip r:embed="rId1"/>
          <a:stretch/>
        </p:blipFill>
        <p:spPr>
          <a:xfrm>
            <a:off x="457200" y="1447920"/>
            <a:ext cx="8229240" cy="28699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Predicting the onset of TB</a:t>
            </a:r>
            <a:endParaRPr b="0" lang="en-US" sz="3300" spc="-1" strike="noStrike">
              <a:solidFill>
                <a:srgbClr val="2a6099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Key papers: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Weiner 3rd J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 Maertzdorf J, Sutherland JS, Duffy FJ, Thompson E, Suliman S, McEwen G, Thiel B, Parida SK, Zyla J, Hanekom WA. Metabolite changes in blood predict the onset of tuberculosis.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Nature Communications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. 2018 Dec 6;9(1):5208.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Suliman S, Thompson EG, Sutherland J,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Weiner 3rd J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 Ota MO, Shankar S, Penn-Nicholson A, Thiel B, Erasmus M, Maertzdorf J, Duffy FJ. Four-gene pan-African blood signature predicts progression to tuberculosis.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American Journal of Respiratory and Critical Care Medicine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. 2018 May 1;197(9):1198-208.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Duffy FJ,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Weiner 3rd J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 Hansen S, Tabb DL, Suliman S, Thompson E, Maertzdorf J, Shankar S, Tromp G, Parida S, Dover D. Immunometabolic signatures predict risk of progression to active tuberculosis and disease outcome.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Frontiers in Immunology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. 2019 Mar 22;10:527.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Implementing the core principles:</a:t>
            </a:r>
            <a:endParaRPr b="0" lang="en-US" sz="3300" spc="-1" strike="noStrike">
              <a:solidFill>
                <a:srgbClr val="2a6099"/>
              </a:solid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Introduced blinded predictions for the validation set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All data published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Running an RNA-Seq pipeline at CUBI</a:t>
            </a:r>
            <a:endParaRPr b="0" lang="en-US" sz="3300" spc="-1" strike="noStrike">
              <a:solidFill>
                <a:srgbClr val="2a6099"/>
              </a:solidFill>
              <a:latin typeface="Calibri"/>
            </a:endParaRPr>
          </a:p>
        </p:txBody>
      </p:sp>
      <p:pic>
        <p:nvPicPr>
          <p:cNvPr id="139" name="Picture 1" descr="images/pipeline_scheme.png"/>
          <p:cNvPicPr/>
          <p:nvPr/>
        </p:nvPicPr>
        <p:blipFill>
          <a:blip r:embed="rId1"/>
          <a:stretch/>
        </p:blipFill>
        <p:spPr>
          <a:xfrm>
            <a:off x="749160" y="1193760"/>
            <a:ext cx="7644960" cy="339048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Running an RNA-Seq pipeline at CUBI</a:t>
            </a:r>
            <a:endParaRPr b="0" lang="en-US" sz="3300" spc="-1" strike="noStrike">
              <a:solidFill>
                <a:srgbClr val="2a6099"/>
              </a:solidFill>
              <a:latin typeface="Calibri"/>
            </a:endParaRPr>
          </a:p>
        </p:txBody>
      </p:sp>
      <p:pic>
        <p:nvPicPr>
          <p:cNvPr id="141" name="Picture 1" descr="images/seapiper.gif"/>
          <p:cNvPicPr/>
          <p:nvPr/>
        </p:nvPicPr>
        <p:blipFill>
          <a:blip r:embed="rId1"/>
          <a:stretch/>
        </p:blipFill>
        <p:spPr>
          <a:xfrm>
            <a:off x="2286000" y="1193760"/>
            <a:ext cx="4584240" cy="339048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2023-01-23T21:02:31Z</dcterms:created>
  <dc:creator>January Weiner</dc:creator>
  <dc:description/>
  <dc:language>en-US</dc:language>
  <cp:lastModifiedBy>January Weiner</cp:lastModifiedBy>
  <dcterms:modified xsi:type="dcterms:W3CDTF">2023-01-23T22:06:44Z</dcterms:modified>
  <cp:revision>7</cp:revision>
  <dc:subject/>
  <dc:title>Reproducible science: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y-affiliation">
    <vt:lpwstr/>
  </property>
  <property fmtid="{D5CDD505-2E9C-101B-9397-08002B2CF9AE}" pid="6" name="by-author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A bioinformatic service perspective</vt:lpwstr>
  </property>
  <property fmtid="{D5CDD505-2E9C-101B-9397-08002B2CF9AE}" pid="12" name="toc-title">
    <vt:lpwstr>Table of contents</vt:lpwstr>
  </property>
</Properties>
</file>