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330" r:id="rId4"/>
    <p:sldId id="368" r:id="rId5"/>
    <p:sldId id="369" r:id="rId6"/>
    <p:sldId id="370" r:id="rId7"/>
    <p:sldId id="371" r:id="rId8"/>
    <p:sldId id="382" r:id="rId9"/>
    <p:sldId id="383" r:id="rId10"/>
    <p:sldId id="372" r:id="rId11"/>
    <p:sldId id="384" r:id="rId12"/>
    <p:sldId id="387" r:id="rId13"/>
    <p:sldId id="385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8" r:id="rId23"/>
    <p:sldId id="389" r:id="rId24"/>
    <p:sldId id="290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1771" autoAdjust="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37AC-F25A-48D8-BA84-97491A0E768F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115A0-9091-4562-9FE6-BE879720C1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14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994CA-30D9-4CF7-B55F-E1139920E351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6F39-9A1A-4CDC-B80C-780AF64D6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6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8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13359F-09E2-4ABC-AF4B-90492209593F}" type="datetime1">
              <a:rPr lang="en-GB" altLang="en-US" smtClean="0"/>
              <a:pPr/>
              <a:t>14/02/2016</a:t>
            </a:fld>
            <a:endParaRPr lang="en-GB" altLang="en-US" smtClean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C86803-389C-45D1-88D3-CB934F767879}" type="slidenum">
              <a:rPr lang="en-GB" altLang="en-US" smtClean="0"/>
              <a:pPr/>
              <a:t>24</a:t>
            </a:fld>
            <a:endParaRPr lang="en-GB" altLang="en-US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353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AAE3-1486-4942-9391-D86CF186D53C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4470-A888-45F3-ADF6-2AE4685E7D36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5F2F-B33E-4364-BEF6-67F3048329D3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EB3ED-B751-43F5-947A-214AB1BDD01E}" type="datetime5">
              <a:rPr lang="en-GB"/>
              <a:pPr>
                <a:defRPr/>
              </a:pPr>
              <a:t>14-Feb-16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c.l.french@staffs.ac.uk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89C35-97A8-49DC-886D-963E512E27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2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18B7-30E8-4824-9D8B-CCBBD1EE1F84}" type="datetime5">
              <a:rPr lang="en-GB"/>
              <a:pPr>
                <a:defRPr/>
              </a:pPr>
              <a:t>14-Feb-16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c.l.french@staffs.ac.uk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26ED4-2624-4BDD-93CB-283C5F3F38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26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41B52-EC8D-42E1-B928-9846F6311A02}" type="datetime5">
              <a:rPr lang="en-GB"/>
              <a:pPr>
                <a:defRPr/>
              </a:pPr>
              <a:t>14-Feb-16</a:t>
            </a:fld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c.l.french@staffs.ac.uk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13A14-F3B7-4EBB-A582-D7385C97B7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CF5-6F08-44E8-BC0E-428F03CD96FF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6D91-DA00-4BEC-A7B8-B046C20D50DF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C13A-355D-46D0-B095-DF5869AC9879}" type="datetime6">
              <a:rPr lang="en-GB" smtClean="0"/>
              <a:t>February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CE9F-05C1-4DB3-9E98-B7DCCEFDB21D}" type="datetime6">
              <a:rPr lang="en-GB" smtClean="0"/>
              <a:t>February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2A8B-9203-4259-9CA4-AE57C94A0E91}" type="datetime6">
              <a:rPr lang="en-GB" smtClean="0"/>
              <a:t>February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C26-3067-42AE-976C-0C906B22ED72}" type="datetime6">
              <a:rPr lang="en-GB" smtClean="0"/>
              <a:t>February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3BA-312F-4C23-8532-95FC754DA88A}" type="datetime6">
              <a:rPr lang="en-GB" smtClean="0"/>
              <a:t>February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31D3-EB06-437F-9D5B-5DFF85887E26}" type="datetime6">
              <a:rPr lang="en-GB" smtClean="0"/>
              <a:t>February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2A56B8-D4BA-410A-9840-FADEA4190453}" type="datetime6">
              <a:rPr lang="en-GB" smtClean="0"/>
              <a:t>February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jbg5QXk3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Collision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Games Engine Creation</a:t>
            </a:r>
          </a:p>
          <a:p>
            <a:r>
              <a:rPr lang="en-GB" dirty="0" smtClean="0"/>
              <a:t>Week 17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EF332B7-8C6F-4E4C-A27D-3986BC4E00B1}" type="slidenum">
              <a:rPr lang="en-GB" altLang="en-US"/>
              <a:pPr eaLnBrk="1" hangingPunct="1"/>
              <a:t>10</a:t>
            </a:fld>
            <a:endParaRPr lang="en-GB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Axis aligned bounding boxes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524000"/>
            <a:ext cx="4260850" cy="46085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GB" altLang="en-US" dirty="0" smtClean="0"/>
              <a:t>Collision </a:t>
            </a:r>
            <a:r>
              <a:rPr lang="en-GB" altLang="en-US" dirty="0" smtClean="0"/>
              <a:t>has </a:t>
            </a:r>
            <a:r>
              <a:rPr lang="en-GB" altLang="en-US" b="1" dirty="0" smtClean="0"/>
              <a:t>not</a:t>
            </a:r>
            <a:r>
              <a:rPr lang="en-GB" altLang="en-US" dirty="0" smtClean="0"/>
              <a:t> occurred if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maxA</a:t>
            </a:r>
            <a:r>
              <a:rPr lang="en-GB" altLang="en-US" baseline="-25000" dirty="0" smtClean="0"/>
              <a:t> </a:t>
            </a:r>
            <a:r>
              <a:rPr lang="en-GB" altLang="en-US" dirty="0" smtClean="0"/>
              <a:t>&lt; </a:t>
            </a: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minB</a:t>
            </a:r>
            <a:r>
              <a:rPr lang="en-GB" altLang="en-US" baseline="-25000" dirty="0" smtClean="0"/>
              <a:t> </a:t>
            </a:r>
            <a:endParaRPr lang="en-GB" alt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altLang="en-US" dirty="0" smtClean="0"/>
              <a:t>or </a:t>
            </a: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minA</a:t>
            </a:r>
            <a:r>
              <a:rPr lang="en-GB" altLang="en-US" baseline="-25000" dirty="0" smtClean="0"/>
              <a:t> </a:t>
            </a:r>
            <a:r>
              <a:rPr lang="en-GB" altLang="en-US" dirty="0" smtClean="0"/>
              <a:t>&gt; </a:t>
            </a:r>
            <a:r>
              <a:rPr lang="en-GB" altLang="en-US" dirty="0" err="1" smtClean="0"/>
              <a:t>x</a:t>
            </a:r>
            <a:r>
              <a:rPr lang="en-GB" altLang="en-US" baseline="-25000" dirty="0" err="1" smtClean="0"/>
              <a:t>maxB</a:t>
            </a:r>
            <a:endParaRPr lang="en-GB" altLang="en-US" baseline="-250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altLang="en-US" dirty="0" smtClean="0"/>
              <a:t>or</a:t>
            </a:r>
            <a:r>
              <a:rPr lang="en-GB" altLang="en-US" baseline="-25000" dirty="0" smtClean="0"/>
              <a:t> </a:t>
            </a:r>
            <a:r>
              <a:rPr lang="en-GB" altLang="en-US" dirty="0" err="1" smtClean="0"/>
              <a:t>y</a:t>
            </a:r>
            <a:r>
              <a:rPr lang="en-GB" altLang="en-US" baseline="-25000" dirty="0" err="1" smtClean="0"/>
              <a:t>maxA</a:t>
            </a:r>
            <a:r>
              <a:rPr lang="en-GB" altLang="en-US" baseline="-25000" dirty="0" smtClean="0"/>
              <a:t> </a:t>
            </a:r>
            <a:r>
              <a:rPr lang="en-GB" altLang="en-US" dirty="0" smtClean="0"/>
              <a:t>&lt; </a:t>
            </a:r>
            <a:r>
              <a:rPr lang="en-GB" altLang="en-US" dirty="0" err="1" smtClean="0"/>
              <a:t>y</a:t>
            </a:r>
            <a:r>
              <a:rPr lang="en-GB" altLang="en-US" baseline="-25000" dirty="0" err="1" smtClean="0"/>
              <a:t>minB</a:t>
            </a:r>
            <a:r>
              <a:rPr lang="en-GB" altLang="en-US" baseline="-25000" dirty="0" smtClean="0"/>
              <a:t> </a:t>
            </a:r>
            <a:endParaRPr lang="en-GB" alt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altLang="en-US" dirty="0" smtClean="0"/>
              <a:t>or </a:t>
            </a:r>
            <a:r>
              <a:rPr lang="en-GB" altLang="en-US" dirty="0" err="1" smtClean="0"/>
              <a:t>y</a:t>
            </a:r>
            <a:r>
              <a:rPr lang="en-GB" altLang="en-US" baseline="-25000" dirty="0" err="1" smtClean="0"/>
              <a:t>minA</a:t>
            </a:r>
            <a:r>
              <a:rPr lang="en-GB" altLang="en-US" baseline="-25000" dirty="0" smtClean="0"/>
              <a:t> </a:t>
            </a:r>
            <a:r>
              <a:rPr lang="en-GB" altLang="en-US" dirty="0" smtClean="0"/>
              <a:t>&gt; </a:t>
            </a:r>
            <a:r>
              <a:rPr lang="en-GB" altLang="en-US" dirty="0" err="1" smtClean="0"/>
              <a:t>y</a:t>
            </a:r>
            <a:r>
              <a:rPr lang="en-GB" altLang="en-US" baseline="-25000" dirty="0" err="1" smtClean="0"/>
              <a:t>maxB</a:t>
            </a:r>
            <a:endParaRPr lang="en-GB" altLang="en-US" baseline="-25000" dirty="0" smtClean="0"/>
          </a:p>
          <a:p>
            <a:pPr algn="ctr">
              <a:buNone/>
            </a:pPr>
            <a:r>
              <a:rPr lang="en-GB" altLang="en-US" dirty="0"/>
              <a:t>or</a:t>
            </a:r>
            <a:r>
              <a:rPr lang="en-GB" altLang="en-US" baseline="-25000" dirty="0"/>
              <a:t>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maxA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&lt;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minB</a:t>
            </a:r>
            <a:r>
              <a:rPr lang="en-GB" altLang="en-US" baseline="-25000" dirty="0" smtClean="0"/>
              <a:t> </a:t>
            </a:r>
            <a:endParaRPr lang="en-GB" altLang="en-US" dirty="0"/>
          </a:p>
          <a:p>
            <a:pPr algn="ctr">
              <a:buNone/>
            </a:pPr>
            <a:r>
              <a:rPr lang="en-GB" altLang="en-US" dirty="0"/>
              <a:t>or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minA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&gt;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maxB</a:t>
            </a:r>
            <a:endParaRPr lang="en-GB" altLang="en-US" baseline="-25000" dirty="0" smtClean="0"/>
          </a:p>
          <a:p>
            <a:pPr>
              <a:buNone/>
            </a:pPr>
            <a:endParaRPr lang="en-GB" altLang="en-US" baseline="-25000" dirty="0"/>
          </a:p>
          <a:p>
            <a:r>
              <a:rPr lang="en-GB" altLang="en-US" dirty="0"/>
              <a:t>H</a:t>
            </a:r>
            <a:r>
              <a:rPr lang="en-GB" altLang="en-US" dirty="0" smtClean="0"/>
              <a:t>ow could a </a:t>
            </a:r>
            <a:r>
              <a:rPr lang="en-GB" altLang="en-US" dirty="0" err="1" smtClean="0"/>
              <a:t>BoundingBox</a:t>
            </a:r>
            <a:r>
              <a:rPr lang="en-GB" altLang="en-US" dirty="0" smtClean="0"/>
              <a:t> class be defined?</a:t>
            </a:r>
          </a:p>
          <a:p>
            <a:pPr lvl="1"/>
            <a:r>
              <a:rPr lang="en-GB" altLang="en-US" dirty="0" smtClean="0"/>
              <a:t>What goes in the update method</a:t>
            </a:r>
            <a:r>
              <a:rPr lang="en-GB" altLang="en-US" dirty="0" smtClean="0"/>
              <a:t>?</a:t>
            </a:r>
          </a:p>
          <a:p>
            <a:pPr lvl="1"/>
            <a:endParaRPr lang="en-GB" altLang="en-US" dirty="0" smtClean="0"/>
          </a:p>
          <a:p>
            <a:r>
              <a:rPr lang="en-GB" altLang="en-US" dirty="0" smtClean="0"/>
              <a:t>How could a Box-Box collision method be written</a:t>
            </a:r>
            <a:endParaRPr lang="en-GB" altLang="en-US" dirty="0"/>
          </a:p>
          <a:p>
            <a:endParaRPr lang="en-GB" altLang="en-US" baseline="-25000" dirty="0" smtClean="0"/>
          </a:p>
        </p:txBody>
      </p:sp>
      <p:grpSp>
        <p:nvGrpSpPr>
          <p:cNvPr id="9223" name="Group 13"/>
          <p:cNvGrpSpPr>
            <a:grpSpLocks/>
          </p:cNvGrpSpPr>
          <p:nvPr/>
        </p:nvGrpSpPr>
        <p:grpSpPr bwMode="auto">
          <a:xfrm>
            <a:off x="4956968" y="2742863"/>
            <a:ext cx="2724150" cy="1443038"/>
            <a:chOff x="2939" y="1217"/>
            <a:chExt cx="1716" cy="909"/>
          </a:xfrm>
        </p:grpSpPr>
        <p:grpSp>
          <p:nvGrpSpPr>
            <p:cNvPr id="9252" name="Group 5"/>
            <p:cNvGrpSpPr>
              <a:grpSpLocks/>
            </p:cNvGrpSpPr>
            <p:nvPr/>
          </p:nvGrpSpPr>
          <p:grpSpPr bwMode="auto">
            <a:xfrm>
              <a:off x="3402" y="1360"/>
              <a:ext cx="908" cy="567"/>
              <a:chOff x="1946" y="3281"/>
              <a:chExt cx="908" cy="567"/>
            </a:xfrm>
          </p:grpSpPr>
          <p:sp>
            <p:nvSpPr>
              <p:cNvPr id="9258" name="Freeform 6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59" name="Rectangle 7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36232" name="Text Box 8"/>
            <p:cNvSpPr txBox="1">
              <a:spLocks noChangeArrowheads="1"/>
            </p:cNvSpPr>
            <p:nvPr/>
          </p:nvSpPr>
          <p:spPr bwMode="auto">
            <a:xfrm>
              <a:off x="3297" y="1876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33" name="Text Box 9"/>
            <p:cNvSpPr txBox="1">
              <a:spLocks noChangeArrowheads="1"/>
            </p:cNvSpPr>
            <p:nvPr/>
          </p:nvSpPr>
          <p:spPr bwMode="auto">
            <a:xfrm>
              <a:off x="4121" y="1867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34" name="Text Box 10"/>
            <p:cNvSpPr txBox="1">
              <a:spLocks noChangeArrowheads="1"/>
            </p:cNvSpPr>
            <p:nvPr/>
          </p:nvSpPr>
          <p:spPr bwMode="auto">
            <a:xfrm>
              <a:off x="2977" y="171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35" name="Text Box 11"/>
            <p:cNvSpPr txBox="1">
              <a:spLocks noChangeArrowheads="1"/>
            </p:cNvSpPr>
            <p:nvPr/>
          </p:nvSpPr>
          <p:spPr bwMode="auto">
            <a:xfrm>
              <a:off x="2939" y="121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36" name="Text Box 12"/>
            <p:cNvSpPr txBox="1">
              <a:spLocks noChangeArrowheads="1"/>
            </p:cNvSpPr>
            <p:nvPr/>
          </p:nvSpPr>
          <p:spPr bwMode="auto">
            <a:xfrm>
              <a:off x="3597" y="1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</p:grpSp>
      <p:grpSp>
        <p:nvGrpSpPr>
          <p:cNvPr id="9224" name="Group 14"/>
          <p:cNvGrpSpPr>
            <a:grpSpLocks/>
          </p:cNvGrpSpPr>
          <p:nvPr/>
        </p:nvGrpSpPr>
        <p:grpSpPr bwMode="auto">
          <a:xfrm>
            <a:off x="5796755" y="1509376"/>
            <a:ext cx="2724150" cy="1443037"/>
            <a:chOff x="2939" y="1217"/>
            <a:chExt cx="1716" cy="909"/>
          </a:xfrm>
        </p:grpSpPr>
        <p:grpSp>
          <p:nvGrpSpPr>
            <p:cNvPr id="9244" name="Group 15"/>
            <p:cNvGrpSpPr>
              <a:grpSpLocks/>
            </p:cNvGrpSpPr>
            <p:nvPr/>
          </p:nvGrpSpPr>
          <p:grpSpPr bwMode="auto">
            <a:xfrm>
              <a:off x="3402" y="1360"/>
              <a:ext cx="908" cy="567"/>
              <a:chOff x="1946" y="3281"/>
              <a:chExt cx="908" cy="567"/>
            </a:xfrm>
          </p:grpSpPr>
          <p:sp>
            <p:nvSpPr>
              <p:cNvPr id="9250" name="Freeform 16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251" name="Rectangle 17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36242" name="Text Box 18"/>
            <p:cNvSpPr txBox="1">
              <a:spLocks noChangeArrowheads="1"/>
            </p:cNvSpPr>
            <p:nvPr/>
          </p:nvSpPr>
          <p:spPr bwMode="auto">
            <a:xfrm>
              <a:off x="3297" y="1876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43" name="Text Box 19"/>
            <p:cNvSpPr txBox="1">
              <a:spLocks noChangeArrowheads="1"/>
            </p:cNvSpPr>
            <p:nvPr/>
          </p:nvSpPr>
          <p:spPr bwMode="auto">
            <a:xfrm>
              <a:off x="4121" y="1867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44" name="Text Box 20"/>
            <p:cNvSpPr txBox="1">
              <a:spLocks noChangeArrowheads="1"/>
            </p:cNvSpPr>
            <p:nvPr/>
          </p:nvSpPr>
          <p:spPr bwMode="auto">
            <a:xfrm>
              <a:off x="2977" y="171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45" name="Text Box 21"/>
            <p:cNvSpPr txBox="1">
              <a:spLocks noChangeArrowheads="1"/>
            </p:cNvSpPr>
            <p:nvPr/>
          </p:nvSpPr>
          <p:spPr bwMode="auto">
            <a:xfrm>
              <a:off x="2939" y="121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36246" name="Text Box 22"/>
            <p:cNvSpPr txBox="1">
              <a:spLocks noChangeArrowheads="1"/>
            </p:cNvSpPr>
            <p:nvPr/>
          </p:nvSpPr>
          <p:spPr bwMode="auto">
            <a:xfrm>
              <a:off x="3597" y="1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grpSp>
        <p:nvGrpSpPr>
          <p:cNvPr id="9225" name="Group 50"/>
          <p:cNvGrpSpPr>
            <a:grpSpLocks/>
          </p:cNvGrpSpPr>
          <p:nvPr/>
        </p:nvGrpSpPr>
        <p:grpSpPr bwMode="auto">
          <a:xfrm>
            <a:off x="5106193" y="4587537"/>
            <a:ext cx="3521075" cy="1878013"/>
            <a:chOff x="2921" y="2542"/>
            <a:chExt cx="2218" cy="1183"/>
          </a:xfrm>
        </p:grpSpPr>
        <p:grpSp>
          <p:nvGrpSpPr>
            <p:cNvPr id="9226" name="Group 23"/>
            <p:cNvGrpSpPr>
              <a:grpSpLocks/>
            </p:cNvGrpSpPr>
            <p:nvPr/>
          </p:nvGrpSpPr>
          <p:grpSpPr bwMode="auto">
            <a:xfrm>
              <a:off x="2921" y="2816"/>
              <a:ext cx="1716" cy="909"/>
              <a:chOff x="2939" y="1217"/>
              <a:chExt cx="1716" cy="909"/>
            </a:xfrm>
          </p:grpSpPr>
          <p:grpSp>
            <p:nvGrpSpPr>
              <p:cNvPr id="9236" name="Group 24"/>
              <p:cNvGrpSpPr>
                <a:grpSpLocks/>
              </p:cNvGrpSpPr>
              <p:nvPr/>
            </p:nvGrpSpPr>
            <p:grpSpPr bwMode="auto">
              <a:xfrm>
                <a:off x="3402" y="1360"/>
                <a:ext cx="908" cy="567"/>
                <a:chOff x="1946" y="3281"/>
                <a:chExt cx="908" cy="567"/>
              </a:xfrm>
            </p:grpSpPr>
            <p:sp>
              <p:nvSpPr>
                <p:cNvPr id="9242" name="Freeform 25"/>
                <p:cNvSpPr>
                  <a:spLocks/>
                </p:cNvSpPr>
                <p:nvPr/>
              </p:nvSpPr>
              <p:spPr bwMode="auto">
                <a:xfrm>
                  <a:off x="1946" y="3281"/>
                  <a:ext cx="907" cy="567"/>
                </a:xfrm>
                <a:custGeom>
                  <a:avLst/>
                  <a:gdLst>
                    <a:gd name="T0" fmla="*/ 3 w 1356"/>
                    <a:gd name="T1" fmla="*/ 453 h 738"/>
                    <a:gd name="T2" fmla="*/ 162 w 1356"/>
                    <a:gd name="T3" fmla="*/ 165 h 738"/>
                    <a:gd name="T4" fmla="*/ 443 w 1356"/>
                    <a:gd name="T5" fmla="*/ 109 h 738"/>
                    <a:gd name="T6" fmla="*/ 658 w 1356"/>
                    <a:gd name="T7" fmla="*/ 257 h 738"/>
                    <a:gd name="T8" fmla="*/ 743 w 1356"/>
                    <a:gd name="T9" fmla="*/ 18 h 738"/>
                    <a:gd name="T10" fmla="*/ 890 w 1356"/>
                    <a:gd name="T11" fmla="*/ 151 h 738"/>
                    <a:gd name="T12" fmla="*/ 847 w 1356"/>
                    <a:gd name="T13" fmla="*/ 278 h 738"/>
                    <a:gd name="T14" fmla="*/ 761 w 1356"/>
                    <a:gd name="T15" fmla="*/ 236 h 738"/>
                    <a:gd name="T16" fmla="*/ 633 w 1356"/>
                    <a:gd name="T17" fmla="*/ 516 h 738"/>
                    <a:gd name="T18" fmla="*/ 144 w 1356"/>
                    <a:gd name="T19" fmla="*/ 538 h 738"/>
                    <a:gd name="T20" fmla="*/ 3 w 1356"/>
                    <a:gd name="T21" fmla="*/ 453 h 7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56" h="738">
                      <a:moveTo>
                        <a:pt x="4" y="590"/>
                      </a:moveTo>
                      <a:cubicBezTo>
                        <a:pt x="8" y="509"/>
                        <a:pt x="132" y="290"/>
                        <a:pt x="242" y="215"/>
                      </a:cubicBezTo>
                      <a:cubicBezTo>
                        <a:pt x="352" y="140"/>
                        <a:pt x="540" y="122"/>
                        <a:pt x="663" y="142"/>
                      </a:cubicBezTo>
                      <a:cubicBezTo>
                        <a:pt x="786" y="162"/>
                        <a:pt x="908" y="354"/>
                        <a:pt x="983" y="334"/>
                      </a:cubicBezTo>
                      <a:cubicBezTo>
                        <a:pt x="1058" y="314"/>
                        <a:pt x="1053" y="46"/>
                        <a:pt x="1111" y="23"/>
                      </a:cubicBezTo>
                      <a:cubicBezTo>
                        <a:pt x="1169" y="0"/>
                        <a:pt x="1304" y="141"/>
                        <a:pt x="1330" y="197"/>
                      </a:cubicBezTo>
                      <a:cubicBezTo>
                        <a:pt x="1356" y="253"/>
                        <a:pt x="1298" y="344"/>
                        <a:pt x="1266" y="362"/>
                      </a:cubicBezTo>
                      <a:cubicBezTo>
                        <a:pt x="1234" y="380"/>
                        <a:pt x="1191" y="255"/>
                        <a:pt x="1138" y="307"/>
                      </a:cubicBezTo>
                      <a:cubicBezTo>
                        <a:pt x="1085" y="359"/>
                        <a:pt x="1100" y="606"/>
                        <a:pt x="946" y="672"/>
                      </a:cubicBezTo>
                      <a:cubicBezTo>
                        <a:pt x="792" y="738"/>
                        <a:pt x="372" y="715"/>
                        <a:pt x="215" y="700"/>
                      </a:cubicBezTo>
                      <a:cubicBezTo>
                        <a:pt x="58" y="685"/>
                        <a:pt x="0" y="671"/>
                        <a:pt x="4" y="5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9243" name="Rectangle 26"/>
                <p:cNvSpPr>
                  <a:spLocks noChangeArrowheads="1"/>
                </p:cNvSpPr>
                <p:nvPr/>
              </p:nvSpPr>
              <p:spPr bwMode="auto">
                <a:xfrm>
                  <a:off x="1947" y="3290"/>
                  <a:ext cx="907" cy="5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  <p:sp>
            <p:nvSpPr>
              <p:cNvPr id="436251" name="Text Box 27"/>
              <p:cNvSpPr txBox="1">
                <a:spLocks noChangeArrowheads="1"/>
              </p:cNvSpPr>
              <p:nvPr/>
            </p:nvSpPr>
            <p:spPr bwMode="auto">
              <a:xfrm>
                <a:off x="3297" y="1876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min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52" name="Text Box 28"/>
              <p:cNvSpPr txBox="1">
                <a:spLocks noChangeArrowheads="1"/>
              </p:cNvSpPr>
              <p:nvPr/>
            </p:nvSpPr>
            <p:spPr bwMode="auto">
              <a:xfrm>
                <a:off x="4121" y="1867"/>
                <a:ext cx="5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max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53" name="Text Box 29"/>
              <p:cNvSpPr txBox="1">
                <a:spLocks noChangeArrowheads="1"/>
              </p:cNvSpPr>
              <p:nvPr/>
            </p:nvSpPr>
            <p:spPr bwMode="auto">
              <a:xfrm>
                <a:off x="2977" y="1710"/>
                <a:ext cx="3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min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54" name="Text Box 30"/>
              <p:cNvSpPr txBox="1">
                <a:spLocks noChangeArrowheads="1"/>
              </p:cNvSpPr>
              <p:nvPr/>
            </p:nvSpPr>
            <p:spPr bwMode="auto">
              <a:xfrm>
                <a:off x="2939" y="1217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max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55" name="Text Box 31"/>
              <p:cNvSpPr txBox="1">
                <a:spLocks noChangeArrowheads="1"/>
              </p:cNvSpPr>
              <p:nvPr/>
            </p:nvSpPr>
            <p:spPr bwMode="auto">
              <a:xfrm>
                <a:off x="3597" y="1528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9227" name="Group 32"/>
            <p:cNvGrpSpPr>
              <a:grpSpLocks/>
            </p:cNvGrpSpPr>
            <p:nvPr/>
          </p:nvGrpSpPr>
          <p:grpSpPr bwMode="auto">
            <a:xfrm>
              <a:off x="3423" y="2542"/>
              <a:ext cx="1716" cy="909"/>
              <a:chOff x="2939" y="1217"/>
              <a:chExt cx="1716" cy="909"/>
            </a:xfrm>
          </p:grpSpPr>
          <p:grpSp>
            <p:nvGrpSpPr>
              <p:cNvPr id="9228" name="Group 33"/>
              <p:cNvGrpSpPr>
                <a:grpSpLocks/>
              </p:cNvGrpSpPr>
              <p:nvPr/>
            </p:nvGrpSpPr>
            <p:grpSpPr bwMode="auto">
              <a:xfrm>
                <a:off x="3402" y="1360"/>
                <a:ext cx="908" cy="567"/>
                <a:chOff x="1946" y="3281"/>
                <a:chExt cx="908" cy="567"/>
              </a:xfrm>
            </p:grpSpPr>
            <p:sp>
              <p:nvSpPr>
                <p:cNvPr id="9234" name="Freeform 34"/>
                <p:cNvSpPr>
                  <a:spLocks/>
                </p:cNvSpPr>
                <p:nvPr/>
              </p:nvSpPr>
              <p:spPr bwMode="auto">
                <a:xfrm>
                  <a:off x="1946" y="3281"/>
                  <a:ext cx="907" cy="567"/>
                </a:xfrm>
                <a:custGeom>
                  <a:avLst/>
                  <a:gdLst>
                    <a:gd name="T0" fmla="*/ 3 w 1356"/>
                    <a:gd name="T1" fmla="*/ 453 h 738"/>
                    <a:gd name="T2" fmla="*/ 162 w 1356"/>
                    <a:gd name="T3" fmla="*/ 165 h 738"/>
                    <a:gd name="T4" fmla="*/ 443 w 1356"/>
                    <a:gd name="T5" fmla="*/ 109 h 738"/>
                    <a:gd name="T6" fmla="*/ 658 w 1356"/>
                    <a:gd name="T7" fmla="*/ 257 h 738"/>
                    <a:gd name="T8" fmla="*/ 743 w 1356"/>
                    <a:gd name="T9" fmla="*/ 18 h 738"/>
                    <a:gd name="T10" fmla="*/ 890 w 1356"/>
                    <a:gd name="T11" fmla="*/ 151 h 738"/>
                    <a:gd name="T12" fmla="*/ 847 w 1356"/>
                    <a:gd name="T13" fmla="*/ 278 h 738"/>
                    <a:gd name="T14" fmla="*/ 761 w 1356"/>
                    <a:gd name="T15" fmla="*/ 236 h 738"/>
                    <a:gd name="T16" fmla="*/ 633 w 1356"/>
                    <a:gd name="T17" fmla="*/ 516 h 738"/>
                    <a:gd name="T18" fmla="*/ 144 w 1356"/>
                    <a:gd name="T19" fmla="*/ 538 h 738"/>
                    <a:gd name="T20" fmla="*/ 3 w 1356"/>
                    <a:gd name="T21" fmla="*/ 453 h 7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56" h="738">
                      <a:moveTo>
                        <a:pt x="4" y="590"/>
                      </a:moveTo>
                      <a:cubicBezTo>
                        <a:pt x="8" y="509"/>
                        <a:pt x="132" y="290"/>
                        <a:pt x="242" y="215"/>
                      </a:cubicBezTo>
                      <a:cubicBezTo>
                        <a:pt x="352" y="140"/>
                        <a:pt x="540" y="122"/>
                        <a:pt x="663" y="142"/>
                      </a:cubicBezTo>
                      <a:cubicBezTo>
                        <a:pt x="786" y="162"/>
                        <a:pt x="908" y="354"/>
                        <a:pt x="983" y="334"/>
                      </a:cubicBezTo>
                      <a:cubicBezTo>
                        <a:pt x="1058" y="314"/>
                        <a:pt x="1053" y="46"/>
                        <a:pt x="1111" y="23"/>
                      </a:cubicBezTo>
                      <a:cubicBezTo>
                        <a:pt x="1169" y="0"/>
                        <a:pt x="1304" y="141"/>
                        <a:pt x="1330" y="197"/>
                      </a:cubicBezTo>
                      <a:cubicBezTo>
                        <a:pt x="1356" y="253"/>
                        <a:pt x="1298" y="344"/>
                        <a:pt x="1266" y="362"/>
                      </a:cubicBezTo>
                      <a:cubicBezTo>
                        <a:pt x="1234" y="380"/>
                        <a:pt x="1191" y="255"/>
                        <a:pt x="1138" y="307"/>
                      </a:cubicBezTo>
                      <a:cubicBezTo>
                        <a:pt x="1085" y="359"/>
                        <a:pt x="1100" y="606"/>
                        <a:pt x="946" y="672"/>
                      </a:cubicBezTo>
                      <a:cubicBezTo>
                        <a:pt x="792" y="738"/>
                        <a:pt x="372" y="715"/>
                        <a:pt x="215" y="700"/>
                      </a:cubicBezTo>
                      <a:cubicBezTo>
                        <a:pt x="58" y="685"/>
                        <a:pt x="0" y="671"/>
                        <a:pt x="4" y="5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9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47" y="3290"/>
                  <a:ext cx="907" cy="5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  <p:sp>
            <p:nvSpPr>
              <p:cNvPr id="436260" name="Text Box 36"/>
              <p:cNvSpPr txBox="1">
                <a:spLocks noChangeArrowheads="1"/>
              </p:cNvSpPr>
              <p:nvPr/>
            </p:nvSpPr>
            <p:spPr bwMode="auto">
              <a:xfrm>
                <a:off x="3297" y="1876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min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61" name="Text Box 37"/>
              <p:cNvSpPr txBox="1">
                <a:spLocks noChangeArrowheads="1"/>
              </p:cNvSpPr>
              <p:nvPr/>
            </p:nvSpPr>
            <p:spPr bwMode="auto">
              <a:xfrm>
                <a:off x="4121" y="1867"/>
                <a:ext cx="5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max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62" name="Text Box 38"/>
              <p:cNvSpPr txBox="1">
                <a:spLocks noChangeArrowheads="1"/>
              </p:cNvSpPr>
              <p:nvPr/>
            </p:nvSpPr>
            <p:spPr bwMode="auto">
              <a:xfrm>
                <a:off x="2977" y="1710"/>
                <a:ext cx="3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min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63" name="Text Box 39"/>
              <p:cNvSpPr txBox="1">
                <a:spLocks noChangeArrowheads="1"/>
              </p:cNvSpPr>
              <p:nvPr/>
            </p:nvSpPr>
            <p:spPr bwMode="auto">
              <a:xfrm>
                <a:off x="2939" y="1217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y</a:t>
                </a:r>
                <a:r>
                  <a:rPr lang="en-GB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max</a:t>
                </a:r>
                <a:endPara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6264" name="Text Box 40"/>
              <p:cNvSpPr txBox="1">
                <a:spLocks noChangeArrowheads="1"/>
              </p:cNvSpPr>
              <p:nvPr/>
            </p:nvSpPr>
            <p:spPr bwMode="auto">
              <a:xfrm>
                <a:off x="3597" y="1528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GB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Bounding-object plane collision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/>
          <a:lstStyle/>
          <a:p>
            <a:r>
              <a:rPr lang="en-GB" dirty="0" smtClean="0"/>
              <a:t>Simple if the plane is aligned to an axis</a:t>
            </a:r>
          </a:p>
          <a:p>
            <a:r>
              <a:rPr lang="en-GB" dirty="0" smtClean="0"/>
              <a:t>Sphere-plane</a:t>
            </a:r>
          </a:p>
          <a:p>
            <a:r>
              <a:rPr lang="en-GB" dirty="0" smtClean="0"/>
              <a:t>Is </a:t>
            </a:r>
            <a:r>
              <a:rPr lang="en-GB" dirty="0" smtClean="0"/>
              <a:t>the bounding radius less than the distance between the centre and the plane?</a:t>
            </a:r>
          </a:p>
          <a:p>
            <a:pPr lvl="1"/>
            <a:r>
              <a:rPr lang="en-GB" dirty="0"/>
              <a:t> </a:t>
            </a:r>
            <a:r>
              <a:rPr lang="en-GB" dirty="0" err="1" smtClean="0"/>
              <a:t>r</a:t>
            </a:r>
            <a:r>
              <a:rPr lang="en-GB" baseline="-25000" dirty="0" err="1" smtClean="0"/>
              <a:t>A</a:t>
            </a:r>
            <a:r>
              <a:rPr lang="en-GB" dirty="0" smtClean="0"/>
              <a:t> &lt;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right</a:t>
            </a:r>
            <a:r>
              <a:rPr lang="en-GB" dirty="0" smtClean="0"/>
              <a:t> –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X</a:t>
            </a:r>
            <a:endParaRPr lang="en-GB" baseline="-25000" dirty="0" smtClean="0"/>
          </a:p>
          <a:p>
            <a:r>
              <a:rPr lang="en-GB" dirty="0" smtClean="0"/>
              <a:t>Box-plane</a:t>
            </a:r>
            <a:endParaRPr lang="en-GB" dirty="0" smtClean="0"/>
          </a:p>
          <a:p>
            <a:pPr marL="274320" lvl="1" indent="0">
              <a:buNone/>
            </a:pPr>
            <a:r>
              <a:rPr lang="en-GB" dirty="0" smtClean="0"/>
              <a:t>has the right wall of the box gone past the plane</a:t>
            </a:r>
          </a:p>
          <a:p>
            <a:pPr lvl="1"/>
            <a:r>
              <a:rPr lang="en-GB" dirty="0" smtClean="0"/>
              <a:t>Is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max</a:t>
            </a:r>
            <a:r>
              <a:rPr lang="en-GB" dirty="0" smtClean="0"/>
              <a:t> &lt; </a:t>
            </a:r>
            <a:r>
              <a:rPr lang="en-GB" dirty="0" err="1"/>
              <a:t>X</a:t>
            </a:r>
            <a:r>
              <a:rPr lang="en-GB" baseline="-25000" dirty="0" err="1"/>
              <a:t>right</a:t>
            </a:r>
            <a:r>
              <a:rPr lang="en-GB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5634643" y="2464593"/>
            <a:ext cx="1527175" cy="2081213"/>
            <a:chOff x="3053" y="1308"/>
            <a:chExt cx="962" cy="1311"/>
          </a:xfrm>
        </p:grpSpPr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3053" y="1308"/>
              <a:ext cx="962" cy="1311"/>
              <a:chOff x="3053" y="1308"/>
              <a:chExt cx="962" cy="1311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053" y="1308"/>
                <a:ext cx="962" cy="1311"/>
                <a:chOff x="3053" y="1308"/>
                <a:chExt cx="962" cy="1311"/>
              </a:xfrm>
            </p:grpSpPr>
            <p:sp>
              <p:nvSpPr>
                <p:cNvPr id="2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05" y="2369"/>
                  <a:ext cx="2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GB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</a:t>
                  </a:r>
                </a:p>
              </p:txBody>
            </p:sp>
            <p:grpSp>
              <p:nvGrpSpPr>
                <p:cNvPr id="23" name="Group 7"/>
                <p:cNvGrpSpPr>
                  <a:grpSpLocks/>
                </p:cNvGrpSpPr>
                <p:nvPr/>
              </p:nvGrpSpPr>
              <p:grpSpPr bwMode="auto">
                <a:xfrm>
                  <a:off x="3053" y="1308"/>
                  <a:ext cx="962" cy="962"/>
                  <a:chOff x="517" y="3029"/>
                  <a:chExt cx="962" cy="962"/>
                </a:xfrm>
              </p:grpSpPr>
              <p:sp>
                <p:nvSpPr>
                  <p:cNvPr id="24" name="Freeform 8"/>
                  <p:cNvSpPr>
                    <a:spLocks/>
                  </p:cNvSpPr>
                  <p:nvPr/>
                </p:nvSpPr>
                <p:spPr bwMode="auto">
                  <a:xfrm>
                    <a:off x="554" y="3201"/>
                    <a:ext cx="907" cy="567"/>
                  </a:xfrm>
                  <a:custGeom>
                    <a:avLst/>
                    <a:gdLst>
                      <a:gd name="T0" fmla="*/ 3 w 1356"/>
                      <a:gd name="T1" fmla="*/ 453 h 738"/>
                      <a:gd name="T2" fmla="*/ 162 w 1356"/>
                      <a:gd name="T3" fmla="*/ 165 h 738"/>
                      <a:gd name="T4" fmla="*/ 443 w 1356"/>
                      <a:gd name="T5" fmla="*/ 109 h 738"/>
                      <a:gd name="T6" fmla="*/ 658 w 1356"/>
                      <a:gd name="T7" fmla="*/ 257 h 738"/>
                      <a:gd name="T8" fmla="*/ 743 w 1356"/>
                      <a:gd name="T9" fmla="*/ 18 h 738"/>
                      <a:gd name="T10" fmla="*/ 890 w 1356"/>
                      <a:gd name="T11" fmla="*/ 151 h 738"/>
                      <a:gd name="T12" fmla="*/ 847 w 1356"/>
                      <a:gd name="T13" fmla="*/ 278 h 738"/>
                      <a:gd name="T14" fmla="*/ 761 w 1356"/>
                      <a:gd name="T15" fmla="*/ 236 h 738"/>
                      <a:gd name="T16" fmla="*/ 633 w 1356"/>
                      <a:gd name="T17" fmla="*/ 516 h 738"/>
                      <a:gd name="T18" fmla="*/ 144 w 1356"/>
                      <a:gd name="T19" fmla="*/ 538 h 738"/>
                      <a:gd name="T20" fmla="*/ 3 w 1356"/>
                      <a:gd name="T21" fmla="*/ 453 h 73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6" h="738">
                        <a:moveTo>
                          <a:pt x="4" y="590"/>
                        </a:moveTo>
                        <a:cubicBezTo>
                          <a:pt x="8" y="509"/>
                          <a:pt x="132" y="290"/>
                          <a:pt x="242" y="215"/>
                        </a:cubicBezTo>
                        <a:cubicBezTo>
                          <a:pt x="352" y="140"/>
                          <a:pt x="540" y="122"/>
                          <a:pt x="663" y="142"/>
                        </a:cubicBezTo>
                        <a:cubicBezTo>
                          <a:pt x="786" y="162"/>
                          <a:pt x="908" y="354"/>
                          <a:pt x="983" y="334"/>
                        </a:cubicBezTo>
                        <a:cubicBezTo>
                          <a:pt x="1058" y="314"/>
                          <a:pt x="1053" y="46"/>
                          <a:pt x="1111" y="23"/>
                        </a:cubicBezTo>
                        <a:cubicBezTo>
                          <a:pt x="1169" y="0"/>
                          <a:pt x="1304" y="141"/>
                          <a:pt x="1330" y="197"/>
                        </a:cubicBezTo>
                        <a:cubicBezTo>
                          <a:pt x="1356" y="253"/>
                          <a:pt x="1298" y="344"/>
                          <a:pt x="1266" y="362"/>
                        </a:cubicBezTo>
                        <a:cubicBezTo>
                          <a:pt x="1234" y="380"/>
                          <a:pt x="1191" y="255"/>
                          <a:pt x="1138" y="307"/>
                        </a:cubicBezTo>
                        <a:cubicBezTo>
                          <a:pt x="1085" y="359"/>
                          <a:pt x="1100" y="606"/>
                          <a:pt x="946" y="672"/>
                        </a:cubicBezTo>
                        <a:cubicBezTo>
                          <a:pt x="792" y="738"/>
                          <a:pt x="372" y="715"/>
                          <a:pt x="215" y="700"/>
                        </a:cubicBezTo>
                        <a:cubicBezTo>
                          <a:pt x="58" y="685"/>
                          <a:pt x="0" y="671"/>
                          <a:pt x="4" y="5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25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7" y="3029"/>
                    <a:ext cx="962" cy="96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483" y="175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38" y="1783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657" y="1480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739" y="1590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A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7543800" y="16764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5231418" y="4148931"/>
            <a:ext cx="2724150" cy="1443037"/>
            <a:chOff x="2939" y="1217"/>
            <a:chExt cx="1716" cy="909"/>
          </a:xfrm>
        </p:grpSpPr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3402" y="1360"/>
              <a:ext cx="908" cy="567"/>
              <a:chOff x="1946" y="3281"/>
              <a:chExt cx="908" cy="567"/>
            </a:xfrm>
          </p:grpSpPr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36" name="Rectangle 17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97" y="1876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4121" y="1867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977" y="171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2939" y="121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597" y="1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6200" y="1447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x</a:t>
            </a:r>
            <a:r>
              <a:rPr lang="en-GB" sz="2000" baseline="-25000" dirty="0" err="1" smtClean="0"/>
              <a:t>righ</a:t>
            </a:r>
            <a:r>
              <a:rPr lang="en-GB" baseline="-25000" dirty="0" err="1" smtClean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01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More general collision detection between a sphere and plane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to know the direction normal to the plane</a:t>
            </a:r>
          </a:p>
          <a:p>
            <a:r>
              <a:rPr lang="en-GB" dirty="0" smtClean="0"/>
              <a:t>Calculate the shorted distance from the sphere centre to the plane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 sphere with a box?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Check the collision of the sphere with the planes defining the </a:t>
            </a:r>
            <a:r>
              <a:rPr lang="en-GB" dirty="0" smtClean="0"/>
              <a:t>box</a:t>
            </a:r>
          </a:p>
          <a:p>
            <a:endParaRPr lang="en-GB" dirty="0" smtClean="0"/>
          </a:p>
          <a:p>
            <a:r>
              <a:rPr lang="en-GB" altLang="en-US" dirty="0" smtClean="0"/>
              <a:t>Collision </a:t>
            </a:r>
            <a:r>
              <a:rPr lang="en-GB" altLang="en-US" dirty="0"/>
              <a:t>has </a:t>
            </a:r>
            <a:r>
              <a:rPr lang="en-GB" altLang="en-US" b="1" dirty="0"/>
              <a:t>not</a:t>
            </a:r>
            <a:r>
              <a:rPr lang="en-GB" altLang="en-US" dirty="0"/>
              <a:t> occurred </a:t>
            </a:r>
            <a:r>
              <a:rPr lang="en-GB" altLang="en-US" dirty="0" smtClean="0"/>
              <a:t>if:</a:t>
            </a:r>
            <a:br>
              <a:rPr lang="en-GB" altLang="en-US" dirty="0" smtClean="0"/>
            </a:br>
            <a:endParaRPr lang="en-GB" altLang="en-US" dirty="0"/>
          </a:p>
          <a:p>
            <a:pPr marL="182880" lvl="1">
              <a:buNone/>
            </a:pPr>
            <a:r>
              <a:rPr lang="en-GB" altLang="en-US" dirty="0" err="1"/>
              <a:t>x</a:t>
            </a:r>
            <a:r>
              <a:rPr lang="en-GB" altLang="en-US" baseline="-25000" dirty="0" err="1"/>
              <a:t>maxA</a:t>
            </a:r>
            <a:r>
              <a:rPr lang="en-GB" altLang="en-US" baseline="-25000" dirty="0"/>
              <a:t> </a:t>
            </a:r>
            <a:r>
              <a:rPr lang="en-GB" altLang="en-US" dirty="0"/>
              <a:t>&lt;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x</a:t>
            </a:r>
            <a:r>
              <a:rPr lang="en-GB" baseline="-25000" dirty="0" smtClean="0"/>
              <a:t> </a:t>
            </a:r>
            <a:r>
              <a:rPr lang="en-GB" dirty="0"/>
              <a:t>-</a:t>
            </a:r>
            <a:r>
              <a:rPr lang="en-GB" dirty="0" smtClean="0"/>
              <a:t> r</a:t>
            </a:r>
            <a:r>
              <a:rPr lang="en-GB" altLang="en-US" baseline="-25000" dirty="0" smtClean="0"/>
              <a:t> </a:t>
            </a:r>
            <a:endParaRPr lang="en-GB" altLang="en-US" dirty="0"/>
          </a:p>
          <a:p>
            <a:pPr marL="182880" lvl="1">
              <a:buNone/>
            </a:pPr>
            <a:r>
              <a:rPr lang="en-GB" altLang="en-US" dirty="0"/>
              <a:t>or </a:t>
            </a:r>
            <a:r>
              <a:rPr lang="en-GB" altLang="en-US" dirty="0" err="1"/>
              <a:t>x</a:t>
            </a:r>
            <a:r>
              <a:rPr lang="en-GB" altLang="en-US" baseline="-25000" dirty="0" err="1"/>
              <a:t>minA</a:t>
            </a:r>
            <a:r>
              <a:rPr lang="en-GB" altLang="en-US" baseline="-25000" dirty="0"/>
              <a:t> </a:t>
            </a:r>
            <a:r>
              <a:rPr lang="en-GB" altLang="en-US" dirty="0"/>
              <a:t>&gt;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x</a:t>
            </a:r>
            <a:r>
              <a:rPr lang="en-GB" baseline="-25000" dirty="0" smtClean="0"/>
              <a:t> </a:t>
            </a:r>
            <a:r>
              <a:rPr lang="en-GB" dirty="0"/>
              <a:t>+ r</a:t>
            </a:r>
            <a:r>
              <a:rPr lang="en-GB" altLang="en-US" baseline="-25000" dirty="0"/>
              <a:t> </a:t>
            </a:r>
            <a:endParaRPr lang="en-GB" altLang="en-US" dirty="0"/>
          </a:p>
          <a:p>
            <a:pPr marL="182880" lvl="1">
              <a:buNone/>
            </a:pPr>
            <a:r>
              <a:rPr lang="en-GB" altLang="en-US" dirty="0" smtClean="0"/>
              <a:t>or </a:t>
            </a:r>
            <a:r>
              <a:rPr lang="en-GB" altLang="en-US" dirty="0" err="1"/>
              <a:t>y</a:t>
            </a:r>
            <a:r>
              <a:rPr lang="en-GB" altLang="en-US" baseline="-25000" dirty="0" err="1" smtClean="0"/>
              <a:t>maxA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&lt;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y</a:t>
            </a:r>
            <a:r>
              <a:rPr lang="en-GB" baseline="-25000" dirty="0" smtClean="0"/>
              <a:t> </a:t>
            </a:r>
            <a:r>
              <a:rPr lang="en-GB" dirty="0"/>
              <a:t>- r</a:t>
            </a:r>
            <a:r>
              <a:rPr lang="en-GB" altLang="en-US" baseline="-25000" dirty="0"/>
              <a:t> </a:t>
            </a:r>
            <a:endParaRPr lang="en-GB" altLang="en-US" dirty="0"/>
          </a:p>
          <a:p>
            <a:pPr marL="182880" lvl="1">
              <a:buNone/>
            </a:pPr>
            <a:r>
              <a:rPr lang="en-GB" altLang="en-US" dirty="0"/>
              <a:t>or </a:t>
            </a:r>
            <a:r>
              <a:rPr lang="en-GB" altLang="en-US" dirty="0" err="1" smtClean="0"/>
              <a:t>y</a:t>
            </a:r>
            <a:r>
              <a:rPr lang="en-GB" altLang="en-US" baseline="-25000" dirty="0" err="1" smtClean="0"/>
              <a:t>minA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&gt;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y</a:t>
            </a:r>
            <a:r>
              <a:rPr lang="en-GB" baseline="-25000" dirty="0" smtClean="0"/>
              <a:t> </a:t>
            </a:r>
            <a:r>
              <a:rPr lang="en-GB" dirty="0"/>
              <a:t>+ r</a:t>
            </a:r>
            <a:r>
              <a:rPr lang="en-GB" altLang="en-US" baseline="-25000" dirty="0"/>
              <a:t> </a:t>
            </a:r>
            <a:endParaRPr lang="en-GB" altLang="en-US" dirty="0"/>
          </a:p>
          <a:p>
            <a:pPr marL="182880" lvl="1">
              <a:buNone/>
            </a:pPr>
            <a:r>
              <a:rPr lang="en-GB" altLang="en-US" dirty="0"/>
              <a:t>o</a:t>
            </a:r>
            <a:r>
              <a:rPr lang="en-GB" altLang="en-US" dirty="0" smtClean="0"/>
              <a:t>r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maxA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&lt;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z</a:t>
            </a:r>
            <a:r>
              <a:rPr lang="en-GB" baseline="-25000" dirty="0" smtClean="0"/>
              <a:t> </a:t>
            </a:r>
            <a:r>
              <a:rPr lang="en-GB" dirty="0"/>
              <a:t>- r</a:t>
            </a:r>
            <a:r>
              <a:rPr lang="en-GB" altLang="en-US" baseline="-25000" dirty="0"/>
              <a:t> </a:t>
            </a:r>
            <a:endParaRPr lang="en-GB" altLang="en-US" dirty="0"/>
          </a:p>
          <a:p>
            <a:pPr marL="182880" lvl="1">
              <a:buNone/>
            </a:pPr>
            <a:r>
              <a:rPr lang="en-GB" altLang="en-US" dirty="0"/>
              <a:t>or </a:t>
            </a:r>
            <a:r>
              <a:rPr lang="en-GB" altLang="en-US" dirty="0" err="1" smtClean="0"/>
              <a:t>z</a:t>
            </a:r>
            <a:r>
              <a:rPr lang="en-GB" altLang="en-US" baseline="-25000" dirty="0" err="1" smtClean="0"/>
              <a:t>minA</a:t>
            </a:r>
            <a:r>
              <a:rPr lang="en-GB" altLang="en-US" baseline="-25000" dirty="0" smtClean="0"/>
              <a:t> </a:t>
            </a:r>
            <a:r>
              <a:rPr lang="en-GB" altLang="en-US" dirty="0"/>
              <a:t>&gt; </a:t>
            </a:r>
            <a:r>
              <a:rPr lang="en-GB" dirty="0" err="1" smtClean="0"/>
              <a:t>centre</a:t>
            </a:r>
            <a:r>
              <a:rPr lang="en-GB" baseline="-25000" dirty="0" err="1" smtClean="0"/>
              <a:t>z</a:t>
            </a:r>
            <a:r>
              <a:rPr lang="en-GB" baseline="-25000" dirty="0" smtClean="0"/>
              <a:t> </a:t>
            </a:r>
            <a:r>
              <a:rPr lang="en-GB" dirty="0"/>
              <a:t>+ r</a:t>
            </a:r>
            <a:r>
              <a:rPr lang="en-GB" altLang="en-US" baseline="-25000" dirty="0"/>
              <a:t> </a:t>
            </a:r>
            <a:endParaRPr lang="en-GB" altLang="en-US" dirty="0"/>
          </a:p>
          <a:p>
            <a:pPr>
              <a:buNone/>
            </a:pPr>
            <a:endParaRPr lang="en-GB" altLang="en-US" baseline="-25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448300" y="1509713"/>
            <a:ext cx="2724150" cy="1443037"/>
            <a:chOff x="2939" y="1217"/>
            <a:chExt cx="1716" cy="909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402" y="1360"/>
              <a:ext cx="908" cy="567"/>
              <a:chOff x="1946" y="3281"/>
              <a:chExt cx="908" cy="567"/>
            </a:xfrm>
          </p:grpSpPr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" name="Rectangle 17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3297" y="1876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121" y="1867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x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2977" y="1710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min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939" y="121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y</a:t>
              </a:r>
              <a:r>
                <a:rPr lang="en-GB" sz="20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max</a:t>
              </a:r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97" y="152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5383818" y="2365067"/>
            <a:ext cx="1527175" cy="1527175"/>
            <a:chOff x="3053" y="1308"/>
            <a:chExt cx="962" cy="962"/>
          </a:xfrm>
        </p:grpSpPr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3053" y="1308"/>
              <a:ext cx="962" cy="962"/>
              <a:chOff x="3053" y="1308"/>
              <a:chExt cx="962" cy="962"/>
            </a:xfrm>
          </p:grpSpPr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053" y="1308"/>
                <a:ext cx="962" cy="962"/>
                <a:chOff x="517" y="3029"/>
                <a:chExt cx="962" cy="962"/>
              </a:xfrm>
            </p:grpSpPr>
            <p:sp>
              <p:nvSpPr>
                <p:cNvPr id="24" name="Freeform 8"/>
                <p:cNvSpPr>
                  <a:spLocks/>
                </p:cNvSpPr>
                <p:nvPr/>
              </p:nvSpPr>
              <p:spPr bwMode="auto">
                <a:xfrm>
                  <a:off x="554" y="3201"/>
                  <a:ext cx="907" cy="567"/>
                </a:xfrm>
                <a:custGeom>
                  <a:avLst/>
                  <a:gdLst>
                    <a:gd name="T0" fmla="*/ 3 w 1356"/>
                    <a:gd name="T1" fmla="*/ 453 h 738"/>
                    <a:gd name="T2" fmla="*/ 162 w 1356"/>
                    <a:gd name="T3" fmla="*/ 165 h 738"/>
                    <a:gd name="T4" fmla="*/ 443 w 1356"/>
                    <a:gd name="T5" fmla="*/ 109 h 738"/>
                    <a:gd name="T6" fmla="*/ 658 w 1356"/>
                    <a:gd name="T7" fmla="*/ 257 h 738"/>
                    <a:gd name="T8" fmla="*/ 743 w 1356"/>
                    <a:gd name="T9" fmla="*/ 18 h 738"/>
                    <a:gd name="T10" fmla="*/ 890 w 1356"/>
                    <a:gd name="T11" fmla="*/ 151 h 738"/>
                    <a:gd name="T12" fmla="*/ 847 w 1356"/>
                    <a:gd name="T13" fmla="*/ 278 h 738"/>
                    <a:gd name="T14" fmla="*/ 761 w 1356"/>
                    <a:gd name="T15" fmla="*/ 236 h 738"/>
                    <a:gd name="T16" fmla="*/ 633 w 1356"/>
                    <a:gd name="T17" fmla="*/ 516 h 738"/>
                    <a:gd name="T18" fmla="*/ 144 w 1356"/>
                    <a:gd name="T19" fmla="*/ 538 h 738"/>
                    <a:gd name="T20" fmla="*/ 3 w 1356"/>
                    <a:gd name="T21" fmla="*/ 453 h 7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56" h="738">
                      <a:moveTo>
                        <a:pt x="4" y="590"/>
                      </a:moveTo>
                      <a:cubicBezTo>
                        <a:pt x="8" y="509"/>
                        <a:pt x="132" y="290"/>
                        <a:pt x="242" y="215"/>
                      </a:cubicBezTo>
                      <a:cubicBezTo>
                        <a:pt x="352" y="140"/>
                        <a:pt x="540" y="122"/>
                        <a:pt x="663" y="142"/>
                      </a:cubicBezTo>
                      <a:cubicBezTo>
                        <a:pt x="786" y="162"/>
                        <a:pt x="908" y="354"/>
                        <a:pt x="983" y="334"/>
                      </a:cubicBezTo>
                      <a:cubicBezTo>
                        <a:pt x="1058" y="314"/>
                        <a:pt x="1053" y="46"/>
                        <a:pt x="1111" y="23"/>
                      </a:cubicBezTo>
                      <a:cubicBezTo>
                        <a:pt x="1169" y="0"/>
                        <a:pt x="1304" y="141"/>
                        <a:pt x="1330" y="197"/>
                      </a:cubicBezTo>
                      <a:cubicBezTo>
                        <a:pt x="1356" y="253"/>
                        <a:pt x="1298" y="344"/>
                        <a:pt x="1266" y="362"/>
                      </a:cubicBezTo>
                      <a:cubicBezTo>
                        <a:pt x="1234" y="380"/>
                        <a:pt x="1191" y="255"/>
                        <a:pt x="1138" y="307"/>
                      </a:cubicBezTo>
                      <a:cubicBezTo>
                        <a:pt x="1085" y="359"/>
                        <a:pt x="1100" y="606"/>
                        <a:pt x="946" y="672"/>
                      </a:cubicBezTo>
                      <a:cubicBezTo>
                        <a:pt x="792" y="738"/>
                        <a:pt x="372" y="715"/>
                        <a:pt x="215" y="700"/>
                      </a:cubicBezTo>
                      <a:cubicBezTo>
                        <a:pt x="58" y="685"/>
                        <a:pt x="0" y="671"/>
                        <a:pt x="4" y="5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5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517" y="3029"/>
                  <a:ext cx="962" cy="96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483" y="175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38" y="1783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657" y="1480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739" y="1590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22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D422EC7-8744-472A-AD8E-B25E03F3B1DB}" type="slidenum">
              <a:rPr lang="en-GB" altLang="en-US"/>
              <a:pPr eaLnBrk="1" hangingPunct="1"/>
              <a:t>14</a:t>
            </a:fld>
            <a:endParaRPr lang="en-GB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Possible problems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71600"/>
            <a:ext cx="8512175" cy="5153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Large </a:t>
            </a:r>
            <a:r>
              <a:rPr lang="en-GB" altLang="en-US" sz="2800" dirty="0" smtClean="0"/>
              <a:t>number of collision tests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Every object checks collision with every other object in the scene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May </a:t>
            </a:r>
            <a:r>
              <a:rPr lang="en-GB" altLang="en-US" sz="2800" dirty="0" smtClean="0"/>
              <a:t>detect false collisions!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Bounding </a:t>
            </a:r>
            <a:r>
              <a:rPr lang="en-GB" altLang="en-US" sz="2400" dirty="0" smtClean="0"/>
              <a:t>volume not a tight fit to game </a:t>
            </a:r>
            <a:r>
              <a:rPr lang="en-GB" altLang="en-US" sz="2400" dirty="0" smtClean="0"/>
              <a:t>object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Collisions </a:t>
            </a:r>
            <a:r>
              <a:rPr lang="en-GB" altLang="en-US" sz="2800" dirty="0" smtClean="0"/>
              <a:t>between small or fast-moving objects may be missed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Move </a:t>
            </a:r>
            <a:r>
              <a:rPr lang="en-GB" altLang="en-US" sz="2400" dirty="0" smtClean="0"/>
              <a:t>right through each other between </a:t>
            </a:r>
            <a:r>
              <a:rPr lang="en-GB" altLang="en-US" sz="2400" dirty="0" smtClean="0"/>
              <a:t>frames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Collision </a:t>
            </a:r>
            <a:r>
              <a:rPr lang="en-GB" altLang="en-US" sz="2800" dirty="0" smtClean="0"/>
              <a:t>detection not fine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Exactly </a:t>
            </a:r>
            <a:r>
              <a:rPr lang="en-GB" altLang="en-US" sz="2400" dirty="0" smtClean="0"/>
              <a:t>when do objects collide?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Exactly </a:t>
            </a:r>
            <a:r>
              <a:rPr lang="en-GB" altLang="en-US" sz="2400" dirty="0" smtClean="0"/>
              <a:t>where do they collide?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6A730AF-0019-4910-99D3-11EB20844C60}" type="slidenum">
              <a:rPr lang="en-GB" altLang="en-US"/>
              <a:pPr eaLnBrk="1" hangingPunct="1"/>
              <a:t>15</a:t>
            </a:fld>
            <a:endParaRPr lang="en-GB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Possible solutions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371600"/>
            <a:ext cx="8658225" cy="524668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Solutions </a:t>
            </a:r>
            <a:r>
              <a:rPr lang="en-GB" altLang="en-US" sz="2400" dirty="0" smtClean="0"/>
              <a:t>used depend on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Keeping </a:t>
            </a:r>
            <a:r>
              <a:rPr lang="en-GB" altLang="en-US" sz="2000" dirty="0" smtClean="0"/>
              <a:t>character within walls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D</a:t>
            </a:r>
            <a:r>
              <a:rPr lang="en-GB" altLang="en-US" sz="2000" dirty="0" smtClean="0"/>
              <a:t>eciding </a:t>
            </a:r>
            <a:r>
              <a:rPr lang="en-GB" altLang="en-US" sz="2000" dirty="0" smtClean="0"/>
              <a:t>whether character has been hit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Pi</a:t>
            </a:r>
            <a:r>
              <a:rPr lang="en-GB" altLang="en-US" sz="2000" dirty="0" smtClean="0"/>
              <a:t>cking </a:t>
            </a:r>
            <a:r>
              <a:rPr lang="en-GB" altLang="en-US" sz="2000" dirty="0" smtClean="0"/>
              <a:t>up objects with virtual </a:t>
            </a:r>
            <a:r>
              <a:rPr lang="en-GB" altLang="en-US" sz="2000" dirty="0" smtClean="0"/>
              <a:t>hand</a:t>
            </a:r>
            <a:br>
              <a:rPr lang="en-GB" altLang="en-US" sz="2000" dirty="0" smtClean="0"/>
            </a:b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Game context 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Improved </a:t>
            </a:r>
            <a:r>
              <a:rPr lang="en-GB" altLang="en-US" sz="2400" dirty="0" smtClean="0"/>
              <a:t>bounding volumes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Ray-bounding </a:t>
            </a:r>
            <a:r>
              <a:rPr lang="en-GB" altLang="en-US" sz="2000" dirty="0" smtClean="0"/>
              <a:t>volume </a:t>
            </a:r>
            <a:r>
              <a:rPr lang="en-GB" altLang="en-US" sz="2000" dirty="0" smtClean="0"/>
              <a:t>tests</a:t>
            </a:r>
            <a:endParaRPr lang="en-GB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More </a:t>
            </a:r>
            <a:r>
              <a:rPr lang="en-GB" altLang="en-US" sz="2000" dirty="0" smtClean="0"/>
              <a:t>accurate bounding boxes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Bounding </a:t>
            </a:r>
            <a:r>
              <a:rPr lang="en-GB" altLang="en-US" sz="2000" dirty="0" smtClean="0"/>
              <a:t>box </a:t>
            </a:r>
            <a:r>
              <a:rPr lang="en-GB" altLang="en-US" sz="2000" dirty="0" smtClean="0"/>
              <a:t>hierarchies</a:t>
            </a:r>
            <a:br>
              <a:rPr lang="en-GB" altLang="en-US" sz="2000" dirty="0" smtClean="0"/>
            </a:b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Spatial </a:t>
            </a:r>
            <a:r>
              <a:rPr lang="en-GB" altLang="en-US" sz="2400" dirty="0" smtClean="0"/>
              <a:t>tests and </a:t>
            </a:r>
            <a:r>
              <a:rPr lang="en-GB" altLang="en-US" sz="2400" dirty="0" smtClean="0"/>
              <a:t>Spatial hierarchies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Broad </a:t>
            </a:r>
            <a:r>
              <a:rPr lang="en-GB" altLang="en-US" sz="2400" dirty="0" smtClean="0"/>
              <a:t>phase / </a:t>
            </a:r>
            <a:r>
              <a:rPr lang="en-GB" altLang="en-US" sz="2400" dirty="0" smtClean="0"/>
              <a:t>Narrow </a:t>
            </a:r>
            <a:r>
              <a:rPr lang="en-GB" altLang="en-US" sz="2400" dirty="0" smtClean="0"/>
              <a:t>phase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Quick </a:t>
            </a:r>
            <a:r>
              <a:rPr lang="en-GB" altLang="en-US" sz="2000" dirty="0" smtClean="0"/>
              <a:t>but less accurate broad phase test eliminates most collisions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Apply </a:t>
            </a:r>
            <a:r>
              <a:rPr lang="en-GB" altLang="en-US" sz="2000" dirty="0" smtClean="0"/>
              <a:t>more detailed tests to '</a:t>
            </a:r>
            <a:r>
              <a:rPr lang="en-GB" altLang="en-US" sz="2000" dirty="0" err="1" smtClean="0"/>
              <a:t>possibles</a:t>
            </a:r>
            <a:r>
              <a:rPr lang="en-GB" altLang="en-US" sz="2000" dirty="0" smtClean="0"/>
              <a:t>' in narrow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7A75E39-C159-4AF9-8D48-6F9FEDC2101F}" type="slidenum">
              <a:rPr lang="en-GB" altLang="en-US"/>
              <a:pPr eaLnBrk="1" hangingPunct="1"/>
              <a:t>16</a:t>
            </a:fld>
            <a:endParaRPr lang="en-GB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General principles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2017713"/>
            <a:ext cx="8424863" cy="4114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Wherever </a:t>
            </a:r>
            <a:r>
              <a:rPr lang="en-GB" altLang="en-US" dirty="0" smtClean="0"/>
              <a:t>possible, use pre-calculation</a:t>
            </a:r>
          </a:p>
          <a:p>
            <a:pPr lvl="1" eaLnBrk="1" hangingPunct="1"/>
            <a:r>
              <a:rPr lang="en-GB" altLang="en-US" dirty="0" smtClean="0"/>
              <a:t>Calculate </a:t>
            </a:r>
            <a:r>
              <a:rPr lang="en-GB" altLang="en-US" dirty="0" smtClean="0"/>
              <a:t>bounding box or hierarchy when object loaded</a:t>
            </a:r>
          </a:p>
          <a:p>
            <a:pPr lvl="1" eaLnBrk="1" hangingPunct="1"/>
            <a:r>
              <a:rPr lang="en-GB" altLang="en-US" dirty="0" smtClean="0"/>
              <a:t>Not </a:t>
            </a:r>
            <a:r>
              <a:rPr lang="en-GB" altLang="en-US" dirty="0" smtClean="0"/>
              <a:t>real-time in each </a:t>
            </a:r>
            <a:r>
              <a:rPr lang="en-GB" altLang="en-US" dirty="0" smtClean="0"/>
              <a:t>frame</a:t>
            </a:r>
          </a:p>
          <a:p>
            <a:pPr lvl="1" eaLnBrk="1" hangingPunct="1"/>
            <a:endParaRPr lang="en-GB" altLang="en-US" dirty="0" smtClean="0"/>
          </a:p>
          <a:p>
            <a:pPr eaLnBrk="1" hangingPunct="1"/>
            <a:r>
              <a:rPr lang="en-US" altLang="en-US" dirty="0" smtClean="0"/>
              <a:t>Exploit </a:t>
            </a:r>
            <a:r>
              <a:rPr lang="en-US" altLang="en-US" dirty="0" smtClean="0"/>
              <a:t>coherence</a:t>
            </a:r>
            <a:endParaRPr lang="en-US" altLang="en-US" sz="2800" dirty="0" smtClean="0"/>
          </a:p>
          <a:p>
            <a:pPr lvl="1" eaLnBrk="1" hangingPunct="1"/>
            <a:r>
              <a:rPr lang="en-US" altLang="en-US" dirty="0" smtClean="0"/>
              <a:t>Small </a:t>
            </a:r>
            <a:r>
              <a:rPr lang="en-US" altLang="en-US" dirty="0" smtClean="0"/>
              <a:t>change in object positions from one frame to the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BDE88E-23A8-4F8A-8136-00FD79A13626}" type="slidenum">
              <a:rPr lang="en-GB" altLang="en-US"/>
              <a:pPr eaLnBrk="1" hangingPunct="1"/>
              <a:t>17</a:t>
            </a:fld>
            <a:endParaRPr lang="en-GB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92138"/>
            <a:ext cx="7793037" cy="722312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Arial" pitchFamily="34" charset="0"/>
              </a:rPr>
              <a:t>Game context</a:t>
            </a:r>
            <a:endParaRPr lang="en-US" altLang="en-US" sz="400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1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Arial" pitchFamily="34" charset="0"/>
              </a:rPr>
              <a:t>What </a:t>
            </a:r>
            <a:r>
              <a:rPr lang="en-US" altLang="en-US" sz="2800" dirty="0" smtClean="0">
                <a:latin typeface="Arial" pitchFamily="34" charset="0"/>
              </a:rPr>
              <a:t>could potentially collide depends on game rules</a:t>
            </a:r>
          </a:p>
          <a:p>
            <a:pPr lvl="1" eaLnBrk="1" hangingPunct="1"/>
            <a:r>
              <a:rPr lang="en-US" altLang="en-US" sz="2400" dirty="0" smtClean="0">
                <a:latin typeface="Arial" pitchFamily="34" charset="0"/>
              </a:rPr>
              <a:t>Example </a:t>
            </a:r>
            <a:r>
              <a:rPr lang="en-US" altLang="en-US" sz="2400" dirty="0" smtClean="0">
                <a:latin typeface="Arial" pitchFamily="34" charset="0"/>
              </a:rPr>
              <a:t>space game – </a:t>
            </a:r>
            <a:endParaRPr lang="en-US" altLang="en-US" sz="2400" dirty="0" smtClean="0">
              <a:latin typeface="Arial" pitchFamily="34" charset="0"/>
            </a:endParaRPr>
          </a:p>
          <a:p>
            <a:pPr lvl="2"/>
            <a:r>
              <a:rPr lang="en-US" altLang="en-US" sz="2200" dirty="0" smtClean="0">
                <a:latin typeface="Arial" pitchFamily="34" charset="0"/>
              </a:rPr>
              <a:t>Player's </a:t>
            </a:r>
            <a:r>
              <a:rPr lang="en-US" altLang="en-US" sz="2200" dirty="0" smtClean="0">
                <a:latin typeface="Arial" pitchFamily="34" charset="0"/>
              </a:rPr>
              <a:t>spaceship, 5 alien ships, 2 bullets fired by each</a:t>
            </a:r>
          </a:p>
          <a:p>
            <a:pPr lvl="2"/>
            <a:r>
              <a:rPr lang="en-US" altLang="en-US" sz="2200" dirty="0" smtClean="0">
                <a:latin typeface="Arial" pitchFamily="34" charset="0"/>
              </a:rPr>
              <a:t>Need </a:t>
            </a:r>
            <a:r>
              <a:rPr lang="en-US" altLang="en-US" sz="2200" dirty="0" smtClean="0">
                <a:latin typeface="Arial" pitchFamily="34" charset="0"/>
              </a:rPr>
              <a:t>to test all pairs </a:t>
            </a:r>
            <a:r>
              <a:rPr lang="en-US" altLang="en-US" sz="2200" dirty="0" smtClean="0">
                <a:latin typeface="Courier New" pitchFamily="49" charset="0"/>
              </a:rPr>
              <a:t>½ x 18 x 17 = 153</a:t>
            </a:r>
            <a:r>
              <a:rPr lang="en-US" altLang="en-US" sz="2200" dirty="0" smtClean="0">
                <a:latin typeface="Arial" pitchFamily="34" charset="0"/>
              </a:rPr>
              <a:t> tests</a:t>
            </a:r>
          </a:p>
          <a:p>
            <a:pPr lvl="1" eaLnBrk="1" hangingPunct="1"/>
            <a:r>
              <a:rPr lang="en-US" altLang="en-US" sz="2400" dirty="0" smtClean="0">
                <a:latin typeface="Arial" pitchFamily="34" charset="0"/>
              </a:rPr>
              <a:t>But </a:t>
            </a:r>
            <a:r>
              <a:rPr lang="en-US" altLang="en-US" sz="2400" dirty="0" smtClean="0">
                <a:latin typeface="Arial" pitchFamily="34" charset="0"/>
              </a:rPr>
              <a:t>perhaps </a:t>
            </a:r>
          </a:p>
          <a:p>
            <a:pPr lvl="2" eaLnBrk="1" hangingPunct="1"/>
            <a:r>
              <a:rPr lang="en-US" altLang="en-US" sz="2000" dirty="0" smtClean="0">
                <a:latin typeface="Arial" pitchFamily="34" charset="0"/>
              </a:rPr>
              <a:t>Alien </a:t>
            </a:r>
            <a:r>
              <a:rPr lang="en-US" altLang="en-US" sz="2000" dirty="0" smtClean="0">
                <a:latin typeface="Arial" pitchFamily="34" charset="0"/>
              </a:rPr>
              <a:t>ships aren't hit by bullets from other alien ships</a:t>
            </a:r>
          </a:p>
          <a:p>
            <a:pPr lvl="2" eaLnBrk="1" hangingPunct="1"/>
            <a:r>
              <a:rPr lang="en-US" altLang="en-US" sz="2000" dirty="0" smtClean="0">
                <a:latin typeface="Arial" pitchFamily="34" charset="0"/>
              </a:rPr>
              <a:t>Alien </a:t>
            </a:r>
            <a:r>
              <a:rPr lang="en-US" altLang="en-US" sz="2000" dirty="0" smtClean="0">
                <a:latin typeface="Arial" pitchFamily="34" charset="0"/>
              </a:rPr>
              <a:t>ships can't hit each other  </a:t>
            </a:r>
          </a:p>
          <a:p>
            <a:pPr lvl="2" eaLnBrk="1" hangingPunct="1"/>
            <a:r>
              <a:rPr lang="en-US" altLang="en-US" sz="2000" dirty="0" smtClean="0">
                <a:latin typeface="Arial" pitchFamily="34" charset="0"/>
              </a:rPr>
              <a:t>Bullets </a:t>
            </a:r>
            <a:r>
              <a:rPr lang="en-US" altLang="en-US" sz="2000" dirty="0" smtClean="0">
                <a:latin typeface="Arial" pitchFamily="34" charset="0"/>
              </a:rPr>
              <a:t>can't hit each other</a:t>
            </a:r>
          </a:p>
          <a:p>
            <a:pPr lvl="2" eaLnBrk="1" hangingPunct="1"/>
            <a:r>
              <a:rPr lang="en-US" altLang="en-US" sz="2000" dirty="0" smtClean="0">
                <a:latin typeface="Arial" pitchFamily="34" charset="0"/>
              </a:rPr>
              <a:t>Spaceship </a:t>
            </a:r>
            <a:r>
              <a:rPr lang="en-US" altLang="en-US" sz="2000" dirty="0" smtClean="0">
                <a:latin typeface="Courier New" pitchFamily="49" charset="0"/>
              </a:rPr>
              <a:t>: 5 </a:t>
            </a:r>
            <a:r>
              <a:rPr lang="en-US" altLang="en-US" sz="2000" dirty="0" smtClean="0">
                <a:latin typeface="Arial" pitchFamily="34" charset="0"/>
              </a:rPr>
              <a:t>alien ships </a:t>
            </a:r>
            <a:r>
              <a:rPr lang="en-US" altLang="en-US" sz="2000" dirty="0" smtClean="0">
                <a:latin typeface="Courier New" pitchFamily="49" charset="0"/>
              </a:rPr>
              <a:t>+</a:t>
            </a:r>
            <a:r>
              <a:rPr lang="en-US" altLang="en-US" sz="2000" dirty="0" smtClean="0">
                <a:latin typeface="Arial" pitchFamily="34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</a:rPr>
              <a:t>(5 x 2)</a:t>
            </a:r>
            <a:r>
              <a:rPr lang="en-US" altLang="en-US" sz="2000" dirty="0" smtClean="0">
                <a:latin typeface="Arial" pitchFamily="34" charset="0"/>
              </a:rPr>
              <a:t> alien bullets </a:t>
            </a:r>
            <a:r>
              <a:rPr lang="en-US" altLang="en-US" sz="2000" dirty="0" smtClean="0">
                <a:latin typeface="Courier New" pitchFamily="49" charset="0"/>
              </a:rPr>
              <a:t>= 15</a:t>
            </a:r>
            <a:r>
              <a:rPr lang="en-US" altLang="en-US" sz="2000" dirty="0" smtClean="0">
                <a:latin typeface="Arial" pitchFamily="34" charset="0"/>
              </a:rPr>
              <a:t> tests</a:t>
            </a:r>
          </a:p>
          <a:p>
            <a:pPr lvl="2" eaLnBrk="1" hangingPunct="1"/>
            <a:r>
              <a:rPr lang="en-US" altLang="en-US" sz="2000" dirty="0" smtClean="0">
                <a:latin typeface="Courier New" pitchFamily="49" charset="0"/>
              </a:rPr>
              <a:t>5 </a:t>
            </a:r>
            <a:r>
              <a:rPr lang="en-US" altLang="en-US" sz="2000" dirty="0" smtClean="0">
                <a:latin typeface="Arial" pitchFamily="34" charset="0"/>
              </a:rPr>
              <a:t>alien ships </a:t>
            </a:r>
            <a:r>
              <a:rPr lang="en-US" altLang="en-US" sz="2000" dirty="0" smtClean="0">
                <a:latin typeface="Courier New" pitchFamily="49" charset="0"/>
              </a:rPr>
              <a:t>: 2</a:t>
            </a:r>
            <a:r>
              <a:rPr lang="en-US" altLang="en-US" sz="2000" dirty="0" smtClean="0">
                <a:latin typeface="Arial" pitchFamily="34" charset="0"/>
              </a:rPr>
              <a:t> player bullets = </a:t>
            </a:r>
            <a:r>
              <a:rPr lang="en-US" altLang="en-US" sz="2000" dirty="0" smtClean="0">
                <a:latin typeface="Courier New" pitchFamily="49" charset="0"/>
              </a:rPr>
              <a:t>10</a:t>
            </a:r>
            <a:r>
              <a:rPr lang="en-US" altLang="en-US" sz="2000" dirty="0" smtClean="0">
                <a:latin typeface="Arial" pitchFamily="34" charset="0"/>
              </a:rPr>
              <a:t> tests</a:t>
            </a:r>
          </a:p>
          <a:p>
            <a:pPr lvl="2" eaLnBrk="1" hangingPunct="1"/>
            <a:r>
              <a:rPr lang="en-US" altLang="en-US" sz="2000" dirty="0" smtClean="0">
                <a:latin typeface="Arial" pitchFamily="34" charset="0"/>
              </a:rPr>
              <a:t>Total </a:t>
            </a:r>
            <a:r>
              <a:rPr lang="en-US" altLang="en-US" sz="2000" dirty="0" smtClean="0">
                <a:latin typeface="Courier New" pitchFamily="49" charset="0"/>
              </a:rPr>
              <a:t>25 </a:t>
            </a:r>
            <a:r>
              <a:rPr lang="en-US" altLang="en-US" sz="2000" dirty="0" smtClean="0">
                <a:latin typeface="Arial" pitchFamily="34" charset="0"/>
              </a:rPr>
              <a:t>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9963705-28E3-48A1-8BD3-2AC3E5FB8A14}" type="slidenum">
              <a:rPr lang="en-GB" altLang="en-US"/>
              <a:pPr eaLnBrk="1" hangingPunct="1"/>
              <a:t>18</a:t>
            </a:fld>
            <a:endParaRPr lang="en-GB" altLang="en-US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atin typeface="Arial" pitchFamily="34" charset="0"/>
              </a:rPr>
              <a:t>Better fitting bounding volumes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39725" y="4529138"/>
            <a:ext cx="7772400" cy="2125662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AABB have to be recalculated when object rotates</a:t>
            </a:r>
          </a:p>
          <a:p>
            <a:pPr eaLnBrk="1" hangingPunct="1"/>
            <a:r>
              <a:rPr lang="en-GB" altLang="en-US" sz="2400" dirty="0" smtClean="0"/>
              <a:t>Might </a:t>
            </a:r>
            <a:r>
              <a:rPr lang="en-GB" altLang="en-US" sz="2400" dirty="0" smtClean="0"/>
              <a:t>not be good fit at some orientations</a:t>
            </a:r>
          </a:p>
          <a:p>
            <a:pPr eaLnBrk="1" hangingPunct="1"/>
            <a:r>
              <a:rPr lang="en-GB" altLang="en-US" sz="2400" dirty="0" smtClean="0"/>
              <a:t>Best </a:t>
            </a:r>
            <a:r>
              <a:rPr lang="en-GB" altLang="en-US" sz="2400" dirty="0" smtClean="0"/>
              <a:t>fit OBB and DOP calculated off-line</a:t>
            </a:r>
          </a:p>
          <a:p>
            <a:pPr lvl="1" eaLnBrk="1" hangingPunct="1"/>
            <a:r>
              <a:rPr lang="en-GB" altLang="en-US" sz="2000" dirty="0" smtClean="0"/>
              <a:t>Rotates </a:t>
            </a:r>
            <a:r>
              <a:rPr lang="en-GB" altLang="en-US" sz="2000" dirty="0" smtClean="0"/>
              <a:t>with object</a:t>
            </a:r>
          </a:p>
          <a:p>
            <a:pPr lvl="1" eaLnBrk="1" hangingPunct="1"/>
            <a:r>
              <a:rPr lang="en-GB" altLang="en-US" sz="2000" dirty="0" smtClean="0"/>
              <a:t>But </a:t>
            </a:r>
            <a:r>
              <a:rPr lang="en-GB" altLang="en-US" sz="2000" dirty="0" smtClean="0"/>
              <a:t>collision tests more complicated – </a:t>
            </a:r>
            <a:r>
              <a:rPr lang="en-GB" altLang="en-US" sz="2000" dirty="0" err="1" smtClean="0"/>
              <a:t>eg</a:t>
            </a:r>
            <a:r>
              <a:rPr lang="en-GB" altLang="en-US" sz="2000" dirty="0" smtClean="0"/>
              <a:t>. separating plane </a:t>
            </a:r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508000" y="1944688"/>
            <a:ext cx="1527175" cy="2444750"/>
            <a:chOff x="320" y="1994"/>
            <a:chExt cx="962" cy="1540"/>
          </a:xfrm>
        </p:grpSpPr>
        <p:sp>
          <p:nvSpPr>
            <p:cNvPr id="439304" name="Text Box 8"/>
            <p:cNvSpPr txBox="1">
              <a:spLocks noChangeArrowheads="1"/>
            </p:cNvSpPr>
            <p:nvPr/>
          </p:nvSpPr>
          <p:spPr bwMode="auto">
            <a:xfrm>
              <a:off x="379" y="3092"/>
              <a:ext cx="84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Bounding sphere</a:t>
              </a:r>
            </a:p>
          </p:txBody>
        </p:sp>
        <p:grpSp>
          <p:nvGrpSpPr>
            <p:cNvPr id="14361" name="Group 9"/>
            <p:cNvGrpSpPr>
              <a:grpSpLocks/>
            </p:cNvGrpSpPr>
            <p:nvPr/>
          </p:nvGrpSpPr>
          <p:grpSpPr bwMode="auto">
            <a:xfrm>
              <a:off x="320" y="1994"/>
              <a:ext cx="962" cy="962"/>
              <a:chOff x="517" y="3029"/>
              <a:chExt cx="962" cy="962"/>
            </a:xfrm>
          </p:grpSpPr>
          <p:sp>
            <p:nvSpPr>
              <p:cNvPr id="14362" name="Freeform 10"/>
              <p:cNvSpPr>
                <a:spLocks/>
              </p:cNvSpPr>
              <p:nvPr/>
            </p:nvSpPr>
            <p:spPr bwMode="auto">
              <a:xfrm>
                <a:off x="554" y="320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63" name="Oval 11"/>
              <p:cNvSpPr>
                <a:spLocks noChangeAspect="1" noChangeArrowheads="1"/>
              </p:cNvSpPr>
              <p:nvPr/>
            </p:nvSpPr>
            <p:spPr bwMode="auto">
              <a:xfrm>
                <a:off x="517" y="3029"/>
                <a:ext cx="962" cy="96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4344" name="Group 12"/>
          <p:cNvGrpSpPr>
            <a:grpSpLocks/>
          </p:cNvGrpSpPr>
          <p:nvPr/>
        </p:nvGrpSpPr>
        <p:grpSpPr bwMode="auto">
          <a:xfrm>
            <a:off x="2622550" y="2187575"/>
            <a:ext cx="1601788" cy="2435225"/>
            <a:chOff x="1689" y="2192"/>
            <a:chExt cx="1009" cy="1534"/>
          </a:xfrm>
        </p:grpSpPr>
        <p:grpSp>
          <p:nvGrpSpPr>
            <p:cNvPr id="14356" name="Group 13"/>
            <p:cNvGrpSpPr>
              <a:grpSpLocks/>
            </p:cNvGrpSpPr>
            <p:nvPr/>
          </p:nvGrpSpPr>
          <p:grpSpPr bwMode="auto">
            <a:xfrm>
              <a:off x="1739" y="2192"/>
              <a:ext cx="908" cy="567"/>
              <a:chOff x="1946" y="3281"/>
              <a:chExt cx="908" cy="567"/>
            </a:xfrm>
          </p:grpSpPr>
          <p:sp>
            <p:nvSpPr>
              <p:cNvPr id="14358" name="Freeform 14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59" name="Rectangle 15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39312" name="Text Box 16"/>
            <p:cNvSpPr txBox="1">
              <a:spLocks noChangeArrowheads="1"/>
            </p:cNvSpPr>
            <p:nvPr/>
          </p:nvSpPr>
          <p:spPr bwMode="auto">
            <a:xfrm>
              <a:off x="1689" y="3092"/>
              <a:ext cx="10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Axis aligned bounding box (AABB)</a:t>
              </a:r>
            </a:p>
          </p:txBody>
        </p:sp>
      </p:grpSp>
      <p:grpSp>
        <p:nvGrpSpPr>
          <p:cNvPr id="14345" name="Group 17"/>
          <p:cNvGrpSpPr>
            <a:grpSpLocks/>
          </p:cNvGrpSpPr>
          <p:nvPr/>
        </p:nvGrpSpPr>
        <p:grpSpPr bwMode="auto">
          <a:xfrm>
            <a:off x="6737350" y="1797050"/>
            <a:ext cx="2111375" cy="2740025"/>
            <a:chOff x="4207" y="2192"/>
            <a:chExt cx="1330" cy="1726"/>
          </a:xfrm>
        </p:grpSpPr>
        <p:grpSp>
          <p:nvGrpSpPr>
            <p:cNvPr id="14351" name="Group 18"/>
            <p:cNvGrpSpPr>
              <a:grpSpLocks/>
            </p:cNvGrpSpPr>
            <p:nvPr/>
          </p:nvGrpSpPr>
          <p:grpSpPr bwMode="auto">
            <a:xfrm>
              <a:off x="4416" y="2192"/>
              <a:ext cx="911" cy="567"/>
              <a:chOff x="3152" y="2164"/>
              <a:chExt cx="911" cy="567"/>
            </a:xfrm>
          </p:grpSpPr>
          <p:sp>
            <p:nvSpPr>
              <p:cNvPr id="14353" name="Freeform 19"/>
              <p:cNvSpPr>
                <a:spLocks/>
              </p:cNvSpPr>
              <p:nvPr/>
            </p:nvSpPr>
            <p:spPr bwMode="auto">
              <a:xfrm>
                <a:off x="3156" y="2164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54" name="Rectangle 20"/>
              <p:cNvSpPr>
                <a:spLocks noChangeArrowheads="1"/>
              </p:cNvSpPr>
              <p:nvPr/>
            </p:nvSpPr>
            <p:spPr bwMode="auto">
              <a:xfrm>
                <a:off x="3152" y="2170"/>
                <a:ext cx="904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4355" name="Freeform 21"/>
              <p:cNvSpPr>
                <a:spLocks/>
              </p:cNvSpPr>
              <p:nvPr/>
            </p:nvSpPr>
            <p:spPr bwMode="auto">
              <a:xfrm>
                <a:off x="3152" y="2170"/>
                <a:ext cx="906" cy="554"/>
              </a:xfrm>
              <a:custGeom>
                <a:avLst/>
                <a:gdLst>
                  <a:gd name="T0" fmla="*/ 30 w 906"/>
                  <a:gd name="T1" fmla="*/ 554 h 554"/>
                  <a:gd name="T2" fmla="*/ 0 w 906"/>
                  <a:gd name="T3" fmla="*/ 466 h 554"/>
                  <a:gd name="T4" fmla="*/ 2 w 906"/>
                  <a:gd name="T5" fmla="*/ 198 h 554"/>
                  <a:gd name="T6" fmla="*/ 570 w 906"/>
                  <a:gd name="T7" fmla="*/ 0 h 554"/>
                  <a:gd name="T8" fmla="*/ 852 w 906"/>
                  <a:gd name="T9" fmla="*/ 2 h 554"/>
                  <a:gd name="T10" fmla="*/ 906 w 906"/>
                  <a:gd name="T11" fmla="*/ 158 h 554"/>
                  <a:gd name="T12" fmla="*/ 906 w 906"/>
                  <a:gd name="T13" fmla="*/ 422 h 554"/>
                  <a:gd name="T14" fmla="*/ 524 w 906"/>
                  <a:gd name="T15" fmla="*/ 552 h 554"/>
                  <a:gd name="T16" fmla="*/ 30 w 906"/>
                  <a:gd name="T17" fmla="*/ 554 h 5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06" h="554">
                    <a:moveTo>
                      <a:pt x="30" y="554"/>
                    </a:moveTo>
                    <a:lnTo>
                      <a:pt x="0" y="466"/>
                    </a:lnTo>
                    <a:lnTo>
                      <a:pt x="2" y="198"/>
                    </a:lnTo>
                    <a:lnTo>
                      <a:pt x="570" y="0"/>
                    </a:lnTo>
                    <a:lnTo>
                      <a:pt x="852" y="2"/>
                    </a:lnTo>
                    <a:lnTo>
                      <a:pt x="906" y="158"/>
                    </a:lnTo>
                    <a:lnTo>
                      <a:pt x="906" y="422"/>
                    </a:lnTo>
                    <a:lnTo>
                      <a:pt x="524" y="552"/>
                    </a:lnTo>
                    <a:lnTo>
                      <a:pt x="30" y="554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4207" y="3092"/>
              <a:ext cx="133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Discrete orientation polytope k-dop (for k = 8)</a:t>
              </a:r>
            </a:p>
          </p:txBody>
        </p:sp>
      </p:grpSp>
      <p:grpSp>
        <p:nvGrpSpPr>
          <p:cNvPr id="14346" name="Group 23"/>
          <p:cNvGrpSpPr>
            <a:grpSpLocks/>
          </p:cNvGrpSpPr>
          <p:nvPr/>
        </p:nvGrpSpPr>
        <p:grpSpPr bwMode="auto">
          <a:xfrm>
            <a:off x="4759325" y="2212975"/>
            <a:ext cx="1601788" cy="2438400"/>
            <a:chOff x="3034" y="2190"/>
            <a:chExt cx="1009" cy="1536"/>
          </a:xfrm>
        </p:grpSpPr>
        <p:grpSp>
          <p:nvGrpSpPr>
            <p:cNvPr id="14347" name="Group 24"/>
            <p:cNvGrpSpPr>
              <a:grpSpLocks/>
            </p:cNvGrpSpPr>
            <p:nvPr/>
          </p:nvGrpSpPr>
          <p:grpSpPr bwMode="auto">
            <a:xfrm>
              <a:off x="3060" y="2190"/>
              <a:ext cx="958" cy="569"/>
              <a:chOff x="3221" y="2938"/>
              <a:chExt cx="958" cy="569"/>
            </a:xfrm>
          </p:grpSpPr>
          <p:sp>
            <p:nvSpPr>
              <p:cNvPr id="14349" name="Freeform 25"/>
              <p:cNvSpPr>
                <a:spLocks/>
              </p:cNvSpPr>
              <p:nvPr/>
            </p:nvSpPr>
            <p:spPr bwMode="auto">
              <a:xfrm>
                <a:off x="3252" y="2938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350" name="Rectangle 26"/>
              <p:cNvSpPr>
                <a:spLocks noChangeArrowheads="1"/>
              </p:cNvSpPr>
              <p:nvPr/>
            </p:nvSpPr>
            <p:spPr bwMode="auto">
              <a:xfrm rot="-1156641">
                <a:off x="3221" y="3000"/>
                <a:ext cx="958" cy="5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3034" y="3092"/>
              <a:ext cx="10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Oriented bounding box (OBB)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F79085-44FC-447B-A900-5AB70C25210D}" type="slidenum">
              <a:rPr lang="en-GB" altLang="en-US"/>
              <a:pPr eaLnBrk="1" hangingPunct="1"/>
              <a:t>19</a:t>
            </a:fld>
            <a:endParaRPr lang="en-GB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Bounding volume hierarchies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878263"/>
            <a:ext cx="7800975" cy="27543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</a:rPr>
              <a:t>If </a:t>
            </a:r>
            <a:r>
              <a:rPr lang="en-US" altLang="en-US" dirty="0" smtClean="0">
                <a:latin typeface="Arial" pitchFamily="34" charset="0"/>
              </a:rPr>
              <a:t>two objects collide at one level in hierarchy, test again next level down</a:t>
            </a:r>
          </a:p>
          <a:p>
            <a:pPr eaLnBrk="1" hangingPunct="1"/>
            <a:r>
              <a:rPr lang="en-US" altLang="en-US" dirty="0" smtClean="0">
                <a:latin typeface="Arial" pitchFamily="34" charset="0"/>
              </a:rPr>
              <a:t>Can </a:t>
            </a:r>
            <a:r>
              <a:rPr lang="en-US" altLang="en-US" dirty="0" smtClean="0">
                <a:latin typeface="Arial" pitchFamily="34" charset="0"/>
              </a:rPr>
              <a:t>use as broad phase strategy</a:t>
            </a:r>
          </a:p>
          <a:p>
            <a:pPr eaLnBrk="1" hangingPunct="1"/>
            <a:r>
              <a:rPr lang="en-US" altLang="en-US" dirty="0" smtClean="0">
                <a:latin typeface="Arial" pitchFamily="34" charset="0"/>
              </a:rPr>
              <a:t>Or </a:t>
            </a:r>
            <a:r>
              <a:rPr lang="en-US" altLang="en-US" dirty="0" smtClean="0">
                <a:latin typeface="Arial" pitchFamily="34" charset="0"/>
              </a:rPr>
              <a:t>single phase if final level detailed enough</a:t>
            </a:r>
          </a:p>
        </p:txBody>
      </p:sp>
      <p:grpSp>
        <p:nvGrpSpPr>
          <p:cNvPr id="15367" name="Group 14"/>
          <p:cNvGrpSpPr>
            <a:grpSpLocks/>
          </p:cNvGrpSpPr>
          <p:nvPr/>
        </p:nvGrpSpPr>
        <p:grpSpPr bwMode="auto">
          <a:xfrm>
            <a:off x="579438" y="2060575"/>
            <a:ext cx="1527175" cy="1527175"/>
            <a:chOff x="517" y="3029"/>
            <a:chExt cx="962" cy="962"/>
          </a:xfrm>
        </p:grpSpPr>
        <p:sp>
          <p:nvSpPr>
            <p:cNvPr id="15389" name="Freeform 15"/>
            <p:cNvSpPr>
              <a:spLocks/>
            </p:cNvSpPr>
            <p:nvPr/>
          </p:nvSpPr>
          <p:spPr bwMode="auto">
            <a:xfrm>
              <a:off x="554" y="3201"/>
              <a:ext cx="907" cy="567"/>
            </a:xfrm>
            <a:custGeom>
              <a:avLst/>
              <a:gdLst>
                <a:gd name="T0" fmla="*/ 3 w 1356"/>
                <a:gd name="T1" fmla="*/ 453 h 738"/>
                <a:gd name="T2" fmla="*/ 162 w 1356"/>
                <a:gd name="T3" fmla="*/ 165 h 738"/>
                <a:gd name="T4" fmla="*/ 443 w 1356"/>
                <a:gd name="T5" fmla="*/ 109 h 738"/>
                <a:gd name="T6" fmla="*/ 658 w 1356"/>
                <a:gd name="T7" fmla="*/ 257 h 738"/>
                <a:gd name="T8" fmla="*/ 743 w 1356"/>
                <a:gd name="T9" fmla="*/ 18 h 738"/>
                <a:gd name="T10" fmla="*/ 890 w 1356"/>
                <a:gd name="T11" fmla="*/ 151 h 738"/>
                <a:gd name="T12" fmla="*/ 847 w 1356"/>
                <a:gd name="T13" fmla="*/ 278 h 738"/>
                <a:gd name="T14" fmla="*/ 761 w 1356"/>
                <a:gd name="T15" fmla="*/ 236 h 738"/>
                <a:gd name="T16" fmla="*/ 633 w 1356"/>
                <a:gd name="T17" fmla="*/ 516 h 738"/>
                <a:gd name="T18" fmla="*/ 144 w 1356"/>
                <a:gd name="T19" fmla="*/ 538 h 738"/>
                <a:gd name="T20" fmla="*/ 3 w 1356"/>
                <a:gd name="T21" fmla="*/ 453 h 7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6" h="738">
                  <a:moveTo>
                    <a:pt x="4" y="590"/>
                  </a:moveTo>
                  <a:cubicBezTo>
                    <a:pt x="8" y="509"/>
                    <a:pt x="132" y="290"/>
                    <a:pt x="242" y="215"/>
                  </a:cubicBezTo>
                  <a:cubicBezTo>
                    <a:pt x="352" y="140"/>
                    <a:pt x="540" y="122"/>
                    <a:pt x="663" y="142"/>
                  </a:cubicBezTo>
                  <a:cubicBezTo>
                    <a:pt x="786" y="162"/>
                    <a:pt x="908" y="354"/>
                    <a:pt x="983" y="334"/>
                  </a:cubicBezTo>
                  <a:cubicBezTo>
                    <a:pt x="1058" y="314"/>
                    <a:pt x="1053" y="46"/>
                    <a:pt x="1111" y="23"/>
                  </a:cubicBezTo>
                  <a:cubicBezTo>
                    <a:pt x="1169" y="0"/>
                    <a:pt x="1304" y="141"/>
                    <a:pt x="1330" y="197"/>
                  </a:cubicBezTo>
                  <a:cubicBezTo>
                    <a:pt x="1356" y="253"/>
                    <a:pt x="1298" y="344"/>
                    <a:pt x="1266" y="362"/>
                  </a:cubicBezTo>
                  <a:cubicBezTo>
                    <a:pt x="1234" y="380"/>
                    <a:pt x="1191" y="255"/>
                    <a:pt x="1138" y="307"/>
                  </a:cubicBezTo>
                  <a:cubicBezTo>
                    <a:pt x="1085" y="359"/>
                    <a:pt x="1100" y="606"/>
                    <a:pt x="946" y="672"/>
                  </a:cubicBezTo>
                  <a:cubicBezTo>
                    <a:pt x="792" y="738"/>
                    <a:pt x="372" y="715"/>
                    <a:pt x="215" y="700"/>
                  </a:cubicBezTo>
                  <a:cubicBezTo>
                    <a:pt x="58" y="685"/>
                    <a:pt x="0" y="671"/>
                    <a:pt x="4" y="5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00FF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390" name="Oval 16"/>
            <p:cNvSpPr>
              <a:spLocks noChangeAspect="1" noChangeArrowheads="1"/>
            </p:cNvSpPr>
            <p:nvPr/>
          </p:nvSpPr>
          <p:spPr bwMode="auto">
            <a:xfrm>
              <a:off x="517" y="3029"/>
              <a:ext cx="962" cy="962"/>
            </a:xfrm>
            <a:prstGeom prst="ellips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5368" name="Freeform 20"/>
          <p:cNvSpPr>
            <a:spLocks/>
          </p:cNvSpPr>
          <p:nvPr/>
        </p:nvSpPr>
        <p:spPr bwMode="auto">
          <a:xfrm>
            <a:off x="3524250" y="2319338"/>
            <a:ext cx="1439863" cy="900112"/>
          </a:xfrm>
          <a:custGeom>
            <a:avLst/>
            <a:gdLst>
              <a:gd name="T0" fmla="*/ 4247 w 1356"/>
              <a:gd name="T1" fmla="*/ 719602 h 738"/>
              <a:gd name="T2" fmla="*/ 256967 w 1356"/>
              <a:gd name="T3" fmla="*/ 262228 h 738"/>
              <a:gd name="T4" fmla="*/ 704004 w 1356"/>
              <a:gd name="T5" fmla="*/ 173192 h 738"/>
              <a:gd name="T6" fmla="*/ 1043794 w 1356"/>
              <a:gd name="T7" fmla="*/ 407368 h 738"/>
              <a:gd name="T8" fmla="*/ 1179711 w 1356"/>
              <a:gd name="T9" fmla="*/ 28052 h 738"/>
              <a:gd name="T10" fmla="*/ 1412255 w 1356"/>
              <a:gd name="T11" fmla="*/ 240274 h 738"/>
              <a:gd name="T12" fmla="*/ 1344297 w 1356"/>
              <a:gd name="T13" fmla="*/ 441518 h 738"/>
              <a:gd name="T14" fmla="*/ 1208381 w 1356"/>
              <a:gd name="T15" fmla="*/ 374437 h 738"/>
              <a:gd name="T16" fmla="*/ 1004506 w 1356"/>
              <a:gd name="T17" fmla="*/ 819614 h 738"/>
              <a:gd name="T18" fmla="*/ 228297 w 1356"/>
              <a:gd name="T19" fmla="*/ 853765 h 738"/>
              <a:gd name="T20" fmla="*/ 4247 w 1356"/>
              <a:gd name="T21" fmla="*/ 719602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56" h="738">
                <a:moveTo>
                  <a:pt x="4" y="590"/>
                </a:moveTo>
                <a:cubicBezTo>
                  <a:pt x="8" y="509"/>
                  <a:pt x="132" y="290"/>
                  <a:pt x="242" y="215"/>
                </a:cubicBezTo>
                <a:cubicBezTo>
                  <a:pt x="352" y="140"/>
                  <a:pt x="540" y="122"/>
                  <a:pt x="663" y="142"/>
                </a:cubicBezTo>
                <a:cubicBezTo>
                  <a:pt x="786" y="162"/>
                  <a:pt x="908" y="354"/>
                  <a:pt x="983" y="334"/>
                </a:cubicBezTo>
                <a:cubicBezTo>
                  <a:pt x="1058" y="314"/>
                  <a:pt x="1053" y="46"/>
                  <a:pt x="1111" y="23"/>
                </a:cubicBezTo>
                <a:cubicBezTo>
                  <a:pt x="1169" y="0"/>
                  <a:pt x="1304" y="141"/>
                  <a:pt x="1330" y="197"/>
                </a:cubicBezTo>
                <a:cubicBezTo>
                  <a:pt x="1356" y="253"/>
                  <a:pt x="1298" y="344"/>
                  <a:pt x="1266" y="362"/>
                </a:cubicBezTo>
                <a:cubicBezTo>
                  <a:pt x="1234" y="380"/>
                  <a:pt x="1191" y="255"/>
                  <a:pt x="1138" y="307"/>
                </a:cubicBezTo>
                <a:cubicBezTo>
                  <a:pt x="1085" y="359"/>
                  <a:pt x="1100" y="606"/>
                  <a:pt x="946" y="672"/>
                </a:cubicBezTo>
                <a:cubicBezTo>
                  <a:pt x="792" y="738"/>
                  <a:pt x="372" y="715"/>
                  <a:pt x="215" y="700"/>
                </a:cubicBezTo>
                <a:cubicBezTo>
                  <a:pt x="58" y="685"/>
                  <a:pt x="0" y="671"/>
                  <a:pt x="4" y="59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369" name="Freeform 25"/>
          <p:cNvSpPr>
            <a:spLocks/>
          </p:cNvSpPr>
          <p:nvPr/>
        </p:nvSpPr>
        <p:spPr bwMode="auto">
          <a:xfrm>
            <a:off x="6165850" y="2349500"/>
            <a:ext cx="1439863" cy="900113"/>
          </a:xfrm>
          <a:custGeom>
            <a:avLst/>
            <a:gdLst>
              <a:gd name="T0" fmla="*/ 4247 w 1356"/>
              <a:gd name="T1" fmla="*/ 719603 h 738"/>
              <a:gd name="T2" fmla="*/ 256967 w 1356"/>
              <a:gd name="T3" fmla="*/ 262228 h 738"/>
              <a:gd name="T4" fmla="*/ 704004 w 1356"/>
              <a:gd name="T5" fmla="*/ 173192 h 738"/>
              <a:gd name="T6" fmla="*/ 1043794 w 1356"/>
              <a:gd name="T7" fmla="*/ 407368 h 738"/>
              <a:gd name="T8" fmla="*/ 1179711 w 1356"/>
              <a:gd name="T9" fmla="*/ 28052 h 738"/>
              <a:gd name="T10" fmla="*/ 1412255 w 1356"/>
              <a:gd name="T11" fmla="*/ 240274 h 738"/>
              <a:gd name="T12" fmla="*/ 1344297 w 1356"/>
              <a:gd name="T13" fmla="*/ 441519 h 738"/>
              <a:gd name="T14" fmla="*/ 1208381 w 1356"/>
              <a:gd name="T15" fmla="*/ 374437 h 738"/>
              <a:gd name="T16" fmla="*/ 1004506 w 1356"/>
              <a:gd name="T17" fmla="*/ 819615 h 738"/>
              <a:gd name="T18" fmla="*/ 228297 w 1356"/>
              <a:gd name="T19" fmla="*/ 853766 h 738"/>
              <a:gd name="T20" fmla="*/ 4247 w 1356"/>
              <a:gd name="T21" fmla="*/ 719603 h 7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56" h="738">
                <a:moveTo>
                  <a:pt x="4" y="590"/>
                </a:moveTo>
                <a:cubicBezTo>
                  <a:pt x="8" y="509"/>
                  <a:pt x="132" y="290"/>
                  <a:pt x="242" y="215"/>
                </a:cubicBezTo>
                <a:cubicBezTo>
                  <a:pt x="352" y="140"/>
                  <a:pt x="540" y="122"/>
                  <a:pt x="663" y="142"/>
                </a:cubicBezTo>
                <a:cubicBezTo>
                  <a:pt x="786" y="162"/>
                  <a:pt x="908" y="354"/>
                  <a:pt x="983" y="334"/>
                </a:cubicBezTo>
                <a:cubicBezTo>
                  <a:pt x="1058" y="314"/>
                  <a:pt x="1053" y="46"/>
                  <a:pt x="1111" y="23"/>
                </a:cubicBezTo>
                <a:cubicBezTo>
                  <a:pt x="1169" y="0"/>
                  <a:pt x="1304" y="141"/>
                  <a:pt x="1330" y="197"/>
                </a:cubicBezTo>
                <a:cubicBezTo>
                  <a:pt x="1356" y="253"/>
                  <a:pt x="1298" y="344"/>
                  <a:pt x="1266" y="362"/>
                </a:cubicBezTo>
                <a:cubicBezTo>
                  <a:pt x="1234" y="380"/>
                  <a:pt x="1191" y="255"/>
                  <a:pt x="1138" y="307"/>
                </a:cubicBezTo>
                <a:cubicBezTo>
                  <a:pt x="1085" y="359"/>
                  <a:pt x="1100" y="606"/>
                  <a:pt x="946" y="672"/>
                </a:cubicBezTo>
                <a:cubicBezTo>
                  <a:pt x="792" y="738"/>
                  <a:pt x="372" y="715"/>
                  <a:pt x="215" y="700"/>
                </a:cubicBezTo>
                <a:cubicBezTo>
                  <a:pt x="58" y="685"/>
                  <a:pt x="0" y="671"/>
                  <a:pt x="4" y="59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370" name="Oval 27"/>
          <p:cNvSpPr>
            <a:spLocks noChangeArrowheads="1"/>
          </p:cNvSpPr>
          <p:nvPr/>
        </p:nvSpPr>
        <p:spPr bwMode="auto">
          <a:xfrm>
            <a:off x="4530725" y="2295525"/>
            <a:ext cx="534988" cy="547688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1" name="Oval 28"/>
          <p:cNvSpPr>
            <a:spLocks noChangeArrowheads="1"/>
          </p:cNvSpPr>
          <p:nvPr/>
        </p:nvSpPr>
        <p:spPr bwMode="auto">
          <a:xfrm>
            <a:off x="3405188" y="2409825"/>
            <a:ext cx="1298575" cy="118427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2" name="Oval 29"/>
          <p:cNvSpPr>
            <a:spLocks noChangeArrowheads="1"/>
          </p:cNvSpPr>
          <p:nvPr/>
        </p:nvSpPr>
        <p:spPr bwMode="auto">
          <a:xfrm>
            <a:off x="7431088" y="2597150"/>
            <a:ext cx="203200" cy="217488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3" name="Oval 30"/>
          <p:cNvSpPr>
            <a:spLocks noChangeArrowheads="1"/>
          </p:cNvSpPr>
          <p:nvPr/>
        </p:nvSpPr>
        <p:spPr bwMode="auto">
          <a:xfrm>
            <a:off x="7243763" y="2352675"/>
            <a:ext cx="331787" cy="3175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4" name="Oval 31"/>
          <p:cNvSpPr>
            <a:spLocks noChangeArrowheads="1"/>
          </p:cNvSpPr>
          <p:nvPr/>
        </p:nvSpPr>
        <p:spPr bwMode="auto">
          <a:xfrm>
            <a:off x="7172325" y="2613025"/>
            <a:ext cx="244475" cy="201613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5" name="Oval 32"/>
          <p:cNvSpPr>
            <a:spLocks noChangeArrowheads="1"/>
          </p:cNvSpPr>
          <p:nvPr/>
        </p:nvSpPr>
        <p:spPr bwMode="auto">
          <a:xfrm>
            <a:off x="6146800" y="2944813"/>
            <a:ext cx="276225" cy="288925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6" name="Oval 34"/>
          <p:cNvSpPr>
            <a:spLocks noChangeArrowheads="1"/>
          </p:cNvSpPr>
          <p:nvPr/>
        </p:nvSpPr>
        <p:spPr bwMode="auto">
          <a:xfrm>
            <a:off x="6205538" y="2727325"/>
            <a:ext cx="287337" cy="303213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7" name="Oval 35"/>
          <p:cNvSpPr>
            <a:spLocks noChangeArrowheads="1"/>
          </p:cNvSpPr>
          <p:nvPr/>
        </p:nvSpPr>
        <p:spPr bwMode="auto">
          <a:xfrm>
            <a:off x="6376988" y="2524125"/>
            <a:ext cx="331787" cy="274638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8" name="Oval 36"/>
          <p:cNvSpPr>
            <a:spLocks noChangeArrowheads="1"/>
          </p:cNvSpPr>
          <p:nvPr/>
        </p:nvSpPr>
        <p:spPr bwMode="auto">
          <a:xfrm>
            <a:off x="6623050" y="2468563"/>
            <a:ext cx="376238" cy="3175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79" name="Oval 38"/>
          <p:cNvSpPr>
            <a:spLocks noChangeArrowheads="1"/>
          </p:cNvSpPr>
          <p:nvPr/>
        </p:nvSpPr>
        <p:spPr bwMode="auto">
          <a:xfrm>
            <a:off x="6969125" y="2627313"/>
            <a:ext cx="288925" cy="317500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80" name="Oval 39"/>
          <p:cNvSpPr>
            <a:spLocks noChangeArrowheads="1"/>
          </p:cNvSpPr>
          <p:nvPr/>
        </p:nvSpPr>
        <p:spPr bwMode="auto">
          <a:xfrm>
            <a:off x="6421438" y="2727325"/>
            <a:ext cx="504825" cy="433388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81" name="Oval 40"/>
          <p:cNvSpPr>
            <a:spLocks noChangeArrowheads="1"/>
          </p:cNvSpPr>
          <p:nvPr/>
        </p:nvSpPr>
        <p:spPr bwMode="auto">
          <a:xfrm>
            <a:off x="6392863" y="2943225"/>
            <a:ext cx="303212" cy="303213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82" name="Oval 42"/>
          <p:cNvSpPr>
            <a:spLocks noChangeArrowheads="1"/>
          </p:cNvSpPr>
          <p:nvPr/>
        </p:nvSpPr>
        <p:spPr bwMode="auto">
          <a:xfrm>
            <a:off x="6911975" y="2857500"/>
            <a:ext cx="388938" cy="388938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83" name="Oval 45"/>
          <p:cNvSpPr>
            <a:spLocks noChangeArrowheads="1"/>
          </p:cNvSpPr>
          <p:nvPr/>
        </p:nvSpPr>
        <p:spPr bwMode="auto">
          <a:xfrm>
            <a:off x="6696075" y="2943225"/>
            <a:ext cx="303213" cy="303213"/>
          </a:xfrm>
          <a:prstGeom prst="ellips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5384" name="Line 46"/>
          <p:cNvSpPr>
            <a:spLocks noChangeShapeType="1"/>
          </p:cNvSpPr>
          <p:nvPr/>
        </p:nvSpPr>
        <p:spPr bwMode="auto">
          <a:xfrm>
            <a:off x="2235200" y="2801938"/>
            <a:ext cx="1084263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5" name="Line 47"/>
          <p:cNvSpPr>
            <a:spLocks noChangeShapeType="1"/>
          </p:cNvSpPr>
          <p:nvPr/>
        </p:nvSpPr>
        <p:spPr bwMode="auto">
          <a:xfrm flipV="1">
            <a:off x="5238750" y="2409825"/>
            <a:ext cx="203517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6" name="Line 48"/>
          <p:cNvSpPr>
            <a:spLocks noChangeShapeType="1"/>
          </p:cNvSpPr>
          <p:nvPr/>
        </p:nvSpPr>
        <p:spPr bwMode="auto">
          <a:xfrm flipV="1">
            <a:off x="2247900" y="2568575"/>
            <a:ext cx="213836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7" name="Line 49"/>
          <p:cNvSpPr>
            <a:spLocks noChangeShapeType="1"/>
          </p:cNvSpPr>
          <p:nvPr/>
        </p:nvSpPr>
        <p:spPr bwMode="auto">
          <a:xfrm>
            <a:off x="5165725" y="2625725"/>
            <a:ext cx="22653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8" name="Line 50"/>
          <p:cNvSpPr>
            <a:spLocks noChangeShapeType="1"/>
          </p:cNvSpPr>
          <p:nvPr/>
        </p:nvSpPr>
        <p:spPr bwMode="auto">
          <a:xfrm>
            <a:off x="5165725" y="2641600"/>
            <a:ext cx="2163763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Last week we:</a:t>
            </a:r>
          </a:p>
          <a:p>
            <a:r>
              <a:rPr lang="en-GB" dirty="0" smtClean="0"/>
              <a:t>Looked </a:t>
            </a:r>
            <a:r>
              <a:rPr lang="en-GB" dirty="0"/>
              <a:t>at the Singleton pattern</a:t>
            </a:r>
          </a:p>
          <a:p>
            <a:r>
              <a:rPr lang="en-GB" dirty="0" smtClean="0"/>
              <a:t>Considered </a:t>
            </a:r>
            <a:r>
              <a:rPr lang="en-GB" dirty="0"/>
              <a:t>how to implement 1 to many associations using container classes from the Standard Template Library (STL)</a:t>
            </a:r>
          </a:p>
          <a:p>
            <a:pPr marL="0" indent="0">
              <a:buNone/>
            </a:pPr>
            <a:r>
              <a:rPr lang="en-GB" dirty="0" smtClean="0"/>
              <a:t>Today we will:</a:t>
            </a:r>
          </a:p>
          <a:p>
            <a:r>
              <a:rPr lang="en-GB" dirty="0" smtClean="0"/>
              <a:t>Discuss </a:t>
            </a:r>
            <a:r>
              <a:rPr lang="en-GB" dirty="0" smtClean="0"/>
              <a:t>assignment part 1 feedback</a:t>
            </a:r>
          </a:p>
          <a:p>
            <a:r>
              <a:rPr lang="en-GB" dirty="0" smtClean="0"/>
              <a:t>Introduce </a:t>
            </a:r>
            <a:r>
              <a:rPr lang="en-GB" dirty="0" smtClean="0"/>
              <a:t>methods for collision detection</a:t>
            </a:r>
          </a:p>
          <a:p>
            <a:r>
              <a:rPr lang="en-GB" dirty="0" smtClean="0"/>
              <a:t>Look </a:t>
            </a:r>
            <a:r>
              <a:rPr lang="en-GB" dirty="0" smtClean="0"/>
              <a:t>in detail at collision detection using bounding spheres and boxes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F549C5-804C-4722-A5D6-D65B88DD6F4F}" type="slidenum">
              <a:rPr lang="en-GB" altLang="en-US"/>
              <a:pPr eaLnBrk="1" hangingPunct="1"/>
              <a:t>20</a:t>
            </a:fld>
            <a:endParaRPr lang="en-GB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Ray-bounding sphere collisions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524001"/>
            <a:ext cx="5305425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Useful </a:t>
            </a:r>
            <a:r>
              <a:rPr lang="en-GB" altLang="en-US" sz="2400" dirty="0" smtClean="0"/>
              <a:t>for small, fast moving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bullets – describe path as a ray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may go right through target between </a:t>
            </a:r>
            <a:r>
              <a:rPr lang="en-GB" altLang="en-US" sz="2000" dirty="0" smtClean="0"/>
              <a:t>frames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Use </a:t>
            </a:r>
            <a:r>
              <a:rPr lang="en-GB" altLang="en-US" sz="2400" dirty="0" smtClean="0"/>
              <a:t>parametric equations (position as a function of velocity and time) to describe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path of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bounding sphere of </a:t>
            </a:r>
            <a:r>
              <a:rPr lang="en-GB" altLang="en-US" sz="2000" dirty="0" smtClean="0"/>
              <a:t>target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Solve </a:t>
            </a:r>
            <a:r>
              <a:rPr lang="en-GB" altLang="en-US" sz="2400" dirty="0" smtClean="0"/>
              <a:t>for time </a:t>
            </a: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If </a:t>
            </a:r>
            <a:r>
              <a:rPr lang="en-GB" altLang="en-US" sz="2400" dirty="0" smtClean="0"/>
              <a:t>object hits target, get times of </a:t>
            </a:r>
            <a:r>
              <a:rPr lang="en-GB" altLang="en-US" sz="2400" dirty="0" smtClean="0"/>
              <a:t>collisions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If </a:t>
            </a:r>
            <a:r>
              <a:rPr lang="en-GB" altLang="en-US" sz="2400" dirty="0" smtClean="0"/>
              <a:t>it misses, equation has no real roots</a:t>
            </a: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5603875" y="1981200"/>
            <a:ext cx="2422525" cy="2425700"/>
            <a:chOff x="3731" y="1248"/>
            <a:chExt cx="1325" cy="1322"/>
          </a:xfrm>
        </p:grpSpPr>
        <p:grpSp>
          <p:nvGrpSpPr>
            <p:cNvPr id="20497" name="Group 5"/>
            <p:cNvGrpSpPr>
              <a:grpSpLocks/>
            </p:cNvGrpSpPr>
            <p:nvPr/>
          </p:nvGrpSpPr>
          <p:grpSpPr bwMode="auto">
            <a:xfrm>
              <a:off x="3731" y="1248"/>
              <a:ext cx="1325" cy="1322"/>
              <a:chOff x="3731" y="1248"/>
              <a:chExt cx="1325" cy="1322"/>
            </a:xfrm>
          </p:grpSpPr>
          <p:sp>
            <p:nvSpPr>
              <p:cNvPr id="463878" name="Text Box 6"/>
              <p:cNvSpPr txBox="1">
                <a:spLocks noChangeArrowheads="1"/>
              </p:cNvSpPr>
              <p:nvPr/>
            </p:nvSpPr>
            <p:spPr bwMode="auto">
              <a:xfrm>
                <a:off x="3731" y="2420"/>
                <a:ext cx="288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p1</a:t>
                </a:r>
                <a:endParaRPr lang="en-GB"/>
              </a:p>
            </p:txBody>
          </p:sp>
          <p:grpSp>
            <p:nvGrpSpPr>
              <p:cNvPr id="20500" name="Group 7"/>
              <p:cNvGrpSpPr>
                <a:grpSpLocks/>
              </p:cNvGrpSpPr>
              <p:nvPr/>
            </p:nvGrpSpPr>
            <p:grpSpPr bwMode="auto">
              <a:xfrm>
                <a:off x="4000" y="1404"/>
                <a:ext cx="717" cy="723"/>
                <a:chOff x="1872" y="7920"/>
                <a:chExt cx="1792" cy="1775"/>
              </a:xfrm>
            </p:grpSpPr>
            <p:sp>
              <p:nvSpPr>
                <p:cNvPr id="20506" name="Freeform 8"/>
                <p:cNvSpPr>
                  <a:spLocks/>
                </p:cNvSpPr>
                <p:nvPr/>
              </p:nvSpPr>
              <p:spPr bwMode="auto">
                <a:xfrm>
                  <a:off x="1941" y="8237"/>
                  <a:ext cx="1689" cy="1047"/>
                </a:xfrm>
                <a:custGeom>
                  <a:avLst/>
                  <a:gdLst>
                    <a:gd name="T0" fmla="*/ 5 w 1356"/>
                    <a:gd name="T1" fmla="*/ 837 h 738"/>
                    <a:gd name="T2" fmla="*/ 301 w 1356"/>
                    <a:gd name="T3" fmla="*/ 305 h 738"/>
                    <a:gd name="T4" fmla="*/ 826 w 1356"/>
                    <a:gd name="T5" fmla="*/ 201 h 738"/>
                    <a:gd name="T6" fmla="*/ 1224 w 1356"/>
                    <a:gd name="T7" fmla="*/ 474 h 738"/>
                    <a:gd name="T8" fmla="*/ 1384 w 1356"/>
                    <a:gd name="T9" fmla="*/ 33 h 738"/>
                    <a:gd name="T10" fmla="*/ 1657 w 1356"/>
                    <a:gd name="T11" fmla="*/ 279 h 738"/>
                    <a:gd name="T12" fmla="*/ 1577 w 1356"/>
                    <a:gd name="T13" fmla="*/ 514 h 738"/>
                    <a:gd name="T14" fmla="*/ 1417 w 1356"/>
                    <a:gd name="T15" fmla="*/ 436 h 738"/>
                    <a:gd name="T16" fmla="*/ 1178 w 1356"/>
                    <a:gd name="T17" fmla="*/ 953 h 738"/>
                    <a:gd name="T18" fmla="*/ 268 w 1356"/>
                    <a:gd name="T19" fmla="*/ 993 h 738"/>
                    <a:gd name="T20" fmla="*/ 5 w 1356"/>
                    <a:gd name="T21" fmla="*/ 837 h 7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56" h="738">
                      <a:moveTo>
                        <a:pt x="4" y="590"/>
                      </a:moveTo>
                      <a:cubicBezTo>
                        <a:pt x="8" y="509"/>
                        <a:pt x="132" y="290"/>
                        <a:pt x="242" y="215"/>
                      </a:cubicBezTo>
                      <a:cubicBezTo>
                        <a:pt x="352" y="140"/>
                        <a:pt x="540" y="122"/>
                        <a:pt x="663" y="142"/>
                      </a:cubicBezTo>
                      <a:cubicBezTo>
                        <a:pt x="786" y="162"/>
                        <a:pt x="908" y="354"/>
                        <a:pt x="983" y="334"/>
                      </a:cubicBezTo>
                      <a:cubicBezTo>
                        <a:pt x="1058" y="314"/>
                        <a:pt x="1053" y="46"/>
                        <a:pt x="1111" y="23"/>
                      </a:cubicBezTo>
                      <a:cubicBezTo>
                        <a:pt x="1169" y="0"/>
                        <a:pt x="1304" y="141"/>
                        <a:pt x="1330" y="197"/>
                      </a:cubicBezTo>
                      <a:cubicBezTo>
                        <a:pt x="1356" y="253"/>
                        <a:pt x="1298" y="344"/>
                        <a:pt x="1266" y="362"/>
                      </a:cubicBezTo>
                      <a:cubicBezTo>
                        <a:pt x="1234" y="380"/>
                        <a:pt x="1191" y="255"/>
                        <a:pt x="1138" y="307"/>
                      </a:cubicBezTo>
                      <a:cubicBezTo>
                        <a:pt x="1085" y="359"/>
                        <a:pt x="1100" y="606"/>
                        <a:pt x="946" y="672"/>
                      </a:cubicBezTo>
                      <a:cubicBezTo>
                        <a:pt x="792" y="738"/>
                        <a:pt x="372" y="715"/>
                        <a:pt x="215" y="700"/>
                      </a:cubicBezTo>
                      <a:cubicBezTo>
                        <a:pt x="58" y="685"/>
                        <a:pt x="0" y="671"/>
                        <a:pt x="4" y="59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700" cap="flat" cmpd="sng">
                  <a:solidFill>
                    <a:srgbClr val="333333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193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050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1872" y="7920"/>
                  <a:ext cx="1792" cy="1775"/>
                </a:xfrm>
                <a:prstGeom prst="ellipse">
                  <a:avLst/>
                </a:prstGeom>
                <a:noFill/>
                <a:ln w="12700">
                  <a:solidFill>
                    <a:srgbClr val="3333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193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n-GB" altLang="en-US"/>
                </a:p>
              </p:txBody>
            </p:sp>
          </p:grpSp>
          <p:sp>
            <p:nvSpPr>
              <p:cNvPr id="20501" name="Line 10"/>
              <p:cNvSpPr>
                <a:spLocks noChangeShapeType="1"/>
              </p:cNvSpPr>
              <p:nvPr/>
            </p:nvSpPr>
            <p:spPr bwMode="auto">
              <a:xfrm flipV="1">
                <a:off x="3961" y="1365"/>
                <a:ext cx="865" cy="10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3883" name="Text Box 11"/>
              <p:cNvSpPr txBox="1">
                <a:spLocks noChangeArrowheads="1"/>
              </p:cNvSpPr>
              <p:nvPr/>
            </p:nvSpPr>
            <p:spPr bwMode="auto">
              <a:xfrm>
                <a:off x="4826" y="1248"/>
                <a:ext cx="230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p2</a:t>
                </a:r>
                <a:endParaRPr lang="en-GB"/>
              </a:p>
            </p:txBody>
          </p:sp>
          <p:sp>
            <p:nvSpPr>
              <p:cNvPr id="20503" name="Oval 12"/>
              <p:cNvSpPr>
                <a:spLocks noChangeArrowheads="1"/>
              </p:cNvSpPr>
              <p:nvPr/>
            </p:nvSpPr>
            <p:spPr bwMode="auto">
              <a:xfrm>
                <a:off x="3904" y="2420"/>
                <a:ext cx="57" cy="59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0504" name="Oval 13"/>
              <p:cNvSpPr>
                <a:spLocks noChangeArrowheads="1"/>
              </p:cNvSpPr>
              <p:nvPr/>
            </p:nvSpPr>
            <p:spPr bwMode="auto">
              <a:xfrm>
                <a:off x="4826" y="1307"/>
                <a:ext cx="57" cy="58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0505" name="AutoShape 14"/>
              <p:cNvSpPr>
                <a:spLocks noChangeArrowheads="1"/>
              </p:cNvSpPr>
              <p:nvPr/>
            </p:nvSpPr>
            <p:spPr bwMode="auto">
              <a:xfrm>
                <a:off x="4134" y="2068"/>
                <a:ext cx="173" cy="118"/>
              </a:xfrm>
              <a:prstGeom prst="irregularSeal1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0498" name="AutoShape 15"/>
            <p:cNvSpPr>
              <a:spLocks noChangeArrowheads="1"/>
            </p:cNvSpPr>
            <p:nvPr/>
          </p:nvSpPr>
          <p:spPr bwMode="auto">
            <a:xfrm>
              <a:off x="4582" y="1510"/>
              <a:ext cx="173" cy="118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0488" name="Group 16"/>
          <p:cNvGrpSpPr>
            <a:grpSpLocks/>
          </p:cNvGrpSpPr>
          <p:nvPr/>
        </p:nvGrpSpPr>
        <p:grpSpPr bwMode="auto">
          <a:xfrm>
            <a:off x="6540500" y="3868738"/>
            <a:ext cx="1927225" cy="2703512"/>
            <a:chOff x="7920" y="7344"/>
            <a:chExt cx="2464" cy="3686"/>
          </a:xfrm>
        </p:grpSpPr>
        <p:sp>
          <p:nvSpPr>
            <p:cNvPr id="463889" name="Text Box 17"/>
            <p:cNvSpPr txBox="1">
              <a:spLocks noChangeArrowheads="1"/>
            </p:cNvSpPr>
            <p:nvPr/>
          </p:nvSpPr>
          <p:spPr bwMode="auto">
            <a:xfrm>
              <a:off x="7920" y="10656"/>
              <a:ext cx="721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193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p1</a:t>
              </a:r>
              <a:endParaRPr lang="en-GB"/>
            </a:p>
          </p:txBody>
        </p:sp>
        <p:grpSp>
          <p:nvGrpSpPr>
            <p:cNvPr id="20490" name="Group 18"/>
            <p:cNvGrpSpPr>
              <a:grpSpLocks/>
            </p:cNvGrpSpPr>
            <p:nvPr/>
          </p:nvGrpSpPr>
          <p:grpSpPr bwMode="auto">
            <a:xfrm>
              <a:off x="8592" y="8160"/>
              <a:ext cx="1792" cy="1775"/>
              <a:chOff x="1872" y="7920"/>
              <a:chExt cx="1792" cy="1775"/>
            </a:xfrm>
          </p:grpSpPr>
          <p:sp>
            <p:nvSpPr>
              <p:cNvPr id="20495" name="Freeform 19"/>
              <p:cNvSpPr>
                <a:spLocks/>
              </p:cNvSpPr>
              <p:nvPr/>
            </p:nvSpPr>
            <p:spPr bwMode="auto">
              <a:xfrm>
                <a:off x="1941" y="8237"/>
                <a:ext cx="1689" cy="1047"/>
              </a:xfrm>
              <a:custGeom>
                <a:avLst/>
                <a:gdLst>
                  <a:gd name="T0" fmla="*/ 5 w 1356"/>
                  <a:gd name="T1" fmla="*/ 837 h 738"/>
                  <a:gd name="T2" fmla="*/ 301 w 1356"/>
                  <a:gd name="T3" fmla="*/ 305 h 738"/>
                  <a:gd name="T4" fmla="*/ 826 w 1356"/>
                  <a:gd name="T5" fmla="*/ 201 h 738"/>
                  <a:gd name="T6" fmla="*/ 1224 w 1356"/>
                  <a:gd name="T7" fmla="*/ 474 h 738"/>
                  <a:gd name="T8" fmla="*/ 1384 w 1356"/>
                  <a:gd name="T9" fmla="*/ 33 h 738"/>
                  <a:gd name="T10" fmla="*/ 1657 w 1356"/>
                  <a:gd name="T11" fmla="*/ 279 h 738"/>
                  <a:gd name="T12" fmla="*/ 1577 w 1356"/>
                  <a:gd name="T13" fmla="*/ 514 h 738"/>
                  <a:gd name="T14" fmla="*/ 1417 w 1356"/>
                  <a:gd name="T15" fmla="*/ 436 h 738"/>
                  <a:gd name="T16" fmla="*/ 1178 w 1356"/>
                  <a:gd name="T17" fmla="*/ 953 h 738"/>
                  <a:gd name="T18" fmla="*/ 268 w 1356"/>
                  <a:gd name="T19" fmla="*/ 993 h 738"/>
                  <a:gd name="T20" fmla="*/ 5 w 1356"/>
                  <a:gd name="T21" fmla="*/ 837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rgbClr val="333333"/>
              </a:solidFill>
              <a:ln w="12700" cap="flat" cmpd="sng">
                <a:solidFill>
                  <a:srgbClr val="333333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0496" name="Oval 20"/>
              <p:cNvSpPr>
                <a:spLocks noChangeAspect="1" noChangeArrowheads="1"/>
              </p:cNvSpPr>
              <p:nvPr/>
            </p:nvSpPr>
            <p:spPr bwMode="auto">
              <a:xfrm>
                <a:off x="1872" y="7920"/>
                <a:ext cx="1792" cy="1775"/>
              </a:xfrm>
              <a:prstGeom prst="ellips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63893" name="Text Box 21"/>
            <p:cNvSpPr txBox="1">
              <a:spLocks noChangeArrowheads="1"/>
            </p:cNvSpPr>
            <p:nvPr/>
          </p:nvSpPr>
          <p:spPr bwMode="auto">
            <a:xfrm>
              <a:off x="8494" y="7344"/>
              <a:ext cx="57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193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p2</a:t>
              </a:r>
              <a:endParaRPr lang="en-GB"/>
            </a:p>
          </p:txBody>
        </p:sp>
        <p:sp>
          <p:nvSpPr>
            <p:cNvPr id="20492" name="Oval 22"/>
            <p:cNvSpPr>
              <a:spLocks noChangeArrowheads="1"/>
            </p:cNvSpPr>
            <p:nvPr/>
          </p:nvSpPr>
          <p:spPr bwMode="auto">
            <a:xfrm>
              <a:off x="8352" y="10656"/>
              <a:ext cx="144" cy="14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493" name="Oval 23"/>
            <p:cNvSpPr>
              <a:spLocks noChangeArrowheads="1"/>
            </p:cNvSpPr>
            <p:nvPr/>
          </p:nvSpPr>
          <p:spPr bwMode="auto">
            <a:xfrm>
              <a:off x="8496" y="7632"/>
              <a:ext cx="144" cy="14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0494" name="Line 24"/>
            <p:cNvSpPr>
              <a:spLocks noChangeShapeType="1"/>
            </p:cNvSpPr>
            <p:nvPr/>
          </p:nvSpPr>
          <p:spPr bwMode="auto">
            <a:xfrm flipV="1">
              <a:off x="8352" y="7776"/>
              <a:ext cx="144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82893A2-F794-4A0E-983A-829031A8BD44}" type="slidenum">
              <a:rPr lang="en-GB" altLang="en-US"/>
              <a:pPr eaLnBrk="1" hangingPunct="1"/>
              <a:t>21</a:t>
            </a:fld>
            <a:endParaRPr lang="en-GB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Ray-bounding box collisions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2017713"/>
            <a:ext cx="5553075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Calculate </a:t>
            </a:r>
            <a:r>
              <a:rPr lang="en-GB" altLang="en-US" dirty="0" smtClean="0"/>
              <a:t>times of intersection of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Ray </a:t>
            </a:r>
            <a:r>
              <a:rPr lang="en-GB" altLang="en-US" dirty="0" smtClean="0"/>
              <a:t>describing path of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Each </a:t>
            </a:r>
            <a:r>
              <a:rPr lang="en-GB" altLang="en-US" dirty="0" smtClean="0"/>
              <a:t>pair of planes containing bounding box </a:t>
            </a:r>
            <a:r>
              <a:rPr lang="en-GB" altLang="en-US" dirty="0" smtClean="0"/>
              <a:t>faces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If </a:t>
            </a:r>
            <a:r>
              <a:rPr lang="en-GB" altLang="en-US" dirty="0" smtClean="0"/>
              <a:t>the ray enters and exits one pair of planes before it has entered another pair, there is no </a:t>
            </a:r>
            <a:r>
              <a:rPr lang="en-GB" altLang="en-US" dirty="0" smtClean="0"/>
              <a:t>collision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>
              <a:lnSpc>
                <a:spcPct val="90000"/>
              </a:lnSpc>
            </a:pPr>
            <a:endParaRPr lang="en-GB" altLang="en-US" dirty="0" smtClean="0"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en-GB" altLang="en-US" dirty="0" smtClean="0">
                <a:hlinkClick r:id="rId3"/>
              </a:rPr>
              <a:t>https</a:t>
            </a:r>
            <a:r>
              <a:rPr lang="en-GB" altLang="en-US" dirty="0">
                <a:hlinkClick r:id="rId3"/>
              </a:rPr>
              <a:t>://</a:t>
            </a:r>
            <a:r>
              <a:rPr lang="en-GB" altLang="en-US" dirty="0" smtClean="0">
                <a:hlinkClick r:id="rId3"/>
              </a:rPr>
              <a:t>www.youtube.com/watch?v=USjbg5QXk3g</a:t>
            </a:r>
            <a:endParaRPr lang="en-GB" altLang="en-US" dirty="0" smtClean="0"/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5484813" y="1847850"/>
            <a:ext cx="3290887" cy="2286000"/>
            <a:chOff x="864" y="3686"/>
            <a:chExt cx="5184" cy="3600"/>
          </a:xfrm>
        </p:grpSpPr>
        <p:grpSp>
          <p:nvGrpSpPr>
            <p:cNvPr id="21529" name="Group 5"/>
            <p:cNvGrpSpPr>
              <a:grpSpLocks/>
            </p:cNvGrpSpPr>
            <p:nvPr/>
          </p:nvGrpSpPr>
          <p:grpSpPr bwMode="auto">
            <a:xfrm>
              <a:off x="2254" y="4550"/>
              <a:ext cx="1778" cy="1066"/>
              <a:chOff x="1824" y="11808"/>
              <a:chExt cx="1752" cy="1151"/>
            </a:xfrm>
          </p:grpSpPr>
          <p:sp>
            <p:nvSpPr>
              <p:cNvPr id="21544" name="Freeform 6"/>
              <p:cNvSpPr>
                <a:spLocks/>
              </p:cNvSpPr>
              <p:nvPr/>
            </p:nvSpPr>
            <p:spPr bwMode="auto">
              <a:xfrm>
                <a:off x="1824" y="11808"/>
                <a:ext cx="1750" cy="1151"/>
              </a:xfrm>
              <a:custGeom>
                <a:avLst/>
                <a:gdLst>
                  <a:gd name="T0" fmla="*/ 5 w 1356"/>
                  <a:gd name="T1" fmla="*/ 920 h 738"/>
                  <a:gd name="T2" fmla="*/ 312 w 1356"/>
                  <a:gd name="T3" fmla="*/ 335 h 738"/>
                  <a:gd name="T4" fmla="*/ 856 w 1356"/>
                  <a:gd name="T5" fmla="*/ 221 h 738"/>
                  <a:gd name="T6" fmla="*/ 1269 w 1356"/>
                  <a:gd name="T7" fmla="*/ 521 h 738"/>
                  <a:gd name="T8" fmla="*/ 1434 w 1356"/>
                  <a:gd name="T9" fmla="*/ 36 h 738"/>
                  <a:gd name="T10" fmla="*/ 1716 w 1356"/>
                  <a:gd name="T11" fmla="*/ 307 h 738"/>
                  <a:gd name="T12" fmla="*/ 1634 w 1356"/>
                  <a:gd name="T13" fmla="*/ 565 h 738"/>
                  <a:gd name="T14" fmla="*/ 1469 w 1356"/>
                  <a:gd name="T15" fmla="*/ 479 h 738"/>
                  <a:gd name="T16" fmla="*/ 1221 w 1356"/>
                  <a:gd name="T17" fmla="*/ 1048 h 738"/>
                  <a:gd name="T18" fmla="*/ 277 w 1356"/>
                  <a:gd name="T19" fmla="*/ 1092 h 738"/>
                  <a:gd name="T20" fmla="*/ 5 w 1356"/>
                  <a:gd name="T21" fmla="*/ 920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rgbClr val="333333"/>
              </a:solidFill>
              <a:ln w="12700" cap="flat" cmpd="sng">
                <a:solidFill>
                  <a:srgbClr val="99FFCC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1545" name="Rectangle 7"/>
              <p:cNvSpPr>
                <a:spLocks noChangeArrowheads="1"/>
              </p:cNvSpPr>
              <p:nvPr/>
            </p:nvSpPr>
            <p:spPr bwMode="auto">
              <a:xfrm>
                <a:off x="1826" y="11826"/>
                <a:ext cx="1750" cy="111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530" name="Group 8"/>
            <p:cNvGrpSpPr>
              <a:grpSpLocks/>
            </p:cNvGrpSpPr>
            <p:nvPr/>
          </p:nvGrpSpPr>
          <p:grpSpPr bwMode="auto">
            <a:xfrm>
              <a:off x="864" y="3686"/>
              <a:ext cx="5184" cy="3600"/>
              <a:chOff x="864" y="3456"/>
              <a:chExt cx="5184" cy="3600"/>
            </a:xfrm>
          </p:grpSpPr>
          <p:sp>
            <p:nvSpPr>
              <p:cNvPr id="21531" name="Line 9"/>
              <p:cNvSpPr>
                <a:spLocks noChangeShapeType="1"/>
              </p:cNvSpPr>
              <p:nvPr/>
            </p:nvSpPr>
            <p:spPr bwMode="auto">
              <a:xfrm>
                <a:off x="864" y="5328"/>
                <a:ext cx="518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906" name="Text Box 10"/>
              <p:cNvSpPr txBox="1">
                <a:spLocks noChangeArrowheads="1"/>
              </p:cNvSpPr>
              <p:nvPr/>
            </p:nvSpPr>
            <p:spPr bwMode="auto">
              <a:xfrm>
                <a:off x="1439" y="6481"/>
                <a:ext cx="720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p1</a:t>
                </a:r>
                <a:endParaRPr lang="en-GB"/>
              </a:p>
            </p:txBody>
          </p:sp>
          <p:sp>
            <p:nvSpPr>
              <p:cNvPr id="21533" name="Line 11"/>
              <p:cNvSpPr>
                <a:spLocks noChangeShapeType="1"/>
              </p:cNvSpPr>
              <p:nvPr/>
            </p:nvSpPr>
            <p:spPr bwMode="auto">
              <a:xfrm flipV="1">
                <a:off x="2016" y="3888"/>
                <a:ext cx="2160" cy="25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4908" name="Text Box 12"/>
              <p:cNvSpPr txBox="1">
                <a:spLocks noChangeArrowheads="1"/>
              </p:cNvSpPr>
              <p:nvPr/>
            </p:nvSpPr>
            <p:spPr bwMode="auto">
              <a:xfrm>
                <a:off x="4175" y="3601"/>
                <a:ext cx="578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p2</a:t>
                </a:r>
                <a:endParaRPr lang="en-GB"/>
              </a:p>
            </p:txBody>
          </p:sp>
          <p:sp>
            <p:nvSpPr>
              <p:cNvPr id="21535" name="Oval 13"/>
              <p:cNvSpPr>
                <a:spLocks noChangeArrowheads="1"/>
              </p:cNvSpPr>
              <p:nvPr/>
            </p:nvSpPr>
            <p:spPr bwMode="auto">
              <a:xfrm>
                <a:off x="1872" y="6480"/>
                <a:ext cx="144" cy="14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1536" name="Oval 14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144" cy="144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1537" name="Line 15"/>
              <p:cNvSpPr>
                <a:spLocks noChangeShapeType="1"/>
              </p:cNvSpPr>
              <p:nvPr/>
            </p:nvSpPr>
            <p:spPr bwMode="auto">
              <a:xfrm>
                <a:off x="864" y="4320"/>
                <a:ext cx="518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8" name="Line 16"/>
              <p:cNvSpPr>
                <a:spLocks noChangeShapeType="1"/>
              </p:cNvSpPr>
              <p:nvPr/>
            </p:nvSpPr>
            <p:spPr bwMode="auto">
              <a:xfrm>
                <a:off x="4032" y="3456"/>
                <a:ext cx="0" cy="345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9" name="Line 1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0" cy="345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40" name="AutoShape 18"/>
              <p:cNvSpPr>
                <a:spLocks noChangeArrowheads="1"/>
              </p:cNvSpPr>
              <p:nvPr/>
            </p:nvSpPr>
            <p:spPr bwMode="auto">
              <a:xfrm>
                <a:off x="2160" y="6048"/>
                <a:ext cx="432" cy="288"/>
              </a:xfrm>
              <a:prstGeom prst="irregularSeal1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1541" name="AutoShape 19"/>
              <p:cNvSpPr>
                <a:spLocks noChangeArrowheads="1"/>
              </p:cNvSpPr>
              <p:nvPr/>
            </p:nvSpPr>
            <p:spPr bwMode="auto">
              <a:xfrm>
                <a:off x="3600" y="4176"/>
                <a:ext cx="432" cy="288"/>
              </a:xfrm>
              <a:prstGeom prst="irregularSeal1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1542" name="AutoShape 20"/>
              <p:cNvSpPr>
                <a:spLocks noChangeArrowheads="1"/>
              </p:cNvSpPr>
              <p:nvPr/>
            </p:nvSpPr>
            <p:spPr bwMode="auto">
              <a:xfrm>
                <a:off x="3888" y="3888"/>
                <a:ext cx="432" cy="288"/>
              </a:xfrm>
              <a:prstGeom prst="irregularSeal1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1543" name="AutoShape 21"/>
              <p:cNvSpPr>
                <a:spLocks noChangeArrowheads="1"/>
              </p:cNvSpPr>
              <p:nvPr/>
            </p:nvSpPr>
            <p:spPr bwMode="auto">
              <a:xfrm>
                <a:off x="2736" y="5184"/>
                <a:ext cx="432" cy="288"/>
              </a:xfrm>
              <a:prstGeom prst="irregularSeal1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5483225" y="4387850"/>
            <a:ext cx="3290888" cy="2470150"/>
            <a:chOff x="6624" y="3456"/>
            <a:chExt cx="5184" cy="3888"/>
          </a:xfrm>
        </p:grpSpPr>
        <p:grpSp>
          <p:nvGrpSpPr>
            <p:cNvPr id="21513" name="Group 23"/>
            <p:cNvGrpSpPr>
              <a:grpSpLocks/>
            </p:cNvGrpSpPr>
            <p:nvPr/>
          </p:nvGrpSpPr>
          <p:grpSpPr bwMode="auto">
            <a:xfrm>
              <a:off x="8064" y="4320"/>
              <a:ext cx="1778" cy="1066"/>
              <a:chOff x="1824" y="11808"/>
              <a:chExt cx="1752" cy="1151"/>
            </a:xfrm>
          </p:grpSpPr>
          <p:sp>
            <p:nvSpPr>
              <p:cNvPr id="21527" name="Freeform 24"/>
              <p:cNvSpPr>
                <a:spLocks/>
              </p:cNvSpPr>
              <p:nvPr/>
            </p:nvSpPr>
            <p:spPr bwMode="auto">
              <a:xfrm>
                <a:off x="1824" y="11808"/>
                <a:ext cx="1750" cy="1151"/>
              </a:xfrm>
              <a:custGeom>
                <a:avLst/>
                <a:gdLst>
                  <a:gd name="T0" fmla="*/ 5 w 1356"/>
                  <a:gd name="T1" fmla="*/ 920 h 738"/>
                  <a:gd name="T2" fmla="*/ 312 w 1356"/>
                  <a:gd name="T3" fmla="*/ 335 h 738"/>
                  <a:gd name="T4" fmla="*/ 856 w 1356"/>
                  <a:gd name="T5" fmla="*/ 221 h 738"/>
                  <a:gd name="T6" fmla="*/ 1269 w 1356"/>
                  <a:gd name="T7" fmla="*/ 521 h 738"/>
                  <a:gd name="T8" fmla="*/ 1434 w 1356"/>
                  <a:gd name="T9" fmla="*/ 36 h 738"/>
                  <a:gd name="T10" fmla="*/ 1716 w 1356"/>
                  <a:gd name="T11" fmla="*/ 307 h 738"/>
                  <a:gd name="T12" fmla="*/ 1634 w 1356"/>
                  <a:gd name="T13" fmla="*/ 565 h 738"/>
                  <a:gd name="T14" fmla="*/ 1469 w 1356"/>
                  <a:gd name="T15" fmla="*/ 479 h 738"/>
                  <a:gd name="T16" fmla="*/ 1221 w 1356"/>
                  <a:gd name="T17" fmla="*/ 1048 h 738"/>
                  <a:gd name="T18" fmla="*/ 277 w 1356"/>
                  <a:gd name="T19" fmla="*/ 1092 h 738"/>
                  <a:gd name="T20" fmla="*/ 5 w 1356"/>
                  <a:gd name="T21" fmla="*/ 920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rgbClr val="333333"/>
              </a:solidFill>
              <a:ln w="12700" cap="flat" cmpd="sng">
                <a:solidFill>
                  <a:srgbClr val="99FFCC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21528" name="Rectangle 25"/>
              <p:cNvSpPr>
                <a:spLocks noChangeArrowheads="1"/>
              </p:cNvSpPr>
              <p:nvPr/>
            </p:nvSpPr>
            <p:spPr bwMode="auto">
              <a:xfrm>
                <a:off x="1826" y="11826"/>
                <a:ext cx="1750" cy="111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193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21514" name="Line 26"/>
            <p:cNvSpPr>
              <a:spLocks noChangeShapeType="1"/>
            </p:cNvSpPr>
            <p:nvPr/>
          </p:nvSpPr>
          <p:spPr bwMode="auto">
            <a:xfrm>
              <a:off x="6624" y="5328"/>
              <a:ext cx="518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4923" name="Text Box 27"/>
            <p:cNvSpPr txBox="1">
              <a:spLocks noChangeArrowheads="1"/>
            </p:cNvSpPr>
            <p:nvPr/>
          </p:nvSpPr>
          <p:spPr bwMode="auto">
            <a:xfrm>
              <a:off x="8785" y="5760"/>
              <a:ext cx="5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193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p1</a:t>
              </a:r>
              <a:endParaRPr lang="en-GB"/>
            </a:p>
          </p:txBody>
        </p:sp>
        <p:sp>
          <p:nvSpPr>
            <p:cNvPr id="21516" name="Line 28"/>
            <p:cNvSpPr>
              <a:spLocks noChangeShapeType="1"/>
            </p:cNvSpPr>
            <p:nvPr/>
          </p:nvSpPr>
          <p:spPr bwMode="auto">
            <a:xfrm flipV="1">
              <a:off x="7488" y="4032"/>
              <a:ext cx="4320" cy="3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4925" name="Text Box 29"/>
            <p:cNvSpPr txBox="1">
              <a:spLocks noChangeArrowheads="1"/>
            </p:cNvSpPr>
            <p:nvPr/>
          </p:nvSpPr>
          <p:spPr bwMode="auto">
            <a:xfrm>
              <a:off x="10800" y="4608"/>
              <a:ext cx="575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193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p2</a:t>
              </a:r>
              <a:endParaRPr lang="en-GB"/>
            </a:p>
          </p:txBody>
        </p:sp>
        <p:sp>
          <p:nvSpPr>
            <p:cNvPr id="21518" name="Oval 30"/>
            <p:cNvSpPr>
              <a:spLocks noChangeArrowheads="1"/>
            </p:cNvSpPr>
            <p:nvPr/>
          </p:nvSpPr>
          <p:spPr bwMode="auto">
            <a:xfrm>
              <a:off x="8928" y="6192"/>
              <a:ext cx="144" cy="14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519" name="Oval 31"/>
            <p:cNvSpPr>
              <a:spLocks noChangeArrowheads="1"/>
            </p:cNvSpPr>
            <p:nvPr/>
          </p:nvSpPr>
          <p:spPr bwMode="auto">
            <a:xfrm>
              <a:off x="10656" y="4752"/>
              <a:ext cx="144" cy="144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520" name="Line 32"/>
            <p:cNvSpPr>
              <a:spLocks noChangeShapeType="1"/>
            </p:cNvSpPr>
            <p:nvPr/>
          </p:nvSpPr>
          <p:spPr bwMode="auto">
            <a:xfrm>
              <a:off x="6624" y="4320"/>
              <a:ext cx="518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>
              <a:off x="9792" y="3456"/>
              <a:ext cx="0" cy="345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2" name="Line 34"/>
            <p:cNvSpPr>
              <a:spLocks noChangeShapeType="1"/>
            </p:cNvSpPr>
            <p:nvPr/>
          </p:nvSpPr>
          <p:spPr bwMode="auto">
            <a:xfrm>
              <a:off x="8064" y="3600"/>
              <a:ext cx="0" cy="345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23" name="AutoShape 35"/>
            <p:cNvSpPr>
              <a:spLocks noChangeArrowheads="1"/>
            </p:cNvSpPr>
            <p:nvPr/>
          </p:nvSpPr>
          <p:spPr bwMode="auto">
            <a:xfrm>
              <a:off x="7920" y="6768"/>
              <a:ext cx="432" cy="288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524" name="AutoShape 36"/>
            <p:cNvSpPr>
              <a:spLocks noChangeArrowheads="1"/>
            </p:cNvSpPr>
            <p:nvPr/>
          </p:nvSpPr>
          <p:spPr bwMode="auto">
            <a:xfrm>
              <a:off x="9936" y="5184"/>
              <a:ext cx="432" cy="288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525" name="AutoShape 37"/>
            <p:cNvSpPr>
              <a:spLocks noChangeArrowheads="1"/>
            </p:cNvSpPr>
            <p:nvPr/>
          </p:nvSpPr>
          <p:spPr bwMode="auto">
            <a:xfrm>
              <a:off x="11232" y="4176"/>
              <a:ext cx="432" cy="288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21526" name="AutoShape 38"/>
            <p:cNvSpPr>
              <a:spLocks noChangeArrowheads="1"/>
            </p:cNvSpPr>
            <p:nvPr/>
          </p:nvSpPr>
          <p:spPr bwMode="auto">
            <a:xfrm>
              <a:off x="9648" y="5472"/>
              <a:ext cx="432" cy="288"/>
            </a:xfrm>
            <a:prstGeom prst="irregularSeal1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229E-329D-4342-BB6A-456326E839FF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itchFamily="34" charset="0"/>
              </a:rPr>
              <a:t>Separating planes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2017713"/>
            <a:ext cx="3621087" cy="4254500"/>
          </a:xfrm>
        </p:spPr>
        <p:txBody>
          <a:bodyPr/>
          <a:lstStyle/>
          <a:p>
            <a:r>
              <a:rPr lang="en-US" altLang="en-US" sz="2800">
                <a:latin typeface="Arial" pitchFamily="34" charset="0"/>
              </a:rPr>
              <a:t>if any plane can separate two objects, they have not  collided</a:t>
            </a:r>
          </a:p>
          <a:p>
            <a:r>
              <a:rPr lang="en-US" altLang="en-US" sz="2800">
                <a:latin typeface="Arial" pitchFamily="34" charset="0"/>
              </a:rPr>
              <a:t>choose a plane containing a face from one object, then it will move with the object</a:t>
            </a:r>
          </a:p>
        </p:txBody>
      </p:sp>
      <p:sp>
        <p:nvSpPr>
          <p:cNvPr id="407556" name="AutoShape 4"/>
          <p:cNvSpPr>
            <a:spLocks noChangeArrowheads="1"/>
          </p:cNvSpPr>
          <p:nvPr/>
        </p:nvSpPr>
        <p:spPr bwMode="auto">
          <a:xfrm>
            <a:off x="4789488" y="2438400"/>
            <a:ext cx="1393825" cy="1233488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6430963" y="3586163"/>
            <a:ext cx="1335087" cy="11461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 flipV="1">
            <a:off x="4470400" y="1697038"/>
            <a:ext cx="3368675" cy="3309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A270-098A-4778-8311-059A93DA553C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itchFamily="34" charset="0"/>
              </a:rPr>
              <a:t>Separating planes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2017713"/>
            <a:ext cx="3621087" cy="425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Arial" pitchFamily="34" charset="0"/>
              </a:rPr>
              <a:t>if after moving, the plane no longer separates the objects, look for a new plane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Arial" pitchFamily="34" charset="0"/>
              </a:rPr>
              <a:t>if none can be found, find point of collision on most recent separating plane</a:t>
            </a:r>
            <a:endParaRPr lang="en-US" altLang="en-US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>
              <a:latin typeface="Arial" pitchFamily="34" charset="0"/>
            </a:endParaRPr>
          </a:p>
        </p:txBody>
      </p:sp>
      <p:sp>
        <p:nvSpPr>
          <p:cNvPr id="452613" name="AutoShape 5"/>
          <p:cNvSpPr>
            <a:spLocks noChangeArrowheads="1"/>
          </p:cNvSpPr>
          <p:nvPr/>
        </p:nvSpPr>
        <p:spPr bwMode="auto">
          <a:xfrm>
            <a:off x="6430963" y="3586163"/>
            <a:ext cx="1335087" cy="11461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2612" name="AutoShape 4"/>
          <p:cNvSpPr>
            <a:spLocks noChangeArrowheads="1"/>
          </p:cNvSpPr>
          <p:nvPr/>
        </p:nvSpPr>
        <p:spPr bwMode="auto">
          <a:xfrm>
            <a:off x="6094413" y="2133600"/>
            <a:ext cx="1393825" cy="1233488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5775325" y="1392238"/>
            <a:ext cx="3368675" cy="3309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>
            <a:off x="4295775" y="3338513"/>
            <a:ext cx="4614863" cy="1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4" grpId="0" animBg="1"/>
      <p:bldP spid="4526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GB" altLang="en-US" smtClean="0"/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GB" dirty="0" smtClean="0"/>
              <a:t>Today we have</a:t>
            </a:r>
          </a:p>
          <a:p>
            <a:r>
              <a:rPr lang="en-GB" dirty="0"/>
              <a:t>D</a:t>
            </a:r>
            <a:r>
              <a:rPr lang="en-GB" dirty="0" smtClean="0"/>
              <a:t>iscussed </a:t>
            </a:r>
            <a:r>
              <a:rPr lang="en-GB" dirty="0"/>
              <a:t>assignment part 1 </a:t>
            </a:r>
            <a:r>
              <a:rPr lang="en-GB" dirty="0" smtClean="0"/>
              <a:t>feedback</a:t>
            </a:r>
          </a:p>
          <a:p>
            <a:endParaRPr lang="en-GB" dirty="0"/>
          </a:p>
          <a:p>
            <a:r>
              <a:rPr lang="en-GB" dirty="0" smtClean="0"/>
              <a:t>Introduced </a:t>
            </a:r>
            <a:r>
              <a:rPr lang="en-GB" dirty="0"/>
              <a:t>methods for collision </a:t>
            </a:r>
            <a:r>
              <a:rPr lang="en-GB" dirty="0" smtClean="0"/>
              <a:t>detection</a:t>
            </a:r>
          </a:p>
          <a:p>
            <a:endParaRPr lang="en-GB" dirty="0"/>
          </a:p>
          <a:p>
            <a:r>
              <a:rPr lang="en-GB" dirty="0" smtClean="0"/>
              <a:t>Looked </a:t>
            </a:r>
            <a:r>
              <a:rPr lang="en-GB" dirty="0"/>
              <a:t>in detail at collision detection using bounding spheres and </a:t>
            </a:r>
            <a:r>
              <a:rPr lang="en-GB" dirty="0" smtClean="0"/>
              <a:t>boxes</a:t>
            </a:r>
          </a:p>
          <a:p>
            <a:endParaRPr lang="en-GB" dirty="0" smtClean="0"/>
          </a:p>
          <a:p>
            <a:r>
              <a:rPr lang="en-GB" dirty="0" smtClean="0"/>
              <a:t>Considered other strategies for collision </a:t>
            </a:r>
            <a:r>
              <a:rPr lang="en-GB" dirty="0" smtClean="0"/>
              <a:t>detection</a:t>
            </a:r>
            <a:endParaRPr lang="en-GB" dirty="0"/>
          </a:p>
          <a:p>
            <a:pPr lvl="1"/>
            <a:r>
              <a:rPr lang="en-GB" dirty="0" smtClean="0"/>
              <a:t>Practice </a:t>
            </a:r>
            <a:r>
              <a:rPr lang="en-GB" dirty="0" smtClean="0"/>
              <a:t>using bounding spheres and boxes</a:t>
            </a:r>
          </a:p>
        </p:txBody>
      </p:sp>
      <p:sp>
        <p:nvSpPr>
          <p:cNvPr id="3481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GB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1003300"/>
          </a:xfrm>
        </p:spPr>
        <p:txBody>
          <a:bodyPr/>
          <a:lstStyle/>
          <a:p>
            <a:r>
              <a:rPr lang="en-GB" altLang="en-US" dirty="0" smtClean="0"/>
              <a:t>Assignment Part 1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435975" cy="49339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Generally </a:t>
            </a:r>
            <a:r>
              <a:rPr lang="en-US" dirty="0" smtClean="0"/>
              <a:t>well done!</a:t>
            </a:r>
          </a:p>
          <a:p>
            <a:pPr>
              <a:defRPr/>
            </a:pPr>
            <a:r>
              <a:rPr lang="en-US" dirty="0" smtClean="0"/>
              <a:t>Most </a:t>
            </a:r>
            <a:r>
              <a:rPr lang="en-US" dirty="0" smtClean="0"/>
              <a:t>techniques from Semester 1 implemented (or at least attempted)</a:t>
            </a:r>
          </a:p>
          <a:p>
            <a:pPr lvl="1">
              <a:defRPr/>
            </a:pPr>
            <a:r>
              <a:rPr lang="en-US" dirty="0" smtClean="0"/>
              <a:t>Please </a:t>
            </a:r>
            <a:r>
              <a:rPr lang="en-US" dirty="0" smtClean="0"/>
              <a:t>ask if you're still stuck</a:t>
            </a:r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 smtClean="0"/>
              <a:t>most cases code needs refactoring</a:t>
            </a:r>
          </a:p>
          <a:p>
            <a:pPr lvl="1">
              <a:defRPr/>
            </a:pPr>
            <a:r>
              <a:rPr lang="en-US" dirty="0" smtClean="0"/>
              <a:t>Focus </a:t>
            </a:r>
            <a:r>
              <a:rPr lang="en-US" dirty="0" smtClean="0"/>
              <a:t>of the first part of this semester</a:t>
            </a:r>
          </a:p>
          <a:p>
            <a:pPr>
              <a:defRPr/>
            </a:pPr>
            <a:r>
              <a:rPr lang="en-US" dirty="0" smtClean="0"/>
              <a:t>Reports </a:t>
            </a:r>
            <a:r>
              <a:rPr lang="en-US" dirty="0" smtClean="0"/>
              <a:t>could be improved</a:t>
            </a:r>
          </a:p>
          <a:p>
            <a:pPr lvl="1">
              <a:defRPr/>
            </a:pPr>
            <a:r>
              <a:rPr lang="en-US" dirty="0" smtClean="0"/>
              <a:t>Functionality </a:t>
            </a:r>
            <a:r>
              <a:rPr lang="en-US" dirty="0" smtClean="0"/>
              <a:t>description and user guide should be concise</a:t>
            </a:r>
          </a:p>
          <a:p>
            <a:pPr lvl="1">
              <a:defRPr/>
            </a:pPr>
            <a:r>
              <a:rPr lang="en-US" dirty="0" smtClean="0"/>
              <a:t>Don't </a:t>
            </a:r>
            <a:r>
              <a:rPr lang="en-US" dirty="0" smtClean="0"/>
              <a:t>just generate class diagrams from code</a:t>
            </a:r>
          </a:p>
          <a:p>
            <a:pPr lvl="2">
              <a:defRPr/>
            </a:pPr>
            <a:r>
              <a:rPr lang="en-US" dirty="0" err="1" smtClean="0"/>
              <a:t>Organise</a:t>
            </a:r>
            <a:r>
              <a:rPr lang="en-US" dirty="0" smtClean="0"/>
              <a:t> </a:t>
            </a:r>
            <a:r>
              <a:rPr lang="en-US" dirty="0" smtClean="0"/>
              <a:t>them so they are legible and meaningful</a:t>
            </a:r>
          </a:p>
          <a:p>
            <a:pPr lvl="2">
              <a:defRPr/>
            </a:pPr>
            <a:r>
              <a:rPr lang="en-US" dirty="0" smtClean="0"/>
              <a:t>Use </a:t>
            </a:r>
            <a:r>
              <a:rPr lang="en-US" dirty="0" smtClean="0"/>
              <a:t>other UML diagrams as well</a:t>
            </a:r>
          </a:p>
          <a:p>
            <a:pPr lvl="1">
              <a:defRPr/>
            </a:pPr>
            <a:r>
              <a:rPr lang="en-US" dirty="0" smtClean="0"/>
              <a:t>Your </a:t>
            </a:r>
            <a:r>
              <a:rPr lang="en-US" dirty="0" smtClean="0"/>
              <a:t>critical appraisal should be technical and specific</a:t>
            </a:r>
          </a:p>
          <a:p>
            <a:pPr lvl="2">
              <a:defRPr/>
            </a:pPr>
            <a:r>
              <a:rPr lang="en-US" dirty="0" smtClean="0"/>
              <a:t>not casual and general</a:t>
            </a:r>
          </a:p>
          <a:p>
            <a:pPr lvl="1">
              <a:defRPr/>
            </a:pPr>
            <a:r>
              <a:rPr lang="en-US" dirty="0" smtClean="0"/>
              <a:t>See Lecture 11 last semester – slides 11-25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177746-29E9-4CDF-82A0-BE0041D0053A}" type="slidenum">
              <a:rPr lang="en-GB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4FB08F9-3BF9-4577-853A-D2DFE48DA616}" type="slidenum">
              <a:rPr lang="en-GB" altLang="en-US"/>
              <a:pPr eaLnBrk="1" hangingPunct="1"/>
              <a:t>4</a:t>
            </a:fld>
            <a:endParaRPr lang="en-GB" altLang="en-US"/>
          </a:p>
        </p:txBody>
      </p:sp>
      <p:sp>
        <p:nvSpPr>
          <p:cNvPr id="512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</a:rPr>
              <a:t>Why collision detection?</a:t>
            </a:r>
            <a:endParaRPr lang="en-US" altLang="en-US" smtClean="0"/>
          </a:p>
        </p:txBody>
      </p:sp>
      <p:sp>
        <p:nvSpPr>
          <p:cNvPr id="512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91971" y="1546934"/>
            <a:ext cx="8424863" cy="4738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Determining if the player or characters has a hit a wall or obstacle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stop them walking through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Determining if a projectile has hit a target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Detecting points at which behavior should change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car in the air returning to the ground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Cleaning up animation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Making sure a motion-captured character’s feet do not pass through the floor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Simulating motion of some form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Physics, or cloth, or something else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BAC9B68-BF12-40C2-8715-131D11D3FFED}" type="slidenum">
              <a:rPr lang="en-GB" altLang="en-US"/>
              <a:pPr eaLnBrk="1" hangingPunct="1"/>
              <a:t>5</a:t>
            </a:fld>
            <a:endParaRPr lang="en-GB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001000" cy="1260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Simple collision detection in game loop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46225"/>
            <a:ext cx="794702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 smtClean="0"/>
              <a:t>each time step </a:t>
            </a:r>
            <a:r>
              <a:rPr lang="en-US" altLang="en-US" dirty="0" smtClean="0">
                <a:latin typeface="Symbol" pitchFamily="18" charset="2"/>
              </a:rPr>
              <a:t>D</a:t>
            </a:r>
            <a:r>
              <a:rPr lang="en-US" altLang="en-US" dirty="0" smtClean="0"/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Move </a:t>
            </a:r>
            <a:r>
              <a:rPr lang="en-US" altLang="en-US" dirty="0" smtClean="0"/>
              <a:t>objects to new positions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Check </a:t>
            </a:r>
            <a:r>
              <a:rPr lang="en-US" altLang="en-US" dirty="0" smtClean="0"/>
              <a:t>to see if any have collided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</a:t>
            </a:r>
            <a:r>
              <a:rPr lang="en-US" altLang="en-US" dirty="0" smtClean="0"/>
              <a:t>so, apply collision response</a:t>
            </a:r>
            <a:r>
              <a:rPr lang="en-US" altLang="en-US" dirty="0" smtClean="0">
                <a:latin typeface="Arial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pitchFamily="34" charset="0"/>
              </a:rPr>
              <a:t>Start </a:t>
            </a:r>
            <a:r>
              <a:rPr lang="en-US" altLang="en-US" dirty="0" smtClean="0">
                <a:latin typeface="Arial" pitchFamily="34" charset="0"/>
              </a:rPr>
              <a:t>explosion animation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pitchFamily="34" charset="0"/>
              </a:rPr>
              <a:t>Back </a:t>
            </a:r>
            <a:r>
              <a:rPr lang="en-US" altLang="en-US" dirty="0" smtClean="0">
                <a:latin typeface="Arial" pitchFamily="34" charset="0"/>
              </a:rPr>
              <a:t>up to previous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pitchFamily="34" charset="0"/>
              </a:rPr>
              <a:t>Bounce </a:t>
            </a:r>
            <a:r>
              <a:rPr lang="en-US" altLang="en-US" dirty="0" smtClean="0">
                <a:latin typeface="Arial" pitchFamily="34" charset="0"/>
              </a:rPr>
              <a:t>off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pitchFamily="34" charset="0"/>
              </a:rPr>
              <a:t>………..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Arial" pitchFamily="34" charset="0"/>
              </a:rPr>
              <a:t>Do this in the Update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C8540B-1904-4383-AA88-6285F5EEC261}" type="slidenum">
              <a:rPr lang="en-GB" altLang="en-US"/>
              <a:pPr eaLnBrk="1" hangingPunct="1"/>
              <a:t>6</a:t>
            </a:fld>
            <a:endParaRPr lang="en-GB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Simple bounding volumes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05338" y="2017713"/>
            <a:ext cx="4349750" cy="4114800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Define </a:t>
            </a:r>
            <a:r>
              <a:rPr lang="en-GB" altLang="en-US" sz="2800" dirty="0" smtClean="0"/>
              <a:t>a bounding sphere or box for each game object</a:t>
            </a:r>
          </a:p>
          <a:p>
            <a:pPr eaLnBrk="1" hangingPunct="1"/>
            <a:r>
              <a:rPr lang="en-GB" altLang="en-US" sz="2800" dirty="0" smtClean="0"/>
              <a:t>If </a:t>
            </a:r>
            <a:r>
              <a:rPr lang="en-GB" altLang="en-US" sz="2800" dirty="0" smtClean="0"/>
              <a:t>two bounding volumes overlap, collision has occurred</a:t>
            </a:r>
          </a:p>
        </p:txBody>
      </p:sp>
      <p:grpSp>
        <p:nvGrpSpPr>
          <p:cNvPr id="7175" name="Group 6"/>
          <p:cNvGrpSpPr>
            <a:grpSpLocks/>
          </p:cNvGrpSpPr>
          <p:nvPr/>
        </p:nvGrpSpPr>
        <p:grpSpPr bwMode="auto">
          <a:xfrm>
            <a:off x="565150" y="2627313"/>
            <a:ext cx="1527175" cy="2444750"/>
            <a:chOff x="320" y="1994"/>
            <a:chExt cx="962" cy="1540"/>
          </a:xfrm>
        </p:grpSpPr>
        <p:sp>
          <p:nvSpPr>
            <p:cNvPr id="427015" name="Text Box 7"/>
            <p:cNvSpPr txBox="1">
              <a:spLocks noChangeArrowheads="1"/>
            </p:cNvSpPr>
            <p:nvPr/>
          </p:nvSpPr>
          <p:spPr bwMode="auto">
            <a:xfrm>
              <a:off x="379" y="3092"/>
              <a:ext cx="84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Bounding sphere</a:t>
              </a:r>
            </a:p>
          </p:txBody>
        </p:sp>
        <p:grpSp>
          <p:nvGrpSpPr>
            <p:cNvPr id="7182" name="Group 8"/>
            <p:cNvGrpSpPr>
              <a:grpSpLocks/>
            </p:cNvGrpSpPr>
            <p:nvPr/>
          </p:nvGrpSpPr>
          <p:grpSpPr bwMode="auto">
            <a:xfrm>
              <a:off x="320" y="1994"/>
              <a:ext cx="962" cy="962"/>
              <a:chOff x="517" y="3029"/>
              <a:chExt cx="962" cy="962"/>
            </a:xfrm>
          </p:grpSpPr>
          <p:sp>
            <p:nvSpPr>
              <p:cNvPr id="7183" name="Freeform 9"/>
              <p:cNvSpPr>
                <a:spLocks/>
              </p:cNvSpPr>
              <p:nvPr/>
            </p:nvSpPr>
            <p:spPr bwMode="auto">
              <a:xfrm>
                <a:off x="554" y="320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184" name="Oval 10"/>
              <p:cNvSpPr>
                <a:spLocks noChangeAspect="1" noChangeArrowheads="1"/>
              </p:cNvSpPr>
              <p:nvPr/>
            </p:nvSpPr>
            <p:spPr bwMode="auto">
              <a:xfrm>
                <a:off x="517" y="3029"/>
                <a:ext cx="962" cy="96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7176" name="Group 11"/>
          <p:cNvGrpSpPr>
            <a:grpSpLocks/>
          </p:cNvGrpSpPr>
          <p:nvPr/>
        </p:nvGrpSpPr>
        <p:grpSpPr bwMode="auto">
          <a:xfrm>
            <a:off x="2549525" y="2811463"/>
            <a:ext cx="1601788" cy="2435225"/>
            <a:chOff x="1689" y="2192"/>
            <a:chExt cx="1009" cy="1534"/>
          </a:xfrm>
        </p:grpSpPr>
        <p:grpSp>
          <p:nvGrpSpPr>
            <p:cNvPr id="7177" name="Group 12"/>
            <p:cNvGrpSpPr>
              <a:grpSpLocks/>
            </p:cNvGrpSpPr>
            <p:nvPr/>
          </p:nvGrpSpPr>
          <p:grpSpPr bwMode="auto">
            <a:xfrm>
              <a:off x="1739" y="2192"/>
              <a:ext cx="908" cy="567"/>
              <a:chOff x="1946" y="3281"/>
              <a:chExt cx="908" cy="567"/>
            </a:xfrm>
          </p:grpSpPr>
          <p:sp>
            <p:nvSpPr>
              <p:cNvPr id="7179" name="Freeform 13"/>
              <p:cNvSpPr>
                <a:spLocks/>
              </p:cNvSpPr>
              <p:nvPr/>
            </p:nvSpPr>
            <p:spPr bwMode="auto">
              <a:xfrm>
                <a:off x="1946" y="3281"/>
                <a:ext cx="907" cy="567"/>
              </a:xfrm>
              <a:custGeom>
                <a:avLst/>
                <a:gdLst>
                  <a:gd name="T0" fmla="*/ 3 w 1356"/>
                  <a:gd name="T1" fmla="*/ 453 h 738"/>
                  <a:gd name="T2" fmla="*/ 162 w 1356"/>
                  <a:gd name="T3" fmla="*/ 165 h 738"/>
                  <a:gd name="T4" fmla="*/ 443 w 1356"/>
                  <a:gd name="T5" fmla="*/ 109 h 738"/>
                  <a:gd name="T6" fmla="*/ 658 w 1356"/>
                  <a:gd name="T7" fmla="*/ 257 h 738"/>
                  <a:gd name="T8" fmla="*/ 743 w 1356"/>
                  <a:gd name="T9" fmla="*/ 18 h 738"/>
                  <a:gd name="T10" fmla="*/ 890 w 1356"/>
                  <a:gd name="T11" fmla="*/ 151 h 738"/>
                  <a:gd name="T12" fmla="*/ 847 w 1356"/>
                  <a:gd name="T13" fmla="*/ 278 h 738"/>
                  <a:gd name="T14" fmla="*/ 761 w 1356"/>
                  <a:gd name="T15" fmla="*/ 236 h 738"/>
                  <a:gd name="T16" fmla="*/ 633 w 1356"/>
                  <a:gd name="T17" fmla="*/ 516 h 738"/>
                  <a:gd name="T18" fmla="*/ 144 w 1356"/>
                  <a:gd name="T19" fmla="*/ 538 h 738"/>
                  <a:gd name="T20" fmla="*/ 3 w 1356"/>
                  <a:gd name="T21" fmla="*/ 453 h 7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56" h="738">
                    <a:moveTo>
                      <a:pt x="4" y="590"/>
                    </a:moveTo>
                    <a:cubicBezTo>
                      <a:pt x="8" y="509"/>
                      <a:pt x="132" y="290"/>
                      <a:pt x="242" y="215"/>
                    </a:cubicBezTo>
                    <a:cubicBezTo>
                      <a:pt x="352" y="140"/>
                      <a:pt x="540" y="122"/>
                      <a:pt x="663" y="142"/>
                    </a:cubicBezTo>
                    <a:cubicBezTo>
                      <a:pt x="786" y="162"/>
                      <a:pt x="908" y="354"/>
                      <a:pt x="983" y="334"/>
                    </a:cubicBezTo>
                    <a:cubicBezTo>
                      <a:pt x="1058" y="314"/>
                      <a:pt x="1053" y="46"/>
                      <a:pt x="1111" y="23"/>
                    </a:cubicBezTo>
                    <a:cubicBezTo>
                      <a:pt x="1169" y="0"/>
                      <a:pt x="1304" y="141"/>
                      <a:pt x="1330" y="197"/>
                    </a:cubicBezTo>
                    <a:cubicBezTo>
                      <a:pt x="1356" y="253"/>
                      <a:pt x="1298" y="344"/>
                      <a:pt x="1266" y="362"/>
                    </a:cubicBezTo>
                    <a:cubicBezTo>
                      <a:pt x="1234" y="380"/>
                      <a:pt x="1191" y="255"/>
                      <a:pt x="1138" y="307"/>
                    </a:cubicBezTo>
                    <a:cubicBezTo>
                      <a:pt x="1085" y="359"/>
                      <a:pt x="1100" y="606"/>
                      <a:pt x="946" y="672"/>
                    </a:cubicBezTo>
                    <a:cubicBezTo>
                      <a:pt x="792" y="738"/>
                      <a:pt x="372" y="715"/>
                      <a:pt x="215" y="700"/>
                    </a:cubicBezTo>
                    <a:cubicBezTo>
                      <a:pt x="58" y="685"/>
                      <a:pt x="0" y="671"/>
                      <a:pt x="4" y="5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180" name="Rectangle 14"/>
              <p:cNvSpPr>
                <a:spLocks noChangeArrowheads="1"/>
              </p:cNvSpPr>
              <p:nvPr/>
            </p:nvSpPr>
            <p:spPr bwMode="auto">
              <a:xfrm>
                <a:off x="1947" y="3290"/>
                <a:ext cx="907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7023" name="Text Box 15"/>
            <p:cNvSpPr txBox="1">
              <a:spLocks noChangeArrowheads="1"/>
            </p:cNvSpPr>
            <p:nvPr/>
          </p:nvSpPr>
          <p:spPr bwMode="auto">
            <a:xfrm>
              <a:off x="1689" y="3092"/>
              <a:ext cx="100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Axis aligned bounding box (AABB)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E4E4268-58E4-4051-B0E2-7C1952579F17}" type="slidenum">
              <a:rPr lang="en-GB" altLang="en-US"/>
              <a:pPr eaLnBrk="1" hangingPunct="1"/>
              <a:t>7</a:t>
            </a:fld>
            <a:endParaRPr lang="en-GB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Bounding spheres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676400"/>
            <a:ext cx="4506913" cy="445611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Collision </a:t>
            </a:r>
            <a:r>
              <a:rPr lang="en-GB" altLang="en-US" sz="2800" dirty="0" smtClean="0"/>
              <a:t>has occurred if (distance between centres A and 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800" dirty="0" smtClean="0"/>
              <a:t> is less than (</a:t>
            </a:r>
            <a:r>
              <a:rPr lang="en-GB" altLang="en-US" sz="2800" dirty="0" err="1" smtClean="0"/>
              <a:t>r</a:t>
            </a:r>
            <a:r>
              <a:rPr lang="en-GB" altLang="en-US" sz="2800" baseline="-25000" dirty="0" err="1" smtClean="0"/>
              <a:t>A</a:t>
            </a:r>
            <a:r>
              <a:rPr lang="en-GB" altLang="en-US" sz="2800" dirty="0" smtClean="0"/>
              <a:t> + </a:t>
            </a:r>
            <a:r>
              <a:rPr lang="en-GB" altLang="en-US" sz="2800" dirty="0" err="1" smtClean="0"/>
              <a:t>r</a:t>
            </a:r>
            <a:r>
              <a:rPr lang="en-GB" altLang="en-US" sz="2800" baseline="-25000" dirty="0" err="1" smtClean="0"/>
              <a:t>B</a:t>
            </a:r>
            <a:r>
              <a:rPr lang="en-GB" altLang="en-US" sz="2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Compare </a:t>
            </a:r>
            <a:r>
              <a:rPr lang="en-GB" altLang="en-US" sz="2800" dirty="0" smtClean="0"/>
              <a:t>distance</a:t>
            </a:r>
            <a:r>
              <a:rPr lang="en-GB" altLang="en-US" sz="2800" baseline="30000" dirty="0" smtClean="0"/>
              <a:t>2</a:t>
            </a:r>
            <a:r>
              <a:rPr lang="en-GB" altLang="en-US" sz="2800" dirty="0" smtClean="0"/>
              <a:t> to avoid square root calculation</a:t>
            </a:r>
          </a:p>
        </p:txBody>
      </p:sp>
      <p:grpSp>
        <p:nvGrpSpPr>
          <p:cNvPr id="8199" name="Group 22"/>
          <p:cNvGrpSpPr>
            <a:grpSpLocks/>
          </p:cNvGrpSpPr>
          <p:nvPr/>
        </p:nvGrpSpPr>
        <p:grpSpPr bwMode="auto">
          <a:xfrm>
            <a:off x="4846638" y="2076450"/>
            <a:ext cx="1527175" cy="2081213"/>
            <a:chOff x="3053" y="1308"/>
            <a:chExt cx="962" cy="1311"/>
          </a:xfrm>
        </p:grpSpPr>
        <p:grpSp>
          <p:nvGrpSpPr>
            <p:cNvPr id="8233" name="Group 18"/>
            <p:cNvGrpSpPr>
              <a:grpSpLocks/>
            </p:cNvGrpSpPr>
            <p:nvPr/>
          </p:nvGrpSpPr>
          <p:grpSpPr bwMode="auto">
            <a:xfrm>
              <a:off x="3053" y="1308"/>
              <a:ext cx="962" cy="1311"/>
              <a:chOff x="3053" y="1308"/>
              <a:chExt cx="962" cy="1311"/>
            </a:xfrm>
          </p:grpSpPr>
          <p:grpSp>
            <p:nvGrpSpPr>
              <p:cNvPr id="8236" name="Group 10"/>
              <p:cNvGrpSpPr>
                <a:grpSpLocks/>
              </p:cNvGrpSpPr>
              <p:nvPr/>
            </p:nvGrpSpPr>
            <p:grpSpPr bwMode="auto">
              <a:xfrm>
                <a:off x="3053" y="1308"/>
                <a:ext cx="962" cy="1311"/>
                <a:chOff x="3053" y="1308"/>
                <a:chExt cx="962" cy="1311"/>
              </a:xfrm>
            </p:grpSpPr>
            <p:sp>
              <p:nvSpPr>
                <p:cNvPr id="43008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05" y="2369"/>
                  <a:ext cx="2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GB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</a:t>
                  </a:r>
                </a:p>
              </p:txBody>
            </p:sp>
            <p:grpSp>
              <p:nvGrpSpPr>
                <p:cNvPr id="8240" name="Group 7"/>
                <p:cNvGrpSpPr>
                  <a:grpSpLocks/>
                </p:cNvGrpSpPr>
                <p:nvPr/>
              </p:nvGrpSpPr>
              <p:grpSpPr bwMode="auto">
                <a:xfrm>
                  <a:off x="3053" y="1308"/>
                  <a:ext cx="962" cy="962"/>
                  <a:chOff x="517" y="3029"/>
                  <a:chExt cx="962" cy="962"/>
                </a:xfrm>
              </p:grpSpPr>
              <p:sp>
                <p:nvSpPr>
                  <p:cNvPr id="8241" name="Freeform 8"/>
                  <p:cNvSpPr>
                    <a:spLocks/>
                  </p:cNvSpPr>
                  <p:nvPr/>
                </p:nvSpPr>
                <p:spPr bwMode="auto">
                  <a:xfrm>
                    <a:off x="554" y="3201"/>
                    <a:ext cx="907" cy="567"/>
                  </a:xfrm>
                  <a:custGeom>
                    <a:avLst/>
                    <a:gdLst>
                      <a:gd name="T0" fmla="*/ 3 w 1356"/>
                      <a:gd name="T1" fmla="*/ 453 h 738"/>
                      <a:gd name="T2" fmla="*/ 162 w 1356"/>
                      <a:gd name="T3" fmla="*/ 165 h 738"/>
                      <a:gd name="T4" fmla="*/ 443 w 1356"/>
                      <a:gd name="T5" fmla="*/ 109 h 738"/>
                      <a:gd name="T6" fmla="*/ 658 w 1356"/>
                      <a:gd name="T7" fmla="*/ 257 h 738"/>
                      <a:gd name="T8" fmla="*/ 743 w 1356"/>
                      <a:gd name="T9" fmla="*/ 18 h 738"/>
                      <a:gd name="T10" fmla="*/ 890 w 1356"/>
                      <a:gd name="T11" fmla="*/ 151 h 738"/>
                      <a:gd name="T12" fmla="*/ 847 w 1356"/>
                      <a:gd name="T13" fmla="*/ 278 h 738"/>
                      <a:gd name="T14" fmla="*/ 761 w 1356"/>
                      <a:gd name="T15" fmla="*/ 236 h 738"/>
                      <a:gd name="T16" fmla="*/ 633 w 1356"/>
                      <a:gd name="T17" fmla="*/ 516 h 738"/>
                      <a:gd name="T18" fmla="*/ 144 w 1356"/>
                      <a:gd name="T19" fmla="*/ 538 h 738"/>
                      <a:gd name="T20" fmla="*/ 3 w 1356"/>
                      <a:gd name="T21" fmla="*/ 453 h 73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6" h="738">
                        <a:moveTo>
                          <a:pt x="4" y="590"/>
                        </a:moveTo>
                        <a:cubicBezTo>
                          <a:pt x="8" y="509"/>
                          <a:pt x="132" y="290"/>
                          <a:pt x="242" y="215"/>
                        </a:cubicBezTo>
                        <a:cubicBezTo>
                          <a:pt x="352" y="140"/>
                          <a:pt x="540" y="122"/>
                          <a:pt x="663" y="142"/>
                        </a:cubicBezTo>
                        <a:cubicBezTo>
                          <a:pt x="786" y="162"/>
                          <a:pt x="908" y="354"/>
                          <a:pt x="983" y="334"/>
                        </a:cubicBezTo>
                        <a:cubicBezTo>
                          <a:pt x="1058" y="314"/>
                          <a:pt x="1053" y="46"/>
                          <a:pt x="1111" y="23"/>
                        </a:cubicBezTo>
                        <a:cubicBezTo>
                          <a:pt x="1169" y="0"/>
                          <a:pt x="1304" y="141"/>
                          <a:pt x="1330" y="197"/>
                        </a:cubicBezTo>
                        <a:cubicBezTo>
                          <a:pt x="1356" y="253"/>
                          <a:pt x="1298" y="344"/>
                          <a:pt x="1266" y="362"/>
                        </a:cubicBezTo>
                        <a:cubicBezTo>
                          <a:pt x="1234" y="380"/>
                          <a:pt x="1191" y="255"/>
                          <a:pt x="1138" y="307"/>
                        </a:cubicBezTo>
                        <a:cubicBezTo>
                          <a:pt x="1085" y="359"/>
                          <a:pt x="1100" y="606"/>
                          <a:pt x="946" y="672"/>
                        </a:cubicBezTo>
                        <a:cubicBezTo>
                          <a:pt x="792" y="738"/>
                          <a:pt x="372" y="715"/>
                          <a:pt x="215" y="700"/>
                        </a:cubicBezTo>
                        <a:cubicBezTo>
                          <a:pt x="58" y="685"/>
                          <a:pt x="0" y="671"/>
                          <a:pt x="4" y="5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8242" name="Oval 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7" y="3029"/>
                    <a:ext cx="962" cy="96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8237" name="Oval 16"/>
              <p:cNvSpPr>
                <a:spLocks noChangeArrowheads="1"/>
              </p:cNvSpPr>
              <p:nvPr/>
            </p:nvSpPr>
            <p:spPr bwMode="auto">
              <a:xfrm>
                <a:off x="3483" y="175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8238" name="Line 17"/>
              <p:cNvSpPr>
                <a:spLocks noChangeShapeType="1"/>
              </p:cNvSpPr>
              <p:nvPr/>
            </p:nvSpPr>
            <p:spPr bwMode="auto">
              <a:xfrm>
                <a:off x="3538" y="1783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234" name="Text Box 19"/>
            <p:cNvSpPr txBox="1">
              <a:spLocks noChangeArrowheads="1"/>
            </p:cNvSpPr>
            <p:nvPr/>
          </p:nvSpPr>
          <p:spPr bwMode="auto">
            <a:xfrm>
              <a:off x="3657" y="1480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8235" name="Text Box 21"/>
            <p:cNvSpPr txBox="1">
              <a:spLocks noChangeArrowheads="1"/>
            </p:cNvSpPr>
            <p:nvPr/>
          </p:nvSpPr>
          <p:spPr bwMode="auto">
            <a:xfrm>
              <a:off x="3739" y="1590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A</a:t>
              </a:r>
            </a:p>
          </p:txBody>
        </p:sp>
      </p:grpSp>
      <p:grpSp>
        <p:nvGrpSpPr>
          <p:cNvPr id="8200" name="Group 35"/>
          <p:cNvGrpSpPr>
            <a:grpSpLocks/>
          </p:cNvGrpSpPr>
          <p:nvPr/>
        </p:nvGrpSpPr>
        <p:grpSpPr bwMode="auto">
          <a:xfrm>
            <a:off x="6791325" y="2060575"/>
            <a:ext cx="1527175" cy="2081213"/>
            <a:chOff x="4278" y="1298"/>
            <a:chExt cx="962" cy="1311"/>
          </a:xfrm>
        </p:grpSpPr>
        <p:grpSp>
          <p:nvGrpSpPr>
            <p:cNvPr id="8223" name="Group 34"/>
            <p:cNvGrpSpPr>
              <a:grpSpLocks/>
            </p:cNvGrpSpPr>
            <p:nvPr/>
          </p:nvGrpSpPr>
          <p:grpSpPr bwMode="auto">
            <a:xfrm>
              <a:off x="4278" y="1298"/>
              <a:ext cx="962" cy="1311"/>
              <a:chOff x="4278" y="1298"/>
              <a:chExt cx="962" cy="1311"/>
            </a:xfrm>
          </p:grpSpPr>
          <p:grpSp>
            <p:nvGrpSpPr>
              <p:cNvPr id="8226" name="Group 25"/>
              <p:cNvGrpSpPr>
                <a:grpSpLocks/>
              </p:cNvGrpSpPr>
              <p:nvPr/>
            </p:nvGrpSpPr>
            <p:grpSpPr bwMode="auto">
              <a:xfrm>
                <a:off x="4278" y="1298"/>
                <a:ext cx="962" cy="1311"/>
                <a:chOff x="3053" y="1308"/>
                <a:chExt cx="962" cy="1311"/>
              </a:xfrm>
            </p:grpSpPr>
            <p:sp>
              <p:nvSpPr>
                <p:cNvPr id="4301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405" y="2369"/>
                  <a:ext cx="2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GB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B</a:t>
                  </a:r>
                </a:p>
              </p:txBody>
            </p:sp>
            <p:grpSp>
              <p:nvGrpSpPr>
                <p:cNvPr id="8230" name="Group 27"/>
                <p:cNvGrpSpPr>
                  <a:grpSpLocks/>
                </p:cNvGrpSpPr>
                <p:nvPr/>
              </p:nvGrpSpPr>
              <p:grpSpPr bwMode="auto">
                <a:xfrm>
                  <a:off x="3053" y="1308"/>
                  <a:ext cx="962" cy="962"/>
                  <a:chOff x="517" y="3029"/>
                  <a:chExt cx="962" cy="962"/>
                </a:xfrm>
              </p:grpSpPr>
              <p:sp>
                <p:nvSpPr>
                  <p:cNvPr id="8231" name="Freeform 28"/>
                  <p:cNvSpPr>
                    <a:spLocks/>
                  </p:cNvSpPr>
                  <p:nvPr/>
                </p:nvSpPr>
                <p:spPr bwMode="auto">
                  <a:xfrm>
                    <a:off x="554" y="3201"/>
                    <a:ext cx="907" cy="567"/>
                  </a:xfrm>
                  <a:custGeom>
                    <a:avLst/>
                    <a:gdLst>
                      <a:gd name="T0" fmla="*/ 3 w 1356"/>
                      <a:gd name="T1" fmla="*/ 453 h 738"/>
                      <a:gd name="T2" fmla="*/ 162 w 1356"/>
                      <a:gd name="T3" fmla="*/ 165 h 738"/>
                      <a:gd name="T4" fmla="*/ 443 w 1356"/>
                      <a:gd name="T5" fmla="*/ 109 h 738"/>
                      <a:gd name="T6" fmla="*/ 658 w 1356"/>
                      <a:gd name="T7" fmla="*/ 257 h 738"/>
                      <a:gd name="T8" fmla="*/ 743 w 1356"/>
                      <a:gd name="T9" fmla="*/ 18 h 738"/>
                      <a:gd name="T10" fmla="*/ 890 w 1356"/>
                      <a:gd name="T11" fmla="*/ 151 h 738"/>
                      <a:gd name="T12" fmla="*/ 847 w 1356"/>
                      <a:gd name="T13" fmla="*/ 278 h 738"/>
                      <a:gd name="T14" fmla="*/ 761 w 1356"/>
                      <a:gd name="T15" fmla="*/ 236 h 738"/>
                      <a:gd name="T16" fmla="*/ 633 w 1356"/>
                      <a:gd name="T17" fmla="*/ 516 h 738"/>
                      <a:gd name="T18" fmla="*/ 144 w 1356"/>
                      <a:gd name="T19" fmla="*/ 538 h 738"/>
                      <a:gd name="T20" fmla="*/ 3 w 1356"/>
                      <a:gd name="T21" fmla="*/ 453 h 73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6" h="738">
                        <a:moveTo>
                          <a:pt x="4" y="590"/>
                        </a:moveTo>
                        <a:cubicBezTo>
                          <a:pt x="8" y="509"/>
                          <a:pt x="132" y="290"/>
                          <a:pt x="242" y="215"/>
                        </a:cubicBezTo>
                        <a:cubicBezTo>
                          <a:pt x="352" y="140"/>
                          <a:pt x="540" y="122"/>
                          <a:pt x="663" y="142"/>
                        </a:cubicBezTo>
                        <a:cubicBezTo>
                          <a:pt x="786" y="162"/>
                          <a:pt x="908" y="354"/>
                          <a:pt x="983" y="334"/>
                        </a:cubicBezTo>
                        <a:cubicBezTo>
                          <a:pt x="1058" y="314"/>
                          <a:pt x="1053" y="46"/>
                          <a:pt x="1111" y="23"/>
                        </a:cubicBezTo>
                        <a:cubicBezTo>
                          <a:pt x="1169" y="0"/>
                          <a:pt x="1304" y="141"/>
                          <a:pt x="1330" y="197"/>
                        </a:cubicBezTo>
                        <a:cubicBezTo>
                          <a:pt x="1356" y="253"/>
                          <a:pt x="1298" y="344"/>
                          <a:pt x="1266" y="362"/>
                        </a:cubicBezTo>
                        <a:cubicBezTo>
                          <a:pt x="1234" y="380"/>
                          <a:pt x="1191" y="255"/>
                          <a:pt x="1138" y="307"/>
                        </a:cubicBezTo>
                        <a:cubicBezTo>
                          <a:pt x="1085" y="359"/>
                          <a:pt x="1100" y="606"/>
                          <a:pt x="946" y="672"/>
                        </a:cubicBezTo>
                        <a:cubicBezTo>
                          <a:pt x="792" y="738"/>
                          <a:pt x="372" y="715"/>
                          <a:pt x="215" y="700"/>
                        </a:cubicBezTo>
                        <a:cubicBezTo>
                          <a:pt x="58" y="685"/>
                          <a:pt x="0" y="671"/>
                          <a:pt x="4" y="5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8232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7" y="3029"/>
                    <a:ext cx="962" cy="96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8227" name="Oval 30"/>
              <p:cNvSpPr>
                <a:spLocks noChangeArrowheads="1"/>
              </p:cNvSpPr>
              <p:nvPr/>
            </p:nvSpPr>
            <p:spPr bwMode="auto">
              <a:xfrm>
                <a:off x="4708" y="174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8228" name="Line 31"/>
              <p:cNvSpPr>
                <a:spLocks noChangeShapeType="1"/>
              </p:cNvSpPr>
              <p:nvPr/>
            </p:nvSpPr>
            <p:spPr bwMode="auto">
              <a:xfrm>
                <a:off x="4296" y="1791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4424" y="152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4498" y="1598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B</a:t>
              </a:r>
            </a:p>
          </p:txBody>
        </p:sp>
      </p:grpSp>
      <p:grpSp>
        <p:nvGrpSpPr>
          <p:cNvPr id="8201" name="Group 36"/>
          <p:cNvGrpSpPr>
            <a:grpSpLocks/>
          </p:cNvGrpSpPr>
          <p:nvPr/>
        </p:nvGrpSpPr>
        <p:grpSpPr bwMode="auto">
          <a:xfrm>
            <a:off x="4862513" y="4283075"/>
            <a:ext cx="1527175" cy="2081213"/>
            <a:chOff x="3053" y="1308"/>
            <a:chExt cx="962" cy="1311"/>
          </a:xfrm>
        </p:grpSpPr>
        <p:grpSp>
          <p:nvGrpSpPr>
            <p:cNvPr id="8213" name="Group 37"/>
            <p:cNvGrpSpPr>
              <a:grpSpLocks/>
            </p:cNvGrpSpPr>
            <p:nvPr/>
          </p:nvGrpSpPr>
          <p:grpSpPr bwMode="auto">
            <a:xfrm>
              <a:off x="3053" y="1308"/>
              <a:ext cx="962" cy="1311"/>
              <a:chOff x="3053" y="1308"/>
              <a:chExt cx="962" cy="1311"/>
            </a:xfrm>
          </p:grpSpPr>
          <p:grpSp>
            <p:nvGrpSpPr>
              <p:cNvPr id="8216" name="Group 38"/>
              <p:cNvGrpSpPr>
                <a:grpSpLocks/>
              </p:cNvGrpSpPr>
              <p:nvPr/>
            </p:nvGrpSpPr>
            <p:grpSpPr bwMode="auto">
              <a:xfrm>
                <a:off x="3053" y="1308"/>
                <a:ext cx="962" cy="1311"/>
                <a:chOff x="3053" y="1308"/>
                <a:chExt cx="962" cy="1311"/>
              </a:xfrm>
            </p:grpSpPr>
            <p:sp>
              <p:nvSpPr>
                <p:cNvPr id="4301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05" y="2369"/>
                  <a:ext cx="2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GB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A</a:t>
                  </a:r>
                </a:p>
              </p:txBody>
            </p:sp>
            <p:grpSp>
              <p:nvGrpSpPr>
                <p:cNvPr id="8220" name="Group 40"/>
                <p:cNvGrpSpPr>
                  <a:grpSpLocks/>
                </p:cNvGrpSpPr>
                <p:nvPr/>
              </p:nvGrpSpPr>
              <p:grpSpPr bwMode="auto">
                <a:xfrm>
                  <a:off x="3053" y="1308"/>
                  <a:ext cx="962" cy="962"/>
                  <a:chOff x="517" y="3029"/>
                  <a:chExt cx="962" cy="962"/>
                </a:xfrm>
              </p:grpSpPr>
              <p:sp>
                <p:nvSpPr>
                  <p:cNvPr id="8221" name="Freeform 41"/>
                  <p:cNvSpPr>
                    <a:spLocks/>
                  </p:cNvSpPr>
                  <p:nvPr/>
                </p:nvSpPr>
                <p:spPr bwMode="auto">
                  <a:xfrm>
                    <a:off x="554" y="3201"/>
                    <a:ext cx="907" cy="567"/>
                  </a:xfrm>
                  <a:custGeom>
                    <a:avLst/>
                    <a:gdLst>
                      <a:gd name="T0" fmla="*/ 3 w 1356"/>
                      <a:gd name="T1" fmla="*/ 453 h 738"/>
                      <a:gd name="T2" fmla="*/ 162 w 1356"/>
                      <a:gd name="T3" fmla="*/ 165 h 738"/>
                      <a:gd name="T4" fmla="*/ 443 w 1356"/>
                      <a:gd name="T5" fmla="*/ 109 h 738"/>
                      <a:gd name="T6" fmla="*/ 658 w 1356"/>
                      <a:gd name="T7" fmla="*/ 257 h 738"/>
                      <a:gd name="T8" fmla="*/ 743 w 1356"/>
                      <a:gd name="T9" fmla="*/ 18 h 738"/>
                      <a:gd name="T10" fmla="*/ 890 w 1356"/>
                      <a:gd name="T11" fmla="*/ 151 h 738"/>
                      <a:gd name="T12" fmla="*/ 847 w 1356"/>
                      <a:gd name="T13" fmla="*/ 278 h 738"/>
                      <a:gd name="T14" fmla="*/ 761 w 1356"/>
                      <a:gd name="T15" fmla="*/ 236 h 738"/>
                      <a:gd name="T16" fmla="*/ 633 w 1356"/>
                      <a:gd name="T17" fmla="*/ 516 h 738"/>
                      <a:gd name="T18" fmla="*/ 144 w 1356"/>
                      <a:gd name="T19" fmla="*/ 538 h 738"/>
                      <a:gd name="T20" fmla="*/ 3 w 1356"/>
                      <a:gd name="T21" fmla="*/ 453 h 73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6" h="738">
                        <a:moveTo>
                          <a:pt x="4" y="590"/>
                        </a:moveTo>
                        <a:cubicBezTo>
                          <a:pt x="8" y="509"/>
                          <a:pt x="132" y="290"/>
                          <a:pt x="242" y="215"/>
                        </a:cubicBezTo>
                        <a:cubicBezTo>
                          <a:pt x="352" y="140"/>
                          <a:pt x="540" y="122"/>
                          <a:pt x="663" y="142"/>
                        </a:cubicBezTo>
                        <a:cubicBezTo>
                          <a:pt x="786" y="162"/>
                          <a:pt x="908" y="354"/>
                          <a:pt x="983" y="334"/>
                        </a:cubicBezTo>
                        <a:cubicBezTo>
                          <a:pt x="1058" y="314"/>
                          <a:pt x="1053" y="46"/>
                          <a:pt x="1111" y="23"/>
                        </a:cubicBezTo>
                        <a:cubicBezTo>
                          <a:pt x="1169" y="0"/>
                          <a:pt x="1304" y="141"/>
                          <a:pt x="1330" y="197"/>
                        </a:cubicBezTo>
                        <a:cubicBezTo>
                          <a:pt x="1356" y="253"/>
                          <a:pt x="1298" y="344"/>
                          <a:pt x="1266" y="362"/>
                        </a:cubicBezTo>
                        <a:cubicBezTo>
                          <a:pt x="1234" y="380"/>
                          <a:pt x="1191" y="255"/>
                          <a:pt x="1138" y="307"/>
                        </a:cubicBezTo>
                        <a:cubicBezTo>
                          <a:pt x="1085" y="359"/>
                          <a:pt x="1100" y="606"/>
                          <a:pt x="946" y="672"/>
                        </a:cubicBezTo>
                        <a:cubicBezTo>
                          <a:pt x="792" y="738"/>
                          <a:pt x="372" y="715"/>
                          <a:pt x="215" y="700"/>
                        </a:cubicBezTo>
                        <a:cubicBezTo>
                          <a:pt x="58" y="685"/>
                          <a:pt x="0" y="671"/>
                          <a:pt x="4" y="5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822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7" y="3029"/>
                    <a:ext cx="962" cy="96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8217" name="Oval 43"/>
              <p:cNvSpPr>
                <a:spLocks noChangeArrowheads="1"/>
              </p:cNvSpPr>
              <p:nvPr/>
            </p:nvSpPr>
            <p:spPr bwMode="auto">
              <a:xfrm>
                <a:off x="3483" y="175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8218" name="Line 44"/>
              <p:cNvSpPr>
                <a:spLocks noChangeShapeType="1"/>
              </p:cNvSpPr>
              <p:nvPr/>
            </p:nvSpPr>
            <p:spPr bwMode="auto">
              <a:xfrm>
                <a:off x="3538" y="1783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214" name="Text Box 45"/>
            <p:cNvSpPr txBox="1">
              <a:spLocks noChangeArrowheads="1"/>
            </p:cNvSpPr>
            <p:nvPr/>
          </p:nvSpPr>
          <p:spPr bwMode="auto">
            <a:xfrm>
              <a:off x="3657" y="1480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8215" name="Text Box 46"/>
            <p:cNvSpPr txBox="1">
              <a:spLocks noChangeArrowheads="1"/>
            </p:cNvSpPr>
            <p:nvPr/>
          </p:nvSpPr>
          <p:spPr bwMode="auto">
            <a:xfrm>
              <a:off x="3739" y="1590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A</a:t>
              </a:r>
            </a:p>
          </p:txBody>
        </p:sp>
      </p:grpSp>
      <p:grpSp>
        <p:nvGrpSpPr>
          <p:cNvPr id="8202" name="Group 47"/>
          <p:cNvGrpSpPr>
            <a:grpSpLocks/>
          </p:cNvGrpSpPr>
          <p:nvPr/>
        </p:nvGrpSpPr>
        <p:grpSpPr bwMode="auto">
          <a:xfrm>
            <a:off x="6240463" y="4267200"/>
            <a:ext cx="1527175" cy="2081213"/>
            <a:chOff x="4278" y="1298"/>
            <a:chExt cx="962" cy="1311"/>
          </a:xfrm>
        </p:grpSpPr>
        <p:grpSp>
          <p:nvGrpSpPr>
            <p:cNvPr id="8203" name="Group 48"/>
            <p:cNvGrpSpPr>
              <a:grpSpLocks/>
            </p:cNvGrpSpPr>
            <p:nvPr/>
          </p:nvGrpSpPr>
          <p:grpSpPr bwMode="auto">
            <a:xfrm>
              <a:off x="4278" y="1298"/>
              <a:ext cx="962" cy="1311"/>
              <a:chOff x="4278" y="1298"/>
              <a:chExt cx="962" cy="1311"/>
            </a:xfrm>
          </p:grpSpPr>
          <p:grpSp>
            <p:nvGrpSpPr>
              <p:cNvPr id="8206" name="Group 49"/>
              <p:cNvGrpSpPr>
                <a:grpSpLocks/>
              </p:cNvGrpSpPr>
              <p:nvPr/>
            </p:nvGrpSpPr>
            <p:grpSpPr bwMode="auto">
              <a:xfrm>
                <a:off x="4278" y="1298"/>
                <a:ext cx="962" cy="1311"/>
                <a:chOff x="3053" y="1308"/>
                <a:chExt cx="962" cy="1311"/>
              </a:xfrm>
            </p:grpSpPr>
            <p:sp>
              <p:nvSpPr>
                <p:cNvPr id="43013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405" y="2369"/>
                  <a:ext cx="2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GB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B</a:t>
                  </a:r>
                </a:p>
              </p:txBody>
            </p:sp>
            <p:grpSp>
              <p:nvGrpSpPr>
                <p:cNvPr id="8210" name="Group 51"/>
                <p:cNvGrpSpPr>
                  <a:grpSpLocks/>
                </p:cNvGrpSpPr>
                <p:nvPr/>
              </p:nvGrpSpPr>
              <p:grpSpPr bwMode="auto">
                <a:xfrm>
                  <a:off x="3053" y="1308"/>
                  <a:ext cx="962" cy="962"/>
                  <a:chOff x="517" y="3029"/>
                  <a:chExt cx="962" cy="962"/>
                </a:xfrm>
              </p:grpSpPr>
              <p:sp>
                <p:nvSpPr>
                  <p:cNvPr id="8211" name="Freeform 52"/>
                  <p:cNvSpPr>
                    <a:spLocks/>
                  </p:cNvSpPr>
                  <p:nvPr/>
                </p:nvSpPr>
                <p:spPr bwMode="auto">
                  <a:xfrm>
                    <a:off x="554" y="3201"/>
                    <a:ext cx="907" cy="567"/>
                  </a:xfrm>
                  <a:custGeom>
                    <a:avLst/>
                    <a:gdLst>
                      <a:gd name="T0" fmla="*/ 3 w 1356"/>
                      <a:gd name="T1" fmla="*/ 453 h 738"/>
                      <a:gd name="T2" fmla="*/ 162 w 1356"/>
                      <a:gd name="T3" fmla="*/ 165 h 738"/>
                      <a:gd name="T4" fmla="*/ 443 w 1356"/>
                      <a:gd name="T5" fmla="*/ 109 h 738"/>
                      <a:gd name="T6" fmla="*/ 658 w 1356"/>
                      <a:gd name="T7" fmla="*/ 257 h 738"/>
                      <a:gd name="T8" fmla="*/ 743 w 1356"/>
                      <a:gd name="T9" fmla="*/ 18 h 738"/>
                      <a:gd name="T10" fmla="*/ 890 w 1356"/>
                      <a:gd name="T11" fmla="*/ 151 h 738"/>
                      <a:gd name="T12" fmla="*/ 847 w 1356"/>
                      <a:gd name="T13" fmla="*/ 278 h 738"/>
                      <a:gd name="T14" fmla="*/ 761 w 1356"/>
                      <a:gd name="T15" fmla="*/ 236 h 738"/>
                      <a:gd name="T16" fmla="*/ 633 w 1356"/>
                      <a:gd name="T17" fmla="*/ 516 h 738"/>
                      <a:gd name="T18" fmla="*/ 144 w 1356"/>
                      <a:gd name="T19" fmla="*/ 538 h 738"/>
                      <a:gd name="T20" fmla="*/ 3 w 1356"/>
                      <a:gd name="T21" fmla="*/ 453 h 73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356" h="738">
                        <a:moveTo>
                          <a:pt x="4" y="590"/>
                        </a:moveTo>
                        <a:cubicBezTo>
                          <a:pt x="8" y="509"/>
                          <a:pt x="132" y="290"/>
                          <a:pt x="242" y="215"/>
                        </a:cubicBezTo>
                        <a:cubicBezTo>
                          <a:pt x="352" y="140"/>
                          <a:pt x="540" y="122"/>
                          <a:pt x="663" y="142"/>
                        </a:cubicBezTo>
                        <a:cubicBezTo>
                          <a:pt x="786" y="162"/>
                          <a:pt x="908" y="354"/>
                          <a:pt x="983" y="334"/>
                        </a:cubicBezTo>
                        <a:cubicBezTo>
                          <a:pt x="1058" y="314"/>
                          <a:pt x="1053" y="46"/>
                          <a:pt x="1111" y="23"/>
                        </a:cubicBezTo>
                        <a:cubicBezTo>
                          <a:pt x="1169" y="0"/>
                          <a:pt x="1304" y="141"/>
                          <a:pt x="1330" y="197"/>
                        </a:cubicBezTo>
                        <a:cubicBezTo>
                          <a:pt x="1356" y="253"/>
                          <a:pt x="1298" y="344"/>
                          <a:pt x="1266" y="362"/>
                        </a:cubicBezTo>
                        <a:cubicBezTo>
                          <a:pt x="1234" y="380"/>
                          <a:pt x="1191" y="255"/>
                          <a:pt x="1138" y="307"/>
                        </a:cubicBezTo>
                        <a:cubicBezTo>
                          <a:pt x="1085" y="359"/>
                          <a:pt x="1100" y="606"/>
                          <a:pt x="946" y="672"/>
                        </a:cubicBezTo>
                        <a:cubicBezTo>
                          <a:pt x="792" y="738"/>
                          <a:pt x="372" y="715"/>
                          <a:pt x="215" y="700"/>
                        </a:cubicBezTo>
                        <a:cubicBezTo>
                          <a:pt x="58" y="685"/>
                          <a:pt x="0" y="671"/>
                          <a:pt x="4" y="59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2700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8212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7" y="3029"/>
                    <a:ext cx="962" cy="96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en-GB" altLang="en-US"/>
                  </a:p>
                </p:txBody>
              </p:sp>
            </p:grpSp>
          </p:grpSp>
          <p:sp>
            <p:nvSpPr>
              <p:cNvPr id="8207" name="Oval 54"/>
              <p:cNvSpPr>
                <a:spLocks noChangeArrowheads="1"/>
              </p:cNvSpPr>
              <p:nvPr/>
            </p:nvSpPr>
            <p:spPr bwMode="auto">
              <a:xfrm>
                <a:off x="4708" y="1745"/>
                <a:ext cx="74" cy="7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eaLnBrk="1" hangingPunct="1"/>
                <a:endParaRPr lang="en-GB" altLang="en-US"/>
              </a:p>
            </p:txBody>
          </p:sp>
          <p:sp>
            <p:nvSpPr>
              <p:cNvPr id="8208" name="Line 55"/>
              <p:cNvSpPr>
                <a:spLocks noChangeShapeType="1"/>
              </p:cNvSpPr>
              <p:nvPr/>
            </p:nvSpPr>
            <p:spPr bwMode="auto">
              <a:xfrm>
                <a:off x="4296" y="1791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204" name="Text Box 56"/>
            <p:cNvSpPr txBox="1">
              <a:spLocks noChangeArrowheads="1"/>
            </p:cNvSpPr>
            <p:nvPr/>
          </p:nvSpPr>
          <p:spPr bwMode="auto">
            <a:xfrm>
              <a:off x="4424" y="1524"/>
              <a:ext cx="1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/>
                <a:t>r</a:t>
              </a:r>
            </a:p>
          </p:txBody>
        </p:sp>
        <p:sp>
          <p:nvSpPr>
            <p:cNvPr id="8205" name="Text Box 57"/>
            <p:cNvSpPr txBox="1">
              <a:spLocks noChangeArrowheads="1"/>
            </p:cNvSpPr>
            <p:nvPr/>
          </p:nvSpPr>
          <p:spPr bwMode="auto">
            <a:xfrm>
              <a:off x="4498" y="1598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Sphere-sphere collision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Collision::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SphereSphere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(Sphere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s1, Sphere * s2)  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float dx =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s1-&gt;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getCentreX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s2-&gt;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getCentreX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s1-&gt;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getCentreY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s2-&gt;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getCentreY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dz =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s2-&gt;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getCentreZ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s2-&gt;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getCentreZ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dSquared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dx*dx +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dz *dz;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sumOfBoundingRadii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s1-&gt;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getBoundingRadius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s2-&gt;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getBoundingRadius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hasCollided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= false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dSquared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sumOfBoundingRadii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sumOfBoundingRadii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hasCollided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s1-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setCollided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hasCollided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s2-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setCollided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hasCollided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What design decisions have been made?  What are the alternatives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class to represent a bounding sphere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Could the centre be represented as a 3D Vector?</a:t>
            </a:r>
          </a:p>
          <a:p>
            <a:r>
              <a:rPr lang="en-GB" dirty="0" smtClean="0"/>
              <a:t>If so, how would the class need to be changed?</a:t>
            </a:r>
          </a:p>
          <a:p>
            <a:r>
              <a:rPr lang="en-GB" dirty="0" smtClean="0"/>
              <a:t>What is the relationship of this class to a </a:t>
            </a:r>
            <a:r>
              <a:rPr lang="en-GB" dirty="0" err="1" smtClean="0"/>
              <a:t>GameObject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 should go into the Update() method?</a:t>
            </a:r>
          </a:p>
          <a:p>
            <a:r>
              <a:rPr lang="en-GB" dirty="0" smtClean="0"/>
              <a:t>How (and where) should collision response be handled?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882174"/>
              </p:ext>
            </p:extLst>
          </p:nvPr>
        </p:nvGraphicFramePr>
        <p:xfrm>
          <a:off x="4648200" y="1673225"/>
          <a:ext cx="4038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Sphere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err="1" smtClean="0"/>
                        <a:t>centreX</a:t>
                      </a:r>
                      <a:r>
                        <a:rPr lang="en-GB" dirty="0" smtClean="0"/>
                        <a:t> 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err="1" smtClean="0"/>
                        <a:t>centreY</a:t>
                      </a:r>
                      <a:r>
                        <a:rPr lang="en-GB" dirty="0" smtClean="0"/>
                        <a:t> 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err="1" smtClean="0"/>
                        <a:t>centreZ</a:t>
                      </a:r>
                      <a:r>
                        <a:rPr lang="en-GB" baseline="0" dirty="0" smtClean="0"/>
                        <a:t>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 err="1" smtClean="0"/>
                        <a:t>boundingRadius</a:t>
                      </a:r>
                      <a:r>
                        <a:rPr lang="en-GB" dirty="0" smtClean="0"/>
                        <a:t>:</a:t>
                      </a:r>
                      <a:r>
                        <a:rPr lang="en-GB" baseline="0" dirty="0" smtClean="0"/>
                        <a:t> float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+ Sphere()</a:t>
                      </a:r>
                    </a:p>
                    <a:p>
                      <a:r>
                        <a:rPr lang="en-GB" dirty="0" smtClean="0"/>
                        <a:t>+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getCentreX</a:t>
                      </a:r>
                      <a:r>
                        <a:rPr lang="en-GB" baseline="0" dirty="0" smtClean="0"/>
                        <a:t>() : float</a:t>
                      </a:r>
                    </a:p>
                    <a:p>
                      <a:r>
                        <a:rPr lang="en-GB" baseline="0" dirty="0" smtClean="0"/>
                        <a:t>+</a:t>
                      </a:r>
                      <a:r>
                        <a:rPr lang="en-GB" baseline="0" dirty="0" err="1" smtClean="0"/>
                        <a:t>getCentreY</a:t>
                      </a:r>
                      <a:r>
                        <a:rPr lang="en-GB" baseline="0" dirty="0" smtClean="0"/>
                        <a:t>() : float</a:t>
                      </a:r>
                    </a:p>
                    <a:p>
                      <a:r>
                        <a:rPr lang="en-GB" baseline="0" dirty="0" smtClean="0"/>
                        <a:t>+</a:t>
                      </a:r>
                      <a:r>
                        <a:rPr lang="en-GB" baseline="0" dirty="0" err="1" smtClean="0"/>
                        <a:t>getCentreZ</a:t>
                      </a:r>
                      <a:r>
                        <a:rPr lang="en-GB" baseline="0" dirty="0" smtClean="0"/>
                        <a:t>() : float</a:t>
                      </a:r>
                    </a:p>
                    <a:p>
                      <a:r>
                        <a:rPr lang="en-GB" baseline="0" dirty="0" smtClean="0"/>
                        <a:t>+</a:t>
                      </a:r>
                      <a:r>
                        <a:rPr lang="en-GB" baseline="0" dirty="0" err="1" smtClean="0"/>
                        <a:t>getBoundingRadius</a:t>
                      </a:r>
                      <a:r>
                        <a:rPr lang="en-GB" baseline="0" dirty="0" smtClean="0"/>
                        <a:t>() : float</a:t>
                      </a:r>
                    </a:p>
                    <a:p>
                      <a:r>
                        <a:rPr lang="en-GB" baseline="0" dirty="0" smtClean="0"/>
                        <a:t>+</a:t>
                      </a:r>
                      <a:r>
                        <a:rPr lang="en-GB" baseline="0" dirty="0" err="1" smtClean="0"/>
                        <a:t>setCollided</a:t>
                      </a:r>
                      <a:r>
                        <a:rPr lang="en-GB" baseline="0" dirty="0" smtClean="0"/>
                        <a:t>(</a:t>
                      </a:r>
                      <a:r>
                        <a:rPr lang="en-GB" baseline="0" dirty="0" err="1" smtClean="0"/>
                        <a:t>boolean</a:t>
                      </a:r>
                      <a:r>
                        <a:rPr lang="en-GB" baseline="0" dirty="0" smtClean="0"/>
                        <a:t>) : </a:t>
                      </a:r>
                    </a:p>
                    <a:p>
                      <a:r>
                        <a:rPr lang="en-GB" baseline="0" dirty="0" smtClean="0"/>
                        <a:t>+ Update()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5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1178</Words>
  <Application>Microsoft Office PowerPoint</Application>
  <PresentationFormat>On-screen Show (4:3)</PresentationFormat>
  <Paragraphs>307</Paragraphs>
  <Slides>24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Symbol</vt:lpstr>
      <vt:lpstr>Tahoma</vt:lpstr>
      <vt:lpstr>Wingdings</vt:lpstr>
      <vt:lpstr>Clarity</vt:lpstr>
      <vt:lpstr>Collision Detection</vt:lpstr>
      <vt:lpstr>Introduction</vt:lpstr>
      <vt:lpstr>Assignment Part 1 Feedback</vt:lpstr>
      <vt:lpstr>Why collision detection?</vt:lpstr>
      <vt:lpstr>Simple collision detection in game loop</vt:lpstr>
      <vt:lpstr>Simple bounding volumes</vt:lpstr>
      <vt:lpstr>Bounding spheres</vt:lpstr>
      <vt:lpstr>Sphere-sphere collision detection</vt:lpstr>
      <vt:lpstr>A class to represent a bounding sphere</vt:lpstr>
      <vt:lpstr>Axis aligned bounding boxes</vt:lpstr>
      <vt:lpstr>Bounding-object plane collision detection</vt:lpstr>
      <vt:lpstr>More general collision detection between a sphere and plane</vt:lpstr>
      <vt:lpstr>What about a sphere with a box?</vt:lpstr>
      <vt:lpstr>Possible problems</vt:lpstr>
      <vt:lpstr>Possible solutions</vt:lpstr>
      <vt:lpstr>General principles</vt:lpstr>
      <vt:lpstr>Game context</vt:lpstr>
      <vt:lpstr>Better fitting bounding volumes</vt:lpstr>
      <vt:lpstr>Bounding volume hierarchies</vt:lpstr>
      <vt:lpstr>Ray-bounding sphere collisions</vt:lpstr>
      <vt:lpstr>Ray-bounding box collisions</vt:lpstr>
      <vt:lpstr>Separating planes</vt:lpstr>
      <vt:lpstr>Separating planes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2014-12-03T19:26:02Z</dcterms:created>
  <dcterms:modified xsi:type="dcterms:W3CDTF">2016-02-14T14:34:57Z</dcterms:modified>
</cp:coreProperties>
</file>