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2" r:id="rId1"/>
  </p:sldMasterIdLst>
  <p:notesMasterIdLst>
    <p:notesMasterId r:id="rId36"/>
  </p:notesMasterIdLst>
  <p:sldIdLst>
    <p:sldId id="344" r:id="rId2"/>
    <p:sldId id="362" r:id="rId3"/>
    <p:sldId id="438" r:id="rId4"/>
    <p:sldId id="439" r:id="rId5"/>
    <p:sldId id="440" r:id="rId6"/>
    <p:sldId id="441" r:id="rId7"/>
    <p:sldId id="442" r:id="rId8"/>
    <p:sldId id="443" r:id="rId9"/>
    <p:sldId id="444" r:id="rId10"/>
    <p:sldId id="445" r:id="rId11"/>
    <p:sldId id="446" r:id="rId12"/>
    <p:sldId id="447" r:id="rId13"/>
    <p:sldId id="449" r:id="rId14"/>
    <p:sldId id="450" r:id="rId15"/>
    <p:sldId id="451" r:id="rId16"/>
    <p:sldId id="452" r:id="rId17"/>
    <p:sldId id="453" r:id="rId18"/>
    <p:sldId id="455" r:id="rId19"/>
    <p:sldId id="456" r:id="rId20"/>
    <p:sldId id="457" r:id="rId21"/>
    <p:sldId id="458" r:id="rId22"/>
    <p:sldId id="459" r:id="rId23"/>
    <p:sldId id="460" r:id="rId24"/>
    <p:sldId id="461" r:id="rId25"/>
    <p:sldId id="462" r:id="rId26"/>
    <p:sldId id="463" r:id="rId27"/>
    <p:sldId id="471" r:id="rId28"/>
    <p:sldId id="472" r:id="rId29"/>
    <p:sldId id="473" r:id="rId30"/>
    <p:sldId id="474" r:id="rId31"/>
    <p:sldId id="475" r:id="rId32"/>
    <p:sldId id="476" r:id="rId33"/>
    <p:sldId id="477" r:id="rId34"/>
    <p:sldId id="478" r:id="rId35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FCC6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33" autoAdjust="0"/>
  </p:normalViewPr>
  <p:slideViewPr>
    <p:cSldViewPr>
      <p:cViewPr>
        <p:scale>
          <a:sx n="78" d="100"/>
          <a:sy n="78" d="100"/>
        </p:scale>
        <p:origin x="1524" y="11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82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E028D8B-065A-4D01-A250-9BCC442A00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409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2547" cy="45763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mtClean="0">
                <a:latin typeface="Times New Roman" pitchFamily="18" charset="0"/>
              </a:rPr>
              <a:t>CE00386-2  Windows Game Programming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852" y="0"/>
            <a:ext cx="2972547" cy="45763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D0504D1-A3CB-4E18-8B50-19CAA2BE7B20}" type="datetime1">
              <a:rPr lang="en-GB" altLang="en-US" smtClean="0">
                <a:latin typeface="Times New Roman" pitchFamily="18" charset="0"/>
              </a:rPr>
              <a:pPr eaLnBrk="1" hangingPunct="1"/>
              <a:t>18/10/2015</a:t>
            </a:fld>
            <a:endParaRPr lang="en-GB" altLang="en-US" smtClean="0">
              <a:latin typeface="Times New Roman" pitchFamily="18" charset="0"/>
            </a:endParaRPr>
          </a:p>
        </p:txBody>
      </p:sp>
      <p:sp>
        <p:nvSpPr>
          <p:cNvPr id="4198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852" y="8684899"/>
            <a:ext cx="2972547" cy="45763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A734476-FDBB-48A0-BF8D-C090EB71FB97}" type="slidenum">
              <a:rPr lang="en-GB" altLang="en-US" smtClean="0">
                <a:latin typeface="Times New Roman" pitchFamily="18" charset="0"/>
              </a:rPr>
              <a:pPr eaLnBrk="1" hangingPunct="1"/>
              <a:t>4</a:t>
            </a:fld>
            <a:endParaRPr lang="en-GB" altLang="en-US" smtClean="0">
              <a:latin typeface="Times New Roman" pitchFamily="18" charset="0"/>
            </a:endParaRPr>
          </a:p>
        </p:txBody>
      </p:sp>
      <p:sp>
        <p:nvSpPr>
          <p:cNvPr id="41989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4A272-8A7A-4B01-9591-651F1AE740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682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6986B-FA8E-494D-AE79-AB7AB6A4FB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2942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EA67D-99E2-4602-B3E0-11F5848A16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3806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46ACC-8E9A-41D7-ABFC-56561375FC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0526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8229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000500"/>
            <a:ext cx="8229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0B2F52-99C4-475C-8C07-D3A6AD35BD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4032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5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2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46D82-2876-442E-B970-96CDFAAC4C15}" type="datetime1">
              <a:rPr lang="en-GB"/>
              <a:pPr>
                <a:defRPr/>
              </a:pPr>
              <a:t>18/10/2015</a:t>
            </a:fld>
            <a:endParaRPr lang="en-GB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A9714-FF73-4410-A677-38F124A4237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1182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94EC4-497A-4006-92F3-5C7668199F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473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C30B4-48DC-4A39-8E58-9514A82E13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702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A4890-B742-402E-9F24-28E6D83F80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656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AA2D8-B718-4279-BE1C-6A01CA0032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773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6D4F5-865A-4F4C-B5F1-84566D4CC2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519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421C0-1804-41DA-8094-A50AE26ECD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3434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47E54-E0F4-4A80-9D93-DAEB6ACB37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043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8592D-CC00-4883-A5C9-B7222B2954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2018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3461F787-8CAB-4386-B7C4-0F2DEA8980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542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42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42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8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42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42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42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8" cy="7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42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8" cy="7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42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42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42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8" cy="7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42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8" cy="7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42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42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42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42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8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42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8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42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42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42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8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43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8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43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43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43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43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8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43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8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43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43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43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8" cy="7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43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8" cy="7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43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43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8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4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gl.org/sdk/docs/man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gl.org/sdk/docs/man/" TargetMode="External"/><Relationship Id="rId2" Type="http://schemas.openxmlformats.org/officeDocument/2006/relationships/hyperlink" Target="http://glprogramming.com/red/chapter03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pengl.org/resources/libraries/glut/spec3/spec3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eaLnBrk="1" hangingPunct="1"/>
            <a:r>
              <a:rPr lang="en-GB" sz="4400" dirty="0" smtClean="0"/>
              <a:t>Advanced Game Engine Creation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3D </a:t>
            </a:r>
            <a:r>
              <a:rPr lang="en-GB" dirty="0" smtClean="0"/>
              <a:t>Viewing</a:t>
            </a:r>
          </a:p>
          <a:p>
            <a:pPr eaLnBrk="1" hangingPunct="1"/>
            <a:r>
              <a:rPr lang="en-GB" dirty="0" smtClean="0"/>
              <a:t>Lecture 5</a:t>
            </a:r>
            <a:endParaRPr lang="en-GB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Specifying the camera and drawing the teapot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76825"/>
          </a:xfrm>
        </p:spPr>
        <p:txBody>
          <a:bodyPr>
            <a:normAutofit fontScale="7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point3D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	float x;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	float y;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	float z;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camera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point3D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point3D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lookAt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	point3D up;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camera cam = {0, 0, 5, 0, 0, 0, 0, 1, 0};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Specifying the camera and drawing the teapot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19263"/>
            <a:ext cx="8915400" cy="48053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void GameScreenLevel1::Render(){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glClear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GL_COLOR_BUFFER_BIT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GL_DEPTH_BUFFER_BIT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glMatrixMode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GL_MODELVIEW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glColor3f(0.0f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, 0.0f, 0.0f);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glLoadIdentity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(); // reset the matrix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gluLookAt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cam.pos.x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cam.pos.y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cam.pos.z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cam.lookAt.x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cam.lookAt.y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cam.lookAt.z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cam.up.x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cam.up.y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cam.up.z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glutWireTeapot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(1.0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452438"/>
            <a:ext cx="7677150" cy="595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58837"/>
          </a:xfrm>
        </p:spPr>
        <p:txBody>
          <a:bodyPr/>
          <a:lstStyle/>
          <a:p>
            <a:r>
              <a:rPr lang="en-GB" altLang="en-US" smtClean="0"/>
              <a:t>A Wire Cube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57188" y="5661025"/>
            <a:ext cx="8229600" cy="97472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 smtClean="0"/>
              <a:t>remember we are using orthographic projection</a:t>
            </a:r>
          </a:p>
          <a:p>
            <a:pPr>
              <a:defRPr/>
            </a:pPr>
            <a:r>
              <a:rPr lang="en-GB" dirty="0" smtClean="0"/>
              <a:t>no perspective</a:t>
            </a:r>
            <a:endParaRPr lang="en-GB" dirty="0"/>
          </a:p>
        </p:txBody>
      </p:sp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1196975"/>
            <a:ext cx="3797300" cy="428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1208088"/>
            <a:ext cx="3789363" cy="427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E64042-485F-4169-BC8E-1DF7CC396A12}" type="datetime1">
              <a:rPr lang="en-GB" altLang="en-US" smtClean="0"/>
              <a:pPr eaLnBrk="1" hangingPunct="1"/>
              <a:t>18/10/2015</a:t>
            </a:fld>
            <a:endParaRPr lang="en-GB" altLang="en-US" smtClean="0"/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A0F7F0B-FF1E-4CCD-A26F-171D9B4A1471}" type="slidenum">
              <a:rPr lang="en-GB" altLang="en-US" smtClean="0"/>
              <a:pPr eaLnBrk="1" hangingPunct="1"/>
              <a:t>14</a:t>
            </a:fld>
            <a:endParaRPr lang="en-GB" altLang="en-US" smtClean="0"/>
          </a:p>
        </p:txBody>
      </p:sp>
      <p:pic>
        <p:nvPicPr>
          <p:cNvPr id="30724" name="Picture 5" descr="frust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692150"/>
            <a:ext cx="6372225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19200"/>
          </a:xfrm>
        </p:spPr>
        <p:txBody>
          <a:bodyPr/>
          <a:lstStyle/>
          <a:p>
            <a:pPr eaLnBrk="1" hangingPunct="1"/>
            <a:r>
              <a:rPr lang="en-GB" altLang="en-US" smtClean="0"/>
              <a:t>Perspective projection - The view frustum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4221163"/>
            <a:ext cx="8302625" cy="2198687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defRPr/>
            </a:pPr>
            <a:r>
              <a:rPr lang="en-GB" sz="2400" dirty="0" smtClean="0"/>
              <a:t>with perspective projection rays projecting from the 3D scene converge at the camera</a:t>
            </a:r>
          </a:p>
          <a:p>
            <a:pPr eaLnBrk="1" hangingPunct="1">
              <a:defRPr/>
            </a:pPr>
            <a:r>
              <a:rPr lang="en-GB" sz="2400" dirty="0" smtClean="0"/>
              <a:t>objects which are farther away from the camera look smaller</a:t>
            </a:r>
          </a:p>
          <a:p>
            <a:pPr eaLnBrk="1" hangingPunct="1">
              <a:defRPr/>
            </a:pPr>
            <a:r>
              <a:rPr lang="en-GB" sz="2400" dirty="0" smtClean="0"/>
              <a:t>the view volume or </a:t>
            </a:r>
            <a:r>
              <a:rPr lang="en-GB" sz="2400" dirty="0" err="1" smtClean="0"/>
              <a:t>frustrum</a:t>
            </a:r>
            <a:r>
              <a:rPr lang="en-GB" sz="2400" dirty="0" smtClean="0"/>
              <a:t> is in the shape of a truncated pyramid</a:t>
            </a:r>
          </a:p>
          <a:p>
            <a:pPr eaLnBrk="1" hangingPunct="1">
              <a:defRPr/>
            </a:pPr>
            <a:r>
              <a:rPr lang="en-GB" sz="2400" dirty="0" smtClean="0"/>
              <a:t>still has a front and back clipping plane</a:t>
            </a:r>
          </a:p>
          <a:p>
            <a:pPr eaLnBrk="1" hangingPunct="1">
              <a:defRPr/>
            </a:pPr>
            <a:r>
              <a:rPr lang="en-GB" sz="2400" dirty="0" smtClean="0"/>
              <a:t>but the side and top/bottom walls are angled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03300"/>
          </a:xfrm>
        </p:spPr>
        <p:txBody>
          <a:bodyPr/>
          <a:lstStyle/>
          <a:p>
            <a:pPr eaLnBrk="1" hangingPunct="1"/>
            <a:r>
              <a:rPr lang="en-GB" altLang="en-US" smtClean="0"/>
              <a:t>Position of view frustum</a:t>
            </a:r>
          </a:p>
        </p:txBody>
      </p:sp>
      <p:sp>
        <p:nvSpPr>
          <p:cNvPr id="31747" name="Content Placeholder 1"/>
          <p:cNvSpPr>
            <a:spLocks noGrp="1"/>
          </p:cNvSpPr>
          <p:nvPr>
            <p:ph idx="1"/>
          </p:nvPr>
        </p:nvSpPr>
        <p:spPr>
          <a:xfrm>
            <a:off x="6499225" y="1719263"/>
            <a:ext cx="2187575" cy="4411662"/>
          </a:xfrm>
        </p:spPr>
        <p:txBody>
          <a:bodyPr/>
          <a:lstStyle/>
          <a:p>
            <a:r>
              <a:rPr lang="en-GB" altLang="en-US" smtClean="0"/>
              <a:t>only objects within the frustum are visible</a:t>
            </a:r>
          </a:p>
        </p:txBody>
      </p:sp>
      <p:sp>
        <p:nvSpPr>
          <p:cNvPr id="317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59878C8-A1C1-49B4-B504-FA3122F82B82}" type="datetime1">
              <a:rPr lang="en-GB" altLang="en-US" smtClean="0"/>
              <a:pPr eaLnBrk="1" hangingPunct="1"/>
              <a:t>18/10/2015</a:t>
            </a:fld>
            <a:endParaRPr lang="en-GB" altLang="en-US" smtClean="0"/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9780BDD-2DA5-4E71-BFD6-0EE87BA7FF05}" type="slidenum">
              <a:rPr lang="en-GB" altLang="en-US" smtClean="0"/>
              <a:pPr eaLnBrk="1" hangingPunct="1"/>
              <a:t>15</a:t>
            </a:fld>
            <a:endParaRPr lang="en-GB" altLang="en-US" smtClean="0"/>
          </a:p>
        </p:txBody>
      </p:sp>
      <p:pic>
        <p:nvPicPr>
          <p:cNvPr id="31750" name="Picture 5" descr="NewCamSet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1268413"/>
            <a:ext cx="5962650" cy="2428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51" name="Picture 7" descr="CorrectedCamSet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3940175"/>
            <a:ext cx="5962650" cy="2371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Two ways of specifying the frustum in OpenGL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464661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GB" sz="2800" smtClean="0"/>
              <a:t>glFrustum() has the same parameters as glOrtho()</a:t>
            </a:r>
          </a:p>
          <a:p>
            <a:pPr lvl="1">
              <a:defRPr/>
            </a:pPr>
            <a:r>
              <a:rPr lang="en-GB" sz="2400" smtClean="0"/>
              <a:t>left, right, bottom, top, near, far clipping planes</a:t>
            </a:r>
          </a:p>
          <a:p>
            <a:pPr lvl="1">
              <a:defRPr/>
            </a:pPr>
            <a:r>
              <a:rPr lang="en-GB" sz="2400" smtClean="0"/>
              <a:t>the first four are defined where they intersect the near clipping plane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fi-FI" sz="2400" smtClean="0"/>
              <a:t>glFrustum(-1.0, 1.0, -1.0, 1.0, 2.0, 10.0);</a:t>
            </a:r>
          </a:p>
          <a:p>
            <a:pPr>
              <a:defRPr/>
            </a:pPr>
            <a:r>
              <a:rPr lang="en-GB" sz="2800" smtClean="0"/>
              <a:t>gluPerspective() defines </a:t>
            </a:r>
          </a:p>
          <a:p>
            <a:pPr lvl="1">
              <a:defRPr/>
            </a:pPr>
            <a:r>
              <a:rPr lang="en-GB" sz="2400" smtClean="0"/>
              <a:t>a field-of-view angle in the y-direction</a:t>
            </a:r>
          </a:p>
          <a:p>
            <a:pPr lvl="1">
              <a:defRPr/>
            </a:pPr>
            <a:r>
              <a:rPr lang="en-GB" sz="2400" smtClean="0"/>
              <a:t>the aspect ratio </a:t>
            </a:r>
          </a:p>
          <a:p>
            <a:pPr lvl="1">
              <a:defRPr/>
            </a:pPr>
            <a:r>
              <a:rPr lang="en-GB" sz="2400" smtClean="0"/>
              <a:t>and the near and far clipping planes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GB" sz="2400" smtClean="0"/>
              <a:t>gluPerspective(45.0, 1, 2.0, 10.0);</a:t>
            </a:r>
          </a:p>
          <a:p>
            <a:pPr lvl="1">
              <a:defRPr/>
            </a:pPr>
            <a:endParaRPr lang="en-GB" sz="240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/>
          <a:lstStyle/>
          <a:p>
            <a:r>
              <a:rPr lang="en-GB" altLang="en-US" smtClean="0"/>
              <a:t>Perspective viewing of a cube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038" y="5732463"/>
            <a:ext cx="8229600" cy="100965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 smtClean="0"/>
              <a:t>we can see both the front and back faces</a:t>
            </a:r>
          </a:p>
          <a:p>
            <a:pPr>
              <a:defRPr/>
            </a:pPr>
            <a:r>
              <a:rPr lang="en-GB" dirty="0" smtClean="0"/>
              <a:t>the back face is smaller as it is farther away</a:t>
            </a:r>
            <a:endParaRPr lang="en-GB" dirty="0"/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1268413"/>
            <a:ext cx="3810000" cy="430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763" y="1292225"/>
            <a:ext cx="3789362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Perspective viewing of a cube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our cube looks a little strange</a:t>
            </a:r>
          </a:p>
          <a:p>
            <a:r>
              <a:rPr lang="en-GB" altLang="en-US" smtClean="0"/>
              <a:t>hard to tell which side is towards us</a:t>
            </a:r>
          </a:p>
          <a:p>
            <a:r>
              <a:rPr lang="en-GB" altLang="en-US" smtClean="0"/>
              <a:t>viewing a solid cube will help</a:t>
            </a:r>
          </a:p>
          <a:p>
            <a:r>
              <a:rPr lang="en-GB" altLang="en-US" smtClean="0"/>
              <a:t>as we haven’t covered lighting yet, we’ll give each face a different colour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2984989" cy="1295400"/>
          </a:xfrm>
        </p:spPr>
        <p:txBody>
          <a:bodyPr/>
          <a:lstStyle/>
          <a:p>
            <a:r>
              <a:rPr lang="en-GB" altLang="en-US" smtClean="0"/>
              <a:t>Coloured cube</a:t>
            </a:r>
          </a:p>
        </p:txBody>
      </p:sp>
      <p:pic>
        <p:nvPicPr>
          <p:cNvPr id="717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604" y="981075"/>
            <a:ext cx="4466492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58490"/>
          </a:xfrm>
        </p:spPr>
        <p:txBody>
          <a:bodyPr/>
          <a:lstStyle/>
          <a:p>
            <a:pPr eaLnBrk="1" hangingPunct="1"/>
            <a:r>
              <a:rPr lang="en-GB" dirty="0" smtClean="0"/>
              <a:t>Objectives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3"/>
            <a:ext cx="8229600" cy="5400898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lnSpc>
                <a:spcPct val="110000"/>
              </a:lnSpc>
              <a:buNone/>
            </a:pPr>
            <a:r>
              <a:rPr lang="en-GB" dirty="0" smtClean="0"/>
              <a:t>Last week we:</a:t>
            </a:r>
          </a:p>
          <a:p>
            <a:pPr eaLnBrk="1" hangingPunct="1">
              <a:lnSpc>
                <a:spcPct val="110000"/>
              </a:lnSpc>
            </a:pPr>
            <a:r>
              <a:rPr lang="en-GB" dirty="0" smtClean="0"/>
              <a:t>Discussed </a:t>
            </a:r>
            <a:r>
              <a:rPr lang="en-GB" dirty="0" smtClean="0"/>
              <a:t>how 3D transformations can be represented using matrices</a:t>
            </a:r>
          </a:p>
          <a:p>
            <a:pPr eaLnBrk="1" hangingPunct="1">
              <a:lnSpc>
                <a:spcPct val="110000"/>
              </a:lnSpc>
            </a:pPr>
            <a:r>
              <a:rPr lang="en-GB" dirty="0"/>
              <a:t>I</a:t>
            </a:r>
            <a:r>
              <a:rPr lang="en-GB" dirty="0" smtClean="0"/>
              <a:t>ntroduced </a:t>
            </a:r>
            <a:r>
              <a:rPr lang="en-GB" dirty="0" smtClean="0"/>
              <a:t>homogeneous transformation matrices</a:t>
            </a:r>
          </a:p>
          <a:p>
            <a:pPr eaLnBrk="1" hangingPunct="1">
              <a:lnSpc>
                <a:spcPct val="110000"/>
              </a:lnSpc>
            </a:pPr>
            <a:r>
              <a:rPr lang="en-GB" dirty="0" smtClean="0"/>
              <a:t>Applied </a:t>
            </a:r>
            <a:r>
              <a:rPr lang="en-GB" dirty="0" smtClean="0"/>
              <a:t>matrix multiplication to transform objects in 3D </a:t>
            </a:r>
            <a:r>
              <a:rPr lang="en-GB" dirty="0" smtClean="0"/>
              <a:t>space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GB" dirty="0" smtClean="0"/>
              <a:t>This week we will:</a:t>
            </a:r>
          </a:p>
          <a:p>
            <a:pPr eaLnBrk="1" hangingPunct="1">
              <a:lnSpc>
                <a:spcPct val="110000"/>
              </a:lnSpc>
            </a:pPr>
            <a:r>
              <a:rPr lang="en-GB" dirty="0" smtClean="0"/>
              <a:t>introduce 3D viewing concepts</a:t>
            </a:r>
          </a:p>
          <a:p>
            <a:pPr eaLnBrk="1" hangingPunct="1">
              <a:lnSpc>
                <a:spcPct val="110000"/>
              </a:lnSpc>
            </a:pPr>
            <a:r>
              <a:rPr lang="en-GB" dirty="0" smtClean="0"/>
              <a:t>orthographic vs perspective view</a:t>
            </a:r>
          </a:p>
          <a:p>
            <a:pPr eaLnBrk="1" hangingPunct="1">
              <a:lnSpc>
                <a:spcPct val="110000"/>
              </a:lnSpc>
            </a:pPr>
            <a:r>
              <a:rPr lang="en-GB" dirty="0" smtClean="0"/>
              <a:t>camera analogy</a:t>
            </a:r>
          </a:p>
          <a:p>
            <a:pPr eaLnBrk="1" hangingPunct="1">
              <a:lnSpc>
                <a:spcPct val="110000"/>
              </a:lnSpc>
            </a:pPr>
            <a:r>
              <a:rPr lang="en-GB" dirty="0" smtClean="0"/>
              <a:t>back face culling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endParaRPr lang="en-GB" dirty="0" smtClean="0"/>
          </a:p>
          <a:p>
            <a:pPr eaLnBrk="1" hangingPunct="1">
              <a:lnSpc>
                <a:spcPct val="90000"/>
              </a:lnSpc>
            </a:pPr>
            <a:endParaRPr lang="en-GB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5436577" y="122238"/>
            <a:ext cx="2564423" cy="1295400"/>
          </a:xfrm>
        </p:spPr>
        <p:txBody>
          <a:bodyPr/>
          <a:lstStyle/>
          <a:p>
            <a:r>
              <a:rPr lang="en-GB" altLang="en-US" smtClean="0"/>
              <a:t>Data file for a cube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15888"/>
            <a:ext cx="2187820" cy="6481762"/>
          </a:xfrm>
        </p:spPr>
        <p:txBody>
          <a:bodyPr>
            <a:normAutofit fontScale="62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8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-1.0 -1.0 1.0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-1.0 1.0 1.0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1.0 1.0 1.0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1.0 -1.0 1.0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-1.0 -1.0 -1.0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-1.0 1.0 -1.0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1.0 1.0 -1.0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1.0 -1.0 -1.0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6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1.0 0.0 0.0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0.0 1.0 1.0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1.0 1.0 0.0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0.0 1.0 0.0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0.0 0.0 1.0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1.0 0.0 1.0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6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0 3 2 1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2 3 7 6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3 0 4 7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1 2 6 5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4 5 6 7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5 4 0 1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2445727" y="1773238"/>
            <a:ext cx="6241073" cy="46990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GB" dirty="0" smtClean="0"/>
              <a:t>the file specifies:</a:t>
            </a:r>
          </a:p>
          <a:p>
            <a:pPr lvl="1">
              <a:defRPr/>
            </a:pPr>
            <a:r>
              <a:rPr lang="en-GB" dirty="0" smtClean="0"/>
              <a:t>number of vertices (corners)</a:t>
            </a:r>
          </a:p>
          <a:p>
            <a:pPr lvl="1">
              <a:defRPr/>
            </a:pPr>
            <a:r>
              <a:rPr lang="en-GB" dirty="0" smtClean="0"/>
              <a:t>the coordinates of each vertex</a:t>
            </a:r>
          </a:p>
          <a:p>
            <a:pPr lvl="1">
              <a:defRPr/>
            </a:pPr>
            <a:r>
              <a:rPr lang="en-GB" dirty="0" smtClean="0"/>
              <a:t>the number of colours</a:t>
            </a:r>
          </a:p>
          <a:p>
            <a:pPr lvl="1">
              <a:defRPr/>
            </a:pPr>
            <a:r>
              <a:rPr lang="en-GB" dirty="0" smtClean="0"/>
              <a:t>the r, g, b component of each colour</a:t>
            </a:r>
          </a:p>
          <a:p>
            <a:pPr lvl="1">
              <a:defRPr/>
            </a:pPr>
            <a:r>
              <a:rPr lang="en-GB" dirty="0" smtClean="0"/>
              <a:t>the number of faces</a:t>
            </a:r>
          </a:p>
          <a:p>
            <a:pPr lvl="1">
              <a:defRPr/>
            </a:pPr>
            <a:r>
              <a:rPr lang="en-GB" dirty="0" smtClean="0"/>
              <a:t>the indices of the four vertices making up each face</a:t>
            </a:r>
          </a:p>
          <a:p>
            <a:pPr>
              <a:defRPr/>
            </a:pPr>
            <a:r>
              <a:rPr lang="en-GB" dirty="0" smtClean="0"/>
              <a:t>notice that we have specified each vertex only once</a:t>
            </a:r>
          </a:p>
          <a:p>
            <a:pPr>
              <a:defRPr/>
            </a:pPr>
            <a:r>
              <a:rPr lang="en-GB" dirty="0" smtClean="0"/>
              <a:t>and used each in 3 different faces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84639" y="122239"/>
            <a:ext cx="7816362" cy="858837"/>
          </a:xfrm>
        </p:spPr>
        <p:txBody>
          <a:bodyPr/>
          <a:lstStyle/>
          <a:p>
            <a:r>
              <a:rPr lang="en-GB" altLang="en-US" smtClean="0"/>
              <a:t>Data structures for a cube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44462" cy="5327650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point3D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  float x;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  float y;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  float z;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colour{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float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r;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float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g;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float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b;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GB" dirty="0"/>
          </a:p>
          <a:p>
            <a:pPr>
              <a:defRPr/>
            </a:pPr>
            <a:endParaRPr lang="en-GB" dirty="0"/>
          </a:p>
        </p:txBody>
      </p:sp>
      <p:sp>
        <p:nvSpPr>
          <p:cNvPr id="9220" name="Content Placeholder 4"/>
          <p:cNvSpPr>
            <a:spLocks noGrp="1"/>
          </p:cNvSpPr>
          <p:nvPr>
            <p:ph sz="half" idx="2"/>
          </p:nvPr>
        </p:nvSpPr>
        <p:spPr>
          <a:xfrm>
            <a:off x="4572000" y="1341438"/>
            <a:ext cx="4044462" cy="5149850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polygon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b;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c;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d;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point3D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* vertices;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colour * colours;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polygon  * indices;</a:t>
            </a:r>
          </a:p>
          <a:p>
            <a:pPr>
              <a:defRPr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5103936" y="2852739"/>
            <a:ext cx="3582865" cy="674687"/>
          </a:xfrm>
        </p:spPr>
        <p:txBody>
          <a:bodyPr/>
          <a:lstStyle/>
          <a:p>
            <a:r>
              <a:rPr lang="en-GB" altLang="en-US" smtClean="0"/>
              <a:t>Drawing a cube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84639" y="333376"/>
            <a:ext cx="8508023" cy="6119813"/>
          </a:xfrm>
        </p:spPr>
        <p:txBody>
          <a:bodyPr>
            <a:normAutofit fontScale="7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drawPolygon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b,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c,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d)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glBegin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GL_QUADS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glVertex3fv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(&amp;vertices[a].x);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glVertex3fv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(&amp;vertices[b].x);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glVertex3fv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(&amp;vertices[c].x);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glVertex3fv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(&amp;vertices[d].x);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glEnd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drawCube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nn-NO" dirty="0" smtClean="0">
                <a:latin typeface="Courier New" pitchFamily="49" charset="0"/>
                <a:cs typeface="Courier New" pitchFamily="49" charset="0"/>
              </a:rPr>
              <a:t>   for 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(int i = 0; i &lt; NUM_POLY; i++){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 glColor3f(colours[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].r, colours[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].g, colours[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].b);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drawPolygon(indices[i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].a, indices[i].b, indices[i].c, indices[i].d);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Winding order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5111262" cy="4733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600" smtClean="0"/>
              <a:t>the order that we specify the vertices in each face is important</a:t>
            </a:r>
          </a:p>
          <a:p>
            <a:pPr lvl="1">
              <a:lnSpc>
                <a:spcPct val="90000"/>
              </a:lnSpc>
            </a:pPr>
            <a:r>
              <a:rPr lang="en-GB" altLang="en-US" sz="2200" smtClean="0"/>
              <a:t>the winding order</a:t>
            </a:r>
          </a:p>
          <a:p>
            <a:pPr>
              <a:lnSpc>
                <a:spcPct val="90000"/>
              </a:lnSpc>
            </a:pPr>
            <a:r>
              <a:rPr lang="en-GB" altLang="en-US" sz="2600" smtClean="0"/>
              <a:t>the convention in OpenGL is that the vertices of the front face of each polygon are specified in counter-clockwise order (winding)</a:t>
            </a:r>
          </a:p>
          <a:p>
            <a:pPr>
              <a:lnSpc>
                <a:spcPct val="90000"/>
              </a:lnSpc>
            </a:pPr>
            <a:r>
              <a:rPr lang="en-GB" altLang="en-US" sz="2600" smtClean="0"/>
              <a:t>if we were inside the cube looking out, we would see the back faces of the polygons</a:t>
            </a:r>
          </a:p>
          <a:p>
            <a:pPr>
              <a:lnSpc>
                <a:spcPct val="90000"/>
              </a:lnSpc>
            </a:pPr>
            <a:r>
              <a:rPr lang="en-GB" altLang="en-US" sz="2600" smtClean="0"/>
              <a:t>make sure all the outside faces of the cube have CCW winding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5968512" y="2636839"/>
            <a:ext cx="2524857" cy="280828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69" name="TextBox 4"/>
          <p:cNvSpPr txBox="1">
            <a:spLocks noChangeArrowheads="1"/>
          </p:cNvSpPr>
          <p:nvPr/>
        </p:nvSpPr>
        <p:spPr bwMode="auto">
          <a:xfrm>
            <a:off x="5684227" y="2246313"/>
            <a:ext cx="531934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/>
              <a:t>1</a:t>
            </a:r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5701812" y="5495925"/>
            <a:ext cx="53193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/>
              <a:t>0</a:t>
            </a:r>
          </a:p>
        </p:txBody>
      </p:sp>
      <p:sp>
        <p:nvSpPr>
          <p:cNvPr id="11271" name="TextBox 6"/>
          <p:cNvSpPr txBox="1">
            <a:spLocks noChangeArrowheads="1"/>
          </p:cNvSpPr>
          <p:nvPr/>
        </p:nvSpPr>
        <p:spPr bwMode="auto">
          <a:xfrm>
            <a:off x="8294077" y="5516564"/>
            <a:ext cx="53193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/>
              <a:t>3</a:t>
            </a:r>
          </a:p>
        </p:txBody>
      </p:sp>
      <p:sp>
        <p:nvSpPr>
          <p:cNvPr id="11272" name="TextBox 7"/>
          <p:cNvSpPr txBox="1">
            <a:spLocks noChangeArrowheads="1"/>
          </p:cNvSpPr>
          <p:nvPr/>
        </p:nvSpPr>
        <p:spPr bwMode="auto">
          <a:xfrm>
            <a:off x="8109439" y="2233614"/>
            <a:ext cx="53193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/>
              <a:t>2</a:t>
            </a:r>
          </a:p>
        </p:txBody>
      </p:sp>
      <p:sp>
        <p:nvSpPr>
          <p:cNvPr id="11273" name="Freeform 13"/>
          <p:cNvSpPr>
            <a:spLocks/>
          </p:cNvSpPr>
          <p:nvPr/>
        </p:nvSpPr>
        <p:spPr bwMode="auto">
          <a:xfrm>
            <a:off x="7666893" y="3535363"/>
            <a:ext cx="337038" cy="1219200"/>
          </a:xfrm>
          <a:custGeom>
            <a:avLst/>
            <a:gdLst>
              <a:gd name="T0" fmla="*/ 363226 w 365760"/>
              <a:gd name="T1" fmla="*/ 0 h 1219200"/>
              <a:gd name="T2" fmla="*/ 0 w 365760"/>
              <a:gd name="T3" fmla="*/ 1219200 h 12192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65760" h="1219200">
                <a:moveTo>
                  <a:pt x="365760" y="0"/>
                </a:moveTo>
                <a:lnTo>
                  <a:pt x="0" y="121920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11274" name="Freeform 15"/>
          <p:cNvSpPr>
            <a:spLocks/>
          </p:cNvSpPr>
          <p:nvPr/>
        </p:nvSpPr>
        <p:spPr bwMode="auto">
          <a:xfrm rot="10031727">
            <a:off x="6639658" y="3184525"/>
            <a:ext cx="1182565" cy="1652588"/>
          </a:xfrm>
          <a:custGeom>
            <a:avLst/>
            <a:gdLst>
              <a:gd name="T0" fmla="*/ 1283972 w 1280160"/>
              <a:gd name="T1" fmla="*/ 411376 h 1652693"/>
              <a:gd name="T2" fmla="*/ 1100548 w 1280160"/>
              <a:gd name="T3" fmla="*/ 137124 h 1652693"/>
              <a:gd name="T4" fmla="*/ 825410 w 1280160"/>
              <a:gd name="T5" fmla="*/ 0 h 1652693"/>
              <a:gd name="T6" fmla="*/ 489132 w 1280160"/>
              <a:gd name="T7" fmla="*/ 0 h 1652693"/>
              <a:gd name="T8" fmla="*/ 213996 w 1280160"/>
              <a:gd name="T9" fmla="*/ 137124 h 1652693"/>
              <a:gd name="T10" fmla="*/ 106997 w 1280160"/>
              <a:gd name="T11" fmla="*/ 335196 h 1652693"/>
              <a:gd name="T12" fmla="*/ 30572 w 1280160"/>
              <a:gd name="T13" fmla="*/ 502792 h 1652693"/>
              <a:gd name="T14" fmla="*/ 0 w 1280160"/>
              <a:gd name="T15" fmla="*/ 944640 h 1652693"/>
              <a:gd name="T16" fmla="*/ 30572 w 1280160"/>
              <a:gd name="T17" fmla="*/ 1173180 h 1652693"/>
              <a:gd name="T18" fmla="*/ 106997 w 1280160"/>
              <a:gd name="T19" fmla="*/ 1386488 h 1652693"/>
              <a:gd name="T20" fmla="*/ 259852 w 1280160"/>
              <a:gd name="T21" fmla="*/ 1554084 h 1652693"/>
              <a:gd name="T22" fmla="*/ 534989 w 1280160"/>
              <a:gd name="T23" fmla="*/ 1645500 h 1652693"/>
              <a:gd name="T24" fmla="*/ 748984 w 1280160"/>
              <a:gd name="T25" fmla="*/ 1645500 h 165269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280160" h="1652693">
                <a:moveTo>
                  <a:pt x="1280160" y="411480"/>
                </a:moveTo>
                <a:cubicBezTo>
                  <a:pt x="1226820" y="308610"/>
                  <a:pt x="1173480" y="205740"/>
                  <a:pt x="1097280" y="137160"/>
                </a:cubicBezTo>
                <a:cubicBezTo>
                  <a:pt x="1021080" y="68580"/>
                  <a:pt x="924560" y="22860"/>
                  <a:pt x="822960" y="0"/>
                </a:cubicBezTo>
                <a:cubicBezTo>
                  <a:pt x="721360" y="-22860"/>
                  <a:pt x="589280" y="-22860"/>
                  <a:pt x="487680" y="0"/>
                </a:cubicBezTo>
                <a:cubicBezTo>
                  <a:pt x="386080" y="22860"/>
                  <a:pt x="276860" y="81280"/>
                  <a:pt x="213360" y="137160"/>
                </a:cubicBezTo>
                <a:cubicBezTo>
                  <a:pt x="149860" y="193040"/>
                  <a:pt x="137160" y="274320"/>
                  <a:pt x="106680" y="335280"/>
                </a:cubicBezTo>
                <a:cubicBezTo>
                  <a:pt x="76200" y="396240"/>
                  <a:pt x="48260" y="401320"/>
                  <a:pt x="30480" y="502920"/>
                </a:cubicBezTo>
                <a:cubicBezTo>
                  <a:pt x="12700" y="604520"/>
                  <a:pt x="0" y="833120"/>
                  <a:pt x="0" y="944880"/>
                </a:cubicBezTo>
                <a:cubicBezTo>
                  <a:pt x="0" y="1056640"/>
                  <a:pt x="12700" y="1099820"/>
                  <a:pt x="30480" y="1173480"/>
                </a:cubicBezTo>
                <a:cubicBezTo>
                  <a:pt x="48260" y="1247140"/>
                  <a:pt x="68580" y="1323340"/>
                  <a:pt x="106680" y="1386840"/>
                </a:cubicBezTo>
                <a:cubicBezTo>
                  <a:pt x="144780" y="1450340"/>
                  <a:pt x="187960" y="1511300"/>
                  <a:pt x="259080" y="1554480"/>
                </a:cubicBezTo>
                <a:cubicBezTo>
                  <a:pt x="330200" y="1597660"/>
                  <a:pt x="452120" y="1630680"/>
                  <a:pt x="533400" y="1645920"/>
                </a:cubicBezTo>
                <a:cubicBezTo>
                  <a:pt x="614680" y="1661160"/>
                  <a:pt x="746760" y="1645920"/>
                  <a:pt x="746760" y="16459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03300"/>
          </a:xfrm>
        </p:spPr>
        <p:txBody>
          <a:bodyPr/>
          <a:lstStyle/>
          <a:p>
            <a:r>
              <a:rPr lang="en-GB" altLang="en-US" smtClean="0"/>
              <a:t>Perspective cube</a:t>
            </a:r>
          </a:p>
        </p:txBody>
      </p:sp>
      <p:sp>
        <p:nvSpPr>
          <p:cNvPr id="12291" name="Content Placeholder 6"/>
          <p:cNvSpPr>
            <a:spLocks noGrp="1"/>
          </p:cNvSpPr>
          <p:nvPr>
            <p:ph sz="half" idx="2"/>
          </p:nvPr>
        </p:nvSpPr>
        <p:spPr>
          <a:xfrm>
            <a:off x="5037993" y="1125539"/>
            <a:ext cx="3648808" cy="52673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600" smtClean="0"/>
              <a:t>even though our winding is correct, our cube looks strange</a:t>
            </a:r>
          </a:p>
          <a:p>
            <a:pPr>
              <a:lnSpc>
                <a:spcPct val="90000"/>
              </a:lnSpc>
            </a:pPr>
            <a:r>
              <a:rPr lang="en-GB" altLang="en-US" sz="2600" smtClean="0"/>
              <a:t>perhaps we should ensure we only draw the polygons facing the camera</a:t>
            </a:r>
          </a:p>
          <a:p>
            <a:pPr>
              <a:lnSpc>
                <a:spcPct val="90000"/>
              </a:lnSpc>
            </a:pPr>
            <a:r>
              <a:rPr lang="en-GB" altLang="en-US" sz="2600" smtClean="0"/>
              <a:t>back-face culling is the process of not displaying the polygons which face away from the camera</a:t>
            </a:r>
          </a:p>
          <a:p>
            <a:pPr lvl="1">
              <a:lnSpc>
                <a:spcPct val="90000"/>
              </a:lnSpc>
            </a:pPr>
            <a:r>
              <a:rPr lang="en-GB" altLang="en-US" sz="2200" smtClean="0"/>
              <a:t>the ones inside the cube</a:t>
            </a:r>
          </a:p>
        </p:txBody>
      </p:sp>
      <p:pic>
        <p:nvPicPr>
          <p:cNvPr id="1229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39" y="1125538"/>
            <a:ext cx="4466492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517281" y="333376"/>
            <a:ext cx="7543800" cy="1001713"/>
          </a:xfrm>
        </p:spPr>
        <p:txBody>
          <a:bodyPr/>
          <a:lstStyle/>
          <a:p>
            <a:r>
              <a:rPr lang="en-GB" altLang="en-US" smtClean="0"/>
              <a:t>Perspective cube with backface culling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06059" y="1719263"/>
            <a:ext cx="4637942" cy="4673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 smtClean="0"/>
              <a:t>in constructor or a setup method</a:t>
            </a:r>
            <a:r>
              <a:rPr lang="en-GB" dirty="0" smtClean="0"/>
              <a:t>:</a:t>
            </a:r>
          </a:p>
          <a:p>
            <a:pPr lvl="1">
              <a:defRPr/>
            </a:pPr>
            <a:r>
              <a:rPr lang="en-GB" dirty="0" smtClean="0"/>
              <a:t>enable face culling</a:t>
            </a:r>
          </a:p>
          <a:p>
            <a:pPr lvl="1">
              <a:defRPr/>
            </a:pPr>
            <a:r>
              <a:rPr lang="en-GB" dirty="0" smtClean="0"/>
              <a:t>specify which face to cull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glEnable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GL_CULL_FACE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glCullFace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(GL_BACK);</a:t>
            </a:r>
          </a:p>
          <a:p>
            <a:pPr>
              <a:defRPr/>
            </a:pPr>
            <a:endParaRPr lang="en-GB" dirty="0" smtClean="0"/>
          </a:p>
        </p:txBody>
      </p:sp>
      <p:pic>
        <p:nvPicPr>
          <p:cNvPr id="1331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31" y="1341438"/>
            <a:ext cx="4047392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4180743" cy="1295400"/>
          </a:xfrm>
        </p:spPr>
        <p:txBody>
          <a:bodyPr/>
          <a:lstStyle/>
          <a:p>
            <a:r>
              <a:rPr lang="en-GB" altLang="en-US" smtClean="0"/>
              <a:t>Order of drawing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557338"/>
            <a:ext cx="3716215" cy="4821237"/>
          </a:xfrm>
        </p:spPr>
        <p:txBody>
          <a:bodyPr/>
          <a:lstStyle/>
          <a:p>
            <a:r>
              <a:rPr lang="en-GB" altLang="en-US" smtClean="0"/>
              <a:t>the faces are drawn in the order specified</a:t>
            </a:r>
          </a:p>
          <a:p>
            <a:r>
              <a:rPr lang="en-GB" altLang="en-US" smtClean="0"/>
              <a:t>without backface culling, the front (red) face was drawn first</a:t>
            </a:r>
          </a:p>
          <a:p>
            <a:r>
              <a:rPr lang="en-GB" altLang="en-US" smtClean="0"/>
              <a:t>the other faces were drawn over top</a:t>
            </a:r>
          </a:p>
        </p:txBody>
      </p:sp>
      <p:pic>
        <p:nvPicPr>
          <p:cNvPr id="1434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869" y="2852739"/>
            <a:ext cx="3352800" cy="381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708" y="188913"/>
            <a:ext cx="3223846" cy="367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2" name="Text Box 9"/>
          <p:cNvSpPr txBox="1">
            <a:spLocks noChangeArrowheads="1"/>
          </p:cNvSpPr>
          <p:nvPr/>
        </p:nvSpPr>
        <p:spPr bwMode="auto">
          <a:xfrm>
            <a:off x="5968512" y="5805488"/>
            <a:ext cx="1994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/>
              <a:t>with back-face culling</a:t>
            </a:r>
          </a:p>
        </p:txBody>
      </p:sp>
      <p:sp>
        <p:nvSpPr>
          <p:cNvPr id="14343" name="Text Box 10"/>
          <p:cNvSpPr txBox="1">
            <a:spLocks noChangeArrowheads="1"/>
          </p:cNvSpPr>
          <p:nvPr/>
        </p:nvSpPr>
        <p:spPr bwMode="auto">
          <a:xfrm>
            <a:off x="4572000" y="2997200"/>
            <a:ext cx="1994389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/>
              <a:t>without  back-face culling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930275"/>
          </a:xfrm>
        </p:spPr>
        <p:txBody>
          <a:bodyPr/>
          <a:lstStyle/>
          <a:p>
            <a:r>
              <a:rPr lang="en-GB" altLang="en-US" smtClean="0"/>
              <a:t>Z-buffer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1338" y="1196976"/>
            <a:ext cx="8434754" cy="540067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 altLang="en-US" sz="2800" smtClean="0"/>
              <a:t>although back-face culling solves the overdraw problem for a single cube, it won’t help in a scene with multiple objects</a:t>
            </a:r>
          </a:p>
          <a:p>
            <a:pPr lvl="1">
              <a:spcBef>
                <a:spcPct val="0"/>
              </a:spcBef>
            </a:pPr>
            <a:r>
              <a:rPr lang="en-GB" altLang="en-US" sz="2400" smtClean="0"/>
              <a:t>where some are behind others</a:t>
            </a:r>
          </a:p>
          <a:p>
            <a:pPr lvl="1">
              <a:spcBef>
                <a:spcPct val="0"/>
              </a:spcBef>
            </a:pPr>
            <a:r>
              <a:rPr lang="en-GB" altLang="en-US" sz="2400" smtClean="0"/>
              <a:t>want to make sure that the frontmost objects obscure the objects behind them</a:t>
            </a:r>
          </a:p>
          <a:p>
            <a:pPr>
              <a:spcBef>
                <a:spcPct val="0"/>
              </a:spcBef>
            </a:pPr>
            <a:r>
              <a:rPr lang="en-GB" altLang="en-US" sz="2800" smtClean="0"/>
              <a:t>solution:  use a z-buffer (depth buffer)</a:t>
            </a:r>
          </a:p>
          <a:p>
            <a:pPr>
              <a:spcBef>
                <a:spcPct val="0"/>
              </a:spcBef>
            </a:pPr>
            <a:r>
              <a:rPr lang="en-GB" altLang="en-US" sz="2800" smtClean="0"/>
              <a:t>when a polygon is rendered, the distance from the camera (z-coordinate) for each pixel is kept in a z-buffer </a:t>
            </a:r>
          </a:p>
          <a:p>
            <a:pPr lvl="1">
              <a:spcBef>
                <a:spcPct val="0"/>
              </a:spcBef>
            </a:pPr>
            <a:r>
              <a:rPr lang="en-GB" altLang="en-US" sz="2400" smtClean="0"/>
              <a:t>as well as the colour for each pixel in the frame buffer</a:t>
            </a:r>
          </a:p>
          <a:p>
            <a:pPr>
              <a:spcBef>
                <a:spcPct val="0"/>
              </a:spcBef>
            </a:pPr>
            <a:r>
              <a:rPr lang="en-GB" altLang="en-US" sz="2800" smtClean="0"/>
              <a:t>a colour is not placed in the frame buffer if its z-depth is greater than the current entry</a:t>
            </a:r>
          </a:p>
          <a:p>
            <a:pPr>
              <a:lnSpc>
                <a:spcPct val="80000"/>
              </a:lnSpc>
            </a:pPr>
            <a:endParaRPr lang="en-GB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Depth-testing in OpenGL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697" y="1719263"/>
            <a:ext cx="9025303" cy="4411662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in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GB" dirty="0" smtClean="0"/>
              <a:t>, specify depth-testing mode before creating the window</a:t>
            </a:r>
          </a:p>
          <a:p>
            <a:pPr marL="349250" lvl="1" indent="0">
              <a:buFont typeface="Wingdings" pitchFamily="2" charset="2"/>
              <a:buNone/>
              <a:defRPr/>
            </a:pP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glutInitDisplayMode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(GLUT_RGB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|GLUT_DEPTH);</a:t>
            </a:r>
          </a:p>
          <a:p>
            <a:pPr>
              <a:defRPr/>
            </a:pPr>
            <a:r>
              <a:rPr lang="en-GB" dirty="0" smtClean="0"/>
              <a:t>after the window is created, enable depth testing</a:t>
            </a:r>
          </a:p>
          <a:p>
            <a:pPr marL="349250" lvl="1" indent="0">
              <a:buFont typeface="Wingdings" pitchFamily="2" charset="2"/>
              <a:buNone/>
              <a:defRPr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glEnable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(GL_DEPTH_TEST)</a:t>
            </a:r>
          </a:p>
          <a:p>
            <a:pPr>
              <a:defRPr/>
            </a:pPr>
            <a:r>
              <a:rPr lang="en-GB" dirty="0" smtClean="0"/>
              <a:t> in the drawing function, clear the depth buffer as well as the colour buffer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glClear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(GL_COLOR_BUFFER_BIT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| GL_DEPTH_BUFFER_BIT);</a:t>
            </a:r>
          </a:p>
          <a:p>
            <a:pPr marL="349250" lvl="1" indent="0">
              <a:buFont typeface="Wingdings" pitchFamily="2" charset="2"/>
              <a:buNone/>
              <a:defRPr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Depth-testing and back-face culling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511175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 smtClean="0"/>
              <a:t>Back-face culling improves performance</a:t>
            </a:r>
          </a:p>
          <a:p>
            <a:pPr lvl="1">
              <a:defRPr/>
            </a:pPr>
            <a:r>
              <a:rPr lang="en-GB" dirty="0" smtClean="0"/>
              <a:t>polygons facing away from the camera are not processed and drawn</a:t>
            </a:r>
          </a:p>
          <a:p>
            <a:pPr>
              <a:defRPr/>
            </a:pPr>
            <a:r>
              <a:rPr lang="en-GB" dirty="0" smtClean="0"/>
              <a:t>z-buffering (depth-testing) improves the output</a:t>
            </a:r>
          </a:p>
          <a:p>
            <a:pPr lvl="1">
              <a:defRPr/>
            </a:pPr>
            <a:r>
              <a:rPr lang="en-GB" dirty="0" smtClean="0"/>
              <a:t>otherwise objects further from the camera could be drawn over nearer objects</a:t>
            </a:r>
          </a:p>
          <a:p>
            <a:pPr lvl="1">
              <a:defRPr/>
            </a:pPr>
            <a:r>
              <a:rPr lang="en-GB" dirty="0" smtClean="0"/>
              <a:t>but requires additional</a:t>
            </a:r>
          </a:p>
          <a:p>
            <a:pPr lvl="2">
              <a:defRPr/>
            </a:pPr>
            <a:r>
              <a:rPr lang="en-GB" dirty="0" smtClean="0"/>
              <a:t>processing time – storing and checking the depths</a:t>
            </a:r>
          </a:p>
          <a:p>
            <a:pPr lvl="2">
              <a:defRPr/>
            </a:pPr>
            <a:r>
              <a:rPr lang="en-GB" dirty="0" smtClean="0"/>
              <a:t>space - to store the z-buffer</a:t>
            </a:r>
          </a:p>
          <a:p>
            <a:pPr>
              <a:defRPr/>
            </a:pPr>
            <a:r>
              <a:rPr lang="en-GB" dirty="0" smtClean="0"/>
              <a:t>an alternative is the painter’s algorithm</a:t>
            </a:r>
          </a:p>
          <a:p>
            <a:pPr lvl="1">
              <a:defRPr/>
            </a:pPr>
            <a:r>
              <a:rPr lang="en-GB" dirty="0" smtClean="0"/>
              <a:t>sort objects in order of depth, and render from back to front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Recall:  OpenGL </a:t>
            </a:r>
            <a:r>
              <a:rPr lang="en-GB" altLang="en-US" dirty="0" smtClean="0"/>
              <a:t>coordinates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4146550" cy="4805362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GB" dirty="0" smtClean="0"/>
              <a:t>OpenGL uses right-handed coordinates by default </a:t>
            </a:r>
          </a:p>
          <a:p>
            <a:pPr>
              <a:defRPr/>
            </a:pPr>
            <a:r>
              <a:rPr lang="en-GB" dirty="0" smtClean="0"/>
              <a:t>when defining and viewing </a:t>
            </a:r>
            <a:r>
              <a:rPr lang="en-GB" dirty="0"/>
              <a:t>a</a:t>
            </a:r>
            <a:r>
              <a:rPr lang="en-GB" dirty="0" smtClean="0"/>
              <a:t> </a:t>
            </a:r>
            <a:r>
              <a:rPr lang="en-GB" dirty="0" smtClean="0"/>
              <a:t>2D scene</a:t>
            </a:r>
          </a:p>
          <a:p>
            <a:pPr lvl="1">
              <a:defRPr/>
            </a:pPr>
            <a:r>
              <a:rPr lang="en-GB" dirty="0" smtClean="0"/>
              <a:t>the x-axis increases going to the right</a:t>
            </a:r>
          </a:p>
          <a:p>
            <a:pPr lvl="1">
              <a:defRPr/>
            </a:pPr>
            <a:r>
              <a:rPr lang="en-GB" dirty="0" smtClean="0"/>
              <a:t>the y-axis increases going up</a:t>
            </a:r>
          </a:p>
          <a:p>
            <a:pPr marL="452437" indent="-457200">
              <a:defRPr/>
            </a:pPr>
            <a:r>
              <a:rPr lang="en-GB" dirty="0" smtClean="0"/>
              <a:t>3D scenes need a z-axis</a:t>
            </a:r>
          </a:p>
          <a:p>
            <a:pPr marL="801687" lvl="1" indent="-457200">
              <a:defRPr/>
            </a:pPr>
            <a:r>
              <a:rPr lang="en-GB" dirty="0" smtClean="0"/>
              <a:t>which increases as you go out of the paper/screen/board towards the viewer</a:t>
            </a:r>
            <a:endParaRPr lang="en-GB" dirty="0"/>
          </a:p>
        </p:txBody>
      </p:sp>
      <p:grpSp>
        <p:nvGrpSpPr>
          <p:cNvPr id="13316" name="Group 10"/>
          <p:cNvGrpSpPr>
            <a:grpSpLocks/>
          </p:cNvGrpSpPr>
          <p:nvPr/>
        </p:nvGrpSpPr>
        <p:grpSpPr bwMode="auto">
          <a:xfrm>
            <a:off x="4603750" y="981075"/>
            <a:ext cx="4532313" cy="5688013"/>
            <a:chOff x="4284663" y="981075"/>
            <a:chExt cx="4532938" cy="5688013"/>
          </a:xfrm>
        </p:grpSpPr>
        <p:pic>
          <p:nvPicPr>
            <p:cNvPr id="1331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7900" y="1773238"/>
              <a:ext cx="3441700" cy="3681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Straight Arrow Connector 5"/>
            <p:cNvCxnSpPr/>
            <p:nvPr/>
          </p:nvCxnSpPr>
          <p:spPr bwMode="auto">
            <a:xfrm>
              <a:off x="4356111" y="3716338"/>
              <a:ext cx="4393218" cy="1587"/>
            </a:xfrm>
            <a:prstGeom prst="straightConnector1">
              <a:avLst/>
            </a:prstGeom>
            <a:noFill/>
            <a:ln w="2857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rot="5400000">
              <a:off x="3673783" y="3824288"/>
              <a:ext cx="5688013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13322" name="TextBox 12"/>
            <p:cNvSpPr txBox="1">
              <a:spLocks noChangeArrowheads="1"/>
            </p:cNvSpPr>
            <p:nvPr/>
          </p:nvSpPr>
          <p:spPr bwMode="auto">
            <a:xfrm>
              <a:off x="4284663" y="1341438"/>
              <a:ext cx="10055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altLang="en-US" sz="2400"/>
                <a:t>(-1, 1)</a:t>
              </a:r>
            </a:p>
          </p:txBody>
        </p:sp>
        <p:sp>
          <p:nvSpPr>
            <p:cNvPr id="13323" name="TextBox 13"/>
            <p:cNvSpPr txBox="1">
              <a:spLocks noChangeArrowheads="1"/>
            </p:cNvSpPr>
            <p:nvPr/>
          </p:nvSpPr>
          <p:spPr bwMode="auto">
            <a:xfrm>
              <a:off x="7740650" y="1268413"/>
              <a:ext cx="90291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altLang="en-US" sz="2400"/>
                <a:t>(1, 1)</a:t>
              </a:r>
            </a:p>
          </p:txBody>
        </p:sp>
        <p:sp>
          <p:nvSpPr>
            <p:cNvPr id="13324" name="TextBox 14"/>
            <p:cNvSpPr txBox="1">
              <a:spLocks noChangeArrowheads="1"/>
            </p:cNvSpPr>
            <p:nvPr/>
          </p:nvSpPr>
          <p:spPr bwMode="auto">
            <a:xfrm>
              <a:off x="4284663" y="5516563"/>
              <a:ext cx="110811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altLang="en-US" sz="2400"/>
                <a:t>(-1, -1)</a:t>
              </a:r>
            </a:p>
          </p:txBody>
        </p:sp>
        <p:sp>
          <p:nvSpPr>
            <p:cNvPr id="13325" name="TextBox 15"/>
            <p:cNvSpPr txBox="1">
              <a:spLocks noChangeArrowheads="1"/>
            </p:cNvSpPr>
            <p:nvPr/>
          </p:nvSpPr>
          <p:spPr bwMode="auto">
            <a:xfrm>
              <a:off x="7812088" y="5516563"/>
              <a:ext cx="10055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altLang="en-US" sz="2400"/>
                <a:t>(1, -1)</a:t>
              </a:r>
            </a:p>
          </p:txBody>
        </p:sp>
      </p:grpSp>
      <p:sp>
        <p:nvSpPr>
          <p:cNvPr id="13317" name="TextBox 11"/>
          <p:cNvSpPr txBox="1">
            <a:spLocks noChangeArrowheads="1"/>
          </p:cNvSpPr>
          <p:nvPr/>
        </p:nvSpPr>
        <p:spPr bwMode="auto">
          <a:xfrm>
            <a:off x="8582025" y="3217863"/>
            <a:ext cx="363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2800"/>
              <a:t>x</a:t>
            </a:r>
          </a:p>
        </p:txBody>
      </p:sp>
      <p:sp>
        <p:nvSpPr>
          <p:cNvPr id="13318" name="TextBox 12"/>
          <p:cNvSpPr txBox="1">
            <a:spLocks noChangeArrowheads="1"/>
          </p:cNvSpPr>
          <p:nvPr/>
        </p:nvSpPr>
        <p:spPr bwMode="auto">
          <a:xfrm>
            <a:off x="6870700" y="1169988"/>
            <a:ext cx="365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2800"/>
              <a:t>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Different ways to specify vertices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412876"/>
            <a:ext cx="8229600" cy="504031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 our 2D programs, we specified vertex positions using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glVertex2f</a:t>
            </a:r>
            <a:r>
              <a:rPr lang="en-US" dirty="0" smtClean="0"/>
              <a:t> function:</a:t>
            </a:r>
          </a:p>
          <a:p>
            <a:pPr marL="349250" lvl="1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glVertex2f(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806450" lvl="1" indent="-457200">
              <a:defRPr/>
            </a:pPr>
            <a:r>
              <a:rPr lang="en-US" dirty="0" smtClean="0">
                <a:cs typeface="Courier New" pitchFamily="49" charset="0"/>
              </a:rPr>
              <a:t>parameter – two float representing x and y values</a:t>
            </a:r>
          </a:p>
          <a:p>
            <a:pPr marL="806450" lvl="1" indent="-457200">
              <a:defRPr/>
            </a:pPr>
            <a:r>
              <a:rPr lang="en-US" dirty="0" smtClean="0">
                <a:cs typeface="Courier New" pitchFamily="49" charset="0"/>
              </a:rPr>
              <a:t>passed by value</a:t>
            </a:r>
          </a:p>
          <a:p>
            <a:pPr marL="457200" indent="-457200">
              <a:defRPr/>
            </a:pPr>
            <a:r>
              <a:rPr lang="en-US" dirty="0" smtClean="0">
                <a:cs typeface="Courier New" pitchFamily="49" charset="0"/>
              </a:rPr>
              <a:t>in the cube program, we used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glVertex3fv</a:t>
            </a:r>
          </a:p>
          <a:p>
            <a:pPr marL="349250" lvl="1" indent="0">
              <a:buFont typeface="Wingdings" pitchFamily="2" charset="2"/>
              <a:buNone/>
              <a:defRPr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glVertex3fv(&amp;vertices[a].x);</a:t>
            </a:r>
            <a:endParaRPr lang="en-US" dirty="0" smtClean="0">
              <a:cs typeface="Courier New" pitchFamily="49" charset="0"/>
            </a:endParaRPr>
          </a:p>
          <a:p>
            <a:pPr marL="806450" lvl="1" indent="-457200">
              <a:defRPr/>
            </a:pPr>
            <a:r>
              <a:rPr lang="en-US" dirty="0" smtClean="0">
                <a:cs typeface="Courier New" pitchFamily="49" charset="0"/>
              </a:rPr>
              <a:t>parameter – a pointer/reference to a memory position</a:t>
            </a:r>
          </a:p>
          <a:p>
            <a:pPr marL="806450" lvl="1" indent="-457200">
              <a:defRPr/>
            </a:pPr>
            <a:r>
              <a:rPr lang="en-US" dirty="0" smtClean="0">
                <a:cs typeface="Courier New" pitchFamily="49" charset="0"/>
              </a:rPr>
              <a:t>find 3 floats (x, y, z values) starting here</a:t>
            </a:r>
          </a:p>
          <a:p>
            <a:pPr marL="806450" lvl="1" indent="-457200">
              <a:defRPr/>
            </a:pPr>
            <a:r>
              <a:rPr lang="en-US" dirty="0" smtClean="0">
                <a:cs typeface="Courier New" pitchFamily="49" charset="0"/>
              </a:rPr>
              <a:t>pass by reference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74737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glVertex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+mn-lt"/>
                <a:cs typeface="Courier New" pitchFamily="49" charset="0"/>
              </a:rPr>
              <a:t>variations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875"/>
            <a:ext cx="8502162" cy="511175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GB" dirty="0" smtClean="0"/>
              <a:t>see </a:t>
            </a:r>
            <a:r>
              <a:rPr lang="en-GB" dirty="0" smtClean="0">
                <a:hlinkClick r:id="rId2"/>
              </a:rPr>
              <a:t>http://www.opengl.org/sdk/docs/man/</a:t>
            </a:r>
            <a:r>
              <a:rPr lang="en-GB" dirty="0" smtClean="0"/>
              <a:t> under 'v'</a:t>
            </a:r>
          </a:p>
          <a:p>
            <a:pPr>
              <a:defRPr/>
            </a:pPr>
            <a:r>
              <a:rPr lang="en-GB" dirty="0" smtClean="0"/>
              <a:t>can take 2, 3 or 4 coordinates</a:t>
            </a:r>
          </a:p>
          <a:p>
            <a:pPr lvl="1">
              <a:defRPr/>
            </a:pPr>
            <a:r>
              <a:rPr lang="en-GB" dirty="0" smtClean="0"/>
              <a:t>(x, y, z, w)  2D, 3D, homogeneous 3D</a:t>
            </a:r>
          </a:p>
          <a:p>
            <a:pPr>
              <a:defRPr/>
            </a:pPr>
            <a:r>
              <a:rPr lang="en-GB" dirty="0" smtClean="0"/>
              <a:t>coordinates can be specified as shorts (s), integers (</a:t>
            </a:r>
            <a:r>
              <a:rPr lang="en-GB" dirty="0" err="1" smtClean="0"/>
              <a:t>i</a:t>
            </a:r>
            <a:r>
              <a:rPr lang="en-GB" dirty="0" smtClean="0"/>
              <a:t>), floats (f) or doubles (d)</a:t>
            </a:r>
          </a:p>
          <a:p>
            <a:pPr>
              <a:defRPr/>
            </a:pPr>
            <a:r>
              <a:rPr lang="en-GB" dirty="0" smtClean="0"/>
              <a:t>coordinates can be passed by:</a:t>
            </a:r>
          </a:p>
          <a:p>
            <a:pPr lvl="1">
              <a:defRPr/>
            </a:pPr>
            <a:r>
              <a:rPr lang="en-GB" dirty="0" smtClean="0"/>
              <a:t> value (default) </a:t>
            </a:r>
          </a:p>
          <a:p>
            <a:pPr lvl="1">
              <a:defRPr/>
            </a:pPr>
            <a:r>
              <a:rPr lang="en-GB" dirty="0" smtClean="0"/>
              <a:t>or reference (v for vector) </a:t>
            </a:r>
          </a:p>
          <a:p>
            <a:pPr lvl="2">
              <a:defRPr/>
            </a:pPr>
            <a:r>
              <a:rPr lang="en-GB" dirty="0" smtClean="0"/>
              <a:t>pointer to an array</a:t>
            </a:r>
          </a:p>
          <a:p>
            <a:pPr marL="349250" lvl="1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glVertex2f(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9250" lvl="1" indent="0">
              <a:buFont typeface="Wingdings" pitchFamily="2" charset="2"/>
              <a:buNone/>
              <a:defRPr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glVertex3fv(&amp;vertices[a].x);</a:t>
            </a:r>
            <a:endParaRPr lang="en-US" dirty="0" smtClean="0">
              <a:cs typeface="Courier New" pitchFamily="49" charset="0"/>
            </a:endParaRPr>
          </a:p>
          <a:p>
            <a:pPr>
              <a:defRPr/>
            </a:pPr>
            <a:endParaRPr lang="en-GB" dirty="0" smtClean="0"/>
          </a:p>
          <a:p>
            <a:pPr lvl="1">
              <a:defRPr/>
            </a:pPr>
            <a:endParaRPr lang="en-GB" dirty="0" smtClean="0"/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9"/>
            <a:ext cx="7543800" cy="642937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glColor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+mn-lt"/>
                <a:cs typeface="Courier New" pitchFamily="49" charset="0"/>
              </a:rPr>
              <a:t>variations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613"/>
            <a:ext cx="8502162" cy="5688012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GB" dirty="0" smtClean="0"/>
              <a:t>similar set of variations</a:t>
            </a:r>
          </a:p>
          <a:p>
            <a:pPr>
              <a:defRPr/>
            </a:pPr>
            <a:r>
              <a:rPr lang="en-GB" dirty="0" smtClean="0"/>
              <a:t>3 or 4 colours (r, g, b, alpha)</a:t>
            </a:r>
          </a:p>
          <a:p>
            <a:pPr>
              <a:defRPr/>
            </a:pPr>
            <a:r>
              <a:rPr lang="en-GB" dirty="0" smtClean="0"/>
              <a:t>byte, short, </a:t>
            </a:r>
            <a:r>
              <a:rPr lang="en-GB" dirty="0" err="1" smtClean="0"/>
              <a:t>int</a:t>
            </a:r>
            <a:r>
              <a:rPr lang="en-GB" dirty="0" smtClean="0"/>
              <a:t>, float, double</a:t>
            </a:r>
          </a:p>
          <a:p>
            <a:pPr lvl="1">
              <a:defRPr/>
            </a:pPr>
            <a:r>
              <a:rPr lang="en-GB" dirty="0" smtClean="0"/>
              <a:t>signed (default) or unsigned (u)</a:t>
            </a:r>
          </a:p>
          <a:p>
            <a:pPr>
              <a:defRPr/>
            </a:pPr>
            <a:r>
              <a:rPr lang="en-GB" dirty="0" smtClean="0"/>
              <a:t>float and double are in the range 0.0 (no intensity) to 1.0 (full intensity)</a:t>
            </a:r>
          </a:p>
          <a:p>
            <a:pPr>
              <a:defRPr/>
            </a:pPr>
            <a:r>
              <a:rPr lang="en-GB" dirty="0" smtClean="0"/>
              <a:t>unsigned byte, short and </a:t>
            </a:r>
            <a:r>
              <a:rPr lang="en-GB" dirty="0" err="1" smtClean="0"/>
              <a:t>int</a:t>
            </a:r>
            <a:r>
              <a:rPr lang="en-GB" dirty="0" smtClean="0"/>
              <a:t> are mapped to the range 0.0-1.0</a:t>
            </a:r>
          </a:p>
          <a:p>
            <a:pPr>
              <a:defRPr/>
            </a:pPr>
            <a:r>
              <a:rPr lang="en-GB" dirty="0" smtClean="0"/>
              <a:t>using the lowest and highest possible positive values of this type</a:t>
            </a:r>
          </a:p>
          <a:p>
            <a:pPr lvl="1">
              <a:defRPr/>
            </a:pPr>
            <a:r>
              <a:rPr lang="en-GB" dirty="0" smtClean="0"/>
              <a:t>unsigned byte  0 (no intensity) to 255 (full intensity)</a:t>
            </a:r>
          </a:p>
          <a:p>
            <a:pPr>
              <a:defRPr/>
            </a:pPr>
            <a:r>
              <a:rPr lang="en-GB" dirty="0" smtClean="0"/>
              <a:t>signed byte, short and </a:t>
            </a:r>
            <a:r>
              <a:rPr lang="en-GB" dirty="0" err="1" smtClean="0"/>
              <a:t>int</a:t>
            </a:r>
            <a:r>
              <a:rPr lang="en-GB" dirty="0" smtClean="0"/>
              <a:t> are mapped to the range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 smtClean="0"/>
              <a:t>-1.0 to 1.0</a:t>
            </a:r>
          </a:p>
          <a:p>
            <a:pPr lvl="1">
              <a:defRPr/>
            </a:pPr>
            <a:r>
              <a:rPr lang="en-GB" dirty="0" smtClean="0"/>
              <a:t>signed byte  0 (no intensity) to 127 (full intensity)</a:t>
            </a:r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glColor </a:t>
            </a:r>
            <a:r>
              <a:rPr lang="en-US" altLang="en-US" smtClean="0">
                <a:cs typeface="Courier New" pitchFamily="49" charset="0"/>
              </a:rPr>
              <a:t>variations</a:t>
            </a:r>
            <a:endParaRPr lang="en-GB" altLang="en-US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18697" y="2349500"/>
            <a:ext cx="7310803" cy="441166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GB" altLang="en-US" sz="2800" smtClean="0">
                <a:latin typeface="Courier New" pitchFamily="49" charset="0"/>
                <a:cs typeface="Courier New" pitchFamily="49" charset="0"/>
              </a:rPr>
              <a:t>glColor3f(0.75, 0.95, 0.35)</a:t>
            </a:r>
            <a:r>
              <a:rPr lang="en-GB" altLang="en-US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GB" altLang="en-US" smtClean="0"/>
              <a:t>or </a:t>
            </a:r>
            <a:r>
              <a:rPr lang="en-GB" altLang="en-US" sz="2800" smtClean="0">
                <a:latin typeface="Courier New" pitchFamily="49" charset="0"/>
                <a:cs typeface="Courier New" pitchFamily="49" charset="0"/>
              </a:rPr>
              <a:t>glColor3ub(191, 242, 89);</a:t>
            </a:r>
          </a:p>
          <a:p>
            <a:pPr marL="0" indent="0">
              <a:buFont typeface="Wingdings" pitchFamily="2" charset="2"/>
              <a:buNone/>
            </a:pPr>
            <a:r>
              <a:rPr lang="en-GB" altLang="en-US" smtClean="0"/>
              <a:t>or </a:t>
            </a:r>
            <a:r>
              <a:rPr lang="en-GB" altLang="en-US" sz="2800" smtClean="0">
                <a:latin typeface="Courier New" pitchFamily="49" charset="0"/>
                <a:cs typeface="Courier New" pitchFamily="49" charset="0"/>
              </a:rPr>
              <a:t>glColor3b(96,  121,  45);</a:t>
            </a:r>
          </a:p>
          <a:p>
            <a:pPr marL="0" indent="0">
              <a:buFont typeface="Wingdings" pitchFamily="2" charset="2"/>
              <a:buNone/>
            </a:pPr>
            <a:r>
              <a:rPr lang="en-GB" altLang="en-US" smtClean="0"/>
              <a:t>or </a:t>
            </a:r>
            <a:r>
              <a:rPr lang="it-IT" altLang="en-US" sz="2800" smtClean="0">
                <a:latin typeface="Courier New" pitchFamily="49" charset="0"/>
                <a:cs typeface="Courier New" pitchFamily="49" charset="0"/>
              </a:rPr>
              <a:t>float col[] = {0.75, 0.95, 0.35};</a:t>
            </a:r>
          </a:p>
          <a:p>
            <a:pPr marL="0" indent="0">
              <a:buFont typeface="Wingdings" pitchFamily="2" charset="2"/>
              <a:buNone/>
            </a:pPr>
            <a:r>
              <a:rPr lang="en-GB" altLang="en-US" sz="2800" smtClean="0">
                <a:latin typeface="Courier New" pitchFamily="49" charset="0"/>
                <a:cs typeface="Courier New" pitchFamily="49" charset="0"/>
              </a:rPr>
              <a:t>glColor3fv(col);</a:t>
            </a:r>
          </a:p>
          <a:p>
            <a:pPr marL="0" indent="0">
              <a:buFont typeface="Wingdings" pitchFamily="2" charset="2"/>
              <a:buNone/>
            </a:pPr>
            <a:r>
              <a:rPr lang="en-GB" altLang="en-US" sz="2800" smtClean="0">
                <a:cs typeface="Courier New" pitchFamily="49" charset="0"/>
              </a:rPr>
              <a:t>or (in the cube program)</a:t>
            </a:r>
          </a:p>
          <a:p>
            <a:pPr marL="0" indent="0">
              <a:buFont typeface="Wingdings" pitchFamily="2" charset="2"/>
              <a:buNone/>
            </a:pPr>
            <a:r>
              <a:rPr lang="en-GB" altLang="en-US" sz="2800" smtClean="0">
                <a:latin typeface="Courier New" pitchFamily="49" charset="0"/>
                <a:cs typeface="Courier New" pitchFamily="49" charset="0"/>
              </a:rPr>
              <a:t>glColor3fv(&amp;colours[i].r);</a:t>
            </a:r>
          </a:p>
          <a:p>
            <a:pPr marL="0" indent="0">
              <a:buFont typeface="Wingdings" pitchFamily="2" charset="2"/>
              <a:buNone/>
            </a:pPr>
            <a:endParaRPr lang="en-GB" altLang="en-US" sz="2800" smtClean="0"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en-GB" altLang="en-US" sz="28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en-GB" altLang="en-US" smtClean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612" y="17463"/>
            <a:ext cx="3130062" cy="362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00397" y="1773239"/>
            <a:ext cx="2652346" cy="858837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GB" altLang="en-US" smtClean="0"/>
              <a:t>Summary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3931" y="333375"/>
            <a:ext cx="8321920" cy="6191250"/>
          </a:xfrm>
        </p:spPr>
        <p:txBody>
          <a:bodyPr lIns="90488" tIns="44450" rIns="90488" bIns="44450">
            <a:normAutofit fontScale="55000" lnSpcReduction="20000"/>
          </a:bodyPr>
          <a:lstStyle/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GB" sz="3600" dirty="0" smtClean="0"/>
              <a:t>This lecture we have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GB" sz="3600" dirty="0" smtClean="0"/>
              <a:t>introduced 3D viewing in OpenGL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GB" sz="3600" dirty="0" smtClean="0"/>
              <a:t>discussed orthographic and perspective projection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GB" sz="3600" dirty="0" smtClean="0"/>
              <a:t>further </a:t>
            </a:r>
            <a:r>
              <a:rPr lang="en-GB" sz="3600" dirty="0" smtClean="0"/>
              <a:t>discussed </a:t>
            </a:r>
            <a:r>
              <a:rPr lang="en-GB" sz="3600" dirty="0"/>
              <a:t>3D viewing using a solid cube with different coloured faces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GB" sz="3600" dirty="0" smtClean="0"/>
              <a:t>Tutorial exercise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GB" sz="3600" dirty="0" smtClean="0"/>
              <a:t>implement the coloured cube!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GB" sz="3600" dirty="0" smtClean="0"/>
              <a:t>modify it to render triangles rather than quads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GB" sz="3600" dirty="0" smtClean="0"/>
              <a:t>Reading: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GB" sz="3600" dirty="0" smtClean="0"/>
              <a:t>OpenGL programming Guide – Chapter 3 Viewing</a:t>
            </a:r>
          </a:p>
          <a:p>
            <a:pPr marL="349250" lvl="1" indent="0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GB" sz="3200" dirty="0">
                <a:hlinkClick r:id="rId2"/>
              </a:rPr>
              <a:t>http://</a:t>
            </a:r>
            <a:r>
              <a:rPr lang="en-GB" sz="3200" dirty="0" smtClean="0">
                <a:hlinkClick r:id="rId2"/>
              </a:rPr>
              <a:t>glprogramming.com/red/chapter03.html</a:t>
            </a:r>
            <a:r>
              <a:rPr lang="en-GB" sz="3200" dirty="0" smtClean="0"/>
              <a:t>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GB" sz="3600" dirty="0" smtClean="0"/>
              <a:t>OpenGL 2.1 API documentation</a:t>
            </a:r>
          </a:p>
          <a:p>
            <a:pPr marL="349250" lvl="1" indent="0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GB" sz="3200" dirty="0">
                <a:hlinkClick r:id="rId3"/>
              </a:rPr>
              <a:t>http://www.opengl.org/sdk/docs/man</a:t>
            </a:r>
            <a:r>
              <a:rPr lang="en-GB" sz="3200" dirty="0" smtClean="0">
                <a:hlinkClick r:id="rId3"/>
              </a:rPr>
              <a:t>/</a:t>
            </a:r>
            <a:r>
              <a:rPr lang="en-GB" sz="3200" dirty="0" smtClean="0"/>
              <a:t>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GB" sz="3600" dirty="0"/>
              <a:t>GLUT </a:t>
            </a:r>
            <a:r>
              <a:rPr lang="en-GB" sz="3600" dirty="0" smtClean="0"/>
              <a:t>API documentation </a:t>
            </a:r>
            <a:r>
              <a:rPr lang="en-GB" sz="3600" dirty="0">
                <a:hlinkClick r:id="rId4"/>
              </a:rPr>
              <a:t>http://</a:t>
            </a:r>
            <a:r>
              <a:rPr lang="en-GB" sz="3600" dirty="0" smtClean="0">
                <a:hlinkClick r:id="rId4"/>
              </a:rPr>
              <a:t>www.opengl.org/resources/libraries/glut/spec3/spec3.html</a:t>
            </a:r>
            <a:r>
              <a:rPr lang="en-GB" sz="3600" dirty="0" smtClean="0"/>
              <a:t>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GB" sz="3200" dirty="0" smtClean="0"/>
              <a:t>Chapter 11 – Geometric Object Rendering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A48EDA4-F261-4BB7-9814-996C14884299}" type="datetime1">
              <a:rPr lang="en-GB" altLang="en-US" smtClean="0"/>
              <a:pPr eaLnBrk="1" hangingPunct="1"/>
              <a:t>18/10/2015</a:t>
            </a:fld>
            <a:endParaRPr lang="en-GB" altLang="en-US" smtClean="0"/>
          </a:p>
        </p:txBody>
      </p:sp>
      <p:sp>
        <p:nvSpPr>
          <p:cNvPr id="1433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11B1667-4751-45B8-AA70-C79B99518226}" type="slidenum">
              <a:rPr lang="en-GB" altLang="en-US" smtClean="0"/>
              <a:pPr eaLnBrk="1" hangingPunct="1"/>
              <a:t>4</a:t>
            </a:fld>
            <a:endParaRPr lang="en-GB" altLang="en-US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sz="2100" smtClean="0"/>
              <a:t>3D viewing is like </a:t>
            </a:r>
            <a:r>
              <a:rPr lang="en-GB" altLang="en-US" sz="2100" b="1" smtClean="0">
                <a:solidFill>
                  <a:schemeClr val="accent2"/>
                </a:solidFill>
              </a:rPr>
              <a:t>taking a picture with a camera</a:t>
            </a:r>
            <a:endParaRPr lang="en-GB" altLang="en-US" sz="2100" smtClean="0">
              <a:solidFill>
                <a:schemeClr val="accent2"/>
              </a:solidFill>
            </a:endParaRP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4740275" y="3157538"/>
            <a:ext cx="12811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i="1">
                <a:solidFill>
                  <a:schemeClr val="accent2"/>
                </a:solidFill>
              </a:rPr>
              <a:t>Camera</a:t>
            </a:r>
          </a:p>
        </p:txBody>
      </p:sp>
      <p:sp>
        <p:nvSpPr>
          <p:cNvPr id="447493" name="Rectangle 5"/>
          <p:cNvSpPr>
            <a:spLocks noChangeArrowheads="1"/>
          </p:cNvSpPr>
          <p:nvPr/>
        </p:nvSpPr>
        <p:spPr bwMode="auto">
          <a:xfrm>
            <a:off x="4476750" y="4137025"/>
            <a:ext cx="446405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kumimoji="1" lang="en-GB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2D view of 3D scene</a:t>
            </a:r>
            <a:r>
              <a:rPr lang="en-GB" sz="2000" dirty="0"/>
              <a:t> will depend on: </a:t>
            </a:r>
          </a:p>
          <a:p>
            <a:pPr lvl="1" eaLnBrk="0" hangingPunct="0">
              <a:buFontTx/>
              <a:buChar char="•"/>
              <a:defRPr/>
            </a:pPr>
            <a:r>
              <a:rPr lang="en-GB" sz="2000" dirty="0"/>
              <a:t> camera parameters</a:t>
            </a:r>
          </a:p>
          <a:p>
            <a:pPr lvl="2" eaLnBrk="0" hangingPunct="0">
              <a:buFontTx/>
              <a:buChar char="•"/>
              <a:defRPr/>
            </a:pPr>
            <a:r>
              <a:rPr lang="en-GB" sz="2000" dirty="0"/>
              <a:t>where it is</a:t>
            </a:r>
          </a:p>
          <a:p>
            <a:pPr lvl="2" eaLnBrk="0" hangingPunct="0">
              <a:buFontTx/>
              <a:buChar char="•"/>
              <a:defRPr/>
            </a:pPr>
            <a:r>
              <a:rPr lang="en-GB" sz="2000" dirty="0"/>
              <a:t>which way it is pointing</a:t>
            </a:r>
          </a:p>
          <a:p>
            <a:pPr lvl="2" eaLnBrk="0" hangingPunct="0">
              <a:buFontTx/>
              <a:buChar char="•"/>
              <a:defRPr/>
            </a:pPr>
            <a:r>
              <a:rPr lang="en-GB" sz="2000" dirty="0"/>
              <a:t>field of view</a:t>
            </a:r>
          </a:p>
          <a:p>
            <a:pPr lvl="1" eaLnBrk="0" hangingPunct="0">
              <a:buFontTx/>
              <a:buChar char="•"/>
              <a:defRPr/>
            </a:pPr>
            <a:r>
              <a:rPr lang="en-GB" sz="2000" dirty="0"/>
              <a:t> properties of scene objects </a:t>
            </a:r>
          </a:p>
          <a:p>
            <a:pPr lvl="1" eaLnBrk="0" hangingPunct="0">
              <a:buFontTx/>
              <a:buChar char="•"/>
              <a:defRPr/>
            </a:pPr>
            <a:r>
              <a:rPr lang="en-GB" sz="2000" dirty="0"/>
              <a:t> illumination</a:t>
            </a:r>
          </a:p>
        </p:txBody>
      </p:sp>
      <p:grpSp>
        <p:nvGrpSpPr>
          <p:cNvPr id="14343" name="Group 6"/>
          <p:cNvGrpSpPr>
            <a:grpSpLocks/>
          </p:cNvGrpSpPr>
          <p:nvPr/>
        </p:nvGrpSpPr>
        <p:grpSpPr bwMode="auto">
          <a:xfrm>
            <a:off x="492125" y="152400"/>
            <a:ext cx="8651875" cy="6230938"/>
            <a:chOff x="310" y="96"/>
            <a:chExt cx="5450" cy="3925"/>
          </a:xfrm>
        </p:grpSpPr>
        <p:grpSp>
          <p:nvGrpSpPr>
            <p:cNvPr id="14345" name="Group 7"/>
            <p:cNvGrpSpPr>
              <a:grpSpLocks/>
            </p:cNvGrpSpPr>
            <p:nvPr/>
          </p:nvGrpSpPr>
          <p:grpSpPr bwMode="auto">
            <a:xfrm>
              <a:off x="310" y="2184"/>
              <a:ext cx="2394" cy="1837"/>
              <a:chOff x="295" y="2067"/>
              <a:chExt cx="2394" cy="1837"/>
            </a:xfrm>
          </p:grpSpPr>
          <p:pic>
            <p:nvPicPr>
              <p:cNvPr id="14357" name="Picture 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" y="2067"/>
                <a:ext cx="2160" cy="1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58" name="Oval 9"/>
              <p:cNvSpPr>
                <a:spLocks noChangeArrowheads="1"/>
              </p:cNvSpPr>
              <p:nvPr/>
            </p:nvSpPr>
            <p:spPr bwMode="auto">
              <a:xfrm>
                <a:off x="295" y="2114"/>
                <a:ext cx="2280" cy="1451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359" name="Text Box 10"/>
              <p:cNvSpPr txBox="1">
                <a:spLocks noChangeArrowheads="1"/>
              </p:cNvSpPr>
              <p:nvPr/>
            </p:nvSpPr>
            <p:spPr bwMode="auto">
              <a:xfrm>
                <a:off x="1753" y="3613"/>
                <a:ext cx="93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GB" altLang="en-US" sz="2400" i="1">
                    <a:solidFill>
                      <a:schemeClr val="accent2"/>
                    </a:solidFill>
                  </a:rPr>
                  <a:t>3D scene</a:t>
                </a:r>
              </a:p>
            </p:txBody>
          </p:sp>
        </p:grpSp>
        <p:grpSp>
          <p:nvGrpSpPr>
            <p:cNvPr id="14346" name="Group 11"/>
            <p:cNvGrpSpPr>
              <a:grpSpLocks/>
            </p:cNvGrpSpPr>
            <p:nvPr/>
          </p:nvGrpSpPr>
          <p:grpSpPr bwMode="auto">
            <a:xfrm>
              <a:off x="2070" y="1335"/>
              <a:ext cx="1589" cy="953"/>
              <a:chOff x="2150" y="1233"/>
              <a:chExt cx="1560" cy="953"/>
            </a:xfrm>
          </p:grpSpPr>
          <p:grpSp>
            <p:nvGrpSpPr>
              <p:cNvPr id="14352" name="Group 12"/>
              <p:cNvGrpSpPr>
                <a:grpSpLocks/>
              </p:cNvGrpSpPr>
              <p:nvPr/>
            </p:nvGrpSpPr>
            <p:grpSpPr bwMode="auto">
              <a:xfrm rot="-2497809">
                <a:off x="2883" y="1236"/>
                <a:ext cx="352" cy="589"/>
                <a:chOff x="2736" y="2203"/>
                <a:chExt cx="352" cy="589"/>
              </a:xfrm>
            </p:grpSpPr>
            <p:sp>
              <p:nvSpPr>
                <p:cNvPr id="14355" name="AutoShape 13"/>
                <p:cNvSpPr>
                  <a:spLocks noChangeArrowheads="1"/>
                </p:cNvSpPr>
                <p:nvPr/>
              </p:nvSpPr>
              <p:spPr bwMode="auto">
                <a:xfrm rot="-5400000">
                  <a:off x="2640" y="2345"/>
                  <a:ext cx="589" cy="306"/>
                </a:xfrm>
                <a:prstGeom prst="cube">
                  <a:avLst>
                    <a:gd name="adj" fmla="val 67972"/>
                  </a:avLst>
                </a:prstGeom>
                <a:solidFill>
                  <a:srgbClr val="000080"/>
                </a:solidFill>
                <a:ln w="9525">
                  <a:solidFill>
                    <a:srgbClr val="00008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4356" name="AutoShape 14"/>
                <p:cNvSpPr>
                  <a:spLocks noChangeArrowheads="1"/>
                </p:cNvSpPr>
                <p:nvPr/>
              </p:nvSpPr>
              <p:spPr bwMode="auto">
                <a:xfrm rot="-5400000">
                  <a:off x="2737" y="2396"/>
                  <a:ext cx="195" cy="198"/>
                </a:xfrm>
                <a:prstGeom prst="can">
                  <a:avLst>
                    <a:gd name="adj" fmla="val 50769"/>
                  </a:avLst>
                </a:prstGeom>
                <a:solidFill>
                  <a:srgbClr val="000080"/>
                </a:solidFill>
                <a:ln w="9525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4353" name="Oval 15"/>
              <p:cNvSpPr>
                <a:spLocks noChangeArrowheads="1"/>
              </p:cNvSpPr>
              <p:nvPr/>
            </p:nvSpPr>
            <p:spPr bwMode="auto">
              <a:xfrm>
                <a:off x="2521" y="1233"/>
                <a:ext cx="1189" cy="611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354" name="AutoShape 16"/>
              <p:cNvSpPr>
                <a:spLocks noChangeArrowheads="1"/>
              </p:cNvSpPr>
              <p:nvPr/>
            </p:nvSpPr>
            <p:spPr bwMode="auto">
              <a:xfrm rot="-1697999">
                <a:off x="2150" y="1927"/>
                <a:ext cx="315" cy="259"/>
              </a:xfrm>
              <a:prstGeom prst="notchedRightArrow">
                <a:avLst>
                  <a:gd name="adj1" fmla="val 50000"/>
                  <a:gd name="adj2" fmla="val 30405"/>
                </a:avLst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347" name="AutoShape 17"/>
            <p:cNvSpPr>
              <a:spLocks noChangeArrowheads="1"/>
            </p:cNvSpPr>
            <p:nvPr/>
          </p:nvSpPr>
          <p:spPr bwMode="auto">
            <a:xfrm rot="-1885515">
              <a:off x="3647" y="1149"/>
              <a:ext cx="315" cy="259"/>
            </a:xfrm>
            <a:prstGeom prst="notchedRightArrow">
              <a:avLst>
                <a:gd name="adj1" fmla="val 50000"/>
                <a:gd name="adj2" fmla="val 30405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4348" name="Group 18"/>
            <p:cNvGrpSpPr>
              <a:grpSpLocks/>
            </p:cNvGrpSpPr>
            <p:nvPr/>
          </p:nvGrpSpPr>
          <p:grpSpPr bwMode="auto">
            <a:xfrm>
              <a:off x="4005" y="96"/>
              <a:ext cx="1755" cy="1782"/>
              <a:chOff x="4005" y="1212"/>
              <a:chExt cx="1755" cy="1782"/>
            </a:xfrm>
          </p:grpSpPr>
          <p:graphicFrame>
            <p:nvGraphicFramePr>
              <p:cNvPr id="14349" name="Object 19"/>
              <p:cNvGraphicFramePr>
                <a:graphicFrameLocks noChangeAspect="1"/>
              </p:cNvGraphicFramePr>
              <p:nvPr/>
            </p:nvGraphicFramePr>
            <p:xfrm>
              <a:off x="4349" y="1375"/>
              <a:ext cx="986" cy="13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73" name="Bitmap Image" r:id="rId5" imgW="3029373" imgH="4123810" progId="Paint.Picture">
                      <p:embed/>
                    </p:oleObj>
                  </mc:Choice>
                  <mc:Fallback>
                    <p:oleObj name="Bitmap Image" r:id="rId5" imgW="3029373" imgH="4123810" progId="Paint.Picture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49" y="1375"/>
                            <a:ext cx="986" cy="13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50" name="Text Box 20"/>
              <p:cNvSpPr txBox="1">
                <a:spLocks noChangeArrowheads="1"/>
              </p:cNvSpPr>
              <p:nvPr/>
            </p:nvSpPr>
            <p:spPr bwMode="auto">
              <a:xfrm>
                <a:off x="4540" y="2703"/>
                <a:ext cx="100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GB" altLang="en-US" sz="2400" i="1">
                    <a:solidFill>
                      <a:schemeClr val="accent2"/>
                    </a:solidFill>
                  </a:rPr>
                  <a:t>2D picture</a:t>
                </a:r>
              </a:p>
            </p:txBody>
          </p:sp>
          <p:sp>
            <p:nvSpPr>
              <p:cNvPr id="14351" name="Oval 21"/>
              <p:cNvSpPr>
                <a:spLocks noChangeArrowheads="1"/>
              </p:cNvSpPr>
              <p:nvPr/>
            </p:nvSpPr>
            <p:spPr bwMode="auto">
              <a:xfrm>
                <a:off x="4005" y="1212"/>
                <a:ext cx="1755" cy="1572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143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Camera paradigm for 3D viewing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930275"/>
          </a:xfrm>
        </p:spPr>
        <p:txBody>
          <a:bodyPr/>
          <a:lstStyle/>
          <a:p>
            <a:r>
              <a:rPr lang="en-GB" altLang="en-US" smtClean="0"/>
              <a:t>Orthographic 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183187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GB" dirty="0" smtClean="0"/>
              <a:t>parallel rays are used to project the scene from 3D to 2D</a:t>
            </a:r>
          </a:p>
          <a:p>
            <a:pPr>
              <a:defRPr/>
            </a:pPr>
            <a:r>
              <a:rPr lang="en-GB" dirty="0" smtClean="0"/>
              <a:t>from our camera position looking down the negative z-axis:</a:t>
            </a:r>
          </a:p>
          <a:p>
            <a:pPr lvl="1">
              <a:defRPr/>
            </a:pPr>
            <a:r>
              <a:rPr lang="en-GB" dirty="0" smtClean="0"/>
              <a:t>the x- and y- values of the model are preserved</a:t>
            </a:r>
          </a:p>
          <a:p>
            <a:pPr lvl="1">
              <a:defRPr/>
            </a:pPr>
            <a:r>
              <a:rPr lang="en-GB" dirty="0" smtClean="0"/>
              <a:t>the z-values are set to zero</a:t>
            </a:r>
          </a:p>
          <a:p>
            <a:pPr>
              <a:defRPr/>
            </a:pPr>
            <a:r>
              <a:rPr lang="en-GB" dirty="0" smtClean="0"/>
              <a:t>there is no perspective</a:t>
            </a:r>
          </a:p>
          <a:p>
            <a:pPr lvl="1">
              <a:defRPr/>
            </a:pPr>
            <a:r>
              <a:rPr lang="en-GB" dirty="0" smtClean="0"/>
              <a:t>the scene looks flat</a:t>
            </a:r>
          </a:p>
          <a:p>
            <a:pPr lvl="1">
              <a:defRPr/>
            </a:pPr>
            <a:r>
              <a:rPr lang="en-GB" dirty="0" smtClean="0"/>
              <a:t>objects look the same size no matter how far away they are</a:t>
            </a:r>
          </a:p>
          <a:p>
            <a:pPr lvl="1">
              <a:defRPr/>
            </a:pPr>
            <a:r>
              <a:rPr lang="en-GB" dirty="0" smtClean="0"/>
              <a:t>good for blueprints and architectural drawings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Using a camera with orthographic 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662487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GB" dirty="0" smtClean="0"/>
              <a:t>in a 2D we can pan around the scene by changing the left, right, bottom and top clip coordinates</a:t>
            </a:r>
          </a:p>
          <a:p>
            <a:pPr>
              <a:defRPr/>
            </a:pPr>
            <a:r>
              <a:rPr lang="en-GB" dirty="0" smtClean="0"/>
              <a:t>we could also do this in 3D</a:t>
            </a:r>
          </a:p>
          <a:p>
            <a:pPr lvl="1">
              <a:defRPr/>
            </a:pPr>
            <a:r>
              <a:rPr lang="en-GB" dirty="0" smtClean="0"/>
              <a:t>now we are specifying clipping planes</a:t>
            </a:r>
          </a:p>
          <a:p>
            <a:pPr>
              <a:defRPr/>
            </a:pPr>
            <a:r>
              <a:rPr lang="en-GB" dirty="0" smtClean="0"/>
              <a:t>we also need to specify the front and back clipping frames</a:t>
            </a:r>
          </a:p>
          <a:p>
            <a:pPr lvl="1">
              <a:defRPr/>
            </a:pPr>
            <a:r>
              <a:rPr lang="en-GB" dirty="0" smtClean="0"/>
              <a:t>what is the closest point we can see?</a:t>
            </a:r>
          </a:p>
          <a:p>
            <a:pPr lvl="2">
              <a:defRPr/>
            </a:pPr>
            <a:r>
              <a:rPr lang="en-GB" dirty="0" smtClean="0"/>
              <a:t>front clipping plane</a:t>
            </a:r>
          </a:p>
          <a:p>
            <a:pPr lvl="1">
              <a:defRPr/>
            </a:pPr>
            <a:r>
              <a:rPr lang="en-GB" dirty="0" smtClean="0"/>
              <a:t>what is the farthest point we can see? </a:t>
            </a:r>
          </a:p>
          <a:p>
            <a:pPr lvl="2">
              <a:defRPr/>
            </a:pPr>
            <a:r>
              <a:rPr lang="en-GB" dirty="0" smtClean="0"/>
              <a:t>back clipping plane</a:t>
            </a:r>
          </a:p>
          <a:p>
            <a:pPr>
              <a:defRPr/>
            </a:pPr>
            <a:r>
              <a:rPr lang="en-GB" dirty="0" smtClean="0"/>
              <a:t>together, these coordinates specify a view volume</a:t>
            </a:r>
          </a:p>
          <a:p>
            <a:pPr lvl="1">
              <a:defRPr/>
            </a:pPr>
            <a:r>
              <a:rPr lang="en-GB" dirty="0" smtClean="0"/>
              <a:t>relative to the position of the camera</a:t>
            </a:r>
          </a:p>
          <a:p>
            <a:pPr lvl="1"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03300"/>
          </a:xfrm>
        </p:spPr>
        <p:txBody>
          <a:bodyPr/>
          <a:lstStyle/>
          <a:p>
            <a:r>
              <a:rPr lang="en-GB" altLang="en-US" smtClean="0"/>
              <a:t>Orthographic projection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1213" y="5246688"/>
            <a:ext cx="4519612" cy="1398587"/>
          </a:xfrm>
        </p:spPr>
        <p:txBody>
          <a:bodyPr>
            <a:normAutofit fontScale="62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GB" dirty="0" err="1"/>
              <a:t>glMatrixMode</a:t>
            </a:r>
            <a:r>
              <a:rPr lang="en-GB" dirty="0"/>
              <a:t>(GL_PROJECTION);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 err="1"/>
              <a:t>glLoadIdentity</a:t>
            </a:r>
            <a:r>
              <a:rPr lang="en-GB" dirty="0"/>
              <a:t>();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 err="1" smtClean="0"/>
              <a:t>glOrtho</a:t>
            </a:r>
            <a:r>
              <a:rPr lang="en-GB" dirty="0"/>
              <a:t>(-0.5, 0.5, -0.5, 0.5, -0.3, 0.3);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dirty="0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1052513"/>
            <a:ext cx="3670300" cy="41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1069975"/>
            <a:ext cx="3656013" cy="412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" y="5214938"/>
            <a:ext cx="4244975" cy="145415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GB" dirty="0" smtClean="0"/>
              <a:t>same as OpenGL default: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 err="1" smtClean="0"/>
              <a:t>glMatrixMode</a:t>
            </a:r>
            <a:r>
              <a:rPr lang="en-GB" dirty="0" smtClean="0"/>
              <a:t>(GL_PROJECTION</a:t>
            </a:r>
            <a:r>
              <a:rPr lang="en-GB" dirty="0"/>
              <a:t>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 err="1"/>
              <a:t>glLoadIdentity</a:t>
            </a:r>
            <a:r>
              <a:rPr lang="en-GB" dirty="0"/>
              <a:t>();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 err="1"/>
              <a:t>glOrtho</a:t>
            </a:r>
            <a:r>
              <a:rPr lang="en-GB" dirty="0"/>
              <a:t>(-1.0, 1.0, -1.0, 1.0, -1.0, 1.0);</a:t>
            </a:r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Positioning the camera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502650" cy="4411662"/>
          </a:xfrm>
        </p:spPr>
        <p:txBody>
          <a:bodyPr/>
          <a:lstStyle/>
          <a:p>
            <a:r>
              <a:rPr lang="en-GB" altLang="en-US" dirty="0" smtClean="0"/>
              <a:t>in 3D we can position the camera to look at the scene from different viewpoints</a:t>
            </a:r>
          </a:p>
          <a:p>
            <a:pPr lvl="1"/>
            <a:r>
              <a:rPr lang="en-GB" altLang="en-US" dirty="0" smtClean="0"/>
              <a:t>in 2D we can only look at it flat on from the front</a:t>
            </a:r>
          </a:p>
          <a:p>
            <a:r>
              <a:rPr lang="en-GB" altLang="en-US" dirty="0" smtClean="0"/>
              <a:t>we </a:t>
            </a:r>
            <a:r>
              <a:rPr lang="en-GB" altLang="en-US" dirty="0" smtClean="0"/>
              <a:t>need to specify</a:t>
            </a:r>
          </a:p>
          <a:p>
            <a:pPr lvl="1"/>
            <a:r>
              <a:rPr lang="en-GB" altLang="en-US" dirty="0" smtClean="0"/>
              <a:t>the position of the camera</a:t>
            </a:r>
          </a:p>
          <a:p>
            <a:pPr lvl="1"/>
            <a:r>
              <a:rPr lang="en-GB" altLang="en-US" dirty="0" smtClean="0"/>
              <a:t>which direction it is pointing (what is it looking at?)</a:t>
            </a:r>
          </a:p>
          <a:p>
            <a:pPr lvl="1"/>
            <a:r>
              <a:rPr lang="en-GB" altLang="en-US" dirty="0" smtClean="0"/>
              <a:t>which way is up?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Positioning the camera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the OpenGL function to position the camera is gluLookAt()</a:t>
            </a:r>
          </a:p>
          <a:p>
            <a:r>
              <a:rPr lang="en-GB" altLang="en-US" smtClean="0"/>
              <a:t>it has 9 parameters:</a:t>
            </a:r>
          </a:p>
          <a:p>
            <a:pPr lvl="1"/>
            <a:r>
              <a:rPr lang="en-GB" altLang="en-US" smtClean="0"/>
              <a:t>the (x,y,z) coordinates of the camera</a:t>
            </a:r>
          </a:p>
          <a:p>
            <a:pPr lvl="1"/>
            <a:r>
              <a:rPr lang="en-GB" altLang="en-US" smtClean="0"/>
              <a:t>the (x,y,z) coordinates of a point the camera is looking at</a:t>
            </a:r>
          </a:p>
          <a:p>
            <a:pPr lvl="1"/>
            <a:r>
              <a:rPr lang="en-GB" altLang="en-US" smtClean="0"/>
              <a:t>the (x,y,z) direction of the up-vector</a:t>
            </a:r>
          </a:p>
          <a:p>
            <a:pPr lvl="2"/>
            <a:r>
              <a:rPr lang="en-GB" altLang="en-US" smtClean="0"/>
              <a:t>which direction is the top of the picture?</a:t>
            </a:r>
          </a:p>
          <a:p>
            <a:endParaRPr lang="en-GB" alt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0</TotalTime>
  <Words>1920</Words>
  <Application>Microsoft Office PowerPoint</Application>
  <PresentationFormat>On-screen Show (4:3)</PresentationFormat>
  <Paragraphs>325</Paragraphs>
  <Slides>34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Network</vt:lpstr>
      <vt:lpstr>Bitmap Image</vt:lpstr>
      <vt:lpstr>Advanced Game Engine Creation</vt:lpstr>
      <vt:lpstr>Objectives</vt:lpstr>
      <vt:lpstr>Recall:  OpenGL coordinates</vt:lpstr>
      <vt:lpstr>Camera paradigm for 3D viewing</vt:lpstr>
      <vt:lpstr>Orthographic projection</vt:lpstr>
      <vt:lpstr>Using a camera with orthographic projection</vt:lpstr>
      <vt:lpstr>Orthographic projection</vt:lpstr>
      <vt:lpstr>Positioning the camera</vt:lpstr>
      <vt:lpstr>Positioning the camera</vt:lpstr>
      <vt:lpstr>Specifying the camera and drawing the teapot</vt:lpstr>
      <vt:lpstr>Specifying the camera and drawing the teapot</vt:lpstr>
      <vt:lpstr>PowerPoint Presentation</vt:lpstr>
      <vt:lpstr>A Wire Cube</vt:lpstr>
      <vt:lpstr>Perspective projection - The view frustum</vt:lpstr>
      <vt:lpstr>Position of view frustum</vt:lpstr>
      <vt:lpstr>Two ways of specifying the frustum in OpenGL</vt:lpstr>
      <vt:lpstr>Perspective viewing of a cube</vt:lpstr>
      <vt:lpstr>Perspective viewing of a cube</vt:lpstr>
      <vt:lpstr>Coloured cube</vt:lpstr>
      <vt:lpstr>Data file for a cube</vt:lpstr>
      <vt:lpstr>Data structures for a cube</vt:lpstr>
      <vt:lpstr>Drawing a cube</vt:lpstr>
      <vt:lpstr>Winding order</vt:lpstr>
      <vt:lpstr>Perspective cube</vt:lpstr>
      <vt:lpstr>Perspective cube with backface culling</vt:lpstr>
      <vt:lpstr>Order of drawing</vt:lpstr>
      <vt:lpstr>Z-buffer</vt:lpstr>
      <vt:lpstr>Depth-testing in OpenGL</vt:lpstr>
      <vt:lpstr>Depth-testing and back-face culling</vt:lpstr>
      <vt:lpstr>Different ways to specify vertices</vt:lpstr>
      <vt:lpstr>glVertex variations</vt:lpstr>
      <vt:lpstr>glColor variations</vt:lpstr>
      <vt:lpstr>glColor variations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2012-01-05T15:47:41Z</dcterms:created>
  <dcterms:modified xsi:type="dcterms:W3CDTF">2015-10-19T00:41:22Z</dcterms:modified>
</cp:coreProperties>
</file>