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69" r:id="rId6"/>
    <p:sldId id="272" r:id="rId7"/>
    <p:sldId id="270" r:id="rId8"/>
    <p:sldId id="288" r:id="rId9"/>
    <p:sldId id="289" r:id="rId10"/>
    <p:sldId id="290" r:id="rId11"/>
    <p:sldId id="291" r:id="rId12"/>
    <p:sldId id="292" r:id="rId13"/>
    <p:sldId id="295" r:id="rId14"/>
    <p:sldId id="296" r:id="rId15"/>
    <p:sldId id="297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8AF1-D2E4-4C0D-B573-B06EEC89588E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845F3-14D9-40F1-AB0B-C3551E585F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845F3-14D9-40F1-AB0B-C3551E585F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1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4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8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0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3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12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0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A78B-ED57-401C-B70B-EFE9E3FC4765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85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l.org/sdk/docs/man2/" TargetMode="External"/><Relationship Id="rId2" Type="http://schemas.openxmlformats.org/officeDocument/2006/relationships/hyperlink" Target="http://glprogramming.com/red/chapter0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.org/resources/libraries/glut/spec3/spec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Loading and Rendering a </a:t>
            </a:r>
            <a:r>
              <a:rPr lang="en-GB" dirty="0" smtClean="0"/>
              <a:t>Pyramid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71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0" y="332656"/>
            <a:ext cx="3610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Loading the pyramid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1926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bool Pyramid::Load(char* path)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inFile.open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(path);</a:t>
            </a:r>
          </a:p>
          <a:p>
            <a:pPr marL="0" indent="0">
              <a:buNone/>
            </a:pPr>
            <a:endParaRPr lang="en-GB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if (!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inFile.good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())  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"Can't open model file " &lt;&lt; path &lt;&lt;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Vertex3D[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].x;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].y;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].z;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83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893" y="4623302"/>
            <a:ext cx="3610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Loading the pyramid (</a:t>
            </a:r>
            <a:r>
              <a:rPr lang="en-GB" dirty="0" err="1" smtClean="0"/>
              <a:t>cont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1926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numTriangles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numTriangles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indexCount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numTriangles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* 3;</a:t>
            </a:r>
          </a:p>
          <a:p>
            <a:pPr marL="0" indent="0">
              <a:buNone/>
            </a:pPr>
            <a:endParaRPr lang="en-GB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indexCount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indices = new short[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indexCount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indexCount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indices[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86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5544616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Drawing the pyramid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892480" cy="49685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Pyramid::Draw() 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indexCount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+= 3) 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DrawTriangle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(indices[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], indices[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+ 1], indices[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+ 2]);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Pyramid::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DrawTriangle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(short a, short b, short c) 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GL_TRIANGLES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glVertex3f(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[a].x,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[a].y,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[a].z);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glVertex3f(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[b].x,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[b].y,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[b].z);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glVertex3f(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[c].x,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[c].y,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[c].z);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79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Constructing the pyramid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new private member variables in GameScreenLevel1.h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Pyramid *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pyramid;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float rotation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 smtClean="0">
                <a:cs typeface="Courier New" panose="02070309020205020404" pitchFamily="49" charset="0"/>
              </a:rPr>
              <a:t>don't forget to #include the pyramid header file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 smtClean="0"/>
              <a:t>construct the pyramid in GameScreenLevel1.cpp constructor</a:t>
            </a: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pyramid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new Pyramid();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rotation = 30.0f;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40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92" y="4797152"/>
            <a:ext cx="2602632" cy="1631812"/>
          </a:xfrm>
        </p:spPr>
        <p:txBody>
          <a:bodyPr>
            <a:noAutofit/>
          </a:bodyPr>
          <a:lstStyle/>
          <a:p>
            <a:r>
              <a:rPr lang="en-GB" sz="3200" dirty="0" smtClean="0"/>
              <a:t>Updating and rendering the pyramid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435280" cy="6480720"/>
          </a:xfrm>
        </p:spPr>
        <p:txBody>
          <a:bodyPr>
            <a:normAutofit fontScale="55000" lnSpcReduction="20000"/>
          </a:bodyPr>
          <a:lstStyle/>
          <a:p>
            <a:r>
              <a:rPr lang="en-GB" sz="4400" dirty="0" smtClean="0"/>
              <a:t>in GameScreenLevel1::Update() method:</a:t>
            </a:r>
          </a:p>
          <a:p>
            <a:pPr marL="400050" lvl="1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rotation += 0.1;</a:t>
            </a:r>
          </a:p>
          <a:p>
            <a:r>
              <a:rPr lang="en-GB" sz="4400" dirty="0" smtClean="0"/>
              <a:t>in GameScreenLevel1::Render() </a:t>
            </a:r>
            <a:r>
              <a:rPr lang="en-GB" sz="4400" dirty="0" smtClean="0"/>
              <a:t>method</a:t>
            </a:r>
          </a:p>
          <a:p>
            <a:pPr marL="0" indent="0">
              <a:buNone/>
            </a:pPr>
            <a:endParaRPr lang="en-GB" sz="4400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GameScreenLevel1::Render()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//Clear the screen.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glClear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GL_COLOR_BUFFER_BIT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GL_DEPTH_BUFFER_BIT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glLoadIdentity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gluLookAt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(0.0f, 0.0f, 10.0f,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      0.0f, 0.0f, 0.0f,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  0.0f, 1.0f, 0.0f);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glColor3f(0.5f, 0.5f, 0.5f);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glPushMatrix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glRotatef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(rotation, 1, 1, 1);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glScalef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(5.0f, 5.0f, 5.0f);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pyramid-&gt;Draw();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glPopMatrix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pyramid!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84784"/>
            <a:ext cx="6915150" cy="45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79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931" y="333375"/>
            <a:ext cx="8508549" cy="6407994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sz="3600" dirty="0" smtClean="0"/>
              <a:t>Reading</a:t>
            </a:r>
            <a:r>
              <a:rPr lang="en-GB" sz="3600" dirty="0" smtClean="0"/>
              <a:t>: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 smtClean="0"/>
              <a:t>OpenGL programming Guide – Chapter 3 Viewing</a:t>
            </a:r>
          </a:p>
          <a:p>
            <a:pPr marL="349250" lvl="1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glprogramming.com/red/chapter03.html</a:t>
            </a:r>
            <a:r>
              <a:rPr lang="en-GB" sz="3200" dirty="0" smtClean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3600" dirty="0" smtClean="0"/>
              <a:t>OpenGL 2.1 API documentation</a:t>
            </a:r>
          </a:p>
          <a:p>
            <a:pPr marL="349250" lvl="1" indent="0">
              <a:lnSpc>
                <a:spcPct val="120000"/>
              </a:lnSpc>
              <a:buNone/>
              <a:defRPr/>
            </a:pPr>
            <a:r>
              <a:rPr lang="en-GB" sz="3200" dirty="0">
                <a:hlinkClick r:id="rId3"/>
              </a:rPr>
              <a:t>https://www.opengl.org/sdk/docs/man2</a:t>
            </a:r>
            <a:r>
              <a:rPr lang="en-GB" sz="3200" dirty="0" smtClean="0">
                <a:hlinkClick r:id="rId3"/>
              </a:rPr>
              <a:t>/</a:t>
            </a:r>
            <a:r>
              <a:rPr lang="en-GB" sz="3200" dirty="0" smtClean="0"/>
              <a:t> </a:t>
            </a:r>
          </a:p>
          <a:p>
            <a:pPr marL="349250" lvl="1" indent="0">
              <a:lnSpc>
                <a:spcPct val="120000"/>
              </a:lnSpc>
              <a:buNone/>
              <a:defRPr/>
            </a:pPr>
            <a:r>
              <a:rPr lang="en-GB" sz="3600" dirty="0" smtClean="0"/>
              <a:t>GLUT API documentation </a:t>
            </a:r>
            <a:r>
              <a:rPr lang="en-GB" sz="3600" dirty="0">
                <a:hlinkClick r:id="rId4"/>
              </a:rPr>
              <a:t>http://</a:t>
            </a:r>
            <a:r>
              <a:rPr lang="en-GB" sz="3600" dirty="0" smtClean="0">
                <a:hlinkClick r:id="rId4"/>
              </a:rPr>
              <a:t>www.opengl.org/resources/libraries/glut/spec3/spec3.html</a:t>
            </a:r>
            <a:r>
              <a:rPr lang="en-GB" sz="3600" dirty="0" smtClean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3200" dirty="0" smtClean="0"/>
              <a:t>Chapter 11 – Geometric Object Rendering</a:t>
            </a:r>
          </a:p>
        </p:txBody>
      </p:sp>
    </p:spTree>
    <p:extLst>
      <p:ext uri="{BB962C8B-B14F-4D97-AF65-F5344CB8AC3E}">
        <p14:creationId xmlns:p14="http://schemas.microsoft.com/office/powerpoint/2010/main" val="1504101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040255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OpenGL uses the right hand coordinate system </a:t>
            </a:r>
          </a:p>
          <a:p>
            <a:r>
              <a:rPr lang="en-US" dirty="0" smtClean="0"/>
              <a:t>Every vertex must have a 3D position, however we can specify additional properties</a:t>
            </a:r>
          </a:p>
          <a:p>
            <a:pPr lvl="1"/>
            <a:r>
              <a:rPr lang="en-US" dirty="0" err="1" smtClean="0"/>
              <a:t>Colour</a:t>
            </a:r>
            <a:endParaRPr lang="en-US" dirty="0" smtClean="0"/>
          </a:p>
          <a:p>
            <a:pPr lvl="1"/>
            <a:r>
              <a:rPr lang="en-US" dirty="0" smtClean="0"/>
              <a:t>Texture coordinates</a:t>
            </a:r>
          </a:p>
          <a:p>
            <a:pPr lvl="1"/>
            <a:r>
              <a:rPr lang="en-US" dirty="0" smtClean="0"/>
              <a:t>Normal (for lighting)</a:t>
            </a:r>
          </a:p>
          <a:p>
            <a:r>
              <a:rPr lang="en-US" dirty="0" smtClean="0"/>
              <a:t>We decide what data to add to our vertices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07288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To construct an object, we create a triangle list that describes its shape</a:t>
            </a:r>
          </a:p>
          <a:p>
            <a:r>
              <a:rPr lang="en-US" dirty="0" smtClean="0"/>
              <a:t>With a basic triangle list we can have lots of vertex duplications</a:t>
            </a:r>
          </a:p>
          <a:p>
            <a:pPr lvl="1"/>
            <a:r>
              <a:rPr lang="en-US" dirty="0" smtClean="0"/>
              <a:t>Increases memory requirements</a:t>
            </a:r>
          </a:p>
          <a:p>
            <a:pPr lvl="1"/>
            <a:r>
              <a:rPr lang="en-US" dirty="0" smtClean="0"/>
              <a:t>Increases processing by the </a:t>
            </a:r>
            <a:r>
              <a:rPr lang="en-US" dirty="0" err="1" smtClean="0"/>
              <a:t>GPU</a:t>
            </a:r>
            <a:endParaRPr lang="en-US" dirty="0" smtClean="0"/>
          </a:p>
          <a:p>
            <a:r>
              <a:rPr lang="en-US" dirty="0" smtClean="0"/>
              <a:t>We therefore need two lists</a:t>
            </a:r>
          </a:p>
          <a:p>
            <a:pPr lvl="1"/>
            <a:r>
              <a:rPr lang="en-US" dirty="0" smtClean="0"/>
              <a:t>Vertices</a:t>
            </a:r>
          </a:p>
          <a:p>
            <a:pPr lvl="1"/>
            <a:r>
              <a:rPr lang="en-US" dirty="0" smtClean="0"/>
              <a:t>Indices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6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Lists and Index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Vertex list contains all the unique vertices in our model</a:t>
            </a:r>
          </a:p>
          <a:p>
            <a:r>
              <a:rPr lang="en-US" dirty="0" smtClean="0"/>
              <a:t>Index list contains values that index into the vertex list</a:t>
            </a:r>
          </a:p>
          <a:p>
            <a:r>
              <a:rPr lang="en-US" dirty="0" smtClean="0"/>
              <a:t>Each group of 3 vertices forms a triangle</a:t>
            </a:r>
          </a:p>
          <a:p>
            <a:r>
              <a:rPr lang="en-US" dirty="0" smtClean="0"/>
              <a:t>The graphics card can store a list of all vertices in the scene and then use the index list to generate the triangles</a:t>
            </a:r>
          </a:p>
          <a:p>
            <a:r>
              <a:rPr lang="en-US" dirty="0" smtClean="0"/>
              <a:t>Moves the duplication over to the index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699792" y="188640"/>
            <a:ext cx="6120680" cy="13625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data file for a square-bottomed  pyramid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9512" y="115888"/>
            <a:ext cx="2880320" cy="63374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0.0 1.0  0.0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-0.5 0.0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0.5 0.0  0.5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0.5 0.0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-0.5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-0.5 0.0 -0.5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0  1  2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0  2  3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0  3  4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0  4  1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3  2  1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1  4  3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131840" y="1484784"/>
            <a:ext cx="5554960" cy="4987454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The file specifies:</a:t>
            </a:r>
          </a:p>
          <a:p>
            <a:pPr lvl="1">
              <a:defRPr/>
            </a:pPr>
            <a:r>
              <a:rPr lang="en-GB" dirty="0" smtClean="0"/>
              <a:t>number of vertices (corners)</a:t>
            </a:r>
          </a:p>
          <a:p>
            <a:pPr lvl="1">
              <a:defRPr/>
            </a:pPr>
            <a:r>
              <a:rPr lang="en-GB" dirty="0" smtClean="0"/>
              <a:t>the coordinates of each vertex</a:t>
            </a:r>
          </a:p>
          <a:p>
            <a:pPr lvl="1">
              <a:defRPr/>
            </a:pPr>
            <a:r>
              <a:rPr lang="en-GB" dirty="0" smtClean="0"/>
              <a:t>the number of triangles</a:t>
            </a:r>
          </a:p>
          <a:p>
            <a:pPr lvl="1">
              <a:defRPr/>
            </a:pPr>
            <a:r>
              <a:rPr lang="en-GB" dirty="0" smtClean="0"/>
              <a:t>the indices of the four vertices making up each face</a:t>
            </a:r>
          </a:p>
          <a:p>
            <a:pPr>
              <a:defRPr/>
            </a:pPr>
            <a:r>
              <a:rPr lang="en-GB" dirty="0" smtClean="0"/>
              <a:t>Notice that we have specified each vertex only once</a:t>
            </a:r>
          </a:p>
          <a:p>
            <a:pPr>
              <a:defRPr/>
            </a:pPr>
            <a:r>
              <a:rPr lang="en-GB" dirty="0" smtClean="0"/>
              <a:t>and used each in 3 or 4 different faces</a:t>
            </a:r>
          </a:p>
        </p:txBody>
      </p:sp>
    </p:spTree>
    <p:extLst>
      <p:ext uri="{BB962C8B-B14F-4D97-AF65-F5344CB8AC3E}">
        <p14:creationId xmlns:p14="http://schemas.microsoft.com/office/powerpoint/2010/main" val="11279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Winding order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7503" y="1719264"/>
            <a:ext cx="5576723" cy="51387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 smtClean="0"/>
              <a:t>The order that we specify the vertices in each face is important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/>
              <a:t>The winding order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The convention in OpenGL is that the vertices of the front face of each polygon are specified in counter-clockwise order (winding)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If we were inside the cube looking out, we would see the back faces of the polygons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Make sure all the outside faces of your model have CCW winding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968512" y="2636839"/>
            <a:ext cx="2524857" cy="2808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5684227" y="2246313"/>
            <a:ext cx="53193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1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5701812" y="5495925"/>
            <a:ext cx="531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0</a:t>
            </a: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8294077" y="5516564"/>
            <a:ext cx="53193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3</a:t>
            </a:r>
          </a:p>
        </p:txBody>
      </p:sp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8109439" y="2233614"/>
            <a:ext cx="53193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2</a:t>
            </a:r>
          </a:p>
        </p:txBody>
      </p:sp>
      <p:sp>
        <p:nvSpPr>
          <p:cNvPr id="11273" name="Freeform 13"/>
          <p:cNvSpPr>
            <a:spLocks/>
          </p:cNvSpPr>
          <p:nvPr/>
        </p:nvSpPr>
        <p:spPr bwMode="auto">
          <a:xfrm>
            <a:off x="7666893" y="3535363"/>
            <a:ext cx="337038" cy="1219200"/>
          </a:xfrm>
          <a:custGeom>
            <a:avLst/>
            <a:gdLst>
              <a:gd name="T0" fmla="*/ 363226 w 365760"/>
              <a:gd name="T1" fmla="*/ 0 h 1219200"/>
              <a:gd name="T2" fmla="*/ 0 w 365760"/>
              <a:gd name="T3" fmla="*/ 1219200 h 1219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5760" h="1219200">
                <a:moveTo>
                  <a:pt x="365760" y="0"/>
                </a:moveTo>
                <a:lnTo>
                  <a:pt x="0" y="12192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1274" name="Freeform 15"/>
          <p:cNvSpPr>
            <a:spLocks/>
          </p:cNvSpPr>
          <p:nvPr/>
        </p:nvSpPr>
        <p:spPr bwMode="auto">
          <a:xfrm rot="10031727">
            <a:off x="6639658" y="3184525"/>
            <a:ext cx="1182565" cy="1652588"/>
          </a:xfrm>
          <a:custGeom>
            <a:avLst/>
            <a:gdLst>
              <a:gd name="T0" fmla="*/ 1283972 w 1280160"/>
              <a:gd name="T1" fmla="*/ 411376 h 1652693"/>
              <a:gd name="T2" fmla="*/ 1100548 w 1280160"/>
              <a:gd name="T3" fmla="*/ 137124 h 1652693"/>
              <a:gd name="T4" fmla="*/ 825410 w 1280160"/>
              <a:gd name="T5" fmla="*/ 0 h 1652693"/>
              <a:gd name="T6" fmla="*/ 489132 w 1280160"/>
              <a:gd name="T7" fmla="*/ 0 h 1652693"/>
              <a:gd name="T8" fmla="*/ 213996 w 1280160"/>
              <a:gd name="T9" fmla="*/ 137124 h 1652693"/>
              <a:gd name="T10" fmla="*/ 106997 w 1280160"/>
              <a:gd name="T11" fmla="*/ 335196 h 1652693"/>
              <a:gd name="T12" fmla="*/ 30572 w 1280160"/>
              <a:gd name="T13" fmla="*/ 502792 h 1652693"/>
              <a:gd name="T14" fmla="*/ 0 w 1280160"/>
              <a:gd name="T15" fmla="*/ 944640 h 1652693"/>
              <a:gd name="T16" fmla="*/ 30572 w 1280160"/>
              <a:gd name="T17" fmla="*/ 1173180 h 1652693"/>
              <a:gd name="T18" fmla="*/ 106997 w 1280160"/>
              <a:gd name="T19" fmla="*/ 1386488 h 1652693"/>
              <a:gd name="T20" fmla="*/ 259852 w 1280160"/>
              <a:gd name="T21" fmla="*/ 1554084 h 1652693"/>
              <a:gd name="T22" fmla="*/ 534989 w 1280160"/>
              <a:gd name="T23" fmla="*/ 1645500 h 1652693"/>
              <a:gd name="T24" fmla="*/ 748984 w 1280160"/>
              <a:gd name="T25" fmla="*/ 1645500 h 165269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0160" h="1652693">
                <a:moveTo>
                  <a:pt x="1280160" y="411480"/>
                </a:moveTo>
                <a:cubicBezTo>
                  <a:pt x="1226820" y="308610"/>
                  <a:pt x="1173480" y="205740"/>
                  <a:pt x="1097280" y="137160"/>
                </a:cubicBezTo>
                <a:cubicBezTo>
                  <a:pt x="1021080" y="68580"/>
                  <a:pt x="924560" y="22860"/>
                  <a:pt x="822960" y="0"/>
                </a:cubicBezTo>
                <a:cubicBezTo>
                  <a:pt x="721360" y="-22860"/>
                  <a:pt x="589280" y="-22860"/>
                  <a:pt x="487680" y="0"/>
                </a:cubicBezTo>
                <a:cubicBezTo>
                  <a:pt x="386080" y="22860"/>
                  <a:pt x="276860" y="81280"/>
                  <a:pt x="213360" y="137160"/>
                </a:cubicBezTo>
                <a:cubicBezTo>
                  <a:pt x="149860" y="193040"/>
                  <a:pt x="137160" y="274320"/>
                  <a:pt x="106680" y="335280"/>
                </a:cubicBezTo>
                <a:cubicBezTo>
                  <a:pt x="76200" y="396240"/>
                  <a:pt x="48260" y="401320"/>
                  <a:pt x="30480" y="502920"/>
                </a:cubicBezTo>
                <a:cubicBezTo>
                  <a:pt x="12700" y="604520"/>
                  <a:pt x="0" y="833120"/>
                  <a:pt x="0" y="944880"/>
                </a:cubicBezTo>
                <a:cubicBezTo>
                  <a:pt x="0" y="1056640"/>
                  <a:pt x="12700" y="1099820"/>
                  <a:pt x="30480" y="1173480"/>
                </a:cubicBezTo>
                <a:cubicBezTo>
                  <a:pt x="48260" y="1247140"/>
                  <a:pt x="68580" y="1323340"/>
                  <a:pt x="106680" y="1386840"/>
                </a:cubicBezTo>
                <a:cubicBezTo>
                  <a:pt x="144780" y="1450340"/>
                  <a:pt x="187960" y="1511300"/>
                  <a:pt x="259080" y="1554480"/>
                </a:cubicBezTo>
                <a:cubicBezTo>
                  <a:pt x="330200" y="1597660"/>
                  <a:pt x="452120" y="1630680"/>
                  <a:pt x="533400" y="1645920"/>
                </a:cubicBezTo>
                <a:cubicBezTo>
                  <a:pt x="614680" y="1661160"/>
                  <a:pt x="746760" y="1645920"/>
                  <a:pt x="746760" y="1645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 for a vertex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define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Commons.h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Vertex3D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float 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float y;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float z;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6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980728"/>
            <a:ext cx="433082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Header file for a pyramid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PYRAMID_H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#define 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PYRAMID_H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//Required for OpenGL on Windows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//OpenGL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//OpenGL Utilities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Commons.h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Pyramid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Vertex3D *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short * indices;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bool Load(char* path);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DrawTriangle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(short a, short b, short c);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Pyramid(void);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~Pyramid(void);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void Draw(void);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void Update(void);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21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Pyramid.cpp constructors and destructors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Pyramid.h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Pyramid::Pyramid()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Load("Pyramid.txt");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Pyramid::~Pyramid()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delete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indexedVertices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delete indices;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61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557</Words>
  <Application>Microsoft Office PowerPoint</Application>
  <PresentationFormat>On-screen Show (4:3)</PresentationFormat>
  <Paragraphs>196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Loading and Rendering a Pyramid</vt:lpstr>
      <vt:lpstr>Vertices</vt:lpstr>
      <vt:lpstr>Triangles</vt:lpstr>
      <vt:lpstr>Vertex Lists and Index Lists</vt:lpstr>
      <vt:lpstr>Simple data file for a square-bottomed  pyramid</vt:lpstr>
      <vt:lpstr>Winding order</vt:lpstr>
      <vt:lpstr>Data structure for a vertex </vt:lpstr>
      <vt:lpstr>Header file for a pyramid</vt:lpstr>
      <vt:lpstr>Pyramid.cpp constructors and destructors</vt:lpstr>
      <vt:lpstr>Loading the pyramid</vt:lpstr>
      <vt:lpstr>Loading the pyramid (cont)</vt:lpstr>
      <vt:lpstr>Drawing the pyramid</vt:lpstr>
      <vt:lpstr>Constructing the pyramid</vt:lpstr>
      <vt:lpstr>Updating and rendering the pyramid</vt:lpstr>
      <vt:lpstr>A pyramid!</vt:lpstr>
      <vt:lpstr>PowerPoint Presentation</vt:lpstr>
    </vt:vector>
  </TitlesOfParts>
  <Company>Staffordshire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Viewing</dc:title>
  <dc:creator>FOSTER Steve</dc:creator>
  <cp:lastModifiedBy>Cathy</cp:lastModifiedBy>
  <cp:revision>26</cp:revision>
  <dcterms:created xsi:type="dcterms:W3CDTF">2014-02-03T10:20:07Z</dcterms:created>
  <dcterms:modified xsi:type="dcterms:W3CDTF">2015-10-19T00:43:21Z</dcterms:modified>
</cp:coreProperties>
</file>