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2" r:id="rId14"/>
    <p:sldId id="283" r:id="rId15"/>
    <p:sldId id="285" r:id="rId16"/>
    <p:sldId id="284" r:id="rId17"/>
    <p:sldId id="267" r:id="rId18"/>
    <p:sldId id="280" r:id="rId19"/>
    <p:sldId id="268" r:id="rId20"/>
    <p:sldId id="269" r:id="rId21"/>
    <p:sldId id="281" r:id="rId22"/>
    <p:sldId id="270" r:id="rId23"/>
    <p:sldId id="287" r:id="rId24"/>
    <p:sldId id="272" r:id="rId25"/>
    <p:sldId id="288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21"/>
    <a:srgbClr val="6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F84B4-697C-497C-BD51-4BB648E3F9C9}" type="datetimeFigureOut">
              <a:rPr lang="en-GB" smtClean="0"/>
              <a:t>04/11/2014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02DC2-7682-4D29-9271-53D95038A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34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AB29-33C5-44B6-AC19-918DA14C6B09}" type="datetimeFigureOut">
              <a:rPr lang="en-GB" smtClean="0"/>
              <a:t>04/11/2014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D5F36-54DC-4B23-B487-346BE09CA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4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D5F36-54DC-4B23-B487-346BE09CA0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0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-1" y="-14754"/>
            <a:ext cx="12192000" cy="6872754"/>
          </a:xfrm>
          <a:prstGeom prst="rect">
            <a:avLst/>
          </a:prstGeom>
          <a:solidFill>
            <a:srgbClr val="DE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latin typeface="Arial" charset="0"/>
              <a:ea typeface="ＭＳ Ｐゴシック" pitchFamily="-109" charset="-128"/>
            </a:endParaRPr>
          </a:p>
        </p:txBody>
      </p:sp>
      <p:pic>
        <p:nvPicPr>
          <p:cNvPr id="3" name="Picture 2" descr="Staffs Uni white only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26997" r="19057" b="26997"/>
          <a:stretch>
            <a:fillRect/>
          </a:stretch>
        </p:blipFill>
        <p:spPr bwMode="auto">
          <a:xfrm>
            <a:off x="2148792" y="-679363"/>
            <a:ext cx="789441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15414" y="3212977"/>
            <a:ext cx="10561173" cy="10156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056107" y="5949280"/>
            <a:ext cx="4558043" cy="64807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r"/>
            <a:r>
              <a:rPr lang="en-GB" dirty="0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7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rgbClr val="DE00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475252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23392" y="5949280"/>
            <a:ext cx="4558043" cy="648072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GB" dirty="0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457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CB9A446-4A8D-4CF4-B6DA-112984CE43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09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23AED8E-89D7-4D9A-ADD4-F54773077AA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E38BB-9CEC-420B-A76A-63AE7B0B8453}" type="datetime5">
              <a:rPr lang="en-GB"/>
              <a:pPr>
                <a:defRPr/>
              </a:pPr>
              <a:t>4-Nov-14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7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92615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5" y="1719263"/>
            <a:ext cx="5392615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63470EF-BD12-4093-8552-56D584575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09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5DDD34-CAFF-450D-9DE3-E6FAF90FB00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C405A-E22B-4778-A338-1D07E7FE9937}" type="datetime5">
              <a:rPr lang="en-GB"/>
              <a:pPr>
                <a:defRPr/>
              </a:pPr>
              <a:t>4-Nov-14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36034" y="5713414"/>
            <a:ext cx="11317817" cy="158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New StaffsUni logo RGB.jpg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0"/>
          <a:stretch>
            <a:fillRect/>
          </a:stretch>
        </p:blipFill>
        <p:spPr bwMode="auto">
          <a:xfrm>
            <a:off x="10681319" y="5867400"/>
            <a:ext cx="1103313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98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.tga" TargetMode="External"/><Relationship Id="rId2" Type="http://schemas.openxmlformats.org/officeDocument/2006/relationships/hyperlink" Target="http://en.wikipedia.org/wiki/BMP_file_forma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Texturing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GB" dirty="0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0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1433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0A5AC5-14B9-4091-A743-B3BE15598573}" type="slidenum">
              <a:rPr lang="en-GB"/>
              <a:pPr/>
              <a:t>10</a:t>
            </a:fld>
            <a:endParaRPr lang="en-GB"/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802639" y="980393"/>
            <a:ext cx="17391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 dirty="0"/>
              <a:t>64 x 64</a:t>
            </a:r>
          </a:p>
        </p:txBody>
      </p: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1999480" y="1018695"/>
            <a:ext cx="2338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 dirty="0"/>
              <a:t>1024 x 1024</a:t>
            </a:r>
          </a:p>
        </p:txBody>
      </p:sp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1971454" y="3902476"/>
            <a:ext cx="1433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 dirty="0"/>
              <a:t>16 x 16</a:t>
            </a:r>
          </a:p>
        </p:txBody>
      </p:sp>
      <p:sp>
        <p:nvSpPr>
          <p:cNvPr id="14343" name="Text Box 15"/>
          <p:cNvSpPr txBox="1">
            <a:spLocks noChangeArrowheads="1"/>
          </p:cNvSpPr>
          <p:nvPr/>
        </p:nvSpPr>
        <p:spPr bwMode="auto">
          <a:xfrm>
            <a:off x="6802639" y="3962722"/>
            <a:ext cx="908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 dirty="0"/>
              <a:t>2 x 2</a:t>
            </a:r>
          </a:p>
        </p:txBody>
      </p:sp>
      <p:pic>
        <p:nvPicPr>
          <p:cNvPr id="1434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54" y="4372239"/>
            <a:ext cx="3556467" cy="23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39" y="1480360"/>
            <a:ext cx="3603672" cy="242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81" y="4398510"/>
            <a:ext cx="3543192" cy="244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80" y="1459709"/>
            <a:ext cx="3528441" cy="244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2600" dirty="0"/>
              <a:t>N</a:t>
            </a:r>
            <a:r>
              <a:rPr lang="en-GB" sz="2600" dirty="0" smtClean="0"/>
              <a:t>eed </a:t>
            </a:r>
            <a:r>
              <a:rPr lang="en-GB" sz="2600" dirty="0"/>
              <a:t>a file containing the texture (image)</a:t>
            </a:r>
          </a:p>
          <a:p>
            <a:pPr lvl="1"/>
            <a:r>
              <a:rPr lang="en-GB" sz="2200" dirty="0"/>
              <a:t>T</a:t>
            </a:r>
            <a:r>
              <a:rPr lang="en-GB" sz="2200" dirty="0" smtClean="0"/>
              <a:t>he </a:t>
            </a:r>
            <a:r>
              <a:rPr lang="en-GB" sz="2200" dirty="0"/>
              <a:t>simplest file to read has the colour data only</a:t>
            </a:r>
          </a:p>
          <a:p>
            <a:pPr lvl="2"/>
            <a:r>
              <a:rPr lang="en-GB" sz="1800" dirty="0"/>
              <a:t>.raw format</a:t>
            </a:r>
          </a:p>
          <a:p>
            <a:endParaRPr lang="en-GB" sz="2000" dirty="0" smtClean="0"/>
          </a:p>
          <a:p>
            <a:r>
              <a:rPr lang="en-GB" sz="2600" dirty="0"/>
              <a:t>G</a:t>
            </a:r>
            <a:r>
              <a:rPr lang="en-GB" sz="2600" dirty="0" smtClean="0"/>
              <a:t>rey </a:t>
            </a:r>
            <a:r>
              <a:rPr lang="en-GB" sz="2600" dirty="0"/>
              <a:t>value (black &amp; white image) or </a:t>
            </a:r>
            <a:r>
              <a:rPr lang="en-GB" sz="2600" dirty="0" err="1"/>
              <a:t>rgb</a:t>
            </a:r>
            <a:r>
              <a:rPr lang="en-GB" sz="2600" dirty="0"/>
              <a:t>(a) colour values</a:t>
            </a:r>
          </a:p>
          <a:p>
            <a:pPr lvl="1"/>
            <a:r>
              <a:rPr lang="en-GB" sz="2200" dirty="0"/>
              <a:t>0 to 255 unsigned </a:t>
            </a:r>
            <a:r>
              <a:rPr lang="en-GB" sz="2200" dirty="0" err="1"/>
              <a:t>ints</a:t>
            </a:r>
            <a:r>
              <a:rPr lang="en-GB" sz="2200" dirty="0"/>
              <a:t>, or 0.0 – 1.0 colours</a:t>
            </a:r>
          </a:p>
          <a:p>
            <a:endParaRPr lang="en-GB" sz="2000" dirty="0" smtClean="0"/>
          </a:p>
          <a:p>
            <a:r>
              <a:rPr lang="en-GB" sz="2600" dirty="0"/>
              <a:t>T</a:t>
            </a:r>
            <a:r>
              <a:rPr lang="en-GB" sz="2600" dirty="0" smtClean="0"/>
              <a:t>here </a:t>
            </a:r>
            <a:r>
              <a:rPr lang="en-GB" sz="2600" dirty="0"/>
              <a:t>will be one colour value for each </a:t>
            </a:r>
            <a:r>
              <a:rPr lang="en-GB" sz="2600" dirty="0" err="1"/>
              <a:t>texel</a:t>
            </a:r>
            <a:endParaRPr lang="en-GB" sz="2600" dirty="0"/>
          </a:p>
          <a:p>
            <a:endParaRPr lang="en-GB" sz="2000" dirty="0" smtClean="0"/>
          </a:p>
          <a:p>
            <a:r>
              <a:rPr lang="en-GB" sz="2600" dirty="0"/>
              <a:t>T</a:t>
            </a:r>
            <a:r>
              <a:rPr lang="en-GB" sz="2600" dirty="0" smtClean="0"/>
              <a:t>ypically </a:t>
            </a:r>
            <a:r>
              <a:rPr lang="en-GB" sz="2600" dirty="0"/>
              <a:t>the image will be </a:t>
            </a:r>
            <a:r>
              <a:rPr lang="en-GB" sz="2600" dirty="0" smtClean="0"/>
              <a:t>square, can lead to performance gains</a:t>
            </a:r>
          </a:p>
          <a:p>
            <a:pPr lvl="1"/>
            <a:r>
              <a:rPr lang="en-GB" sz="2200" dirty="0" smtClean="0"/>
              <a:t>for example, 512 x 512</a:t>
            </a:r>
            <a:endParaRPr lang="en-GB" sz="22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3500"/>
              <a:t>Texturing in OpenGL</a:t>
            </a:r>
          </a:p>
        </p:txBody>
      </p:sp>
    </p:spTree>
    <p:extLst>
      <p:ext uri="{BB962C8B-B14F-4D97-AF65-F5344CB8AC3E}">
        <p14:creationId xmlns:p14="http://schemas.microsoft.com/office/powerpoint/2010/main" val="12843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last year you learned to read text data from a file</a:t>
            </a:r>
          </a:p>
          <a:p>
            <a:r>
              <a:rPr lang="en-GB" altLang="en-US" dirty="0"/>
              <a:t>File I/O is a five step process:</a:t>
            </a:r>
          </a:p>
          <a:p>
            <a:pPr lvl="1"/>
            <a:r>
              <a:rPr lang="en-GB" altLang="en-US" dirty="0"/>
              <a:t>Include the header file </a:t>
            </a:r>
            <a:r>
              <a:rPr lang="en-GB" altLang="en-US" dirty="0" err="1"/>
              <a:t>fstream</a:t>
            </a:r>
            <a:r>
              <a:rPr lang="en-GB" altLang="en-US" dirty="0"/>
              <a:t>.</a:t>
            </a:r>
          </a:p>
          <a:p>
            <a:pPr lvl="1"/>
            <a:r>
              <a:rPr lang="en-GB" altLang="en-US" dirty="0"/>
              <a:t>Declare file stream variables.</a:t>
            </a:r>
          </a:p>
          <a:p>
            <a:pPr lvl="1"/>
            <a:r>
              <a:rPr lang="en-GB" altLang="en-US" dirty="0"/>
              <a:t>Associate the file stream variables with input / output sources.</a:t>
            </a:r>
          </a:p>
          <a:p>
            <a:pPr lvl="1"/>
            <a:r>
              <a:rPr lang="en-GB" altLang="en-US" dirty="0"/>
              <a:t>Use the file stream variables with &lt;&lt;, &gt;&gt; or other input / output functions.</a:t>
            </a:r>
          </a:p>
          <a:p>
            <a:pPr lvl="1"/>
            <a:r>
              <a:rPr lang="en-GB" altLang="en-US" dirty="0"/>
              <a:t>Close the </a:t>
            </a:r>
            <a:r>
              <a:rPr lang="en-GB" altLang="en-US" dirty="0" smtClean="0"/>
              <a:t>file</a:t>
            </a:r>
            <a:endParaRPr lang="en-GB" altLang="en-US" dirty="0"/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Review:  File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1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 smtClean="0"/>
              <a:t>All </a:t>
            </a:r>
            <a:r>
              <a:rPr lang="en-GB" altLang="en-US" dirty="0"/>
              <a:t>input/output is based on the concept of a </a:t>
            </a:r>
            <a:r>
              <a:rPr lang="en-GB" altLang="en-US" b="1" dirty="0"/>
              <a:t>stream.</a:t>
            </a:r>
          </a:p>
          <a:p>
            <a:r>
              <a:rPr lang="en-GB" altLang="en-US" dirty="0"/>
              <a:t>A </a:t>
            </a:r>
            <a:r>
              <a:rPr lang="en-GB" altLang="en-US" b="1" dirty="0"/>
              <a:t>text stream </a:t>
            </a:r>
            <a:r>
              <a:rPr lang="en-GB" altLang="en-US" dirty="0"/>
              <a:t>is a sequence of characters composed into lines, each line is terminated with a newline 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(\n</a:t>
            </a:r>
            <a:r>
              <a:rPr lang="en-GB" altLang="en-US" dirty="0"/>
              <a:t>) character. </a:t>
            </a:r>
          </a:p>
          <a:p>
            <a:r>
              <a:rPr lang="en-GB" altLang="en-US" dirty="0"/>
              <a:t>A </a:t>
            </a:r>
            <a:r>
              <a:rPr lang="en-GB" altLang="en-US" b="1" dirty="0"/>
              <a:t>binary stream </a:t>
            </a:r>
            <a:r>
              <a:rPr lang="en-GB" altLang="en-US" dirty="0"/>
              <a:t>is a sequence of unprocessed bytes - newline has no significance</a:t>
            </a:r>
            <a:r>
              <a:rPr lang="en-GB" altLang="en-US" dirty="0" smtClean="0"/>
              <a:t>.</a:t>
            </a:r>
          </a:p>
          <a:p>
            <a:r>
              <a:rPr lang="en-GB" altLang="en-US" dirty="0" smtClean="0"/>
              <a:t>image files are usually in binary form</a:t>
            </a:r>
          </a:p>
          <a:p>
            <a:r>
              <a:rPr lang="en-GB" altLang="en-US" dirty="0" smtClean="0"/>
              <a:t>operations are similar for both</a:t>
            </a:r>
          </a:p>
          <a:p>
            <a:r>
              <a:rPr lang="en-GB" altLang="en-US" dirty="0" smtClean="0"/>
              <a:t>binary files are opened with a </a:t>
            </a: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altLang="en-US" dirty="0" smtClean="0">
                <a:latin typeface="Courier New" pitchFamily="49" charset="0"/>
                <a:cs typeface="Courier New" pitchFamily="49" charset="0"/>
              </a:rPr>
              <a:t>binary </a:t>
            </a:r>
            <a:r>
              <a:rPr lang="en-GB" altLang="en-US" dirty="0"/>
              <a:t> </a:t>
            </a:r>
            <a:r>
              <a:rPr lang="en-GB" altLang="en-US" dirty="0" smtClean="0"/>
              <a:t>fla</a:t>
            </a:r>
            <a:r>
              <a:rPr lang="en-GB" altLang="en-US" dirty="0"/>
              <a:t>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files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76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to write 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GB" altLang="en-US" dirty="0"/>
              <a:t> characters to a binary file from an array 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GB" altLang="en-US" dirty="0"/>
              <a:t>: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ofstream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outputFile.open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("output.dat", </a:t>
            </a: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outputFile.write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(data, length);</a:t>
            </a:r>
          </a:p>
          <a:p>
            <a:pPr marL="349250" lvl="1" indent="0">
              <a:buFont typeface="Wingdings" pitchFamily="2" charset="2"/>
              <a:buNone/>
            </a:pP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outputFile.close</a:t>
            </a:r>
            <a:r>
              <a:rPr lang="en-GB" alt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output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80729"/>
            <a:ext cx="11247040" cy="52565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/>
              <a:t>it would be good to be able to allocate an array big enough to hold all the data in a file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/>
              <a:t>but how can we determine how much data there is?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has a read pointer which holds the location of the next byte to be read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tellg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dirty="0">
                <a:cs typeface="Courier New" pitchFamily="49" charset="0"/>
              </a:rPr>
              <a:t>returns this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seekg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dirty="0">
                <a:cs typeface="Courier New" pitchFamily="49" charset="0"/>
              </a:rPr>
              <a:t>moves the pointer to a given location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>
                <a:cs typeface="Courier New" pitchFamily="49" charset="0"/>
              </a:rPr>
              <a:t>so: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>
                <a:cs typeface="Courier New" pitchFamily="49" charset="0"/>
              </a:rPr>
              <a:t>open the 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/>
              <a:t>move the pointer to the end of the 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/>
              <a:t>get the location in bytes – that's the file length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/>
              <a:t>create an array to read into of the required size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GB" dirty="0"/>
              <a:t>move the pointer back to the beginning of the file and start processing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a file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62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length;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* data;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inputFile.open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("input.dat",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::binary 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inputFile.seekg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(0,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length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inputFile.tellg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inputFile.seekg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(0,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ios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data = new char[length];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inputFile.read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data,length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cout.write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(data, length);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inputFile.close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input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Advanced Game Engine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72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GLuint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_ID; </a:t>
            </a:r>
            <a:r>
              <a:rPr lang="en-GB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//Texture ID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_width, _height;</a:t>
            </a:r>
          </a:p>
          <a:p>
            <a:pPr marL="0" indent="0">
              <a:buNone/>
            </a:pP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Texture2D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~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Texture2D();</a:t>
            </a:r>
          </a:p>
          <a:p>
            <a:pPr marL="0" indent="0">
              <a:buNone/>
            </a:pP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bool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Load(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path, </a:t>
            </a:r>
            <a:r>
              <a:rPr lang="en-GB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width, </a:t>
            </a:r>
            <a:r>
              <a:rPr lang="en-GB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height);</a:t>
            </a:r>
          </a:p>
          <a:p>
            <a:pPr marL="0" indent="0">
              <a:buNone/>
            </a:pPr>
            <a:endParaRPr lang="en-GB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GLuint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GB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 }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GetWidth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GB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_width; }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GetHeight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GB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_height; }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Class for Texture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60096" y="1484784"/>
            <a:ext cx="4248472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 will create </a:t>
            </a:r>
            <a:r>
              <a:rPr lang="en-GB" sz="3200" dirty="0" smtClean="0"/>
              <a:t>a Texture2D class to load and store texture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344" y="5445224"/>
            <a:ext cx="1044116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400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::Load(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tempTextureData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1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_width = </a:t>
            </a:r>
            <a:r>
              <a:rPr lang="en-GB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_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 = </a:t>
            </a:r>
            <a:r>
              <a:rPr lang="en-GB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inFile.open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::binary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inFile.good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"Can't open texture file 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inFile.seekg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(0,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::end);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//Seek to end of file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inFile.tellg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 current position in file - The End, this gives us total file size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tempTextureData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an new </a:t>
            </a:r>
            <a:r>
              <a:rPr lang="en-GB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aray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store data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inFile.seekg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(0,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::beg);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//Seek back to beginning of file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inFile.read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tempTextureData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//Read in all the data in one go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inFile.close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//Close the file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loaded."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glGenTextures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&amp;_ID);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 next Texture ID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glBindTexture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_ID);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//Bind the texture to the </a:t>
            </a:r>
            <a:r>
              <a:rPr lang="en-GB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glTexImage2D(</a:t>
            </a:r>
            <a:r>
              <a:rPr lang="en-GB" sz="11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3, </a:t>
            </a:r>
            <a:r>
              <a:rPr lang="en-GB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GB" sz="11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GL_RGB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GL_UNSIGNED_BYTE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tempTextureData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tempTextureData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//Clear up the data - We don't need this any more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in texture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9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We need to turn texturing 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GB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glEnable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Then we need to load the texture from disk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texture =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Texture2D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texture-&gt;Load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Penguin</a:t>
            </a:r>
            <a:r>
              <a:rPr lang="en-GB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s.raw</a:t>
            </a:r>
            <a:r>
              <a:rPr lang="en-GB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512, 512);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GB" sz="21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mtClean="0"/>
              <a:t>Enabling textures</a:t>
            </a:r>
          </a:p>
        </p:txBody>
      </p:sp>
    </p:spTree>
    <p:extLst>
      <p:ext uri="{BB962C8B-B14F-4D97-AF65-F5344CB8AC3E}">
        <p14:creationId xmlns:p14="http://schemas.microsoft.com/office/powerpoint/2010/main" val="8959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dirty="0" smtClean="0"/>
              <a:t>In the last few lectures we have</a:t>
            </a:r>
          </a:p>
          <a:p>
            <a:pPr eaLnBrk="1" hangingPunct="1"/>
            <a:r>
              <a:rPr lang="en-GB" sz="2800" dirty="0" smtClean="0"/>
              <a:t>Learned how to transform and display game objects</a:t>
            </a:r>
          </a:p>
          <a:p>
            <a:pPr eaLnBrk="1" hangingPunct="1"/>
            <a:r>
              <a:rPr lang="en-GB" sz="2800" dirty="0" smtClean="0"/>
              <a:t>learned how to use lighting and materials with GLUT objects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dirty="0"/>
              <a:t>This lecture we will</a:t>
            </a:r>
          </a:p>
          <a:p>
            <a:pPr eaLnBrk="1" hangingPunct="1"/>
            <a:r>
              <a:rPr lang="en-GB" sz="2800" dirty="0"/>
              <a:t>I</a:t>
            </a:r>
            <a:r>
              <a:rPr lang="en-GB" sz="2800" dirty="0" smtClean="0"/>
              <a:t>ntroduce </a:t>
            </a:r>
            <a:r>
              <a:rPr lang="en-GB" sz="2800" dirty="0"/>
              <a:t>texture </a:t>
            </a:r>
            <a:r>
              <a:rPr lang="en-GB" sz="2800" dirty="0" smtClean="0"/>
              <a:t>mapping</a:t>
            </a:r>
          </a:p>
          <a:p>
            <a:pPr eaLnBrk="1" hangingPunct="1"/>
            <a:r>
              <a:rPr lang="en-GB" sz="2800" dirty="0" smtClean="0"/>
              <a:t>Look at loading and displaying textures</a:t>
            </a:r>
            <a:endParaRPr lang="en-GB" sz="28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Introduction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0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First we set the bind the texture we want to use</a:t>
            </a:r>
            <a:endParaRPr lang="en-GB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glBindTexture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_texture-&gt;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GB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Then we must set some parameters so it renders correctly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glTexParameterf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GL_TEXTURE_MIN_FILTER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GL_LINEAR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glTexParameterf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GL_TEXTURE_2D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GL_TEXTURE_MAG_FILTER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GL_LINEAR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Binding and configuring the texture</a:t>
            </a:r>
          </a:p>
        </p:txBody>
      </p:sp>
    </p:spTree>
    <p:extLst>
      <p:ext uri="{BB962C8B-B14F-4D97-AF65-F5344CB8AC3E}">
        <p14:creationId xmlns:p14="http://schemas.microsoft.com/office/powerpoint/2010/main" val="21197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then render the texture by giving each vertex a corresponding </a:t>
            </a:r>
            <a:r>
              <a:rPr lang="en-GB" dirty="0" err="1" smtClean="0"/>
              <a:t>TexCoord</a:t>
            </a:r>
            <a:endParaRPr lang="en-GB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glBegin(GL_QUADS);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	glTexCoord2f(0.0f,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	glVertex3f(-0.5f, -0.5f,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	glTexCoord2f(1.0f,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	glVertex3f(0.5f, -0.5f,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	glTexCoord2f(1.0f, 1.0f);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	glVertex3f(0.5f, 0.5f,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	glTexCoord2f(0.0f, 1.0f);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	glVertex3f(-0.5f, 0.5f,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sz="2400" noProof="1">
                <a:latin typeface="Consolas" panose="020B0609020204030204" pitchFamily="49" charset="0"/>
                <a:cs typeface="Consolas" panose="020B0609020204030204" pitchFamily="49" charset="0"/>
              </a:rPr>
              <a:t>	glEnd();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the textured square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 drawing colour has already been specified </a:t>
            </a:r>
          </a:p>
          <a:p>
            <a:pPr lvl="1"/>
            <a:r>
              <a:rPr lang="en-GB" dirty="0" smtClean="0"/>
              <a:t>normally white, but experiment!</a:t>
            </a:r>
            <a:endParaRPr lang="en-GB" dirty="0"/>
          </a:p>
          <a:p>
            <a:r>
              <a:rPr lang="en-GB" dirty="0" smtClean="0"/>
              <a:t>Before specifying each vertex, specify its (</a:t>
            </a:r>
            <a:r>
              <a:rPr lang="en-GB" dirty="0" err="1" smtClean="0"/>
              <a:t>u,v</a:t>
            </a:r>
            <a:r>
              <a:rPr lang="en-GB" dirty="0" smtClean="0"/>
              <a:t>) texture coordinates</a:t>
            </a:r>
          </a:p>
          <a:p>
            <a:pPr lvl="1"/>
            <a:r>
              <a:rPr lang="en-GB" dirty="0" smtClean="0"/>
              <a:t>both u and v are normalized to the range 0 -&gt; 1</a:t>
            </a:r>
          </a:p>
          <a:p>
            <a:pPr lvl="1"/>
            <a:r>
              <a:rPr lang="en-GB" dirty="0" smtClean="0"/>
              <a:t>regardless of the size of the image</a:t>
            </a:r>
          </a:p>
          <a:p>
            <a:r>
              <a:rPr lang="en-GB" dirty="0"/>
              <a:t>H</a:t>
            </a:r>
            <a:r>
              <a:rPr lang="en-GB" dirty="0" smtClean="0"/>
              <a:t>ere we are mapping the corners of the image to the corners of the square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Texturing a square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50" y="494116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normally we map only a small portion of the image to each polygon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glBegin(GL_QUADS);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	glTexCoord2f(0.0f,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	glVertex3f(-0.5f, -0.5f,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glTexCoord2f(0.4f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	glVertex3f(0.5f, -0.5f,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glTexCoord2f(0.4f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0.4f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	glVertex3f(0.5f, 0.5f,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glTexCoord2f(0.0f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0.4f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	glVertex3f(-0.5f, 0.5f, 0.0f);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	glEnd();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Texturing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Advanced Game Engine Creation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276872"/>
            <a:ext cx="1383205" cy="140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19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2800" dirty="0" smtClean="0"/>
              <a:t>GL_NEAREST</a:t>
            </a:r>
          </a:p>
          <a:p>
            <a:pPr lvl="1"/>
            <a:r>
              <a:rPr lang="en-GB" sz="2400" dirty="0" smtClean="0"/>
              <a:t>point sampling – use the colour of the nearest </a:t>
            </a:r>
            <a:r>
              <a:rPr lang="en-GB" sz="2400" dirty="0" err="1" smtClean="0"/>
              <a:t>texel</a:t>
            </a:r>
            <a:endParaRPr lang="en-GB" sz="2400" dirty="0" smtClean="0"/>
          </a:p>
          <a:p>
            <a:r>
              <a:rPr lang="en-GB" sz="2800" dirty="0" smtClean="0"/>
              <a:t>GL_LINEAR</a:t>
            </a:r>
          </a:p>
          <a:p>
            <a:pPr lvl="1"/>
            <a:r>
              <a:rPr lang="en-GB" sz="2400" dirty="0"/>
              <a:t>use bilinear filtering</a:t>
            </a:r>
          </a:p>
          <a:p>
            <a:pPr lvl="2"/>
            <a:r>
              <a:rPr lang="en-GB" sz="2000" dirty="0"/>
              <a:t>average 4 nearest </a:t>
            </a:r>
            <a:r>
              <a:rPr lang="en-GB" sz="2000" dirty="0" err="1"/>
              <a:t>texels</a:t>
            </a:r>
            <a:r>
              <a:rPr lang="en-GB" sz="2000" dirty="0"/>
              <a:t> – </a:t>
            </a:r>
            <a:r>
              <a:rPr lang="en-GB" sz="2000" dirty="0" smtClean="0"/>
              <a:t>slower</a:t>
            </a:r>
          </a:p>
          <a:p>
            <a:pPr lvl="2"/>
            <a:endParaRPr lang="en-GB" sz="1800" dirty="0"/>
          </a:p>
          <a:p>
            <a:r>
              <a:rPr lang="en-GB" sz="2800" dirty="0" smtClean="0"/>
              <a:t>specify separate filters for texture magnification (MAG_FILTER) and </a:t>
            </a:r>
            <a:r>
              <a:rPr lang="en-GB" sz="2800" dirty="0" err="1" smtClean="0"/>
              <a:t>minification</a:t>
            </a:r>
            <a:r>
              <a:rPr lang="en-GB" sz="2800" dirty="0" smtClean="0"/>
              <a:t> (MIN_FILTER)</a:t>
            </a:r>
          </a:p>
          <a:p>
            <a:endParaRPr lang="en-GB" sz="1600" dirty="0"/>
          </a:p>
          <a:p>
            <a:r>
              <a:rPr lang="en-GB" sz="2800" dirty="0" smtClean="0"/>
              <a:t>Reset it back to GL_NEAREST_MIPMAP_NEAREST when drawing a non-textured object</a:t>
            </a:r>
          </a:p>
          <a:p>
            <a:endParaRPr lang="en-GB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mtClean="0"/>
              <a:t>Filtering methods</a:t>
            </a:r>
          </a:p>
        </p:txBody>
      </p:sp>
    </p:spTree>
    <p:extLst>
      <p:ext uri="{BB962C8B-B14F-4D97-AF65-F5344CB8AC3E}">
        <p14:creationId xmlns:p14="http://schemas.microsoft.com/office/powerpoint/2010/main" val="18550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40559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/>
              <a:t>Y</a:t>
            </a:r>
            <a:r>
              <a:rPr lang="en-GB" dirty="0" smtClean="0"/>
              <a:t>ou will need to use a modelling tool to apply more than the most basic textures</a:t>
            </a:r>
          </a:p>
          <a:p>
            <a:pPr lvl="1">
              <a:defRPr/>
            </a:pPr>
            <a:r>
              <a:rPr lang="en-GB" dirty="0" smtClean="0"/>
              <a:t>They will export the </a:t>
            </a:r>
            <a:r>
              <a:rPr lang="en-GB" dirty="0" err="1" smtClean="0"/>
              <a:t>u,v</a:t>
            </a:r>
            <a:r>
              <a:rPr lang="en-GB" dirty="0" smtClean="0"/>
              <a:t> coordinates for each vertex</a:t>
            </a:r>
          </a:p>
          <a:p>
            <a:pPr lvl="1">
              <a:defRPr/>
            </a:pPr>
            <a:r>
              <a:rPr lang="en-GB" dirty="0" smtClean="0"/>
              <a:t>and the name of the texture file</a:t>
            </a:r>
          </a:p>
          <a:p>
            <a:pPr lvl="1"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each dimension should be a power of 2</a:t>
            </a:r>
          </a:p>
          <a:p>
            <a:pPr marL="855662" lvl="1" indent="-457200">
              <a:defRPr/>
            </a:pPr>
            <a:r>
              <a:rPr lang="en-GB" dirty="0" smtClean="0"/>
              <a:t>16, 32, 64, 128, 256, 512, 1024</a:t>
            </a:r>
          </a:p>
          <a:p>
            <a:pPr marL="855662" lvl="1" indent="-457200">
              <a:defRPr/>
            </a:pPr>
            <a:r>
              <a:rPr lang="en-GB" dirty="0" smtClean="0"/>
              <a:t>ideally square</a:t>
            </a:r>
          </a:p>
          <a:p>
            <a:pPr marL="855662" lvl="1" indent="-457200">
              <a:defRPr/>
            </a:pPr>
            <a:endParaRPr lang="en-GB" dirty="0" smtClean="0"/>
          </a:p>
          <a:p>
            <a:pPr marL="506412" indent="-457200">
              <a:defRPr/>
            </a:pPr>
            <a:r>
              <a:rPr lang="en-GB" dirty="0" smtClean="0"/>
              <a:t>the example code reads .raw files</a:t>
            </a:r>
          </a:p>
          <a:p>
            <a:pPr marL="906462" lvl="1" indent="-457200">
              <a:defRPr/>
            </a:pPr>
            <a:r>
              <a:rPr lang="en-GB" dirty="0" smtClean="0"/>
              <a:t>binary file with triplets of </a:t>
            </a:r>
            <a:r>
              <a:rPr lang="en-GB" dirty="0" err="1" smtClean="0"/>
              <a:t>r,g,b</a:t>
            </a:r>
            <a:r>
              <a:rPr lang="en-GB" dirty="0" smtClean="0"/>
              <a:t> colour values</a:t>
            </a:r>
          </a:p>
          <a:p>
            <a:pPr marL="906462" lvl="1" indent="-457200">
              <a:defRPr/>
            </a:pPr>
            <a:r>
              <a:rPr lang="en-GB" dirty="0" smtClean="0"/>
              <a:t>no header information</a:t>
            </a:r>
            <a:endParaRPr lang="en-GB" dirty="0"/>
          </a:p>
          <a:p>
            <a:pPr marL="906462" lvl="1" indent="-457200">
              <a:defRPr/>
            </a:pPr>
            <a:endParaRPr lang="en-GB" dirty="0" smtClean="0"/>
          </a:p>
          <a:p>
            <a:pPr marL="506412" indent="-457200">
              <a:defRPr/>
            </a:pPr>
            <a:r>
              <a:rPr lang="en-GB" dirty="0" smtClean="0"/>
              <a:t>we will look at how to export and read files from a modelling tool in Week 8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textures</a:t>
            </a:r>
          </a:p>
        </p:txBody>
      </p:sp>
    </p:spTree>
    <p:extLst>
      <p:ext uri="{BB962C8B-B14F-4D97-AF65-F5344CB8AC3E}">
        <p14:creationId xmlns:p14="http://schemas.microsoft.com/office/powerpoint/2010/main" val="2420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729"/>
            <a:ext cx="11391056" cy="489654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/>
              <a:t>I</a:t>
            </a:r>
            <a:r>
              <a:rPr lang="en-GB" dirty="0" smtClean="0"/>
              <a:t>f you can’t save your texture to a .raw file, you will need to convert it</a:t>
            </a:r>
          </a:p>
          <a:p>
            <a:pPr lvl="1">
              <a:defRPr/>
            </a:pPr>
            <a:r>
              <a:rPr lang="en-GB" dirty="0" smtClean="0"/>
              <a:t>Use Photoshop!</a:t>
            </a:r>
          </a:p>
          <a:p>
            <a:pPr>
              <a:defRPr/>
            </a:pPr>
            <a:endParaRPr lang="en-GB" sz="2600" dirty="0" smtClean="0"/>
          </a:p>
          <a:p>
            <a:pPr>
              <a:defRPr/>
            </a:pPr>
            <a:r>
              <a:rPr lang="en-GB" dirty="0" smtClean="0"/>
              <a:t>The closest type is a .bmp or .</a:t>
            </a:r>
            <a:r>
              <a:rPr lang="en-GB" dirty="0" err="1" smtClean="0"/>
              <a:t>tga</a:t>
            </a:r>
            <a:r>
              <a:rPr lang="en-GB" dirty="0" smtClean="0"/>
              <a:t> file</a:t>
            </a:r>
          </a:p>
          <a:p>
            <a:pPr lvl="1">
              <a:defRPr/>
            </a:pPr>
            <a:r>
              <a:rPr lang="en-GB" dirty="0" smtClean="0"/>
              <a:t>.bmp has </a:t>
            </a:r>
            <a:r>
              <a:rPr lang="en-GB" dirty="0"/>
              <a:t>54 header </a:t>
            </a:r>
            <a:r>
              <a:rPr lang="en-GB" dirty="0" smtClean="0"/>
              <a:t>bytes of followed by uncompressed (b, g, r) triplets</a:t>
            </a:r>
          </a:p>
          <a:p>
            <a:pPr lvl="2">
              <a:defRPr/>
            </a:pPr>
            <a:r>
              <a:rPr lang="en-GB" dirty="0">
                <a:hlinkClick r:id="rId2"/>
              </a:rPr>
              <a:t>http://en.wikipedia.org/wiki/BMP_file_format</a:t>
            </a:r>
            <a:r>
              <a:rPr lang="en-GB" dirty="0"/>
              <a:t> 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.</a:t>
            </a:r>
            <a:r>
              <a:rPr lang="en-GB" dirty="0" err="1" smtClean="0"/>
              <a:t>tga</a:t>
            </a:r>
            <a:r>
              <a:rPr lang="en-GB" dirty="0" smtClean="0"/>
              <a:t> has 18 bytes of header information</a:t>
            </a:r>
          </a:p>
          <a:p>
            <a:pPr lvl="2">
              <a:defRPr/>
            </a:pPr>
            <a:r>
              <a:rPr lang="en-GB" dirty="0">
                <a:hlinkClick r:id="rId3"/>
              </a:rPr>
              <a:t>http://en.wikipedia.org/wiki/.</a:t>
            </a:r>
            <a:r>
              <a:rPr lang="en-GB" dirty="0" smtClean="0">
                <a:hlinkClick r:id="rId3"/>
              </a:rPr>
              <a:t>tga</a:t>
            </a:r>
            <a:r>
              <a:rPr lang="en-GB" dirty="0" smtClean="0"/>
              <a:t> </a:t>
            </a:r>
          </a:p>
          <a:p>
            <a:pPr>
              <a:defRPr/>
            </a:pPr>
            <a:endParaRPr lang="en-GB" sz="2600" dirty="0" smtClean="0"/>
          </a:p>
          <a:p>
            <a:pPr>
              <a:defRPr/>
            </a:pPr>
            <a:r>
              <a:rPr lang="en-GB" dirty="0"/>
              <a:t>O</a:t>
            </a:r>
            <a:r>
              <a:rPr lang="en-GB" dirty="0" smtClean="0"/>
              <a:t>pen the file, read in the header first then read in the RGB values</a:t>
            </a:r>
          </a:p>
          <a:p>
            <a:pPr lvl="1">
              <a:defRPr/>
            </a:pPr>
            <a:r>
              <a:rPr lang="en-GB" dirty="0" smtClean="0"/>
              <a:t>There may be useful information in the header you can use</a:t>
            </a:r>
          </a:p>
          <a:p>
            <a:pPr>
              <a:defRPr/>
            </a:pPr>
            <a:endParaRPr lang="en-GB" sz="2600" dirty="0" smtClean="0"/>
          </a:p>
          <a:p>
            <a:pPr>
              <a:defRPr/>
            </a:pPr>
            <a:r>
              <a:rPr lang="en-GB" dirty="0"/>
              <a:t>S</a:t>
            </a:r>
            <a:r>
              <a:rPr lang="en-GB" dirty="0" smtClean="0"/>
              <a:t>ee </a:t>
            </a:r>
            <a:r>
              <a:rPr lang="en-GB" dirty="0" err="1"/>
              <a:t>b</a:t>
            </a:r>
            <a:r>
              <a:rPr lang="en-GB" dirty="0" err="1" smtClean="0"/>
              <a:t>mpReader.c</a:t>
            </a:r>
            <a:r>
              <a:rPr lang="en-GB" dirty="0" smtClean="0"/>
              <a:t> or tgaLoader.cpp on Blackboard for an example</a:t>
            </a:r>
          </a:p>
          <a:p>
            <a:pPr lvl="1">
              <a:defRPr/>
            </a:pPr>
            <a:r>
              <a:rPr lang="en-GB" dirty="0" smtClean="0"/>
              <a:t>Be aware of the c-style file loading in </a:t>
            </a:r>
            <a:r>
              <a:rPr lang="en-GB" dirty="0" err="1" smtClean="0"/>
              <a:t>BmpReader</a:t>
            </a:r>
            <a:r>
              <a:rPr lang="en-GB" dirty="0" smtClean="0"/>
              <a:t> – convert it to C++! </a:t>
            </a:r>
            <a:endParaRPr lang="en-GB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Converting image files to .raw files</a:t>
            </a:r>
          </a:p>
        </p:txBody>
      </p:sp>
    </p:spTree>
    <p:extLst>
      <p:ext uri="{BB962C8B-B14F-4D97-AF65-F5344CB8AC3E}">
        <p14:creationId xmlns:p14="http://schemas.microsoft.com/office/powerpoint/2010/main" val="4190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GB" sz="2800" dirty="0"/>
              <a:t>This lecture we </a:t>
            </a:r>
            <a:r>
              <a:rPr lang="en-GB" sz="2800" dirty="0" smtClean="0"/>
              <a:t>have:</a:t>
            </a:r>
            <a:endParaRPr lang="en-GB" sz="2800" dirty="0"/>
          </a:p>
          <a:p>
            <a:pPr eaLnBrk="1" hangingPunct="1">
              <a:defRPr/>
            </a:pPr>
            <a:r>
              <a:rPr lang="en-GB" sz="2400" dirty="0"/>
              <a:t>D</a:t>
            </a:r>
            <a:r>
              <a:rPr lang="en-GB" sz="2400" dirty="0" smtClean="0"/>
              <a:t>iscussed </a:t>
            </a:r>
            <a:r>
              <a:rPr lang="en-GB" sz="2400" dirty="0"/>
              <a:t>texturing in OpenGL</a:t>
            </a:r>
          </a:p>
          <a:p>
            <a:pPr eaLnBrk="1" hangingPunct="1">
              <a:defRPr/>
            </a:pPr>
            <a:endParaRPr lang="en-GB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GB" sz="2800" dirty="0"/>
              <a:t>Reading: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GB" sz="2400" dirty="0"/>
              <a:t>OpenGL Programming Guide (The Red Book)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GB" sz="2000" dirty="0"/>
              <a:t>Chapter 9: Texture Mapping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GB" sz="2000" dirty="0" smtClean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GB" sz="2800" dirty="0" smtClean="0"/>
              <a:t>Practical:</a:t>
            </a:r>
            <a:endParaRPr lang="en-GB" sz="2800" dirty="0"/>
          </a:p>
          <a:p>
            <a:pPr>
              <a:lnSpc>
                <a:spcPct val="110000"/>
              </a:lnSpc>
              <a:defRPr/>
            </a:pPr>
            <a:r>
              <a:rPr lang="en-GB" sz="2000" dirty="0" smtClean="0"/>
              <a:t>texturing a square</a:t>
            </a:r>
          </a:p>
          <a:p>
            <a:pPr>
              <a:lnSpc>
                <a:spcPct val="110000"/>
              </a:lnSpc>
              <a:defRPr/>
            </a:pPr>
            <a:r>
              <a:rPr lang="en-GB" sz="2000" dirty="0" smtClean="0"/>
              <a:t>experiment with </a:t>
            </a:r>
            <a:r>
              <a:rPr lang="en-GB" sz="2000" smtClean="0"/>
              <a:t>texturing parameters</a:t>
            </a:r>
            <a:endParaRPr lang="en-GB" sz="20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86901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08" y="4941193"/>
            <a:ext cx="1847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As we have seen, OpenGL is a state machine</a:t>
            </a:r>
          </a:p>
          <a:p>
            <a:r>
              <a:rPr lang="en-GB" dirty="0" smtClean="0"/>
              <a:t>set the colour or material</a:t>
            </a:r>
          </a:p>
          <a:p>
            <a:pPr lvl="1"/>
            <a:r>
              <a:rPr lang="en-GB" dirty="0" smtClean="0"/>
              <a:t>everything we draw will have that colour or material until </a:t>
            </a:r>
            <a:r>
              <a:rPr lang="en-GB" dirty="0" smtClean="0"/>
              <a:t>a new one is set</a:t>
            </a:r>
          </a:p>
          <a:p>
            <a:r>
              <a:rPr lang="en-GB" dirty="0" smtClean="0"/>
              <a:t>we </a:t>
            </a:r>
            <a:r>
              <a:rPr lang="en-GB" dirty="0" smtClean="0"/>
              <a:t>could draw a </a:t>
            </a:r>
            <a:r>
              <a:rPr lang="en-GB" dirty="0" err="1" smtClean="0"/>
              <a:t>multicoloured</a:t>
            </a:r>
            <a:r>
              <a:rPr lang="en-GB" dirty="0" smtClean="0"/>
              <a:t> object by changing the materials for each polygon or groups of polygons</a:t>
            </a:r>
          </a:p>
          <a:p>
            <a:pPr lvl="1"/>
            <a:r>
              <a:rPr lang="en-GB" dirty="0" smtClean="0"/>
              <a:t>for example, a cube with different coloured faces</a:t>
            </a:r>
          </a:p>
          <a:p>
            <a:r>
              <a:rPr lang="en-GB" dirty="0"/>
              <a:t>B</a:t>
            </a:r>
            <a:r>
              <a:rPr lang="en-GB" dirty="0" smtClean="0"/>
              <a:t>ut this is tedious</a:t>
            </a:r>
          </a:p>
          <a:p>
            <a:pPr lvl="1"/>
            <a:r>
              <a:rPr lang="en-GB" dirty="0" smtClean="0"/>
              <a:t>and means we need a model with lots of polygons to show detailed colouring 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Patterned objects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3140968"/>
            <a:ext cx="15525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1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981974"/>
              </p:ext>
            </p:extLst>
          </p:nvPr>
        </p:nvGraphicFramePr>
        <p:xfrm>
          <a:off x="7172325" y="2204864"/>
          <a:ext cx="501967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3" imgW="5020376" imgH="3142857" progId="Paint.Picture">
                  <p:embed/>
                </p:oleObj>
              </mc:Choice>
              <mc:Fallback>
                <p:oleObj name="Bitmap Image" r:id="rId3" imgW="5020376" imgH="3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2204864"/>
                        <a:ext cx="501967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tiger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2688059"/>
            <a:ext cx="3269020" cy="2444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" y="2693877"/>
            <a:ext cx="3901142" cy="2438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3472" y="1628800"/>
            <a:ext cx="121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real tiger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9257" y="1642024"/>
            <a:ext cx="18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not so real tiger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595326" y="1628800"/>
            <a:ext cx="21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3D model of a tiger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9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3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60" y="970276"/>
            <a:ext cx="4028571" cy="25047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4000"/>
              <a:t>Texture Mapping</a:t>
            </a:r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347200" y="6248400"/>
            <a:ext cx="2844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E3EFD-0584-47EA-9390-8C1E8B576ACB}" type="slidenum">
              <a:rPr lang="en-GB"/>
              <a:pPr/>
              <a:t>5</a:t>
            </a:fld>
            <a:endParaRPr lang="en-GB"/>
          </a:p>
        </p:txBody>
      </p:sp>
      <p:sp>
        <p:nvSpPr>
          <p:cNvPr id="9221" name="Rectangle 3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1344" y="1094703"/>
            <a:ext cx="6120680" cy="46385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GB" sz="2800" dirty="0" smtClean="0"/>
              <a:t>Instead of colours, </a:t>
            </a:r>
            <a:r>
              <a:rPr lang="en-GB" sz="2800" dirty="0"/>
              <a:t>we use </a:t>
            </a:r>
            <a:r>
              <a:rPr lang="en-GB" sz="2800" dirty="0" smtClean="0"/>
              <a:t>textures</a:t>
            </a:r>
          </a:p>
          <a:p>
            <a:pPr>
              <a:lnSpc>
                <a:spcPct val="90000"/>
              </a:lnSpc>
              <a:defRPr/>
            </a:pPr>
            <a:endParaRPr lang="en-GB" sz="2000" dirty="0"/>
          </a:p>
          <a:p>
            <a:pPr>
              <a:lnSpc>
                <a:spcPct val="90000"/>
              </a:lnSpc>
              <a:defRPr/>
            </a:pPr>
            <a:r>
              <a:rPr lang="en-GB" sz="2800" dirty="0" smtClean="0"/>
              <a:t>A </a:t>
            </a:r>
            <a:r>
              <a:rPr lang="en-GB" sz="2800" dirty="0"/>
              <a:t>graphic image (the texture) is mapped onto a polygonal </a:t>
            </a:r>
            <a:r>
              <a:rPr lang="en-GB" sz="2800" dirty="0" smtClean="0"/>
              <a:t>model</a:t>
            </a:r>
          </a:p>
          <a:p>
            <a:pPr>
              <a:lnSpc>
                <a:spcPct val="90000"/>
              </a:lnSpc>
              <a:defRPr/>
            </a:pPr>
            <a:endParaRPr lang="en-GB" sz="2000" dirty="0"/>
          </a:p>
          <a:p>
            <a:pPr>
              <a:lnSpc>
                <a:spcPct val="90000"/>
              </a:lnSpc>
              <a:defRPr/>
            </a:pPr>
            <a:r>
              <a:rPr lang="en-GB" sz="2800" dirty="0"/>
              <a:t>N</a:t>
            </a:r>
            <a:r>
              <a:rPr lang="en-GB" sz="2800" dirty="0" smtClean="0"/>
              <a:t>eed </a:t>
            </a:r>
            <a:r>
              <a:rPr lang="en-GB" sz="2800" dirty="0"/>
              <a:t>to specify texture coordinates (</a:t>
            </a:r>
            <a:r>
              <a:rPr lang="en-GB" sz="2800" dirty="0" err="1"/>
              <a:t>u,v</a:t>
            </a:r>
            <a:r>
              <a:rPr lang="en-GB" sz="2800" dirty="0"/>
              <a:t>) for each polygon vertex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400" dirty="0"/>
              <a:t>I</a:t>
            </a:r>
            <a:r>
              <a:rPr lang="en-GB" sz="2400" dirty="0" smtClean="0"/>
              <a:t>nterpolation </a:t>
            </a:r>
            <a:r>
              <a:rPr lang="en-GB" sz="2400" dirty="0"/>
              <a:t>is used to determine the (</a:t>
            </a:r>
            <a:r>
              <a:rPr lang="en-GB" sz="2400" dirty="0" err="1"/>
              <a:t>u,v</a:t>
            </a:r>
            <a:r>
              <a:rPr lang="en-GB" sz="2400" dirty="0"/>
              <a:t>) of each rendered pixel by </a:t>
            </a:r>
            <a:endParaRPr lang="en-GB" sz="2400" dirty="0" smtClean="0"/>
          </a:p>
          <a:p>
            <a:pPr lvl="1">
              <a:lnSpc>
                <a:spcPct val="90000"/>
              </a:lnSpc>
              <a:defRPr/>
            </a:pPr>
            <a:endParaRPr lang="en-GB" sz="2200" dirty="0"/>
          </a:p>
          <a:p>
            <a:pPr>
              <a:lnSpc>
                <a:spcPct val="90000"/>
              </a:lnSpc>
              <a:defRPr/>
            </a:pPr>
            <a:r>
              <a:rPr lang="en-GB" sz="2800" dirty="0"/>
              <a:t>T</a:t>
            </a:r>
            <a:r>
              <a:rPr lang="en-GB" sz="2800" dirty="0" smtClean="0"/>
              <a:t>he </a:t>
            </a:r>
            <a:r>
              <a:rPr lang="en-GB" sz="2800" dirty="0"/>
              <a:t>texture image is also digital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400" dirty="0"/>
              <a:t>each colour value is a </a:t>
            </a:r>
            <a:r>
              <a:rPr lang="en-GB" sz="2400" dirty="0" err="1"/>
              <a:t>texel</a:t>
            </a:r>
            <a:endParaRPr lang="en-GB" sz="2400" dirty="0"/>
          </a:p>
        </p:txBody>
      </p:sp>
      <p:pic>
        <p:nvPicPr>
          <p:cNvPr id="9223" name="Picture 37" descr="tiger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4272" y="3531446"/>
            <a:ext cx="3498850" cy="3230562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7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an use textures with or without lighting</a:t>
            </a:r>
          </a:p>
          <a:p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ithout lighting, the texture will be blended with the current drawing colour</a:t>
            </a:r>
          </a:p>
          <a:p>
            <a:pPr lvl="1"/>
            <a:r>
              <a:rPr lang="en-GB" dirty="0" smtClean="0"/>
              <a:t>normally use white</a:t>
            </a:r>
          </a:p>
          <a:p>
            <a:r>
              <a:rPr lang="en-GB" dirty="0"/>
              <a:t>W</a:t>
            </a:r>
            <a:r>
              <a:rPr lang="en-GB" dirty="0" smtClean="0"/>
              <a:t>ith lighting, the texture will be blended with the colour generated by the lighting model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ormally use a white material</a:t>
            </a:r>
          </a:p>
          <a:p>
            <a:endParaRPr lang="en-GB" dirty="0" smtClean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Lighting and textures</a:t>
            </a:r>
          </a:p>
        </p:txBody>
      </p:sp>
    </p:spTree>
    <p:extLst>
      <p:ext uri="{BB962C8B-B14F-4D97-AF65-F5344CB8AC3E}">
        <p14:creationId xmlns:p14="http://schemas.microsoft.com/office/powerpoint/2010/main" val="23074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err="1"/>
              <a:t>M</a:t>
            </a:r>
            <a:r>
              <a:rPr lang="en-GB" sz="2400" dirty="0" err="1" smtClean="0"/>
              <a:t>inification</a:t>
            </a:r>
            <a:endParaRPr lang="en-GB" sz="2400" dirty="0"/>
          </a:p>
          <a:p>
            <a:pPr lvl="1"/>
            <a:r>
              <a:rPr lang="en-GB" sz="2200" dirty="0"/>
              <a:t>texture map too detailed</a:t>
            </a:r>
          </a:p>
          <a:p>
            <a:pPr lvl="1"/>
            <a:r>
              <a:rPr lang="en-GB" sz="2200" dirty="0"/>
              <a:t>several </a:t>
            </a:r>
            <a:r>
              <a:rPr lang="en-GB" sz="2200" dirty="0" err="1"/>
              <a:t>texels</a:t>
            </a:r>
            <a:r>
              <a:rPr lang="en-GB" sz="2200" dirty="0"/>
              <a:t> map onto one pixel </a:t>
            </a:r>
          </a:p>
          <a:p>
            <a:pPr lvl="1"/>
            <a:r>
              <a:rPr lang="en-GB" sz="2200" dirty="0"/>
              <a:t>object may shimmer as it moves</a:t>
            </a:r>
          </a:p>
          <a:p>
            <a:pPr lvl="2"/>
            <a:r>
              <a:rPr lang="en-GB" sz="1900" dirty="0"/>
              <a:t>same pixel maps to different </a:t>
            </a:r>
            <a:r>
              <a:rPr lang="en-GB" sz="1900" dirty="0" err="1" smtClean="0"/>
              <a:t>texels</a:t>
            </a:r>
            <a:endParaRPr lang="en-GB" sz="1900" dirty="0" smtClean="0"/>
          </a:p>
          <a:p>
            <a:pPr lvl="2"/>
            <a:endParaRPr lang="en-GB" sz="1900" dirty="0"/>
          </a:p>
          <a:p>
            <a:r>
              <a:rPr lang="en-GB" sz="2400" dirty="0"/>
              <a:t>M</a:t>
            </a:r>
            <a:r>
              <a:rPr lang="en-GB" sz="2400" dirty="0" smtClean="0"/>
              <a:t>agnification</a:t>
            </a:r>
            <a:endParaRPr lang="en-GB" sz="2400" dirty="0"/>
          </a:p>
          <a:p>
            <a:pPr lvl="1"/>
            <a:r>
              <a:rPr lang="en-GB" sz="2200" dirty="0"/>
              <a:t>texture map too coarse</a:t>
            </a:r>
          </a:p>
          <a:p>
            <a:pPr lvl="1"/>
            <a:r>
              <a:rPr lang="en-GB" sz="2200" dirty="0"/>
              <a:t>one </a:t>
            </a:r>
            <a:r>
              <a:rPr lang="en-GB" sz="2200" dirty="0" err="1"/>
              <a:t>texel</a:t>
            </a:r>
            <a:r>
              <a:rPr lang="en-GB" sz="2200" dirty="0"/>
              <a:t> maps onto several pixels</a:t>
            </a:r>
          </a:p>
          <a:p>
            <a:pPr lvl="1"/>
            <a:r>
              <a:rPr lang="en-GB" sz="2200" dirty="0"/>
              <a:t>blocky image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4000"/>
              <a:t>Aliasing in Texture Mapping</a:t>
            </a:r>
          </a:p>
        </p:txBody>
      </p:sp>
      <p:sp>
        <p:nvSpPr>
          <p:cNvPr id="11267" name="Date Placeholder 6"/>
          <p:cNvSpPr>
            <a:spLocks noGrp="1"/>
          </p:cNvSpPr>
          <p:nvPr>
            <p:ph type="dt" sz="quarter" idx="4294967295"/>
          </p:nvPr>
        </p:nvSpPr>
        <p:spPr>
          <a:xfrm>
            <a:off x="9880600" y="6248400"/>
            <a:ext cx="23114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F55944B-94B2-48D2-B124-F0E26D2E8774}" type="datetime5">
              <a:rPr lang="en-GB" smtClean="0"/>
              <a:pPr algn="r"/>
              <a:t>4-Nov-14</a:t>
            </a:fld>
            <a:endParaRPr lang="en-GB" smtClean="0"/>
          </a:p>
        </p:txBody>
      </p:sp>
      <p:pic>
        <p:nvPicPr>
          <p:cNvPr id="112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052736"/>
            <a:ext cx="3968750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6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point sampling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use colour at pixel projection </a:t>
            </a:r>
            <a:r>
              <a:rPr lang="en-GB" sz="2400" dirty="0" smtClean="0"/>
              <a:t>point</a:t>
            </a:r>
          </a:p>
          <a:p>
            <a:pPr lvl="1"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800" dirty="0"/>
              <a:t>bilinear filtering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average 4 nearest </a:t>
            </a:r>
            <a:r>
              <a:rPr lang="en-GB" sz="2400" dirty="0" err="1"/>
              <a:t>texels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400" dirty="0" err="1"/>
              <a:t>smooths</a:t>
            </a:r>
            <a:r>
              <a:rPr lang="en-GB" sz="2400" dirty="0"/>
              <a:t> out mismatch between pixel and </a:t>
            </a:r>
            <a:r>
              <a:rPr lang="en-GB" sz="2400" dirty="0" err="1"/>
              <a:t>texel</a:t>
            </a:r>
            <a:r>
              <a:rPr lang="en-GB" sz="2400" dirty="0"/>
              <a:t> size</a:t>
            </a:r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circular</a:t>
            </a:r>
            <a:r>
              <a:rPr lang="en-GB" sz="2800" dirty="0"/>
              <a:t>, random filters </a:t>
            </a:r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use </a:t>
            </a:r>
            <a:r>
              <a:rPr lang="en-GB" sz="2800" dirty="0" err="1"/>
              <a:t>mip</a:t>
            </a:r>
            <a:r>
              <a:rPr lang="en-GB" sz="2800" dirty="0"/>
              <a:t>-maps instead of averaging more </a:t>
            </a:r>
            <a:r>
              <a:rPr lang="en-GB" sz="2800" dirty="0" err="1"/>
              <a:t>texels</a:t>
            </a:r>
            <a:r>
              <a:rPr lang="en-GB" sz="2800" dirty="0"/>
              <a:t> as the model gets further from the viewer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Sampling texture maps</a:t>
            </a:r>
          </a:p>
        </p:txBody>
      </p:sp>
      <p:sp>
        <p:nvSpPr>
          <p:cNvPr id="12291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9880600" y="6248400"/>
            <a:ext cx="23114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31B0A68-F95B-4B7F-9203-34D436C04285}" type="datetime5">
              <a:rPr lang="en-GB" smtClean="0"/>
              <a:pPr algn="r"/>
              <a:t>4-Nov-14</a:t>
            </a:fld>
            <a:endParaRPr lang="en-GB" smtClean="0"/>
          </a:p>
        </p:txBody>
      </p:sp>
      <p:sp>
        <p:nvSpPr>
          <p:cNvPr id="12294" name="Rectangle 11"/>
          <p:cNvSpPr>
            <a:spLocks noChangeArrowheads="1"/>
          </p:cNvSpPr>
          <p:nvPr/>
        </p:nvSpPr>
        <p:spPr bwMode="auto">
          <a:xfrm>
            <a:off x="4007768" y="1052736"/>
            <a:ext cx="363538" cy="320675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4007768" y="2243362"/>
            <a:ext cx="361950" cy="320675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12296" name="Group 15"/>
          <p:cNvGrpSpPr>
            <a:grpSpLocks/>
          </p:cNvGrpSpPr>
          <p:nvPr/>
        </p:nvGrpSpPr>
        <p:grpSpPr bwMode="auto">
          <a:xfrm>
            <a:off x="8688288" y="1052736"/>
            <a:ext cx="3348037" cy="2686050"/>
            <a:chOff x="3319" y="987"/>
            <a:chExt cx="1947" cy="1692"/>
          </a:xfrm>
        </p:grpSpPr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3319" y="987"/>
              <a:ext cx="960" cy="842"/>
            </a:xfrm>
            <a:prstGeom prst="rect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4288" y="987"/>
              <a:ext cx="960" cy="84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2299" name="Rectangle 7"/>
            <p:cNvSpPr>
              <a:spLocks noChangeArrowheads="1"/>
            </p:cNvSpPr>
            <p:nvPr/>
          </p:nvSpPr>
          <p:spPr bwMode="auto">
            <a:xfrm>
              <a:off x="3328" y="1837"/>
              <a:ext cx="960" cy="84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2300" name="Rectangle 8"/>
            <p:cNvSpPr>
              <a:spLocks noChangeArrowheads="1"/>
            </p:cNvSpPr>
            <p:nvPr/>
          </p:nvSpPr>
          <p:spPr bwMode="auto">
            <a:xfrm>
              <a:off x="4306" y="1837"/>
              <a:ext cx="960" cy="84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497673" name="AutoShape 9"/>
            <p:cNvSpPr>
              <a:spLocks noChangeArrowheads="1"/>
            </p:cNvSpPr>
            <p:nvPr/>
          </p:nvSpPr>
          <p:spPr bwMode="auto">
            <a:xfrm>
              <a:off x="3977" y="1454"/>
              <a:ext cx="274" cy="283"/>
            </a:xfrm>
            <a:prstGeom prst="star5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4087" y="1591"/>
              <a:ext cx="503" cy="4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33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sz="2800" dirty="0"/>
              <a:t>"</a:t>
            </a:r>
            <a:r>
              <a:rPr lang="en-GB" sz="2800" i="1" dirty="0" err="1">
                <a:latin typeface="CG Times" pitchFamily="18" charset="0"/>
              </a:rPr>
              <a:t>multum</a:t>
            </a:r>
            <a:r>
              <a:rPr lang="en-GB" sz="2800" i="1" dirty="0">
                <a:latin typeface="CG Times" pitchFamily="18" charset="0"/>
              </a:rPr>
              <a:t> in </a:t>
            </a:r>
            <a:r>
              <a:rPr lang="en-GB" sz="2800" i="1" dirty="0" err="1">
                <a:latin typeface="CG Times" pitchFamily="18" charset="0"/>
              </a:rPr>
              <a:t>parvo</a:t>
            </a:r>
            <a:r>
              <a:rPr lang="en-GB" sz="2800" dirty="0"/>
              <a:t>"</a:t>
            </a:r>
          </a:p>
          <a:p>
            <a:pPr lvl="1">
              <a:defRPr/>
            </a:pPr>
            <a:r>
              <a:rPr lang="en-GB" sz="2400" dirty="0"/>
              <a:t>Latin for </a:t>
            </a:r>
            <a:r>
              <a:rPr lang="en-GB" sz="2400" dirty="0" smtClean="0"/>
              <a:t>“much in little" </a:t>
            </a:r>
            <a:endParaRPr lang="en-GB" dirty="0"/>
          </a:p>
          <a:p>
            <a:pPr>
              <a:defRPr/>
            </a:pPr>
            <a:r>
              <a:rPr lang="en-GB" sz="2800" dirty="0"/>
              <a:t>P</a:t>
            </a:r>
            <a:r>
              <a:rPr lang="en-GB" sz="2800" dirty="0" smtClean="0"/>
              <a:t>re-compute </a:t>
            </a:r>
            <a:r>
              <a:rPr lang="en-GB" sz="2800" dirty="0"/>
              <a:t>hierarchy of texture maps of different resolutions</a:t>
            </a:r>
          </a:p>
          <a:p>
            <a:pPr>
              <a:defRPr/>
            </a:pPr>
            <a:r>
              <a:rPr lang="en-GB" sz="2800" dirty="0"/>
              <a:t>W</a:t>
            </a:r>
            <a:r>
              <a:rPr lang="en-GB" sz="2800" dirty="0" smtClean="0"/>
              <a:t>hen </a:t>
            </a:r>
            <a:r>
              <a:rPr lang="en-GB" sz="2800" dirty="0"/>
              <a:t>rendering, use the one which most closely matches the pixel </a:t>
            </a:r>
            <a:r>
              <a:rPr lang="en-GB" sz="2800" dirty="0" smtClean="0"/>
              <a:t>resolution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 smtClean="0"/>
              <a:t>e.g</a:t>
            </a:r>
            <a:r>
              <a:rPr lang="en-GB" sz="2800" dirty="0"/>
              <a:t>. highest level </a:t>
            </a:r>
            <a:r>
              <a:rPr lang="en-GB" sz="2800" dirty="0" err="1"/>
              <a:t>mipmap</a:t>
            </a:r>
            <a:r>
              <a:rPr lang="en-GB" sz="2800" dirty="0"/>
              <a:t> 512 x 512 </a:t>
            </a:r>
            <a:r>
              <a:rPr lang="en-GB" sz="2800" dirty="0" err="1"/>
              <a:t>texels</a:t>
            </a:r>
            <a:endParaRPr lang="en-GB" sz="2800" dirty="0"/>
          </a:p>
          <a:p>
            <a:pPr lvl="1">
              <a:defRPr/>
            </a:pPr>
            <a:r>
              <a:rPr lang="en-GB" sz="2400" dirty="0"/>
              <a:t>next level average blocks of four </a:t>
            </a:r>
            <a:r>
              <a:rPr lang="en-GB" sz="2400" dirty="0" err="1"/>
              <a:t>texels</a:t>
            </a:r>
            <a:r>
              <a:rPr lang="en-GB" sz="2400" dirty="0"/>
              <a:t> to get new </a:t>
            </a:r>
            <a:r>
              <a:rPr lang="en-GB" sz="2400" dirty="0" err="1"/>
              <a:t>texel</a:t>
            </a:r>
            <a:r>
              <a:rPr lang="en-GB" sz="2400" dirty="0"/>
              <a:t> colour</a:t>
            </a:r>
          </a:p>
          <a:p>
            <a:pPr lvl="2">
              <a:defRPr/>
            </a:pPr>
            <a:r>
              <a:rPr lang="en-GB" sz="2000" dirty="0"/>
              <a:t>this map 256 x 256 </a:t>
            </a:r>
            <a:r>
              <a:rPr lang="en-GB" sz="2000" dirty="0" err="1"/>
              <a:t>texels</a:t>
            </a:r>
            <a:endParaRPr lang="en-GB" sz="2000" dirty="0"/>
          </a:p>
          <a:p>
            <a:pPr lvl="1">
              <a:defRPr/>
            </a:pPr>
            <a:r>
              <a:rPr lang="en-GB" sz="2400" dirty="0" smtClean="0"/>
              <a:t>next </a:t>
            </a:r>
            <a:r>
              <a:rPr lang="en-GB" sz="2400" dirty="0"/>
              <a:t>level 128x 128 </a:t>
            </a:r>
            <a:r>
              <a:rPr lang="en-GB" sz="2400" dirty="0" err="1" smtClean="0"/>
              <a:t>texels</a:t>
            </a:r>
            <a:r>
              <a:rPr lang="en-GB" sz="2400" dirty="0" smtClean="0"/>
              <a:t> </a:t>
            </a:r>
            <a:endParaRPr lang="en-GB" sz="2400" dirty="0"/>
          </a:p>
          <a:p>
            <a:pPr lvl="1">
              <a:defRPr/>
            </a:pPr>
            <a:r>
              <a:rPr lang="en-GB" sz="2400" dirty="0"/>
              <a:t>to 1x1 </a:t>
            </a:r>
            <a:r>
              <a:rPr lang="en-GB" sz="2400" dirty="0" err="1"/>
              <a:t>texel</a:t>
            </a:r>
            <a:r>
              <a:rPr lang="en-GB" sz="2400" dirty="0"/>
              <a:t> </a:t>
            </a:r>
          </a:p>
          <a:p>
            <a:pPr lvl="2">
              <a:defRPr/>
            </a:pPr>
            <a:r>
              <a:rPr lang="en-GB" sz="2000" dirty="0"/>
              <a:t>single colour for applying to objects projecting onto single pixel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Mip-mapping</a:t>
            </a:r>
          </a:p>
        </p:txBody>
      </p:sp>
    </p:spTree>
    <p:extLst>
      <p:ext uri="{BB962C8B-B14F-4D97-AF65-F5344CB8AC3E}">
        <p14:creationId xmlns:p14="http://schemas.microsoft.com/office/powerpoint/2010/main" val="35842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NewTemplate.potx" id="{05F8E21C-BFB3-4468-A29A-16141F9BCB7C}" vid="{3F85E27F-191B-4F2E-8E5D-1293CB8643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</Template>
  <TotalTime>392</TotalTime>
  <Words>1410</Words>
  <Application>Microsoft Office PowerPoint</Application>
  <PresentationFormat>Custom</PresentationFormat>
  <Paragraphs>285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NewTemplate</vt:lpstr>
      <vt:lpstr>Bitmap Image</vt:lpstr>
      <vt:lpstr>PowerPoint Presentation</vt:lpstr>
      <vt:lpstr>Introduction</vt:lpstr>
      <vt:lpstr>Patterned objects</vt:lpstr>
      <vt:lpstr>A tiger</vt:lpstr>
      <vt:lpstr>Texture Mapping</vt:lpstr>
      <vt:lpstr>Lighting and textures</vt:lpstr>
      <vt:lpstr>Aliasing in Texture Mapping</vt:lpstr>
      <vt:lpstr>Sampling texture maps</vt:lpstr>
      <vt:lpstr>Mip-mapping</vt:lpstr>
      <vt:lpstr>Example</vt:lpstr>
      <vt:lpstr>Texturing in OpenGL</vt:lpstr>
      <vt:lpstr>Review:  File Handling</vt:lpstr>
      <vt:lpstr>Binary files</vt:lpstr>
      <vt:lpstr>Binary output example</vt:lpstr>
      <vt:lpstr>Reading a file</vt:lpstr>
      <vt:lpstr>Binary input example</vt:lpstr>
      <vt:lpstr>Class for Texture data</vt:lpstr>
      <vt:lpstr>Reading in texture data</vt:lpstr>
      <vt:lpstr>Enabling textures</vt:lpstr>
      <vt:lpstr>Binding and configuring the texture</vt:lpstr>
      <vt:lpstr>Drawing the textured square</vt:lpstr>
      <vt:lpstr>Texturing a square</vt:lpstr>
      <vt:lpstr>Texturing</vt:lpstr>
      <vt:lpstr>Filtering methods</vt:lpstr>
      <vt:lpstr>Using textures</vt:lpstr>
      <vt:lpstr>Converting image files to .raw files</vt:lpstr>
      <vt:lpstr>Summary</vt:lpstr>
    </vt:vector>
  </TitlesOfParts>
  <Company>Staffordshire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Boocock</dc:creator>
  <cp:lastModifiedBy>Cathy</cp:lastModifiedBy>
  <cp:revision>18</cp:revision>
  <dcterms:created xsi:type="dcterms:W3CDTF">2014-02-13T16:11:44Z</dcterms:created>
  <dcterms:modified xsi:type="dcterms:W3CDTF">2014-11-04T06:54:28Z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https://d.docs.live.net/6cb93f3a93f82690/University/Lectures/NewTemplate.potx</vt:lpwstr>
  </property>
</Properties>
</file>