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30"/>
  </p:notesMasterIdLst>
  <p:sldIdLst>
    <p:sldId id="256" r:id="rId2"/>
    <p:sldId id="259" r:id="rId3"/>
    <p:sldId id="261" r:id="rId4"/>
    <p:sldId id="263" r:id="rId5"/>
    <p:sldId id="264" r:id="rId6"/>
    <p:sldId id="265" r:id="rId7"/>
    <p:sldId id="296" r:id="rId8"/>
    <p:sldId id="295" r:id="rId9"/>
    <p:sldId id="266" r:id="rId10"/>
    <p:sldId id="309" r:id="rId11"/>
    <p:sldId id="267" r:id="rId12"/>
    <p:sldId id="268" r:id="rId13"/>
    <p:sldId id="299" r:id="rId14"/>
    <p:sldId id="281" r:id="rId15"/>
    <p:sldId id="300" r:id="rId16"/>
    <p:sldId id="301" r:id="rId17"/>
    <p:sldId id="310" r:id="rId18"/>
    <p:sldId id="302" r:id="rId19"/>
    <p:sldId id="311" r:id="rId20"/>
    <p:sldId id="303" r:id="rId21"/>
    <p:sldId id="312" r:id="rId22"/>
    <p:sldId id="304" r:id="rId23"/>
    <p:sldId id="305" r:id="rId24"/>
    <p:sldId id="306" r:id="rId25"/>
    <p:sldId id="307" r:id="rId26"/>
    <p:sldId id="308" r:id="rId27"/>
    <p:sldId id="293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994CA-30D9-4CF7-B55F-E1139920E351}" type="datetimeFigureOut">
              <a:rPr lang="en-GB" smtClean="0"/>
              <a:t>29/11/2015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6F39-9A1A-4CDC-B80C-780AF64D6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0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2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0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3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1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3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Games Engine Creation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Lecture 8 – OpenGL Optimisations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16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Lists - example 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// create one display list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GLuint</a:t>
            </a:r>
            <a:r>
              <a:rPr lang="en-GB" dirty="0" smtClean="0"/>
              <a:t> </a:t>
            </a:r>
            <a:r>
              <a:rPr lang="en-GB" dirty="0"/>
              <a:t>index = </a:t>
            </a:r>
            <a:r>
              <a:rPr lang="en-GB" dirty="0" err="1"/>
              <a:t>glGenLists</a:t>
            </a:r>
            <a:r>
              <a:rPr lang="en-GB" dirty="0"/>
              <a:t>(1);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compile the display list, store a triangle in it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glNewList</a:t>
            </a:r>
            <a:r>
              <a:rPr lang="en-GB" dirty="0" smtClean="0"/>
              <a:t>(index</a:t>
            </a:r>
            <a:r>
              <a:rPr lang="en-GB" dirty="0"/>
              <a:t>, GL_COMPILE); </a:t>
            </a:r>
            <a:r>
              <a:rPr lang="en-GB" dirty="0" smtClean="0"/>
              <a:t>	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glBegin</a:t>
            </a:r>
            <a:r>
              <a:rPr lang="en-GB" dirty="0" smtClean="0"/>
              <a:t>(GL_TRIANGLES); </a:t>
            </a:r>
            <a:br>
              <a:rPr lang="en-GB" dirty="0" smtClean="0"/>
            </a:br>
            <a:r>
              <a:rPr lang="en-GB" dirty="0" smtClean="0"/>
              <a:t>		glVertex3fv(v0); </a:t>
            </a:r>
            <a:br>
              <a:rPr lang="en-GB" dirty="0" smtClean="0"/>
            </a:br>
            <a:r>
              <a:rPr lang="en-GB" dirty="0" smtClean="0"/>
              <a:t>		glVertex3fv(v1); </a:t>
            </a:r>
            <a:br>
              <a:rPr lang="en-GB" dirty="0" smtClean="0"/>
            </a:br>
            <a:r>
              <a:rPr lang="en-GB" dirty="0" smtClean="0"/>
              <a:t>		glVertex3fv(v2); 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dirty="0" err="1" smtClean="0"/>
              <a:t>glEnd</a:t>
            </a:r>
            <a:r>
              <a:rPr lang="en-GB" dirty="0" smtClean="0"/>
              <a:t>(); </a:t>
            </a:r>
            <a:br>
              <a:rPr lang="en-GB" dirty="0" smtClean="0"/>
            </a:br>
            <a:r>
              <a:rPr lang="en-GB" dirty="0" err="1" smtClean="0"/>
              <a:t>glEndList</a:t>
            </a:r>
            <a:r>
              <a:rPr lang="en-GB" dirty="0"/>
              <a:t>();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draw the display list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glCallList</a:t>
            </a:r>
            <a:r>
              <a:rPr lang="en-GB" dirty="0" smtClean="0"/>
              <a:t>(index</a:t>
            </a:r>
            <a:r>
              <a:rPr lang="en-GB" dirty="0"/>
              <a:t>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delete it if it is not used any more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glDeleteLists</a:t>
            </a:r>
            <a:r>
              <a:rPr lang="en-GB" dirty="0" smtClean="0"/>
              <a:t>(index</a:t>
            </a:r>
            <a:r>
              <a:rPr lang="en-GB" dirty="0"/>
              <a:t>, 1);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10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Vertex Arrays are an alternate approach to drawing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Replacing </a:t>
            </a:r>
            <a:r>
              <a:rPr lang="en-GB" dirty="0" err="1" smtClean="0">
                <a:solidFill>
                  <a:srgbClr val="C00000"/>
                </a:solidFill>
              </a:rPr>
              <a:t>glBegin</a:t>
            </a:r>
            <a:r>
              <a:rPr lang="en-GB" dirty="0" smtClean="0">
                <a:solidFill>
                  <a:srgbClr val="C00000"/>
                </a:solidFill>
              </a:rPr>
              <a:t>() / </a:t>
            </a:r>
            <a:r>
              <a:rPr lang="en-GB" dirty="0" err="1" smtClean="0">
                <a:solidFill>
                  <a:srgbClr val="C00000"/>
                </a:solidFill>
              </a:rPr>
              <a:t>glEnd</a:t>
            </a:r>
            <a:r>
              <a:rPr lang="en-GB" dirty="0" smtClean="0">
                <a:solidFill>
                  <a:srgbClr val="C00000"/>
                </a:solidFill>
              </a:rPr>
              <a:t>() block.</a:t>
            </a:r>
          </a:p>
          <a:p>
            <a:pPr lvl="1"/>
            <a:endParaRPr lang="en-GB" dirty="0"/>
          </a:p>
          <a:p>
            <a:r>
              <a:rPr lang="en-GB" dirty="0" smtClean="0"/>
              <a:t>Large batches of data can be sent with few function calls.</a:t>
            </a:r>
          </a:p>
          <a:p>
            <a:endParaRPr lang="en-GB" dirty="0"/>
          </a:p>
          <a:p>
            <a:r>
              <a:rPr lang="en-GB" dirty="0" smtClean="0"/>
              <a:t>Model data can be loaded and stored in Vertex Arrays.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Both from disk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And procedurally</a:t>
            </a:r>
          </a:p>
        </p:txBody>
      </p:sp>
    </p:spTree>
    <p:extLst>
      <p:ext uri="{BB962C8B-B14F-4D97-AF65-F5344CB8AC3E}">
        <p14:creationId xmlns:p14="http://schemas.microsoft.com/office/powerpoint/2010/main" val="87623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we can use a Vertex Array we must enable them.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This is not done with </a:t>
            </a:r>
            <a:r>
              <a:rPr lang="en-GB" dirty="0" err="1" smtClean="0">
                <a:solidFill>
                  <a:srgbClr val="FF0000"/>
                </a:solidFill>
              </a:rPr>
              <a:t>glEnable</a:t>
            </a:r>
            <a:r>
              <a:rPr lang="en-GB" dirty="0" smtClean="0">
                <a:solidFill>
                  <a:srgbClr val="FF0000"/>
                </a:solidFill>
              </a:rPr>
              <a:t>().</a:t>
            </a:r>
          </a:p>
          <a:p>
            <a:pPr lvl="3"/>
            <a:endParaRPr lang="en-GB" dirty="0" smtClean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endParaRPr lang="en-GB" dirty="0"/>
          </a:p>
          <a:p>
            <a:pPr marL="548640" lvl="2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glEnableClientState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array);</a:t>
            </a:r>
          </a:p>
          <a:p>
            <a:pPr marL="548640" lvl="2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glDisableClientState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array);</a:t>
            </a:r>
          </a:p>
          <a:p>
            <a:pPr marL="548640" lvl="2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a</a:t>
            </a:r>
            <a:r>
              <a:rPr lang="en-GB" dirty="0" smtClean="0">
                <a:solidFill>
                  <a:srgbClr val="0070C0"/>
                </a:solidFill>
              </a:rPr>
              <a:t>rray </a:t>
            </a:r>
            <a:r>
              <a:rPr lang="en-GB" dirty="0" smtClean="0"/>
              <a:t>is one of many state flags.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9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possible values for 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array </a:t>
            </a:r>
            <a:r>
              <a:rPr lang="en-GB" dirty="0" smtClean="0"/>
              <a:t>are: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GL_VERTEX_ARRAY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GL_NORMAL_ARRAY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GL_COLOR_ARRAY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GL_SECONDARY_COLOR_ARRAY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GL_INDEX_ARRAY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GL_FOG_COORD_ARRAY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GL_TEXTURE_COORD_ARRAY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GL_EDGE_FLAG_ARRAY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For each type there is a corresponding function.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The data is passed into the final parameter.</a:t>
            </a:r>
            <a:endParaRPr lang="en-GB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endParaRPr lang="en-GB" dirty="0" smtClean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GB" sz="1700" dirty="0" smtClean="0">
                <a:solidFill>
                  <a:srgbClr val="0070C0"/>
                </a:solidFill>
              </a:rPr>
              <a:t>void </a:t>
            </a:r>
            <a:r>
              <a:rPr lang="en-GB" sz="1700" dirty="0" err="1" smtClean="0">
                <a:solidFill>
                  <a:srgbClr val="0070C0"/>
                </a:solidFill>
              </a:rPr>
              <a:t>glVertexPointer</a:t>
            </a:r>
            <a:r>
              <a:rPr lang="en-GB" sz="1700" dirty="0" smtClean="0">
                <a:solidFill>
                  <a:srgbClr val="0070C0"/>
                </a:solidFill>
              </a:rPr>
              <a:t>(</a:t>
            </a:r>
            <a:r>
              <a:rPr lang="en-GB" sz="1700" dirty="0" err="1" smtClean="0">
                <a:solidFill>
                  <a:srgbClr val="0070C0"/>
                </a:solidFill>
              </a:rPr>
              <a:t>GLint</a:t>
            </a:r>
            <a:r>
              <a:rPr lang="en-GB" sz="1700" dirty="0" smtClean="0">
                <a:solidFill>
                  <a:srgbClr val="0070C0"/>
                </a:solidFill>
              </a:rPr>
              <a:t> size, </a:t>
            </a:r>
            <a:r>
              <a:rPr lang="en-GB" sz="1700" dirty="0" err="1" smtClean="0">
                <a:solidFill>
                  <a:srgbClr val="0070C0"/>
                </a:solidFill>
              </a:rPr>
              <a:t>GLenum</a:t>
            </a:r>
            <a:r>
              <a:rPr lang="en-GB" sz="1700" dirty="0" smtClean="0">
                <a:solidFill>
                  <a:srgbClr val="0070C0"/>
                </a:solidFill>
              </a:rPr>
              <a:t> type, </a:t>
            </a:r>
            <a:r>
              <a:rPr lang="en-GB" sz="1700" dirty="0" err="1" smtClean="0">
                <a:solidFill>
                  <a:srgbClr val="0070C0"/>
                </a:solidFill>
              </a:rPr>
              <a:t>GLsizei</a:t>
            </a:r>
            <a:r>
              <a:rPr lang="en-GB" sz="1700" dirty="0" smtClean="0">
                <a:solidFill>
                  <a:srgbClr val="0070C0"/>
                </a:solidFill>
              </a:rPr>
              <a:t> stride, </a:t>
            </a:r>
            <a:r>
              <a:rPr lang="en-GB" sz="1700" dirty="0" err="1" smtClean="0">
                <a:solidFill>
                  <a:srgbClr val="0070C0"/>
                </a:solidFill>
              </a:rPr>
              <a:t>GLvoid</a:t>
            </a:r>
            <a:r>
              <a:rPr lang="en-GB" sz="1700" dirty="0" smtClean="0">
                <a:solidFill>
                  <a:srgbClr val="0070C0"/>
                </a:solidFill>
              </a:rPr>
              <a:t>* </a:t>
            </a:r>
            <a:r>
              <a:rPr lang="en-GB" sz="1700" dirty="0" err="1" smtClean="0">
                <a:solidFill>
                  <a:srgbClr val="0070C0"/>
                </a:solidFill>
              </a:rPr>
              <a:t>ptr</a:t>
            </a:r>
            <a:r>
              <a:rPr lang="en-GB" sz="1700" dirty="0" smtClean="0">
                <a:solidFill>
                  <a:srgbClr val="0070C0"/>
                </a:solidFill>
              </a:rPr>
              <a:t>);</a:t>
            </a:r>
            <a:endParaRPr lang="en-GB" sz="17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1700" dirty="0" smtClean="0">
                <a:solidFill>
                  <a:srgbClr val="0070C0"/>
                </a:solidFill>
              </a:rPr>
              <a:t>void </a:t>
            </a:r>
            <a:r>
              <a:rPr lang="en-GB" sz="1700" dirty="0" err="1" smtClean="0">
                <a:solidFill>
                  <a:srgbClr val="0070C0"/>
                </a:solidFill>
              </a:rPr>
              <a:t>glNormalPointer</a:t>
            </a:r>
            <a:r>
              <a:rPr lang="en-GB" sz="1700" dirty="0" smtClean="0">
                <a:solidFill>
                  <a:srgbClr val="0070C0"/>
                </a:solidFill>
              </a:rPr>
              <a:t>(</a:t>
            </a:r>
            <a:r>
              <a:rPr lang="en-GB" sz="1700" dirty="0" err="1" smtClean="0">
                <a:solidFill>
                  <a:srgbClr val="0070C0"/>
                </a:solidFill>
              </a:rPr>
              <a:t>GLenum</a:t>
            </a:r>
            <a:r>
              <a:rPr lang="en-GB" sz="1700" dirty="0" smtClean="0">
                <a:solidFill>
                  <a:srgbClr val="0070C0"/>
                </a:solidFill>
              </a:rPr>
              <a:t> </a:t>
            </a:r>
            <a:r>
              <a:rPr lang="en-GB" sz="1700" dirty="0">
                <a:solidFill>
                  <a:srgbClr val="0070C0"/>
                </a:solidFill>
              </a:rPr>
              <a:t>type, </a:t>
            </a:r>
            <a:r>
              <a:rPr lang="en-GB" sz="1700" dirty="0" err="1">
                <a:solidFill>
                  <a:srgbClr val="0070C0"/>
                </a:solidFill>
              </a:rPr>
              <a:t>GLsizei</a:t>
            </a:r>
            <a:r>
              <a:rPr lang="en-GB" sz="1700" dirty="0">
                <a:solidFill>
                  <a:srgbClr val="0070C0"/>
                </a:solidFill>
              </a:rPr>
              <a:t> stride, </a:t>
            </a:r>
            <a:r>
              <a:rPr lang="en-GB" sz="1700" dirty="0" err="1" smtClean="0">
                <a:solidFill>
                  <a:srgbClr val="0070C0"/>
                </a:solidFill>
              </a:rPr>
              <a:t>GLvoid</a:t>
            </a:r>
            <a:r>
              <a:rPr lang="en-GB" sz="1700" dirty="0">
                <a:solidFill>
                  <a:srgbClr val="0070C0"/>
                </a:solidFill>
              </a:rPr>
              <a:t>* </a:t>
            </a:r>
            <a:r>
              <a:rPr lang="en-GB" sz="1700" dirty="0" err="1">
                <a:solidFill>
                  <a:srgbClr val="0070C0"/>
                </a:solidFill>
              </a:rPr>
              <a:t>ptr</a:t>
            </a:r>
            <a:r>
              <a:rPr lang="en-GB" sz="1700" dirty="0" smtClean="0">
                <a:solidFill>
                  <a:srgbClr val="0070C0"/>
                </a:solidFill>
              </a:rPr>
              <a:t>);</a:t>
            </a:r>
          </a:p>
          <a:p>
            <a:pPr marL="274320" lvl="1" indent="0">
              <a:buNone/>
            </a:pPr>
            <a:r>
              <a:rPr lang="en-GB" sz="1700" dirty="0" smtClean="0">
                <a:solidFill>
                  <a:srgbClr val="0070C0"/>
                </a:solidFill>
              </a:rPr>
              <a:t>void </a:t>
            </a:r>
            <a:r>
              <a:rPr lang="en-GB" sz="1700" dirty="0" err="1" smtClean="0">
                <a:solidFill>
                  <a:srgbClr val="0070C0"/>
                </a:solidFill>
              </a:rPr>
              <a:t>glTexCoordPointer</a:t>
            </a:r>
            <a:r>
              <a:rPr lang="en-GB" sz="1700" dirty="0" smtClean="0">
                <a:solidFill>
                  <a:srgbClr val="0070C0"/>
                </a:solidFill>
              </a:rPr>
              <a:t>(</a:t>
            </a:r>
            <a:r>
              <a:rPr lang="en-GB" sz="1700" dirty="0" err="1" smtClean="0">
                <a:solidFill>
                  <a:srgbClr val="0070C0"/>
                </a:solidFill>
              </a:rPr>
              <a:t>GLint</a:t>
            </a:r>
            <a:r>
              <a:rPr lang="en-GB" sz="1700" dirty="0" smtClean="0">
                <a:solidFill>
                  <a:srgbClr val="0070C0"/>
                </a:solidFill>
              </a:rPr>
              <a:t> </a:t>
            </a:r>
            <a:r>
              <a:rPr lang="en-GB" sz="1700" dirty="0">
                <a:solidFill>
                  <a:srgbClr val="0070C0"/>
                </a:solidFill>
              </a:rPr>
              <a:t>size, </a:t>
            </a:r>
            <a:r>
              <a:rPr lang="en-GB" sz="1700" dirty="0" err="1">
                <a:solidFill>
                  <a:srgbClr val="0070C0"/>
                </a:solidFill>
              </a:rPr>
              <a:t>GLenum</a:t>
            </a:r>
            <a:r>
              <a:rPr lang="en-GB" sz="1700" dirty="0">
                <a:solidFill>
                  <a:srgbClr val="0070C0"/>
                </a:solidFill>
              </a:rPr>
              <a:t> type, </a:t>
            </a:r>
            <a:r>
              <a:rPr lang="en-GB" sz="1700" dirty="0" err="1">
                <a:solidFill>
                  <a:srgbClr val="0070C0"/>
                </a:solidFill>
              </a:rPr>
              <a:t>GLsizei</a:t>
            </a:r>
            <a:r>
              <a:rPr lang="en-GB" sz="1700" dirty="0">
                <a:solidFill>
                  <a:srgbClr val="0070C0"/>
                </a:solidFill>
              </a:rPr>
              <a:t> stride, </a:t>
            </a:r>
            <a:r>
              <a:rPr lang="en-GB" sz="1700" dirty="0" err="1" smtClean="0">
                <a:solidFill>
                  <a:srgbClr val="0070C0"/>
                </a:solidFill>
              </a:rPr>
              <a:t>GLvoid</a:t>
            </a:r>
            <a:r>
              <a:rPr lang="en-GB" sz="1700" dirty="0">
                <a:solidFill>
                  <a:srgbClr val="0070C0"/>
                </a:solidFill>
              </a:rPr>
              <a:t>* </a:t>
            </a:r>
            <a:r>
              <a:rPr lang="en-GB" sz="1700" dirty="0" err="1" smtClean="0">
                <a:solidFill>
                  <a:srgbClr val="0070C0"/>
                </a:solidFill>
              </a:rPr>
              <a:t>ptr</a:t>
            </a:r>
            <a:r>
              <a:rPr lang="en-GB" sz="1700" dirty="0" smtClean="0">
                <a:solidFill>
                  <a:srgbClr val="0070C0"/>
                </a:solidFill>
              </a:rPr>
              <a:t>);</a:t>
            </a:r>
          </a:p>
          <a:p>
            <a:pPr marL="27432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GB" dirty="0">
                <a:solidFill>
                  <a:srgbClr val="0070C0"/>
                </a:solidFill>
              </a:rPr>
              <a:t>s</a:t>
            </a:r>
            <a:r>
              <a:rPr lang="en-GB" dirty="0" smtClean="0">
                <a:solidFill>
                  <a:srgbClr val="0070C0"/>
                </a:solidFill>
              </a:rPr>
              <a:t>ize</a:t>
            </a:r>
            <a:r>
              <a:rPr lang="en-GB" dirty="0" smtClean="0"/>
              <a:t> is the number of coordinates per vertex.</a:t>
            </a:r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type</a:t>
            </a:r>
            <a:r>
              <a:rPr lang="en-GB" dirty="0"/>
              <a:t> could be any of: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GL_SHORT, GL_INT, GL_FLOAT, GL_DOUBLE.</a:t>
            </a:r>
          </a:p>
          <a:p>
            <a:r>
              <a:rPr lang="en-GB" dirty="0">
                <a:solidFill>
                  <a:srgbClr val="0070C0"/>
                </a:solidFill>
              </a:rPr>
              <a:t>s</a:t>
            </a:r>
            <a:r>
              <a:rPr lang="en-GB" dirty="0" smtClean="0">
                <a:solidFill>
                  <a:srgbClr val="0070C0"/>
                </a:solidFill>
              </a:rPr>
              <a:t>tride </a:t>
            </a:r>
            <a:r>
              <a:rPr lang="en-GB" dirty="0" smtClean="0"/>
              <a:t>is </a:t>
            </a:r>
            <a:r>
              <a:rPr lang="en-GB" dirty="0"/>
              <a:t>the </a:t>
            </a:r>
            <a:r>
              <a:rPr lang="en-GB" dirty="0" smtClean="0"/>
              <a:t>offset in bytes between array elements.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3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Rendering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There are multiple methods that allow drawing of </a:t>
            </a:r>
            <a:r>
              <a:rPr lang="en-GB" dirty="0"/>
              <a:t>V</a:t>
            </a:r>
            <a:r>
              <a:rPr lang="en-GB" dirty="0" smtClean="0"/>
              <a:t>ertex Arrays.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Each with different functions.</a:t>
            </a:r>
            <a:endParaRPr lang="en-GB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endParaRPr lang="en-GB" dirty="0" smtClean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GB" sz="1600" dirty="0" smtClean="0">
                <a:solidFill>
                  <a:srgbClr val="0070C0"/>
                </a:solidFill>
              </a:rPr>
              <a:t>void </a:t>
            </a:r>
            <a:r>
              <a:rPr lang="en-GB" sz="1600" dirty="0" err="1" smtClean="0">
                <a:solidFill>
                  <a:srgbClr val="0070C0"/>
                </a:solidFill>
              </a:rPr>
              <a:t>glDrawArrays</a:t>
            </a:r>
            <a:r>
              <a:rPr lang="en-GB" sz="1600" dirty="0" smtClean="0">
                <a:solidFill>
                  <a:srgbClr val="0070C0"/>
                </a:solidFill>
              </a:rPr>
              <a:t>(</a:t>
            </a:r>
            <a:r>
              <a:rPr lang="en-GB" sz="1600" dirty="0" err="1" smtClean="0">
                <a:solidFill>
                  <a:srgbClr val="0070C0"/>
                </a:solidFill>
              </a:rPr>
              <a:t>GLenum</a:t>
            </a:r>
            <a:r>
              <a:rPr lang="en-GB" sz="1600" dirty="0" smtClean="0">
                <a:solidFill>
                  <a:srgbClr val="0070C0"/>
                </a:solidFill>
              </a:rPr>
              <a:t> mode, </a:t>
            </a:r>
            <a:r>
              <a:rPr lang="en-GB" sz="1600" dirty="0" err="1" smtClean="0">
                <a:solidFill>
                  <a:srgbClr val="0070C0"/>
                </a:solidFill>
              </a:rPr>
              <a:t>GLint</a:t>
            </a:r>
            <a:r>
              <a:rPr lang="en-GB" sz="1600" dirty="0" smtClean="0">
                <a:solidFill>
                  <a:srgbClr val="0070C0"/>
                </a:solidFill>
              </a:rPr>
              <a:t> first, </a:t>
            </a:r>
            <a:r>
              <a:rPr lang="en-GB" sz="1600" dirty="0" err="1" smtClean="0">
                <a:solidFill>
                  <a:srgbClr val="0070C0"/>
                </a:solidFill>
              </a:rPr>
              <a:t>GLsizei</a:t>
            </a:r>
            <a:r>
              <a:rPr lang="en-GB" sz="1600" dirty="0" smtClean="0">
                <a:solidFill>
                  <a:srgbClr val="0070C0"/>
                </a:solidFill>
              </a:rPr>
              <a:t> count);</a:t>
            </a:r>
            <a:endParaRPr lang="en-GB" sz="1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1600" dirty="0" smtClean="0">
                <a:solidFill>
                  <a:srgbClr val="0070C0"/>
                </a:solidFill>
              </a:rPr>
              <a:t>void </a:t>
            </a:r>
            <a:r>
              <a:rPr lang="en-GB" sz="1600" dirty="0" err="1" smtClean="0">
                <a:solidFill>
                  <a:srgbClr val="0070C0"/>
                </a:solidFill>
              </a:rPr>
              <a:t>glMultiDrawArrays</a:t>
            </a:r>
            <a:r>
              <a:rPr lang="en-GB" sz="1600" dirty="0">
                <a:solidFill>
                  <a:srgbClr val="0070C0"/>
                </a:solidFill>
              </a:rPr>
              <a:t>(</a:t>
            </a:r>
            <a:r>
              <a:rPr lang="en-GB" sz="1600" dirty="0" err="1">
                <a:solidFill>
                  <a:srgbClr val="0070C0"/>
                </a:solidFill>
              </a:rPr>
              <a:t>GLenum</a:t>
            </a:r>
            <a:r>
              <a:rPr lang="en-GB" sz="1600" dirty="0">
                <a:solidFill>
                  <a:srgbClr val="0070C0"/>
                </a:solidFill>
              </a:rPr>
              <a:t> mode, </a:t>
            </a:r>
            <a:r>
              <a:rPr lang="en-GB" sz="1600" dirty="0" err="1" smtClean="0">
                <a:solidFill>
                  <a:srgbClr val="0070C0"/>
                </a:solidFill>
              </a:rPr>
              <a:t>GLint</a:t>
            </a:r>
            <a:r>
              <a:rPr lang="en-GB" sz="1600" dirty="0" smtClean="0">
                <a:solidFill>
                  <a:srgbClr val="0070C0"/>
                </a:solidFill>
              </a:rPr>
              <a:t>* first</a:t>
            </a:r>
            <a:r>
              <a:rPr lang="en-GB" sz="1600" dirty="0">
                <a:solidFill>
                  <a:srgbClr val="0070C0"/>
                </a:solidFill>
              </a:rPr>
              <a:t>, </a:t>
            </a:r>
            <a:r>
              <a:rPr lang="en-GB" sz="1600" dirty="0" err="1" smtClean="0">
                <a:solidFill>
                  <a:srgbClr val="0070C0"/>
                </a:solidFill>
              </a:rPr>
              <a:t>GLsizei</a:t>
            </a:r>
            <a:r>
              <a:rPr lang="en-GB" sz="1600" dirty="0" smtClean="0">
                <a:solidFill>
                  <a:srgbClr val="0070C0"/>
                </a:solidFill>
              </a:rPr>
              <a:t>* count, </a:t>
            </a:r>
            <a:r>
              <a:rPr lang="en-GB" sz="1600" dirty="0" err="1" smtClean="0">
                <a:solidFill>
                  <a:srgbClr val="0070C0"/>
                </a:solidFill>
              </a:rPr>
              <a:t>GLsizei</a:t>
            </a:r>
            <a:r>
              <a:rPr lang="en-GB" sz="1600" dirty="0" smtClean="0">
                <a:solidFill>
                  <a:srgbClr val="0070C0"/>
                </a:solidFill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</a:rPr>
              <a:t>primcount</a:t>
            </a:r>
            <a:r>
              <a:rPr lang="en-GB" sz="1600" dirty="0" smtClean="0">
                <a:solidFill>
                  <a:srgbClr val="0070C0"/>
                </a:solidFill>
              </a:rPr>
              <a:t>);</a:t>
            </a:r>
          </a:p>
          <a:p>
            <a:pPr marL="274320" lvl="1" indent="0">
              <a:buNone/>
            </a:pPr>
            <a:r>
              <a:rPr lang="en-GB" sz="1600" dirty="0" smtClean="0">
                <a:solidFill>
                  <a:srgbClr val="0070C0"/>
                </a:solidFill>
              </a:rPr>
              <a:t>void </a:t>
            </a:r>
            <a:r>
              <a:rPr lang="en-GB" sz="1600" dirty="0" err="1" smtClean="0">
                <a:solidFill>
                  <a:srgbClr val="0070C0"/>
                </a:solidFill>
              </a:rPr>
              <a:t>glDrawElements</a:t>
            </a:r>
            <a:r>
              <a:rPr lang="en-GB" sz="1600" dirty="0">
                <a:solidFill>
                  <a:srgbClr val="0070C0"/>
                </a:solidFill>
              </a:rPr>
              <a:t>(</a:t>
            </a:r>
            <a:r>
              <a:rPr lang="en-GB" sz="1600" dirty="0" err="1">
                <a:solidFill>
                  <a:srgbClr val="0070C0"/>
                </a:solidFill>
              </a:rPr>
              <a:t>GLenum</a:t>
            </a:r>
            <a:r>
              <a:rPr lang="en-GB" sz="1600" dirty="0">
                <a:solidFill>
                  <a:srgbClr val="0070C0"/>
                </a:solidFill>
              </a:rPr>
              <a:t> mode, </a:t>
            </a:r>
            <a:r>
              <a:rPr lang="en-GB" sz="1600" dirty="0" err="1" smtClean="0">
                <a:solidFill>
                  <a:srgbClr val="0070C0"/>
                </a:solidFill>
              </a:rPr>
              <a:t>GLsizei</a:t>
            </a:r>
            <a:r>
              <a:rPr lang="en-GB" sz="1600" dirty="0" smtClean="0">
                <a:solidFill>
                  <a:srgbClr val="0070C0"/>
                </a:solidFill>
              </a:rPr>
              <a:t> count, </a:t>
            </a:r>
            <a:r>
              <a:rPr lang="en-GB" sz="1600" dirty="0" err="1" smtClean="0">
                <a:solidFill>
                  <a:srgbClr val="0070C0"/>
                </a:solidFill>
              </a:rPr>
              <a:t>GLenum</a:t>
            </a:r>
            <a:r>
              <a:rPr lang="en-GB" sz="1600" dirty="0" smtClean="0">
                <a:solidFill>
                  <a:srgbClr val="0070C0"/>
                </a:solidFill>
              </a:rPr>
              <a:t> type, </a:t>
            </a:r>
            <a:r>
              <a:rPr lang="en-GB" sz="1600" dirty="0" err="1" smtClean="0">
                <a:solidFill>
                  <a:srgbClr val="0070C0"/>
                </a:solidFill>
              </a:rPr>
              <a:t>const</a:t>
            </a:r>
            <a:r>
              <a:rPr lang="en-GB" sz="1600" dirty="0" smtClean="0">
                <a:solidFill>
                  <a:srgbClr val="0070C0"/>
                </a:solidFill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</a:rPr>
              <a:t>GLvoid</a:t>
            </a:r>
            <a:r>
              <a:rPr lang="en-GB" sz="1600" dirty="0" smtClean="0">
                <a:solidFill>
                  <a:srgbClr val="0070C0"/>
                </a:solidFill>
              </a:rPr>
              <a:t> *indices);</a:t>
            </a:r>
          </a:p>
          <a:p>
            <a:pPr marL="274320" lvl="1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void </a:t>
            </a:r>
            <a:r>
              <a:rPr lang="en-GB" sz="1600" dirty="0" err="1" smtClean="0">
                <a:solidFill>
                  <a:srgbClr val="0070C0"/>
                </a:solidFill>
              </a:rPr>
              <a:t>glMultiDrawElements</a:t>
            </a:r>
            <a:r>
              <a:rPr lang="en-GB" sz="1600" dirty="0" smtClean="0">
                <a:solidFill>
                  <a:srgbClr val="0070C0"/>
                </a:solidFill>
              </a:rPr>
              <a:t>(</a:t>
            </a:r>
            <a:r>
              <a:rPr lang="en-GB" sz="1600" dirty="0" err="1">
                <a:solidFill>
                  <a:srgbClr val="0070C0"/>
                </a:solidFill>
              </a:rPr>
              <a:t>GLenum</a:t>
            </a:r>
            <a:r>
              <a:rPr lang="en-GB" sz="1600" dirty="0">
                <a:solidFill>
                  <a:srgbClr val="0070C0"/>
                </a:solidFill>
              </a:rPr>
              <a:t> mode, </a:t>
            </a:r>
            <a:r>
              <a:rPr lang="en-GB" sz="1600" dirty="0" err="1" smtClean="0">
                <a:solidFill>
                  <a:srgbClr val="0070C0"/>
                </a:solidFill>
              </a:rPr>
              <a:t>GLsizei</a:t>
            </a:r>
            <a:r>
              <a:rPr lang="en-GB" sz="1600" dirty="0" smtClean="0">
                <a:solidFill>
                  <a:srgbClr val="0070C0"/>
                </a:solidFill>
              </a:rPr>
              <a:t>* </a:t>
            </a:r>
            <a:r>
              <a:rPr lang="en-GB" sz="1600" dirty="0">
                <a:solidFill>
                  <a:srgbClr val="0070C0"/>
                </a:solidFill>
              </a:rPr>
              <a:t>count, </a:t>
            </a:r>
            <a:r>
              <a:rPr lang="en-GB" sz="1600" dirty="0" err="1">
                <a:solidFill>
                  <a:srgbClr val="0070C0"/>
                </a:solidFill>
              </a:rPr>
              <a:t>GLenum</a:t>
            </a:r>
            <a:r>
              <a:rPr lang="en-GB" sz="1600" dirty="0">
                <a:solidFill>
                  <a:srgbClr val="0070C0"/>
                </a:solidFill>
              </a:rPr>
              <a:t> type</a:t>
            </a:r>
            <a:r>
              <a:rPr lang="en-GB" sz="1600" dirty="0" smtClean="0">
                <a:solidFill>
                  <a:srgbClr val="0070C0"/>
                </a:solidFill>
              </a:rPr>
              <a:t>, </a:t>
            </a:r>
            <a:r>
              <a:rPr lang="en-GB" sz="1600" dirty="0" err="1" smtClean="0">
                <a:solidFill>
                  <a:srgbClr val="0070C0"/>
                </a:solidFill>
              </a:rPr>
              <a:t>GLvoid</a:t>
            </a:r>
            <a:r>
              <a:rPr lang="en-GB" sz="1600" dirty="0" smtClean="0">
                <a:solidFill>
                  <a:srgbClr val="0070C0"/>
                </a:solidFill>
              </a:rPr>
              <a:t>** indices);</a:t>
            </a:r>
          </a:p>
          <a:p>
            <a:pPr marL="274320" lvl="1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void </a:t>
            </a:r>
            <a:r>
              <a:rPr lang="en-GB" sz="1600" dirty="0" err="1" smtClean="0">
                <a:solidFill>
                  <a:srgbClr val="0070C0"/>
                </a:solidFill>
              </a:rPr>
              <a:t>glArrayElement</a:t>
            </a:r>
            <a:r>
              <a:rPr lang="en-GB" sz="1600" dirty="0" smtClean="0">
                <a:solidFill>
                  <a:srgbClr val="0070C0"/>
                </a:solidFill>
              </a:rPr>
              <a:t>(</a:t>
            </a:r>
            <a:r>
              <a:rPr lang="en-GB" sz="1600" dirty="0" err="1" smtClean="0">
                <a:solidFill>
                  <a:srgbClr val="0070C0"/>
                </a:solidFill>
              </a:rPr>
              <a:t>GLint</a:t>
            </a:r>
            <a:r>
              <a:rPr lang="en-GB" sz="1600" dirty="0" smtClean="0">
                <a:solidFill>
                  <a:srgbClr val="0070C0"/>
                </a:solidFill>
              </a:rPr>
              <a:t> index);</a:t>
            </a:r>
          </a:p>
        </p:txBody>
      </p:sp>
    </p:spTree>
    <p:extLst>
      <p:ext uri="{BB962C8B-B14F-4D97-AF65-F5344CB8AC3E}">
        <p14:creationId xmlns:p14="http://schemas.microsoft.com/office/powerpoint/2010/main" val="165554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Rendering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To draw a single Vertex Array use the following:</a:t>
            </a:r>
            <a:endParaRPr lang="en-GB" dirty="0"/>
          </a:p>
          <a:p>
            <a:pPr lvl="3"/>
            <a:endParaRPr lang="en-GB" dirty="0" smtClean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glDrawArrays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mode, </a:t>
            </a:r>
            <a:r>
              <a:rPr lang="en-GB" dirty="0" err="1" smtClean="0">
                <a:solidFill>
                  <a:srgbClr val="0070C0"/>
                </a:solidFill>
              </a:rPr>
              <a:t>GLint</a:t>
            </a:r>
            <a:r>
              <a:rPr lang="en-GB" dirty="0" smtClean="0">
                <a:solidFill>
                  <a:srgbClr val="0070C0"/>
                </a:solidFill>
              </a:rPr>
              <a:t> first, </a:t>
            </a:r>
            <a:r>
              <a:rPr lang="en-GB" dirty="0" err="1" smtClean="0">
                <a:solidFill>
                  <a:srgbClr val="0070C0"/>
                </a:solidFill>
              </a:rPr>
              <a:t>GLsizei</a:t>
            </a:r>
            <a:r>
              <a:rPr lang="en-GB" dirty="0" smtClean="0">
                <a:solidFill>
                  <a:srgbClr val="0070C0"/>
                </a:solidFill>
              </a:rPr>
              <a:t> count);</a:t>
            </a:r>
          </a:p>
          <a:p>
            <a:pPr marL="274320" lvl="1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 smtClean="0">
                <a:solidFill>
                  <a:srgbClr val="0070C0"/>
                </a:solidFill>
              </a:rPr>
              <a:t>ode </a:t>
            </a:r>
            <a:r>
              <a:rPr lang="en-GB" dirty="0" smtClean="0"/>
              <a:t>specifies the primitive type:</a:t>
            </a:r>
            <a:endParaRPr lang="en-GB" dirty="0"/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GL_POINTS, GL_LINE_STRIP, </a:t>
            </a:r>
            <a:r>
              <a:rPr lang="en-GB" dirty="0" err="1" smtClean="0">
                <a:solidFill>
                  <a:srgbClr val="C00000"/>
                </a:solidFill>
              </a:rPr>
              <a:t>etc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f</a:t>
            </a:r>
            <a:r>
              <a:rPr lang="en-GB" dirty="0" smtClean="0">
                <a:solidFill>
                  <a:srgbClr val="0070C0"/>
                </a:solidFill>
              </a:rPr>
              <a:t>irst </a:t>
            </a:r>
            <a:r>
              <a:rPr lang="en-GB" dirty="0" smtClean="0"/>
              <a:t>is the index at which to start.</a:t>
            </a:r>
          </a:p>
          <a:p>
            <a:r>
              <a:rPr lang="en-GB" dirty="0">
                <a:solidFill>
                  <a:srgbClr val="0070C0"/>
                </a:solidFill>
              </a:rPr>
              <a:t>c</a:t>
            </a:r>
            <a:r>
              <a:rPr lang="en-GB" dirty="0" smtClean="0">
                <a:solidFill>
                  <a:srgbClr val="0070C0"/>
                </a:solidFill>
              </a:rPr>
              <a:t>ount </a:t>
            </a:r>
            <a:r>
              <a:rPr lang="en-GB" dirty="0" smtClean="0"/>
              <a:t>is the number of indices to process.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</a:t>
            </a:r>
            <a:r>
              <a:rPr lang="en-GB" dirty="0" err="1" smtClean="0"/>
              <a:t>glDrawArrays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// activate and specify pointer to vertex array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glEnableClientState</a:t>
            </a:r>
            <a:r>
              <a:rPr lang="en-GB" dirty="0" smtClean="0"/>
              <a:t>(GL_VERTEX_ARRAY</a:t>
            </a:r>
            <a:r>
              <a:rPr lang="en-GB" dirty="0"/>
              <a:t>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glVertexPointer</a:t>
            </a:r>
            <a:r>
              <a:rPr lang="en-GB" dirty="0" smtClean="0"/>
              <a:t>(3</a:t>
            </a:r>
            <a:r>
              <a:rPr lang="en-GB" dirty="0"/>
              <a:t>, GL_FLOAT, 0, vertices);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draw a cube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glDrawArrays</a:t>
            </a:r>
            <a:r>
              <a:rPr lang="en-GB" dirty="0" smtClean="0"/>
              <a:t>(GL_TRIANGLES</a:t>
            </a:r>
            <a:r>
              <a:rPr lang="en-GB" dirty="0"/>
              <a:t>, 0, 36);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deactivate vertex arrays after drawing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glDisableClientState</a:t>
            </a:r>
            <a:r>
              <a:rPr lang="en-GB" dirty="0" smtClean="0"/>
              <a:t>(GL_VERTEX_ARRAY</a:t>
            </a:r>
            <a:r>
              <a:rPr lang="en-GB" dirty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40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Rendering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964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To enable the drawing of multiple Vertex Arrays OpenGL provides the following: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void </a:t>
            </a:r>
            <a:r>
              <a:rPr lang="en-GB" sz="1800" dirty="0" err="1" smtClean="0">
                <a:solidFill>
                  <a:srgbClr val="0070C0"/>
                </a:solidFill>
              </a:rPr>
              <a:t>glMultiDrawArrays</a:t>
            </a:r>
            <a:r>
              <a:rPr lang="en-GB" sz="1800" dirty="0">
                <a:solidFill>
                  <a:srgbClr val="0070C0"/>
                </a:solidFill>
              </a:rPr>
              <a:t>(</a:t>
            </a:r>
            <a:r>
              <a:rPr lang="en-GB" sz="1800" dirty="0" err="1">
                <a:solidFill>
                  <a:srgbClr val="0070C0"/>
                </a:solidFill>
              </a:rPr>
              <a:t>GLenum</a:t>
            </a:r>
            <a:r>
              <a:rPr lang="en-GB" sz="1800" dirty="0">
                <a:solidFill>
                  <a:srgbClr val="0070C0"/>
                </a:solidFill>
              </a:rPr>
              <a:t> mode, </a:t>
            </a:r>
            <a:r>
              <a:rPr lang="en-GB" sz="1800" dirty="0" err="1" smtClean="0">
                <a:solidFill>
                  <a:srgbClr val="0070C0"/>
                </a:solidFill>
              </a:rPr>
              <a:t>GLint</a:t>
            </a:r>
            <a:r>
              <a:rPr lang="en-GB" sz="1800" dirty="0" smtClean="0">
                <a:solidFill>
                  <a:srgbClr val="0070C0"/>
                </a:solidFill>
              </a:rPr>
              <a:t>* first</a:t>
            </a:r>
            <a:r>
              <a:rPr lang="en-GB" sz="1800" dirty="0">
                <a:solidFill>
                  <a:srgbClr val="0070C0"/>
                </a:solidFill>
              </a:rPr>
              <a:t>, </a:t>
            </a:r>
            <a:r>
              <a:rPr lang="en-GB" sz="1800" dirty="0" err="1" smtClean="0">
                <a:solidFill>
                  <a:srgbClr val="0070C0"/>
                </a:solidFill>
              </a:rPr>
              <a:t>GLsizei</a:t>
            </a:r>
            <a:r>
              <a:rPr lang="en-GB" sz="1800" dirty="0" smtClean="0">
                <a:solidFill>
                  <a:srgbClr val="0070C0"/>
                </a:solidFill>
              </a:rPr>
              <a:t>* count, </a:t>
            </a:r>
            <a:r>
              <a:rPr lang="en-GB" sz="1800" dirty="0" err="1" smtClean="0">
                <a:solidFill>
                  <a:srgbClr val="0070C0"/>
                </a:solidFill>
              </a:rPr>
              <a:t>GLsizei</a:t>
            </a:r>
            <a:r>
              <a:rPr lang="en-GB" sz="1800" dirty="0" smtClean="0">
                <a:solidFill>
                  <a:srgbClr val="0070C0"/>
                </a:solidFill>
              </a:rPr>
              <a:t> </a:t>
            </a:r>
            <a:r>
              <a:rPr lang="en-GB" sz="1800" dirty="0" err="1" smtClean="0">
                <a:solidFill>
                  <a:srgbClr val="0070C0"/>
                </a:solidFill>
              </a:rPr>
              <a:t>primcount</a:t>
            </a:r>
            <a:r>
              <a:rPr lang="en-GB" sz="1800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 smtClean="0">
                <a:solidFill>
                  <a:srgbClr val="0070C0"/>
                </a:solidFill>
              </a:rPr>
              <a:t>ode </a:t>
            </a:r>
            <a:r>
              <a:rPr lang="en-GB" dirty="0" smtClean="0"/>
              <a:t>is as before.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first </a:t>
            </a:r>
            <a:r>
              <a:rPr lang="en-GB" dirty="0" smtClean="0"/>
              <a:t>is an array of starting indices.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count </a:t>
            </a:r>
            <a:r>
              <a:rPr lang="en-GB" dirty="0"/>
              <a:t>is </a:t>
            </a:r>
            <a:r>
              <a:rPr lang="en-GB" dirty="0" smtClean="0"/>
              <a:t>an array consisting of the number of indices to process.</a:t>
            </a:r>
          </a:p>
          <a:p>
            <a:r>
              <a:rPr lang="en-GB" dirty="0" err="1">
                <a:solidFill>
                  <a:srgbClr val="0070C0"/>
                </a:solidFill>
              </a:rPr>
              <a:t>p</a:t>
            </a:r>
            <a:r>
              <a:rPr lang="en-GB" dirty="0" err="1" smtClean="0">
                <a:solidFill>
                  <a:srgbClr val="0070C0"/>
                </a:solidFill>
              </a:rPr>
              <a:t>rimcount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the number of Vertex Arrays to draw.</a:t>
            </a:r>
            <a:endParaRPr lang="en-GB" dirty="0"/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1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</a:t>
            </a:r>
            <a:r>
              <a:rPr lang="en-GB" dirty="0" err="1" smtClean="0"/>
              <a:t>glMultiDrawArrays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GLint</a:t>
            </a:r>
            <a:r>
              <a:rPr lang="en-GB" dirty="0"/>
              <a:t> first[];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GLsizei</a:t>
            </a:r>
            <a:r>
              <a:rPr lang="en-GB" dirty="0" smtClean="0"/>
              <a:t> </a:t>
            </a:r>
            <a:r>
              <a:rPr lang="en-GB" dirty="0"/>
              <a:t>count[];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Build our lists of first vertex and vertex count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num_objects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first[</a:t>
            </a:r>
            <a:r>
              <a:rPr lang="en-GB" dirty="0" err="1" smtClean="0"/>
              <a:t>i</a:t>
            </a:r>
            <a:r>
              <a:rPr lang="en-GB" dirty="0"/>
              <a:t>] = object[n</a:t>
            </a:r>
            <a:r>
              <a:rPr lang="en-GB" dirty="0" smtClean="0"/>
              <a:t>]-&gt;vertices[0]; </a:t>
            </a:r>
            <a:br>
              <a:rPr lang="en-GB" dirty="0" smtClean="0"/>
            </a:br>
            <a:r>
              <a:rPr lang="en-GB" dirty="0" smtClean="0"/>
              <a:t>	count[</a:t>
            </a:r>
            <a:r>
              <a:rPr lang="en-GB" dirty="0" err="1" smtClean="0"/>
              <a:t>i</a:t>
            </a:r>
            <a:r>
              <a:rPr lang="en-GB" dirty="0"/>
              <a:t>] = object[n]-&gt;</a:t>
            </a:r>
            <a:r>
              <a:rPr lang="en-GB" dirty="0" err="1"/>
              <a:t>vertex_count</a:t>
            </a:r>
            <a:r>
              <a:rPr lang="en-GB" dirty="0"/>
              <a:t>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}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Now make a single call to </a:t>
            </a:r>
            <a:r>
              <a:rPr lang="en-GB" dirty="0" err="1"/>
              <a:t>glDrawArrays</a:t>
            </a:r>
            <a:r>
              <a:rPr lang="en-GB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glMultiDrawArrays</a:t>
            </a:r>
            <a:r>
              <a:rPr lang="en-GB" dirty="0" smtClean="0"/>
              <a:t>(GL_TRIANGLES</a:t>
            </a:r>
            <a:r>
              <a:rPr lang="en-GB" dirty="0"/>
              <a:t>, first, count, </a:t>
            </a:r>
            <a:r>
              <a:rPr lang="en-GB" dirty="0" err="1"/>
              <a:t>num_objects</a:t>
            </a:r>
            <a:r>
              <a:rPr lang="en-GB" dirty="0"/>
              <a:t>);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37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r>
              <a:rPr lang="en-GB" dirty="0" smtClean="0"/>
              <a:t>OpenGL Optimisations</a:t>
            </a:r>
            <a:endParaRPr lang="en-GB" dirty="0"/>
          </a:p>
          <a:p>
            <a:pPr lvl="1"/>
            <a:r>
              <a:rPr lang="en-GB" dirty="0" smtClean="0"/>
              <a:t>Display Lists</a:t>
            </a:r>
          </a:p>
          <a:p>
            <a:pPr lvl="1"/>
            <a:r>
              <a:rPr lang="en-GB" dirty="0" smtClean="0"/>
              <a:t>Vertex Arrays</a:t>
            </a:r>
          </a:p>
          <a:p>
            <a:pPr lvl="1"/>
            <a:r>
              <a:rPr lang="en-GB" dirty="0" smtClean="0"/>
              <a:t>Frustum Culling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88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Rendering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829800" cy="5029200"/>
          </a:xfrm>
        </p:spPr>
        <p:txBody>
          <a:bodyPr>
            <a:normAutofit/>
          </a:bodyPr>
          <a:lstStyle/>
          <a:p>
            <a:r>
              <a:rPr lang="en-GB" dirty="0" err="1" smtClean="0"/>
              <a:t>glDrawElements</a:t>
            </a:r>
            <a:r>
              <a:rPr lang="en-GB" dirty="0" smtClean="0"/>
              <a:t>() is similar to </a:t>
            </a:r>
            <a:r>
              <a:rPr lang="en-GB" dirty="0" err="1" smtClean="0"/>
              <a:t>glDrawArrays</a:t>
            </a:r>
            <a:r>
              <a:rPr lang="en-GB" dirty="0" smtClean="0"/>
              <a:t>, but allows the programmer to specify the array elements in any order.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And to access them as many times as you like.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700" dirty="0" smtClean="0">
                <a:solidFill>
                  <a:srgbClr val="0070C0"/>
                </a:solidFill>
              </a:rPr>
              <a:t>void </a:t>
            </a:r>
            <a:r>
              <a:rPr lang="en-GB" sz="1700" dirty="0" err="1" smtClean="0">
                <a:solidFill>
                  <a:srgbClr val="0070C0"/>
                </a:solidFill>
              </a:rPr>
              <a:t>glDrawElements</a:t>
            </a:r>
            <a:r>
              <a:rPr lang="en-GB" sz="1700" dirty="0">
                <a:solidFill>
                  <a:srgbClr val="0070C0"/>
                </a:solidFill>
              </a:rPr>
              <a:t>(</a:t>
            </a:r>
            <a:r>
              <a:rPr lang="en-GB" sz="1700" dirty="0" err="1">
                <a:solidFill>
                  <a:srgbClr val="0070C0"/>
                </a:solidFill>
              </a:rPr>
              <a:t>GLenum</a:t>
            </a:r>
            <a:r>
              <a:rPr lang="en-GB" sz="1700" dirty="0">
                <a:solidFill>
                  <a:srgbClr val="0070C0"/>
                </a:solidFill>
              </a:rPr>
              <a:t> mode, </a:t>
            </a:r>
            <a:r>
              <a:rPr lang="en-GB" sz="1700" dirty="0" err="1" smtClean="0">
                <a:solidFill>
                  <a:srgbClr val="0070C0"/>
                </a:solidFill>
              </a:rPr>
              <a:t>GLsizei</a:t>
            </a:r>
            <a:r>
              <a:rPr lang="en-GB" sz="1700" dirty="0" smtClean="0">
                <a:solidFill>
                  <a:srgbClr val="0070C0"/>
                </a:solidFill>
              </a:rPr>
              <a:t> count, </a:t>
            </a:r>
            <a:r>
              <a:rPr lang="en-GB" sz="1700" dirty="0" err="1" smtClean="0">
                <a:solidFill>
                  <a:srgbClr val="0070C0"/>
                </a:solidFill>
              </a:rPr>
              <a:t>GLenum</a:t>
            </a:r>
            <a:r>
              <a:rPr lang="en-GB" sz="1700" dirty="0" smtClean="0">
                <a:solidFill>
                  <a:srgbClr val="0070C0"/>
                </a:solidFill>
              </a:rPr>
              <a:t> type, </a:t>
            </a:r>
            <a:r>
              <a:rPr lang="en-GB" sz="1700" dirty="0" err="1" smtClean="0">
                <a:solidFill>
                  <a:srgbClr val="0070C0"/>
                </a:solidFill>
              </a:rPr>
              <a:t>const</a:t>
            </a:r>
            <a:r>
              <a:rPr lang="en-GB" sz="1700" dirty="0" smtClean="0">
                <a:solidFill>
                  <a:srgbClr val="0070C0"/>
                </a:solidFill>
              </a:rPr>
              <a:t> </a:t>
            </a:r>
            <a:r>
              <a:rPr lang="en-GB" sz="1700" dirty="0" err="1" smtClean="0">
                <a:solidFill>
                  <a:srgbClr val="0070C0"/>
                </a:solidFill>
              </a:rPr>
              <a:t>GLvoid</a:t>
            </a:r>
            <a:r>
              <a:rPr lang="en-GB" sz="1700" dirty="0" smtClean="0">
                <a:solidFill>
                  <a:srgbClr val="0070C0"/>
                </a:solidFill>
              </a:rPr>
              <a:t> *indices);</a:t>
            </a:r>
          </a:p>
          <a:p>
            <a:pPr marL="0" indent="0">
              <a:buNone/>
            </a:pPr>
            <a:endParaRPr lang="en-GB" sz="1700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 smtClean="0">
                <a:solidFill>
                  <a:srgbClr val="0070C0"/>
                </a:solidFill>
              </a:rPr>
              <a:t>ode </a:t>
            </a:r>
            <a:r>
              <a:rPr lang="en-GB" dirty="0" smtClean="0"/>
              <a:t>and </a:t>
            </a:r>
            <a:r>
              <a:rPr lang="en-GB" dirty="0">
                <a:solidFill>
                  <a:srgbClr val="0070C0"/>
                </a:solidFill>
              </a:rPr>
              <a:t>count </a:t>
            </a:r>
            <a:r>
              <a:rPr lang="en-GB" dirty="0" smtClean="0"/>
              <a:t>are as in </a:t>
            </a:r>
            <a:r>
              <a:rPr lang="en-GB" dirty="0" err="1" smtClean="0"/>
              <a:t>glDrawArrays</a:t>
            </a:r>
            <a:r>
              <a:rPr lang="en-GB" dirty="0" smtClean="0"/>
              <a:t>() </a:t>
            </a:r>
            <a:r>
              <a:rPr lang="en-GB" dirty="0"/>
              <a:t>as before.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ype </a:t>
            </a:r>
            <a:r>
              <a:rPr lang="en-GB" dirty="0" smtClean="0"/>
              <a:t>is the data type of the values in indices.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GL_UNSIGNED_BYTE, GL_UNSIGNED_SHORT, GL_UNSIGNED_INT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ndices</a:t>
            </a:r>
            <a:r>
              <a:rPr lang="en-GB" dirty="0" smtClean="0"/>
              <a:t> is </a:t>
            </a:r>
            <a:r>
              <a:rPr lang="en-GB" dirty="0"/>
              <a:t>an array </a:t>
            </a:r>
            <a:r>
              <a:rPr lang="en-GB" dirty="0" smtClean="0"/>
              <a:t>of indices for the vertices you want to render.</a:t>
            </a:r>
            <a:endParaRPr lang="en-GB" dirty="0"/>
          </a:p>
          <a:p>
            <a:pPr marL="0" indent="0">
              <a:buNone/>
            </a:pPr>
            <a:endParaRPr lang="en-GB" sz="17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</a:t>
            </a:r>
            <a:r>
              <a:rPr lang="en-GB" dirty="0" err="1" smtClean="0"/>
              <a:t>glDrawElements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// activate and specify pointer to vertex array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glEnableClientState</a:t>
            </a:r>
            <a:r>
              <a:rPr lang="en-GB" dirty="0" smtClean="0"/>
              <a:t>(GL_VERTEX_ARRAY);</a:t>
            </a:r>
            <a:br>
              <a:rPr lang="en-GB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err="1" smtClean="0"/>
              <a:t>glVertexPointer</a:t>
            </a:r>
            <a:r>
              <a:rPr lang="en-GB" dirty="0" smtClean="0"/>
              <a:t>(3</a:t>
            </a:r>
            <a:r>
              <a:rPr lang="en-GB" dirty="0"/>
              <a:t>, GL_FLOAT, 0, vertices);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draw a cube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glDrawElements</a:t>
            </a:r>
            <a:r>
              <a:rPr lang="en-GB" dirty="0" smtClean="0"/>
              <a:t>(GL_TRIANGLES</a:t>
            </a:r>
            <a:r>
              <a:rPr lang="en-GB" dirty="0"/>
              <a:t>, 36, GL_UNSIGNED_BYTE, indices);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// </a:t>
            </a:r>
            <a:r>
              <a:rPr lang="en-GB" dirty="0"/>
              <a:t>deactivate vertex arrays after drawing </a:t>
            </a:r>
            <a:r>
              <a:rPr lang="en-GB" dirty="0" err="1"/>
              <a:t>glDisableClientState</a:t>
            </a:r>
            <a:r>
              <a:rPr lang="en-GB" dirty="0"/>
              <a:t>(GL_VERTEX_ARRAY);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810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Rendering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18086"/>
            <a:ext cx="91440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Similar to </a:t>
            </a:r>
            <a:r>
              <a:rPr lang="en-GB" dirty="0" err="1" smtClean="0"/>
              <a:t>glMultiDrawArrays</a:t>
            </a:r>
            <a:r>
              <a:rPr lang="en-GB" dirty="0" smtClean="0"/>
              <a:t>(), OpenGL provides a method to draw multiple elements.</a:t>
            </a:r>
            <a:endParaRPr lang="en-GB" dirty="0"/>
          </a:p>
          <a:p>
            <a:endParaRPr lang="en-GB" sz="17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 smtClean="0">
                <a:solidFill>
                  <a:srgbClr val="0070C0"/>
                </a:solidFill>
              </a:rPr>
              <a:t>void </a:t>
            </a:r>
            <a:r>
              <a:rPr lang="en-GB" sz="1700" dirty="0" err="1" smtClean="0">
                <a:solidFill>
                  <a:srgbClr val="0070C0"/>
                </a:solidFill>
              </a:rPr>
              <a:t>glMultiDrawElements</a:t>
            </a:r>
            <a:r>
              <a:rPr lang="en-GB" sz="1700" dirty="0" smtClean="0">
                <a:solidFill>
                  <a:srgbClr val="0070C0"/>
                </a:solidFill>
              </a:rPr>
              <a:t>(</a:t>
            </a:r>
            <a:r>
              <a:rPr lang="en-GB" sz="1700" dirty="0" err="1">
                <a:solidFill>
                  <a:srgbClr val="0070C0"/>
                </a:solidFill>
              </a:rPr>
              <a:t>GLenum</a:t>
            </a:r>
            <a:r>
              <a:rPr lang="en-GB" sz="1700" dirty="0">
                <a:solidFill>
                  <a:srgbClr val="0070C0"/>
                </a:solidFill>
              </a:rPr>
              <a:t> mode, </a:t>
            </a:r>
            <a:r>
              <a:rPr lang="en-GB" sz="1700" dirty="0" err="1" smtClean="0">
                <a:solidFill>
                  <a:srgbClr val="0070C0"/>
                </a:solidFill>
              </a:rPr>
              <a:t>GLsizei</a:t>
            </a:r>
            <a:r>
              <a:rPr lang="en-GB" sz="1700" dirty="0" smtClean="0">
                <a:solidFill>
                  <a:srgbClr val="0070C0"/>
                </a:solidFill>
              </a:rPr>
              <a:t>* </a:t>
            </a:r>
            <a:r>
              <a:rPr lang="en-GB" sz="1700" dirty="0">
                <a:solidFill>
                  <a:srgbClr val="0070C0"/>
                </a:solidFill>
              </a:rPr>
              <a:t>count, </a:t>
            </a:r>
            <a:r>
              <a:rPr lang="en-GB" sz="1700" dirty="0" err="1">
                <a:solidFill>
                  <a:srgbClr val="0070C0"/>
                </a:solidFill>
              </a:rPr>
              <a:t>GLenum</a:t>
            </a:r>
            <a:r>
              <a:rPr lang="en-GB" sz="1700" dirty="0">
                <a:solidFill>
                  <a:srgbClr val="0070C0"/>
                </a:solidFill>
              </a:rPr>
              <a:t> type</a:t>
            </a:r>
            <a:r>
              <a:rPr lang="en-GB" sz="1700" dirty="0" smtClean="0">
                <a:solidFill>
                  <a:srgbClr val="0070C0"/>
                </a:solidFill>
              </a:rPr>
              <a:t>, </a:t>
            </a:r>
            <a:r>
              <a:rPr lang="en-GB" sz="1700" dirty="0" err="1" smtClean="0">
                <a:solidFill>
                  <a:srgbClr val="0070C0"/>
                </a:solidFill>
              </a:rPr>
              <a:t>GLvoid</a:t>
            </a:r>
            <a:r>
              <a:rPr lang="en-GB" sz="1700" dirty="0" smtClean="0">
                <a:solidFill>
                  <a:srgbClr val="0070C0"/>
                </a:solidFill>
              </a:rPr>
              <a:t>** indices);</a:t>
            </a:r>
          </a:p>
          <a:p>
            <a:pPr marL="0" indent="0">
              <a:buNone/>
            </a:pPr>
            <a:endParaRPr lang="en-GB" sz="1700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**indices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 smtClean="0"/>
              <a:t>now a pointer to the starting address in an array.</a:t>
            </a:r>
            <a:endParaRPr lang="en-GB" dirty="0"/>
          </a:p>
          <a:p>
            <a:pPr marL="0" indent="0">
              <a:buNone/>
            </a:pPr>
            <a:endParaRPr lang="en-GB" sz="17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Vertex Array - Rendering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Finally there is:</a:t>
            </a:r>
          </a:p>
          <a:p>
            <a:pPr marL="0" indent="0">
              <a:buNone/>
            </a:pPr>
            <a:endParaRPr lang="en-GB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400" dirty="0" smtClean="0">
                <a:solidFill>
                  <a:srgbClr val="0070C0"/>
                </a:solidFill>
              </a:rPr>
              <a:t>	</a:t>
            </a:r>
            <a:r>
              <a:rPr lang="en-GB" sz="2000" dirty="0" smtClean="0">
                <a:solidFill>
                  <a:srgbClr val="0070C0"/>
                </a:solidFill>
              </a:rPr>
              <a:t>void </a:t>
            </a:r>
            <a:r>
              <a:rPr lang="en-GB" sz="2000" dirty="0" err="1" smtClean="0">
                <a:solidFill>
                  <a:srgbClr val="0070C0"/>
                </a:solidFill>
              </a:rPr>
              <a:t>glArrayElement</a:t>
            </a:r>
            <a:r>
              <a:rPr lang="en-GB" sz="2000" dirty="0" smtClean="0">
                <a:solidFill>
                  <a:srgbClr val="0070C0"/>
                </a:solidFill>
              </a:rPr>
              <a:t>(</a:t>
            </a:r>
            <a:r>
              <a:rPr lang="en-GB" sz="2000" dirty="0" err="1" smtClean="0">
                <a:solidFill>
                  <a:srgbClr val="0070C0"/>
                </a:solidFill>
              </a:rPr>
              <a:t>GLint</a:t>
            </a:r>
            <a:r>
              <a:rPr lang="en-GB" sz="2000" dirty="0" smtClean="0">
                <a:solidFill>
                  <a:srgbClr val="0070C0"/>
                </a:solidFill>
              </a:rPr>
              <a:t> index</a:t>
            </a:r>
            <a:r>
              <a:rPr lang="en-GB" sz="2000" dirty="0">
                <a:solidFill>
                  <a:srgbClr val="0070C0"/>
                </a:solidFill>
              </a:rPr>
              <a:t>);</a:t>
            </a:r>
          </a:p>
          <a:p>
            <a:pPr lvl="4"/>
            <a:endParaRPr lang="en-GB" dirty="0" smtClean="0"/>
          </a:p>
          <a:p>
            <a:r>
              <a:rPr lang="en-GB" dirty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ndex </a:t>
            </a:r>
            <a:r>
              <a:rPr lang="en-GB" dirty="0" smtClean="0"/>
              <a:t>is the vertex to render.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/>
          </a:p>
          <a:p>
            <a:r>
              <a:rPr lang="en-GB" dirty="0" smtClean="0"/>
              <a:t>This function allows you to render a single vertex.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Only slightly more efficient than a </a:t>
            </a:r>
            <a:r>
              <a:rPr lang="en-GB" dirty="0" err="1" smtClean="0">
                <a:solidFill>
                  <a:srgbClr val="C00000"/>
                </a:solidFill>
              </a:rPr>
              <a:t>glBegin</a:t>
            </a:r>
            <a:r>
              <a:rPr lang="en-GB" dirty="0" smtClean="0">
                <a:solidFill>
                  <a:srgbClr val="C00000"/>
                </a:solidFill>
              </a:rPr>
              <a:t>() / </a:t>
            </a:r>
            <a:r>
              <a:rPr lang="en-GB" dirty="0" err="1" smtClean="0">
                <a:solidFill>
                  <a:srgbClr val="C00000"/>
                </a:solidFill>
              </a:rPr>
              <a:t>glEnd</a:t>
            </a:r>
            <a:r>
              <a:rPr lang="en-GB" dirty="0" smtClean="0">
                <a:solidFill>
                  <a:srgbClr val="C00000"/>
                </a:solidFill>
              </a:rPr>
              <a:t>() block.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 err="1" smtClean="0"/>
              <a:t>glDrawElements</a:t>
            </a:r>
            <a:r>
              <a:rPr lang="en-GB" dirty="0" smtClean="0"/>
              <a:t>() is the better option.</a:t>
            </a:r>
            <a:endParaRPr lang="en-GB" dirty="0"/>
          </a:p>
          <a:p>
            <a:pPr marL="274320" lvl="1" indent="0">
              <a:buNone/>
            </a:pPr>
            <a:endParaRPr lang="en-GB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Frustum Culling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view frustum defines the region of world space that the player can see through the viewport.</a:t>
            </a:r>
            <a:endParaRPr lang="en-GB" dirty="0" smtClean="0">
              <a:solidFill>
                <a:srgbClr val="C00000"/>
              </a:solidFill>
            </a:endParaRPr>
          </a:p>
          <a:p>
            <a:pPr lvl="4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Anything that falls outside of this area is not visible.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And should not be sent for drawing.</a:t>
            </a:r>
          </a:p>
          <a:p>
            <a:pPr lvl="5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OpenGL does cull polygons that fall outside of the view frustum by default.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But this is on a triangle by triangle basis.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5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Frustum Culling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optimise we need to discard whole objects</a:t>
            </a:r>
          </a:p>
          <a:p>
            <a:pPr marL="457200" lvl="2"/>
            <a:r>
              <a:rPr lang="en-GB" sz="2000" dirty="0" smtClean="0">
                <a:solidFill>
                  <a:srgbClr val="C00000"/>
                </a:solidFill>
              </a:rPr>
              <a:t>Before OpenGL sorts out what is visible or not.</a:t>
            </a:r>
            <a:endParaRPr lang="en-GB" dirty="0" smtClean="0">
              <a:solidFill>
                <a:srgbClr val="C00000"/>
              </a:solidFill>
            </a:endParaRPr>
          </a:p>
          <a:p>
            <a:pPr lvl="4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To do this we give each of our models / objects a bounding volume.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Bounding box or sphere.</a:t>
            </a:r>
          </a:p>
          <a:p>
            <a:pPr lvl="5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If the bounding volume falls outside of the frustum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Do not render the object.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3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lists and Vertex Arrays improve performance.</a:t>
            </a:r>
          </a:p>
          <a:p>
            <a:pPr lvl="4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Frustum Culling reduces the workload </a:t>
            </a:r>
            <a:r>
              <a:rPr lang="en-GB" smtClean="0"/>
              <a:t>of OpenGL.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Freeing up processing time and improving frame rate.</a:t>
            </a:r>
          </a:p>
          <a:p>
            <a:pPr lvl="5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There are further improvements that can be made.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A good programmer is always looking to improve.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3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Suggested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/>
          </a:bodyPr>
          <a:lstStyle/>
          <a:p>
            <a:r>
              <a:rPr lang="en-GB" smtClean="0"/>
              <a:t>Chapter 10 </a:t>
            </a:r>
            <a:r>
              <a:rPr lang="en-GB" dirty="0" smtClean="0"/>
              <a:t>- Beginning OpenGL Game Programming</a:t>
            </a:r>
          </a:p>
          <a:p>
            <a:pPr lvl="1"/>
            <a:r>
              <a:rPr lang="en-GB" dirty="0" smtClean="0"/>
              <a:t>By Dave </a:t>
            </a:r>
            <a:r>
              <a:rPr lang="en-GB" dirty="0" err="1" smtClean="0"/>
              <a:t>Astle</a:t>
            </a:r>
            <a:r>
              <a:rPr lang="en-GB" dirty="0" smtClean="0"/>
              <a:t> &amp; Kevin Hawkins.</a:t>
            </a:r>
          </a:p>
          <a:p>
            <a:pPr lvl="1"/>
            <a:r>
              <a:rPr lang="en-GB" dirty="0" smtClean="0"/>
              <a:t>ISBN-10: 1-59200-369-9</a:t>
            </a:r>
          </a:p>
        </p:txBody>
      </p:sp>
    </p:spTree>
    <p:extLst>
      <p:ext uri="{BB962C8B-B14F-4D97-AF65-F5344CB8AC3E}">
        <p14:creationId xmlns:p14="http://schemas.microsoft.com/office/powerpoint/2010/main" val="3802703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1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to store state machine settings.</a:t>
            </a:r>
            <a:endParaRPr lang="en-GB" dirty="0" smtClean="0">
              <a:solidFill>
                <a:srgbClr val="C00000"/>
              </a:solidFill>
            </a:endParaRPr>
          </a:p>
          <a:p>
            <a:pPr lvl="4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Will vastly speed up processing.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By pre-processing and storing the commands on the video card.</a:t>
            </a:r>
          </a:p>
          <a:p>
            <a:pPr lvl="5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Unfortunately you cannot know how much of a performance gain you will get.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From vendor to vendor.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Lists -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create a display list first you need to get an ID to one.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Similar to the texture IDs work.</a:t>
            </a:r>
            <a:endParaRPr lang="en-GB" dirty="0">
              <a:solidFill>
                <a:srgbClr val="C00000"/>
              </a:solidFill>
            </a:endParaRPr>
          </a:p>
          <a:p>
            <a:pPr lvl="3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Use the following function to retrieve an ID</a:t>
            </a:r>
            <a:endParaRPr lang="en-GB" dirty="0"/>
          </a:p>
          <a:p>
            <a:endParaRPr lang="en-GB" dirty="0" smtClean="0">
              <a:solidFill>
                <a:srgbClr val="FF0000"/>
              </a:solidFill>
            </a:endParaRPr>
          </a:p>
          <a:p>
            <a:pPr marL="0" lvl="3" indent="0">
              <a:buSzPct val="85000"/>
              <a:buNone/>
            </a:pPr>
            <a:r>
              <a:rPr lang="en-GB" dirty="0" smtClean="0">
                <a:solidFill>
                  <a:srgbClr val="0070C0"/>
                </a:solidFill>
              </a:rPr>
              <a:t>		</a:t>
            </a:r>
            <a:r>
              <a:rPr lang="en-GB" dirty="0" err="1" smtClean="0">
                <a:solidFill>
                  <a:srgbClr val="0070C0"/>
                </a:solidFill>
              </a:rPr>
              <a:t>GLuint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glGenLists</a:t>
            </a:r>
            <a:r>
              <a:rPr lang="en-GB" sz="2000" dirty="0" smtClean="0">
                <a:solidFill>
                  <a:srgbClr val="0070C0"/>
                </a:solidFill>
              </a:rPr>
              <a:t>( </a:t>
            </a:r>
            <a:r>
              <a:rPr lang="en-GB" sz="2000" dirty="0" err="1" smtClean="0">
                <a:solidFill>
                  <a:srgbClr val="0070C0"/>
                </a:solidFill>
              </a:rPr>
              <a:t>Glsizei</a:t>
            </a:r>
            <a:r>
              <a:rPr lang="en-GB" sz="2000" dirty="0" smtClean="0">
                <a:solidFill>
                  <a:srgbClr val="0070C0"/>
                </a:solidFill>
              </a:rPr>
              <a:t> range);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 smtClean="0">
                <a:solidFill>
                  <a:srgbClr val="0070C0"/>
                </a:solidFill>
              </a:rPr>
              <a:t>ange</a:t>
            </a:r>
            <a:r>
              <a:rPr lang="en-GB" dirty="0" smtClean="0"/>
              <a:t> is the number of lists required.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8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Lists -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uint</a:t>
            </a:r>
            <a:r>
              <a:rPr lang="en-GB" dirty="0" smtClean="0"/>
              <a:t> returned is the ID of the first list in the range.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Increment the ID by 1 to get the next list</a:t>
            </a:r>
          </a:p>
          <a:p>
            <a:pPr lvl="3"/>
            <a:endParaRPr lang="en-GB" dirty="0"/>
          </a:p>
          <a:p>
            <a:r>
              <a:rPr lang="en-GB" dirty="0" smtClean="0"/>
              <a:t>It is possible to have an invalid ID returned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This will be represented as the value zero</a:t>
            </a:r>
          </a:p>
          <a:p>
            <a:endParaRPr lang="en-GB" dirty="0"/>
          </a:p>
          <a:p>
            <a:r>
              <a:rPr lang="en-GB" dirty="0" smtClean="0"/>
              <a:t>To check if the list ID is valid, use the following function:</a:t>
            </a:r>
          </a:p>
          <a:p>
            <a:pPr lvl="2"/>
            <a:endParaRPr lang="en-GB" dirty="0"/>
          </a:p>
          <a:p>
            <a:pPr marL="274320" lvl="1" indent="0"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glboolean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glIsList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GLuint</a:t>
            </a:r>
            <a:r>
              <a:rPr lang="en-GB" dirty="0" smtClean="0">
                <a:solidFill>
                  <a:srgbClr val="0070C0"/>
                </a:solidFill>
              </a:rPr>
              <a:t> id);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0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Lists - Populating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Populating a list is done in a similar manner to how drawing is done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Glbegin</a:t>
            </a:r>
            <a:r>
              <a:rPr lang="en-GB" dirty="0" smtClean="0">
                <a:solidFill>
                  <a:srgbClr val="C00000"/>
                </a:solidFill>
              </a:rPr>
              <a:t>() / </a:t>
            </a:r>
            <a:r>
              <a:rPr lang="en-GB" dirty="0" err="1" smtClean="0">
                <a:solidFill>
                  <a:srgbClr val="C00000"/>
                </a:solidFill>
              </a:rPr>
              <a:t>glEnd</a:t>
            </a:r>
            <a:r>
              <a:rPr lang="en-GB" dirty="0" smtClean="0">
                <a:solidFill>
                  <a:srgbClr val="C00000"/>
                </a:solidFill>
              </a:rPr>
              <a:t>() block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274320" lvl="1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glNewList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Gluint</a:t>
            </a:r>
            <a:r>
              <a:rPr lang="en-GB" dirty="0" smtClean="0">
                <a:solidFill>
                  <a:srgbClr val="0070C0"/>
                </a:solidFill>
              </a:rPr>
              <a:t> id, 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mode);</a:t>
            </a:r>
          </a:p>
          <a:p>
            <a:pPr marL="27432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glEndList</a:t>
            </a:r>
            <a:r>
              <a:rPr lang="en-GB" dirty="0" smtClean="0">
                <a:solidFill>
                  <a:srgbClr val="0070C0"/>
                </a:solidFill>
              </a:rPr>
              <a:t>();</a:t>
            </a:r>
          </a:p>
          <a:p>
            <a:pPr marL="274320" lvl="1" indent="0">
              <a:buNone/>
            </a:pPr>
            <a:endParaRPr lang="en-GB" dirty="0" smtClean="0"/>
          </a:p>
          <a:p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refers to list name.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mode</a:t>
            </a:r>
            <a:r>
              <a:rPr lang="en-GB" dirty="0" smtClean="0"/>
              <a:t> can be either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GL_COMPILE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GL_COMPILE_AND_EXECUTE</a:t>
            </a:r>
          </a:p>
        </p:txBody>
      </p:sp>
    </p:spTree>
    <p:extLst>
      <p:ext uri="{BB962C8B-B14F-4D97-AF65-F5344CB8AC3E}">
        <p14:creationId xmlns:p14="http://schemas.microsoft.com/office/powerpoint/2010/main" val="6979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Lists -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display list can be used anywhere you would have used the original code.</a:t>
            </a:r>
          </a:p>
          <a:p>
            <a:pPr lvl="5"/>
            <a:endParaRPr lang="en-GB" dirty="0" smtClean="0"/>
          </a:p>
          <a:p>
            <a:pPr marL="822960" lvl="3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</a:t>
            </a:r>
            <a:r>
              <a:rPr lang="en-GB" sz="2000" dirty="0" smtClean="0">
                <a:solidFill>
                  <a:srgbClr val="0070C0"/>
                </a:solidFill>
              </a:rPr>
              <a:t>	void </a:t>
            </a:r>
            <a:r>
              <a:rPr lang="en-GB" sz="2000" dirty="0" err="1" smtClean="0">
                <a:solidFill>
                  <a:srgbClr val="0070C0"/>
                </a:solidFill>
              </a:rPr>
              <a:t>glCallList</a:t>
            </a:r>
            <a:r>
              <a:rPr lang="en-GB" sz="2000" dirty="0" smtClean="0">
                <a:solidFill>
                  <a:srgbClr val="0070C0"/>
                </a:solidFill>
              </a:rPr>
              <a:t>(</a:t>
            </a:r>
            <a:r>
              <a:rPr lang="en-GB" sz="2000" dirty="0" err="1" smtClean="0">
                <a:solidFill>
                  <a:srgbClr val="0070C0"/>
                </a:solidFill>
              </a:rPr>
              <a:t>GLuint</a:t>
            </a:r>
            <a:r>
              <a:rPr lang="en-GB" sz="2000" dirty="0" smtClean="0">
                <a:solidFill>
                  <a:srgbClr val="0070C0"/>
                </a:solidFill>
              </a:rPr>
              <a:t> id);</a:t>
            </a:r>
          </a:p>
          <a:p>
            <a:endParaRPr lang="en-GB" dirty="0" smtClean="0"/>
          </a:p>
          <a:p>
            <a:r>
              <a:rPr lang="en-GB" dirty="0">
                <a:solidFill>
                  <a:srgbClr val="0070C0"/>
                </a:solidFill>
              </a:rPr>
              <a:t>id</a:t>
            </a:r>
            <a:r>
              <a:rPr lang="en-GB" dirty="0"/>
              <a:t> refers to list name.</a:t>
            </a:r>
          </a:p>
          <a:p>
            <a:endParaRPr lang="en-GB" dirty="0" smtClean="0"/>
          </a:p>
          <a:p>
            <a:r>
              <a:rPr lang="en-GB" dirty="0" smtClean="0"/>
              <a:t>All commands in the list will be executed in order.</a:t>
            </a:r>
          </a:p>
        </p:txBody>
      </p:sp>
    </p:spTree>
    <p:extLst>
      <p:ext uri="{BB962C8B-B14F-4D97-AF65-F5344CB8AC3E}">
        <p14:creationId xmlns:p14="http://schemas.microsoft.com/office/powerpoint/2010/main" val="16866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Lists -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execute multiple lists at the same time, use the following</a:t>
            </a:r>
          </a:p>
          <a:p>
            <a:endParaRPr lang="en-GB" dirty="0"/>
          </a:p>
          <a:p>
            <a:pPr marL="822960" lvl="3" indent="0">
              <a:buNone/>
            </a:pPr>
            <a:r>
              <a:rPr lang="en-GB" dirty="0">
                <a:solidFill>
                  <a:srgbClr val="0070C0"/>
                </a:solidFill>
              </a:rPr>
              <a:t>v</a:t>
            </a:r>
            <a:r>
              <a:rPr lang="en-GB" dirty="0" smtClean="0">
                <a:solidFill>
                  <a:srgbClr val="0070C0"/>
                </a:solidFill>
              </a:rPr>
              <a:t>oid </a:t>
            </a:r>
            <a:r>
              <a:rPr lang="en-GB" dirty="0" err="1" smtClean="0">
                <a:solidFill>
                  <a:srgbClr val="0070C0"/>
                </a:solidFill>
              </a:rPr>
              <a:t>glCallLists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GLsizei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num</a:t>
            </a:r>
            <a:r>
              <a:rPr lang="en-GB" dirty="0" smtClean="0">
                <a:solidFill>
                  <a:srgbClr val="0070C0"/>
                </a:solidFill>
              </a:rPr>
              <a:t>, 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type, </a:t>
            </a:r>
            <a:r>
              <a:rPr lang="en-GB" dirty="0" err="1" smtClean="0">
                <a:solidFill>
                  <a:srgbClr val="0070C0"/>
                </a:solidFill>
              </a:rPr>
              <a:t>const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Glvoid</a:t>
            </a:r>
            <a:r>
              <a:rPr lang="en-GB" dirty="0" smtClean="0">
                <a:solidFill>
                  <a:srgbClr val="0070C0"/>
                </a:solidFill>
              </a:rPr>
              <a:t>* lists);</a:t>
            </a:r>
          </a:p>
          <a:p>
            <a:pPr marL="822960" lvl="3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endParaRPr lang="en-GB" sz="1000" dirty="0" smtClean="0"/>
          </a:p>
          <a:p>
            <a:pPr lvl="1"/>
            <a:r>
              <a:rPr lang="en-GB" dirty="0" err="1">
                <a:solidFill>
                  <a:srgbClr val="0070C0"/>
                </a:solidFill>
              </a:rPr>
              <a:t>n</a:t>
            </a:r>
            <a:r>
              <a:rPr lang="en-GB" dirty="0" err="1" smtClean="0">
                <a:solidFill>
                  <a:srgbClr val="0070C0"/>
                </a:solidFill>
              </a:rPr>
              <a:t>um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the number of lists to execute.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ype </a:t>
            </a:r>
            <a:r>
              <a:rPr lang="en-GB" dirty="0" smtClean="0"/>
              <a:t>is </a:t>
            </a:r>
            <a:r>
              <a:rPr lang="en-GB" dirty="0"/>
              <a:t>the </a:t>
            </a:r>
            <a:r>
              <a:rPr lang="en-GB" dirty="0" smtClean="0"/>
              <a:t>ID type.</a:t>
            </a:r>
          </a:p>
          <a:p>
            <a:pPr lvl="2"/>
            <a:r>
              <a:rPr lang="en-GB" dirty="0" smtClean="0"/>
              <a:t>Usually </a:t>
            </a:r>
            <a:r>
              <a:rPr lang="en-GB" dirty="0" err="1" smtClean="0"/>
              <a:t>GLuint</a:t>
            </a:r>
            <a:r>
              <a:rPr lang="en-GB" dirty="0" smtClean="0"/>
              <a:t>, but it is possible for it to be cast to another type.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l</a:t>
            </a:r>
            <a:r>
              <a:rPr lang="en-GB" dirty="0" smtClean="0">
                <a:solidFill>
                  <a:srgbClr val="0070C0"/>
                </a:solidFill>
              </a:rPr>
              <a:t>ists </a:t>
            </a:r>
            <a:r>
              <a:rPr lang="en-GB" dirty="0" smtClean="0"/>
              <a:t>is a pointer to the first list.</a:t>
            </a:r>
            <a:endParaRPr lang="en-GB" dirty="0"/>
          </a:p>
          <a:p>
            <a:endParaRPr lang="en-GB" dirty="0" smtClean="0"/>
          </a:p>
          <a:p>
            <a:pPr marL="27432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89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Lists - Removal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Remember to free up the memory used for your lists.</a:t>
            </a:r>
          </a:p>
          <a:p>
            <a:pPr lvl="1"/>
            <a:endParaRPr lang="en-GB" dirty="0"/>
          </a:p>
          <a:p>
            <a:pPr marL="0" lvl="2" indent="0">
              <a:buSzPct val="85000"/>
              <a:buNone/>
            </a:pPr>
            <a:r>
              <a:rPr lang="en-GB" dirty="0" smtClean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glDeleteLists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GLuint</a:t>
            </a:r>
            <a:r>
              <a:rPr lang="en-GB" dirty="0" smtClean="0">
                <a:solidFill>
                  <a:srgbClr val="0070C0"/>
                </a:solidFill>
              </a:rPr>
              <a:t> id, </a:t>
            </a:r>
            <a:r>
              <a:rPr lang="en-GB" dirty="0" err="1" smtClean="0">
                <a:solidFill>
                  <a:srgbClr val="0070C0"/>
                </a:solidFill>
              </a:rPr>
              <a:t>GLsizei</a:t>
            </a:r>
            <a:r>
              <a:rPr lang="en-GB" dirty="0" smtClean="0">
                <a:solidFill>
                  <a:srgbClr val="0070C0"/>
                </a:solidFill>
              </a:rPr>
              <a:t> range);</a:t>
            </a:r>
          </a:p>
          <a:p>
            <a:pPr marL="0" lvl="2" indent="0">
              <a:buSzPct val="85000"/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lvl="2" indent="0">
              <a:buSzPct val="85000"/>
              <a:buNone/>
            </a:pPr>
            <a:endParaRPr lang="en-GB" sz="1000" dirty="0" smtClean="0"/>
          </a:p>
          <a:p>
            <a:r>
              <a:rPr lang="en-GB" dirty="0" smtClean="0"/>
              <a:t>This function will free the memory from list named id through to range -1.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If a non-existent list is encountered it is simply ignored.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24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1004</Words>
  <Application>Microsoft Office PowerPoint</Application>
  <PresentationFormat>On-screen Show (4:3)</PresentationFormat>
  <Paragraphs>214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Clarity</vt:lpstr>
      <vt:lpstr>Advanced Games Engine Creation</vt:lpstr>
      <vt:lpstr>Topics</vt:lpstr>
      <vt:lpstr>Display Lists</vt:lpstr>
      <vt:lpstr>Display Lists - Creation</vt:lpstr>
      <vt:lpstr>Display Lists - Creation</vt:lpstr>
      <vt:lpstr>Display Lists - Populating</vt:lpstr>
      <vt:lpstr>Display Lists - Execution</vt:lpstr>
      <vt:lpstr>Display Lists - execution</vt:lpstr>
      <vt:lpstr>Display Lists - Removal</vt:lpstr>
      <vt:lpstr>Display Lists - example use</vt:lpstr>
      <vt:lpstr>Vertex Arrays</vt:lpstr>
      <vt:lpstr>Vertex Arrays</vt:lpstr>
      <vt:lpstr>Vertex Arrays</vt:lpstr>
      <vt:lpstr>Vertex Array - Creation</vt:lpstr>
      <vt:lpstr>Vertex Array - Rendering</vt:lpstr>
      <vt:lpstr>Vertex Array - Rendering</vt:lpstr>
      <vt:lpstr>Vertex Array - glDrawArrays</vt:lpstr>
      <vt:lpstr>Vertex Array - Rendering</vt:lpstr>
      <vt:lpstr>Vertex Array - glMultiDrawArrays</vt:lpstr>
      <vt:lpstr>Vertex Array - Rendering</vt:lpstr>
      <vt:lpstr>Vertex Array - glDrawElements</vt:lpstr>
      <vt:lpstr>Vertex Array - Rendering</vt:lpstr>
      <vt:lpstr>Vertex Array - Rendering</vt:lpstr>
      <vt:lpstr>Frustum Culling</vt:lpstr>
      <vt:lpstr>Frustum Culling</vt:lpstr>
      <vt:lpstr>Summary</vt:lpstr>
      <vt:lpstr>Suggested Reading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2012-09-27T17:15:58Z</dcterms:created>
  <dcterms:modified xsi:type="dcterms:W3CDTF">2015-11-29T19:58:23Z</dcterms:modified>
</cp:coreProperties>
</file>