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1" r:id="rId3"/>
    <p:sldId id="312" r:id="rId4"/>
    <p:sldId id="313" r:id="rId5"/>
    <p:sldId id="315" r:id="rId6"/>
    <p:sldId id="316" r:id="rId7"/>
    <p:sldId id="317" r:id="rId8"/>
    <p:sldId id="326" r:id="rId9"/>
    <p:sldId id="345" r:id="rId10"/>
    <p:sldId id="346" r:id="rId11"/>
    <p:sldId id="349" r:id="rId12"/>
    <p:sldId id="329" r:id="rId13"/>
    <p:sldId id="350" r:id="rId14"/>
    <p:sldId id="351" r:id="rId15"/>
    <p:sldId id="328" r:id="rId16"/>
    <p:sldId id="352" r:id="rId17"/>
    <p:sldId id="327" r:id="rId18"/>
    <p:sldId id="318" r:id="rId19"/>
    <p:sldId id="319" r:id="rId20"/>
    <p:sldId id="314" r:id="rId21"/>
    <p:sldId id="320" r:id="rId22"/>
    <p:sldId id="321" r:id="rId23"/>
    <p:sldId id="322" r:id="rId24"/>
    <p:sldId id="323" r:id="rId25"/>
    <p:sldId id="324" r:id="rId26"/>
    <p:sldId id="325" r:id="rId27"/>
    <p:sldId id="331" r:id="rId28"/>
    <p:sldId id="330" r:id="rId29"/>
    <p:sldId id="332" r:id="rId30"/>
    <p:sldId id="333" r:id="rId31"/>
    <p:sldId id="334" r:id="rId32"/>
    <p:sldId id="353" r:id="rId33"/>
    <p:sldId id="354" r:id="rId34"/>
    <p:sldId id="355" r:id="rId35"/>
    <p:sldId id="356" r:id="rId36"/>
    <p:sldId id="279" r:id="rId37"/>
  </p:sldIdLst>
  <p:sldSz cx="9906000" cy="6858000" type="A4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>
      <p:cViewPr varScale="1">
        <p:scale>
          <a:sx n="62" d="100"/>
          <a:sy n="62" d="100"/>
        </p:scale>
        <p:origin x="-1446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75559BE-6DAB-49A0-B7AF-8EABA74BE7BC}" type="slidenum">
              <a:rPr lang="en-GB" sz="1400">
                <a:latin typeface="Book Antiqua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0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687388"/>
            <a:ext cx="4946650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F685C12-1094-434C-B225-9A5933B9BAC9}" type="slidenum">
              <a:rPr lang="en-GB" sz="1400">
                <a:latin typeface="Book Antiqua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8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  <a:p>
            <a:endParaRPr lang="en-GB" smtClean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81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4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9248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116888" y="2992438"/>
            <a:ext cx="1450975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30200" y="2819400"/>
            <a:ext cx="8915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466725"/>
            <a:ext cx="734695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20750" y="3049588"/>
            <a:ext cx="67691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CED08-031B-4B18-86DA-BBF17E2683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89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42D1F-B2EC-4ABE-B10E-47DEA9F73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22238"/>
            <a:ext cx="222885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22238"/>
            <a:ext cx="653415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3A293-B6F5-42E3-8460-428ED590C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719263"/>
            <a:ext cx="43815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19263"/>
            <a:ext cx="43815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C5711-C98E-4346-BB53-2AEE634C6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94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AA4A4-C2F6-4B13-A512-2CD83AF36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7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AA89A-50A4-4F42-AAB6-795C4F0C3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7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19263"/>
            <a:ext cx="43815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19263"/>
            <a:ext cx="43815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0816A-4BC5-4298-961D-FC95465404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6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A607B-6E62-4A28-B7C0-5DB8603B0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92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3BD83-C5DC-4FCE-BD5A-2E02401B84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4446-32D1-45B9-A70F-6949757AC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8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16F78-E385-474F-BB50-3778E585B8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71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81E5A-889F-4EB2-A52A-E0F2DA3F2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55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626475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22238"/>
            <a:ext cx="8172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719263"/>
            <a:ext cx="89154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81CD47ED-60B4-47D7-A1D5-DBC1B3575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832850" y="152400"/>
            <a:ext cx="858838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lprogramming.com/red/chapter05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gl.czweb.org/ch09/261-266.html#Heading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1825" y="836613"/>
            <a:ext cx="6913563" cy="16764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sz="3600" dirty="0" smtClean="0"/>
              <a:t>Advanced Games Engine Creation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6175" y="3049588"/>
            <a:ext cx="6246813" cy="23622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en-US" b="1" dirty="0" smtClean="0">
                <a:cs typeface="Times New Roman" pitchFamily="18" charset="0"/>
              </a:rPr>
              <a:t>Lecture </a:t>
            </a:r>
            <a:r>
              <a:rPr lang="en-US" b="1" dirty="0">
                <a:cs typeface="Times New Roman" pitchFamily="18" charset="0"/>
              </a:rPr>
              <a:t>6</a:t>
            </a:r>
            <a:endParaRPr lang="en-US" b="1" dirty="0" smtClean="0">
              <a:cs typeface="Times New Roman" pitchFamily="18" charset="0"/>
            </a:endParaRPr>
          </a:p>
          <a:p>
            <a:pPr marL="342900" indent="-342900" eaLnBrk="1" hangingPunct="1"/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Colours</a:t>
            </a:r>
            <a:r>
              <a:rPr lang="en-US" b="1" dirty="0" smtClean="0">
                <a:cs typeface="Times New Roman" pitchFamily="18" charset="0"/>
              </a:rPr>
              <a:t> and Lighting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858837"/>
          </a:xfrm>
        </p:spPr>
        <p:txBody>
          <a:bodyPr/>
          <a:lstStyle/>
          <a:p>
            <a:r>
              <a:rPr lang="en-GB" dirty="0" smtClean="0"/>
              <a:t>Emissive light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88504" y="3356992"/>
            <a:ext cx="9210675" cy="331152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GB" sz="2800" dirty="0" smtClean="0"/>
              <a:t>emissive light is the light coming from a scene object</a:t>
            </a:r>
          </a:p>
          <a:p>
            <a:pPr>
              <a:spcBef>
                <a:spcPct val="0"/>
              </a:spcBef>
            </a:pPr>
            <a:r>
              <a:rPr lang="en-GB" sz="2800" dirty="0" smtClean="0"/>
              <a:t>window, lamp, toaster, fire….</a:t>
            </a:r>
          </a:p>
          <a:p>
            <a:pPr>
              <a:spcBef>
                <a:spcPct val="0"/>
              </a:spcBef>
            </a:pPr>
            <a:r>
              <a:rPr lang="en-GB" sz="2800" dirty="0" smtClean="0"/>
              <a:t>need to specify a colour</a:t>
            </a:r>
          </a:p>
          <a:p>
            <a:pPr>
              <a:spcBef>
                <a:spcPct val="0"/>
              </a:spcBef>
            </a:pPr>
            <a:r>
              <a:rPr lang="en-GB" sz="2800" dirty="0" smtClean="0"/>
              <a:t>intensity does not depend on the angle from which it is viewed </a:t>
            </a:r>
          </a:p>
          <a:p>
            <a:pPr lvl="1">
              <a:spcBef>
                <a:spcPct val="0"/>
              </a:spcBef>
            </a:pPr>
            <a:r>
              <a:rPr lang="en-GB" sz="2400" dirty="0" smtClean="0"/>
              <a:t>independent of </a:t>
            </a:r>
            <a:r>
              <a:rPr lang="en-GB" sz="2400" b="1" dirty="0" smtClean="0"/>
              <a:t>N</a:t>
            </a:r>
            <a:r>
              <a:rPr lang="en-GB" sz="2400" dirty="0" smtClean="0"/>
              <a:t> and </a:t>
            </a:r>
            <a:r>
              <a:rPr lang="en-GB" sz="2400" b="1" dirty="0" smtClean="0"/>
              <a:t>V</a:t>
            </a:r>
          </a:p>
          <a:p>
            <a:pPr>
              <a:spcBef>
                <a:spcPct val="0"/>
              </a:spcBef>
            </a:pPr>
            <a:r>
              <a:rPr lang="en-GB" sz="2800" dirty="0" smtClean="0"/>
              <a:t>doesn't act like a real light source (contribute to the scene illumination)</a:t>
            </a:r>
          </a:p>
          <a:p>
            <a:pPr>
              <a:spcBef>
                <a:spcPct val="0"/>
              </a:spcBef>
            </a:pPr>
            <a:r>
              <a:rPr lang="en-GB" sz="2800" dirty="0" smtClean="0"/>
              <a:t>to do this, specify an (invisible) light at the same position</a:t>
            </a:r>
          </a:p>
          <a:p>
            <a:pPr>
              <a:spcBef>
                <a:spcPct val="0"/>
              </a:spcBef>
            </a:pPr>
            <a:endParaRPr lang="en-GB" sz="280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920552" y="2798520"/>
            <a:ext cx="770485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612490" y="2924044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 bwMode="auto">
          <a:xfrm>
            <a:off x="4772979" y="2753936"/>
            <a:ext cx="135015" cy="151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07994" y="808719"/>
            <a:ext cx="1491758" cy="2020927"/>
            <a:chOff x="4907994" y="808719"/>
            <a:chExt cx="1491758" cy="2020927"/>
          </a:xfrm>
        </p:grpSpPr>
        <p:pic>
          <p:nvPicPr>
            <p:cNvPr id="10244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456" y="808719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>
              <a:stCxn id="5" idx="6"/>
              <a:endCxn id="17" idx="3"/>
            </p:cNvCxnSpPr>
            <p:nvPr/>
          </p:nvCxnSpPr>
          <p:spPr bwMode="auto">
            <a:xfrm flipV="1">
              <a:off x="4907994" y="1830016"/>
              <a:ext cx="733900" cy="9996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5101834" y="1599183"/>
            <a:ext cx="540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V</a:t>
            </a:r>
            <a:endParaRPr lang="en-GB" sz="2400" b="1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840486" y="1327569"/>
            <a:ext cx="0" cy="1502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02950" y="1686635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07994" y="1088535"/>
            <a:ext cx="1792140" cy="1753581"/>
            <a:chOff x="4907994" y="1088535"/>
            <a:chExt cx="1792140" cy="1753581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4907994" y="2060848"/>
              <a:ext cx="981110" cy="7812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pic>
          <p:nvPicPr>
            <p:cNvPr id="33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7066">
              <a:off x="5678838" y="1088535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4907994" y="1676612"/>
            <a:ext cx="2302788" cy="1153034"/>
            <a:chOff x="4907994" y="1676612"/>
            <a:chExt cx="2302788" cy="1153034"/>
          </a:xfrm>
        </p:grpSpPr>
        <p:cxnSp>
          <p:nvCxnSpPr>
            <p:cNvPr id="23" name="Straight Arrow Connector 22"/>
            <p:cNvCxnSpPr>
              <a:stCxn id="5" idx="6"/>
            </p:cNvCxnSpPr>
            <p:nvPr/>
          </p:nvCxnSpPr>
          <p:spPr bwMode="auto">
            <a:xfrm flipV="1">
              <a:off x="4907994" y="2451482"/>
              <a:ext cx="1269142" cy="3781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pic>
          <p:nvPicPr>
            <p:cNvPr id="34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8172">
              <a:off x="6189486" y="1676612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 rot="15269011">
            <a:off x="2792363" y="1271509"/>
            <a:ext cx="1792140" cy="1753581"/>
            <a:chOff x="4907994" y="1088535"/>
            <a:chExt cx="1792140" cy="1753581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V="1">
              <a:off x="4907994" y="2060848"/>
              <a:ext cx="981110" cy="7812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pic>
          <p:nvPicPr>
            <p:cNvPr id="40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7066">
              <a:off x="5678838" y="1088535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100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858837"/>
          </a:xfrm>
        </p:spPr>
        <p:txBody>
          <a:bodyPr/>
          <a:lstStyle/>
          <a:p>
            <a:r>
              <a:rPr lang="en-GB" dirty="0" smtClean="0"/>
              <a:t>Specular light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88504" y="3356992"/>
            <a:ext cx="9210675" cy="3311525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GB" sz="2800" dirty="0" smtClean="0"/>
              <a:t>light reflected from a smooth, polished surface</a:t>
            </a:r>
          </a:p>
          <a:p>
            <a:pPr>
              <a:spcBef>
                <a:spcPct val="0"/>
              </a:spcBef>
            </a:pPr>
            <a:r>
              <a:rPr lang="en-GB" sz="2800" dirty="0" smtClean="0"/>
              <a:t>greatest intensity in direction </a:t>
            </a:r>
            <a:r>
              <a:rPr lang="en-GB" sz="2800" b="1" dirty="0" smtClean="0"/>
              <a:t>R</a:t>
            </a:r>
          </a:p>
          <a:p>
            <a:pPr>
              <a:spcBef>
                <a:spcPct val="0"/>
              </a:spcBef>
            </a:pPr>
            <a:r>
              <a:rPr lang="en-GB" sz="2800" dirty="0" smtClean="0"/>
              <a:t>a circular highlight</a:t>
            </a:r>
          </a:p>
          <a:p>
            <a:pPr>
              <a:spcBef>
                <a:spcPct val="0"/>
              </a:spcBef>
            </a:pPr>
            <a:r>
              <a:rPr lang="en-GB" sz="2800" dirty="0" smtClean="0"/>
              <a:t>intensity of light reaching the viewer depends on the angle between </a:t>
            </a:r>
            <a:r>
              <a:rPr lang="en-GB" sz="2800" b="1" dirty="0" smtClean="0"/>
              <a:t>R</a:t>
            </a:r>
            <a:r>
              <a:rPr lang="en-GB" sz="2800" dirty="0" smtClean="0"/>
              <a:t> and </a:t>
            </a:r>
            <a:r>
              <a:rPr lang="en-GB" sz="2800" b="1" dirty="0" smtClean="0"/>
              <a:t>V</a:t>
            </a:r>
            <a:endParaRPr lang="en-GB" sz="2800" dirty="0" smtClean="0"/>
          </a:p>
          <a:p>
            <a:pPr>
              <a:spcBef>
                <a:spcPct val="0"/>
              </a:spcBef>
            </a:pPr>
            <a:r>
              <a:rPr lang="en-GB" sz="2800" dirty="0" smtClean="0"/>
              <a:t>the shinier the material, the more concentrated the highlight</a:t>
            </a:r>
          </a:p>
          <a:p>
            <a:pPr>
              <a:spcBef>
                <a:spcPct val="0"/>
              </a:spcBef>
            </a:pPr>
            <a:r>
              <a:rPr lang="en-GB" sz="2800" dirty="0" smtClean="0"/>
              <a:t>specify with a shininess coefficient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920552" y="2798520"/>
            <a:ext cx="770485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612490" y="2924044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 bwMode="auto">
          <a:xfrm>
            <a:off x="4772979" y="2753936"/>
            <a:ext cx="135015" cy="151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07994" y="808719"/>
            <a:ext cx="1491758" cy="2020927"/>
            <a:chOff x="4907994" y="808719"/>
            <a:chExt cx="1491758" cy="2020927"/>
          </a:xfrm>
        </p:grpSpPr>
        <p:pic>
          <p:nvPicPr>
            <p:cNvPr id="10244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456" y="808719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>
              <a:stCxn id="5" idx="6"/>
            </p:cNvCxnSpPr>
            <p:nvPr/>
          </p:nvCxnSpPr>
          <p:spPr bwMode="auto">
            <a:xfrm flipV="1">
              <a:off x="4907994" y="2528265"/>
              <a:ext cx="244556" cy="3013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5101834" y="1599183"/>
            <a:ext cx="540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V</a:t>
            </a:r>
            <a:endParaRPr lang="en-GB" sz="2400" b="1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840486" y="1327569"/>
            <a:ext cx="0" cy="1502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02950" y="1686635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07994" y="1088535"/>
            <a:ext cx="1792140" cy="1753581"/>
            <a:chOff x="4907994" y="1088535"/>
            <a:chExt cx="1792140" cy="1753581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4907994" y="2214414"/>
              <a:ext cx="733900" cy="6277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pic>
          <p:nvPicPr>
            <p:cNvPr id="33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7066">
              <a:off x="5678838" y="1088535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4907994" y="1442877"/>
            <a:ext cx="2390361" cy="1386769"/>
            <a:chOff x="4907994" y="1442877"/>
            <a:chExt cx="2390361" cy="1386769"/>
          </a:xfrm>
        </p:grpSpPr>
        <p:cxnSp>
          <p:nvCxnSpPr>
            <p:cNvPr id="23" name="Straight Arrow Connector 22"/>
            <p:cNvCxnSpPr>
              <a:stCxn id="5" idx="6"/>
            </p:cNvCxnSpPr>
            <p:nvPr/>
          </p:nvCxnSpPr>
          <p:spPr bwMode="auto">
            <a:xfrm flipV="1">
              <a:off x="4907994" y="2214414"/>
              <a:ext cx="1491758" cy="6152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pic>
          <p:nvPicPr>
            <p:cNvPr id="34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8172">
              <a:off x="6383720" y="1442877"/>
              <a:ext cx="914635" cy="914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 rot="15269011">
            <a:off x="2802976" y="1257548"/>
            <a:ext cx="1771096" cy="1759612"/>
            <a:chOff x="4929038" y="1088535"/>
            <a:chExt cx="1771096" cy="1759612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rot="6330989" flipH="1" flipV="1">
              <a:off x="4860403" y="2756292"/>
              <a:ext cx="160490" cy="232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pic>
          <p:nvPicPr>
            <p:cNvPr id="40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7066">
              <a:off x="5678838" y="1088535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6" descr="C:\Users\Turner Family\AppData\Local\Microsoft\Windows\Temporary Internet Files\Content.IE5\B00ZT746\MC9004377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958376"/>
            <a:ext cx="47307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 bwMode="auto">
          <a:xfrm flipH="1" flipV="1">
            <a:off x="2144689" y="1657172"/>
            <a:ext cx="2763305" cy="11724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720752" y="2060848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2950" y="1686635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4907994" y="1599183"/>
            <a:ext cx="2637294" cy="1230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366292" y="2138550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306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15925" y="877888"/>
            <a:ext cx="1649413" cy="1295400"/>
          </a:xfrm>
        </p:spPr>
        <p:txBody>
          <a:bodyPr/>
          <a:lstStyle/>
          <a:p>
            <a:r>
              <a:rPr lang="en-GB" smtClean="0"/>
              <a:t>Specular only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866775"/>
            <a:ext cx="49149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 bwMode="auto">
          <a:xfrm flipH="1" flipV="1">
            <a:off x="2144689" y="1657172"/>
            <a:ext cx="2763305" cy="11724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858837"/>
          </a:xfrm>
        </p:spPr>
        <p:txBody>
          <a:bodyPr/>
          <a:lstStyle/>
          <a:p>
            <a:r>
              <a:rPr lang="en-GB" dirty="0" smtClean="0"/>
              <a:t>Diffuse light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88504" y="3861048"/>
            <a:ext cx="9210675" cy="28074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800" dirty="0" smtClean="0"/>
              <a:t>light striking the surface from a given direction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2400" dirty="0" smtClean="0"/>
              <a:t>The sun, a window…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800" dirty="0" smtClean="0"/>
              <a:t>it is partly absorbed by the surface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800" dirty="0" smtClean="0"/>
              <a:t>and partly scattered (reflected) equally in all directions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800" dirty="0" smtClean="0"/>
              <a:t>the reflected light intensity doesn't depend on the view direction (</a:t>
            </a:r>
            <a:r>
              <a:rPr lang="en-GB" sz="2800" b="1" dirty="0" smtClean="0"/>
              <a:t>V</a:t>
            </a:r>
            <a:r>
              <a:rPr lang="en-GB" sz="2800" dirty="0" smtClean="0"/>
              <a:t>)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920552" y="2798520"/>
            <a:ext cx="770485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612490" y="2924044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 bwMode="auto">
          <a:xfrm>
            <a:off x="4772979" y="2753936"/>
            <a:ext cx="135015" cy="151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4" name="Picture 4" descr="C:\Users\Turner Family\AppData\Local\Microsoft\Windows\Temporary Internet Files\Content.IE5\B00ZT746\MC90043256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6" y="808719"/>
            <a:ext cx="1021296" cy="102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 flipV="1">
            <a:off x="4907994" y="2060848"/>
            <a:ext cx="463870" cy="7687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4840486" y="1327569"/>
            <a:ext cx="0" cy="1502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02950" y="1686635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</a:t>
            </a:r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 bwMode="auto">
          <a:xfrm flipV="1">
            <a:off x="4907994" y="2522030"/>
            <a:ext cx="981110" cy="3076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pic>
        <p:nvPicPr>
          <p:cNvPr id="34" name="Picture 4" descr="C:\Users\Turner Family\AppData\Local\Microsoft\Windows\Temporary Internet Files\Content.IE5\B00ZT746\MC90043256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8172">
            <a:off x="6383720" y="1442877"/>
            <a:ext cx="914635" cy="91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 bwMode="auto">
          <a:xfrm flipH="1" flipV="1">
            <a:off x="4088904" y="2214414"/>
            <a:ext cx="684076" cy="5627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pic>
        <p:nvPicPr>
          <p:cNvPr id="40" name="Picture 4" descr="C:\Users\Turner Family\AppData\Local\Microsoft\Windows\Temporary Internet Files\Content.IE5\B00ZT746\MC90043256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6077">
            <a:off x="2721881" y="1364225"/>
            <a:ext cx="1021296" cy="102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Turner Family\AppData\Local\Microsoft\Windows\Temporary Internet Files\Content.IE5\B00ZT746\MC9004377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958376"/>
            <a:ext cx="47307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720752" y="2060848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2950" y="1686635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4907994" y="1599183"/>
            <a:ext cx="2637294" cy="1230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366292" y="2138550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967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1"/>
          </p:cNvCxnSpPr>
          <p:nvPr/>
        </p:nvCxnSpPr>
        <p:spPr bwMode="auto">
          <a:xfrm flipH="1" flipV="1">
            <a:off x="4034972" y="1287937"/>
            <a:ext cx="777872" cy="19673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858837"/>
          </a:xfrm>
        </p:spPr>
        <p:txBody>
          <a:bodyPr/>
          <a:lstStyle/>
          <a:p>
            <a:r>
              <a:rPr lang="en-GB" dirty="0" smtClean="0"/>
              <a:t>Diffuse light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88504" y="4149080"/>
            <a:ext cx="9210675" cy="25194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GB" sz="2800" dirty="0" smtClean="0"/>
              <a:t>the reflected light intensity depends on the angle between the light source and the surface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GB" sz="2400" dirty="0" smtClean="0"/>
              <a:t>highest when </a:t>
            </a:r>
            <a:r>
              <a:rPr lang="en-GB" sz="2400" b="1" dirty="0" smtClean="0"/>
              <a:t>L</a:t>
            </a:r>
            <a:r>
              <a:rPr lang="en-GB" sz="2400" dirty="0" smtClean="0"/>
              <a:t> is the same direction as the surface normal </a:t>
            </a:r>
            <a:r>
              <a:rPr lang="en-GB" sz="2400" b="1" dirty="0" smtClean="0"/>
              <a:t>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GB" sz="2400" dirty="0" smtClean="0"/>
              <a:t>Directly overhead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940645" y="3277737"/>
            <a:ext cx="770485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632583" y="3403261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 bwMode="auto">
          <a:xfrm>
            <a:off x="4793072" y="3233153"/>
            <a:ext cx="135015" cy="151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4" name="Picture 4" descr="C:\Users\Turner Family\AppData\Local\Microsoft\Windows\Temporary Internet Files\Content.IE5\B00ZT746\MC90043256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119" y="1101961"/>
            <a:ext cx="1021296" cy="102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 flipV="1">
            <a:off x="4928087" y="1892424"/>
            <a:ext cx="1132523" cy="14164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4860579" y="1806786"/>
            <a:ext cx="0" cy="1502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23043" y="2165852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</a:t>
            </a:r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 bwMode="auto">
          <a:xfrm flipV="1">
            <a:off x="4928087" y="2693631"/>
            <a:ext cx="1728328" cy="61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pic>
        <p:nvPicPr>
          <p:cNvPr id="34" name="Picture 4" descr="C:\Users\Turner Family\AppData\Local\Microsoft\Windows\Temporary Internet Files\Content.IE5\B00ZT746\MC90043256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8172">
            <a:off x="6403813" y="1922094"/>
            <a:ext cx="914635" cy="91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 bwMode="auto">
          <a:xfrm flipH="1" flipV="1">
            <a:off x="3296816" y="2271632"/>
            <a:ext cx="1496258" cy="9847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pic>
        <p:nvPicPr>
          <p:cNvPr id="40" name="Picture 4" descr="C:\Users\Turner Family\AppData\Local\Microsoft\Windows\Temporary Internet Files\Content.IE5\B00ZT746\MC90043256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6077">
            <a:off x="2509076" y="1612610"/>
            <a:ext cx="1021296" cy="102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Turner Family\AppData\Local\Microsoft\Windows\Temporary Internet Files\Content.IE5\B00ZT746\MC9004377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96" y="188640"/>
            <a:ext cx="47307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64941" y="1661592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23043" y="2165852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</a:t>
            </a:r>
          </a:p>
        </p:txBody>
      </p:sp>
      <p:cxnSp>
        <p:nvCxnSpPr>
          <p:cNvPr id="31" name="Straight Arrow Connector 30"/>
          <p:cNvCxnSpPr>
            <a:stCxn id="5" idx="5"/>
          </p:cNvCxnSpPr>
          <p:nvPr/>
        </p:nvCxnSpPr>
        <p:spPr bwMode="auto">
          <a:xfrm flipV="1">
            <a:off x="4908315" y="1345122"/>
            <a:ext cx="586033" cy="20172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146336" y="1345121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374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2000250" cy="2370137"/>
          </a:xfrm>
        </p:spPr>
        <p:txBody>
          <a:bodyPr/>
          <a:lstStyle/>
          <a:p>
            <a:r>
              <a:rPr lang="en-GB" smtClean="0"/>
              <a:t>Diffuse only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866775"/>
            <a:ext cx="49149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858837"/>
          </a:xfrm>
        </p:spPr>
        <p:txBody>
          <a:bodyPr/>
          <a:lstStyle/>
          <a:p>
            <a:r>
              <a:rPr lang="en-GB" dirty="0" smtClean="0"/>
              <a:t>Ambient light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88504" y="3356992"/>
            <a:ext cx="9210675" cy="331152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GB" sz="2800" dirty="0" smtClean="0"/>
              <a:t>light coming from all directions </a:t>
            </a:r>
          </a:p>
          <a:p>
            <a:pPr>
              <a:spcBef>
                <a:spcPts val="0"/>
              </a:spcBef>
            </a:pPr>
            <a:r>
              <a:rPr lang="en-GB" sz="2800" dirty="0" smtClean="0"/>
              <a:t>this is the light that has bounced off many scene objects so its original source is unknown</a:t>
            </a:r>
          </a:p>
          <a:p>
            <a:pPr>
              <a:spcBef>
                <a:spcPts val="0"/>
              </a:spcBef>
            </a:pPr>
            <a:r>
              <a:rPr lang="en-GB" sz="2800" dirty="0" smtClean="0"/>
              <a:t>it is scattered equally in all directions</a:t>
            </a:r>
          </a:p>
          <a:p>
            <a:pPr>
              <a:spcBef>
                <a:spcPts val="0"/>
              </a:spcBef>
            </a:pPr>
            <a:r>
              <a:rPr lang="en-GB" sz="2800" dirty="0" smtClean="0"/>
              <a:t>so the intensity depends </a:t>
            </a:r>
            <a:r>
              <a:rPr lang="en-GB" sz="2800" b="1" dirty="0" smtClean="0"/>
              <a:t>only</a:t>
            </a:r>
            <a:r>
              <a:rPr lang="en-GB" sz="2800" dirty="0" smtClean="0"/>
              <a:t> on</a:t>
            </a:r>
          </a:p>
          <a:p>
            <a:pPr lvl="1">
              <a:spcBef>
                <a:spcPts val="0"/>
              </a:spcBef>
            </a:pPr>
            <a:r>
              <a:rPr lang="en-GB" sz="2400" dirty="0" smtClean="0"/>
              <a:t>the ambient light intensity</a:t>
            </a:r>
          </a:p>
          <a:p>
            <a:pPr lvl="1">
              <a:spcBef>
                <a:spcPts val="0"/>
              </a:spcBef>
            </a:pPr>
            <a:r>
              <a:rPr lang="en-GB" sz="2400" dirty="0" smtClean="0"/>
              <a:t>the properties of the surface (how much ambient light it absorbs/scatters)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920552" y="2798520"/>
            <a:ext cx="770485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612490" y="2924044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 bwMode="auto">
          <a:xfrm>
            <a:off x="4772979" y="2753936"/>
            <a:ext cx="135015" cy="151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07994" y="808719"/>
            <a:ext cx="1491758" cy="2020927"/>
            <a:chOff x="4907994" y="808719"/>
            <a:chExt cx="1491758" cy="2020927"/>
          </a:xfrm>
        </p:grpSpPr>
        <p:pic>
          <p:nvPicPr>
            <p:cNvPr id="10244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456" y="808719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>
              <a:stCxn id="5" idx="6"/>
              <a:endCxn id="17" idx="3"/>
            </p:cNvCxnSpPr>
            <p:nvPr/>
          </p:nvCxnSpPr>
          <p:spPr bwMode="auto">
            <a:xfrm flipV="1">
              <a:off x="4907994" y="1830016"/>
              <a:ext cx="733900" cy="9996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5101834" y="1599183"/>
            <a:ext cx="540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V</a:t>
            </a:r>
            <a:endParaRPr lang="en-GB" sz="2400" b="1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840486" y="1327569"/>
            <a:ext cx="0" cy="1502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02950" y="1686635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07994" y="1088535"/>
            <a:ext cx="1792140" cy="1753581"/>
            <a:chOff x="4907994" y="1088535"/>
            <a:chExt cx="1792140" cy="1753581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4907994" y="2060848"/>
              <a:ext cx="981110" cy="7812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pic>
          <p:nvPicPr>
            <p:cNvPr id="33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7066">
              <a:off x="5678838" y="1088535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4907994" y="1676612"/>
            <a:ext cx="2302788" cy="1153034"/>
            <a:chOff x="4907994" y="1676612"/>
            <a:chExt cx="2302788" cy="1153034"/>
          </a:xfrm>
        </p:grpSpPr>
        <p:cxnSp>
          <p:nvCxnSpPr>
            <p:cNvPr id="23" name="Straight Arrow Connector 22"/>
            <p:cNvCxnSpPr>
              <a:stCxn id="5" idx="6"/>
            </p:cNvCxnSpPr>
            <p:nvPr/>
          </p:nvCxnSpPr>
          <p:spPr bwMode="auto">
            <a:xfrm flipV="1">
              <a:off x="4907994" y="2451482"/>
              <a:ext cx="1269142" cy="3781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pic>
          <p:nvPicPr>
            <p:cNvPr id="34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8172">
              <a:off x="6189486" y="1676612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 rot="15269011">
            <a:off x="2792363" y="1271509"/>
            <a:ext cx="1792140" cy="1753581"/>
            <a:chOff x="4907994" y="1088535"/>
            <a:chExt cx="1792140" cy="1753581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V="1">
              <a:off x="4907994" y="2060848"/>
              <a:ext cx="981110" cy="7812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pic>
          <p:nvPicPr>
            <p:cNvPr id="40" name="Picture 4" descr="C:\Users\Turner Family\AppData\Local\Microsoft\Windows\Temporary Internet Files\Content.IE5\B00ZT746\MC900432562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7066">
              <a:off x="5678838" y="1088535"/>
              <a:ext cx="1021296" cy="102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26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4457700" cy="744537"/>
          </a:xfrm>
        </p:spPr>
        <p:txBody>
          <a:bodyPr/>
          <a:lstStyle/>
          <a:p>
            <a:r>
              <a:rPr lang="en-GB" smtClean="0"/>
              <a:t>Ambient only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866775"/>
            <a:ext cx="49149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930498"/>
          </a:xfrm>
        </p:spPr>
        <p:txBody>
          <a:bodyPr/>
          <a:lstStyle/>
          <a:p>
            <a:r>
              <a:rPr lang="en-GB" dirty="0" smtClean="0"/>
              <a:t>Light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479015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GB" dirty="0" smtClean="0"/>
              <a:t>each light component  has an </a:t>
            </a:r>
            <a:r>
              <a:rPr lang="en-GB" dirty="0" err="1" smtClean="0"/>
              <a:t>RGBA</a:t>
            </a:r>
            <a:r>
              <a:rPr lang="en-GB" dirty="0" smtClean="0"/>
              <a:t> colour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en-GB" dirty="0" smtClean="0"/>
              <a:t>A for </a:t>
            </a:r>
            <a:r>
              <a:rPr lang="en-GB" dirty="0" err="1" smtClean="0"/>
              <a:t>transparancy</a:t>
            </a:r>
            <a:r>
              <a:rPr lang="en-GB" dirty="0" smtClean="0"/>
              <a:t> – alpha 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en-GB" dirty="0" smtClean="0"/>
              <a:t>0 is transparent, 1 is opaque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en-GB" dirty="0"/>
              <a:t>not really relevant to </a:t>
            </a:r>
            <a:r>
              <a:rPr lang="en-GB" dirty="0" smtClean="0"/>
              <a:t>lights so set to 1</a:t>
            </a:r>
          </a:p>
          <a:p>
            <a:pPr>
              <a:lnSpc>
                <a:spcPct val="90000"/>
              </a:lnSpc>
              <a:defRPr/>
            </a:pPr>
            <a:r>
              <a:rPr lang="en-GB" dirty="0" smtClean="0"/>
              <a:t>the colours can be the same for all components, or different</a:t>
            </a:r>
          </a:p>
          <a:p>
            <a:pPr>
              <a:lnSpc>
                <a:spcPct val="90000"/>
              </a:lnSpc>
              <a:defRPr/>
            </a:pPr>
            <a:r>
              <a:rPr lang="en-GB" dirty="0" smtClean="0"/>
              <a:t>a white light shining in a red room could have white diffuse and specular components, and pink ambient</a:t>
            </a:r>
          </a:p>
          <a:p>
            <a:pPr>
              <a:lnSpc>
                <a:spcPct val="90000"/>
              </a:lnSpc>
              <a:defRPr/>
            </a:pPr>
            <a:r>
              <a:rPr lang="en-GB" dirty="0" smtClean="0"/>
              <a:t>a backlight in a room has a large ambient component</a:t>
            </a:r>
          </a:p>
          <a:p>
            <a:pPr>
              <a:lnSpc>
                <a:spcPct val="90000"/>
              </a:lnSpc>
              <a:defRPr/>
            </a:pPr>
            <a:r>
              <a:rPr lang="en-GB" dirty="0" smtClean="0"/>
              <a:t>a spotlight outdoors has a small ambient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1074737"/>
          </a:xfrm>
        </p:spPr>
        <p:txBody>
          <a:bodyPr/>
          <a:lstStyle/>
          <a:p>
            <a:r>
              <a:rPr lang="en-GB" smtClean="0"/>
              <a:t>Object materials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88950" y="1268413"/>
            <a:ext cx="8915400" cy="48974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the object materials specify the fractions of the ambient, diffuse and specular light components reflected/scattered by it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rather than absorbed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a red ball absorbs most of the blue and green ambient and diffuse light hitting it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and scatters most of the red ambient and diffuse light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if the ball is shiny, it will also a reflect a lot of the specular light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this will normally be the colour of the light source’s specular component</a:t>
            </a:r>
          </a:p>
          <a:p>
            <a:pPr lvl="2">
              <a:lnSpc>
                <a:spcPct val="90000"/>
              </a:lnSpc>
            </a:pPr>
            <a:r>
              <a:rPr lang="en-GB" sz="2100" dirty="0" smtClean="0"/>
              <a:t>because the surface is not absorbing any light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material specular component should be grey or white</a:t>
            </a:r>
          </a:p>
          <a:p>
            <a:pPr lvl="1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22238"/>
            <a:ext cx="8172450" cy="1003300"/>
          </a:xfrm>
        </p:spPr>
        <p:txBody>
          <a:bodyPr/>
          <a:lstStyle/>
          <a:p>
            <a:pPr eaLnBrk="1" hangingPunct="1"/>
            <a:r>
              <a:rPr lang="en-GB" smtClean="0"/>
              <a:t>Introduction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41438"/>
            <a:ext cx="8915400" cy="511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dirty="0" smtClean="0"/>
              <a:t>This lecture we will</a:t>
            </a:r>
          </a:p>
          <a:p>
            <a:pPr eaLnBrk="1" hangingPunct="1"/>
            <a:r>
              <a:rPr lang="en-GB" sz="2800" dirty="0" smtClean="0"/>
              <a:t>discuss lights and colours</a:t>
            </a:r>
          </a:p>
          <a:p>
            <a:pPr eaLnBrk="1" hangingPunct="1"/>
            <a:r>
              <a:rPr lang="en-GB" sz="2800" dirty="0" smtClean="0"/>
              <a:t>learn how to specify lights and materials in OpenGL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0" y="9525"/>
            <a:ext cx="4386263" cy="11461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A red ball in red light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28588" y="0"/>
            <a:ext cx="43862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/>
              <a:t>A red ball in white light</a:t>
            </a:r>
            <a:endParaRPr lang="en-GB" dirty="0"/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1341438"/>
            <a:ext cx="49149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27150"/>
            <a:ext cx="49149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719263"/>
            <a:ext cx="5184775" cy="480536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ball materials: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/>
              <a:t>material </a:t>
            </a:r>
            <a:r>
              <a:rPr lang="en-GB" dirty="0" err="1"/>
              <a:t>redDullMaterial</a:t>
            </a:r>
            <a:r>
              <a:rPr lang="en-GB" dirty="0"/>
              <a:t> = {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{</a:t>
            </a:r>
            <a:r>
              <a:rPr lang="en-GB" dirty="0"/>
              <a:t>0.80, 0.05, 0.05, 1.0},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{</a:t>
            </a:r>
            <a:r>
              <a:rPr lang="en-GB" dirty="0"/>
              <a:t>0.80, 0.05, 0.05, 1.0},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{</a:t>
            </a:r>
            <a:r>
              <a:rPr lang="en-GB" dirty="0"/>
              <a:t>0.5, 0.5, 0.5, 1.0},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/>
              <a:t>10.0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};</a:t>
            </a:r>
          </a:p>
          <a:p>
            <a:pPr>
              <a:defRPr/>
            </a:pPr>
            <a:r>
              <a:rPr lang="en-GB" dirty="0" smtClean="0"/>
              <a:t>light colours: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lighting </a:t>
            </a:r>
            <a:r>
              <a:rPr lang="en-GB" dirty="0" err="1"/>
              <a:t>blueLighting</a:t>
            </a:r>
            <a:r>
              <a:rPr lang="en-GB" dirty="0"/>
              <a:t> = { 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{</a:t>
            </a:r>
            <a:r>
              <a:rPr lang="en-GB" dirty="0"/>
              <a:t>0.0, 0.0, 0.5,  1.0},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{</a:t>
            </a:r>
            <a:r>
              <a:rPr lang="en-GB" dirty="0"/>
              <a:t>0.0, 0.0, 0.5, 1.0},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{</a:t>
            </a:r>
            <a:r>
              <a:rPr lang="en-GB" dirty="0"/>
              <a:t>0.0, 0.0, 0.5, 1.0}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/>
              <a:t>};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813"/>
            <a:ext cx="49149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4241800" cy="1295400"/>
          </a:xfrm>
        </p:spPr>
        <p:txBody>
          <a:bodyPr/>
          <a:lstStyle/>
          <a:p>
            <a:r>
              <a:rPr lang="en-GB" smtClean="0"/>
              <a:t>A red ball in blue 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Specular highlights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specular component is the light reflected by the object</a:t>
            </a:r>
          </a:p>
          <a:p>
            <a:r>
              <a:rPr lang="en-GB" smtClean="0"/>
              <a:t>higher for shinier objects</a:t>
            </a:r>
          </a:p>
          <a:p>
            <a:r>
              <a:rPr lang="en-GB" smtClean="0"/>
              <a:t>the smoother the object, the more concentrated the reflection</a:t>
            </a:r>
          </a:p>
          <a:p>
            <a:pPr lvl="1"/>
            <a:r>
              <a:rPr lang="en-GB" smtClean="0"/>
              <a:t>a highlight</a:t>
            </a:r>
          </a:p>
          <a:p>
            <a:r>
              <a:rPr lang="en-GB" smtClean="0"/>
              <a:t>this is specified by a shininess coefficient in the object’s 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858837"/>
          </a:xfrm>
        </p:spPr>
        <p:txBody>
          <a:bodyPr/>
          <a:lstStyle/>
          <a:p>
            <a:r>
              <a:rPr lang="en-GB" smtClean="0"/>
              <a:t>Shininess coefficients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89100"/>
            <a:ext cx="44196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Box 3"/>
          <p:cNvSpPr txBox="1">
            <a:spLocks noChangeArrowheads="1"/>
          </p:cNvSpPr>
          <p:nvPr/>
        </p:nvSpPr>
        <p:spPr bwMode="auto">
          <a:xfrm>
            <a:off x="517525" y="558958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/>
              <a:t>10</a:t>
            </a: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1736725"/>
            <a:ext cx="4373562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5313363" y="5357813"/>
            <a:ext cx="69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Emissive light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 materials (not lights) can also include an emissive element</a:t>
            </a:r>
          </a:p>
          <a:p>
            <a:r>
              <a:rPr lang="en-GB" dirty="0" smtClean="0"/>
              <a:t>the colour of the light emitted from the object</a:t>
            </a:r>
          </a:p>
          <a:p>
            <a:r>
              <a:rPr lang="en-GB" dirty="0" smtClean="0"/>
              <a:t>it doesn’t actually illuminate the scene</a:t>
            </a:r>
          </a:p>
          <a:p>
            <a:pPr lvl="1"/>
            <a:r>
              <a:rPr lang="en-GB" dirty="0" smtClean="0"/>
              <a:t>unless you place a light at the same position with the same colour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OpenGL lighting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7338"/>
            <a:ext cx="8915400" cy="48958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once the lights and object materials are specified, OpenGL calculated the colour of the light reflected from each vertex of the object, for each component</a:t>
            </a:r>
          </a:p>
          <a:p>
            <a:pPr lvl="1">
              <a:defRPr/>
            </a:pPr>
            <a:r>
              <a:rPr lang="en-GB" dirty="0" smtClean="0"/>
              <a:t>for the ambient component</a:t>
            </a:r>
          </a:p>
          <a:p>
            <a:pPr marL="639762" lvl="2" indent="0">
              <a:buFont typeface="Wingdings" pitchFamily="2" charset="2"/>
              <a:buNone/>
              <a:defRPr/>
            </a:pPr>
            <a:r>
              <a:rPr lang="en-GB" dirty="0" smtClean="0"/>
              <a:t>R = LR * MR   G = LG * MG   B = LG * MG</a:t>
            </a:r>
          </a:p>
          <a:p>
            <a:pPr lvl="1">
              <a:defRPr/>
            </a:pPr>
            <a:r>
              <a:rPr lang="en-GB" dirty="0" smtClean="0"/>
              <a:t>the diffuse and specular components also depend on the angle between the light source and the surface</a:t>
            </a:r>
          </a:p>
          <a:p>
            <a:pPr lvl="1">
              <a:defRPr/>
            </a:pPr>
            <a:r>
              <a:rPr lang="en-GB" dirty="0" smtClean="0"/>
              <a:t>the specular component also takes into account the shininess coefficient</a:t>
            </a:r>
          </a:p>
          <a:p>
            <a:pPr>
              <a:defRPr/>
            </a:pPr>
            <a:r>
              <a:rPr lang="en-GB" dirty="0" smtClean="0"/>
              <a:t>and adds up the components</a:t>
            </a:r>
          </a:p>
          <a:p>
            <a:pPr>
              <a:defRPr/>
            </a:pPr>
            <a:r>
              <a:rPr lang="en-GB" dirty="0" smtClean="0"/>
              <a:t>if a colour component is greater than 1.0, it is clamped at 1.0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248400" y="115888"/>
            <a:ext cx="2592388" cy="1295400"/>
          </a:xfrm>
        </p:spPr>
        <p:txBody>
          <a:bodyPr/>
          <a:lstStyle/>
          <a:p>
            <a:r>
              <a:rPr lang="en-GB" smtClean="0"/>
              <a:t>Lighting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68836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solid sphere at origin</a:t>
            </a:r>
          </a:p>
          <a:p>
            <a:pPr>
              <a:defRPr/>
            </a:pPr>
            <a:r>
              <a:rPr lang="en-GB" dirty="0" smtClean="0"/>
              <a:t>light position = </a:t>
            </a:r>
            <a:r>
              <a:rPr lang="en-GB" dirty="0"/>
              <a:t>{1.0, 1.0, 1.0, 0.0};</a:t>
            </a:r>
          </a:p>
          <a:p>
            <a:pPr lvl="1">
              <a:defRPr/>
            </a:pPr>
            <a:r>
              <a:rPr lang="en-GB" dirty="0" smtClean="0"/>
              <a:t>the fourth component means it is infinitely far away in this direction</a:t>
            </a:r>
          </a:p>
          <a:p>
            <a:pPr lvl="1">
              <a:defRPr/>
            </a:pPr>
            <a:r>
              <a:rPr lang="en-GB" dirty="0" smtClean="0"/>
              <a:t>use 1.0 if you want to specify an actual position (point or spot light)</a:t>
            </a:r>
          </a:p>
          <a:p>
            <a:pPr>
              <a:defRPr/>
            </a:pPr>
            <a:r>
              <a:rPr lang="en-GB" dirty="0" smtClean="0"/>
              <a:t>light components 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/>
              <a:t>lighting </a:t>
            </a:r>
            <a:r>
              <a:rPr lang="en-GB" dirty="0" err="1"/>
              <a:t>whiteLighting</a:t>
            </a:r>
            <a:r>
              <a:rPr lang="en-GB" dirty="0"/>
              <a:t> = { 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 {</a:t>
            </a:r>
            <a:r>
              <a:rPr lang="en-GB" dirty="0"/>
              <a:t>0.2, 0.2, 0.2, 1.0</a:t>
            </a:r>
            <a:r>
              <a:rPr lang="en-GB" dirty="0" smtClean="0"/>
              <a:t>},  // ambient</a:t>
            </a:r>
            <a:endParaRPr lang="en-GB" dirty="0"/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 {</a:t>
            </a:r>
            <a:r>
              <a:rPr lang="en-GB" dirty="0"/>
              <a:t>0.7, 0.7, 0.7, 1.0</a:t>
            </a:r>
            <a:r>
              <a:rPr lang="en-GB" dirty="0" smtClean="0"/>
              <a:t>},  // diffuse</a:t>
            </a:r>
            <a:endParaRPr lang="en-GB" dirty="0"/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 {</a:t>
            </a:r>
            <a:r>
              <a:rPr lang="en-GB" dirty="0"/>
              <a:t>0.5, 0.5, 0.5, 1.0</a:t>
            </a:r>
            <a:r>
              <a:rPr lang="en-GB" dirty="0" smtClean="0"/>
              <a:t>}   // specular</a:t>
            </a:r>
            <a:endParaRPr lang="en-GB" dirty="0"/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};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material components = 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/>
              <a:t>material </a:t>
            </a:r>
            <a:r>
              <a:rPr lang="en-GB" dirty="0" err="1"/>
              <a:t>redShinyMaterial</a:t>
            </a:r>
            <a:r>
              <a:rPr lang="en-GB" dirty="0"/>
              <a:t> = {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 {</a:t>
            </a:r>
            <a:r>
              <a:rPr lang="en-GB" dirty="0"/>
              <a:t>0.80, 0.05, 0.05, 1.0</a:t>
            </a:r>
            <a:r>
              <a:rPr lang="en-GB" dirty="0" smtClean="0"/>
              <a:t>},  //ambient</a:t>
            </a:r>
            <a:endParaRPr lang="en-GB" dirty="0"/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 {</a:t>
            </a:r>
            <a:r>
              <a:rPr lang="en-GB" dirty="0"/>
              <a:t>0.80, 0.05, 0.05, 1.0</a:t>
            </a:r>
            <a:r>
              <a:rPr lang="en-GB" dirty="0" smtClean="0"/>
              <a:t>},  // diffuse</a:t>
            </a:r>
            <a:endParaRPr lang="en-GB" dirty="0"/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 {</a:t>
            </a:r>
            <a:r>
              <a:rPr lang="en-GB" dirty="0"/>
              <a:t>1.0, 1.0, 1.0, 1.0</a:t>
            </a:r>
            <a:r>
              <a:rPr lang="en-GB" dirty="0" smtClean="0"/>
              <a:t>},  // specular</a:t>
            </a:r>
            <a:endParaRPr lang="en-GB" dirty="0"/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 smtClean="0"/>
              <a:t>  100.0  // shininess</a:t>
            </a:r>
            <a:endParaRPr lang="en-GB" dirty="0"/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GB" dirty="0"/>
              <a:t>};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OpenGL lighting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default, the lighting model is used to calculate the colour of each vertex</a:t>
            </a:r>
          </a:p>
          <a:p>
            <a:pPr lvl="1"/>
            <a:r>
              <a:rPr lang="en-GB" dirty="0" smtClean="0"/>
              <a:t>so need to specify the normal at each vertex</a:t>
            </a:r>
          </a:p>
          <a:p>
            <a:r>
              <a:rPr lang="en-GB" dirty="0" smtClean="0"/>
              <a:t>smooth shading is used to interpolate between the vertices</a:t>
            </a:r>
          </a:p>
          <a:p>
            <a:r>
              <a:rPr lang="en-GB" dirty="0" smtClean="0"/>
              <a:t>the more polygons in the model, the better</a:t>
            </a:r>
          </a:p>
          <a:p>
            <a:r>
              <a:rPr lang="en-GB" dirty="0" smtClean="0"/>
              <a:t>if flat shading is used, the colour of the first vertex is used to shade an entire polygon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854075"/>
            <a:ext cx="2944813" cy="1295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A flat-shaded sphere</a:t>
            </a:r>
            <a:endParaRPr lang="en-GB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854075"/>
            <a:ext cx="49149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Normals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95300" y="1557338"/>
            <a:ext cx="8915400" cy="4573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a normal is a vector perpendicular to a surface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can be calculated for a polygon from the vertex coordinates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from the cross product of two vectors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we need the value of the normal at each vertex to calculate the diffuse and specular shading components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calculate a vertex normal by averaging the </a:t>
            </a:r>
            <a:r>
              <a:rPr lang="en-GB" sz="2400" dirty="0" err="1" smtClean="0"/>
              <a:t>normals</a:t>
            </a:r>
            <a:r>
              <a:rPr lang="en-GB" sz="2400" dirty="0" smtClean="0"/>
              <a:t> for the polygons which include that vertex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none of this is done by OpenGL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785812"/>
          </a:xfrm>
        </p:spPr>
        <p:txBody>
          <a:bodyPr/>
          <a:lstStyle/>
          <a:p>
            <a:r>
              <a:rPr lang="en-GB" smtClean="0"/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92638" y="4545013"/>
            <a:ext cx="4746625" cy="1962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smtClean="0"/>
              <a:t>in solid fill mode our objects look flat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this should be a sphere with 20 slices and 20 stacks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588"/>
            <a:ext cx="4194175" cy="43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Content Placeholder 2"/>
          <p:cNvSpPr txBox="1">
            <a:spLocks/>
          </p:cNvSpPr>
          <p:nvPr/>
        </p:nvSpPr>
        <p:spPr bwMode="auto">
          <a:xfrm>
            <a:off x="273050" y="911225"/>
            <a:ext cx="4745038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2"/>
              </a:buClr>
              <a:buFont typeface="Wingdings" pitchFamily="2" charset="2"/>
              <a:buChar char="l"/>
            </a:pPr>
            <a:r>
              <a:rPr lang="en-GB" sz="3000"/>
              <a:t>so far we in OpenGL we have simply specified a drawing colour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2379663"/>
            <a:ext cx="4154488" cy="433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Fortunately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95300" y="1484312"/>
            <a:ext cx="8915400" cy="511303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the standard GLUT drawing functions (sphere, teapot, torus…) include vertex </a:t>
            </a:r>
            <a:r>
              <a:rPr lang="en-GB" dirty="0" err="1" smtClean="0"/>
              <a:t>normals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sometimes you can work them out from the object geometry</a:t>
            </a:r>
          </a:p>
          <a:p>
            <a:pPr marL="742950" lvl="1" indent="-285750">
              <a:lnSpc>
                <a:spcPct val="90000"/>
              </a:lnSpc>
            </a:pPr>
            <a:r>
              <a:rPr lang="en-GB" dirty="0" smtClean="0"/>
              <a:t>the </a:t>
            </a:r>
            <a:r>
              <a:rPr lang="en-GB" dirty="0" err="1" smtClean="0"/>
              <a:t>normals</a:t>
            </a:r>
            <a:r>
              <a:rPr lang="en-GB" dirty="0" smtClean="0"/>
              <a:t> to the vertices of a sphere or cube </a:t>
            </a:r>
            <a:r>
              <a:rPr lang="en-GB" dirty="0" err="1" smtClean="0"/>
              <a:t>centered</a:t>
            </a:r>
            <a:r>
              <a:rPr lang="en-GB" dirty="0" smtClean="0"/>
              <a:t> at the origin are vectors pointing from the origin to the vertex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if you create a model in a modelling package, you can export the </a:t>
            </a:r>
            <a:r>
              <a:rPr lang="en-GB" dirty="0" err="1" smtClean="0"/>
              <a:t>normals</a:t>
            </a:r>
            <a:r>
              <a:rPr lang="en-GB" dirty="0" smtClean="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GB" dirty="0" smtClean="0"/>
              <a:t>as well as the vertex and facet information</a:t>
            </a:r>
          </a:p>
          <a:p>
            <a:pPr marL="393700" indent="-285750">
              <a:lnSpc>
                <a:spcPct val="90000"/>
              </a:lnSpc>
            </a:pPr>
            <a:r>
              <a:rPr lang="en-GB" dirty="0" smtClean="0"/>
              <a:t>your program will need to read in and store the normal for each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Transforming normals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OpenGL lighting works with normalised </a:t>
            </a:r>
            <a:r>
              <a:rPr lang="en-GB" dirty="0" err="1" smtClean="0"/>
              <a:t>normals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vectors of unit length</a:t>
            </a:r>
          </a:p>
          <a:p>
            <a:pPr>
              <a:defRPr/>
            </a:pPr>
            <a:r>
              <a:rPr lang="en-GB" dirty="0" smtClean="0"/>
              <a:t>translating the model will not change the </a:t>
            </a:r>
            <a:r>
              <a:rPr lang="en-GB" dirty="0" err="1" smtClean="0"/>
              <a:t>normals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rotating the model will also rotate the </a:t>
            </a:r>
            <a:r>
              <a:rPr lang="en-GB" dirty="0" err="1" smtClean="0"/>
              <a:t>normals</a:t>
            </a:r>
            <a:r>
              <a:rPr lang="en-GB" dirty="0" smtClean="0"/>
              <a:t>, but not change the length</a:t>
            </a:r>
          </a:p>
          <a:p>
            <a:pPr>
              <a:defRPr/>
            </a:pPr>
            <a:r>
              <a:rPr lang="en-GB" dirty="0" smtClean="0"/>
              <a:t>however, scaling the model changes the length of the </a:t>
            </a:r>
            <a:r>
              <a:rPr lang="en-GB" dirty="0" err="1" smtClean="0"/>
              <a:t>normals</a:t>
            </a:r>
            <a:r>
              <a:rPr lang="en-GB" dirty="0" smtClean="0"/>
              <a:t> – no longer unit length</a:t>
            </a:r>
          </a:p>
          <a:p>
            <a:pPr>
              <a:defRPr/>
            </a:pPr>
            <a:r>
              <a:rPr lang="en-GB" dirty="0" smtClean="0"/>
              <a:t>need to enable automatic normalisation</a:t>
            </a:r>
          </a:p>
          <a:p>
            <a:pPr lvl="1">
              <a:defRPr/>
            </a:pPr>
            <a:r>
              <a:rPr lang="en-GB" dirty="0" err="1" smtClean="0"/>
              <a:t>glEnable</a:t>
            </a:r>
            <a:r>
              <a:rPr lang="en-GB" dirty="0" smtClean="0"/>
              <a:t>(GL_NORMALIZE);</a:t>
            </a:r>
          </a:p>
          <a:p>
            <a:pPr lvl="1">
              <a:defRPr/>
            </a:pPr>
            <a:r>
              <a:rPr lang="en-GB" dirty="0" smtClean="0"/>
              <a:t>slow so don’t use unless you are scaling your models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930498"/>
          </a:xfrm>
        </p:spPr>
        <p:txBody>
          <a:bodyPr/>
          <a:lstStyle/>
          <a:p>
            <a:r>
              <a:rPr lang="en-GB" dirty="0" smtClean="0"/>
              <a:t>Using lights in OpenGL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518457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to use lights in OpenGL, we need to enable </a:t>
            </a:r>
          </a:p>
          <a:p>
            <a:pPr lvl="1"/>
            <a:r>
              <a:rPr lang="en-GB" dirty="0" smtClean="0"/>
              <a:t>the lighting</a:t>
            </a:r>
          </a:p>
          <a:p>
            <a:pPr lvl="1"/>
            <a:r>
              <a:rPr lang="en-GB" dirty="0" smtClean="0"/>
              <a:t>at least one light</a:t>
            </a:r>
          </a:p>
          <a:p>
            <a:pPr marL="349250" lvl="1" indent="0">
              <a:buNone/>
            </a:pP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GL_LIGHTING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9250" lvl="1" indent="0">
              <a:buNone/>
            </a:pP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(GL_LIGHT0);</a:t>
            </a:r>
          </a:p>
          <a:p>
            <a:r>
              <a:rPr lang="en-GB" dirty="0" smtClean="0"/>
              <a:t>we can enable up to 8 lights</a:t>
            </a:r>
          </a:p>
          <a:p>
            <a:r>
              <a:rPr lang="en-GB" dirty="0" smtClean="0"/>
              <a:t>the default colour for light 0 is white</a:t>
            </a:r>
          </a:p>
          <a:p>
            <a:pPr lvl="1"/>
            <a:r>
              <a:rPr lang="en-GB" dirty="0" smtClean="0"/>
              <a:t>lights 1-7 are black by default</a:t>
            </a:r>
          </a:p>
          <a:p>
            <a:r>
              <a:rPr lang="en-GB" b="1" dirty="0" smtClean="0"/>
              <a:t>once we have enabled lighting, calls to </a:t>
            </a:r>
            <a:r>
              <a:rPr lang="en-GB" b="1" dirty="0" err="1" smtClean="0"/>
              <a:t>glColor</a:t>
            </a:r>
            <a:r>
              <a:rPr lang="en-GB" b="1" dirty="0" smtClean="0"/>
              <a:t>*() are ignored</a:t>
            </a:r>
          </a:p>
          <a:p>
            <a:r>
              <a:rPr lang="en-GB" dirty="0" smtClean="0"/>
              <a:t>the colour of each pixel is calculated from the interaction of the light(s) and the current material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8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930498"/>
          </a:xfrm>
        </p:spPr>
        <p:txBody>
          <a:bodyPr/>
          <a:lstStyle/>
          <a:p>
            <a:r>
              <a:rPr lang="en-GB" dirty="0" smtClean="0"/>
              <a:t>Using materials in OpenGL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479015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before rendering, need to define the current material</a:t>
            </a:r>
          </a:p>
          <a:p>
            <a:r>
              <a:rPr lang="en-GB" dirty="0" smtClean="0"/>
              <a:t>can be used for a single object, several objects, a part of an object….</a:t>
            </a:r>
          </a:p>
          <a:p>
            <a:r>
              <a:rPr lang="en-GB" dirty="0" smtClean="0"/>
              <a:t>need to specify the ambient, diffuse, specular and emissive colour of the material</a:t>
            </a:r>
          </a:p>
          <a:p>
            <a:r>
              <a:rPr lang="en-GB" dirty="0" smtClean="0"/>
              <a:t>and the shininess coefficient</a:t>
            </a:r>
          </a:p>
          <a:p>
            <a:r>
              <a:rPr lang="en-GB" dirty="0" smtClean="0"/>
              <a:t>if not specified, the default  values are used</a:t>
            </a:r>
          </a:p>
          <a:p>
            <a:r>
              <a:rPr lang="en-GB" dirty="0" smtClean="0"/>
              <a:t>ambient and diffuse colours are often the same so can be specified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5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material values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5518006"/>
              </p:ext>
            </p:extLst>
          </p:nvPr>
        </p:nvGraphicFramePr>
        <p:xfrm>
          <a:off x="495300" y="1719263"/>
          <a:ext cx="8346132" cy="2649833"/>
        </p:xfrm>
        <a:graphic>
          <a:graphicData uri="http://schemas.openxmlformats.org/drawingml/2006/table">
            <a:tbl>
              <a:tblPr/>
              <a:tblGrid>
                <a:gridCol w="4385692"/>
                <a:gridCol w="3960440"/>
              </a:tblGrid>
              <a:tr h="54297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Parameter Name</a:t>
                      </a:r>
                      <a:endParaRPr lang="en-GB" sz="1800" dirty="0"/>
                    </a:p>
                  </a:txBody>
                  <a:tcPr marL="26071" marR="26071" marT="42420" marB="424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Default </a:t>
                      </a:r>
                      <a:r>
                        <a:rPr lang="en-GB" sz="1800" b="1" dirty="0" smtClean="0"/>
                        <a:t>Value</a:t>
                      </a:r>
                      <a:endParaRPr lang="en-GB" sz="1800" b="1" dirty="0"/>
                    </a:p>
                  </a:txBody>
                  <a:tcPr marL="26071" marR="26071" marT="42420" marB="424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327">
                <a:tc>
                  <a:txBody>
                    <a:bodyPr/>
                    <a:lstStyle/>
                    <a:p>
                      <a:r>
                        <a:rPr lang="en-GB" sz="1800"/>
                        <a:t>GL_AMBIENT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(0.2, 0.2, 0.2, 1.0)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327">
                <a:tc>
                  <a:txBody>
                    <a:bodyPr/>
                    <a:lstStyle/>
                    <a:p>
                      <a:r>
                        <a:rPr lang="en-GB" sz="1800"/>
                        <a:t>GL_DIFFUSE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(0.8, 0.8, 0.8, 1.0)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327">
                <a:tc>
                  <a:txBody>
                    <a:bodyPr/>
                    <a:lstStyle/>
                    <a:p>
                      <a:r>
                        <a:rPr lang="en-GB" sz="1800"/>
                        <a:t>GL_AMBIENT_AND_DIFFUSE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 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327">
                <a:tc>
                  <a:txBody>
                    <a:bodyPr/>
                    <a:lstStyle/>
                    <a:p>
                      <a:r>
                        <a:rPr lang="en-GB" sz="1800"/>
                        <a:t>GL_SPECULAR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(0.0, 0.0, 0.0, 1.0)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615">
                <a:tc>
                  <a:txBody>
                    <a:bodyPr/>
                    <a:lstStyle/>
                    <a:p>
                      <a:r>
                        <a:rPr lang="en-GB" sz="1800"/>
                        <a:t>GL_SHININESS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0.0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327">
                <a:tc>
                  <a:txBody>
                    <a:bodyPr/>
                    <a:lstStyle/>
                    <a:p>
                      <a:r>
                        <a:rPr lang="en-GB" sz="1800"/>
                        <a:t>GL_EMISSION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(0.0, 0.0, 0.0, 1.0)</a:t>
                      </a:r>
                    </a:p>
                  </a:txBody>
                  <a:tcPr marL="31285" marR="31285" marT="25452" marB="25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0512" y="4653136"/>
            <a:ext cx="8706172" cy="2016224"/>
          </a:xfrm>
        </p:spPr>
        <p:txBody>
          <a:bodyPr/>
          <a:lstStyle/>
          <a:p>
            <a:r>
              <a:rPr lang="en-GB" dirty="0" smtClean="0"/>
              <a:t>by default the material is white, with ambient and diffuse components</a:t>
            </a:r>
          </a:p>
          <a:p>
            <a:r>
              <a:rPr lang="en-GB" dirty="0" smtClean="0"/>
              <a:t>no specular highlights (black, coefficient 0)</a:t>
            </a:r>
          </a:p>
          <a:p>
            <a:r>
              <a:rPr lang="en-GB" dirty="0" smtClean="0"/>
              <a:t>no emission (black)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8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714474"/>
          </a:xfrm>
        </p:spPr>
        <p:txBody>
          <a:bodyPr/>
          <a:lstStyle/>
          <a:p>
            <a:r>
              <a:rPr lang="en-GB" dirty="0" smtClean="0"/>
              <a:t>Positioning the light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1268760"/>
            <a:ext cx="936104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by default, the light position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has the value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(0,0,1,0)</a:t>
            </a:r>
          </a:p>
          <a:p>
            <a:r>
              <a:rPr lang="en-GB" dirty="0" smtClean="0"/>
              <a:t>same as </a:t>
            </a:r>
          </a:p>
          <a:p>
            <a:pPr marL="349250" lvl="1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glLightfv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(GL_LIGHT0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light0_pos);</a:t>
            </a:r>
          </a:p>
          <a:p>
            <a:r>
              <a:rPr lang="en-GB" dirty="0" smtClean="0"/>
              <a:t>where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light0_pos[] =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{0.0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0.0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, 1.0, 0.0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GB" dirty="0" smtClean="0"/>
              <a:t>the final 0 means this is a directional light</a:t>
            </a:r>
          </a:p>
          <a:p>
            <a:pPr lvl="1"/>
            <a:r>
              <a:rPr lang="en-GB" dirty="0" smtClean="0"/>
              <a:t>imagine it is an infinite distance from the scene</a:t>
            </a:r>
          </a:p>
          <a:p>
            <a:pPr lvl="1"/>
            <a:r>
              <a:rPr lang="en-GB" dirty="0" smtClean="0"/>
              <a:t>shining along the negative z-axis</a:t>
            </a:r>
          </a:p>
          <a:p>
            <a:pPr lvl="2"/>
            <a:r>
              <a:rPr lang="en-GB" dirty="0" smtClean="0"/>
              <a:t>remember the light vector points from the scene to the light</a:t>
            </a:r>
          </a:p>
          <a:p>
            <a:r>
              <a:rPr lang="en-GB" dirty="0" smtClean="0"/>
              <a:t>specifying a final </a:t>
            </a:r>
            <a:r>
              <a:rPr lang="en-GB" dirty="0"/>
              <a:t>1</a:t>
            </a:r>
            <a:r>
              <a:rPr lang="en-GB" dirty="0" smtClean="0"/>
              <a:t> gives a positional light </a:t>
            </a:r>
          </a:p>
          <a:p>
            <a:pPr lvl="1"/>
            <a:r>
              <a:rPr lang="en-GB" dirty="0" smtClean="0"/>
              <a:t>for example, a ceiling light</a:t>
            </a:r>
          </a:p>
          <a:p>
            <a:pPr lvl="1"/>
            <a:r>
              <a:rPr lang="en-GB" dirty="0" smtClean="0"/>
              <a:t>by default it shines in all directions</a:t>
            </a:r>
          </a:p>
          <a:p>
            <a:pPr lvl="1"/>
            <a:r>
              <a:rPr lang="en-GB" dirty="0" smtClean="0"/>
              <a:t>but can define its cone of illumination</a:t>
            </a:r>
          </a:p>
          <a:p>
            <a:pPr lvl="1"/>
            <a:r>
              <a:rPr lang="en-GB" dirty="0" smtClean="0"/>
              <a:t>and its attenuation with distance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9015413" cy="5399087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GB" sz="2800" dirty="0" smtClean="0"/>
              <a:t>This lecture we have</a:t>
            </a:r>
          </a:p>
          <a:p>
            <a:pPr eaLnBrk="1" hangingPunct="1">
              <a:defRPr/>
            </a:pPr>
            <a:r>
              <a:rPr lang="en-GB" sz="2800" dirty="0" smtClean="0"/>
              <a:t>discussed lights and colours</a:t>
            </a:r>
          </a:p>
          <a:p>
            <a:pPr marL="0" indent="0" eaLnBrk="1" hangingPunct="1">
              <a:buNone/>
              <a:defRPr/>
            </a:pPr>
            <a:r>
              <a:rPr lang="en-GB" sz="2800" dirty="0" smtClean="0"/>
              <a:t>In the practical we will</a:t>
            </a:r>
          </a:p>
          <a:p>
            <a:pPr eaLnBrk="1" hangingPunct="1">
              <a:defRPr/>
            </a:pPr>
            <a:r>
              <a:rPr lang="en-GB" sz="2800" dirty="0" smtClean="0"/>
              <a:t>learn how to specify lights and materials in OpenGL</a:t>
            </a:r>
          </a:p>
          <a:p>
            <a:pPr eaLnBrk="1" hangingPunct="1">
              <a:defRPr/>
            </a:pPr>
            <a:r>
              <a:rPr lang="en-GB" sz="2800" dirty="0" smtClean="0"/>
              <a:t>Create scenes containing multiple 3D GLUT objects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GB" sz="2700" dirty="0" smtClean="0"/>
              <a:t>Reading:</a:t>
            </a:r>
          </a:p>
          <a:p>
            <a:pPr marL="0" indent="0" eaLnBrk="1" hangingPunct="1">
              <a:lnSpc>
                <a:spcPct val="110000"/>
              </a:lnSpc>
              <a:defRPr/>
            </a:pPr>
            <a:r>
              <a:rPr lang="en-GB" sz="2700" dirty="0" smtClean="0"/>
              <a:t>OpenGL Programming Guide (The Red Book)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sz="2400" dirty="0" smtClean="0"/>
              <a:t>Chapter 5: Lighting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sz="2400" dirty="0">
                <a:hlinkClick r:id="rId3"/>
              </a:rPr>
              <a:t>http://</a:t>
            </a:r>
            <a:r>
              <a:rPr lang="en-GB" sz="2400" dirty="0" smtClean="0">
                <a:hlinkClick r:id="rId3"/>
              </a:rPr>
              <a:t>glprogramming.com/red/chapter05.html</a:t>
            </a:r>
            <a:r>
              <a:rPr lang="en-GB" sz="2400" dirty="0" smtClean="0"/>
              <a:t>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GB" sz="2800" dirty="0" smtClean="0"/>
              <a:t>OpenGL Super Bible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dirty="0" smtClean="0"/>
              <a:t>Chapter 9:  Lighting and lamps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opengl.czweb.org/ch09/261-266.html#Heading1</a:t>
            </a:r>
            <a:r>
              <a:rPr lang="en-GB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930275"/>
          </a:xfrm>
        </p:spPr>
        <p:txBody>
          <a:bodyPr/>
          <a:lstStyle/>
          <a:p>
            <a:r>
              <a:rPr lang="en-GB" smtClean="0"/>
              <a:t>Lighting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95300" y="1341438"/>
            <a:ext cx="488950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smtClean="0"/>
              <a:t>in real life a coloured 3D object doesn’t look flat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we see different shades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some brighter where the light hits the object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some darker where it is in shadow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the shading comes from interaction of light with the object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60350"/>
            <a:ext cx="4481513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1003300"/>
          </a:xfrm>
        </p:spPr>
        <p:txBody>
          <a:bodyPr/>
          <a:lstStyle/>
          <a:p>
            <a:r>
              <a:rPr lang="en-GB" smtClean="0"/>
              <a:t>Lights and Colours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196975"/>
            <a:ext cx="8915400" cy="51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smtClean="0"/>
              <a:t>there can be several light sources in a scene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a window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lamps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spotlights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fires, indicator lights, toasters….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when light falls on an object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some of it is absorbed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some is reflected or scattered</a:t>
            </a:r>
          </a:p>
          <a:p>
            <a:pPr lvl="2">
              <a:lnSpc>
                <a:spcPct val="80000"/>
              </a:lnSpc>
            </a:pPr>
            <a:r>
              <a:rPr lang="en-GB" sz="2100" smtClean="0"/>
              <a:t>this light will then fall on other objects…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some of this light reaches our eyes </a:t>
            </a:r>
          </a:p>
          <a:p>
            <a:pPr>
              <a:lnSpc>
                <a:spcPct val="80000"/>
              </a:lnSpc>
            </a:pPr>
            <a:r>
              <a:rPr lang="en-GB" sz="2800" smtClean="0"/>
              <a:t>its colour depends in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the original light colour</a:t>
            </a:r>
          </a:p>
          <a:p>
            <a:pPr lvl="1">
              <a:lnSpc>
                <a:spcPct val="80000"/>
              </a:lnSpc>
            </a:pPr>
            <a:r>
              <a:rPr lang="en-GB" sz="2400" smtClean="0"/>
              <a:t>the colours absorbed as it hits each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1003300"/>
          </a:xfrm>
        </p:spPr>
        <p:txBody>
          <a:bodyPr/>
          <a:lstStyle/>
          <a:p>
            <a:r>
              <a:rPr lang="en-GB" smtClean="0"/>
              <a:t>OpenGL lighting model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5300" y="1341438"/>
            <a:ext cx="8915400" cy="5327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600" dirty="0" smtClean="0"/>
              <a:t>to accurately model all the light sources and all the interactions of the light with the scene would involve a lot of calculations</a:t>
            </a:r>
          </a:p>
          <a:p>
            <a:pPr>
              <a:lnSpc>
                <a:spcPct val="80000"/>
              </a:lnSpc>
            </a:pPr>
            <a:r>
              <a:rPr lang="en-GB" sz="2600" dirty="0" smtClean="0"/>
              <a:t>too time-consuming to do in real time</a:t>
            </a:r>
          </a:p>
          <a:p>
            <a:pPr>
              <a:lnSpc>
                <a:spcPct val="80000"/>
              </a:lnSpc>
            </a:pPr>
            <a:r>
              <a:rPr lang="en-GB" sz="2600" dirty="0" smtClean="0"/>
              <a:t>OpenGL uses a fairly simple approximation</a:t>
            </a:r>
          </a:p>
          <a:p>
            <a:pPr>
              <a:lnSpc>
                <a:spcPct val="80000"/>
              </a:lnSpc>
            </a:pPr>
            <a:r>
              <a:rPr lang="en-GB" sz="2600" dirty="0" smtClean="0"/>
              <a:t>the scene has one or more lights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each of which has a colour (r, g, b, a)  and a position/direction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and can be turned off and on</a:t>
            </a:r>
          </a:p>
          <a:p>
            <a:pPr>
              <a:lnSpc>
                <a:spcPct val="80000"/>
              </a:lnSpc>
            </a:pPr>
            <a:r>
              <a:rPr lang="en-GB" sz="2600" dirty="0" smtClean="0"/>
              <a:t>each object has a material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which specify what fraction of the light that hits it is scattered / reflected</a:t>
            </a:r>
          </a:p>
          <a:p>
            <a:pPr marL="1143000" lvl="2" indent="-228600">
              <a:lnSpc>
                <a:spcPct val="80000"/>
              </a:lnSpc>
            </a:pPr>
            <a:r>
              <a:rPr lang="en-GB" sz="2100" dirty="0" smtClean="0"/>
              <a:t>specified by (r, g, b, a) components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/>
              <a:t>the colour of each object is determined by the interaction of its material with all the lights</a:t>
            </a:r>
          </a:p>
          <a:p>
            <a:pPr lvl="1">
              <a:lnSpc>
                <a:spcPct val="80000"/>
              </a:lnSpc>
            </a:pPr>
            <a:endParaRPr lang="en-GB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858837"/>
          </a:xfrm>
        </p:spPr>
        <p:txBody>
          <a:bodyPr/>
          <a:lstStyle/>
          <a:p>
            <a:r>
              <a:rPr lang="en-GB" smtClean="0"/>
              <a:t>Light components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88950" y="1628800"/>
            <a:ext cx="9210675" cy="48958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2800" dirty="0" smtClean="0"/>
              <a:t>in OpenGL light is considered to be divided into four components</a:t>
            </a:r>
          </a:p>
          <a:p>
            <a:pPr lvl="1">
              <a:spcBef>
                <a:spcPct val="0"/>
              </a:spcBef>
            </a:pPr>
            <a:r>
              <a:rPr lang="en-GB" sz="2400" dirty="0" smtClean="0"/>
              <a:t>emissive</a:t>
            </a:r>
          </a:p>
          <a:p>
            <a:pPr lvl="1">
              <a:spcBef>
                <a:spcPct val="0"/>
              </a:spcBef>
            </a:pPr>
            <a:r>
              <a:rPr lang="en-GB" sz="2400" dirty="0" smtClean="0"/>
              <a:t>specular </a:t>
            </a:r>
          </a:p>
          <a:p>
            <a:pPr lvl="1">
              <a:spcBef>
                <a:spcPct val="0"/>
              </a:spcBef>
            </a:pPr>
            <a:r>
              <a:rPr lang="en-GB" sz="2400" dirty="0" smtClean="0"/>
              <a:t>diffuse</a:t>
            </a:r>
          </a:p>
          <a:p>
            <a:pPr lvl="1">
              <a:spcBef>
                <a:spcPct val="0"/>
              </a:spcBef>
            </a:pPr>
            <a:r>
              <a:rPr lang="en-GB" sz="2400" dirty="0" smtClean="0"/>
              <a:t>ambient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3161556" cy="4458890"/>
          </a:xfrm>
        </p:spPr>
        <p:txBody>
          <a:bodyPr/>
          <a:lstStyle/>
          <a:p>
            <a:r>
              <a:rPr lang="en-GB" dirty="0" smtClean="0"/>
              <a:t>Example -ball lit with specular, diffuse and ambient light components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29" y="1268760"/>
            <a:ext cx="49149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95300" y="122238"/>
            <a:ext cx="8172450" cy="858837"/>
          </a:xfrm>
        </p:spPr>
        <p:txBody>
          <a:bodyPr/>
          <a:lstStyle/>
          <a:p>
            <a:r>
              <a:rPr lang="en-GB" smtClean="0"/>
              <a:t>Light components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88504" y="3356992"/>
            <a:ext cx="9210675" cy="33115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2800" dirty="0" smtClean="0"/>
              <a:t>in calculating the contribution from each component, four vectors (directions) are important</a:t>
            </a:r>
          </a:p>
          <a:p>
            <a:pPr lvl="1">
              <a:spcBef>
                <a:spcPct val="0"/>
              </a:spcBef>
            </a:pPr>
            <a:r>
              <a:rPr lang="en-GB" sz="2400" dirty="0" smtClean="0"/>
              <a:t>all relative to a point on the surface P</a:t>
            </a:r>
          </a:p>
          <a:p>
            <a:pPr lvl="1">
              <a:spcBef>
                <a:spcPct val="0"/>
              </a:spcBef>
            </a:pPr>
            <a:r>
              <a:rPr lang="en-GB" sz="2400" b="1" dirty="0" smtClean="0"/>
              <a:t>L </a:t>
            </a:r>
            <a:r>
              <a:rPr lang="en-GB" sz="2400" dirty="0" smtClean="0"/>
              <a:t>– vector from P to the light source</a:t>
            </a:r>
          </a:p>
          <a:p>
            <a:pPr lvl="1">
              <a:spcBef>
                <a:spcPct val="0"/>
              </a:spcBef>
            </a:pPr>
            <a:r>
              <a:rPr lang="en-GB" sz="2400" b="1" dirty="0" smtClean="0"/>
              <a:t>V </a:t>
            </a:r>
            <a:r>
              <a:rPr lang="en-GB" sz="2400" dirty="0" smtClean="0"/>
              <a:t>– vector from P to the viewer (camera)</a:t>
            </a:r>
          </a:p>
          <a:p>
            <a:pPr lvl="1">
              <a:spcBef>
                <a:spcPct val="0"/>
              </a:spcBef>
            </a:pPr>
            <a:r>
              <a:rPr lang="en-GB" sz="2400" b="1" dirty="0" smtClean="0"/>
              <a:t>N </a:t>
            </a:r>
            <a:r>
              <a:rPr lang="en-GB" sz="2400" dirty="0" smtClean="0"/>
              <a:t> - surface normal -  vector perpendicular to the surface at P</a:t>
            </a:r>
          </a:p>
          <a:p>
            <a:pPr lvl="1">
              <a:spcBef>
                <a:spcPct val="0"/>
              </a:spcBef>
            </a:pPr>
            <a:r>
              <a:rPr lang="en-GB" sz="2400" b="1" dirty="0" smtClean="0"/>
              <a:t>R </a:t>
            </a:r>
            <a:r>
              <a:rPr lang="en-GB" sz="2400" dirty="0" smtClean="0"/>
              <a:t>– direction of perfect reflection of the light</a:t>
            </a:r>
          </a:p>
          <a:p>
            <a:pPr lvl="2">
              <a:spcBef>
                <a:spcPct val="0"/>
              </a:spcBef>
            </a:pPr>
            <a:r>
              <a:rPr lang="en-GB" sz="2100" dirty="0" smtClean="0"/>
              <a:t>can be calculated from </a:t>
            </a:r>
            <a:r>
              <a:rPr lang="en-GB" sz="2100" b="1" dirty="0" smtClean="0"/>
              <a:t>L </a:t>
            </a:r>
            <a:r>
              <a:rPr lang="en-GB" sz="2100" dirty="0" smtClean="0"/>
              <a:t>and </a:t>
            </a:r>
            <a:r>
              <a:rPr lang="en-GB" sz="2100" b="1" dirty="0" smtClean="0"/>
              <a:t>N</a:t>
            </a:r>
            <a:endParaRPr lang="en-GB" sz="210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920552" y="2798520"/>
            <a:ext cx="770485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612490" y="2924044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 bwMode="auto">
          <a:xfrm>
            <a:off x="4772979" y="2753936"/>
            <a:ext cx="135015" cy="151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4" name="Picture 4" descr="C:\Users\Turner Family\AppData\Local\Microsoft\Windows\Temporary Internet Files\Content.IE5\B00ZT746\MC90043256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50" y="-171400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Turner Family\AppData\Local\Microsoft\Windows\Temporary Internet Files\Content.IE5\B00ZT746\MC9004377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958376"/>
            <a:ext cx="47307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5" idx="6"/>
          </p:cNvCxnSpPr>
          <p:nvPr/>
        </p:nvCxnSpPr>
        <p:spPr bwMode="auto">
          <a:xfrm flipH="1" flipV="1">
            <a:off x="2144689" y="1657172"/>
            <a:ext cx="2763305" cy="11724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20752" y="2060848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</a:t>
            </a:r>
          </a:p>
        </p:txBody>
      </p: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 flipV="1">
            <a:off x="4907994" y="1327569"/>
            <a:ext cx="909102" cy="15020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101834" y="1599183"/>
            <a:ext cx="540060" cy="461665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V</a:t>
            </a:r>
            <a:endParaRPr lang="en-GB" sz="2400" b="1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840486" y="1327569"/>
            <a:ext cx="0" cy="1502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02950" y="1686635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</a:t>
            </a:r>
          </a:p>
        </p:txBody>
      </p:sp>
      <p:cxnSp>
        <p:nvCxnSpPr>
          <p:cNvPr id="22" name="Straight Arrow Connector 21"/>
          <p:cNvCxnSpPr>
            <a:stCxn id="5" idx="6"/>
          </p:cNvCxnSpPr>
          <p:nvPr/>
        </p:nvCxnSpPr>
        <p:spPr bwMode="auto">
          <a:xfrm flipV="1">
            <a:off x="4907994" y="1599183"/>
            <a:ext cx="2637294" cy="1230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366292" y="2138550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21" grpId="0"/>
      <p:bldP spid="2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Pages>24</Pages>
  <Words>1932</Words>
  <Application>Microsoft Office PowerPoint</Application>
  <PresentationFormat>A4 Paper (210x297 mm)</PresentationFormat>
  <Paragraphs>286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Network</vt:lpstr>
      <vt:lpstr>Advanced Games Engine Creation</vt:lpstr>
      <vt:lpstr>Introduction</vt:lpstr>
      <vt:lpstr>Introduction</vt:lpstr>
      <vt:lpstr>Lighting </vt:lpstr>
      <vt:lpstr>Lights and Colours</vt:lpstr>
      <vt:lpstr>OpenGL lighting model</vt:lpstr>
      <vt:lpstr>Light components</vt:lpstr>
      <vt:lpstr>Example -ball lit with specular, diffuse and ambient light components</vt:lpstr>
      <vt:lpstr>Light components</vt:lpstr>
      <vt:lpstr>Emissive light</vt:lpstr>
      <vt:lpstr>Specular light</vt:lpstr>
      <vt:lpstr>Specular only</vt:lpstr>
      <vt:lpstr>Diffuse light</vt:lpstr>
      <vt:lpstr>Diffuse light</vt:lpstr>
      <vt:lpstr>Diffuse only</vt:lpstr>
      <vt:lpstr>Ambient light</vt:lpstr>
      <vt:lpstr>Ambient only</vt:lpstr>
      <vt:lpstr>Light components</vt:lpstr>
      <vt:lpstr>Object materials</vt:lpstr>
      <vt:lpstr>A red ball in red light</vt:lpstr>
      <vt:lpstr>A red ball in blue light</vt:lpstr>
      <vt:lpstr>Specular highlights</vt:lpstr>
      <vt:lpstr>Shininess coefficients</vt:lpstr>
      <vt:lpstr>Emissive light</vt:lpstr>
      <vt:lpstr>OpenGL lighting calculation</vt:lpstr>
      <vt:lpstr>Lighting example</vt:lpstr>
      <vt:lpstr>OpenGL lighting</vt:lpstr>
      <vt:lpstr>A flat-shaded sphere</vt:lpstr>
      <vt:lpstr>Normals</vt:lpstr>
      <vt:lpstr>Fortunately</vt:lpstr>
      <vt:lpstr>Transforming normals</vt:lpstr>
      <vt:lpstr>Using lights in OpenGL</vt:lpstr>
      <vt:lpstr>Using materials in OpenGL</vt:lpstr>
      <vt:lpstr>Default material values</vt:lpstr>
      <vt:lpstr>Positioning the light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2012-02-26T16:16:08Z</dcterms:created>
  <dcterms:modified xsi:type="dcterms:W3CDTF">2015-11-01T20:59:23Z</dcterms:modified>
</cp:coreProperties>
</file>