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23" r:id="rId4"/>
    <p:sldId id="324" r:id="rId5"/>
    <p:sldId id="325" r:id="rId6"/>
    <p:sldId id="297" r:id="rId7"/>
    <p:sldId id="298" r:id="rId8"/>
    <p:sldId id="299" r:id="rId9"/>
    <p:sldId id="326" r:id="rId10"/>
    <p:sldId id="327" r:id="rId11"/>
    <p:sldId id="328" r:id="rId12"/>
    <p:sldId id="329" r:id="rId13"/>
    <p:sldId id="330" r:id="rId14"/>
    <p:sldId id="321" r:id="rId15"/>
    <p:sldId id="296" r:id="rId16"/>
    <p:sldId id="331" r:id="rId17"/>
    <p:sldId id="332" r:id="rId18"/>
    <p:sldId id="306" r:id="rId19"/>
    <p:sldId id="310" r:id="rId20"/>
    <p:sldId id="311" r:id="rId21"/>
    <p:sldId id="312" r:id="rId22"/>
    <p:sldId id="314" r:id="rId23"/>
    <p:sldId id="315" r:id="rId24"/>
    <p:sldId id="333" r:id="rId25"/>
    <p:sldId id="334" r:id="rId26"/>
    <p:sldId id="336" r:id="rId27"/>
    <p:sldId id="335" r:id="rId28"/>
    <p:sldId id="337" r:id="rId29"/>
    <p:sldId id="338" r:id="rId30"/>
    <p:sldId id="339" r:id="rId31"/>
    <p:sldId id="322" r:id="rId3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36" autoAdjust="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EC1A5-6D8C-4FBB-92DB-66F75544CAEB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9E551-B8F5-49D8-98CC-6E59617F5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361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7A552-EB7A-8240-926A-ED7CD411E728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5917E-1DD7-1441-B28E-23252E8C4B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6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DF9E7B-9893-4B6D-82C4-2E93B582D4B8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DCC482-AA1A-47C2-B12D-90F00ED6F0BE}" type="slidenum">
              <a:rPr lang="en-GB" altLang="en-US" smtClean="0"/>
              <a:pPr/>
              <a:t>6</a:t>
            </a:fld>
            <a:endParaRPr lang="en-GB" altLang="en-US" smtClean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250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CF549-3949-430B-9A6A-F00C9FEEE6B1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21C78A-C6D0-4DD9-A204-BC1934E031CF}" type="slidenum">
              <a:rPr lang="en-GB" altLang="en-US" smtClean="0"/>
              <a:pPr/>
              <a:t>7</a:t>
            </a:fld>
            <a:endParaRPr lang="en-GB" altLang="en-US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679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4CCDE2-245F-4868-916B-1F5B1B002ED0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E3893F-C9E2-4FE3-82DC-8B3CF257A695}" type="slidenum">
              <a:rPr lang="en-GB" altLang="en-US" smtClean="0"/>
              <a:pPr/>
              <a:t>8</a:t>
            </a:fld>
            <a:endParaRPr lang="en-GB" altLang="en-US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59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6EC8F3-80A6-4ACE-8669-6DCAB5F3EF80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6B198B-2999-4E40-BBD6-4261361E8725}" type="slidenum">
              <a:rPr lang="en-GB" altLang="en-US" smtClean="0"/>
              <a:pPr/>
              <a:t>14</a:t>
            </a:fld>
            <a:endParaRPr lang="en-GB" altLang="en-US" smtClean="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771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 txBox="1">
            <a:spLocks noGrp="1" noChangeArrowheads="1"/>
          </p:cNvSpPr>
          <p:nvPr/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4D82BB2-3AE8-4F6E-8047-C3DF9146A617}" type="datetime1">
              <a:rPr lang="en-GB" altLang="en-US" sz="1200"/>
              <a:pPr algn="r" eaLnBrk="1" hangingPunct="1"/>
              <a:t>06/03/2016</a:t>
            </a:fld>
            <a:endParaRPr lang="en-GB" altLang="en-US" sz="1200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ADABC7-153B-4237-90D9-536A902D88CB}" type="slidenum">
              <a:rPr lang="en-GB" altLang="en-US" sz="1200"/>
              <a:pPr algn="r" eaLnBrk="1" hangingPunct="1"/>
              <a:t>15</a:t>
            </a:fld>
            <a:endParaRPr lang="en-GB" altLang="en-US" sz="120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76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055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EDC11-030E-4625-B69F-061FF472ABB7}" type="datetime1">
              <a:rPr lang="en-GB"/>
              <a:pPr>
                <a:defRPr/>
              </a:pPr>
              <a:t>06/03/2016</a:t>
            </a:fld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E3DC3-FDA5-4A85-A1F9-1F2E6AF825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796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4D484F3-ED0C-BC4E-A64E-9B053D06D051}" type="datetimeFigureOut">
              <a:rPr lang="en-US" smtClean="0"/>
              <a:t>3/6/2016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AF00C9E-50DA-FD40-986D-714423F8A4F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Keyco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bsdl.org/CategoryJoystick" TargetMode="External"/><Relationship Id="rId2" Type="http://schemas.openxmlformats.org/officeDocument/2006/relationships/hyperlink" Target="http://lazyfoo.net/tutorials/SDL/19_gamepads_and_joysticks/index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CategoryGameControl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20_force_feedback/index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index.php" TargetMode="External"/><Relationship Id="rId2" Type="http://schemas.openxmlformats.org/officeDocument/2006/relationships/hyperlink" Target="https://wiki.libsdl.org/APIByCategory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bsdl.org/SDL_Event?highlight=(\bCategoryStruct\b)|(CategoryEvents)" TargetMode="External"/><Relationship Id="rId2" Type="http://schemas.openxmlformats.org/officeDocument/2006/relationships/hyperlink" Target="https://wiki.libsdl.org/SDL_Ev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Input and Menus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err="1" smtClean="0"/>
              <a:t>Adva</a:t>
            </a:r>
            <a:r>
              <a:rPr lang="en-GB" dirty="0" err="1" smtClean="0"/>
              <a:t>nced</a:t>
            </a:r>
            <a:r>
              <a:rPr lang="en-GB" dirty="0"/>
              <a:t> </a:t>
            </a:r>
            <a:r>
              <a:rPr lang="en-GB" dirty="0" smtClean="0"/>
              <a:t>Games Engine Creation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2169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527" y="1454726"/>
            <a:ext cx="2590800" cy="200890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Handling key up events in a 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533400"/>
            <a:ext cx="8229600" cy="60752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HandleInput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switch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SDL_KEYUP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switch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e.key.keysym.sym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case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SDLK_UP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// scroll up 1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break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case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SDLK_DOWN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// scroll down 1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SDLK_RETURN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// deal with the menu choice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090" y="6077405"/>
            <a:ext cx="8821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see </a:t>
            </a: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wiki.libsdl.org/SDL_Keycode</a:t>
            </a:r>
            <a:r>
              <a:rPr lang="en-GB" sz="2000" dirty="0" smtClean="0"/>
              <a:t>  for a complete list of SDL key codes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152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Event-driven vs. direct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 messages have to pass through Windows message system and be put in the event queue</a:t>
            </a:r>
          </a:p>
          <a:p>
            <a:r>
              <a:rPr lang="en-GB" dirty="0" smtClean="0"/>
              <a:t>take time to reach application</a:t>
            </a:r>
          </a:p>
          <a:p>
            <a:r>
              <a:rPr lang="en-GB" dirty="0" smtClean="0"/>
              <a:t>we only deal with them once a frame when we poll the queue</a:t>
            </a:r>
          </a:p>
          <a:p>
            <a:r>
              <a:rPr lang="en-GB" dirty="0" smtClean="0"/>
              <a:t>the alternative is to poll the input device directly</a:t>
            </a:r>
          </a:p>
          <a:p>
            <a:r>
              <a:rPr lang="en-GB" dirty="0" smtClean="0"/>
              <a:t>get the current state of the system</a:t>
            </a:r>
          </a:p>
          <a:p>
            <a:pPr lvl="1"/>
            <a:r>
              <a:rPr lang="en-GB" dirty="0" smtClean="0"/>
              <a:t>list of pressed keys</a:t>
            </a:r>
          </a:p>
          <a:p>
            <a:pPr lvl="1"/>
            <a:r>
              <a:rPr lang="en-GB" dirty="0" smtClean="0"/>
              <a:t>whether a mouse button is pressed</a:t>
            </a:r>
          </a:p>
          <a:p>
            <a:pPr lvl="1"/>
            <a:r>
              <a:rPr lang="en-GB" dirty="0" smtClean="0"/>
              <a:t>don't see the events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81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600200"/>
            <a:ext cx="872836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move object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based on current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keystate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Uint8*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currentKeyStates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SDL_GetKeyboardState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(NULL); 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currentKeyStates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SDL_SCANCODE_UP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 ) {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move object up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currentKeyStates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SDL_SCANCODE_DOWN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 ) {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move object down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currentKeyStates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SDL_SCANCODE_LEFT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 ) {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 …..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3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device polling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3564" cy="48768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finer control, smooth movement, responsive</a:t>
            </a:r>
          </a:p>
          <a:p>
            <a:r>
              <a:rPr lang="en-GB" sz="2800" dirty="0" smtClean="0"/>
              <a:t>even short key presses will last several frames</a:t>
            </a: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en-GB" sz="2800" dirty="0" smtClean="0"/>
              <a:t>sometimes </a:t>
            </a:r>
            <a:r>
              <a:rPr lang="en-GB" sz="2800" dirty="0"/>
              <a:t>you want to only act on the initial key press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en-GB" sz="2400" dirty="0"/>
              <a:t>pressing the space bar shoots only 1 bullet</a:t>
            </a: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en-GB" sz="2800" dirty="0"/>
              <a:t>in other cases you want the action to continue as long as the key is pressed</a:t>
            </a: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en-GB" sz="2800" dirty="0"/>
              <a:t>to detect new key presses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en-GB" sz="2400" dirty="0"/>
              <a:t>declare a </a:t>
            </a:r>
            <a:r>
              <a:rPr lang="en-GB" sz="2400" dirty="0" err="1" smtClean="0"/>
              <a:t>KeyboardStates</a:t>
            </a:r>
            <a:r>
              <a:rPr lang="en-GB" sz="2400" dirty="0" smtClean="0"/>
              <a:t> variable </a:t>
            </a:r>
            <a:r>
              <a:rPr lang="en-GB" sz="2400" dirty="0"/>
              <a:t>to hold the previous frame's keyboard state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en-GB" sz="2400" dirty="0"/>
              <a:t>compare it to the current keyboard </a:t>
            </a:r>
            <a:r>
              <a:rPr lang="en-GB" sz="2400" dirty="0" smtClean="0"/>
              <a:t>state – only act if it has changed</a:t>
            </a:r>
            <a:endParaRPr lang="en-GB" sz="2400" dirty="0"/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en-GB" sz="2400" dirty="0"/>
              <a:t>at the end of the update method, set the previous keyboard state to equal the current state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4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71" y="1846552"/>
            <a:ext cx="4074829" cy="287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A1AE7B-9606-4BE4-B4BE-972733DAF705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Types of input device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4681537"/>
          </a:xfrm>
        </p:spPr>
        <p:txBody>
          <a:bodyPr/>
          <a:lstStyle/>
          <a:p>
            <a:pPr eaLnBrk="1" hangingPunct="1"/>
            <a:r>
              <a:rPr lang="en-GB" altLang="en-US" sz="2600" dirty="0" smtClean="0"/>
              <a:t>digital – on or off</a:t>
            </a:r>
          </a:p>
          <a:p>
            <a:pPr lvl="1" eaLnBrk="1" hangingPunct="1"/>
            <a:r>
              <a:rPr lang="en-GB" altLang="en-US" sz="2200" dirty="0" smtClean="0"/>
              <a:t>button </a:t>
            </a:r>
          </a:p>
          <a:p>
            <a:pPr lvl="2" eaLnBrk="1" hangingPunct="1"/>
            <a:r>
              <a:rPr lang="en-GB" altLang="en-US" dirty="0" smtClean="0"/>
              <a:t>mouse, gamepad</a:t>
            </a:r>
          </a:p>
          <a:p>
            <a:pPr lvl="1" eaLnBrk="1" hangingPunct="1"/>
            <a:r>
              <a:rPr lang="en-GB" altLang="en-US" sz="2200" dirty="0" smtClean="0"/>
              <a:t>keyboard </a:t>
            </a:r>
          </a:p>
          <a:p>
            <a:pPr lvl="2" eaLnBrk="1" hangingPunct="1"/>
            <a:r>
              <a:rPr lang="en-GB" altLang="en-US" dirty="0" smtClean="0"/>
              <a:t>lots of buttons</a:t>
            </a:r>
          </a:p>
          <a:p>
            <a:pPr eaLnBrk="1" hangingPunct="1"/>
            <a:r>
              <a:rPr lang="en-GB" altLang="en-US" sz="2600" dirty="0" smtClean="0"/>
              <a:t>analogue – range of values</a:t>
            </a:r>
          </a:p>
          <a:p>
            <a:pPr lvl="1" eaLnBrk="1" hangingPunct="1"/>
            <a:r>
              <a:rPr lang="en-GB" altLang="en-US" sz="2200" dirty="0" smtClean="0"/>
              <a:t>mouse </a:t>
            </a:r>
          </a:p>
          <a:p>
            <a:pPr lvl="2" eaLnBrk="1" hangingPunct="1"/>
            <a:r>
              <a:rPr lang="en-GB" altLang="en-US" dirty="0" smtClean="0"/>
              <a:t>x, y position</a:t>
            </a:r>
          </a:p>
          <a:p>
            <a:pPr lvl="1" eaLnBrk="1" hangingPunct="1"/>
            <a:r>
              <a:rPr lang="en-GB" altLang="en-US" sz="2400" dirty="0" smtClean="0"/>
              <a:t>gamepad</a:t>
            </a:r>
          </a:p>
          <a:p>
            <a:pPr lvl="2" eaLnBrk="1" hangingPunct="1"/>
            <a:r>
              <a:rPr lang="en-GB" altLang="en-US" dirty="0" smtClean="0"/>
              <a:t>sticks and triggers</a:t>
            </a:r>
          </a:p>
        </p:txBody>
      </p:sp>
      <p:sp>
        <p:nvSpPr>
          <p:cNvPr id="2" name="AutoShape 2" descr="Image result for XBox USB gamepad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920127-4EE4-4A07-8CDB-DE853ACC3243}" type="datetime1">
              <a:rPr lang="en-GB" altLang="en-US" sz="1000"/>
              <a:pPr eaLnBrk="1" hangingPunct="1"/>
              <a:t>06/03/2016</a:t>
            </a:fld>
            <a:endParaRPr lang="en-GB" altLang="en-US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Dead zone</a:t>
            </a:r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038600"/>
            <a:ext cx="8229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600" smtClean="0"/>
              <a:t>analogue devices can have a dead zone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600" smtClean="0"/>
              <a:t>range of values which are treated as equivalent to default value (no input)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 smtClean="0"/>
              <a:t>near centre position of joystick, up position of trigger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600" smtClean="0"/>
              <a:t>makes it easier to steer with!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3505200" y="838200"/>
            <a:ext cx="4419600" cy="2895600"/>
            <a:chOff x="3072" y="240"/>
            <a:chExt cx="2544" cy="1536"/>
          </a:xfrm>
        </p:grpSpPr>
        <p:grpSp>
          <p:nvGrpSpPr>
            <p:cNvPr id="7174" name="Group 5"/>
            <p:cNvGrpSpPr>
              <a:grpSpLocks/>
            </p:cNvGrpSpPr>
            <p:nvPr/>
          </p:nvGrpSpPr>
          <p:grpSpPr bwMode="auto">
            <a:xfrm>
              <a:off x="3072" y="240"/>
              <a:ext cx="2544" cy="1536"/>
              <a:chOff x="3072" y="240"/>
              <a:chExt cx="2544" cy="1536"/>
            </a:xfrm>
          </p:grpSpPr>
          <p:sp>
            <p:nvSpPr>
              <p:cNvPr id="7176" name="AutoShape 6"/>
              <p:cNvSpPr>
                <a:spLocks noChangeArrowheads="1"/>
              </p:cNvSpPr>
              <p:nvPr/>
            </p:nvSpPr>
            <p:spPr bwMode="auto">
              <a:xfrm rot="10800000">
                <a:off x="3072" y="240"/>
                <a:ext cx="2544" cy="1488"/>
              </a:xfrm>
              <a:prstGeom prst="triangle">
                <a:avLst>
                  <a:gd name="adj" fmla="val 49306"/>
                </a:avLst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US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7177" name="AutoShape 7"/>
              <p:cNvSpPr>
                <a:spLocks noChangeArrowheads="1"/>
              </p:cNvSpPr>
              <p:nvPr/>
            </p:nvSpPr>
            <p:spPr bwMode="auto">
              <a:xfrm rot="10800000">
                <a:off x="3888" y="336"/>
                <a:ext cx="1008" cy="1440"/>
              </a:xfrm>
              <a:prstGeom prst="triangle">
                <a:avLst>
                  <a:gd name="adj" fmla="val 49306"/>
                </a:avLst>
              </a:prstGeom>
              <a:solidFill>
                <a:srgbClr val="8B8B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en-US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7178" name="Rectangle 8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1152" cy="144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9" name="Rectangle 9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480" cy="144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175" name="Rectangle 10"/>
            <p:cNvSpPr>
              <a:spLocks noChangeArrowheads="1"/>
            </p:cNvSpPr>
            <p:nvPr/>
          </p:nvSpPr>
          <p:spPr bwMode="auto">
            <a:xfrm rot="6209807">
              <a:off x="3881" y="1063"/>
              <a:ext cx="1180" cy="11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SDL</a:t>
            </a:r>
            <a:r>
              <a:rPr lang="en-GB" dirty="0" smtClean="0"/>
              <a:t> Joysticks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6691" cy="4876800"/>
          </a:xfrm>
        </p:spPr>
        <p:txBody>
          <a:bodyPr/>
          <a:lstStyle/>
          <a:p>
            <a:r>
              <a:rPr lang="en-GB" dirty="0" err="1" smtClean="0"/>
              <a:t>SDL</a:t>
            </a:r>
            <a:r>
              <a:rPr lang="en-GB" dirty="0" smtClean="0"/>
              <a:t> has a subsystem to handle joysticks</a:t>
            </a:r>
          </a:p>
          <a:p>
            <a:pPr lvl="1"/>
            <a:r>
              <a:rPr lang="en-GB" dirty="0" smtClean="0"/>
              <a:t>which can be extended to handle gamepads</a:t>
            </a:r>
          </a:p>
          <a:p>
            <a:r>
              <a:rPr lang="en-GB" dirty="0" smtClean="0"/>
              <a:t>needs to be initialised if using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SDL_Init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SDL_INIT_VIDEO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SDL_INIT_JOYSTICK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) &lt; 0 )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// failed, exit program } 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suceeded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now we can use the joystick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dirty="0">
                <a:cs typeface="Consolas" panose="020B0609020204030204" pitchFamily="49" charset="0"/>
              </a:rPr>
              <a:t>ee </a:t>
            </a:r>
            <a:r>
              <a:rPr lang="en-GB" dirty="0">
                <a:cs typeface="Consolas" panose="020B0609020204030204" pitchFamily="49" charset="0"/>
                <a:hlinkClick r:id="rId2"/>
              </a:rPr>
              <a:t>http://</a:t>
            </a:r>
            <a:r>
              <a:rPr lang="en-GB" dirty="0" smtClean="0">
                <a:cs typeface="Consolas" panose="020B0609020204030204" pitchFamily="49" charset="0"/>
                <a:hlinkClick r:id="rId2"/>
              </a:rPr>
              <a:t>lazyfoo.net/tutorials/SDL/19_gamepads_and_joysticks/index.php</a:t>
            </a:r>
            <a:r>
              <a:rPr lang="en-GB" dirty="0" smtClean="0">
                <a:cs typeface="Consolas" panose="020B0609020204030204" pitchFamily="49" charset="0"/>
              </a:rPr>
              <a:t> for a walkthrough</a:t>
            </a:r>
          </a:p>
          <a:p>
            <a:r>
              <a:rPr lang="en-GB" dirty="0">
                <a:cs typeface="Consolas" panose="020B0609020204030204" pitchFamily="49" charset="0"/>
                <a:hlinkClick r:id="rId3"/>
              </a:rPr>
              <a:t>https://</a:t>
            </a:r>
            <a:r>
              <a:rPr lang="en-GB" dirty="0" smtClean="0">
                <a:cs typeface="Consolas" panose="020B0609020204030204" pitchFamily="49" charset="0"/>
                <a:hlinkClick r:id="rId3"/>
              </a:rPr>
              <a:t>wiki.libsdl.org/CategoryJoystick</a:t>
            </a:r>
            <a:r>
              <a:rPr lang="en-GB" dirty="0" smtClean="0">
                <a:cs typeface="Consolas" panose="020B0609020204030204" pitchFamily="49" charset="0"/>
              </a:rPr>
              <a:t> for documentation</a:t>
            </a:r>
            <a:endParaRPr lang="en-GB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0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SDL</a:t>
            </a:r>
            <a:r>
              <a:rPr lang="en-GB" dirty="0" smtClean="0"/>
              <a:t> Gamepads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maps gamepad buttons to joystick API</a:t>
            </a:r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wiki.libsdl.org/CategoryGameController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functions available to get the current state of a button</a:t>
            </a:r>
          </a:p>
          <a:p>
            <a:endParaRPr lang="en-GB" dirty="0"/>
          </a:p>
          <a:p>
            <a:r>
              <a:rPr lang="en-GB" dirty="0" smtClean="0"/>
              <a:t>or the current value of an axis or trigger</a:t>
            </a:r>
          </a:p>
          <a:p>
            <a:pPr lvl="1"/>
            <a:r>
              <a:rPr lang="en-GB" dirty="0"/>
              <a:t>-32768 to </a:t>
            </a:r>
            <a:r>
              <a:rPr lang="en-GB" dirty="0" smtClean="0"/>
              <a:t>32767 for an axis</a:t>
            </a:r>
          </a:p>
          <a:p>
            <a:pPr lvl="1"/>
            <a:r>
              <a:rPr lang="en-GB" dirty="0"/>
              <a:t>0</a:t>
            </a:r>
            <a:r>
              <a:rPr lang="en-GB" dirty="0" smtClean="0"/>
              <a:t> </a:t>
            </a:r>
            <a:r>
              <a:rPr lang="en-GB" dirty="0"/>
              <a:t>to </a:t>
            </a:r>
            <a:r>
              <a:rPr lang="en-GB" dirty="0" smtClean="0"/>
              <a:t>32767 for a trigger</a:t>
            </a:r>
          </a:p>
          <a:p>
            <a:pPr lvl="1"/>
            <a:r>
              <a:rPr lang="en-GB" dirty="0" smtClean="0"/>
              <a:t>check </a:t>
            </a:r>
            <a:r>
              <a:rPr lang="en-GB" dirty="0"/>
              <a:t>if </a:t>
            </a:r>
            <a:r>
              <a:rPr lang="en-GB" dirty="0" smtClean="0"/>
              <a:t>outside the dead zone you have 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05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381000" y="152400"/>
            <a:ext cx="7543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3900" b="1">
                <a:solidFill>
                  <a:schemeClr val="tx2"/>
                </a:solidFill>
              </a:rPr>
              <a:t>Gamepad input</a:t>
            </a:r>
            <a:endParaRPr lang="en-US" altLang="en-US" sz="3900" b="1">
              <a:solidFill>
                <a:schemeClr val="tx2"/>
              </a:solidFill>
            </a:endParaRPr>
          </a:p>
        </p:txBody>
      </p:sp>
      <p:sp>
        <p:nvSpPr>
          <p:cNvPr id="17412" name="AutoShape 7"/>
          <p:cNvSpPr>
            <a:spLocks noChangeArrowheads="1"/>
          </p:cNvSpPr>
          <p:nvPr/>
        </p:nvSpPr>
        <p:spPr bwMode="auto">
          <a:xfrm>
            <a:off x="304800" y="2057399"/>
            <a:ext cx="1787236" cy="602673"/>
          </a:xfrm>
          <a:prstGeom prst="wedgeRectCallout">
            <a:avLst>
              <a:gd name="adj1" fmla="val 26934"/>
              <a:gd name="adj2" fmla="val 11942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dirty="0"/>
              <a:t>-32768 to 32767</a:t>
            </a:r>
            <a:endParaRPr lang="en-US" altLang="en-US" dirty="0"/>
          </a:p>
        </p:txBody>
      </p:sp>
      <p:sp>
        <p:nvSpPr>
          <p:cNvPr id="17413" name="AutoShape 8"/>
          <p:cNvSpPr>
            <a:spLocks noChangeArrowheads="1"/>
          </p:cNvSpPr>
          <p:nvPr/>
        </p:nvSpPr>
        <p:spPr bwMode="auto">
          <a:xfrm>
            <a:off x="4191000" y="1752600"/>
            <a:ext cx="1447800" cy="381000"/>
          </a:xfrm>
          <a:prstGeom prst="wedgeRectCallout">
            <a:avLst>
              <a:gd name="adj1" fmla="val -142653"/>
              <a:gd name="adj2" fmla="val 6129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dirty="0"/>
              <a:t>0</a:t>
            </a:r>
            <a:r>
              <a:rPr lang="en-GB" dirty="0" smtClean="0"/>
              <a:t> </a:t>
            </a:r>
            <a:r>
              <a:rPr lang="en-GB" dirty="0"/>
              <a:t>to 32767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944563"/>
          </a:xfrm>
        </p:spPr>
        <p:txBody>
          <a:bodyPr/>
          <a:lstStyle/>
          <a:p>
            <a:r>
              <a:rPr lang="en-GB" altLang="en-US" smtClean="0"/>
              <a:t>Gamepad dead zones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GB" altLang="en-US" dirty="0" smtClean="0"/>
              <a:t>can use different types of </a:t>
            </a:r>
            <a:r>
              <a:rPr lang="en-GB" altLang="en-US" dirty="0" err="1" smtClean="0"/>
              <a:t>deadzone</a:t>
            </a:r>
            <a:endParaRPr lang="en-GB" altLang="en-US" dirty="0" smtClean="0"/>
          </a:p>
          <a:p>
            <a:r>
              <a:rPr lang="en-GB" altLang="en-US" dirty="0" smtClean="0"/>
              <a:t>circular </a:t>
            </a:r>
            <a:r>
              <a:rPr lang="en-GB" altLang="en-US" dirty="0" err="1" smtClean="0"/>
              <a:t>deadzone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compare X</a:t>
            </a:r>
            <a:r>
              <a:rPr lang="en-GB" altLang="en-US" baseline="30000" dirty="0" smtClean="0"/>
              <a:t>2</a:t>
            </a:r>
            <a:r>
              <a:rPr lang="en-GB" altLang="en-US" dirty="0" smtClean="0"/>
              <a:t> + Y</a:t>
            </a:r>
            <a:r>
              <a:rPr lang="en-GB" altLang="en-US" baseline="30000" dirty="0" smtClean="0"/>
              <a:t>2</a:t>
            </a:r>
            <a:r>
              <a:rPr lang="en-GB" altLang="en-US" dirty="0" smtClean="0"/>
              <a:t> against (</a:t>
            </a:r>
            <a:r>
              <a:rPr lang="en-GB" altLang="en-US" dirty="0" err="1" smtClean="0"/>
              <a:t>deadzone</a:t>
            </a:r>
            <a:r>
              <a:rPr lang="en-GB" altLang="en-US" dirty="0" smtClean="0"/>
              <a:t>)</a:t>
            </a:r>
            <a:r>
              <a:rPr lang="en-GB" altLang="en-US" baseline="30000" dirty="0" smtClean="0"/>
              <a:t>2</a:t>
            </a:r>
          </a:p>
          <a:p>
            <a:pPr lvl="1"/>
            <a:r>
              <a:rPr lang="en-GB" altLang="en-US" dirty="0" smtClean="0"/>
              <a:t>good for 2D movement using control stick</a:t>
            </a:r>
          </a:p>
          <a:p>
            <a:pPr lvl="2"/>
            <a:r>
              <a:rPr lang="en-GB" altLang="en-US" dirty="0" smtClean="0"/>
              <a:t>total distance from centre important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334000" y="3810000"/>
            <a:ext cx="3581400" cy="2819400"/>
            <a:chOff x="0" y="1008"/>
            <a:chExt cx="2256" cy="1776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0" y="1776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056" y="1008"/>
              <a:ext cx="0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576" y="1296"/>
              <a:ext cx="960" cy="10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Introduction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 smtClean="0"/>
              <a:t>Today we will</a:t>
            </a:r>
          </a:p>
          <a:p>
            <a:r>
              <a:rPr lang="en-GB" dirty="0" smtClean="0"/>
              <a:t>review </a:t>
            </a:r>
            <a:r>
              <a:rPr lang="en-GB" dirty="0" err="1" smtClean="0"/>
              <a:t>SDL</a:t>
            </a:r>
            <a:r>
              <a:rPr lang="en-GB" dirty="0" smtClean="0"/>
              <a:t> input</a:t>
            </a:r>
          </a:p>
          <a:p>
            <a:r>
              <a:rPr lang="en-GB" dirty="0"/>
              <a:t>look at using gamepads for </a:t>
            </a:r>
            <a:r>
              <a:rPr lang="en-GB" dirty="0" smtClean="0"/>
              <a:t>input</a:t>
            </a:r>
          </a:p>
          <a:p>
            <a:r>
              <a:rPr lang="en-GB" noProof="0" dirty="0" smtClean="0"/>
              <a:t>discuss how to implement menus in </a:t>
            </a:r>
            <a:r>
              <a:rPr lang="en-GB" noProof="0" dirty="0" err="1" smtClean="0"/>
              <a:t>SDL</a:t>
            </a:r>
            <a:r>
              <a:rPr lang="en-GB" noProof="0" dirty="0" smtClean="0"/>
              <a:t>/OpenGL</a:t>
            </a:r>
          </a:p>
        </p:txBody>
      </p:sp>
    </p:spTree>
    <p:extLst>
      <p:ext uri="{BB962C8B-B14F-4D97-AF65-F5344CB8AC3E}">
        <p14:creationId xmlns:p14="http://schemas.microsoft.com/office/powerpoint/2010/main" val="8116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944563"/>
          </a:xfrm>
        </p:spPr>
        <p:txBody>
          <a:bodyPr/>
          <a:lstStyle/>
          <a:p>
            <a:r>
              <a:rPr lang="en-US" altLang="en-US" dirty="0" smtClean="0"/>
              <a:t>Square </a:t>
            </a:r>
            <a:r>
              <a:rPr lang="en-US" altLang="en-US" dirty="0" err="1" smtClean="0"/>
              <a:t>deadzone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31152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altLang="en-US" dirty="0" smtClean="0"/>
              <a:t>compares |X| against </a:t>
            </a:r>
            <a:r>
              <a:rPr lang="en-GB" altLang="en-US" dirty="0" err="1" smtClean="0"/>
              <a:t>deadzone</a:t>
            </a:r>
            <a:r>
              <a:rPr lang="en-GB" altLang="en-US" dirty="0" smtClean="0"/>
              <a:t> when returning X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compares |Y| against </a:t>
            </a:r>
            <a:r>
              <a:rPr lang="en-GB" altLang="en-US" dirty="0" err="1" smtClean="0"/>
              <a:t>deadzone</a:t>
            </a:r>
            <a:r>
              <a:rPr lang="en-GB" altLang="en-US" dirty="0" smtClean="0"/>
              <a:t> when returning Y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magnitude of deflection in each direction important</a:t>
            </a:r>
          </a:p>
        </p:txBody>
      </p:sp>
      <p:grpSp>
        <p:nvGrpSpPr>
          <p:cNvPr id="22532" name="Group 9"/>
          <p:cNvGrpSpPr>
            <a:grpSpLocks/>
          </p:cNvGrpSpPr>
          <p:nvPr/>
        </p:nvGrpSpPr>
        <p:grpSpPr bwMode="auto">
          <a:xfrm>
            <a:off x="5562600" y="152400"/>
            <a:ext cx="3581400" cy="2819400"/>
            <a:chOff x="2688" y="1248"/>
            <a:chExt cx="2256" cy="1776"/>
          </a:xfrm>
        </p:grpSpPr>
        <p:sp>
          <p:nvSpPr>
            <p:cNvPr id="22533" name="Rectangle 10"/>
            <p:cNvSpPr>
              <a:spLocks noChangeArrowheads="1"/>
            </p:cNvSpPr>
            <p:nvPr/>
          </p:nvSpPr>
          <p:spPr bwMode="auto">
            <a:xfrm>
              <a:off x="3264" y="1536"/>
              <a:ext cx="960" cy="10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4" name="Line 11"/>
            <p:cNvSpPr>
              <a:spLocks noChangeShapeType="1"/>
            </p:cNvSpPr>
            <p:nvPr/>
          </p:nvSpPr>
          <p:spPr bwMode="auto">
            <a:xfrm>
              <a:off x="2688" y="2016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5" name="Line 12"/>
            <p:cNvSpPr>
              <a:spLocks noChangeShapeType="1"/>
            </p:cNvSpPr>
            <p:nvPr/>
          </p:nvSpPr>
          <p:spPr bwMode="auto">
            <a:xfrm>
              <a:off x="3744" y="1248"/>
              <a:ext cx="0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6" name="Oval 13"/>
            <p:cNvSpPr>
              <a:spLocks noChangeArrowheads="1"/>
            </p:cNvSpPr>
            <p:nvPr/>
          </p:nvSpPr>
          <p:spPr bwMode="auto">
            <a:xfrm>
              <a:off x="3648" y="192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222" y="374127"/>
            <a:ext cx="7543800" cy="1039812"/>
          </a:xfrm>
        </p:spPr>
        <p:txBody>
          <a:bodyPr/>
          <a:lstStyle/>
          <a:p>
            <a:r>
              <a:rPr lang="en-GB" altLang="en-US" dirty="0" smtClean="0"/>
              <a:t>Gamepad vibration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GB" altLang="en-US" sz="2600" dirty="0" smtClean="0"/>
              <a:t>gamepad has 2 motors for vibration</a:t>
            </a:r>
          </a:p>
          <a:p>
            <a:pPr lvl="1"/>
            <a:r>
              <a:rPr lang="en-GB" altLang="en-US" sz="2200" dirty="0" smtClean="0"/>
              <a:t>left – low frequency</a:t>
            </a:r>
          </a:p>
          <a:p>
            <a:pPr lvl="1"/>
            <a:r>
              <a:rPr lang="en-GB" altLang="en-US" sz="2200" dirty="0" smtClean="0"/>
              <a:t>right – high frequency</a:t>
            </a:r>
          </a:p>
          <a:p>
            <a:r>
              <a:rPr lang="en-GB" altLang="en-US" sz="2600" dirty="0" smtClean="0"/>
              <a:t>can set speed of each and duration of rumble</a:t>
            </a:r>
          </a:p>
          <a:p>
            <a:r>
              <a:rPr lang="en-GB" altLang="en-US" sz="2600" dirty="0" smtClean="0"/>
              <a:t>need to declare and initialise haptic system</a:t>
            </a:r>
          </a:p>
          <a:p>
            <a:r>
              <a:rPr lang="en-GB" altLang="en-US" sz="2600" dirty="0"/>
              <a:t>see </a:t>
            </a:r>
            <a:r>
              <a:rPr lang="en-GB" altLang="en-US" sz="2600" dirty="0">
                <a:hlinkClick r:id="rId3"/>
              </a:rPr>
              <a:t>http://</a:t>
            </a:r>
            <a:r>
              <a:rPr lang="en-GB" altLang="en-US" sz="2600" dirty="0" smtClean="0">
                <a:hlinkClick r:id="rId3"/>
              </a:rPr>
              <a:t>lazyfoo.net/tutorials/SDL/20_force_feedback/index.php</a:t>
            </a:r>
            <a:r>
              <a:rPr lang="en-GB" altLang="en-US" sz="2600" dirty="0" smtClean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9C7963-EC35-4238-B24C-2B16EC17674D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 descr="Rock Band® 3 Wireless Fender™ Mustang™ PRO-Guitar™ Controller For Xbox 360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11430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Rock Band® 3 Wireless PRO-DRUM™ &amp; PRO-CYMBALS™ Kit For Xbox 360®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2766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8" descr="Cyborg F.L.Y. 9 Wireless Flight Stick for Xbox 360®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More XBox 360 controllers</a:t>
            </a:r>
          </a:p>
        </p:txBody>
      </p:sp>
      <p:pic>
        <p:nvPicPr>
          <p:cNvPr id="25608" name="Picture 10" descr="Fighting Stick EX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59213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alternative input devices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these controllers map to buttons and analogue controls on the gamepad</a:t>
            </a:r>
          </a:p>
          <a:p>
            <a:r>
              <a:rPr lang="en-GB" altLang="en-US" smtClean="0"/>
              <a:t>all alternative controllers must support</a:t>
            </a:r>
          </a:p>
          <a:p>
            <a:pPr lvl="1"/>
            <a:r>
              <a:rPr lang="en-GB" altLang="en-US" smtClean="0"/>
              <a:t>The action buttons: </a:t>
            </a:r>
            <a:r>
              <a:rPr lang="en-GB" altLang="en-US" b="1" smtClean="0"/>
              <a:t>A</a:t>
            </a:r>
            <a:r>
              <a:rPr lang="en-GB" altLang="en-US" smtClean="0"/>
              <a:t>, </a:t>
            </a:r>
            <a:r>
              <a:rPr lang="en-GB" altLang="en-US" b="1" smtClean="0"/>
              <a:t>B</a:t>
            </a:r>
            <a:r>
              <a:rPr lang="en-GB" altLang="en-US" smtClean="0"/>
              <a:t>, </a:t>
            </a:r>
            <a:r>
              <a:rPr lang="en-GB" altLang="en-US" b="1" smtClean="0"/>
              <a:t>X</a:t>
            </a:r>
            <a:r>
              <a:rPr lang="en-GB" altLang="en-US" smtClean="0"/>
              <a:t>, and </a:t>
            </a:r>
            <a:r>
              <a:rPr lang="en-GB" altLang="en-US" b="1" smtClean="0"/>
              <a:t>Y</a:t>
            </a:r>
            <a:r>
              <a:rPr lang="en-GB" altLang="en-US" smtClean="0"/>
              <a:t>. </a:t>
            </a:r>
          </a:p>
          <a:p>
            <a:pPr lvl="1"/>
            <a:r>
              <a:rPr lang="en-GB" altLang="en-US" smtClean="0"/>
              <a:t>The </a:t>
            </a:r>
            <a:r>
              <a:rPr lang="en-GB" altLang="en-US" b="1" smtClean="0"/>
              <a:t>Back</a:t>
            </a:r>
            <a:r>
              <a:rPr lang="en-GB" altLang="en-US" smtClean="0"/>
              <a:t>, </a:t>
            </a:r>
            <a:r>
              <a:rPr lang="en-GB" altLang="en-US" b="1" smtClean="0"/>
              <a:t>Start</a:t>
            </a:r>
            <a:r>
              <a:rPr lang="en-GB" altLang="en-US" smtClean="0"/>
              <a:t>, and </a:t>
            </a:r>
            <a:r>
              <a:rPr lang="en-GB" altLang="en-US" b="1" smtClean="0"/>
              <a:t>Xbox Guide</a:t>
            </a:r>
            <a:r>
              <a:rPr lang="en-GB" altLang="en-US" smtClean="0"/>
              <a:t> buttons. </a:t>
            </a:r>
          </a:p>
          <a:p>
            <a:pPr lvl="1"/>
            <a:r>
              <a:rPr lang="en-GB" altLang="en-US" smtClean="0"/>
              <a:t>The directional pad (Up, Down, Left, and Right)</a:t>
            </a:r>
          </a:p>
          <a:p>
            <a:r>
              <a:rPr lang="en-GB" altLang="en-US" smtClean="0"/>
              <a:t>Drum kit:</a:t>
            </a:r>
          </a:p>
          <a:p>
            <a:pPr lvl="1"/>
            <a:r>
              <a:rPr lang="en-GB" altLang="en-US" smtClean="0"/>
              <a:t>Green, Red, Blue, and Yellow pads correspond to gamepad </a:t>
            </a:r>
            <a:r>
              <a:rPr lang="en-GB" altLang="en-US" b="1" smtClean="0"/>
              <a:t>A</a:t>
            </a:r>
            <a:r>
              <a:rPr lang="en-GB" altLang="en-US" smtClean="0"/>
              <a:t>, </a:t>
            </a:r>
            <a:r>
              <a:rPr lang="en-GB" altLang="en-US" b="1" smtClean="0"/>
              <a:t>B</a:t>
            </a:r>
            <a:r>
              <a:rPr lang="en-GB" altLang="en-US" smtClean="0"/>
              <a:t>, </a:t>
            </a:r>
            <a:r>
              <a:rPr lang="en-GB" altLang="en-US" b="1" smtClean="0"/>
              <a:t>X</a:t>
            </a:r>
            <a:r>
              <a:rPr lang="en-GB" altLang="en-US" smtClean="0"/>
              <a:t>, and </a:t>
            </a:r>
            <a:r>
              <a:rPr lang="en-GB" altLang="en-US" b="1" smtClean="0"/>
              <a:t>Y </a:t>
            </a:r>
            <a:r>
              <a:rPr lang="en-GB" altLang="en-US" smtClean="0"/>
              <a:t>buttons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D4DFA9-28CE-461F-9DA3-14D62F9FD56E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menus with OpenGL/</a:t>
            </a:r>
            <a:r>
              <a:rPr lang="en-GB" dirty="0" err="1" smtClean="0"/>
              <a:t>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menus and splash screens are normally 2D</a:t>
            </a:r>
          </a:p>
          <a:p>
            <a:r>
              <a:rPr lang="en-GB" dirty="0" smtClean="0"/>
              <a:t>define a new level for each menu or splash screen (subclass of </a:t>
            </a:r>
            <a:r>
              <a:rPr lang="en-GB" dirty="0" err="1" smtClean="0"/>
              <a:t>GameScreen</a:t>
            </a:r>
            <a:r>
              <a:rPr lang="en-GB" dirty="0" smtClean="0"/>
              <a:t>)</a:t>
            </a:r>
          </a:p>
          <a:p>
            <a:r>
              <a:rPr lang="en-GB" dirty="0" smtClean="0"/>
              <a:t>may want to have a parent class of each type</a:t>
            </a:r>
          </a:p>
          <a:p>
            <a:r>
              <a:rPr lang="en-GB" dirty="0" smtClean="0"/>
              <a:t>change the projection type to orthographic</a:t>
            </a:r>
          </a:p>
          <a:p>
            <a:pPr lvl="1"/>
            <a:r>
              <a:rPr lang="en-GB" dirty="0" smtClean="0"/>
              <a:t>Just like HUD last semester</a:t>
            </a:r>
          </a:p>
          <a:p>
            <a:r>
              <a:rPr lang="en-GB" dirty="0" smtClean="0"/>
              <a:t>render menu strings or images</a:t>
            </a:r>
          </a:p>
          <a:p>
            <a:r>
              <a:rPr lang="en-GB" dirty="0" smtClean="0"/>
              <a:t>highlight one by rendering it in a different colour / larger</a:t>
            </a:r>
          </a:p>
          <a:p>
            <a:r>
              <a:rPr lang="en-GB" dirty="0" smtClean="0"/>
              <a:t>move the highlight up and down with the arrow keys</a:t>
            </a:r>
          </a:p>
          <a:p>
            <a:r>
              <a:rPr lang="en-GB" dirty="0" smtClean="0"/>
              <a:t>handle selected menu item when the user confirm (X button or enter key)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47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Menus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5823"/>
            <a:ext cx="38671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279" y="3429000"/>
            <a:ext cx="38671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38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3865418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 </a:t>
            </a:r>
            <a:r>
              <a:rPr lang="en-GB" dirty="0" err="1" smtClean="0"/>
              <a:t>menuscreen</a:t>
            </a:r>
            <a:r>
              <a:rPr lang="en-GB" dirty="0" smtClean="0"/>
              <a:t> header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3616036" cy="4718304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MENU_SCREEN_H</a:t>
            </a:r>
            <a:endParaRPr lang="en-GB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GB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MENU_SCREEN_H</a:t>
            </a:r>
            <a:endParaRPr lang="en-GB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GB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GameScreen.h</a:t>
            </a: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GB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GB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MENU_NONE</a:t>
            </a: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 -1</a:t>
            </a: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#define MENU_LEVEL1 0</a:t>
            </a: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#define MENU_LEVEL2 1</a:t>
            </a:r>
          </a:p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GB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MENU_EXIT</a:t>
            </a: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   2 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73236" y="720435"/>
            <a:ext cx="4932219" cy="5671221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: public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GameScreen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GameScreenManager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gsm);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() {};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Render();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Update(float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deltaTime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pPr marL="0" indent="0">
              <a:buNone/>
            </a:pP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protected: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HandleInput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vector&lt;string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mInstructions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vector&lt;string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mMenuItems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selected =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MENU_NONE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HandleSelectedItem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6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Menuscreen</a:t>
            </a:r>
            <a:r>
              <a:rPr lang="en-GB" dirty="0" smtClean="0"/>
              <a:t>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GameScreenManager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* gsm) 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GameScreen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(gsm)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mMenuItems.push_back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("Level 1");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mMenuItems.push_back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("Level 2");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mMenuItems.push_back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("Exit");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mMenuItems.size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!= 0)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selected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MENU_LEVEL1;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mInstructions.push_back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("Use arrow keys to navigate menu");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mInstructions.push_back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("Enter to select");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789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29891" cy="9906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Menusceen</a:t>
            </a:r>
            <a:r>
              <a:rPr lang="en-GB" dirty="0" smtClean="0"/>
              <a:t> rendering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::Render() {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glClearColor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(1.0f, 1.0f, 1.0f, 0.0f);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GL_MODELVIEW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glPushMatrix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glLoadIdentity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GL_PROJECTION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glPushMatrix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glLoadIdentity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gluOrtho2D(0, 100, 0, 100);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//Clear the screen.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glClear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GL_COLOR_BUFFER_BIT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GL_DEPTH_BUFFER_BIT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1" y="665018"/>
            <a:ext cx="4481944" cy="5726638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3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mMenuItems.size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 == selected) {</a:t>
            </a: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glColor3f(1.0f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, 0.4f, 0.0f);</a:t>
            </a: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glColor3f(0.0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, 0.0, 0.0);</a:t>
            </a: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OutputLine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(30, 80 - 10 * 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mMenuItems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mInstructions.size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(); j++) {</a:t>
            </a: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glColor3f(0.0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, 0.0, 0.0);</a:t>
            </a:r>
          </a:p>
          <a:p>
            <a:pPr marL="0" indent="0">
              <a:buNone/>
            </a:pP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3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OutputLine</a:t>
            </a:r>
            <a:r>
              <a:rPr lang="en-GB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, 70 - 10 * j - 10 * 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mInstructions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glPopMatrix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GL_MODELVIEW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glPopMatrix</a:t>
            </a:r>
            <a:r>
              <a:rPr lang="en-GB" sz="3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263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7236" y="526473"/>
            <a:ext cx="3089564" cy="9906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MenuScreen</a:t>
            </a:r>
            <a:r>
              <a:rPr lang="en-GB" dirty="0" smtClean="0"/>
              <a:t> 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526473"/>
            <a:ext cx="4336473" cy="586518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::Update(float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deltaTime,SDL_Event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HandleInput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MenuScreen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HandleInput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switch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SDL_KEYUP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switch(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e.key.keysym.sym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SDLK_UP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(selected &gt; 0)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selected =selected-1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break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7581" y="1673352"/>
            <a:ext cx="4038600" cy="4718304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SDLK_DOWN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if (selected &lt;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mMenuItems.size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()-1)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selected++;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SDLK_RETURN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HandleSelectedItem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22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SDL</a:t>
            </a:r>
            <a:r>
              <a:rPr lang="en-GB" dirty="0" smtClean="0"/>
              <a:t> input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2" y="1600200"/>
            <a:ext cx="8825076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how do we currently process input in the skeleton </a:t>
            </a:r>
            <a:r>
              <a:rPr lang="en-GB" dirty="0" err="1" smtClean="0"/>
              <a:t>SDL</a:t>
            </a:r>
            <a:r>
              <a:rPr lang="en-GB" dirty="0" smtClean="0"/>
              <a:t> application?</a:t>
            </a:r>
          </a:p>
          <a:p>
            <a:r>
              <a:rPr lang="en-GB" dirty="0" smtClean="0"/>
              <a:t>in Souce.cpp update method:</a:t>
            </a:r>
          </a:p>
          <a:p>
            <a:pPr marL="274320" lvl="1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//Declare an empty 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structre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//Get the 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 even the event queue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SDL_PollEvent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(&amp;e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//Handle any events.</a:t>
            </a:r>
          </a:p>
          <a:p>
            <a:pPr marL="274320" lvl="1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switch(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Window X has been clicked - Quit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SDL_QUIT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pPr marL="274320" lvl="1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default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gameScreenManager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&gt;Update((float)(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newTime-gOldTime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)/1000.0f, e);</a:t>
            </a:r>
          </a:p>
          <a:p>
            <a:pPr marL="274320" lvl="1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7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to the </a:t>
            </a:r>
            <a:r>
              <a:rPr lang="en-GB" dirty="0" err="1" smtClean="0"/>
              <a:t>SDL</a:t>
            </a:r>
            <a:r>
              <a:rPr lang="en-GB" dirty="0" smtClean="0"/>
              <a:t> event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1273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we can add events to the </a:t>
            </a:r>
            <a:r>
              <a:rPr lang="en-GB" dirty="0" err="1" smtClean="0"/>
              <a:t>SDL</a:t>
            </a:r>
            <a:r>
              <a:rPr lang="en-GB" dirty="0" smtClean="0"/>
              <a:t> event queue</a:t>
            </a:r>
          </a:p>
          <a:p>
            <a:r>
              <a:rPr lang="en-GB" dirty="0" smtClean="0"/>
              <a:t>simulate input to be handled elsewhere</a:t>
            </a:r>
          </a:p>
          <a:p>
            <a:r>
              <a:rPr lang="en-GB" dirty="0" smtClean="0"/>
              <a:t>for example, we could add a quit event in response to a menu choice: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(choice)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case QUIT: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simulate a Window close event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sdlevent.type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SDL_QUIT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SDL_PushEvent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break;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//…..</a:t>
            </a:r>
          </a:p>
          <a:p>
            <a:r>
              <a:rPr lang="en-GB" dirty="0" smtClean="0">
                <a:cs typeface="Consolas" panose="020B0609020204030204" pitchFamily="49" charset="0"/>
              </a:rPr>
              <a:t>When this is read from the event queue, it will be treated the same as a window close (X)</a:t>
            </a:r>
            <a:endParaRPr lang="en-GB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Further Reading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415636" y="1600200"/>
            <a:ext cx="8534689" cy="4764088"/>
          </a:xfrm>
        </p:spPr>
        <p:txBody>
          <a:bodyPr/>
          <a:lstStyle/>
          <a:p>
            <a:r>
              <a:rPr lang="en-GB" altLang="en-US" sz="2400" dirty="0" err="1" smtClean="0">
                <a:latin typeface="Arial" charset="0"/>
                <a:cs typeface="Arial" charset="0"/>
              </a:rPr>
              <a:t>SDL</a:t>
            </a:r>
            <a:r>
              <a:rPr lang="en-GB" altLang="en-US" dirty="0">
                <a:latin typeface="Arial" charset="0"/>
                <a:cs typeface="Arial" charset="0"/>
              </a:rPr>
              <a:t> Documentation </a:t>
            </a:r>
            <a:r>
              <a:rPr lang="en-GB" altLang="en-US" dirty="0">
                <a:latin typeface="Arial" charset="0"/>
                <a:cs typeface="Arial" charset="0"/>
                <a:hlinkClick r:id="rId2"/>
              </a:rPr>
              <a:t>https://</a:t>
            </a:r>
            <a:r>
              <a:rPr lang="en-GB" altLang="en-US" dirty="0" smtClean="0">
                <a:latin typeface="Arial" charset="0"/>
                <a:cs typeface="Arial" charset="0"/>
                <a:hlinkClick r:id="rId2"/>
              </a:rPr>
              <a:t>wiki.libsdl.org/APIByCategory</a:t>
            </a:r>
            <a:r>
              <a:rPr lang="en-GB" altLang="en-US" dirty="0" smtClean="0">
                <a:latin typeface="Arial" charset="0"/>
                <a:cs typeface="Arial" charset="0"/>
              </a:rPr>
              <a:t> </a:t>
            </a:r>
          </a:p>
          <a:p>
            <a:r>
              <a:rPr lang="en-GB" altLang="en-US" sz="2400" dirty="0" smtClean="0">
                <a:latin typeface="Arial" charset="0"/>
                <a:cs typeface="Arial" charset="0"/>
              </a:rPr>
              <a:t>Lazy Foo Production </a:t>
            </a:r>
            <a:r>
              <a:rPr lang="en-GB" altLang="en-US" sz="2400" dirty="0" err="1" smtClean="0">
                <a:latin typeface="Arial" charset="0"/>
                <a:cs typeface="Arial" charset="0"/>
              </a:rPr>
              <a:t>SDL</a:t>
            </a:r>
            <a:r>
              <a:rPr lang="en-GB" altLang="en-US" sz="2400" dirty="0" smtClean="0">
                <a:latin typeface="Arial" charset="0"/>
                <a:cs typeface="Arial" charset="0"/>
              </a:rPr>
              <a:t> tutorials</a:t>
            </a:r>
          </a:p>
          <a:p>
            <a:r>
              <a:rPr lang="en-GB" altLang="en-US" dirty="0">
                <a:latin typeface="Arial" charset="0"/>
                <a:cs typeface="Arial" charset="0"/>
                <a:hlinkClick r:id="rId3"/>
              </a:rPr>
              <a:t>http://</a:t>
            </a:r>
            <a:r>
              <a:rPr lang="en-GB" altLang="en-US" dirty="0" smtClean="0">
                <a:latin typeface="Arial" charset="0"/>
                <a:cs typeface="Arial" charset="0"/>
                <a:hlinkClick r:id="rId3"/>
              </a:rPr>
              <a:t>lazyfoo.net/tutorials/SDL/index.php</a:t>
            </a:r>
            <a:r>
              <a:rPr lang="en-GB" altLang="en-US" dirty="0" smtClean="0">
                <a:latin typeface="Arial" charset="0"/>
                <a:cs typeface="Arial" charset="0"/>
              </a:rPr>
              <a:t> </a:t>
            </a:r>
            <a:endParaRPr lang="en-GB" alt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SDL</a:t>
            </a:r>
            <a:r>
              <a:rPr lang="en-GB" dirty="0" smtClean="0"/>
              <a:t>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15779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 have checked for the QUIT event (Window X)</a:t>
            </a:r>
          </a:p>
          <a:p>
            <a:pPr lvl="1"/>
            <a:r>
              <a:rPr lang="en-GB" dirty="0" smtClean="0"/>
              <a:t>Update() returns false if we find it</a:t>
            </a:r>
          </a:p>
          <a:p>
            <a:pPr lvl="1"/>
            <a:r>
              <a:rPr lang="en-GB" dirty="0" smtClean="0"/>
              <a:t>exit game loop, call </a:t>
            </a:r>
            <a:r>
              <a:rPr lang="en-GB" dirty="0" err="1" smtClean="0"/>
              <a:t>CloseSDL</a:t>
            </a:r>
            <a:r>
              <a:rPr lang="en-GB" dirty="0" smtClean="0"/>
              <a:t>() to clean up allocated objects, quit </a:t>
            </a:r>
            <a:r>
              <a:rPr lang="en-GB" dirty="0" err="1" smtClean="0"/>
              <a:t>SDL</a:t>
            </a:r>
            <a:r>
              <a:rPr lang="en-GB" dirty="0" smtClean="0"/>
              <a:t> subsystems, exit program</a:t>
            </a:r>
          </a:p>
          <a:p>
            <a:r>
              <a:rPr lang="en-GB" dirty="0" smtClean="0"/>
              <a:t>in main method:</a:t>
            </a:r>
          </a:p>
          <a:p>
            <a:pPr marL="27432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//Game Loop.</a:t>
            </a:r>
          </a:p>
          <a:p>
            <a:pPr marL="27432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while(!quit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Render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quit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Update();</a:t>
            </a:r>
          </a:p>
          <a:p>
            <a:pPr marL="27432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CloseSDL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//method which closes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Window and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frees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resources.</a:t>
            </a:r>
          </a:p>
          <a:p>
            <a:pPr marL="274320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3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other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1600200"/>
            <a:ext cx="8376082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we can pass these on to the </a:t>
            </a:r>
            <a:r>
              <a:rPr lang="en-GB" dirty="0" err="1" smtClean="0"/>
              <a:t>GameScreenManager</a:t>
            </a:r>
            <a:r>
              <a:rPr lang="en-GB" dirty="0" smtClean="0"/>
              <a:t> Update() method, which passes them on to the current </a:t>
            </a:r>
            <a:r>
              <a:rPr lang="en-GB" dirty="0" err="1" smtClean="0"/>
              <a:t>GameScreen</a:t>
            </a:r>
            <a:r>
              <a:rPr lang="en-GB" dirty="0" smtClean="0"/>
              <a:t>, which can pass them on to user-controlled objects….</a:t>
            </a:r>
          </a:p>
          <a:p>
            <a:r>
              <a:rPr lang="en-GB" dirty="0" smtClean="0"/>
              <a:t>in this case we are dealing with input events</a:t>
            </a:r>
          </a:p>
          <a:p>
            <a:r>
              <a:rPr lang="en-GB" dirty="0" smtClean="0"/>
              <a:t>we are only getting the first event in the queue each frame</a:t>
            </a:r>
          </a:p>
          <a:p>
            <a:pPr marL="27432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SDL_PollEvent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(&amp;e);</a:t>
            </a:r>
          </a:p>
          <a:p>
            <a:pPr marL="27432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//Handle any events.</a:t>
            </a:r>
          </a:p>
          <a:p>
            <a:pPr marL="27432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switch(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dirty="0" smtClean="0"/>
          </a:p>
          <a:p>
            <a:r>
              <a:rPr lang="en-GB" dirty="0" smtClean="0"/>
              <a:t>might be better to use a while loop?</a:t>
            </a:r>
          </a:p>
          <a:p>
            <a:pPr lvl="1"/>
            <a:r>
              <a:rPr lang="en-GB" dirty="0" err="1" smtClean="0"/>
              <a:t>PollEvent</a:t>
            </a:r>
            <a:r>
              <a:rPr lang="en-GB" dirty="0" smtClean="0"/>
              <a:t> returns 0 when the event queue is empty</a:t>
            </a:r>
          </a:p>
          <a:p>
            <a:pPr marL="27432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SDL_PollEvent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(&amp;e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 ) {</a:t>
            </a:r>
          </a:p>
          <a:p>
            <a:pPr marL="27432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add the event to a container of events to be passed to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GameScreenManager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Update method</a:t>
            </a:r>
          </a:p>
          <a:p>
            <a:r>
              <a:rPr lang="en-GB" dirty="0" smtClean="0">
                <a:cs typeface="Consolas" panose="020B0609020204030204" pitchFamily="49" charset="0"/>
              </a:rPr>
              <a:t>Or create a </a:t>
            </a:r>
            <a:r>
              <a:rPr lang="en-GB" dirty="0" err="1" smtClean="0">
                <a:cs typeface="Consolas" panose="020B0609020204030204" pitchFamily="49" charset="0"/>
              </a:rPr>
              <a:t>GameInput</a:t>
            </a:r>
            <a:r>
              <a:rPr lang="en-GB" dirty="0" smtClean="0">
                <a:cs typeface="Consolas" panose="020B0609020204030204" pitchFamily="49" charset="0"/>
              </a:rPr>
              <a:t> module (a Singleton) which </a:t>
            </a:r>
          </a:p>
          <a:p>
            <a:pPr lvl="1"/>
            <a:r>
              <a:rPr lang="en-GB" dirty="0" smtClean="0">
                <a:cs typeface="Consolas" panose="020B0609020204030204" pitchFamily="49" charset="0"/>
              </a:rPr>
              <a:t>empties the queue every frame and updates its state</a:t>
            </a:r>
          </a:p>
          <a:p>
            <a:pPr lvl="1"/>
            <a:r>
              <a:rPr lang="en-GB" dirty="0" smtClean="0">
                <a:cs typeface="Consolas" panose="020B0609020204030204" pitchFamily="49" charset="0"/>
              </a:rPr>
              <a:t>Can be queried by other game objects in their update method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62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55F9F6-D02A-4E13-BCFB-CBCCFE26ECC3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354291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500" dirty="0" smtClean="0"/>
              <a:t>Keyboard Input handling in Windows programs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100" dirty="0" smtClean="0"/>
              <a:t>scan code - identifier for key on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device-dependent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 dirty="0" smtClean="0"/>
              <a:t>keyboard device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device-dependent – translates scan code to device independent virtual key code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creates key down message composed of virtual key code, scan code, repeat count and other information</a:t>
            </a:r>
          </a:p>
        </p:txBody>
      </p:sp>
      <p:pic>
        <p:nvPicPr>
          <p:cNvPr id="8197" name="Picture 5" descr="Keyboard input processing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0175"/>
            <a:ext cx="83820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87E164-291F-47B4-9FA3-556AE4662A7A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Keyboard </a:t>
            </a:r>
            <a:r>
              <a:rPr lang="en-GB" altLang="en-US" dirty="0" smtClean="0"/>
              <a:t>message processing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600" dirty="0" smtClean="0"/>
              <a:t>System sends message to whichever application has focus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dirty="0" smtClean="0"/>
              <a:t>active (uppermost) window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600" dirty="0" smtClean="0"/>
              <a:t>a </a:t>
            </a:r>
            <a:r>
              <a:rPr lang="en-GB" altLang="en-US" sz="2600" dirty="0" smtClean="0"/>
              <a:t>application </a:t>
            </a:r>
            <a:r>
              <a:rPr lang="en-GB" altLang="en-US" sz="2600" dirty="0" smtClean="0"/>
              <a:t>will raise a corresponding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dirty="0" smtClean="0"/>
              <a:t>which can be handled at application, form or control level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600" dirty="0" smtClean="0"/>
              <a:t>keyboard events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dirty="0" err="1" smtClean="0"/>
              <a:t>KeyDown</a:t>
            </a:r>
            <a:r>
              <a:rPr lang="en-GB" altLang="en-US" sz="2200" dirty="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100" dirty="0" smtClean="0"/>
              <a:t>which key was pressed + modifier (SHIFT, CTRL, ALT)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dirty="0" err="1" smtClean="0"/>
              <a:t>KeyPress</a:t>
            </a:r>
            <a:r>
              <a:rPr lang="en-GB" altLang="en-US" sz="2200" dirty="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100" dirty="0" smtClean="0"/>
              <a:t>raised after </a:t>
            </a:r>
            <a:r>
              <a:rPr lang="en-GB" altLang="en-US" sz="2100" dirty="0" err="1" smtClean="0"/>
              <a:t>KeyDown</a:t>
            </a:r>
            <a:r>
              <a:rPr lang="en-GB" altLang="en-US" sz="2100" dirty="0" smtClean="0"/>
              <a:t>, if the key combination is a character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100" dirty="0" smtClean="0"/>
              <a:t>character code </a:t>
            </a:r>
          </a:p>
          <a:p>
            <a:pPr marL="1600200" lvl="3" indent="-228600" eaLnBrk="1" hangingPunct="1">
              <a:lnSpc>
                <a:spcPct val="80000"/>
              </a:lnSpc>
            </a:pPr>
            <a:r>
              <a:rPr lang="en-GB" altLang="en-US" sz="1800" dirty="0" smtClean="0"/>
              <a:t>65, 97 or 1  for A, a or &lt;alt&gt;a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dirty="0" err="1" smtClean="0"/>
              <a:t>KeyUp</a:t>
            </a:r>
            <a:endParaRPr lang="en-GB" altLang="en-US" sz="2200" dirty="0" smtClean="0"/>
          </a:p>
          <a:p>
            <a:pPr lvl="2" eaLnBrk="1" hangingPunct="1">
              <a:lnSpc>
                <a:spcPct val="80000"/>
              </a:lnSpc>
            </a:pPr>
            <a:r>
              <a:rPr lang="en-GB" altLang="en-US" sz="2100" dirty="0" smtClean="0"/>
              <a:t>which key was released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2345A4-EA4D-455D-AD42-FA9FF8D714B9}" type="datetime1">
              <a:rPr lang="en-GB" altLang="en-US" smtClean="0"/>
              <a:pPr/>
              <a:t>06/03/2016</a:t>
            </a:fld>
            <a:endParaRPr lang="en-GB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Keyboard event </a:t>
            </a:r>
            <a:r>
              <a:rPr lang="en-GB" altLang="en-US" dirty="0" smtClean="0"/>
              <a:t>handling</a:t>
            </a:r>
            <a:endParaRPr lang="en-GB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Key </a:t>
            </a:r>
            <a:r>
              <a:rPr lang="en-GB" altLang="en-US" dirty="0" smtClean="0"/>
              <a:t>press information reaches application through a message queue</a:t>
            </a:r>
          </a:p>
          <a:p>
            <a:pPr lvl="1" eaLnBrk="1" hangingPunct="1"/>
            <a:r>
              <a:rPr lang="en-GB" altLang="en-US" dirty="0" smtClean="0"/>
              <a:t>takes time</a:t>
            </a:r>
          </a:p>
          <a:p>
            <a:pPr lvl="1" eaLnBrk="1" hangingPunct="1"/>
            <a:r>
              <a:rPr lang="en-GB" altLang="en-US" dirty="0" smtClean="0"/>
              <a:t>event driven model</a:t>
            </a:r>
          </a:p>
          <a:p>
            <a:pPr lvl="2" eaLnBrk="1" hangingPunct="1"/>
            <a:r>
              <a:rPr lang="en-GB" altLang="en-US" dirty="0" smtClean="0"/>
              <a:t>wait for input, then process it</a:t>
            </a:r>
          </a:p>
          <a:p>
            <a:pPr eaLnBrk="1" hangingPunct="1"/>
            <a:r>
              <a:rPr lang="en-GB" altLang="en-US" dirty="0" smtClean="0"/>
              <a:t>Holding </a:t>
            </a:r>
            <a:r>
              <a:rPr lang="en-GB" altLang="en-US" dirty="0" smtClean="0"/>
              <a:t>a key down can generate multiple key events</a:t>
            </a:r>
          </a:p>
          <a:p>
            <a:pPr lvl="1" eaLnBrk="1" hangingPunct="1"/>
            <a:r>
              <a:rPr lang="en-GB" altLang="en-US" dirty="0" smtClean="0"/>
              <a:t>repeat key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vents and </a:t>
            </a:r>
            <a:r>
              <a:rPr lang="en-GB" dirty="0" err="1" smtClean="0"/>
              <a:t>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keyboard and other events reach an </a:t>
            </a:r>
            <a:r>
              <a:rPr lang="en-GB" dirty="0" err="1" smtClean="0"/>
              <a:t>SDL</a:t>
            </a:r>
            <a:r>
              <a:rPr lang="en-GB" dirty="0" smtClean="0"/>
              <a:t> application they are converted to </a:t>
            </a:r>
            <a:r>
              <a:rPr lang="en-GB" dirty="0" err="1" smtClean="0"/>
              <a:t>SDL</a:t>
            </a:r>
            <a:r>
              <a:rPr lang="en-GB" dirty="0" smtClean="0"/>
              <a:t> events and placed in the event queue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SDL_Event</a:t>
            </a:r>
            <a:r>
              <a:rPr lang="en-GB" dirty="0" smtClean="0"/>
              <a:t> structure is a union of structures with fields for different types of event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wiki.libsdl.org/SDL_Event</a:t>
            </a:r>
            <a:r>
              <a:rPr lang="en-GB" dirty="0" smtClean="0"/>
              <a:t> </a:t>
            </a:r>
          </a:p>
          <a:p>
            <a:r>
              <a:rPr lang="en-GB" dirty="0" smtClean="0"/>
              <a:t>see below for event types and associated structures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://wiki.libsdl.org/SDL_Event?highlight=%</a:t>
            </a:r>
            <a:r>
              <a:rPr lang="en-GB" dirty="0" smtClean="0">
                <a:hlinkClick r:id="rId3"/>
              </a:rPr>
              <a:t>28%5CbCategoryStruct%5Cb%29%7C%28CategoryEvents%29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common types:  </a:t>
            </a:r>
            <a:r>
              <a:rPr lang="en-GB" dirty="0" err="1" smtClean="0"/>
              <a:t>SDL_QUIT</a:t>
            </a:r>
            <a:r>
              <a:rPr lang="en-GB" dirty="0" smtClean="0"/>
              <a:t>, </a:t>
            </a:r>
            <a:r>
              <a:rPr lang="en-GB" dirty="0" err="1"/>
              <a:t>SDL_MOUSEMOTION</a:t>
            </a:r>
            <a:r>
              <a:rPr lang="en-GB" dirty="0"/>
              <a:t>, </a:t>
            </a:r>
            <a:r>
              <a:rPr lang="en-GB" dirty="0" err="1" smtClean="0"/>
              <a:t>SDL_MOUSEBUTTONODOWN</a:t>
            </a:r>
            <a:r>
              <a:rPr lang="en-GB" dirty="0" smtClean="0"/>
              <a:t>, </a:t>
            </a:r>
            <a:r>
              <a:rPr lang="en-GB" dirty="0" err="1" smtClean="0"/>
              <a:t>SDL_KEYDOWN</a:t>
            </a:r>
            <a:r>
              <a:rPr lang="en-GB" dirty="0" smtClean="0"/>
              <a:t>, </a:t>
            </a:r>
            <a:r>
              <a:rPr lang="en-GB" dirty="0" err="1" smtClean="0"/>
              <a:t>SDL_KEYUP</a:t>
            </a:r>
            <a:endParaRPr lang="en-GB" dirty="0"/>
          </a:p>
          <a:p>
            <a:r>
              <a:rPr lang="en-GB" dirty="0" err="1" smtClean="0"/>
              <a:t>keysym</a:t>
            </a:r>
            <a:r>
              <a:rPr lang="en-GB" dirty="0" smtClean="0"/>
              <a:t> member tells us which key</a:t>
            </a:r>
          </a:p>
        </p:txBody>
      </p:sp>
    </p:spTree>
    <p:extLst>
      <p:ext uri="{BB962C8B-B14F-4D97-AF65-F5344CB8AC3E}">
        <p14:creationId xmlns:p14="http://schemas.microsoft.com/office/powerpoint/2010/main" val="340321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326</TotalTime>
  <Words>1812</Words>
  <Application>Microsoft Office PowerPoint</Application>
  <PresentationFormat>On-screen Show (4:3)</PresentationFormat>
  <Paragraphs>343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Clarity</vt:lpstr>
      <vt:lpstr>Input and Menus</vt:lpstr>
      <vt:lpstr>Introduction</vt:lpstr>
      <vt:lpstr>SDL input review</vt:lpstr>
      <vt:lpstr>SDL input</vt:lpstr>
      <vt:lpstr>Handling other events</vt:lpstr>
      <vt:lpstr>Keyboard Input handling in Windows programs</vt:lpstr>
      <vt:lpstr>Keyboard message processing</vt:lpstr>
      <vt:lpstr>Keyboard event handling</vt:lpstr>
      <vt:lpstr>Events and SDL</vt:lpstr>
      <vt:lpstr>Handling key up events in a menu</vt:lpstr>
      <vt:lpstr>Event-driven vs. direct input</vt:lpstr>
      <vt:lpstr>Current state example</vt:lpstr>
      <vt:lpstr>Direct device polling</vt:lpstr>
      <vt:lpstr>Types of input device</vt:lpstr>
      <vt:lpstr>Dead zone</vt:lpstr>
      <vt:lpstr>SDL Joysticks</vt:lpstr>
      <vt:lpstr>SDL Gamepads</vt:lpstr>
      <vt:lpstr>PowerPoint Presentation</vt:lpstr>
      <vt:lpstr>Gamepad dead zones</vt:lpstr>
      <vt:lpstr>Square deadzone</vt:lpstr>
      <vt:lpstr>Gamepad vibration</vt:lpstr>
      <vt:lpstr>More XBox 360 controllers</vt:lpstr>
      <vt:lpstr>Using alternative input devices</vt:lpstr>
      <vt:lpstr>Making menus with OpenGL/SDL</vt:lpstr>
      <vt:lpstr>Menus</vt:lpstr>
      <vt:lpstr>A menuscreen header</vt:lpstr>
      <vt:lpstr>Menuscreen initialisation</vt:lpstr>
      <vt:lpstr>Menusceen rendering</vt:lpstr>
      <vt:lpstr>MenuScreen Update</vt:lpstr>
      <vt:lpstr>Adding to the SDL event queue</vt:lpstr>
      <vt:lpstr>Further Reading</vt:lpstr>
    </vt:vector>
  </TitlesOfParts>
  <Manager>Dr. Cathy French</Manager>
  <Company>Staffordshire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Behaviours / AI</dc:title>
  <dc:subject>WGP</dc:subject>
  <dc:creator>Trevor Adams</dc:creator>
  <cp:keywords/>
  <dc:description/>
  <cp:lastModifiedBy>Daryl</cp:lastModifiedBy>
  <cp:revision>41</cp:revision>
  <cp:lastPrinted>2015-03-02T11:52:23Z</cp:lastPrinted>
  <dcterms:created xsi:type="dcterms:W3CDTF">2011-10-23T17:52:52Z</dcterms:created>
  <dcterms:modified xsi:type="dcterms:W3CDTF">2016-03-06T19:52:21Z</dcterms:modified>
  <cp:category/>
</cp:coreProperties>
</file>