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24"/>
  </p:notesMasterIdLst>
  <p:sldIdLst>
    <p:sldId id="256" r:id="rId2"/>
    <p:sldId id="259" r:id="rId3"/>
    <p:sldId id="261" r:id="rId4"/>
    <p:sldId id="263" r:id="rId5"/>
    <p:sldId id="264" r:id="rId6"/>
    <p:sldId id="265" r:id="rId7"/>
    <p:sldId id="296" r:id="rId8"/>
    <p:sldId id="295" r:id="rId9"/>
    <p:sldId id="300" r:id="rId10"/>
    <p:sldId id="266" r:id="rId11"/>
    <p:sldId id="297" r:id="rId12"/>
    <p:sldId id="267" r:id="rId13"/>
    <p:sldId id="298" r:id="rId14"/>
    <p:sldId id="268" r:id="rId15"/>
    <p:sldId id="299" r:id="rId16"/>
    <p:sldId id="281" r:id="rId17"/>
    <p:sldId id="301" r:id="rId18"/>
    <p:sldId id="283" r:id="rId19"/>
    <p:sldId id="302" r:id="rId20"/>
    <p:sldId id="303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2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994CA-30D9-4CF7-B55F-E1139920E351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6F39-9A1A-4CDC-B80C-780AF64D6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2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0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D83CB-EA01-784A-A26A-C2CECEDD46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3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1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6F39-9A1A-4CDC-B80C-780AF64D6F4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Games Engine Creation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Lecture </a:t>
            </a:r>
            <a:r>
              <a:rPr lang="en-GB" dirty="0"/>
              <a:t>3</a:t>
            </a:r>
            <a:r>
              <a:rPr lang="en-GB" dirty="0" smtClean="0"/>
              <a:t> – OpenGL States and Primitives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16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OpenGL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times you may need to know the details of the current implementation of OpenGL you are using.</a:t>
            </a:r>
          </a:p>
          <a:p>
            <a:pPr lvl="1"/>
            <a:r>
              <a:rPr lang="en-GB" dirty="0" smtClean="0"/>
              <a:t>Such as: 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The version, 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The renderer, 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The vendor 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dirty="0" smtClean="0">
                <a:solidFill>
                  <a:srgbClr val="C00000"/>
                </a:solidFill>
              </a:rPr>
              <a:t>r what extensions are allowed.</a:t>
            </a:r>
          </a:p>
          <a:p>
            <a:pPr lvl="5"/>
            <a:endParaRPr lang="en-GB" dirty="0" smtClean="0"/>
          </a:p>
          <a:p>
            <a:r>
              <a:rPr lang="en-GB" dirty="0" smtClean="0"/>
              <a:t>To do so use the following function:</a:t>
            </a: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dirty="0" err="1" smtClean="0">
                <a:solidFill>
                  <a:srgbClr val="0070C0"/>
                </a:solidFill>
              </a:rPr>
              <a:t>const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Glubyte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 smtClean="0">
                <a:solidFill>
                  <a:srgbClr val="0070C0"/>
                </a:solidFill>
              </a:rPr>
              <a:t>glGetString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name);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24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OpenGL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 parameters are: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GL_VENDOR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GL_RENDERER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GL_VERSION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GL_EXTENTSIONS	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5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an incorrect value is passed to an OpenGL function it will return without doing anything.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Internally it will set an error flag.</a:t>
            </a:r>
          </a:p>
          <a:p>
            <a:pPr lvl="1"/>
            <a:endParaRPr lang="en-GB" dirty="0"/>
          </a:p>
          <a:p>
            <a:r>
              <a:rPr lang="en-GB" dirty="0" smtClean="0"/>
              <a:t>To help track down issues we retrieve the error flag using the following function:</a:t>
            </a: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 smtClean="0">
                <a:solidFill>
                  <a:srgbClr val="0070C0"/>
                </a:solidFill>
              </a:rPr>
              <a:t>glGetError</a:t>
            </a:r>
            <a:r>
              <a:rPr lang="en-GB" dirty="0" smtClean="0">
                <a:solidFill>
                  <a:srgbClr val="0070C0"/>
                </a:solidFill>
              </a:rPr>
              <a:t>();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 smtClean="0"/>
              <a:t>The error returned is: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 first error since start up or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 first error since the last call to </a:t>
            </a:r>
            <a:r>
              <a:rPr lang="en-GB" dirty="0" err="1" smtClean="0">
                <a:solidFill>
                  <a:srgbClr val="C00000"/>
                </a:solidFill>
              </a:rPr>
              <a:t>glGetError</a:t>
            </a:r>
            <a:r>
              <a:rPr lang="en-GB" dirty="0" smtClean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623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possible error return values are of types: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GL_NO_ERROR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GL_INVALID_ENUM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GL_INVALID_VALUE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GL_INVALID_OPERATION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GL_STACK_OVERFLOW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GL_STACK_UNDERFLOW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GL_OUT_OF_MEMORY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GL_TABLE_TO_LARGE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5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Between the various implementations of OpenGL operations can be handled differently.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Drivers may also have an affect.</a:t>
            </a:r>
          </a:p>
          <a:p>
            <a:pPr lvl="3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To give the developer some control over the trade off between quality and speed </a:t>
            </a:r>
            <a:r>
              <a:rPr lang="en-GB" dirty="0" err="1" smtClean="0"/>
              <a:t>glHint</a:t>
            </a:r>
            <a:r>
              <a:rPr lang="en-GB" dirty="0" smtClean="0"/>
              <a:t>() is used.</a:t>
            </a: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glHint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target, 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hint);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 smtClean="0">
                <a:solidFill>
                  <a:srgbClr val="0070C0"/>
                </a:solidFill>
              </a:rPr>
              <a:t>arget</a:t>
            </a:r>
            <a:r>
              <a:rPr lang="en-GB" dirty="0" smtClean="0"/>
              <a:t> is the behaviour you want to control.</a:t>
            </a:r>
          </a:p>
          <a:p>
            <a:r>
              <a:rPr lang="en-GB" dirty="0">
                <a:solidFill>
                  <a:srgbClr val="0070C0"/>
                </a:solidFill>
              </a:rPr>
              <a:t>h</a:t>
            </a:r>
            <a:r>
              <a:rPr lang="en-GB" dirty="0" smtClean="0">
                <a:solidFill>
                  <a:srgbClr val="0070C0"/>
                </a:solidFill>
              </a:rPr>
              <a:t>int</a:t>
            </a:r>
            <a:r>
              <a:rPr lang="en-GB" dirty="0" smtClean="0"/>
              <a:t> is the desired behaviour.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possible values for </a:t>
            </a:r>
            <a:r>
              <a:rPr lang="en-GB" dirty="0" smtClean="0">
                <a:solidFill>
                  <a:srgbClr val="0070C0"/>
                </a:solidFill>
              </a:rPr>
              <a:t>target</a:t>
            </a:r>
            <a:r>
              <a:rPr lang="en-GB" dirty="0" smtClean="0"/>
              <a:t> are: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GL_POINT_SMOOTH_HINT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GL_LINE_SMOOTH_HINT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GL_POLYGON_SMOOTH_HINT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GL_FOG_HINT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GL_PERSPECTIVE_CORRECTION_HINT</a:t>
            </a:r>
          </a:p>
          <a:p>
            <a:pPr lvl="1"/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The possible values for </a:t>
            </a:r>
            <a:r>
              <a:rPr lang="en-GB" dirty="0" smtClean="0">
                <a:solidFill>
                  <a:srgbClr val="0070C0"/>
                </a:solidFill>
              </a:rPr>
              <a:t>hint </a:t>
            </a:r>
            <a:r>
              <a:rPr lang="en-GB" dirty="0" smtClean="0"/>
              <a:t>are</a:t>
            </a:r>
            <a:r>
              <a:rPr lang="en-GB" dirty="0"/>
              <a:t>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GL_FASTEST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GL_NICEST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GL_DONT_CARE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endParaRPr lang="en-GB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Primitives are basic geometric entities.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Points, lines, triangles</a:t>
            </a:r>
          </a:p>
          <a:p>
            <a:endParaRPr lang="en-GB" dirty="0"/>
          </a:p>
          <a:p>
            <a:r>
              <a:rPr lang="en-GB" dirty="0" smtClean="0"/>
              <a:t>To draw you need to specify points between a </a:t>
            </a:r>
            <a:r>
              <a:rPr lang="en-GB" dirty="0" err="1" smtClean="0"/>
              <a:t>glBegin</a:t>
            </a:r>
            <a:r>
              <a:rPr lang="en-GB" dirty="0" smtClean="0"/>
              <a:t>() / </a:t>
            </a:r>
            <a:r>
              <a:rPr lang="en-GB" dirty="0" err="1" smtClean="0"/>
              <a:t>glEnd</a:t>
            </a:r>
            <a:r>
              <a:rPr lang="en-GB" dirty="0" smtClean="0"/>
              <a:t>() block.</a:t>
            </a: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glBegin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mode);</a:t>
            </a:r>
          </a:p>
          <a:p>
            <a:pPr marL="548640" lvl="2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glEnd</a:t>
            </a:r>
            <a:r>
              <a:rPr lang="en-GB" dirty="0" smtClean="0">
                <a:solidFill>
                  <a:srgbClr val="0070C0"/>
                </a:solidFill>
              </a:rPr>
              <a:t>();</a:t>
            </a:r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		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mode</a:t>
            </a:r>
            <a:r>
              <a:rPr lang="en-GB" dirty="0" smtClean="0"/>
              <a:t> is a valid draw type.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 behaviour of the drawing changes depending on the mode type.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3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possible values for </a:t>
            </a:r>
            <a:r>
              <a:rPr lang="en-GB" dirty="0" smtClean="0">
                <a:solidFill>
                  <a:srgbClr val="0070C0"/>
                </a:solidFill>
              </a:rPr>
              <a:t>mode </a:t>
            </a:r>
            <a:r>
              <a:rPr lang="en-GB" dirty="0" smtClean="0"/>
              <a:t>in </a:t>
            </a:r>
            <a:r>
              <a:rPr lang="en-GB" dirty="0" err="1" smtClean="0"/>
              <a:t>glBegin</a:t>
            </a:r>
            <a:r>
              <a:rPr lang="en-GB" dirty="0" smtClean="0"/>
              <a:t>() are: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GL_POINT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GL_LINES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GL_LINE_STRIP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GL_LINE_LOOP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GL_TRIANGLES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GL_TRIANGLE_STRIP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GL_TRIANGLE_LOOP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GL_QUADS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GL_QUAD_STRIP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GL_POLYGON</a:t>
            </a:r>
          </a:p>
        </p:txBody>
      </p:sp>
    </p:spTree>
    <p:extLst>
      <p:ext uri="{BB962C8B-B14F-4D97-AF65-F5344CB8AC3E}">
        <p14:creationId xmlns:p14="http://schemas.microsoft.com/office/powerpoint/2010/main" val="181028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Between the </a:t>
            </a:r>
            <a:r>
              <a:rPr lang="en-GB" dirty="0" err="1" smtClean="0"/>
              <a:t>glBegin</a:t>
            </a:r>
            <a:r>
              <a:rPr lang="en-GB" dirty="0" smtClean="0"/>
              <a:t>() / </a:t>
            </a:r>
            <a:r>
              <a:rPr lang="en-GB" dirty="0" err="1" smtClean="0"/>
              <a:t>glEnd</a:t>
            </a:r>
            <a:r>
              <a:rPr lang="en-GB" dirty="0" smtClean="0"/>
              <a:t>() block we specify points using</a:t>
            </a:r>
          </a:p>
          <a:p>
            <a:pPr marL="548640" lvl="2" indent="0">
              <a:buNone/>
            </a:pPr>
            <a:endParaRPr lang="en-GB" dirty="0"/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glVertex</a:t>
            </a:r>
            <a:r>
              <a:rPr lang="en-GB" dirty="0" smtClean="0">
                <a:solidFill>
                  <a:srgbClr val="0070C0"/>
                </a:solidFill>
              </a:rPr>
              <a:t> {234} {</a:t>
            </a:r>
            <a:r>
              <a:rPr lang="en-GB" dirty="0" err="1" smtClean="0">
                <a:solidFill>
                  <a:srgbClr val="0070C0"/>
                </a:solidFill>
              </a:rPr>
              <a:t>dfis</a:t>
            </a:r>
            <a:r>
              <a:rPr lang="en-GB" dirty="0" smtClean="0">
                <a:solidFill>
                  <a:srgbClr val="0070C0"/>
                </a:solidFill>
              </a:rPr>
              <a:t>} (…);</a:t>
            </a:r>
            <a:endParaRPr lang="en-GB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glVertex</a:t>
            </a:r>
            <a:r>
              <a:rPr lang="en-GB" dirty="0" smtClean="0">
                <a:solidFill>
                  <a:srgbClr val="0070C0"/>
                </a:solidFill>
              </a:rPr>
              <a:t> {234} {</a:t>
            </a:r>
            <a:r>
              <a:rPr lang="en-GB" dirty="0" err="1" smtClean="0">
                <a:solidFill>
                  <a:srgbClr val="0070C0"/>
                </a:solidFill>
              </a:rPr>
              <a:t>dfis</a:t>
            </a:r>
            <a:r>
              <a:rPr lang="en-GB" dirty="0" smtClean="0">
                <a:solidFill>
                  <a:srgbClr val="0070C0"/>
                </a:solidFill>
              </a:rPr>
              <a:t>}v (…);</a:t>
            </a:r>
            <a:endParaRPr lang="en-GB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en-GB" dirty="0">
                <a:solidFill>
                  <a:srgbClr val="0070C0"/>
                </a:solidFill>
              </a:rPr>
              <a:t>			</a:t>
            </a:r>
          </a:p>
          <a:p>
            <a:r>
              <a:rPr lang="en-GB" dirty="0">
                <a:solidFill>
                  <a:srgbClr val="0070C0"/>
                </a:solidFill>
              </a:rPr>
              <a:t>{234} </a:t>
            </a:r>
            <a:r>
              <a:rPr lang="en-GB" dirty="0" smtClean="0"/>
              <a:t>represents the number of coordinates.</a:t>
            </a:r>
          </a:p>
          <a:p>
            <a:r>
              <a:rPr lang="en-GB" dirty="0" err="1">
                <a:solidFill>
                  <a:srgbClr val="0070C0"/>
                </a:solidFill>
              </a:rPr>
              <a:t>d</a:t>
            </a:r>
            <a:r>
              <a:rPr lang="en-GB" dirty="0" err="1" smtClean="0">
                <a:solidFill>
                  <a:srgbClr val="0070C0"/>
                </a:solidFill>
              </a:rPr>
              <a:t>fis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represents the type.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d</a:t>
            </a:r>
            <a:r>
              <a:rPr lang="en-GB" dirty="0" smtClean="0">
                <a:solidFill>
                  <a:srgbClr val="C00000"/>
                </a:solidFill>
              </a:rPr>
              <a:t>ouble, float,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or string.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v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represents that the parameters are passed in in the form of an array.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5522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You will most often be using glVertex3f()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This takes 3 floating points to represent x, y, z coordinates.</a:t>
            </a:r>
          </a:p>
          <a:p>
            <a:pPr lvl="4"/>
            <a:endParaRPr lang="en-GB" dirty="0" smtClean="0"/>
          </a:p>
          <a:p>
            <a:r>
              <a:rPr lang="en-GB" dirty="0" smtClean="0"/>
              <a:t>Each time a vertex is specified, other data becomes associated with 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Based on what states are currently enabled.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Colours</a:t>
            </a:r>
          </a:p>
          <a:p>
            <a:pPr lvl="2"/>
            <a:r>
              <a:rPr lang="en-GB" dirty="0" err="1" smtClean="0">
                <a:solidFill>
                  <a:srgbClr val="C00000"/>
                </a:solidFill>
              </a:rPr>
              <a:t>Normals</a:t>
            </a:r>
            <a:endParaRPr lang="en-GB" dirty="0" smtClean="0">
              <a:solidFill>
                <a:srgbClr val="C00000"/>
              </a:solidFill>
            </a:endParaRP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Texture Coordinates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Materials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Etc.</a:t>
            </a:r>
            <a:endParaRPr lang="en-GB" dirty="0">
              <a:solidFill>
                <a:srgbClr val="C00000"/>
              </a:solidFill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457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OpenGL State Machine</a:t>
            </a:r>
            <a:endParaRPr lang="en-GB" dirty="0"/>
          </a:p>
          <a:p>
            <a:pPr lvl="1"/>
            <a:r>
              <a:rPr lang="en-GB" dirty="0" smtClean="0"/>
              <a:t>State Functions</a:t>
            </a:r>
          </a:p>
          <a:p>
            <a:pPr lvl="1"/>
            <a:r>
              <a:rPr lang="en-GB" dirty="0" smtClean="0"/>
              <a:t>Retrieving Information</a:t>
            </a:r>
          </a:p>
          <a:p>
            <a:pPr lvl="1"/>
            <a:r>
              <a:rPr lang="en-GB" dirty="0" smtClean="0"/>
              <a:t>Enabling &amp; Disabling States</a:t>
            </a:r>
          </a:p>
          <a:p>
            <a:pPr lvl="1"/>
            <a:r>
              <a:rPr lang="en-GB" dirty="0" smtClean="0"/>
              <a:t>Querying OpenGL</a:t>
            </a:r>
          </a:p>
          <a:p>
            <a:pPr lvl="1"/>
            <a:r>
              <a:rPr lang="en-GB" dirty="0" smtClean="0"/>
              <a:t>Finding Errors</a:t>
            </a:r>
          </a:p>
          <a:p>
            <a:pPr lvl="1"/>
            <a:r>
              <a:rPr lang="en-GB" dirty="0" smtClean="0"/>
              <a:t>Hints</a:t>
            </a:r>
            <a:endParaRPr lang="en-GB" dirty="0"/>
          </a:p>
          <a:p>
            <a:r>
              <a:rPr lang="en-GB" dirty="0" smtClean="0"/>
              <a:t>Primitives</a:t>
            </a:r>
            <a:endParaRPr lang="en-GB" dirty="0"/>
          </a:p>
          <a:p>
            <a:pPr lvl="1"/>
            <a:r>
              <a:rPr lang="en-GB" dirty="0" smtClean="0"/>
              <a:t>Drawing</a:t>
            </a:r>
            <a:endParaRPr lang="en-GB" dirty="0"/>
          </a:p>
          <a:p>
            <a:pPr lvl="1"/>
            <a:r>
              <a:rPr lang="en-GB" dirty="0" smtClean="0"/>
              <a:t>Specifying Points</a:t>
            </a:r>
          </a:p>
          <a:p>
            <a:pPr lvl="1"/>
            <a:r>
              <a:rPr lang="en-GB" dirty="0" smtClean="0"/>
              <a:t>Valid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88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Valid functions used within a </a:t>
            </a:r>
            <a:r>
              <a:rPr lang="en-GB" dirty="0" err="1" smtClean="0"/>
              <a:t>glBegin</a:t>
            </a:r>
            <a:r>
              <a:rPr lang="en-GB" dirty="0" smtClean="0"/>
              <a:t>() / </a:t>
            </a:r>
            <a:r>
              <a:rPr lang="en-GB" dirty="0" err="1" smtClean="0"/>
              <a:t>glEnd</a:t>
            </a:r>
            <a:r>
              <a:rPr lang="en-GB" dirty="0" smtClean="0"/>
              <a:t>() block are: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glVertex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glColor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glSecondaryColor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glIndex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glNormal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glTexCoord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glMultiTexCoord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glArrayElement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glEvalCoord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glEvalPoint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glMaterial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glEdgeFlag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glCallList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glCallLists</a:t>
            </a:r>
            <a:r>
              <a:rPr lang="en-GB" dirty="0" smtClean="0">
                <a:solidFill>
                  <a:srgbClr val="C00000"/>
                </a:solidFill>
              </a:rPr>
              <a:t>*()</a:t>
            </a:r>
          </a:p>
        </p:txBody>
      </p:sp>
    </p:spTree>
    <p:extLst>
      <p:ext uri="{BB962C8B-B14F-4D97-AF65-F5344CB8AC3E}">
        <p14:creationId xmlns:p14="http://schemas.microsoft.com/office/powerpoint/2010/main" val="54115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Suggested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r>
              <a:rPr lang="en-GB" dirty="0" smtClean="0"/>
              <a:t>Chapter 3 - Beginning OpenGL Game Programming</a:t>
            </a:r>
          </a:p>
          <a:p>
            <a:pPr lvl="1"/>
            <a:r>
              <a:rPr lang="en-GB" dirty="0" smtClean="0"/>
              <a:t>By Dave </a:t>
            </a:r>
            <a:r>
              <a:rPr lang="en-GB" dirty="0" err="1" smtClean="0"/>
              <a:t>Astle</a:t>
            </a:r>
            <a:r>
              <a:rPr lang="en-GB" dirty="0" smtClean="0"/>
              <a:t> &amp; Kevin Hawkins.</a:t>
            </a:r>
          </a:p>
          <a:p>
            <a:pPr lvl="1"/>
            <a:r>
              <a:rPr lang="en-GB" dirty="0" smtClean="0"/>
              <a:t>ISBN-10: 1-59200-369-9</a:t>
            </a:r>
          </a:p>
          <a:p>
            <a:endParaRPr lang="en-GB" dirty="0"/>
          </a:p>
          <a:p>
            <a:r>
              <a:rPr lang="en-GB" smtClean="0"/>
              <a:t>Chapter 14 - OpenGL </a:t>
            </a:r>
            <a:r>
              <a:rPr lang="en-GB" dirty="0" smtClean="0"/>
              <a:t>Super Bible</a:t>
            </a:r>
          </a:p>
          <a:p>
            <a:pPr lvl="1"/>
            <a:r>
              <a:rPr lang="en-GB" dirty="0" smtClean="0"/>
              <a:t>ISBN-10: 1-57169-073-5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0270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92722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10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OpenGL State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lot of work goes on behind the scenes in OpenGL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 internal state machine controls all this.</a:t>
            </a:r>
          </a:p>
          <a:p>
            <a:pPr lvl="4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The rendering state is one of the things that makes OpenGL so fast.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It consists of hundreds of settings grouped logically into different categories.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Each of which has an affect on the various aspects of rendering.</a:t>
            </a:r>
          </a:p>
          <a:p>
            <a:pPr lvl="5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We are going to look at: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How to get information regarding these settings.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How to enable and disable them.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How to change them.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2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functions are multipurpose functions that allow us to query the OpenGL state machine.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Most begin with </a:t>
            </a:r>
            <a:r>
              <a:rPr lang="en-GB" dirty="0" err="1" smtClean="0">
                <a:solidFill>
                  <a:srgbClr val="C00000"/>
                </a:solidFill>
              </a:rPr>
              <a:t>glGet</a:t>
            </a:r>
            <a:endParaRPr lang="en-GB" dirty="0" smtClean="0">
              <a:solidFill>
                <a:srgbClr val="C00000"/>
              </a:solidFill>
            </a:endParaRP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There is no </a:t>
            </a:r>
            <a:r>
              <a:rPr lang="en-GB" dirty="0" err="1" smtClean="0">
                <a:solidFill>
                  <a:srgbClr val="C00000"/>
                </a:solidFill>
              </a:rPr>
              <a:t>glSet</a:t>
            </a:r>
            <a:r>
              <a:rPr lang="en-GB" dirty="0" smtClean="0">
                <a:solidFill>
                  <a:srgbClr val="C00000"/>
                </a:solidFill>
              </a:rPr>
              <a:t> equivalent.</a:t>
            </a:r>
            <a:endParaRPr lang="en-GB" dirty="0">
              <a:solidFill>
                <a:srgbClr val="C00000"/>
              </a:solidFill>
            </a:endParaRPr>
          </a:p>
          <a:p>
            <a:pPr lvl="3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You can save the current state using</a:t>
            </a:r>
          </a:p>
          <a:p>
            <a:pPr lvl="1"/>
            <a:r>
              <a:rPr lang="en-GB" dirty="0" err="1" smtClean="0">
                <a:solidFill>
                  <a:srgbClr val="C00000"/>
                </a:solidFill>
              </a:rPr>
              <a:t>glPushAttrib</a:t>
            </a:r>
            <a:r>
              <a:rPr lang="en-GB" dirty="0" smtClean="0">
                <a:solidFill>
                  <a:srgbClr val="C00000"/>
                </a:solidFill>
              </a:rPr>
              <a:t>() / </a:t>
            </a:r>
            <a:r>
              <a:rPr lang="en-GB" dirty="0" err="1" smtClean="0">
                <a:solidFill>
                  <a:srgbClr val="C00000"/>
                </a:solidFill>
              </a:rPr>
              <a:t>glPopAttrib</a:t>
            </a:r>
            <a:r>
              <a:rPr lang="en-GB" dirty="0" smtClean="0">
                <a:solidFill>
                  <a:srgbClr val="C00000"/>
                </a:solidFill>
              </a:rPr>
              <a:t>()</a:t>
            </a:r>
          </a:p>
          <a:p>
            <a:pPr lvl="3"/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You must have a valid rendering context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Otherwise values returned will be undefined.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8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Retrieving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retrieve information from the OpenGL state machine there are 4 </a:t>
            </a:r>
            <a:r>
              <a:rPr lang="en-GB" dirty="0" err="1" smtClean="0"/>
              <a:t>mulipurpose</a:t>
            </a:r>
            <a:r>
              <a:rPr lang="en-GB" dirty="0" smtClean="0"/>
              <a:t> functions:</a:t>
            </a:r>
          </a:p>
          <a:p>
            <a:pPr lvl="2"/>
            <a:endParaRPr lang="en-GB" dirty="0"/>
          </a:p>
          <a:p>
            <a:pPr marL="27432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glGetBooleanv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pname</a:t>
            </a:r>
            <a:r>
              <a:rPr lang="en-GB" dirty="0" smtClean="0">
                <a:solidFill>
                  <a:srgbClr val="0070C0"/>
                </a:solidFill>
              </a:rPr>
              <a:t>, </a:t>
            </a:r>
            <a:r>
              <a:rPr lang="en-GB" dirty="0" err="1" smtClean="0">
                <a:solidFill>
                  <a:srgbClr val="0070C0"/>
                </a:solidFill>
              </a:rPr>
              <a:t>GLboolean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 smtClean="0">
                <a:solidFill>
                  <a:srgbClr val="0070C0"/>
                </a:solidFill>
              </a:rPr>
              <a:t>params</a:t>
            </a:r>
            <a:r>
              <a:rPr lang="en-GB" dirty="0" smtClean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glGetDoublev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pname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 smtClean="0">
                <a:solidFill>
                  <a:srgbClr val="0070C0"/>
                </a:solidFill>
              </a:rPr>
              <a:t>GLdouble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>
                <a:solidFill>
                  <a:srgbClr val="0070C0"/>
                </a:solidFill>
              </a:rPr>
              <a:t>params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glGetFloatv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pname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 smtClean="0">
                <a:solidFill>
                  <a:srgbClr val="0070C0"/>
                </a:solidFill>
              </a:rPr>
              <a:t>GLfloat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>
                <a:solidFill>
                  <a:srgbClr val="0070C0"/>
                </a:solidFill>
              </a:rPr>
              <a:t>params</a:t>
            </a:r>
            <a:r>
              <a:rPr lang="en-GB" dirty="0" smtClean="0">
                <a:solidFill>
                  <a:srgbClr val="0070C0"/>
                </a:solidFill>
              </a:rPr>
              <a:t>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glGetIntegerv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pname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 smtClean="0">
                <a:solidFill>
                  <a:srgbClr val="0070C0"/>
                </a:solidFill>
              </a:rPr>
              <a:t>GLint</a:t>
            </a:r>
            <a:r>
              <a:rPr lang="en-GB" dirty="0" smtClean="0">
                <a:solidFill>
                  <a:srgbClr val="0070C0"/>
                </a:solidFill>
              </a:rPr>
              <a:t>* </a:t>
            </a:r>
            <a:r>
              <a:rPr lang="en-GB" dirty="0" err="1">
                <a:solidFill>
                  <a:srgbClr val="0070C0"/>
                </a:solidFill>
              </a:rPr>
              <a:t>params</a:t>
            </a:r>
            <a:r>
              <a:rPr lang="en-GB" dirty="0" smtClean="0">
                <a:solidFill>
                  <a:srgbClr val="0070C0"/>
                </a:solidFill>
              </a:rPr>
              <a:t>);</a:t>
            </a:r>
          </a:p>
          <a:p>
            <a:pPr lvl="1"/>
            <a:endParaRPr lang="en-GB" dirty="0"/>
          </a:p>
          <a:p>
            <a:r>
              <a:rPr lang="en-GB" dirty="0" err="1" smtClean="0">
                <a:solidFill>
                  <a:srgbClr val="0070C0"/>
                </a:solidFill>
              </a:rPr>
              <a:t>pname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specifies the </a:t>
            </a:r>
            <a:r>
              <a:rPr lang="en-GB" dirty="0" smtClean="0"/>
              <a:t>state setting </a:t>
            </a:r>
            <a:r>
              <a:rPr lang="en-GB" dirty="0" smtClean="0"/>
              <a:t>you are querying.</a:t>
            </a:r>
          </a:p>
          <a:p>
            <a:r>
              <a:rPr lang="en-GB" dirty="0" err="1">
                <a:solidFill>
                  <a:srgbClr val="0070C0"/>
                </a:solidFill>
              </a:rPr>
              <a:t>p</a:t>
            </a:r>
            <a:r>
              <a:rPr lang="en-GB" dirty="0" err="1" smtClean="0">
                <a:solidFill>
                  <a:srgbClr val="0070C0"/>
                </a:solidFill>
              </a:rPr>
              <a:t>arams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an array large enough to hold all the values associated with the setting </a:t>
            </a:r>
            <a:endParaRPr lang="en-GB" dirty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/ Disabling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over 40 different capabilities that can be turned on and off.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GL_TEXTURE_2D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GL_LIGHTING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GL_DEPTH_TEST</a:t>
            </a:r>
          </a:p>
          <a:p>
            <a:endParaRPr lang="en-GB" dirty="0" smtClean="0"/>
          </a:p>
          <a:p>
            <a:r>
              <a:rPr lang="en-GB" dirty="0" smtClean="0"/>
              <a:t>To turn a state on or off use:</a:t>
            </a:r>
          </a:p>
          <a:p>
            <a:pPr marL="274320" lvl="1" indent="0">
              <a:buNone/>
            </a:pPr>
            <a:r>
              <a:rPr lang="en-GB" dirty="0" smtClean="0"/>
              <a:t>			</a:t>
            </a:r>
          </a:p>
          <a:p>
            <a:pPr marL="274320" lvl="1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glEnable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cap);</a:t>
            </a:r>
          </a:p>
          <a:p>
            <a:pPr marL="27432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	void </a:t>
            </a:r>
            <a:r>
              <a:rPr lang="en-GB" dirty="0" err="1" smtClean="0">
                <a:solidFill>
                  <a:srgbClr val="0070C0"/>
                </a:solidFill>
              </a:rPr>
              <a:t>glDisable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GLEnmu</a:t>
            </a:r>
            <a:r>
              <a:rPr lang="en-GB" dirty="0" smtClean="0">
                <a:solidFill>
                  <a:srgbClr val="0070C0"/>
                </a:solidFill>
              </a:rPr>
              <a:t> cap);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ap</a:t>
            </a:r>
            <a:r>
              <a:rPr lang="en-GB" dirty="0" smtClean="0"/>
              <a:t> refers to the capability you with to enable / disable.</a:t>
            </a:r>
          </a:p>
        </p:txBody>
      </p:sp>
    </p:spTree>
    <p:extLst>
      <p:ext uri="{BB962C8B-B14F-4D97-AF65-F5344CB8AC3E}">
        <p14:creationId xmlns:p14="http://schemas.microsoft.com/office/powerpoint/2010/main" val="69797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Enabling / Disabling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find out if some capability is enabled / disabled there are 2 options: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Use the </a:t>
            </a:r>
            <a:r>
              <a:rPr lang="en-GB" dirty="0" err="1" smtClean="0">
                <a:solidFill>
                  <a:srgbClr val="C00000"/>
                </a:solidFill>
              </a:rPr>
              <a:t>glGetBooleanv</a:t>
            </a:r>
            <a:r>
              <a:rPr lang="en-GB" dirty="0" smtClean="0">
                <a:solidFill>
                  <a:srgbClr val="C00000"/>
                </a:solidFill>
              </a:rPr>
              <a:t>(…) function described earlier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Or use:</a:t>
            </a:r>
          </a:p>
          <a:p>
            <a:pPr lvl="5"/>
            <a:endParaRPr lang="en-GB" dirty="0" smtClean="0"/>
          </a:p>
          <a:p>
            <a:pPr marL="822960" lvl="3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GLBoolean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err="1" smtClean="0">
                <a:solidFill>
                  <a:srgbClr val="0070C0"/>
                </a:solidFill>
              </a:rPr>
              <a:t>glIsEnabled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0070C0"/>
                </a:solidFill>
              </a:rPr>
              <a:t>GLenum</a:t>
            </a:r>
            <a:r>
              <a:rPr lang="en-GB" dirty="0" smtClean="0">
                <a:solidFill>
                  <a:srgbClr val="0070C0"/>
                </a:solidFill>
              </a:rPr>
              <a:t> cap);</a:t>
            </a:r>
          </a:p>
          <a:p>
            <a:endParaRPr lang="en-GB" dirty="0" smtClean="0"/>
          </a:p>
          <a:p>
            <a:r>
              <a:rPr lang="en-GB" dirty="0" smtClean="0"/>
              <a:t>This new function can be used with any capability that </a:t>
            </a:r>
            <a:r>
              <a:rPr lang="en-GB" dirty="0" err="1" smtClean="0"/>
              <a:t>glEnable</a:t>
            </a:r>
            <a:r>
              <a:rPr lang="en-GB" dirty="0" smtClean="0"/>
              <a:t>() / </a:t>
            </a:r>
            <a:r>
              <a:rPr lang="en-GB" dirty="0" err="1" smtClean="0"/>
              <a:t>glDisable</a:t>
            </a:r>
            <a:r>
              <a:rPr lang="en-GB" dirty="0" smtClean="0"/>
              <a:t>() can be used with.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Returns GL_TRUE if enabled.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Returns GL_FALSE if disabled.</a:t>
            </a:r>
          </a:p>
        </p:txBody>
      </p:sp>
    </p:spTree>
    <p:extLst>
      <p:ext uri="{BB962C8B-B14F-4D97-AF65-F5344CB8AC3E}">
        <p14:creationId xmlns:p14="http://schemas.microsoft.com/office/powerpoint/2010/main" val="168660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the attribute stack it is possible to save and restore states.</a:t>
            </a:r>
          </a:p>
          <a:p>
            <a:pPr lvl="5"/>
            <a:endParaRPr lang="en-GB" dirty="0"/>
          </a:p>
          <a:p>
            <a:pPr marL="822960" lvl="3" indent="0">
              <a:buNone/>
            </a:pPr>
            <a:r>
              <a:rPr lang="en-GB" dirty="0">
                <a:solidFill>
                  <a:srgbClr val="0070C0"/>
                </a:solidFill>
              </a:rPr>
              <a:t>v</a:t>
            </a:r>
            <a:r>
              <a:rPr lang="en-GB" dirty="0" smtClean="0">
                <a:solidFill>
                  <a:srgbClr val="0070C0"/>
                </a:solidFill>
              </a:rPr>
              <a:t>oid </a:t>
            </a:r>
            <a:r>
              <a:rPr lang="en-GB" dirty="0" err="1" smtClean="0">
                <a:solidFill>
                  <a:srgbClr val="0070C0"/>
                </a:solidFill>
              </a:rPr>
              <a:t>glPushAttrib</a:t>
            </a:r>
            <a:r>
              <a:rPr lang="en-GB" dirty="0" smtClean="0">
                <a:solidFill>
                  <a:srgbClr val="0070C0"/>
                </a:solidFill>
              </a:rPr>
              <a:t>( </a:t>
            </a:r>
            <a:r>
              <a:rPr lang="en-GB" dirty="0" err="1" smtClean="0">
                <a:solidFill>
                  <a:srgbClr val="0070C0"/>
                </a:solidFill>
              </a:rPr>
              <a:t>GLbitfield</a:t>
            </a:r>
            <a:r>
              <a:rPr lang="en-GB" dirty="0" smtClean="0">
                <a:solidFill>
                  <a:srgbClr val="0070C0"/>
                </a:solidFill>
              </a:rPr>
              <a:t> mask);</a:t>
            </a:r>
          </a:p>
          <a:p>
            <a:pPr marL="822960" lvl="3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void </a:t>
            </a:r>
            <a:r>
              <a:rPr lang="en-GB" dirty="0" err="1" smtClean="0">
                <a:solidFill>
                  <a:srgbClr val="0070C0"/>
                </a:solidFill>
              </a:rPr>
              <a:t>glPopAttrib</a:t>
            </a:r>
            <a:r>
              <a:rPr lang="en-GB" dirty="0" smtClean="0">
                <a:solidFill>
                  <a:srgbClr val="0070C0"/>
                </a:solidFill>
              </a:rPr>
              <a:t>();</a:t>
            </a:r>
          </a:p>
          <a:p>
            <a:pPr marL="822960" lvl="3" indent="0">
              <a:buNone/>
            </a:pPr>
            <a:endParaRPr lang="en-GB" dirty="0" smtClean="0"/>
          </a:p>
          <a:p>
            <a:pPr lvl="1"/>
            <a:r>
              <a:rPr lang="en-GB" dirty="0">
                <a:solidFill>
                  <a:srgbClr val="0070C0"/>
                </a:solidFill>
              </a:rPr>
              <a:t>mask</a:t>
            </a:r>
            <a:r>
              <a:rPr lang="en-GB" dirty="0"/>
              <a:t> is made up of all the settings you wish to save.</a:t>
            </a:r>
          </a:p>
          <a:p>
            <a:endParaRPr lang="en-GB" dirty="0" smtClean="0"/>
          </a:p>
          <a:p>
            <a:r>
              <a:rPr lang="en-GB" dirty="0" smtClean="0"/>
              <a:t>This works much like the </a:t>
            </a:r>
            <a:r>
              <a:rPr lang="en-GB" dirty="0" err="1" smtClean="0"/>
              <a:t>glPushMatrix</a:t>
            </a:r>
            <a:r>
              <a:rPr lang="en-GB" dirty="0" smtClean="0"/>
              <a:t>() / </a:t>
            </a:r>
            <a:r>
              <a:rPr lang="en-GB" dirty="0" err="1" smtClean="0"/>
              <a:t>glPopMatrix</a:t>
            </a:r>
            <a:r>
              <a:rPr lang="en-GB" dirty="0" smtClean="0"/>
              <a:t>() functions.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Except that you can set which state values to put on the stack.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89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Valid </a:t>
            </a:r>
            <a:r>
              <a:rPr lang="en-GB" dirty="0" smtClean="0">
                <a:solidFill>
                  <a:srgbClr val="0070C0"/>
                </a:solidFill>
              </a:rPr>
              <a:t>mask</a:t>
            </a:r>
            <a:r>
              <a:rPr lang="en-GB" dirty="0" smtClean="0"/>
              <a:t> values are: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GL_ACCUM_BUFFER_BIT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GL_COLOR_BUFFER_BIT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GL_CURRENT_BUFFER_BIT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GL_ENABLE_BIT</a:t>
            </a:r>
          </a:p>
          <a:p>
            <a:pPr lvl="1"/>
            <a:r>
              <a:rPr lang="en-GB" smtClean="0">
                <a:solidFill>
                  <a:srgbClr val="C00000"/>
                </a:solidFill>
              </a:rPr>
              <a:t>GL_EVAL_BIT</a:t>
            </a:r>
            <a:endParaRPr lang="en-GB" dirty="0" smtClean="0">
              <a:solidFill>
                <a:srgbClr val="C00000"/>
              </a:solidFill>
            </a:endParaRP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GL_FOG_BIT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GL_HINT_BIT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GL_LINE_BIT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GL_LIST_BIT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GL_PIXEL_MODE_BIT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GL_POINT_BIT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GL_POLYGON_BIT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GL_POLYGON_STIPPLE_BIT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GL_SCISSOR_BIT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GL_STENCIL_BUFFER_BIT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GL_TEXTURE_BIT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GL_TRANSFORM_BIT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GL_VIEWPORT_BIT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6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812</Words>
  <Application>Microsoft Macintosh PowerPoint</Application>
  <PresentationFormat>On-screen Show (4:3)</PresentationFormat>
  <Paragraphs>234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Advanced Games Engine Creation</vt:lpstr>
      <vt:lpstr>Topics</vt:lpstr>
      <vt:lpstr>OpenGL State Machine</vt:lpstr>
      <vt:lpstr>State Functions</vt:lpstr>
      <vt:lpstr>Retrieving Information</vt:lpstr>
      <vt:lpstr>Enabling / Disabling States</vt:lpstr>
      <vt:lpstr>Enabling / Disabling States</vt:lpstr>
      <vt:lpstr>Saving States</vt:lpstr>
      <vt:lpstr>Saving States</vt:lpstr>
      <vt:lpstr>Querying OpenGL</vt:lpstr>
      <vt:lpstr>Querying OpenGL</vt:lpstr>
      <vt:lpstr>Finding Errors</vt:lpstr>
      <vt:lpstr>Finding Errors</vt:lpstr>
      <vt:lpstr>Hints</vt:lpstr>
      <vt:lpstr>Hints</vt:lpstr>
      <vt:lpstr>Drawing</vt:lpstr>
      <vt:lpstr>Drawing</vt:lpstr>
      <vt:lpstr>Specifying Points</vt:lpstr>
      <vt:lpstr>Specifying Points</vt:lpstr>
      <vt:lpstr>Drawing</vt:lpstr>
      <vt:lpstr>Suggested Reading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2012-09-27T17:15:58Z</dcterms:created>
  <dcterms:modified xsi:type="dcterms:W3CDTF">2014-10-06T17:12:51Z</dcterms:modified>
</cp:coreProperties>
</file>