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2" r:id="rId1"/>
  </p:sldMasterIdLst>
  <p:notesMasterIdLst>
    <p:notesMasterId r:id="rId34"/>
  </p:notesMasterIdLst>
  <p:handoutMasterIdLst>
    <p:handoutMasterId r:id="rId35"/>
  </p:handoutMasterIdLst>
  <p:sldIdLst>
    <p:sldId id="344" r:id="rId2"/>
    <p:sldId id="362" r:id="rId3"/>
    <p:sldId id="379" r:id="rId4"/>
    <p:sldId id="380" r:id="rId5"/>
    <p:sldId id="382" r:id="rId6"/>
    <p:sldId id="383" r:id="rId7"/>
    <p:sldId id="384" r:id="rId8"/>
    <p:sldId id="407" r:id="rId9"/>
    <p:sldId id="385" r:id="rId10"/>
    <p:sldId id="408" r:id="rId11"/>
    <p:sldId id="409" r:id="rId12"/>
    <p:sldId id="410" r:id="rId13"/>
    <p:sldId id="411" r:id="rId14"/>
    <p:sldId id="392" r:id="rId15"/>
    <p:sldId id="401" r:id="rId16"/>
    <p:sldId id="412" r:id="rId17"/>
    <p:sldId id="387" r:id="rId18"/>
    <p:sldId id="413" r:id="rId19"/>
    <p:sldId id="390" r:id="rId20"/>
    <p:sldId id="414" r:id="rId21"/>
    <p:sldId id="389" r:id="rId22"/>
    <p:sldId id="415" r:id="rId23"/>
    <p:sldId id="396" r:id="rId24"/>
    <p:sldId id="397" r:id="rId25"/>
    <p:sldId id="398" r:id="rId26"/>
    <p:sldId id="391" r:id="rId27"/>
    <p:sldId id="416" r:id="rId28"/>
    <p:sldId id="417" r:id="rId29"/>
    <p:sldId id="405" r:id="rId30"/>
    <p:sldId id="418" r:id="rId31"/>
    <p:sldId id="406" r:id="rId32"/>
    <p:sldId id="378" r:id="rId33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CC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33" autoAdjust="0"/>
  </p:normalViewPr>
  <p:slideViewPr>
    <p:cSldViewPr>
      <p:cViewPr varScale="1">
        <p:scale>
          <a:sx n="55" d="100"/>
          <a:sy n="55" d="100"/>
        </p:scale>
        <p:origin x="-13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016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9B2DB-A747-41D9-BCDA-202F87EACBAD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2F9BF-A51C-417D-B84A-468B66E2E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489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E028D8B-065A-4D01-A250-9BCC442A0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40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8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mtClean="0">
                <a:latin typeface="Times New Roman" pitchFamily="18" charset="0"/>
              </a:rPr>
              <a:t>CE00386-2  Windows Game Programming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9" y="1"/>
            <a:ext cx="2946400" cy="4968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5CC0D7-D899-48F2-A99E-68B1627EC6F3}" type="datetime1">
              <a:rPr lang="en-GB" altLang="en-US" smtClean="0">
                <a:latin typeface="Times New Roman" pitchFamily="18" charset="0"/>
              </a:rPr>
              <a:pPr eaLnBrk="1" hangingPunct="1"/>
              <a:t>28/09/2015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9" y="9428243"/>
            <a:ext cx="2946400" cy="4968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D75E08-6BA5-4D7D-B6CC-37BFBB35B86A}" type="slidenum">
              <a:rPr lang="en-GB" altLang="en-US" smtClean="0">
                <a:latin typeface="Times New Roman" pitchFamily="18" charset="0"/>
              </a:rPr>
              <a:pPr eaLnBrk="1" hangingPunct="1"/>
              <a:t>4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628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8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mtClean="0">
                <a:latin typeface="Times New Roman" pitchFamily="18" charset="0"/>
              </a:rPr>
              <a:t>CE00386-2  Windows Game Programming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9" y="1"/>
            <a:ext cx="2946400" cy="4968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0FD603-2225-49F6-B815-85D135DFE5AA}" type="datetime1">
              <a:rPr lang="en-GB" altLang="en-US" smtClean="0">
                <a:latin typeface="Times New Roman" pitchFamily="18" charset="0"/>
              </a:rPr>
              <a:pPr eaLnBrk="1" hangingPunct="1"/>
              <a:t>28/09/2015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9" y="9428243"/>
            <a:ext cx="2946400" cy="4968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74131A-BE01-4AFE-AF27-F2666062D7A9}" type="slidenum">
              <a:rPr lang="en-GB" altLang="en-US" smtClean="0">
                <a:latin typeface="Times New Roman" pitchFamily="18" charset="0"/>
              </a:rPr>
              <a:pPr eaLnBrk="1" hangingPunct="1"/>
              <a:t>7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en-US" smtClean="0"/>
              <a:t>Maya is righthanded</a:t>
            </a:r>
          </a:p>
        </p:txBody>
      </p:sp>
    </p:spTree>
    <p:extLst>
      <p:ext uri="{BB962C8B-B14F-4D97-AF65-F5344CB8AC3E}">
        <p14:creationId xmlns:p14="http://schemas.microsoft.com/office/powerpoint/2010/main" val="182498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72D-CE1B-AF40-AF53-056C2B66CCB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magnitude</a:t>
            </a:r>
            <a:r>
              <a:rPr lang="en-GB" baseline="0" dirty="0" smtClean="0"/>
              <a:t> = 7.07  unit vector (0.424, 0.707, 0.566)  check – magnitude of the unit vector is 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8D8B-065A-4D01-A250-9BCC442A004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40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PQ</a:t>
            </a:r>
            <a:r>
              <a:rPr lang="en-GB" baseline="0" dirty="0" smtClean="0"/>
              <a:t> = (-4 – 3, 2 – 6, 0 – (-2)) = (-7, -4, 2)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8D8B-065A-4D01-A250-9BCC442A004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14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new P = (-4+2, 6+3, 0+4) = (-2, 9, 4)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8D8B-065A-4D01-A250-9BCC442A004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65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answer = (-8*2.5,</a:t>
            </a:r>
            <a:r>
              <a:rPr lang="en-GB" baseline="0" dirty="0" smtClean="0"/>
              <a:t> 3*2.5, 2*2.5) = (-20, 7.5, 5)</a:t>
            </a:r>
          </a:p>
          <a:p>
            <a:r>
              <a:rPr lang="en-GB" baseline="0" dirty="0" smtClean="0"/>
              <a:t>answer2 = (8, -3, -2)  - reverses the direction of the vector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28D8B-065A-4D01-A250-9BCC442A004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1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4A272-8A7A-4B01-9591-651F1AE740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82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6986B-FA8E-494D-AE79-AB7AB6A4FB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94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EA67D-99E2-4602-B3E0-11F5848A16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806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46ACC-8E9A-41D7-ABFC-56561375FC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526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B2F52-99C4-475C-8C07-D3A6AD35B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032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5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2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69D22-9D2C-4FDB-AB3E-20E54F917B76}" type="datetime1">
              <a:rPr lang="en-GB"/>
              <a:pPr>
                <a:defRPr/>
              </a:pPr>
              <a:t>28/09/2015</a:t>
            </a:fld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6AC02-77A4-451A-88AE-BAFE47CC86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4710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94EC4-497A-4006-92F3-5C7668199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73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C30B4-48DC-4A39-8E58-9514A82E13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02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A4890-B742-402E-9F24-28E6D83F80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56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AA2D8-B718-4279-BE1C-6A01CA0032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73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6D4F5-865A-4F4C-B5F1-84566D4CC2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19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421C0-1804-41DA-8094-A50AE26ECD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43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47E54-E0F4-4A80-9D93-DAEB6ACB3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43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8592D-CC00-4883-A5C9-B7222B295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01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3461F787-8CAB-4386-B7C4-0F2DEA8980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542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2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3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3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3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3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3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3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3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3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3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3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3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43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GB" sz="4400" dirty="0" smtClean="0"/>
              <a:t>Advanced Game Engine Creation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Lecture 2</a:t>
            </a:r>
          </a:p>
          <a:p>
            <a:pPr eaLnBrk="1" hangingPunct="1"/>
            <a:r>
              <a:rPr lang="en-GB" dirty="0" smtClean="0"/>
              <a:t>Maths for 3D Worlds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vector refers to a quantity that possesses both magnitude and direction</a:t>
            </a:r>
            <a:r>
              <a:rPr lang="en-GB" altLang="en-US" dirty="0" smtClean="0"/>
              <a:t> </a:t>
            </a:r>
          </a:p>
          <a:p>
            <a:pPr lvl="1"/>
            <a:r>
              <a:rPr lang="en-GB" altLang="en-US" dirty="0" smtClean="0"/>
              <a:t>45 </a:t>
            </a:r>
            <a:r>
              <a:rPr lang="en-GB" altLang="en-US" dirty="0"/>
              <a:t>mph north-east</a:t>
            </a:r>
          </a:p>
          <a:p>
            <a:pPr lvl="1"/>
            <a:r>
              <a:rPr lang="en-GB" altLang="en-US" dirty="0"/>
              <a:t>4 km/h towards the pub</a:t>
            </a:r>
          </a:p>
          <a:p>
            <a:r>
              <a:rPr lang="en-GB" altLang="en-US" dirty="0"/>
              <a:t>while a scalar just has magnitude</a:t>
            </a:r>
          </a:p>
          <a:p>
            <a:pPr lvl="1"/>
            <a:r>
              <a:rPr lang="en-GB" altLang="en-US" dirty="0"/>
              <a:t>I have driven 18 miles</a:t>
            </a:r>
          </a:p>
          <a:p>
            <a:pPr lvl="1"/>
            <a:r>
              <a:rPr lang="en-GB" dirty="0" smtClean="0"/>
              <a:t>I'm 4 km from the pub</a:t>
            </a:r>
          </a:p>
          <a:p>
            <a:r>
              <a:rPr lang="en-GB" altLang="en-US" dirty="0"/>
              <a:t>don't confuse </a:t>
            </a:r>
            <a:r>
              <a:rPr lang="en-GB" altLang="en-US" i="1" dirty="0"/>
              <a:t>vector</a:t>
            </a:r>
            <a:r>
              <a:rPr lang="en-GB" altLang="en-US" dirty="0"/>
              <a:t> the mathematical construct with </a:t>
            </a:r>
            <a:r>
              <a:rPr lang="en-GB" altLang="en-US" i="1" dirty="0"/>
              <a:t>vecto</a:t>
            </a:r>
            <a:r>
              <a:rPr lang="en-GB" altLang="en-US" dirty="0"/>
              <a:t>r the C++ container</a:t>
            </a:r>
          </a:p>
          <a:p>
            <a:pPr marL="344487" lvl="1" indent="0">
              <a:buNone/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 rot="20307920">
            <a:off x="5396169" y="5779431"/>
            <a:ext cx="3510342" cy="450015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86482"/>
          </a:xfrm>
        </p:spPr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621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We graphically specify a vector by a directed line segment, where the length denotes its magnitude and the aim denotes its direction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Note that where we draw a vector is immaterial as changing its location does not change its magnitude or direction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we use </a:t>
            </a:r>
            <a:r>
              <a:rPr lang="en-US" i="1" dirty="0" smtClean="0"/>
              <a:t>unit</a:t>
            </a:r>
            <a:r>
              <a:rPr lang="en-US" b="1" i="1" dirty="0" smtClean="0"/>
              <a:t> </a:t>
            </a:r>
            <a:r>
              <a:rPr lang="en-US" dirty="0" smtClean="0"/>
              <a:t>vectors (a vector of length 1) if we are only interested in the direction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direction an object is pointing at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direction of a vector perpendicular </a:t>
            </a:r>
          </a:p>
          <a:p>
            <a:pPr marL="349250" lvl="1" indent="0">
              <a:lnSpc>
                <a:spcPct val="110000"/>
              </a:lnSpc>
              <a:buNone/>
            </a:pPr>
            <a:r>
              <a:rPr lang="en-US" dirty="0" smtClean="0"/>
              <a:t>to a surface (for lighting)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 rot="20307920">
            <a:off x="5396170" y="5497715"/>
            <a:ext cx="3510342" cy="450015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02506"/>
          </a:xfrm>
        </p:spPr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467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Computers cannot work with vectors geometrically, therefore we need to represent them numerically</a:t>
            </a:r>
          </a:p>
          <a:p>
            <a:r>
              <a:rPr lang="en-US" dirty="0" smtClean="0"/>
              <a:t>So, in our 3D space we</a:t>
            </a:r>
          </a:p>
          <a:p>
            <a:pPr lvl="1"/>
            <a:r>
              <a:rPr lang="en-US" dirty="0" smtClean="0"/>
              <a:t>Define some point as the origin (0, 0, 0)</a:t>
            </a:r>
          </a:p>
          <a:p>
            <a:pPr lvl="1"/>
            <a:r>
              <a:rPr lang="en-US" dirty="0" smtClean="0"/>
              <a:t>Assume basis vectors for this 3D space</a:t>
            </a:r>
          </a:p>
          <a:p>
            <a:pPr lvl="1"/>
            <a:r>
              <a:rPr lang="en-US" dirty="0" smtClean="0"/>
              <a:t>Translate all vectors so that their tails are at this origin</a:t>
            </a:r>
          </a:p>
          <a:p>
            <a:pPr lvl="2"/>
            <a:r>
              <a:rPr lang="en-US" dirty="0" smtClean="0"/>
              <a:t>This is called standard position</a:t>
            </a:r>
          </a:p>
          <a:p>
            <a:pPr lvl="1"/>
            <a:r>
              <a:rPr lang="en-US" dirty="0" smtClean="0"/>
              <a:t>We can now represent a vector as the coordinates of its head </a:t>
            </a:r>
            <a:r>
              <a:rPr lang="en-US" b="1" dirty="0" smtClean="0"/>
              <a:t>v</a:t>
            </a:r>
            <a:r>
              <a:rPr lang="en-US" dirty="0" smtClean="0"/>
              <a:t> =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Our vector is now defined relative to our 3D coordinate system with origin at (0, 0, 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and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Both vectors and points can be described by coordinates (x, y, z) relative to a frame.</a:t>
            </a:r>
          </a:p>
          <a:p>
            <a:r>
              <a:rPr lang="en-US" dirty="0" smtClean="0"/>
              <a:t>However, they are not the same</a:t>
            </a:r>
          </a:p>
          <a:p>
            <a:r>
              <a:rPr lang="en-US" dirty="0" smtClean="0"/>
              <a:t>A point represents a location in 3D-space, whereas a vector represents a magnitude and direction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543800" cy="858490"/>
          </a:xfrm>
        </p:spPr>
        <p:txBody>
          <a:bodyPr/>
          <a:lstStyle/>
          <a:p>
            <a:r>
              <a:rPr lang="en-GB" altLang="en-US" dirty="0" smtClean="0"/>
              <a:t>Vector magnitude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8435280" cy="4646141"/>
              </a:xfrm>
            </p:spPr>
            <p:txBody>
              <a:bodyPr>
                <a:normAutofit/>
              </a:bodyPr>
              <a:lstStyle/>
              <a:p>
                <a:r>
                  <a:rPr lang="en-GB" altLang="en-US" dirty="0" smtClean="0"/>
                  <a:t>the magnitude of a vector is simply its length</a:t>
                </a:r>
              </a:p>
              <a:p>
                <a:r>
                  <a:rPr lang="en-GB" altLang="en-US" dirty="0" smtClean="0"/>
                  <a:t>can calculate from its [</a:t>
                </a:r>
                <a:r>
                  <a:rPr lang="en-GB" altLang="en-US" dirty="0" err="1" smtClean="0"/>
                  <a:t>x,y,z</a:t>
                </a:r>
                <a:r>
                  <a:rPr lang="en-GB" altLang="en-US" dirty="0" smtClean="0"/>
                  <a:t>] representation using Pythagoras theorem</a:t>
                </a:r>
              </a:p>
              <a:p>
                <a:r>
                  <a:rPr lang="en-GB" altLang="en-US" dirty="0" smtClean="0"/>
                  <a:t>if vector </a:t>
                </a:r>
                <a14:m>
                  <m:oMath xmlns:m="http://schemas.openxmlformats.org/officeDocument/2006/math">
                    <m:r>
                      <a:rPr lang="en-GB" altLang="en-US" b="1" i="1">
                        <a:latin typeface="Cambria Math"/>
                      </a:rPr>
                      <m:t>𝒗</m:t>
                    </m:r>
                    <m:r>
                      <a:rPr lang="en-GB" altLang="en-US" i="1">
                        <a:latin typeface="Cambria Math"/>
                      </a:rPr>
                      <m:t>=(</m:t>
                    </m:r>
                    <m:r>
                      <a:rPr lang="en-GB" altLang="en-US" i="1">
                        <a:latin typeface="Cambria Math"/>
                      </a:rPr>
                      <m:t>𝑥</m:t>
                    </m:r>
                    <m:r>
                      <a:rPr lang="en-GB" altLang="en-US" i="1">
                        <a:latin typeface="Cambria Math"/>
                      </a:rPr>
                      <m:t>,</m:t>
                    </m:r>
                    <m:r>
                      <a:rPr lang="en-GB" altLang="en-US" i="1">
                        <a:latin typeface="Cambria Math"/>
                      </a:rPr>
                      <m:t>𝑦</m:t>
                    </m:r>
                    <m:r>
                      <a:rPr lang="en-GB" altLang="en-US" i="1">
                        <a:latin typeface="Cambria Math"/>
                      </a:rPr>
                      <m:t>,</m:t>
                    </m:r>
                    <m:r>
                      <a:rPr lang="en-GB" altLang="en-US" i="1">
                        <a:latin typeface="Cambria Math"/>
                      </a:rPr>
                      <m:t>𝑧</m:t>
                    </m:r>
                    <m:r>
                      <a:rPr lang="en-GB" altLang="en-US" i="1">
                        <a:latin typeface="Cambria Math"/>
                      </a:rPr>
                      <m:t>)</m:t>
                    </m:r>
                  </m:oMath>
                </a14:m>
                <a:endParaRPr lang="en-GB" altLang="en-US" dirty="0"/>
              </a:p>
              <a:p>
                <a:r>
                  <a:rPr lang="en-US" dirty="0" smtClean="0"/>
                  <a:t>then the magnitude of </a:t>
                </a:r>
                <a14:m>
                  <m:oMath xmlns:m="http://schemas.openxmlformats.org/officeDocument/2006/math">
                    <m:r>
                      <a:rPr lang="en-GB" alt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is</a:t>
                </a:r>
              </a:p>
              <a:p>
                <a:pPr marL="34925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=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√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/>
                        <a:ea typeface="Cambria Math"/>
                      </a:rPr>
                      <m:t>+ </m:t>
                    </m:r>
                    <m:sSup>
                      <m:sSup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GB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/>
                  <a:t>Note that magnitude is a scalar value</a:t>
                </a:r>
              </a:p>
              <a:p>
                <a:endParaRPr lang="en-GB" altLang="en-US" dirty="0" smtClean="0"/>
              </a:p>
            </p:txBody>
          </p:sp>
        </mc:Choice>
        <mc:Fallback xmlns="">
          <p:sp>
            <p:nvSpPr>
              <p:cNvPr id="71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435280" cy="4646141"/>
              </a:xfrm>
              <a:blipFill rotWithShape="1">
                <a:blip r:embed="rId2"/>
                <a:stretch>
                  <a:fillRect l="-650" t="-1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Right Arrow 3"/>
          <p:cNvSpPr>
            <a:spLocks noChangeArrowheads="1"/>
          </p:cNvSpPr>
          <p:nvPr/>
        </p:nvSpPr>
        <p:spPr bwMode="auto">
          <a:xfrm rot="-2630721">
            <a:off x="5860700" y="3192195"/>
            <a:ext cx="3239966" cy="450850"/>
          </a:xfrm>
          <a:prstGeom prst="rightArrow">
            <a:avLst>
              <a:gd name="adj1" fmla="val 50000"/>
              <a:gd name="adj2" fmla="val 499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74514"/>
          </a:xfrm>
        </p:spPr>
        <p:txBody>
          <a:bodyPr/>
          <a:lstStyle/>
          <a:p>
            <a:r>
              <a:rPr lang="en-GB" dirty="0" smtClean="0"/>
              <a:t>Unit vectors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47181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a unit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GB" dirty="0" smtClean="0"/>
                  <a:t> has magnitude 1</a:t>
                </a:r>
              </a:p>
              <a:p>
                <a:pPr lvl="1"/>
                <a:r>
                  <a:rPr lang="en-US" dirty="0" smtClean="0"/>
                  <a:t>denotes direction only</a:t>
                </a:r>
              </a:p>
              <a:p>
                <a:pPr lvl="1"/>
                <a:r>
                  <a:rPr lang="en-US" dirty="0" smtClean="0"/>
                  <a:t>use when we don’t care about the magnitude</a:t>
                </a:r>
              </a:p>
              <a:p>
                <a:pPr lvl="2"/>
                <a:r>
                  <a:rPr lang="en-US" dirty="0" smtClean="0"/>
                  <a:t>direction a character is facing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can </a:t>
                </a:r>
                <a:r>
                  <a:rPr lang="en-US" dirty="0" err="1" smtClean="0"/>
                  <a:t>normalise</a:t>
                </a:r>
                <a:r>
                  <a:rPr lang="en-US" dirty="0" smtClean="0"/>
                  <a:t> </a:t>
                </a:r>
                <a:r>
                  <a:rPr lang="en-US" dirty="0"/>
                  <a:t>a </a:t>
                </a:r>
                <a:r>
                  <a:rPr lang="en-US" dirty="0" smtClean="0"/>
                  <a:t>vector (calculate its unit vector)  </a:t>
                </a:r>
                <a:r>
                  <a:rPr lang="en-US" dirty="0"/>
                  <a:t>by dividing each of its components by its </a:t>
                </a:r>
                <a:r>
                  <a:rPr lang="en-US" dirty="0" smtClean="0"/>
                  <a:t>magnitude</a:t>
                </a:r>
              </a:p>
              <a:p>
                <a:r>
                  <a:rPr lang="en-US" dirty="0" smtClean="0"/>
                  <a:t>for vector v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/>
                      </a:rPr>
                      <m:t>=(</m:t>
                    </m:r>
                    <m:r>
                      <a:rPr lang="en-GB" altLang="en-US" b="0" i="1" smtClean="0">
                        <a:latin typeface="Cambria Math"/>
                      </a:rPr>
                      <m:t>𝑥</m:t>
                    </m:r>
                    <m:r>
                      <a:rPr lang="en-GB" altLang="en-US" i="1">
                        <a:latin typeface="Cambria Math"/>
                      </a:rPr>
                      <m:t>,</m:t>
                    </m:r>
                    <m:r>
                      <a:rPr lang="en-GB" altLang="en-US" i="1">
                        <a:latin typeface="Cambria Math"/>
                      </a:rPr>
                      <m:t>𝑦</m:t>
                    </m:r>
                    <m:r>
                      <a:rPr lang="en-GB" altLang="en-US" i="1">
                        <a:latin typeface="Cambria Math"/>
                      </a:rPr>
                      <m:t>,</m:t>
                    </m:r>
                    <m:r>
                      <a:rPr lang="en-GB" altLang="en-US" i="1">
                        <a:latin typeface="Cambria Math"/>
                      </a:rPr>
                      <m:t>𝑧</m:t>
                    </m:r>
                    <m:r>
                      <a:rPr lang="en-GB" altLang="en-US" i="1">
                        <a:latin typeface="Cambria Math"/>
                      </a:rPr>
                      <m:t>)</m:t>
                    </m:r>
                  </m:oMath>
                </a14:m>
                <a:endParaRPr lang="en-GB" altLang="en-US" dirty="0" smtClean="0"/>
              </a:p>
              <a:p>
                <a:pPr marL="0" lvl="1" indent="0">
                  <a:buClr>
                    <a:schemeClr val="tx2"/>
                  </a:buClr>
                  <a:buNone/>
                </a:pPr>
                <a:r>
                  <a:rPr lang="en-US" dirty="0" smtClean="0"/>
                  <a:t>with magnitude ||</a:t>
                </a:r>
                <a:r>
                  <a:rPr lang="en-US" dirty="0"/>
                  <a:t>v||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√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/>
                        <a:ea typeface="Cambria Math"/>
                      </a:rPr>
                      <m:t>+ </m:t>
                    </m:r>
                    <m:sSup>
                      <m:sSup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 smtClean="0"/>
                  <a:t>the unit vector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GB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GB" b="0" i="0" dirty="0" smtClean="0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type m:val="lin"/>
                        <m:ctrlPr>
                          <a:rPr lang="en-GB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/>
                            <a:ea typeface="Cambria Math"/>
                          </a:rPr>
                          <m:t>𝑥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||</m:t>
                        </m:r>
                        <m:r>
                          <m:rPr>
                            <m:nor/>
                          </m:rPr>
                          <a:rPr lang="en-GB" b="0" i="0" dirty="0" smtClean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||</m:t>
                        </m:r>
                      </m:den>
                    </m:f>
                    <m:f>
                      <m:fPr>
                        <m:type m:val="lin"/>
                        <m:ctrlPr>
                          <a:rPr lang="en-GB" i="1" dirty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/>
                            <a:ea typeface="Cambria Math"/>
                          </a:rPr>
                          <m:t>𝑦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||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||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</m:den>
                    </m:f>
                    <m:f>
                      <m:fPr>
                        <m:type m:val="lin"/>
                        <m:ctrlPr>
                          <a:rPr lang="en-GB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||</m:t>
                        </m:r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||</m:t>
                        </m:r>
                      </m:den>
                    </m:f>
                    <m:r>
                      <a:rPr lang="en-GB" i="0" smtClean="0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4718149"/>
              </a:xfrm>
              <a:blipFill rotWithShape="1">
                <a:blip r:embed="rId2"/>
                <a:stretch>
                  <a:fillRect l="-1259" t="-2713" r="-2889" b="-6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72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Worked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calculate the magnitude of the vector (3, 5, 4)</a:t>
            </a:r>
          </a:p>
          <a:p>
            <a:r>
              <a:rPr lang="en-GB" dirty="0" smtClean="0"/>
              <a:t>calculate the unit vector corresponding to the vector (3, 5, 4)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435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4614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Given points P and Q, we can easily find the vector that lies between them</a:t>
            </a:r>
          </a:p>
          <a:p>
            <a:endParaRPr lang="en-US" dirty="0" smtClean="0"/>
          </a:p>
          <a:p>
            <a:r>
              <a:rPr lang="en-US" dirty="0" smtClean="0"/>
              <a:t>The vector is Q – 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the direction of (Q – P) is from P to Q</a:t>
            </a:r>
          </a:p>
          <a:p>
            <a:r>
              <a:rPr lang="en-US" dirty="0" smtClean="0"/>
              <a:t>when P is the origin (0,0,0), the point Q has the same coordinates as the vector between P and Q</a:t>
            </a:r>
            <a:endParaRPr lang="en-US" dirty="0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2060875" y="4492903"/>
            <a:ext cx="144462" cy="14446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5569641" y="3439916"/>
            <a:ext cx="144462" cy="14446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2195410" y="3512148"/>
            <a:ext cx="3446462" cy="1039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82388" y="4407816"/>
            <a:ext cx="34945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/>
            <a:r>
              <a:rPr lang="en-US" sz="2400" i="0" dirty="0">
                <a:solidFill>
                  <a:srgbClr val="000000"/>
                </a:solidFill>
                <a:latin typeface="Times New Roman" charset="0"/>
              </a:rPr>
              <a:t>P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821260" y="3282597"/>
            <a:ext cx="40501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/>
            <a:r>
              <a:rPr lang="en-US" sz="2400" i="0" dirty="0">
                <a:solidFill>
                  <a:srgbClr val="000000"/>
                </a:solidFill>
                <a:latin typeface="Times New Roman" charset="0"/>
              </a:rPr>
              <a:t>Q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 rot="20700000">
            <a:off x="3189963" y="4178266"/>
            <a:ext cx="82394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/>
            <a:r>
              <a:rPr lang="en-US" sz="2400" i="0" dirty="0">
                <a:solidFill>
                  <a:srgbClr val="000000"/>
                </a:solidFill>
                <a:latin typeface="Times New Roman" charset="0"/>
              </a:rPr>
              <a:t>Q - 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Worked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calculate the vector PQ between the points</a:t>
            </a:r>
          </a:p>
          <a:p>
            <a:pPr marL="0" indent="0">
              <a:buNone/>
            </a:pPr>
            <a:r>
              <a:rPr lang="en-GB" dirty="0" smtClean="0"/>
              <a:t>P = (3, 6, -2) and Q = (-4, 2, 0)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7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6419056" cy="1295400"/>
          </a:xfrm>
        </p:spPr>
        <p:txBody>
          <a:bodyPr/>
          <a:lstStyle/>
          <a:p>
            <a:r>
              <a:rPr lang="en-US" dirty="0" smtClean="0"/>
              <a:t>Vector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33054"/>
            <a:ext cx="8229600" cy="52922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we add two vectors together we get another vector as follows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Let </a:t>
            </a:r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smtClean="0"/>
              <a:t>a</a:t>
            </a:r>
            <a:r>
              <a:rPr lang="en-US" baseline="-25000" dirty="0" smtClean="0"/>
              <a:t>x</a:t>
            </a:r>
            <a:r>
              <a:rPr lang="en-US" dirty="0"/>
              <a:t>, a</a:t>
            </a:r>
            <a:r>
              <a:rPr lang="en-US" baseline="-25000" dirty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z</a:t>
            </a:r>
            <a:r>
              <a:rPr lang="en-US" dirty="0"/>
              <a:t>) and </a:t>
            </a:r>
            <a:r>
              <a:rPr lang="en-US" dirty="0" smtClean="0"/>
              <a:t>b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/>
              <a:t>b</a:t>
            </a:r>
            <a:r>
              <a:rPr lang="en-US" baseline="-25000" dirty="0" err="1" smtClean="0"/>
              <a:t>x</a:t>
            </a:r>
            <a:r>
              <a:rPr lang="en-US" dirty="0"/>
              <a:t>, </a:t>
            </a:r>
            <a:r>
              <a:rPr lang="en-US" dirty="0" smtClean="0"/>
              <a:t>b</a:t>
            </a:r>
            <a:r>
              <a:rPr lang="en-US" baseline="-25000" dirty="0" smtClean="0"/>
              <a:t>y</a:t>
            </a:r>
            <a:r>
              <a:rPr lang="en-US" dirty="0"/>
              <a:t>,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z</a:t>
            </a:r>
            <a:r>
              <a:rPr lang="en-US" dirty="0"/>
              <a:t>) </a:t>
            </a:r>
          </a:p>
          <a:p>
            <a:r>
              <a:rPr lang="en-US" dirty="0"/>
              <a:t>Then </a:t>
            </a:r>
            <a:r>
              <a:rPr lang="en-US" dirty="0" smtClean="0"/>
              <a:t>a </a:t>
            </a:r>
            <a:r>
              <a:rPr lang="en-US" dirty="0"/>
              <a:t>+ </a:t>
            </a:r>
            <a:r>
              <a:rPr lang="en-US" dirty="0" smtClean="0"/>
              <a:t>b= (a</a:t>
            </a:r>
            <a:r>
              <a:rPr lang="en-US" baseline="-25000" dirty="0" smtClean="0"/>
              <a:t>x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x</a:t>
            </a:r>
            <a:r>
              <a:rPr lang="en-US" dirty="0"/>
              <a:t>, </a:t>
            </a:r>
            <a:r>
              <a:rPr lang="en-US" dirty="0" smtClean="0"/>
              <a:t>a</a:t>
            </a:r>
            <a:r>
              <a:rPr lang="en-US" baseline="-25000" dirty="0" smtClean="0"/>
              <a:t>y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b</a:t>
            </a:r>
            <a:r>
              <a:rPr lang="en-US" baseline="-25000" dirty="0" smtClean="0"/>
              <a:t>y</a:t>
            </a:r>
            <a:r>
              <a:rPr lang="en-US" dirty="0"/>
              <a:t>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z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z</a:t>
            </a:r>
            <a:r>
              <a:rPr lang="en-US" dirty="0"/>
              <a:t>)</a:t>
            </a:r>
          </a:p>
          <a:p>
            <a:r>
              <a:rPr lang="en-US" dirty="0" smtClean="0"/>
              <a:t>multiple forces acting on an object</a:t>
            </a:r>
          </a:p>
          <a:p>
            <a:r>
              <a:rPr lang="en-US" dirty="0" smtClean="0"/>
              <a:t>a translation of a position a by a vector b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51720" y="1551056"/>
            <a:ext cx="3919538" cy="2656200"/>
            <a:chOff x="1917700" y="2603500"/>
            <a:chExt cx="3919538" cy="2656200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 flipV="1">
              <a:off x="1944688" y="4313238"/>
              <a:ext cx="2663825" cy="8985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4591050" y="2603500"/>
              <a:ext cx="1246188" cy="17510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087688" y="4800600"/>
              <a:ext cx="388328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762000"/>
              <a:r>
                <a:rPr lang="en-US" sz="2400" b="1" i="0" u="sng">
                  <a:solidFill>
                    <a:srgbClr val="000000"/>
                  </a:solidFill>
                  <a:latin typeface="Verdana" charset="0"/>
                </a:rPr>
                <a:t>a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5145088" y="3505200"/>
              <a:ext cx="39794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762000"/>
              <a:r>
                <a:rPr lang="en-US" sz="2400" b="1" i="0" u="sng">
                  <a:solidFill>
                    <a:srgbClr val="000000"/>
                  </a:solidFill>
                  <a:latin typeface="Verdana" charset="0"/>
                </a:rPr>
                <a:t>b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 rot="19680000">
              <a:off x="3172425" y="3671860"/>
              <a:ext cx="67348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762000"/>
              <a:r>
                <a:rPr lang="en-US" b="1" i="0" u="sng">
                  <a:solidFill>
                    <a:srgbClr val="000000"/>
                  </a:solidFill>
                  <a:latin typeface="Times New Roman" charset="0"/>
                </a:rPr>
                <a:t>a</a:t>
              </a:r>
              <a:r>
                <a:rPr lang="en-US" i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b="1" i="0">
                  <a:solidFill>
                    <a:srgbClr val="000000"/>
                  </a:solidFill>
                  <a:latin typeface="Times New Roman" charset="0"/>
                </a:rPr>
                <a:t>+ </a:t>
              </a:r>
              <a:r>
                <a:rPr lang="en-US" b="1" i="0" u="sng">
                  <a:solidFill>
                    <a:srgbClr val="000000"/>
                  </a:solidFill>
                  <a:latin typeface="Times New Roman" charset="0"/>
                </a:rPr>
                <a:t>b</a:t>
              </a: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1917700" y="2635250"/>
              <a:ext cx="3919538" cy="2566988"/>
            </a:xfrm>
            <a:custGeom>
              <a:avLst/>
              <a:gdLst/>
              <a:ahLst/>
              <a:cxnLst>
                <a:cxn ang="0">
                  <a:pos x="0" y="1616"/>
                </a:cxn>
                <a:cxn ang="0">
                  <a:pos x="2468" y="0"/>
                </a:cxn>
              </a:cxnLst>
              <a:rect l="0" t="0" r="r" b="b"/>
              <a:pathLst>
                <a:path w="2469" h="1617">
                  <a:moveTo>
                    <a:pt x="0" y="1616"/>
                  </a:moveTo>
                  <a:lnTo>
                    <a:pt x="2468" y="0"/>
                  </a:lnTo>
                </a:path>
              </a:pathLst>
            </a:custGeom>
            <a:noFill/>
            <a:ln w="25400" cap="rnd" cmpd="sng">
              <a:solidFill>
                <a:srgbClr val="FC0128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58490"/>
          </a:xfrm>
        </p:spPr>
        <p:txBody>
          <a:bodyPr/>
          <a:lstStyle/>
          <a:p>
            <a:pPr eaLnBrk="1" hangingPunct="1"/>
            <a:r>
              <a:rPr lang="en-GB" dirty="0" smtClean="0"/>
              <a:t>Objectives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9"/>
            <a:ext cx="8229600" cy="5616922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GB" dirty="0" smtClean="0"/>
              <a:t>Last week we:</a:t>
            </a:r>
          </a:p>
          <a:p>
            <a:pPr eaLnBrk="1" hangingPunct="1">
              <a:lnSpc>
                <a:spcPct val="120000"/>
              </a:lnSpc>
            </a:pPr>
            <a:r>
              <a:rPr lang="en-GB" dirty="0"/>
              <a:t>introduced the </a:t>
            </a:r>
            <a:r>
              <a:rPr lang="en-GB" dirty="0" smtClean="0"/>
              <a:t>module</a:t>
            </a:r>
          </a:p>
          <a:p>
            <a:pPr eaLnBrk="1" hangingPunct="1">
              <a:lnSpc>
                <a:spcPct val="120000"/>
              </a:lnSpc>
            </a:pPr>
            <a:r>
              <a:rPr lang="en-GB" dirty="0"/>
              <a:t>quickly reviewed C</a:t>
            </a:r>
            <a:r>
              <a:rPr lang="en-GB" dirty="0" smtClean="0"/>
              <a:t>++</a:t>
            </a:r>
            <a:endParaRPr lang="en-GB" dirty="0"/>
          </a:p>
          <a:p>
            <a:pPr eaLnBrk="1" hangingPunct="1">
              <a:lnSpc>
                <a:spcPct val="120000"/>
              </a:lnSpc>
            </a:pPr>
            <a:r>
              <a:rPr lang="en-GB" dirty="0"/>
              <a:t>introduced </a:t>
            </a:r>
            <a:r>
              <a:rPr lang="en-GB" dirty="0" smtClean="0"/>
              <a:t>OpenGL and its incorporation into the SDL framework</a:t>
            </a:r>
            <a:endParaRPr lang="en-GB" dirty="0"/>
          </a:p>
          <a:p>
            <a:pPr eaLnBrk="1" hangingPunct="1">
              <a:lnSpc>
                <a:spcPct val="120000"/>
              </a:lnSpc>
            </a:pPr>
            <a:r>
              <a:rPr lang="en-GB" dirty="0" smtClean="0"/>
              <a:t>using OpenGL functions </a:t>
            </a:r>
            <a:r>
              <a:rPr lang="en-GB" dirty="0"/>
              <a:t>to display </a:t>
            </a:r>
            <a:r>
              <a:rPr lang="en-GB" dirty="0" smtClean="0"/>
              <a:t>triangles and 3D </a:t>
            </a:r>
            <a:r>
              <a:rPr lang="en-GB" dirty="0"/>
              <a:t>shapes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GB" dirty="0" smtClean="0"/>
              <a:t>In this lecture, we will</a:t>
            </a:r>
          </a:p>
          <a:p>
            <a:pPr eaLnBrk="1" hangingPunct="1">
              <a:lnSpc>
                <a:spcPct val="120000"/>
              </a:lnSpc>
            </a:pPr>
            <a:r>
              <a:rPr lang="en-GB" dirty="0" smtClean="0"/>
              <a:t>review 3D points and vectors</a:t>
            </a:r>
          </a:p>
          <a:p>
            <a:pPr eaLnBrk="1" hangingPunct="1">
              <a:lnSpc>
                <a:spcPct val="120000"/>
              </a:lnSpc>
            </a:pPr>
            <a:r>
              <a:rPr lang="en-GB" dirty="0" smtClean="0"/>
              <a:t>look at vector operations – addition, subtraction, scalar multiplication</a:t>
            </a:r>
          </a:p>
          <a:p>
            <a:pPr eaLnBrk="1" hangingPunct="1">
              <a:lnSpc>
                <a:spcPct val="120000"/>
              </a:lnSpc>
            </a:pPr>
            <a:r>
              <a:rPr lang="en-GB" dirty="0"/>
              <a:t>discuss C++ operator overloading</a:t>
            </a:r>
          </a:p>
          <a:p>
            <a:pPr eaLnBrk="1" hangingPunct="1">
              <a:lnSpc>
                <a:spcPct val="120000"/>
              </a:lnSpc>
            </a:pPr>
            <a:r>
              <a:rPr lang="en-GB" dirty="0"/>
              <a:t>create a 3D vector </a:t>
            </a:r>
            <a:r>
              <a:rPr lang="en-GB" dirty="0" err="1"/>
              <a:t>struct</a:t>
            </a:r>
            <a:r>
              <a:rPr lang="en-GB" dirty="0"/>
              <a:t> with overloaded </a:t>
            </a:r>
            <a:r>
              <a:rPr lang="en-GB" dirty="0" smtClean="0"/>
              <a:t>operators</a:t>
            </a:r>
          </a:p>
          <a:p>
            <a:pPr eaLnBrk="1" hangingPunct="1">
              <a:lnSpc>
                <a:spcPct val="120000"/>
              </a:lnSpc>
            </a:pPr>
            <a:r>
              <a:rPr lang="en-GB" dirty="0" smtClean="0"/>
              <a:t>introduce matrices </a:t>
            </a:r>
          </a:p>
          <a:p>
            <a:pPr lvl="1" eaLnBrk="1" hangingPunct="1">
              <a:lnSpc>
                <a:spcPct val="120000"/>
              </a:lnSpc>
            </a:pPr>
            <a:r>
              <a:rPr lang="en-GB" dirty="0" smtClean="0"/>
              <a:t>multiplying vectors by matrices</a:t>
            </a:r>
          </a:p>
          <a:p>
            <a:pPr lvl="1" eaLnBrk="1" hangingPunct="1">
              <a:lnSpc>
                <a:spcPct val="120000"/>
              </a:lnSpc>
            </a:pPr>
            <a:r>
              <a:rPr lang="en-GB" dirty="0" smtClean="0"/>
              <a:t>multiplying matrices together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Worked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calculate the new position of a point (-4, 6, 0) translated by the vector (2, 3, 4)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974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50405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can multiply vectors by scalars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we multiply a vector </a:t>
            </a:r>
            <a:r>
              <a:rPr lang="en-US" b="1" dirty="0" err="1" smtClean="0"/>
              <a:t>v</a:t>
            </a:r>
            <a:r>
              <a:rPr lang="en-US" dirty="0" smtClean="0"/>
              <a:t> by a scalar </a:t>
            </a:r>
            <a:r>
              <a:rPr lang="en-US" b="1" i="1" dirty="0" err="1" smtClean="0"/>
              <a:t>t</a:t>
            </a:r>
            <a:r>
              <a:rPr lang="en-US" dirty="0" smtClean="0"/>
              <a:t> we get a vector </a:t>
            </a:r>
            <a:r>
              <a:rPr lang="en-US" b="1" i="1" dirty="0" err="1" smtClean="0"/>
              <a:t>t</a:t>
            </a:r>
            <a:r>
              <a:rPr lang="en-US" b="1" dirty="0" err="1" smtClean="0"/>
              <a:t>v</a:t>
            </a:r>
            <a:r>
              <a:rPr lang="en-US" dirty="0" smtClean="0"/>
              <a:t> which is</a:t>
            </a:r>
          </a:p>
          <a:p>
            <a:pPr lvl="1"/>
            <a:r>
              <a:rPr lang="en-US" dirty="0" smtClean="0"/>
              <a:t>Parallel to </a:t>
            </a:r>
            <a:r>
              <a:rPr lang="en-US" b="1" dirty="0" err="1" smtClean="0"/>
              <a:t>v</a:t>
            </a:r>
            <a:endParaRPr lang="en-US" b="1" dirty="0" smtClean="0"/>
          </a:p>
          <a:p>
            <a:pPr lvl="1"/>
            <a:r>
              <a:rPr lang="en-US" b="1" i="1" dirty="0" smtClean="0"/>
              <a:t>t</a:t>
            </a:r>
            <a:r>
              <a:rPr lang="en-US" dirty="0" smtClean="0"/>
              <a:t> times the length of </a:t>
            </a:r>
            <a:r>
              <a:rPr lang="en-US" b="1" dirty="0" smtClean="0"/>
              <a:t>v</a:t>
            </a:r>
          </a:p>
          <a:p>
            <a:r>
              <a:rPr lang="en-US" dirty="0"/>
              <a:t>Let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en-US" dirty="0"/>
              <a:t>be a scalar, and let </a:t>
            </a:r>
            <a:r>
              <a:rPr lang="en-US" dirty="0" smtClean="0"/>
              <a:t>v </a:t>
            </a:r>
            <a:r>
              <a:rPr lang="en-US" dirty="0"/>
              <a:t>= </a:t>
            </a:r>
            <a:r>
              <a:rPr lang="en-US" dirty="0" smtClean="0"/>
              <a:t>(v,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z</a:t>
            </a:r>
            <a:r>
              <a:rPr lang="en-US" dirty="0"/>
              <a:t>)</a:t>
            </a:r>
          </a:p>
          <a:p>
            <a:r>
              <a:rPr lang="en-US" dirty="0"/>
              <a:t>Then </a:t>
            </a:r>
            <a:r>
              <a:rPr lang="en-US" i="1" dirty="0" err="1" smtClean="0"/>
              <a:t>t</a:t>
            </a:r>
            <a:r>
              <a:rPr lang="en-US" dirty="0" err="1" smtClean="0"/>
              <a:t>v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i="1" dirty="0" err="1" smtClean="0"/>
              <a:t>t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/>
              <a:t>, </a:t>
            </a:r>
            <a:r>
              <a:rPr lang="en-US" i="1" dirty="0" err="1" smtClean="0"/>
              <a:t>t</a:t>
            </a:r>
            <a:r>
              <a:rPr lang="en-US" dirty="0" err="1"/>
              <a:t>v</a:t>
            </a:r>
            <a:r>
              <a:rPr lang="en-US" baseline="-25000" dirty="0" err="1" smtClean="0"/>
              <a:t>y</a:t>
            </a:r>
            <a:r>
              <a:rPr lang="en-US" dirty="0"/>
              <a:t>, </a:t>
            </a:r>
            <a:r>
              <a:rPr lang="en-US" i="1" dirty="0" err="1" smtClean="0"/>
              <a:t>t</a:t>
            </a:r>
            <a:r>
              <a:rPr lang="en-US" dirty="0" err="1"/>
              <a:t>v</a:t>
            </a:r>
            <a:r>
              <a:rPr lang="en-US" baseline="-25000" dirty="0" err="1" smtClean="0"/>
              <a:t>z</a:t>
            </a:r>
            <a:r>
              <a:rPr lang="en-US" dirty="0"/>
              <a:t>)</a:t>
            </a:r>
          </a:p>
          <a:p>
            <a:pPr lvl="1"/>
            <a:endParaRPr lang="en-US" b="1" dirty="0" smtClean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469900" y="2730500"/>
            <a:ext cx="2336800" cy="558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28713" y="2454275"/>
            <a:ext cx="32380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/>
            <a:r>
              <a:rPr lang="en-US" sz="2000" b="1" u="sng" dirty="0" err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sz="2000" b="1" i="0" u="sng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1978025" y="3286128"/>
            <a:ext cx="2978150" cy="801688"/>
            <a:chOff x="1246" y="2070"/>
            <a:chExt cx="1876" cy="505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1246" y="2171"/>
              <a:ext cx="1876" cy="4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 rot="20940000">
              <a:off x="1878" y="2070"/>
              <a:ext cx="52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762000"/>
              <a:r>
                <a:rPr lang="en-US" b="1" i="0" dirty="0">
                  <a:solidFill>
                    <a:srgbClr val="000000"/>
                  </a:solidFill>
                  <a:latin typeface="Times New Roman" charset="0"/>
                </a:rPr>
                <a:t>-1.25 </a:t>
              </a:r>
              <a:r>
                <a:rPr lang="en-US" b="1" i="0" u="sng" dirty="0" err="1">
                  <a:latin typeface="Times New Roman" charset="0"/>
                </a:rPr>
                <a:t>v</a:t>
              </a:r>
              <a:endParaRPr lang="en-US" b="1" i="0" u="sng" dirty="0">
                <a:latin typeface="Times New Roman" charset="0"/>
              </a:endParaRPr>
            </a:p>
          </p:txBody>
        </p:sp>
      </p:grp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4832350" y="3244852"/>
            <a:ext cx="3517900" cy="893763"/>
            <a:chOff x="3044" y="2044"/>
            <a:chExt cx="2216" cy="563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3044" y="2087"/>
              <a:ext cx="2216" cy="5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 rot="20820000">
              <a:off x="3861" y="2044"/>
              <a:ext cx="4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762000"/>
              <a:r>
                <a:rPr lang="en-US" b="1" i="0" dirty="0">
                  <a:solidFill>
                    <a:srgbClr val="000000"/>
                  </a:solidFill>
                  <a:latin typeface="Times New Roman" charset="0"/>
                </a:rPr>
                <a:t>1.5</a:t>
              </a:r>
              <a:r>
                <a:rPr lang="en-US" i="0" dirty="0">
                  <a:latin typeface="Times New Roman" charset="0"/>
                </a:rPr>
                <a:t> </a:t>
              </a:r>
              <a:r>
                <a:rPr lang="en-US" b="1" i="0" u="sng" dirty="0" err="1">
                  <a:latin typeface="Times New Roman" charset="0"/>
                </a:rPr>
                <a:t>v</a:t>
              </a:r>
              <a:endParaRPr lang="en-US" b="1" i="0" u="sng" dirty="0">
                <a:latin typeface="Times New Roman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Worked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multiply the vector (-8, 3, 2) by the scalar 2.5</a:t>
            </a:r>
          </a:p>
          <a:p>
            <a:r>
              <a:rPr lang="en-GB" dirty="0" smtClean="0"/>
              <a:t>multiply the vector (-8, 3, 2) by the scalar -1</a:t>
            </a:r>
          </a:p>
          <a:p>
            <a:pPr lvl="1"/>
            <a:r>
              <a:rPr lang="en-GB" dirty="0" smtClean="0"/>
              <a:t>what is the effect of this operation?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867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 Vector3D struct or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80536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its is a good idea to write a Vector3D </a:t>
            </a:r>
            <a:r>
              <a:rPr lang="en-GB" dirty="0" err="1" smtClean="0"/>
              <a:t>struct</a:t>
            </a:r>
            <a:r>
              <a:rPr lang="en-GB" dirty="0" smtClean="0"/>
              <a:t> or class which includes common vector operations</a:t>
            </a:r>
          </a:p>
          <a:p>
            <a:pPr lvl="1">
              <a:defRPr/>
            </a:pPr>
            <a:r>
              <a:rPr lang="en-GB" dirty="0" err="1" smtClean="0"/>
              <a:t>struct</a:t>
            </a:r>
            <a:r>
              <a:rPr lang="en-GB" dirty="0" smtClean="0"/>
              <a:t> has public members by default, otherwise same as class</a:t>
            </a:r>
          </a:p>
          <a:p>
            <a:pPr>
              <a:defRPr/>
            </a:pPr>
            <a:r>
              <a:rPr lang="en-GB" dirty="0" smtClean="0"/>
              <a:t>for example, simple linear motion entails the addition of two vectors every frame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altLang="en-US" dirty="0" err="1" smtClean="0">
                <a:latin typeface="Consolas" pitchFamily="49" charset="0"/>
                <a:cs typeface="Consolas" pitchFamily="49" charset="0"/>
              </a:rPr>
              <a:t>position.x</a:t>
            </a:r>
            <a:r>
              <a:rPr lang="en-GB" altLang="en-US" dirty="0" smtClean="0">
                <a:latin typeface="Consolas" pitchFamily="49" charset="0"/>
                <a:cs typeface="Consolas" pitchFamily="49" charset="0"/>
              </a:rPr>
              <a:t> += </a:t>
            </a:r>
            <a:r>
              <a:rPr lang="en-GB" altLang="en-US" dirty="0" err="1" smtClean="0">
                <a:latin typeface="Consolas" pitchFamily="49" charset="0"/>
                <a:cs typeface="Consolas" pitchFamily="49" charset="0"/>
              </a:rPr>
              <a:t>velocity.x</a:t>
            </a:r>
            <a:r>
              <a:rPr lang="en-GB" alt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altLang="en-US" dirty="0" err="1" smtClean="0">
                <a:latin typeface="Consolas" pitchFamily="49" charset="0"/>
                <a:cs typeface="Consolas" pitchFamily="49" charset="0"/>
              </a:rPr>
              <a:t>position.y</a:t>
            </a:r>
            <a:r>
              <a:rPr lang="en-GB" altLang="en-US" dirty="0" smtClean="0">
                <a:latin typeface="Consolas" pitchFamily="49" charset="0"/>
                <a:cs typeface="Consolas" pitchFamily="49" charset="0"/>
              </a:rPr>
              <a:t> += </a:t>
            </a:r>
            <a:r>
              <a:rPr lang="en-GB" altLang="en-US" dirty="0" err="1" smtClean="0">
                <a:latin typeface="Consolas" pitchFamily="49" charset="0"/>
                <a:cs typeface="Consolas" pitchFamily="49" charset="0"/>
              </a:rPr>
              <a:t>velocity.y</a:t>
            </a:r>
            <a:r>
              <a:rPr lang="en-GB" alt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altLang="en-US" dirty="0" err="1" smtClean="0">
                <a:latin typeface="Consolas" pitchFamily="49" charset="0"/>
                <a:cs typeface="Consolas" pitchFamily="49" charset="0"/>
              </a:rPr>
              <a:t>position.z</a:t>
            </a:r>
            <a:r>
              <a:rPr lang="en-GB" altLang="en-US" dirty="0" smtClean="0">
                <a:latin typeface="Consolas" pitchFamily="49" charset="0"/>
                <a:cs typeface="Consolas" pitchFamily="49" charset="0"/>
              </a:rPr>
              <a:t> += </a:t>
            </a:r>
            <a:r>
              <a:rPr lang="en-GB" altLang="en-US" dirty="0" err="1" smtClean="0">
                <a:latin typeface="Consolas" pitchFamily="49" charset="0"/>
                <a:cs typeface="Consolas" pitchFamily="49" charset="0"/>
              </a:rPr>
              <a:t>velocity.z</a:t>
            </a:r>
            <a:r>
              <a:rPr lang="en-GB" alt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n-GB" dirty="0" smtClean="0"/>
              <a:t>it would be neater to be able to write </a:t>
            </a:r>
          </a:p>
          <a:p>
            <a:pPr marL="295275" lvl="2" indent="0"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GB" altLang="en-US" sz="2400" dirty="0" smtClean="0">
                <a:latin typeface="Consolas" pitchFamily="49" charset="0"/>
                <a:cs typeface="Consolas" pitchFamily="49" charset="0"/>
              </a:rPr>
              <a:t>position = position + velocity;</a:t>
            </a:r>
          </a:p>
          <a:p>
            <a:pPr marL="457200" lvl="1" indent="-457200">
              <a:buClr>
                <a:schemeClr val="tx2"/>
              </a:buClr>
              <a:defRPr/>
            </a:pPr>
            <a:r>
              <a:rPr lang="en-GB" dirty="0" smtClean="0"/>
              <a:t>or even </a:t>
            </a:r>
            <a:r>
              <a:rPr lang="en-GB" altLang="en-US" sz="2400" dirty="0" smtClean="0">
                <a:latin typeface="Consolas" pitchFamily="49" charset="0"/>
                <a:cs typeface="Consolas" pitchFamily="49" charset="0"/>
              </a:rPr>
              <a:t>position += velocity;</a:t>
            </a:r>
          </a:p>
          <a:p>
            <a:pPr marL="457200" indent="-457200">
              <a:defRPr/>
            </a:pPr>
            <a:r>
              <a:rPr lang="en-GB" dirty="0" smtClean="0"/>
              <a:t>where position and velocity are both Vector3D instances</a:t>
            </a:r>
          </a:p>
          <a:p>
            <a:pPr marL="457200" indent="-457200">
              <a:defRPr/>
            </a:pPr>
            <a:endParaRPr lang="en-GB" dirty="0" smtClean="0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5037993" y="3136900"/>
            <a:ext cx="3918438" cy="2655942"/>
            <a:chOff x="2222697" y="1551056"/>
            <a:chExt cx="4246166" cy="2656254"/>
          </a:xfrm>
        </p:grpSpPr>
        <p:sp>
          <p:nvSpPr>
            <p:cNvPr id="11269" name="Line 6"/>
            <p:cNvSpPr>
              <a:spLocks noChangeShapeType="1"/>
            </p:cNvSpPr>
            <p:nvPr/>
          </p:nvSpPr>
          <p:spPr bwMode="auto">
            <a:xfrm flipV="1">
              <a:off x="2251934" y="3260794"/>
              <a:ext cx="2885810" cy="8985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70" name="Line 7"/>
            <p:cNvSpPr>
              <a:spLocks noChangeShapeType="1"/>
            </p:cNvSpPr>
            <p:nvPr/>
          </p:nvSpPr>
          <p:spPr bwMode="auto">
            <a:xfrm flipV="1">
              <a:off x="5118826" y="1551056"/>
              <a:ext cx="1350037" cy="17510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71" name="Rectangle 9"/>
            <p:cNvSpPr>
              <a:spLocks noChangeArrowheads="1"/>
            </p:cNvSpPr>
            <p:nvPr/>
          </p:nvSpPr>
          <p:spPr bwMode="auto">
            <a:xfrm>
              <a:off x="3490184" y="3748156"/>
              <a:ext cx="420373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1" u="sng">
                  <a:solidFill>
                    <a:srgbClr val="000000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1272" name="Rectangle 10"/>
            <p:cNvSpPr>
              <a:spLocks noChangeArrowheads="1"/>
            </p:cNvSpPr>
            <p:nvPr/>
          </p:nvSpPr>
          <p:spPr bwMode="auto">
            <a:xfrm>
              <a:off x="5719034" y="2452756"/>
              <a:ext cx="430796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1" u="sng">
                  <a:solidFill>
                    <a:srgbClr val="000000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11273" name="Rectangle 11"/>
            <p:cNvSpPr>
              <a:spLocks noChangeArrowheads="1"/>
            </p:cNvSpPr>
            <p:nvPr/>
          </p:nvSpPr>
          <p:spPr bwMode="auto">
            <a:xfrm rot="19680000">
              <a:off x="3582002" y="2619395"/>
              <a:ext cx="729572" cy="366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 u="sng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en-US" b="1">
                  <a:solidFill>
                    <a:srgbClr val="000000"/>
                  </a:solidFill>
                  <a:latin typeface="Times New Roman" pitchFamily="18" charset="0"/>
                </a:rPr>
                <a:t>+ </a:t>
              </a:r>
              <a:r>
                <a:rPr lang="en-US" altLang="en-US" b="1" u="sng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274" name="Freeform 12"/>
            <p:cNvSpPr>
              <a:spLocks/>
            </p:cNvSpPr>
            <p:nvPr/>
          </p:nvSpPr>
          <p:spPr bwMode="auto">
            <a:xfrm>
              <a:off x="2222697" y="1582806"/>
              <a:ext cx="4246166" cy="2566988"/>
            </a:xfrm>
            <a:custGeom>
              <a:avLst/>
              <a:gdLst>
                <a:gd name="T0" fmla="*/ 0 w 2469"/>
                <a:gd name="T1" fmla="*/ 2147483647 h 1617"/>
                <a:gd name="T2" fmla="*/ 2147483647 w 2469"/>
                <a:gd name="T3" fmla="*/ 0 h 16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69" h="1617">
                  <a:moveTo>
                    <a:pt x="0" y="1616"/>
                  </a:moveTo>
                  <a:lnTo>
                    <a:pt x="2468" y="0"/>
                  </a:lnTo>
                </a:path>
              </a:pathLst>
            </a:custGeom>
            <a:noFill/>
            <a:ln w="25400" cap="rnd" cmpd="sng">
              <a:solidFill>
                <a:srgbClr val="FC0128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85812"/>
          </a:xfrm>
        </p:spPr>
        <p:txBody>
          <a:bodyPr/>
          <a:lstStyle/>
          <a:p>
            <a:r>
              <a:rPr lang="en-GB" altLang="en-US" smtClean="0"/>
              <a:t>Overloading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974"/>
            <a:ext cx="8229600" cy="5328369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we can overload (write new versions of) operators in C++</a:t>
            </a:r>
          </a:p>
          <a:p>
            <a:pPr lvl="1">
              <a:defRPr/>
            </a:pPr>
            <a:r>
              <a:rPr lang="en-GB" dirty="0" smtClean="0"/>
              <a:t>similar to overloading functions</a:t>
            </a:r>
          </a:p>
          <a:p>
            <a:pPr lvl="1">
              <a:defRPr/>
            </a:pPr>
            <a:r>
              <a:rPr lang="en-GB" dirty="0" smtClean="0"/>
              <a:t>most languages don't allow you to do this (why not?)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Vector3D 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operator+(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Vector3D b) {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Vector3D result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result.x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 x +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b.x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result.y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 y +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b.y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result.z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 z +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b.z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>
                <a:cs typeface="Consolas" panose="020B0609020204030204" pitchFamily="49" charset="0"/>
              </a:rPr>
              <a:t>usage: 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position = position + velocity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>
                <a:cs typeface="Consolas" panose="020B0609020204030204" pitchFamily="49" charset="0"/>
              </a:rPr>
              <a:t>where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GB" dirty="0" smtClean="0">
                <a:cs typeface="Consolas" panose="020B0609020204030204" pitchFamily="49" charset="0"/>
              </a:rPr>
              <a:t>and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velocity </a:t>
            </a:r>
            <a:r>
              <a:rPr lang="en-GB" dirty="0" smtClean="0">
                <a:cs typeface="Consolas" panose="020B0609020204030204" pitchFamily="49" charset="0"/>
              </a:rPr>
              <a:t>are both instances of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Vector3D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Overloading the += operator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lvl="1" indent="0">
              <a:buFont typeface="Wingdings" pitchFamily="2" charset="2"/>
              <a:buNone/>
            </a:pPr>
            <a:r>
              <a:rPr lang="en-GB" altLang="en-US" dirty="0" smtClean="0">
                <a:latin typeface="Consolas" pitchFamily="49" charset="0"/>
                <a:cs typeface="Consolas" pitchFamily="49" charset="0"/>
              </a:rPr>
              <a:t>Vector3D&amp; operator += (</a:t>
            </a:r>
            <a:r>
              <a:rPr lang="en-GB" altLang="en-US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GB" altLang="en-US" dirty="0" smtClean="0">
                <a:latin typeface="Consolas" pitchFamily="49" charset="0"/>
                <a:cs typeface="Consolas" pitchFamily="49" charset="0"/>
              </a:rPr>
              <a:t> Vector3D b) {</a:t>
            </a:r>
          </a:p>
          <a:p>
            <a:pPr marL="349250" lvl="1" indent="0">
              <a:buFont typeface="Wingdings" pitchFamily="2" charset="2"/>
              <a:buNone/>
            </a:pPr>
            <a:r>
              <a:rPr lang="en-GB" altLang="en-US" dirty="0" smtClean="0">
                <a:latin typeface="Consolas" pitchFamily="49" charset="0"/>
                <a:cs typeface="Consolas" pitchFamily="49" charset="0"/>
              </a:rPr>
              <a:t>  x = x + </a:t>
            </a:r>
            <a:r>
              <a:rPr lang="en-GB" altLang="en-US" dirty="0" err="1" smtClean="0">
                <a:latin typeface="Consolas" pitchFamily="49" charset="0"/>
                <a:cs typeface="Consolas" pitchFamily="49" charset="0"/>
              </a:rPr>
              <a:t>b.x</a:t>
            </a:r>
            <a:r>
              <a:rPr lang="en-GB" alt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9250" lvl="1" indent="0">
              <a:buFont typeface="Wingdings" pitchFamily="2" charset="2"/>
              <a:buNone/>
            </a:pPr>
            <a:r>
              <a:rPr lang="en-GB" altLang="en-US" dirty="0" smtClean="0">
                <a:latin typeface="Consolas" pitchFamily="49" charset="0"/>
                <a:cs typeface="Consolas" pitchFamily="49" charset="0"/>
              </a:rPr>
              <a:t>  y = y + </a:t>
            </a:r>
            <a:r>
              <a:rPr lang="en-GB" altLang="en-US" dirty="0" err="1" smtClean="0">
                <a:latin typeface="Consolas" pitchFamily="49" charset="0"/>
                <a:cs typeface="Consolas" pitchFamily="49" charset="0"/>
              </a:rPr>
              <a:t>b.y</a:t>
            </a:r>
            <a:r>
              <a:rPr lang="en-GB" alt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9250" lvl="1" indent="0">
              <a:buFont typeface="Wingdings" pitchFamily="2" charset="2"/>
              <a:buNone/>
            </a:pPr>
            <a:r>
              <a:rPr lang="en-GB" altLang="en-US" dirty="0" smtClean="0">
                <a:latin typeface="Consolas" pitchFamily="49" charset="0"/>
                <a:cs typeface="Consolas" pitchFamily="49" charset="0"/>
              </a:rPr>
              <a:t>  z = z + </a:t>
            </a:r>
            <a:r>
              <a:rPr lang="en-GB" altLang="en-US" dirty="0" err="1" smtClean="0">
                <a:latin typeface="Consolas" pitchFamily="49" charset="0"/>
                <a:cs typeface="Consolas" pitchFamily="49" charset="0"/>
              </a:rPr>
              <a:t>b.z</a:t>
            </a:r>
            <a:r>
              <a:rPr lang="en-GB" alt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9250" lvl="1" indent="0">
              <a:buFont typeface="Wingdings" pitchFamily="2" charset="2"/>
              <a:buNone/>
            </a:pPr>
            <a:r>
              <a:rPr lang="en-GB" altLang="en-US" dirty="0" smtClean="0">
                <a:latin typeface="Consolas" pitchFamily="49" charset="0"/>
                <a:cs typeface="Consolas" pitchFamily="49" charset="0"/>
              </a:rPr>
              <a:t>  return *this;</a:t>
            </a:r>
          </a:p>
          <a:p>
            <a:pPr marL="349250" lvl="1" indent="0">
              <a:buFont typeface="Wingdings" pitchFamily="2" charset="2"/>
              <a:buNone/>
            </a:pPr>
            <a:r>
              <a:rPr lang="en-GB" alt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usage  </a:t>
            </a:r>
            <a:r>
              <a:rPr lang="en-GB" altLang="en-US" dirty="0" smtClean="0">
                <a:latin typeface="Consolas" pitchFamily="49" charset="0"/>
                <a:cs typeface="Consolas" pitchFamily="49" charset="0"/>
              </a:rPr>
              <a:t>position += velocity;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02506"/>
          </a:xfrm>
        </p:spPr>
        <p:txBody>
          <a:bodyPr/>
          <a:lstStyle/>
          <a:p>
            <a:r>
              <a:rPr lang="en-US" altLang="en-US" dirty="0" smtClean="0"/>
              <a:t>The need for matrices</a:t>
            </a:r>
            <a:endParaRPr lang="en-US" altLang="en-US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it is very useful to represent transformations using matrices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rotations about an axis, translations, scaling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we can combine individual transformations by multiplying them together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we can then use the final transformation matrix </a:t>
            </a:r>
            <a:r>
              <a:rPr lang="en-US" altLang="en-US" b="1" dirty="0"/>
              <a:t>M</a:t>
            </a:r>
            <a:r>
              <a:rPr lang="en-US" altLang="en-US" dirty="0" smtClean="0"/>
              <a:t> to transform all the vertices of a game object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simply multiply each vertex by </a:t>
            </a:r>
            <a:r>
              <a:rPr lang="en-US" altLang="en-US" b="1" dirty="0"/>
              <a:t>M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we will cover transformations in more detail next week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this week we will just look at the mechanics of matrix multiplication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18530"/>
          </a:xfrm>
        </p:spPr>
        <p:txBody>
          <a:bodyPr/>
          <a:lstStyle/>
          <a:p>
            <a:r>
              <a:rPr lang="en-US" altLang="en-US" dirty="0" smtClean="0"/>
              <a:t>Multiplying a vector by a matrix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0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68760"/>
                <a:ext cx="8507288" cy="518457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we </a:t>
                </a:r>
                <a:r>
                  <a:rPr lang="en-US" altLang="en-US" dirty="0"/>
                  <a:t>shall use the </a:t>
                </a:r>
                <a:r>
                  <a:rPr lang="en-US" altLang="en-US" b="1" dirty="0" err="1"/>
                  <a:t>M.</a:t>
                </a:r>
                <a:r>
                  <a:rPr lang="en-US" altLang="en-US" b="1" u="sng" dirty="0" err="1"/>
                  <a:t>v</a:t>
                </a:r>
                <a:r>
                  <a:rPr lang="en-US" altLang="en-US" dirty="0"/>
                  <a:t> notation </a:t>
                </a:r>
                <a:endParaRPr lang="en-US" altLang="en-US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M </a:t>
                </a:r>
                <a:r>
                  <a:rPr lang="en-US" altLang="en-US" dirty="0"/>
                  <a:t>is a matrix and </a:t>
                </a:r>
                <a:r>
                  <a:rPr lang="en-US" altLang="en-US" u="sng" dirty="0"/>
                  <a:t>v</a:t>
                </a:r>
                <a:r>
                  <a:rPr lang="en-US" altLang="en-US" dirty="0"/>
                  <a:t> is a vector which represents the coordinates of a point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en-US" dirty="0"/>
                  <a:t>This means that the matrix M </a:t>
                </a:r>
                <a:r>
                  <a:rPr lang="en-US" altLang="en-US" dirty="0" err="1"/>
                  <a:t>premultiplies</a:t>
                </a:r>
                <a:r>
                  <a:rPr lang="en-US" altLang="en-US" dirty="0"/>
                  <a:t> the vector </a:t>
                </a:r>
                <a:r>
                  <a:rPr lang="en-US" altLang="en-US" u="sng" dirty="0" smtClean="0"/>
                  <a:t>v</a:t>
                </a:r>
              </a:p>
              <a:p>
                <a:pPr marL="693737" lvl="2" indent="0">
                  <a:lnSpc>
                    <a:spcPct val="90000"/>
                  </a:lnSpc>
                  <a:buNone/>
                </a:pPr>
                <a:endParaRPr lang="en-US" altLang="en-US" u="sng" dirty="0" smtClean="0"/>
              </a:p>
              <a:p>
                <a:pPr marL="49212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alt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alt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altLang="en-US" b="0" i="1" dirty="0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m:rPr>
                                  <m:brk m:alnAt="7"/>
                                </m:rPr>
                                <a:rPr lang="en-GB" altLang="en-US" b="0" i="1" dirty="0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m:rPr>
                                  <m:brk m:alnAt="7"/>
                                </m:rPr>
                                <a:rPr lang="en-GB" altLang="en-US" b="0" i="1" dirty="0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𝑑𝑥</m:t>
                              </m:r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𝑒𝑦</m:t>
                              </m:r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𝑓𝑧</m:t>
                              </m:r>
                            </m:e>
                          </m:mr>
                          <m:mr>
                            <m:e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𝑔𝑥</m:t>
                              </m:r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h𝑦</m:t>
                              </m:r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𝑖𝑧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570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68760"/>
                <a:ext cx="8507288" cy="5184576"/>
              </a:xfrm>
              <a:blipFill rotWithShape="1">
                <a:blip r:embed="rId2"/>
                <a:stretch>
                  <a:fillRect l="-645" t="-24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4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Worked 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alt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alt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altLang="en-US" b="0" i="1" dirty="0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∗2+0∗−1+3∗3</m:t>
                              </m:r>
                            </m:e>
                          </m:mr>
                          <m:mr>
                            <m:e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0∗2+−2∗−1+1∗3</m:t>
                              </m:r>
                            </m:e>
                          </m:mr>
                          <m:mr>
                            <m:e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2∗2+−1∗−1+−1∗3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 smtClean="0"/>
                  <a:t>                             </a:t>
                </a:r>
                <a:r>
                  <a:rPr lang="en-US" alt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GB" altLang="en-US" i="1" dirty="0">
                                  <a:latin typeface="Cambria Math"/>
                                </a:rPr>
                                <m:t>2+</m:t>
                              </m:r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GB" altLang="en-US" i="1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0+2+3</m:t>
                              </m:r>
                            </m:e>
                          </m:mr>
                          <m:mr>
                            <m:e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4+1−3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 smtClean="0"/>
                  <a:t>=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alt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GB" alt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529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Multiplying two matrices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alt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GB" alt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GB" altLang="en-US" i="1">
                                  <a:latin typeface="Cambria Math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GB" altLang="en-US" i="1">
                                  <a:latin typeface="Cambria Math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GB" alt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GB" altLang="en-US" i="1">
                                  <a:latin typeface="Cambria Math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GB" alt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GB" altLang="en-US" i="1">
                                  <a:latin typeface="Cambria Math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GB" altLang="en-US" i="1">
                                  <a:latin typeface="Cambria Math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alt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mr>
                          <m:mr>
                            <m:e>
                              <m:r>
                                <a:rPr lang="en-GB" alt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GB" alt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/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altLang="en-US" i="1" dirty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GB" altLang="en-US" i="1" dirty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GB" altLang="en-US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altLang="en-US" i="1" dirty="0">
                                    <a:latin typeface="Cambria Math"/>
                                  </a:rPr>
                                  <m:t>𝑏𝑦</m:t>
                                </m:r>
                                <m:r>
                                  <a:rPr lang="en-GB" altLang="en-US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altLang="en-US" i="1" dirty="0">
                                    <a:latin typeface="Cambria Math"/>
                                  </a:rPr>
                                  <m:t>𝑐𝑧</m:t>
                                </m:r>
                              </m:e>
                              <m:e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𝑎𝑝</m:t>
                                </m:r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𝑏𝑞</m:t>
                                </m:r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𝑐𝑟</m:t>
                                </m:r>
                              </m:e>
                              <m:e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𝑎𝑠</m:t>
                                </m:r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𝑏𝑡</m:t>
                                </m:r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𝑐𝑢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altLang="en-US" i="1" dirty="0">
                                    <a:latin typeface="Cambria Math"/>
                                  </a:rPr>
                                  <m:t>𝑑𝑥</m:t>
                                </m:r>
                                <m:r>
                                  <a:rPr lang="en-GB" altLang="en-US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altLang="en-US" i="1" dirty="0">
                                    <a:latin typeface="Cambria Math"/>
                                  </a:rPr>
                                  <m:t>𝑒𝑦</m:t>
                                </m:r>
                                <m:r>
                                  <a:rPr lang="en-GB" altLang="en-US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altLang="en-US" i="1" dirty="0">
                                    <a:latin typeface="Cambria Math"/>
                                  </a:rPr>
                                  <m:t>𝑓𝑧</m:t>
                                </m:r>
                              </m:e>
                              <m:e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𝑑𝑝</m:t>
                                </m:r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𝑒𝑞</m:t>
                                </m:r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𝑓𝑟</m:t>
                                </m:r>
                              </m:e>
                              <m:e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𝑑𝑠</m:t>
                                </m:r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𝑒𝑡</m:t>
                                </m:r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𝑓𝑢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altLang="en-US" i="1" dirty="0">
                                    <a:latin typeface="Cambria Math"/>
                                  </a:rPr>
                                  <m:t>𝑔𝑥</m:t>
                                </m:r>
                                <m:r>
                                  <a:rPr lang="en-GB" altLang="en-US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altLang="en-US" i="1" dirty="0">
                                    <a:latin typeface="Cambria Math"/>
                                  </a:rPr>
                                  <m:t>h𝑦</m:t>
                                </m:r>
                                <m:r>
                                  <a:rPr lang="en-GB" altLang="en-US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altLang="en-US" i="1" dirty="0">
                                    <a:latin typeface="Cambria Math"/>
                                  </a:rPr>
                                  <m:t>𝑖𝑧</m:t>
                                </m:r>
                              </m:e>
                              <m:e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𝑔𝑝</m:t>
                                </m:r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h𝑞</m:t>
                                </m:r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𝑖𝑟</m:t>
                                </m:r>
                              </m:e>
                              <m:e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𝑔𝑠</m:t>
                                </m:r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h𝑡</m:t>
                                </m:r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altLang="en-US" b="0" i="1" dirty="0" smtClean="0">
                                    <a:latin typeface="Cambria Math"/>
                                  </a:rPr>
                                  <m:t>𝑖𝑢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05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maths?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game world is represented in 3D  space by models made up of triangles made up of vertices</a:t>
            </a:r>
          </a:p>
          <a:p>
            <a:endParaRPr lang="en-GB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1760" y="3068960"/>
            <a:ext cx="5003800" cy="31067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980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Worked example – multiplying two matrices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alt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alt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altLang="en-US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alt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alt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alt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alt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alt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altLang="en-US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alt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alt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altLang="en-US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altLang="en-US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alt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alt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alt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alt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alt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altLang="en-US" b="0" i="1" dirty="0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+6</m:t>
                              </m:r>
                              <m:r>
                                <a:rPr lang="en-GB" altLang="en-US" i="1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−1+2+0</m:t>
                              </m:r>
                            </m:e>
                            <m:e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4+0−3</m:t>
                              </m:r>
                            </m:e>
                          </m:mr>
                          <m:mr>
                            <m:e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0−3+2</m:t>
                              </m:r>
                            </m:e>
                            <m:e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0−1+0</m:t>
                              </m:r>
                            </m:e>
                            <m:e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0+0−2</m:t>
                              </m:r>
                            </m:e>
                          </m:mr>
                          <m:mr>
                            <m:e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0+6−2</m:t>
                              </m:r>
                            </m:e>
                            <m:e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0+2+0</m:t>
                              </m:r>
                            </m:e>
                            <m:e>
                              <m:r>
                                <a:rPr lang="en-GB" altLang="en-US" b="0" i="1" dirty="0" smtClean="0">
                                  <a:latin typeface="Cambria Math"/>
                                </a:rPr>
                                <m:t>0+0+2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b="-12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171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more useful 3D maths yet to cover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vector dot and cross products</a:t>
            </a:r>
          </a:p>
          <a:p>
            <a:r>
              <a:rPr lang="en-GB" dirty="0" smtClean="0"/>
              <a:t>calculating the direction of a vector from its [x, y, z] representation</a:t>
            </a:r>
          </a:p>
          <a:p>
            <a:r>
              <a:rPr lang="en-GB" dirty="0" smtClean="0"/>
              <a:t>using matrices to represent transformations (</a:t>
            </a:r>
            <a:r>
              <a:rPr lang="en-GB" smtClean="0"/>
              <a:t>next </a:t>
            </a:r>
            <a:r>
              <a:rPr lang="en-GB" smtClean="0"/>
              <a:t>week)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805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543800" cy="576362"/>
          </a:xfrm>
        </p:spPr>
        <p:txBody>
          <a:bodyPr/>
          <a:lstStyle/>
          <a:p>
            <a:pPr eaLnBrk="1" hangingPunct="1"/>
            <a:r>
              <a:rPr lang="en-GB" dirty="0" smtClean="0"/>
              <a:t>Summary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GB" sz="3400" dirty="0" smtClean="0"/>
              <a:t>Today we have</a:t>
            </a:r>
          </a:p>
          <a:p>
            <a:pPr eaLnBrk="1" hangingPunct="1">
              <a:lnSpc>
                <a:spcPct val="120000"/>
              </a:lnSpc>
            </a:pPr>
            <a:r>
              <a:rPr lang="en-GB" dirty="0" smtClean="0"/>
              <a:t>reviewed </a:t>
            </a:r>
            <a:r>
              <a:rPr lang="en-GB" dirty="0"/>
              <a:t>3D points and vectors</a:t>
            </a:r>
          </a:p>
          <a:p>
            <a:pPr eaLnBrk="1" hangingPunct="1">
              <a:lnSpc>
                <a:spcPct val="120000"/>
              </a:lnSpc>
            </a:pPr>
            <a:r>
              <a:rPr lang="en-GB" dirty="0" smtClean="0"/>
              <a:t>looked </a:t>
            </a:r>
            <a:r>
              <a:rPr lang="en-GB" dirty="0"/>
              <a:t>at vector operations – addition, subtraction, scalar multiplication</a:t>
            </a:r>
          </a:p>
          <a:p>
            <a:pPr eaLnBrk="1" hangingPunct="1">
              <a:lnSpc>
                <a:spcPct val="120000"/>
              </a:lnSpc>
            </a:pPr>
            <a:r>
              <a:rPr lang="en-GB" dirty="0" smtClean="0"/>
              <a:t>discussed </a:t>
            </a:r>
            <a:r>
              <a:rPr lang="en-GB" dirty="0"/>
              <a:t>C++ operator overloading</a:t>
            </a:r>
          </a:p>
          <a:p>
            <a:pPr eaLnBrk="1" hangingPunct="1">
              <a:lnSpc>
                <a:spcPct val="120000"/>
              </a:lnSpc>
            </a:pPr>
            <a:r>
              <a:rPr lang="en-GB" dirty="0" smtClean="0"/>
              <a:t>created </a:t>
            </a:r>
            <a:r>
              <a:rPr lang="en-GB" dirty="0"/>
              <a:t>a 3D vector </a:t>
            </a:r>
            <a:r>
              <a:rPr lang="en-GB" dirty="0" err="1"/>
              <a:t>struct</a:t>
            </a:r>
            <a:r>
              <a:rPr lang="en-GB" dirty="0"/>
              <a:t> with overloaded operators</a:t>
            </a:r>
          </a:p>
          <a:p>
            <a:pPr eaLnBrk="1" hangingPunct="1">
              <a:lnSpc>
                <a:spcPct val="120000"/>
              </a:lnSpc>
            </a:pPr>
            <a:r>
              <a:rPr lang="en-GB" dirty="0" smtClean="0"/>
              <a:t>introduced </a:t>
            </a:r>
            <a:r>
              <a:rPr lang="en-GB" dirty="0"/>
              <a:t>matrices </a:t>
            </a:r>
          </a:p>
          <a:p>
            <a:pPr lvl="1" eaLnBrk="1" hangingPunct="1">
              <a:lnSpc>
                <a:spcPct val="120000"/>
              </a:lnSpc>
            </a:pPr>
            <a:r>
              <a:rPr lang="en-GB" dirty="0"/>
              <a:t>multiplying vectors by matrices</a:t>
            </a:r>
          </a:p>
          <a:p>
            <a:pPr lvl="1" eaLnBrk="1" hangingPunct="1">
              <a:lnSpc>
                <a:spcPct val="120000"/>
              </a:lnSpc>
            </a:pPr>
            <a:r>
              <a:rPr lang="en-GB" dirty="0"/>
              <a:t>multiplying matrices together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3100" dirty="0" smtClean="0"/>
              <a:t>Practical</a:t>
            </a:r>
          </a:p>
          <a:p>
            <a:pPr eaLnBrk="1" hangingPunct="1"/>
            <a:r>
              <a:rPr lang="en-GB" sz="2700" dirty="0" smtClean="0"/>
              <a:t>Pen and paper calculations</a:t>
            </a:r>
          </a:p>
          <a:p>
            <a:pPr eaLnBrk="1" hangingPunct="1"/>
            <a:r>
              <a:rPr lang="en-GB" sz="2700" dirty="0" smtClean="0"/>
              <a:t>implement and test a C++ Vector3 </a:t>
            </a:r>
            <a:r>
              <a:rPr lang="en-GB" sz="2700" dirty="0" err="1" smtClean="0"/>
              <a:t>struct</a:t>
            </a:r>
            <a:endParaRPr lang="en-GB" sz="27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3100" dirty="0" smtClean="0"/>
              <a:t>Further work</a:t>
            </a:r>
          </a:p>
          <a:p>
            <a:pPr eaLnBrk="1" hangingPunct="1"/>
            <a:r>
              <a:rPr lang="en-US" sz="2700" dirty="0" smtClean="0"/>
              <a:t>Google for vector and matrix calculators and animations!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FA1B73-2376-498E-8893-3915645F55EB}" type="datetime1">
              <a:rPr lang="en-GB" altLang="en-US" smtClean="0"/>
              <a:pPr eaLnBrk="1" hangingPunct="1"/>
              <a:t>28/09/2015</a:t>
            </a:fld>
            <a:endParaRPr lang="en-GB" altLang="en-US" smtClean="0"/>
          </a:p>
        </p:txBody>
      </p:sp>
      <p:sp>
        <p:nvSpPr>
          <p:cNvPr id="1433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570FC4-4127-4C37-90B3-91F5BC5CDEE2}" type="slidenum">
              <a:rPr lang="en-GB" altLang="en-US" smtClean="0"/>
              <a:pPr eaLnBrk="1" hangingPunct="1"/>
              <a:t>4</a:t>
            </a:fld>
            <a:endParaRPr lang="en-GB" alt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sz="2100" dirty="0" smtClean="0"/>
              <a:t>3D viewing is like </a:t>
            </a:r>
            <a:r>
              <a:rPr lang="en-GB" altLang="en-US" sz="2100" b="1" dirty="0" smtClean="0">
                <a:solidFill>
                  <a:schemeClr val="accent2"/>
                </a:solidFill>
              </a:rPr>
              <a:t>taking a picture with a camera</a:t>
            </a:r>
            <a:endParaRPr lang="en-GB" altLang="en-US" sz="2100" dirty="0" smtClean="0">
              <a:solidFill>
                <a:schemeClr val="accent2"/>
              </a:solidFill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740275" y="3157538"/>
            <a:ext cx="1281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i="1">
                <a:solidFill>
                  <a:schemeClr val="accent2"/>
                </a:solidFill>
              </a:rPr>
              <a:t>Camera</a:t>
            </a:r>
          </a:p>
        </p:txBody>
      </p:sp>
      <p:sp>
        <p:nvSpPr>
          <p:cNvPr id="447493" name="Rectangle 5"/>
          <p:cNvSpPr>
            <a:spLocks noChangeArrowheads="1"/>
          </p:cNvSpPr>
          <p:nvPr/>
        </p:nvSpPr>
        <p:spPr bwMode="auto">
          <a:xfrm>
            <a:off x="4428106" y="3619500"/>
            <a:ext cx="4464050" cy="217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4950" indent="-347663" eaLnBrk="0" hangingPunct="0">
              <a:spcBef>
                <a:spcPct val="20000"/>
              </a:spcBef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GB" sz="2600" kern="0" dirty="0" smtClean="0">
                <a:solidFill>
                  <a:srgbClr val="000000"/>
                </a:solidFill>
                <a:latin typeface="Arial"/>
              </a:rPr>
              <a:t>use </a:t>
            </a:r>
            <a:r>
              <a:rPr lang="en-GB" sz="2600" kern="0" dirty="0">
                <a:solidFill>
                  <a:srgbClr val="000000"/>
                </a:solidFill>
                <a:latin typeface="Arial"/>
              </a:rPr>
              <a:t>user input, physics, AI, animation to update </a:t>
            </a:r>
            <a:r>
              <a:rPr lang="en-GB" sz="2600" kern="0" dirty="0" smtClean="0">
                <a:solidFill>
                  <a:srgbClr val="000000"/>
                </a:solidFill>
                <a:latin typeface="Arial"/>
              </a:rPr>
              <a:t>position of game </a:t>
            </a:r>
            <a:r>
              <a:rPr lang="en-GB" sz="2600" kern="0" dirty="0">
                <a:solidFill>
                  <a:srgbClr val="000000"/>
                </a:solidFill>
                <a:latin typeface="Arial"/>
              </a:rPr>
              <a:t>objects</a:t>
            </a:r>
          </a:p>
          <a:p>
            <a:pPr marL="234950" indent="-347663" eaLnBrk="0" hangingPunct="0">
              <a:spcBef>
                <a:spcPct val="20000"/>
              </a:spcBef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GB" sz="2600" kern="0" dirty="0">
                <a:solidFill>
                  <a:srgbClr val="000000"/>
                </a:solidFill>
                <a:latin typeface="Arial"/>
              </a:rPr>
              <a:t>render </a:t>
            </a:r>
            <a:r>
              <a:rPr lang="en-GB" sz="2600" kern="0" dirty="0" smtClean="0">
                <a:solidFill>
                  <a:srgbClr val="000000"/>
                </a:solidFill>
                <a:latin typeface="Arial"/>
              </a:rPr>
              <a:t>view of </a:t>
            </a:r>
            <a:r>
              <a:rPr lang="en-GB" sz="2600" kern="0" dirty="0">
                <a:solidFill>
                  <a:srgbClr val="000000"/>
                </a:solidFill>
                <a:latin typeface="Arial"/>
              </a:rPr>
              <a:t>3D game world as a 2D </a:t>
            </a:r>
            <a:r>
              <a:rPr lang="en-GB" sz="2600" kern="0" dirty="0" smtClean="0">
                <a:solidFill>
                  <a:srgbClr val="000000"/>
                </a:solidFill>
                <a:latin typeface="Arial"/>
              </a:rPr>
              <a:t>picture</a:t>
            </a:r>
            <a:endParaRPr lang="en-GB" sz="2600" kern="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343" name="Group 6"/>
          <p:cNvGrpSpPr>
            <a:grpSpLocks/>
          </p:cNvGrpSpPr>
          <p:nvPr/>
        </p:nvGrpSpPr>
        <p:grpSpPr bwMode="auto">
          <a:xfrm>
            <a:off x="492125" y="152400"/>
            <a:ext cx="8651875" cy="6230938"/>
            <a:chOff x="310" y="96"/>
            <a:chExt cx="5450" cy="3925"/>
          </a:xfrm>
        </p:grpSpPr>
        <p:grpSp>
          <p:nvGrpSpPr>
            <p:cNvPr id="14345" name="Group 7"/>
            <p:cNvGrpSpPr>
              <a:grpSpLocks/>
            </p:cNvGrpSpPr>
            <p:nvPr/>
          </p:nvGrpSpPr>
          <p:grpSpPr bwMode="auto">
            <a:xfrm>
              <a:off x="310" y="2184"/>
              <a:ext cx="2394" cy="1837"/>
              <a:chOff x="295" y="2067"/>
              <a:chExt cx="2394" cy="1837"/>
            </a:xfrm>
          </p:grpSpPr>
          <p:pic>
            <p:nvPicPr>
              <p:cNvPr id="14357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" y="2067"/>
                <a:ext cx="2160" cy="1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58" name="Oval 9"/>
              <p:cNvSpPr>
                <a:spLocks noChangeArrowheads="1"/>
              </p:cNvSpPr>
              <p:nvPr/>
            </p:nvSpPr>
            <p:spPr bwMode="auto">
              <a:xfrm>
                <a:off x="295" y="2114"/>
                <a:ext cx="2280" cy="1451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359" name="Text Box 10"/>
              <p:cNvSpPr txBox="1">
                <a:spLocks noChangeArrowheads="1"/>
              </p:cNvSpPr>
              <p:nvPr/>
            </p:nvSpPr>
            <p:spPr bwMode="auto">
              <a:xfrm>
                <a:off x="1753" y="3613"/>
                <a:ext cx="93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altLang="en-US" sz="2400" i="1">
                    <a:solidFill>
                      <a:schemeClr val="accent2"/>
                    </a:solidFill>
                  </a:rPr>
                  <a:t>3D scene</a:t>
                </a:r>
              </a:p>
            </p:txBody>
          </p:sp>
        </p:grpSp>
        <p:grpSp>
          <p:nvGrpSpPr>
            <p:cNvPr id="14346" name="Group 11"/>
            <p:cNvGrpSpPr>
              <a:grpSpLocks/>
            </p:cNvGrpSpPr>
            <p:nvPr/>
          </p:nvGrpSpPr>
          <p:grpSpPr bwMode="auto">
            <a:xfrm>
              <a:off x="2070" y="1335"/>
              <a:ext cx="1589" cy="953"/>
              <a:chOff x="2150" y="1233"/>
              <a:chExt cx="1560" cy="953"/>
            </a:xfrm>
          </p:grpSpPr>
          <p:grpSp>
            <p:nvGrpSpPr>
              <p:cNvPr id="14352" name="Group 12"/>
              <p:cNvGrpSpPr>
                <a:grpSpLocks/>
              </p:cNvGrpSpPr>
              <p:nvPr/>
            </p:nvGrpSpPr>
            <p:grpSpPr bwMode="auto">
              <a:xfrm rot="-2497809">
                <a:off x="2883" y="1236"/>
                <a:ext cx="352" cy="589"/>
                <a:chOff x="2736" y="2203"/>
                <a:chExt cx="352" cy="589"/>
              </a:xfrm>
            </p:grpSpPr>
            <p:sp>
              <p:nvSpPr>
                <p:cNvPr id="14355" name="AutoShape 13"/>
                <p:cNvSpPr>
                  <a:spLocks noChangeArrowheads="1"/>
                </p:cNvSpPr>
                <p:nvPr/>
              </p:nvSpPr>
              <p:spPr bwMode="auto">
                <a:xfrm rot="-5400000">
                  <a:off x="2640" y="2345"/>
                  <a:ext cx="589" cy="306"/>
                </a:xfrm>
                <a:prstGeom prst="cube">
                  <a:avLst>
                    <a:gd name="adj" fmla="val 67972"/>
                  </a:avLst>
                </a:prstGeom>
                <a:solidFill>
                  <a:srgbClr val="000080"/>
                </a:solidFill>
                <a:ln w="9525">
                  <a:solidFill>
                    <a:srgbClr val="00008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56" name="AutoShape 14"/>
                <p:cNvSpPr>
                  <a:spLocks noChangeArrowheads="1"/>
                </p:cNvSpPr>
                <p:nvPr/>
              </p:nvSpPr>
              <p:spPr bwMode="auto">
                <a:xfrm rot="-5400000">
                  <a:off x="2737" y="2396"/>
                  <a:ext cx="195" cy="198"/>
                </a:xfrm>
                <a:prstGeom prst="can">
                  <a:avLst>
                    <a:gd name="adj" fmla="val 50769"/>
                  </a:avLst>
                </a:prstGeom>
                <a:solidFill>
                  <a:srgbClr val="000080"/>
                </a:solidFill>
                <a:ln w="9525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4353" name="Oval 15"/>
              <p:cNvSpPr>
                <a:spLocks noChangeArrowheads="1"/>
              </p:cNvSpPr>
              <p:nvPr/>
            </p:nvSpPr>
            <p:spPr bwMode="auto">
              <a:xfrm>
                <a:off x="2521" y="1233"/>
                <a:ext cx="1189" cy="611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354" name="AutoShape 16"/>
              <p:cNvSpPr>
                <a:spLocks noChangeArrowheads="1"/>
              </p:cNvSpPr>
              <p:nvPr/>
            </p:nvSpPr>
            <p:spPr bwMode="auto">
              <a:xfrm rot="-1697999">
                <a:off x="2150" y="1927"/>
                <a:ext cx="315" cy="259"/>
              </a:xfrm>
              <a:prstGeom prst="notchedRightArrow">
                <a:avLst>
                  <a:gd name="adj1" fmla="val 50000"/>
                  <a:gd name="adj2" fmla="val 30405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347" name="AutoShape 17"/>
            <p:cNvSpPr>
              <a:spLocks noChangeArrowheads="1"/>
            </p:cNvSpPr>
            <p:nvPr/>
          </p:nvSpPr>
          <p:spPr bwMode="auto">
            <a:xfrm rot="-1885515">
              <a:off x="3647" y="1149"/>
              <a:ext cx="315" cy="259"/>
            </a:xfrm>
            <a:prstGeom prst="notchedRightArrow">
              <a:avLst>
                <a:gd name="adj1" fmla="val 50000"/>
                <a:gd name="adj2" fmla="val 30405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4348" name="Group 18"/>
            <p:cNvGrpSpPr>
              <a:grpSpLocks/>
            </p:cNvGrpSpPr>
            <p:nvPr/>
          </p:nvGrpSpPr>
          <p:grpSpPr bwMode="auto">
            <a:xfrm>
              <a:off x="4005" y="96"/>
              <a:ext cx="1755" cy="1782"/>
              <a:chOff x="4005" y="1212"/>
              <a:chExt cx="1755" cy="1782"/>
            </a:xfrm>
          </p:grpSpPr>
          <p:graphicFrame>
            <p:nvGraphicFramePr>
              <p:cNvPr id="14349" name="Object 19"/>
              <p:cNvGraphicFramePr>
                <a:graphicFrameLocks noChangeAspect="1"/>
              </p:cNvGraphicFramePr>
              <p:nvPr/>
            </p:nvGraphicFramePr>
            <p:xfrm>
              <a:off x="4349" y="1375"/>
              <a:ext cx="986" cy="1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" name="Bitmap Image" r:id="rId5" imgW="3029373" imgH="4123810" progId="Paint.Picture">
                      <p:embed/>
                    </p:oleObj>
                  </mc:Choice>
                  <mc:Fallback>
                    <p:oleObj name="Bitmap Image" r:id="rId5" imgW="3029373" imgH="4123810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9" y="1375"/>
                            <a:ext cx="986" cy="13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50" name="Text Box 20"/>
              <p:cNvSpPr txBox="1">
                <a:spLocks noChangeArrowheads="1"/>
              </p:cNvSpPr>
              <p:nvPr/>
            </p:nvSpPr>
            <p:spPr bwMode="auto">
              <a:xfrm>
                <a:off x="4540" y="2703"/>
                <a:ext cx="100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altLang="en-US" sz="2400" i="1">
                    <a:solidFill>
                      <a:schemeClr val="accent2"/>
                    </a:solidFill>
                  </a:rPr>
                  <a:t>2D picture</a:t>
                </a:r>
              </a:p>
            </p:txBody>
          </p:sp>
          <p:sp>
            <p:nvSpPr>
              <p:cNvPr id="14351" name="Oval 21"/>
              <p:cNvSpPr>
                <a:spLocks noChangeArrowheads="1"/>
              </p:cNvSpPr>
              <p:nvPr/>
            </p:nvSpPr>
            <p:spPr bwMode="auto">
              <a:xfrm>
                <a:off x="4005" y="1212"/>
                <a:ext cx="1755" cy="157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143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Every frame: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02506"/>
          </a:xfrm>
        </p:spPr>
        <p:txBody>
          <a:bodyPr/>
          <a:lstStyle/>
          <a:p>
            <a:r>
              <a:rPr lang="en-GB" dirty="0" smtClean="0"/>
              <a:t>Last week – the teapot scene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69159"/>
            <a:ext cx="8229600" cy="1584177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how can we:</a:t>
            </a:r>
          </a:p>
          <a:p>
            <a:pPr lvl="1"/>
            <a:r>
              <a:rPr lang="en-GB" dirty="0" smtClean="0"/>
              <a:t>display teapots in different positions?</a:t>
            </a:r>
          </a:p>
          <a:p>
            <a:pPr lvl="1"/>
            <a:r>
              <a:rPr lang="en-GB" dirty="0" smtClean="0"/>
              <a:t>rotate and scale them?</a:t>
            </a:r>
          </a:p>
          <a:p>
            <a:pPr lvl="1"/>
            <a:r>
              <a:rPr lang="en-GB" dirty="0" smtClean="0"/>
              <a:t>render the solid teapot so it doesn't look flat?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1412776"/>
            <a:ext cx="4629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0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secret of 3D rendering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keep only one copy of each model</a:t>
            </a:r>
          </a:p>
          <a:p>
            <a:pPr lvl="1"/>
            <a:r>
              <a:rPr lang="en-GB" dirty="0" smtClean="0"/>
              <a:t>Ideally centred on the origin</a:t>
            </a:r>
          </a:p>
          <a:p>
            <a:r>
              <a:rPr lang="en-GB" dirty="0" smtClean="0"/>
              <a:t>each model is scaled, rotated and placed into position every frame</a:t>
            </a:r>
          </a:p>
          <a:p>
            <a:pPr lvl="1"/>
            <a:r>
              <a:rPr lang="en-GB" dirty="0"/>
              <a:t>then </a:t>
            </a:r>
            <a:r>
              <a:rPr lang="en-GB" dirty="0" smtClean="0"/>
              <a:t>rendered and discarded</a:t>
            </a:r>
          </a:p>
          <a:p>
            <a:pPr lvl="1"/>
            <a:r>
              <a:rPr lang="en-GB" dirty="0" smtClean="0"/>
              <a:t>multiple times to display multiple objects</a:t>
            </a:r>
          </a:p>
          <a:p>
            <a:r>
              <a:rPr lang="en-GB" dirty="0" smtClean="0"/>
              <a:t>start afresh next frame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49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B5093F-1CD1-49AA-B581-091BE23C8131}" type="datetime1">
              <a:rPr lang="en-GB" altLang="en-US" smtClean="0"/>
              <a:pPr eaLnBrk="1" hangingPunct="1"/>
              <a:t>28/09/2015</a:t>
            </a:fld>
            <a:endParaRPr lang="en-GB" alt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1C0F21-079B-4B07-BB75-B735BA1310E3}" type="slidenum">
              <a:rPr lang="en-GB" altLang="en-US" smtClean="0"/>
              <a:pPr eaLnBrk="1" hangingPunct="1"/>
              <a:t>7</a:t>
            </a:fld>
            <a:endParaRPr lang="en-GB" altLang="en-US" smtClean="0"/>
          </a:p>
        </p:txBody>
      </p:sp>
      <p:pic>
        <p:nvPicPr>
          <p:cNvPr id="11268" name="Picture 2" descr="AADULM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8" t="22453" r="16362" b="21690"/>
          <a:stretch>
            <a:fillRect/>
          </a:stretch>
        </p:blipFill>
        <p:spPr bwMode="auto">
          <a:xfrm>
            <a:off x="630238" y="1460500"/>
            <a:ext cx="7658100" cy="48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 descr="Hearn-Baker-cright-n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6324600"/>
            <a:ext cx="71056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625475" y="312738"/>
            <a:ext cx="8020050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3900" b="1" dirty="0">
                <a:solidFill>
                  <a:schemeClr val="tx2"/>
                </a:solidFill>
              </a:rPr>
              <a:t>Right-handed 3D </a:t>
            </a:r>
            <a:r>
              <a:rPr lang="en-GB" altLang="en-US" sz="3900" b="1" dirty="0" smtClean="0">
                <a:solidFill>
                  <a:schemeClr val="tx2"/>
                </a:solidFill>
              </a:rPr>
              <a:t>coordinates</a:t>
            </a:r>
          </a:p>
          <a:p>
            <a:pPr eaLnBrk="1" hangingPunct="1">
              <a:spcBef>
                <a:spcPts val="0"/>
              </a:spcBef>
              <a:buFontTx/>
              <a:buChar char="•"/>
            </a:pPr>
            <a:r>
              <a:rPr lang="en-GB" altLang="en-US" sz="2400" b="1" dirty="0" smtClean="0">
                <a:solidFill>
                  <a:schemeClr val="tx2"/>
                </a:solidFill>
              </a:rPr>
              <a:t>  </a:t>
            </a:r>
            <a:r>
              <a:rPr lang="en-GB" altLang="en-US" sz="2400" b="1" dirty="0">
                <a:solidFill>
                  <a:schemeClr val="tx2"/>
                </a:solidFill>
              </a:rPr>
              <a:t>the positive z axis comes out of the </a:t>
            </a:r>
            <a:r>
              <a:rPr lang="en-GB" altLang="en-US" sz="2400" b="1" dirty="0" smtClean="0">
                <a:solidFill>
                  <a:schemeClr val="tx2"/>
                </a:solidFill>
              </a:rPr>
              <a:t>screen/paper</a:t>
            </a:r>
          </a:p>
          <a:p>
            <a:pPr eaLnBrk="1" hangingPunct="1">
              <a:spcBef>
                <a:spcPts val="0"/>
              </a:spcBef>
              <a:buFontTx/>
              <a:buChar char="•"/>
            </a:pPr>
            <a:r>
              <a:rPr lang="en-GB" altLang="en-US" sz="2400" b="1" dirty="0" smtClean="0">
                <a:solidFill>
                  <a:schemeClr val="tx2"/>
                </a:solidFill>
              </a:rPr>
              <a:t>used by OpenGL</a:t>
            </a:r>
            <a:endParaRPr lang="en-GB" alt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02506"/>
          </a:xfrm>
        </p:spPr>
        <p:txBody>
          <a:bodyPr/>
          <a:lstStyle/>
          <a:p>
            <a:r>
              <a:rPr lang="en-US" dirty="0" smtClean="0"/>
              <a:t>3D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7901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need two elements available in our 3D space</a:t>
            </a:r>
          </a:p>
          <a:p>
            <a:endParaRPr lang="en-US" dirty="0" smtClean="0"/>
          </a:p>
          <a:p>
            <a:r>
              <a:rPr lang="en-US" dirty="0" smtClean="0"/>
              <a:t>Points</a:t>
            </a:r>
          </a:p>
          <a:p>
            <a:pPr lvl="1"/>
            <a:r>
              <a:rPr lang="en-GB" sz="2000" dirty="0" smtClean="0"/>
              <a:t>These are used to define positions</a:t>
            </a:r>
          </a:p>
          <a:p>
            <a:pPr lvl="2"/>
            <a:r>
              <a:rPr lang="en-GB" dirty="0" smtClean="0"/>
              <a:t>An object is located at a point</a:t>
            </a:r>
          </a:p>
          <a:p>
            <a:pPr lvl="2"/>
            <a:r>
              <a:rPr lang="en-GB" dirty="0" smtClean="0"/>
              <a:t>A vertex is located at a point</a:t>
            </a:r>
          </a:p>
          <a:p>
            <a:pPr lvl="2">
              <a:buNone/>
            </a:pPr>
            <a:endParaRPr lang="en-GB" dirty="0" smtClean="0"/>
          </a:p>
          <a:p>
            <a:r>
              <a:rPr lang="en-GB" dirty="0" smtClean="0"/>
              <a:t>Vectors</a:t>
            </a:r>
          </a:p>
          <a:p>
            <a:pPr lvl="1"/>
            <a:r>
              <a:rPr lang="en-GB" sz="2000" dirty="0" smtClean="0"/>
              <a:t>These are used to define directions</a:t>
            </a:r>
          </a:p>
          <a:p>
            <a:pPr lvl="2"/>
            <a:r>
              <a:rPr lang="en-GB" dirty="0" smtClean="0"/>
              <a:t>A viewer is looking in a certain direction</a:t>
            </a:r>
          </a:p>
          <a:p>
            <a:pPr lvl="2"/>
            <a:r>
              <a:rPr lang="en-GB" dirty="0" smtClean="0"/>
              <a:t>A projectile is moving in a certain direction</a:t>
            </a:r>
          </a:p>
          <a:p>
            <a:pPr lvl="2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en-GB" dirty="0" smtClean="0"/>
              <a:t>Representation of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4862165"/>
          </a:xfrm>
        </p:spPr>
        <p:txBody>
          <a:bodyPr/>
          <a:lstStyle/>
          <a:p>
            <a:r>
              <a:rPr lang="en-GB" dirty="0" smtClean="0"/>
              <a:t>the location of a point in 3D space can be represented by 3 floating point numbers</a:t>
            </a:r>
          </a:p>
          <a:p>
            <a:pPr lvl="1"/>
            <a:r>
              <a:rPr lang="en-GB" dirty="0" smtClean="0"/>
              <a:t>(x, y, z)        where x, y and z are floats</a:t>
            </a:r>
          </a:p>
          <a:p>
            <a:pPr lvl="1"/>
            <a:r>
              <a:rPr lang="en-GB" dirty="0" smtClean="0"/>
              <a:t>(0.0, 0.0, 0.0)          the </a:t>
            </a:r>
            <a:r>
              <a:rPr lang="en-GB" dirty="0"/>
              <a:t>origin </a:t>
            </a:r>
            <a:endParaRPr lang="en-GB" dirty="0" smtClean="0"/>
          </a:p>
          <a:p>
            <a:pPr lvl="2"/>
            <a:r>
              <a:rPr lang="en-GB" dirty="0" smtClean="0"/>
              <a:t>represented by (0.0f</a:t>
            </a:r>
            <a:r>
              <a:rPr lang="en-GB" dirty="0"/>
              <a:t>, 0.0f, 0.0f) </a:t>
            </a:r>
            <a:r>
              <a:rPr lang="en-GB" dirty="0" smtClean="0"/>
              <a:t>in an OpenGL program</a:t>
            </a:r>
          </a:p>
          <a:p>
            <a:pPr lvl="1"/>
            <a:r>
              <a:rPr lang="en-GB" dirty="0" smtClean="0"/>
              <a:t>(3.2, 0.6, 4.5)</a:t>
            </a:r>
          </a:p>
        </p:txBody>
      </p:sp>
    </p:spTree>
    <p:extLst>
      <p:ext uri="{BB962C8B-B14F-4D97-AF65-F5344CB8AC3E}">
        <p14:creationId xmlns:p14="http://schemas.microsoft.com/office/powerpoint/2010/main" val="397713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2028</Words>
  <Application>Microsoft Office PowerPoint</Application>
  <PresentationFormat>On-screen Show (4:3)</PresentationFormat>
  <Paragraphs>262</Paragraphs>
  <Slides>32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Network</vt:lpstr>
      <vt:lpstr>Bitmap Image</vt:lpstr>
      <vt:lpstr>Advanced Game Engine Creation</vt:lpstr>
      <vt:lpstr>Objectives</vt:lpstr>
      <vt:lpstr>Why maths?</vt:lpstr>
      <vt:lpstr>Every frame:</vt:lpstr>
      <vt:lpstr>Last week – the teapot scene</vt:lpstr>
      <vt:lpstr>The secret of 3D rendering</vt:lpstr>
      <vt:lpstr>PowerPoint Presentation</vt:lpstr>
      <vt:lpstr>3D Space</vt:lpstr>
      <vt:lpstr>Representation of points</vt:lpstr>
      <vt:lpstr>Vectors</vt:lpstr>
      <vt:lpstr>Vectors</vt:lpstr>
      <vt:lpstr>Vectors</vt:lpstr>
      <vt:lpstr>Vectors and Points</vt:lpstr>
      <vt:lpstr>Vector magnitude</vt:lpstr>
      <vt:lpstr>Unit vectors</vt:lpstr>
      <vt:lpstr>Worked example</vt:lpstr>
      <vt:lpstr>Vectors</vt:lpstr>
      <vt:lpstr>Worked example</vt:lpstr>
      <vt:lpstr>Vector addition</vt:lpstr>
      <vt:lpstr>Worked example</vt:lpstr>
      <vt:lpstr>Vectors</vt:lpstr>
      <vt:lpstr>Worked examples</vt:lpstr>
      <vt:lpstr>A Vector3D struct or class</vt:lpstr>
      <vt:lpstr>Overloading operators</vt:lpstr>
      <vt:lpstr>Overloading the += operator</vt:lpstr>
      <vt:lpstr>The need for matrices</vt:lpstr>
      <vt:lpstr>Multiplying a vector by a matrix</vt:lpstr>
      <vt:lpstr>Worked example</vt:lpstr>
      <vt:lpstr>Multiplying two matrices</vt:lpstr>
      <vt:lpstr>Worked example – multiplying two matrices</vt:lpstr>
      <vt:lpstr>Some more useful 3D maths yet to cover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2012-01-05T15:47:41Z</dcterms:created>
  <dcterms:modified xsi:type="dcterms:W3CDTF">2015-09-28T10:07:33Z</dcterms:modified>
</cp:coreProperties>
</file>