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595" r:id="rId4"/>
    <p:sldId id="262" r:id="rId5"/>
    <p:sldId id="291" r:id="rId6"/>
    <p:sldId id="292" r:id="rId7"/>
    <p:sldId id="297" r:id="rId8"/>
    <p:sldId id="283" r:id="rId9"/>
    <p:sldId id="597" r:id="rId10"/>
    <p:sldId id="266" r:id="rId11"/>
    <p:sldId id="281" r:id="rId12"/>
    <p:sldId id="282" r:id="rId13"/>
    <p:sldId id="593" r:id="rId14"/>
    <p:sldId id="594" r:id="rId15"/>
    <p:sldId id="276" r:id="rId16"/>
    <p:sldId id="280" r:id="rId17"/>
    <p:sldId id="278" r:id="rId18"/>
    <p:sldId id="288" r:id="rId19"/>
    <p:sldId id="290" r:id="rId20"/>
    <p:sldId id="289" r:id="rId21"/>
    <p:sldId id="596" r:id="rId22"/>
    <p:sldId id="260" r:id="rId23"/>
    <p:sldId id="259" r:id="rId24"/>
    <p:sldId id="265" r:id="rId25"/>
    <p:sldId id="598" r:id="rId26"/>
    <p:sldId id="258" r:id="rId27"/>
    <p:sldId id="273" r:id="rId28"/>
    <p:sldId id="272" r:id="rId29"/>
    <p:sldId id="271" r:id="rId30"/>
    <p:sldId id="279" r:id="rId31"/>
    <p:sldId id="267" r:id="rId32"/>
    <p:sldId id="263" r:id="rId33"/>
    <p:sldId id="264" r:id="rId34"/>
    <p:sldId id="293" r:id="rId35"/>
    <p:sldId id="269" r:id="rId36"/>
    <p:sldId id="268" r:id="rId37"/>
    <p:sldId id="2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5" d="100"/>
          <a:sy n="45" d="100"/>
        </p:scale>
        <p:origin x="8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F:\rocho2017\analysis\20170929\Basic%20Fac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rocho2017\analysis\20170929\Basic%20Fac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shiro\ja\ENGLIS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shiro\ja\ENGLISH.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F:\rocho2017\to%20Lorraine\To%20Lorraine20170928\RIF_LFS_sep%20with%20graph.xls"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F:\rocho2017\to%20Lorraine\To%20Lorraine20170928\RIF_LFS_sep%20with%20graph.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Sheet1!$C$3</c:f>
              <c:strCache>
                <c:ptCount val="1"/>
                <c:pt idx="0">
                  <c:v>male univ</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Sheet1!$B$4:$B$17</c:f>
              <c:numCache>
                <c:formatCode>General</c:formatCode>
                <c:ptCount val="14"/>
                <c:pt idx="0">
                  <c:v>1992</c:v>
                </c:pt>
                <c:pt idx="1">
                  <c:v>1994</c:v>
                </c:pt>
                <c:pt idx="2">
                  <c:v>1996</c:v>
                </c:pt>
                <c:pt idx="3">
                  <c:v>1998</c:v>
                </c:pt>
                <c:pt idx="4">
                  <c:v>2000</c:v>
                </c:pt>
                <c:pt idx="5">
                  <c:v>2002</c:v>
                </c:pt>
                <c:pt idx="6">
                  <c:v>2004</c:v>
                </c:pt>
                <c:pt idx="7">
                  <c:v>2006</c:v>
                </c:pt>
                <c:pt idx="8">
                  <c:v>2008</c:v>
                </c:pt>
                <c:pt idx="9">
                  <c:v>2010</c:v>
                </c:pt>
                <c:pt idx="10">
                  <c:v>2012</c:v>
                </c:pt>
                <c:pt idx="11">
                  <c:v>2014</c:v>
                </c:pt>
                <c:pt idx="12">
                  <c:v>2016</c:v>
                </c:pt>
                <c:pt idx="13">
                  <c:v>2017</c:v>
                </c:pt>
              </c:numCache>
            </c:numRef>
          </c:cat>
          <c:val>
            <c:numRef>
              <c:f>Sheet1!$C$4:$C$17</c:f>
              <c:numCache>
                <c:formatCode>0%</c:formatCode>
                <c:ptCount val="14"/>
                <c:pt idx="0">
                  <c:v>0.35200000000000009</c:v>
                </c:pt>
                <c:pt idx="1">
                  <c:v>0.38900000000000012</c:v>
                </c:pt>
                <c:pt idx="2">
                  <c:v>0.41900000000000009</c:v>
                </c:pt>
                <c:pt idx="3">
                  <c:v>0.44900000000000012</c:v>
                </c:pt>
                <c:pt idx="4">
                  <c:v>0.47500000000000009</c:v>
                </c:pt>
                <c:pt idx="5">
                  <c:v>0.47000000000000008</c:v>
                </c:pt>
                <c:pt idx="6">
                  <c:v>0.49300000000000016</c:v>
                </c:pt>
                <c:pt idx="7">
                  <c:v>0.52100000000000002</c:v>
                </c:pt>
                <c:pt idx="8">
                  <c:v>0.55200000000000005</c:v>
                </c:pt>
                <c:pt idx="9">
                  <c:v>0.56399999999999995</c:v>
                </c:pt>
                <c:pt idx="10">
                  <c:v>0.55600000000000005</c:v>
                </c:pt>
                <c:pt idx="11">
                  <c:v>0.55900000000000005</c:v>
                </c:pt>
                <c:pt idx="12">
                  <c:v>0.55600000000000005</c:v>
                </c:pt>
                <c:pt idx="13">
                  <c:v>0.55900000000000005</c:v>
                </c:pt>
              </c:numCache>
            </c:numRef>
          </c:val>
          <c:smooth val="0"/>
          <c:extLst>
            <c:ext xmlns:c16="http://schemas.microsoft.com/office/drawing/2014/chart" uri="{C3380CC4-5D6E-409C-BE32-E72D297353CC}">
              <c16:uniqueId val="{00000000-5F83-4D21-8EC4-2E4B538306BB}"/>
            </c:ext>
          </c:extLst>
        </c:ser>
        <c:ser>
          <c:idx val="1"/>
          <c:order val="1"/>
          <c:tx>
            <c:strRef>
              <c:f>Sheet1!$D$3</c:f>
              <c:strCache>
                <c:ptCount val="1"/>
                <c:pt idx="0">
                  <c:v>female univ</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Sheet1!$B$4:$B$17</c:f>
              <c:numCache>
                <c:formatCode>General</c:formatCode>
                <c:ptCount val="14"/>
                <c:pt idx="0">
                  <c:v>1992</c:v>
                </c:pt>
                <c:pt idx="1">
                  <c:v>1994</c:v>
                </c:pt>
                <c:pt idx="2">
                  <c:v>1996</c:v>
                </c:pt>
                <c:pt idx="3">
                  <c:v>1998</c:v>
                </c:pt>
                <c:pt idx="4">
                  <c:v>2000</c:v>
                </c:pt>
                <c:pt idx="5">
                  <c:v>2002</c:v>
                </c:pt>
                <c:pt idx="6">
                  <c:v>2004</c:v>
                </c:pt>
                <c:pt idx="7">
                  <c:v>2006</c:v>
                </c:pt>
                <c:pt idx="8">
                  <c:v>2008</c:v>
                </c:pt>
                <c:pt idx="9">
                  <c:v>2010</c:v>
                </c:pt>
                <c:pt idx="10">
                  <c:v>2012</c:v>
                </c:pt>
                <c:pt idx="11">
                  <c:v>2014</c:v>
                </c:pt>
                <c:pt idx="12">
                  <c:v>2016</c:v>
                </c:pt>
                <c:pt idx="13">
                  <c:v>2017</c:v>
                </c:pt>
              </c:numCache>
            </c:numRef>
          </c:cat>
          <c:val>
            <c:numRef>
              <c:f>Sheet1!$D$4:$D$17</c:f>
              <c:numCache>
                <c:formatCode>0%</c:formatCode>
                <c:ptCount val="14"/>
                <c:pt idx="0">
                  <c:v>0.17300000000000001</c:v>
                </c:pt>
                <c:pt idx="1">
                  <c:v>0.21000000000000005</c:v>
                </c:pt>
                <c:pt idx="2">
                  <c:v>0.24600000000000005</c:v>
                </c:pt>
                <c:pt idx="3">
                  <c:v>0.27500000000000002</c:v>
                </c:pt>
                <c:pt idx="4">
                  <c:v>0.31500000000000011</c:v>
                </c:pt>
                <c:pt idx="5">
                  <c:v>0.33800000000000013</c:v>
                </c:pt>
                <c:pt idx="6">
                  <c:v>0.35200000000000009</c:v>
                </c:pt>
                <c:pt idx="7">
                  <c:v>0.38500000000000012</c:v>
                </c:pt>
                <c:pt idx="8">
                  <c:v>0.42600000000000016</c:v>
                </c:pt>
                <c:pt idx="9">
                  <c:v>0.45200000000000001</c:v>
                </c:pt>
                <c:pt idx="10">
                  <c:v>0.45800000000000002</c:v>
                </c:pt>
                <c:pt idx="11">
                  <c:v>0.47000000000000008</c:v>
                </c:pt>
                <c:pt idx="12">
                  <c:v>0.48200000000000015</c:v>
                </c:pt>
                <c:pt idx="13">
                  <c:v>0.49100000000000016</c:v>
                </c:pt>
              </c:numCache>
            </c:numRef>
          </c:val>
          <c:smooth val="0"/>
          <c:extLst>
            <c:ext xmlns:c16="http://schemas.microsoft.com/office/drawing/2014/chart" uri="{C3380CC4-5D6E-409C-BE32-E72D297353CC}">
              <c16:uniqueId val="{00000001-5F83-4D21-8EC4-2E4B538306BB}"/>
            </c:ext>
          </c:extLst>
        </c:ser>
        <c:dLbls>
          <c:showLegendKey val="0"/>
          <c:showVal val="0"/>
          <c:showCatName val="0"/>
          <c:showSerName val="0"/>
          <c:showPercent val="0"/>
          <c:showBubbleSize val="0"/>
        </c:dLbls>
        <c:smooth val="0"/>
        <c:axId val="60298368"/>
        <c:axId val="60299904"/>
      </c:lineChart>
      <c:catAx>
        <c:axId val="60298368"/>
        <c:scaling>
          <c:orientation val="minMax"/>
        </c:scaling>
        <c:delete val="0"/>
        <c:axPos val="b"/>
        <c:numFmt formatCode="General" sourceLinked="1"/>
        <c:majorTickMark val="out"/>
        <c:minorTickMark val="none"/>
        <c:tickLblPos val="nextTo"/>
        <c:crossAx val="60299904"/>
        <c:crosses val="autoZero"/>
        <c:auto val="1"/>
        <c:lblAlgn val="ctr"/>
        <c:lblOffset val="100"/>
        <c:noMultiLvlLbl val="0"/>
      </c:catAx>
      <c:valAx>
        <c:axId val="60299904"/>
        <c:scaling>
          <c:orientation val="minMax"/>
        </c:scaling>
        <c:delete val="0"/>
        <c:axPos val="l"/>
        <c:majorGridlines/>
        <c:numFmt formatCode="0%" sourceLinked="1"/>
        <c:majorTickMark val="out"/>
        <c:minorTickMark val="none"/>
        <c:tickLblPos val="nextTo"/>
        <c:crossAx val="60298368"/>
        <c:crosses val="autoZero"/>
        <c:crossBetween val="between"/>
      </c:valAx>
    </c:plotArea>
    <c:legend>
      <c:legendPos val="r"/>
      <c:overlay val="0"/>
      <c:txPr>
        <a:bodyPr/>
        <a:lstStyle/>
        <a:p>
          <a:pPr>
            <a:defRPr sz="2000" baseline="0"/>
          </a:pPr>
          <a:endParaRPr lang="ja-JP"/>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Sheet1!$C$3</c:f>
              <c:strCache>
                <c:ptCount val="1"/>
                <c:pt idx="0">
                  <c:v>male univ</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Sheet1!$B$4:$B$17</c:f>
              <c:numCache>
                <c:formatCode>General</c:formatCode>
                <c:ptCount val="14"/>
                <c:pt idx="0">
                  <c:v>1992</c:v>
                </c:pt>
                <c:pt idx="1">
                  <c:v>1994</c:v>
                </c:pt>
                <c:pt idx="2">
                  <c:v>1996</c:v>
                </c:pt>
                <c:pt idx="3">
                  <c:v>1998</c:v>
                </c:pt>
                <c:pt idx="4">
                  <c:v>2000</c:v>
                </c:pt>
                <c:pt idx="5">
                  <c:v>2002</c:v>
                </c:pt>
                <c:pt idx="6">
                  <c:v>2004</c:v>
                </c:pt>
                <c:pt idx="7">
                  <c:v>2006</c:v>
                </c:pt>
                <c:pt idx="8">
                  <c:v>2008</c:v>
                </c:pt>
                <c:pt idx="9">
                  <c:v>2010</c:v>
                </c:pt>
                <c:pt idx="10">
                  <c:v>2012</c:v>
                </c:pt>
                <c:pt idx="11">
                  <c:v>2014</c:v>
                </c:pt>
                <c:pt idx="12">
                  <c:v>2016</c:v>
                </c:pt>
                <c:pt idx="13">
                  <c:v>2017</c:v>
                </c:pt>
              </c:numCache>
            </c:numRef>
          </c:cat>
          <c:val>
            <c:numRef>
              <c:f>Sheet1!$C$4:$C$17</c:f>
              <c:numCache>
                <c:formatCode>0%</c:formatCode>
                <c:ptCount val="14"/>
                <c:pt idx="0">
                  <c:v>0.35200000000000009</c:v>
                </c:pt>
                <c:pt idx="1">
                  <c:v>0.38900000000000012</c:v>
                </c:pt>
                <c:pt idx="2">
                  <c:v>0.41900000000000009</c:v>
                </c:pt>
                <c:pt idx="3">
                  <c:v>0.44900000000000001</c:v>
                </c:pt>
                <c:pt idx="4">
                  <c:v>0.47500000000000009</c:v>
                </c:pt>
                <c:pt idx="5">
                  <c:v>0.47000000000000008</c:v>
                </c:pt>
                <c:pt idx="6">
                  <c:v>0.49300000000000016</c:v>
                </c:pt>
                <c:pt idx="7">
                  <c:v>0.52100000000000002</c:v>
                </c:pt>
                <c:pt idx="8">
                  <c:v>0.55200000000000005</c:v>
                </c:pt>
                <c:pt idx="9">
                  <c:v>0.56399999999999995</c:v>
                </c:pt>
                <c:pt idx="10">
                  <c:v>0.55600000000000005</c:v>
                </c:pt>
                <c:pt idx="11">
                  <c:v>0.55900000000000005</c:v>
                </c:pt>
                <c:pt idx="12">
                  <c:v>0.55600000000000005</c:v>
                </c:pt>
                <c:pt idx="13">
                  <c:v>0.55900000000000005</c:v>
                </c:pt>
              </c:numCache>
            </c:numRef>
          </c:val>
          <c:smooth val="0"/>
          <c:extLst>
            <c:ext xmlns:c16="http://schemas.microsoft.com/office/drawing/2014/chart" uri="{C3380CC4-5D6E-409C-BE32-E72D297353CC}">
              <c16:uniqueId val="{00000000-8CCB-4404-86D4-280F094A2834}"/>
            </c:ext>
          </c:extLst>
        </c:ser>
        <c:ser>
          <c:idx val="1"/>
          <c:order val="1"/>
          <c:tx>
            <c:strRef>
              <c:f>Sheet1!$D$3</c:f>
              <c:strCache>
                <c:ptCount val="1"/>
                <c:pt idx="0">
                  <c:v>female univ</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Sheet1!$B$4:$B$17</c:f>
              <c:numCache>
                <c:formatCode>General</c:formatCode>
                <c:ptCount val="14"/>
                <c:pt idx="0">
                  <c:v>1992</c:v>
                </c:pt>
                <c:pt idx="1">
                  <c:v>1994</c:v>
                </c:pt>
                <c:pt idx="2">
                  <c:v>1996</c:v>
                </c:pt>
                <c:pt idx="3">
                  <c:v>1998</c:v>
                </c:pt>
                <c:pt idx="4">
                  <c:v>2000</c:v>
                </c:pt>
                <c:pt idx="5">
                  <c:v>2002</c:v>
                </c:pt>
                <c:pt idx="6">
                  <c:v>2004</c:v>
                </c:pt>
                <c:pt idx="7">
                  <c:v>2006</c:v>
                </c:pt>
                <c:pt idx="8">
                  <c:v>2008</c:v>
                </c:pt>
                <c:pt idx="9">
                  <c:v>2010</c:v>
                </c:pt>
                <c:pt idx="10">
                  <c:v>2012</c:v>
                </c:pt>
                <c:pt idx="11">
                  <c:v>2014</c:v>
                </c:pt>
                <c:pt idx="12">
                  <c:v>2016</c:v>
                </c:pt>
                <c:pt idx="13">
                  <c:v>2017</c:v>
                </c:pt>
              </c:numCache>
            </c:numRef>
          </c:cat>
          <c:val>
            <c:numRef>
              <c:f>Sheet1!$D$4:$D$17</c:f>
              <c:numCache>
                <c:formatCode>0%</c:formatCode>
                <c:ptCount val="14"/>
                <c:pt idx="0">
                  <c:v>0.17300000000000001</c:v>
                </c:pt>
                <c:pt idx="1">
                  <c:v>0.21000000000000005</c:v>
                </c:pt>
                <c:pt idx="2">
                  <c:v>0.24600000000000005</c:v>
                </c:pt>
                <c:pt idx="3">
                  <c:v>0.27500000000000002</c:v>
                </c:pt>
                <c:pt idx="4">
                  <c:v>0.31500000000000011</c:v>
                </c:pt>
                <c:pt idx="5">
                  <c:v>0.33800000000000013</c:v>
                </c:pt>
                <c:pt idx="6">
                  <c:v>0.35200000000000009</c:v>
                </c:pt>
                <c:pt idx="7">
                  <c:v>0.38500000000000012</c:v>
                </c:pt>
                <c:pt idx="8">
                  <c:v>0.42600000000000016</c:v>
                </c:pt>
                <c:pt idx="9">
                  <c:v>0.45200000000000001</c:v>
                </c:pt>
                <c:pt idx="10">
                  <c:v>0.45800000000000002</c:v>
                </c:pt>
                <c:pt idx="11">
                  <c:v>0.47000000000000008</c:v>
                </c:pt>
                <c:pt idx="12">
                  <c:v>0.48200000000000015</c:v>
                </c:pt>
                <c:pt idx="13">
                  <c:v>0.49100000000000016</c:v>
                </c:pt>
              </c:numCache>
            </c:numRef>
          </c:val>
          <c:smooth val="0"/>
          <c:extLst>
            <c:ext xmlns:c16="http://schemas.microsoft.com/office/drawing/2014/chart" uri="{C3380CC4-5D6E-409C-BE32-E72D297353CC}">
              <c16:uniqueId val="{00000001-8CCB-4404-86D4-280F094A2834}"/>
            </c:ext>
          </c:extLst>
        </c:ser>
        <c:ser>
          <c:idx val="2"/>
          <c:order val="2"/>
          <c:tx>
            <c:strRef>
              <c:f>Sheet1!$E$3</c:f>
              <c:strCache>
                <c:ptCount val="1"/>
                <c:pt idx="0">
                  <c:v>Those with student loan(JASSO study)</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Sheet1!$B$4:$B$17</c:f>
              <c:numCache>
                <c:formatCode>General</c:formatCode>
                <c:ptCount val="14"/>
                <c:pt idx="0">
                  <c:v>1992</c:v>
                </c:pt>
                <c:pt idx="1">
                  <c:v>1994</c:v>
                </c:pt>
                <c:pt idx="2">
                  <c:v>1996</c:v>
                </c:pt>
                <c:pt idx="3">
                  <c:v>1998</c:v>
                </c:pt>
                <c:pt idx="4">
                  <c:v>2000</c:v>
                </c:pt>
                <c:pt idx="5">
                  <c:v>2002</c:v>
                </c:pt>
                <c:pt idx="6">
                  <c:v>2004</c:v>
                </c:pt>
                <c:pt idx="7">
                  <c:v>2006</c:v>
                </c:pt>
                <c:pt idx="8">
                  <c:v>2008</c:v>
                </c:pt>
                <c:pt idx="9">
                  <c:v>2010</c:v>
                </c:pt>
                <c:pt idx="10">
                  <c:v>2012</c:v>
                </c:pt>
                <c:pt idx="11">
                  <c:v>2014</c:v>
                </c:pt>
                <c:pt idx="12">
                  <c:v>2016</c:v>
                </c:pt>
                <c:pt idx="13">
                  <c:v>2017</c:v>
                </c:pt>
              </c:numCache>
            </c:numRef>
          </c:cat>
          <c:val>
            <c:numRef>
              <c:f>Sheet1!$E$4:$E$17</c:f>
              <c:numCache>
                <c:formatCode>0%</c:formatCode>
                <c:ptCount val="14"/>
                <c:pt idx="0">
                  <c:v>0.224</c:v>
                </c:pt>
                <c:pt idx="1">
                  <c:v>0.21400000000000005</c:v>
                </c:pt>
                <c:pt idx="2">
                  <c:v>0.21200000000000005</c:v>
                </c:pt>
                <c:pt idx="3">
                  <c:v>0.23900000000000005</c:v>
                </c:pt>
                <c:pt idx="4">
                  <c:v>0.28700000000000009</c:v>
                </c:pt>
                <c:pt idx="5">
                  <c:v>0.31200000000000011</c:v>
                </c:pt>
                <c:pt idx="6">
                  <c:v>0.41100000000000009</c:v>
                </c:pt>
                <c:pt idx="7">
                  <c:v>0.40900000000000009</c:v>
                </c:pt>
                <c:pt idx="8">
                  <c:v>0.43300000000000011</c:v>
                </c:pt>
                <c:pt idx="9">
                  <c:v>0.50700000000000001</c:v>
                </c:pt>
                <c:pt idx="10">
                  <c:v>0.52500000000000002</c:v>
                </c:pt>
                <c:pt idx="11">
                  <c:v>0.51300000000000001</c:v>
                </c:pt>
              </c:numCache>
            </c:numRef>
          </c:val>
          <c:smooth val="0"/>
          <c:extLst>
            <c:ext xmlns:c16="http://schemas.microsoft.com/office/drawing/2014/chart" uri="{C3380CC4-5D6E-409C-BE32-E72D297353CC}">
              <c16:uniqueId val="{00000002-8CCB-4404-86D4-280F094A2834}"/>
            </c:ext>
          </c:extLst>
        </c:ser>
        <c:dLbls>
          <c:showLegendKey val="0"/>
          <c:showVal val="0"/>
          <c:showCatName val="0"/>
          <c:showSerName val="0"/>
          <c:showPercent val="0"/>
          <c:showBubbleSize val="0"/>
        </c:dLbls>
        <c:smooth val="0"/>
        <c:axId val="65209472"/>
        <c:axId val="65211008"/>
      </c:lineChart>
      <c:catAx>
        <c:axId val="65209472"/>
        <c:scaling>
          <c:orientation val="minMax"/>
        </c:scaling>
        <c:delete val="0"/>
        <c:axPos val="b"/>
        <c:numFmt formatCode="General" sourceLinked="1"/>
        <c:majorTickMark val="out"/>
        <c:minorTickMark val="none"/>
        <c:tickLblPos val="nextTo"/>
        <c:crossAx val="65211008"/>
        <c:crosses val="autoZero"/>
        <c:auto val="1"/>
        <c:lblAlgn val="ctr"/>
        <c:lblOffset val="100"/>
        <c:noMultiLvlLbl val="0"/>
      </c:catAx>
      <c:valAx>
        <c:axId val="65211008"/>
        <c:scaling>
          <c:orientation val="minMax"/>
        </c:scaling>
        <c:delete val="0"/>
        <c:axPos val="l"/>
        <c:majorGridlines/>
        <c:numFmt formatCode="0%" sourceLinked="1"/>
        <c:majorTickMark val="out"/>
        <c:minorTickMark val="none"/>
        <c:tickLblPos val="nextTo"/>
        <c:crossAx val="65209472"/>
        <c:crosses val="autoZero"/>
        <c:crossBetween val="between"/>
      </c:valAx>
    </c:plotArea>
    <c:legend>
      <c:legendPos val="r"/>
      <c:layout>
        <c:manualLayout>
          <c:xMode val="edge"/>
          <c:yMode val="edge"/>
          <c:x val="0.7281709563272164"/>
          <c:y val="0.25283076235860286"/>
          <c:w val="0.25171177212393853"/>
          <c:h val="0.6701291462011576"/>
        </c:manualLayout>
      </c:layout>
      <c:overlay val="0"/>
      <c:txPr>
        <a:bodyPr/>
        <a:lstStyle/>
        <a:p>
          <a:pPr>
            <a:defRPr sz="1600" baseline="0"/>
          </a:pPr>
          <a:endParaRPr lang="ja-JP"/>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Percent with  JASSO Student Loan</a:t>
            </a:r>
          </a:p>
        </c:rich>
      </c:tx>
      <c:layout>
        <c:manualLayout>
          <c:xMode val="edge"/>
          <c:yMode val="edge"/>
          <c:x val="0.29359107863629064"/>
          <c:y val="2.78815101679696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227366872319689"/>
          <c:y val="0.16529429131033205"/>
          <c:w val="0.81818622026773025"/>
          <c:h val="0.41044046312457372"/>
        </c:manualLayout>
      </c:layout>
      <c:barChart>
        <c:barDir val="col"/>
        <c:grouping val="clustered"/>
        <c:varyColors val="0"/>
        <c:ser>
          <c:idx val="0"/>
          <c:order val="0"/>
          <c:tx>
            <c:strRef>
              <c:f>Sheet4!$K$7</c:f>
              <c:strCache>
                <c:ptCount val="1"/>
                <c:pt idx="0">
                  <c:v>Percent with Student Loan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Sheet4!$J$8:$J$13</c:f>
              <c:strCache>
                <c:ptCount val="6"/>
                <c:pt idx="0">
                  <c:v>Bottome 10th (2.64mil yen）</c:v>
                </c:pt>
                <c:pt idx="1">
                  <c:v>Bottome 25th (4.70mil yen）</c:v>
                </c:pt>
                <c:pt idx="2">
                  <c:v>median(7.00mil yen）</c:v>
                </c:pt>
                <c:pt idx="3">
                  <c:v>Top 25th (9.60 million yen）</c:v>
                </c:pt>
                <c:pt idx="4">
                  <c:v>Top 10 th(12.50 million yen</c:v>
                </c:pt>
                <c:pt idx="5">
                  <c:v>Over top 10th </c:v>
                </c:pt>
              </c:strCache>
            </c:strRef>
          </c:cat>
          <c:val>
            <c:numRef>
              <c:f>Sheet4!$K$8:$K$13</c:f>
              <c:numCache>
                <c:formatCode>0%</c:formatCode>
                <c:ptCount val="6"/>
                <c:pt idx="0">
                  <c:v>0.66</c:v>
                </c:pt>
                <c:pt idx="1">
                  <c:v>0.66</c:v>
                </c:pt>
                <c:pt idx="2">
                  <c:v>0.53</c:v>
                </c:pt>
                <c:pt idx="3">
                  <c:v>0.46</c:v>
                </c:pt>
                <c:pt idx="4">
                  <c:v>0.26</c:v>
                </c:pt>
                <c:pt idx="5">
                  <c:v>0.11</c:v>
                </c:pt>
              </c:numCache>
            </c:numRef>
          </c:val>
          <c:extLst>
            <c:ext xmlns:c16="http://schemas.microsoft.com/office/drawing/2014/chart" uri="{C3380CC4-5D6E-409C-BE32-E72D297353CC}">
              <c16:uniqueId val="{00000000-D733-483E-AF23-9D75846AB47C}"/>
            </c:ext>
          </c:extLst>
        </c:ser>
        <c:dLbls>
          <c:showLegendKey val="0"/>
          <c:showVal val="0"/>
          <c:showCatName val="0"/>
          <c:showSerName val="0"/>
          <c:showPercent val="0"/>
          <c:showBubbleSize val="0"/>
        </c:dLbls>
        <c:gapWidth val="219"/>
        <c:overlap val="-27"/>
        <c:axId val="677621696"/>
        <c:axId val="677620384"/>
      </c:barChart>
      <c:catAx>
        <c:axId val="67762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7620384"/>
        <c:crosses val="autoZero"/>
        <c:auto val="1"/>
        <c:lblAlgn val="ctr"/>
        <c:lblOffset val="100"/>
        <c:noMultiLvlLbl val="0"/>
      </c:catAx>
      <c:valAx>
        <c:axId val="6776203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762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Percentage</a:t>
            </a:r>
            <a:r>
              <a:rPr lang="en-US" altLang="ja-JP" baseline="0"/>
              <a:t> with JASSO loan by univerity type and living arrangements</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39608451431963049"/>
          <c:y val="0.23945765584449977"/>
          <c:w val="0.55015407705415198"/>
          <c:h val="0.56494308154126605"/>
        </c:manualLayout>
      </c:layout>
      <c:barChart>
        <c:barDir val="bar"/>
        <c:grouping val="clustered"/>
        <c:varyColors val="0"/>
        <c:ser>
          <c:idx val="0"/>
          <c:order val="0"/>
          <c:tx>
            <c:strRef>
              <c:f>Sheet5!$E$4</c:f>
              <c:strCache>
                <c:ptCount val="1"/>
                <c:pt idx="0">
                  <c:v>National universities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Sheet5!$D$5:$D$8</c:f>
              <c:strCache>
                <c:ptCount val="4"/>
                <c:pt idx="0">
                  <c:v>Living at Parental Home</c:v>
                </c:pt>
                <c:pt idx="1">
                  <c:v>Living at University Dormitories</c:v>
                </c:pt>
                <c:pt idx="2">
                  <c:v>Private Apartment House and Other Arrrangement</c:v>
                </c:pt>
                <c:pt idx="3">
                  <c:v>all housing arrangements</c:v>
                </c:pt>
              </c:strCache>
            </c:strRef>
          </c:cat>
          <c:val>
            <c:numRef>
              <c:f>Sheet5!$E$5:$E$8</c:f>
              <c:numCache>
                <c:formatCode>0%</c:formatCode>
                <c:ptCount val="4"/>
                <c:pt idx="0">
                  <c:v>0.35</c:v>
                </c:pt>
                <c:pt idx="1">
                  <c:v>0.61</c:v>
                </c:pt>
                <c:pt idx="2">
                  <c:v>0.45</c:v>
                </c:pt>
                <c:pt idx="3">
                  <c:v>0.43</c:v>
                </c:pt>
              </c:numCache>
            </c:numRef>
          </c:val>
          <c:extLst>
            <c:ext xmlns:c16="http://schemas.microsoft.com/office/drawing/2014/chart" uri="{C3380CC4-5D6E-409C-BE32-E72D297353CC}">
              <c16:uniqueId val="{00000000-A75F-41AA-A4EF-F6F073992AF6}"/>
            </c:ext>
          </c:extLst>
        </c:ser>
        <c:ser>
          <c:idx val="1"/>
          <c:order val="1"/>
          <c:tx>
            <c:strRef>
              <c:f>Sheet5!$F$4</c:f>
              <c:strCache>
                <c:ptCount val="1"/>
                <c:pt idx="0">
                  <c:v>Prefectural public universities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Sheet5!$D$5:$D$8</c:f>
              <c:strCache>
                <c:ptCount val="4"/>
                <c:pt idx="0">
                  <c:v>Living at Parental Home</c:v>
                </c:pt>
                <c:pt idx="1">
                  <c:v>Living at University Dormitories</c:v>
                </c:pt>
                <c:pt idx="2">
                  <c:v>Private Apartment House and Other Arrrangement</c:v>
                </c:pt>
                <c:pt idx="3">
                  <c:v>all housing arrangements</c:v>
                </c:pt>
              </c:strCache>
            </c:strRef>
          </c:cat>
          <c:val>
            <c:numRef>
              <c:f>Sheet5!$F$5:$F$8</c:f>
              <c:numCache>
                <c:formatCode>0%</c:formatCode>
                <c:ptCount val="4"/>
                <c:pt idx="0">
                  <c:v>0.41</c:v>
                </c:pt>
                <c:pt idx="1">
                  <c:v>0.51</c:v>
                </c:pt>
                <c:pt idx="2">
                  <c:v>0.54</c:v>
                </c:pt>
                <c:pt idx="3">
                  <c:v>0.48</c:v>
                </c:pt>
              </c:numCache>
            </c:numRef>
          </c:val>
          <c:extLst>
            <c:ext xmlns:c16="http://schemas.microsoft.com/office/drawing/2014/chart" uri="{C3380CC4-5D6E-409C-BE32-E72D297353CC}">
              <c16:uniqueId val="{00000001-A75F-41AA-A4EF-F6F073992AF6}"/>
            </c:ext>
          </c:extLst>
        </c:ser>
        <c:ser>
          <c:idx val="2"/>
          <c:order val="2"/>
          <c:tx>
            <c:strRef>
              <c:f>Sheet5!$G$4</c:f>
              <c:strCache>
                <c:ptCount val="1"/>
                <c:pt idx="0">
                  <c:v>Private universities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Sheet5!$D$5:$D$8</c:f>
              <c:strCache>
                <c:ptCount val="4"/>
                <c:pt idx="0">
                  <c:v>Living at Parental Home</c:v>
                </c:pt>
                <c:pt idx="1">
                  <c:v>Living at University Dormitories</c:v>
                </c:pt>
                <c:pt idx="2">
                  <c:v>Private Apartment House and Other Arrrangement</c:v>
                </c:pt>
                <c:pt idx="3">
                  <c:v>all housing arrangements</c:v>
                </c:pt>
              </c:strCache>
            </c:strRef>
          </c:cat>
          <c:val>
            <c:numRef>
              <c:f>Sheet5!$G$5:$G$8</c:f>
              <c:numCache>
                <c:formatCode>0%</c:formatCode>
                <c:ptCount val="4"/>
                <c:pt idx="0">
                  <c:v>0.39</c:v>
                </c:pt>
                <c:pt idx="1">
                  <c:v>0.49</c:v>
                </c:pt>
                <c:pt idx="2">
                  <c:v>0.45</c:v>
                </c:pt>
                <c:pt idx="3">
                  <c:v>0.42</c:v>
                </c:pt>
              </c:numCache>
            </c:numRef>
          </c:val>
          <c:extLst>
            <c:ext xmlns:c16="http://schemas.microsoft.com/office/drawing/2014/chart" uri="{C3380CC4-5D6E-409C-BE32-E72D297353CC}">
              <c16:uniqueId val="{00000002-A75F-41AA-A4EF-F6F073992AF6}"/>
            </c:ext>
          </c:extLst>
        </c:ser>
        <c:dLbls>
          <c:showLegendKey val="0"/>
          <c:showVal val="0"/>
          <c:showCatName val="0"/>
          <c:showSerName val="0"/>
          <c:showPercent val="0"/>
          <c:showBubbleSize val="0"/>
        </c:dLbls>
        <c:gapWidth val="182"/>
        <c:axId val="882006360"/>
        <c:axId val="882004064"/>
      </c:barChart>
      <c:catAx>
        <c:axId val="882006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82004064"/>
        <c:crosses val="autoZero"/>
        <c:auto val="1"/>
        <c:lblAlgn val="ctr"/>
        <c:lblOffset val="100"/>
        <c:noMultiLvlLbl val="0"/>
      </c:catAx>
      <c:valAx>
        <c:axId val="88200406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82006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Males!$B$1</c:f>
              <c:strCache>
                <c:ptCount val="1"/>
                <c:pt idx="0">
                  <c:v>RIF10_m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Males!$B$2:$B$44</c:f>
              <c:numCache>
                <c:formatCode>0_ </c:formatCode>
                <c:ptCount val="43"/>
                <c:pt idx="0">
                  <c:v>0</c:v>
                </c:pt>
                <c:pt idx="1">
                  <c:v>0</c:v>
                </c:pt>
                <c:pt idx="2">
                  <c:v>67.647956848144531</c:v>
                </c:pt>
                <c:pt idx="3">
                  <c:v>95.328681945800781</c:v>
                </c:pt>
                <c:pt idx="4">
                  <c:v>117.76245880126953</c:v>
                </c:pt>
                <c:pt idx="5">
                  <c:v>136.00062561035156</c:v>
                </c:pt>
                <c:pt idx="6">
                  <c:v>150.9534912109375</c:v>
                </c:pt>
                <c:pt idx="7">
                  <c:v>163.39884948730469</c:v>
                </c:pt>
                <c:pt idx="8">
                  <c:v>173.98957824707031</c:v>
                </c:pt>
                <c:pt idx="9">
                  <c:v>183.26213073730469</c:v>
                </c:pt>
                <c:pt idx="10">
                  <c:v>191.64503479003906</c:v>
                </c:pt>
                <c:pt idx="11">
                  <c:v>199.46675109863281</c:v>
                </c:pt>
                <c:pt idx="12">
                  <c:v>206.96365356445313</c:v>
                </c:pt>
                <c:pt idx="13">
                  <c:v>214.28843688964844</c:v>
                </c:pt>
                <c:pt idx="14">
                  <c:v>221.51885986328125</c:v>
                </c:pt>
                <c:pt idx="15">
                  <c:v>228.66427612304688</c:v>
                </c:pt>
                <c:pt idx="16">
                  <c:v>235.67634582519531</c:v>
                </c:pt>
                <c:pt idx="17">
                  <c:v>242.45469665527344</c:v>
                </c:pt>
                <c:pt idx="18">
                  <c:v>248.85671997070313</c:v>
                </c:pt>
                <c:pt idx="19">
                  <c:v>254.70533752441406</c:v>
                </c:pt>
                <c:pt idx="20">
                  <c:v>259.79702758789063</c:v>
                </c:pt>
                <c:pt idx="21">
                  <c:v>263.9090576171875</c:v>
                </c:pt>
                <c:pt idx="22">
                  <c:v>266.81085205078125</c:v>
                </c:pt>
                <c:pt idx="23">
                  <c:v>268.267822265625</c:v>
                </c:pt>
                <c:pt idx="24">
                  <c:v>268.053466796875</c:v>
                </c:pt>
                <c:pt idx="25">
                  <c:v>265.95468139648438</c:v>
                </c:pt>
                <c:pt idx="26">
                  <c:v>261.78280639648438</c:v>
                </c:pt>
                <c:pt idx="27">
                  <c:v>255.37567138671875</c:v>
                </c:pt>
                <c:pt idx="28">
                  <c:v>246.61631774902344</c:v>
                </c:pt>
                <c:pt idx="29">
                  <c:v>235.43174743652344</c:v>
                </c:pt>
                <c:pt idx="30">
                  <c:v>221.80393981933594</c:v>
                </c:pt>
                <c:pt idx="31">
                  <c:v>205.78073120117188</c:v>
                </c:pt>
                <c:pt idx="32">
                  <c:v>187.48019409179688</c:v>
                </c:pt>
                <c:pt idx="33">
                  <c:v>167.09930419921875</c:v>
                </c:pt>
                <c:pt idx="34">
                  <c:v>144.92497253417969</c:v>
                </c:pt>
                <c:pt idx="35">
                  <c:v>121.34266662597656</c:v>
                </c:pt>
                <c:pt idx="36">
                  <c:v>96.840835571289063</c:v>
                </c:pt>
                <c:pt idx="37">
                  <c:v>72.017433166503906</c:v>
                </c:pt>
                <c:pt idx="38">
                  <c:v>0</c:v>
                </c:pt>
                <c:pt idx="39">
                  <c:v>0</c:v>
                </c:pt>
                <c:pt idx="40">
                  <c:v>0</c:v>
                </c:pt>
                <c:pt idx="41">
                  <c:v>0</c:v>
                </c:pt>
                <c:pt idx="42">
                  <c:v>0</c:v>
                </c:pt>
              </c:numCache>
            </c:numRef>
          </c:val>
          <c:smooth val="0"/>
          <c:extLst>
            <c:ext xmlns:c16="http://schemas.microsoft.com/office/drawing/2014/chart" uri="{C3380CC4-5D6E-409C-BE32-E72D297353CC}">
              <c16:uniqueId val="{00000000-A37A-4530-8033-CDEE022586F8}"/>
            </c:ext>
          </c:extLst>
        </c:ser>
        <c:ser>
          <c:idx val="1"/>
          <c:order val="1"/>
          <c:tx>
            <c:strRef>
              <c:f>Males!$C$1</c:f>
              <c:strCache>
                <c:ptCount val="1"/>
                <c:pt idx="0">
                  <c:v>RIF20_m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Males!$C$2:$C$44</c:f>
              <c:numCache>
                <c:formatCode>0_ </c:formatCode>
                <c:ptCount val="43"/>
                <c:pt idx="0">
                  <c:v>58.899295806884766</c:v>
                </c:pt>
                <c:pt idx="1">
                  <c:v>118.64202880859375</c:v>
                </c:pt>
                <c:pt idx="2">
                  <c:v>165.48068237304688</c:v>
                </c:pt>
                <c:pt idx="3">
                  <c:v>201.72480773925781</c:v>
                </c:pt>
                <c:pt idx="4">
                  <c:v>229.43377685546875</c:v>
                </c:pt>
                <c:pt idx="5">
                  <c:v>250.42849731445313</c:v>
                </c:pt>
                <c:pt idx="6">
                  <c:v>266.30303955078125</c:v>
                </c:pt>
                <c:pt idx="7">
                  <c:v>278.43685913085938</c:v>
                </c:pt>
                <c:pt idx="8">
                  <c:v>288.00558471679688</c:v>
                </c:pt>
                <c:pt idx="9">
                  <c:v>295.99334716796875</c:v>
                </c:pt>
                <c:pt idx="10">
                  <c:v>303.20474243164063</c:v>
                </c:pt>
                <c:pt idx="11">
                  <c:v>310.2763671875</c:v>
                </c:pt>
                <c:pt idx="12">
                  <c:v>317.68792724609375</c:v>
                </c:pt>
                <c:pt idx="13">
                  <c:v>325.7745361328125</c:v>
                </c:pt>
                <c:pt idx="14">
                  <c:v>334.73907470703125</c:v>
                </c:pt>
                <c:pt idx="15">
                  <c:v>344.66171264648438</c:v>
                </c:pt>
                <c:pt idx="16">
                  <c:v>355.5150146484375</c:v>
                </c:pt>
                <c:pt idx="17">
                  <c:v>367.17233276367188</c:v>
                </c:pt>
                <c:pt idx="18">
                  <c:v>379.42160034179688</c:v>
                </c:pt>
                <c:pt idx="19">
                  <c:v>391.97653198242188</c:v>
                </c:pt>
                <c:pt idx="20">
                  <c:v>404.48828125</c:v>
                </c:pt>
                <c:pt idx="21">
                  <c:v>416.55545043945313</c:v>
                </c:pt>
                <c:pt idx="22">
                  <c:v>427.74075317382813</c:v>
                </c:pt>
                <c:pt idx="23">
                  <c:v>437.57626342773438</c:v>
                </c:pt>
                <c:pt idx="24">
                  <c:v>445.58078002929688</c:v>
                </c:pt>
                <c:pt idx="25">
                  <c:v>451.26751708984375</c:v>
                </c:pt>
                <c:pt idx="26">
                  <c:v>454.15982055664063</c:v>
                </c:pt>
                <c:pt idx="27">
                  <c:v>453.79428100585938</c:v>
                </c:pt>
                <c:pt idx="28">
                  <c:v>449.74722290039063</c:v>
                </c:pt>
                <c:pt idx="29">
                  <c:v>441.63327026367188</c:v>
                </c:pt>
                <c:pt idx="30">
                  <c:v>429.12094116210938</c:v>
                </c:pt>
                <c:pt idx="31">
                  <c:v>411.94821166992188</c:v>
                </c:pt>
                <c:pt idx="32">
                  <c:v>389.92886352539063</c:v>
                </c:pt>
                <c:pt idx="33">
                  <c:v>362.96487426757813</c:v>
                </c:pt>
                <c:pt idx="34">
                  <c:v>331.06222534179688</c:v>
                </c:pt>
                <c:pt idx="35">
                  <c:v>294.34326171875</c:v>
                </c:pt>
                <c:pt idx="36">
                  <c:v>253.05291748046875</c:v>
                </c:pt>
                <c:pt idx="37">
                  <c:v>207.56829833984375</c:v>
                </c:pt>
                <c:pt idx="38">
                  <c:v>158.41720581054688</c:v>
                </c:pt>
                <c:pt idx="39">
                  <c:v>106.29706573486328</c:v>
                </c:pt>
                <c:pt idx="40">
                  <c:v>52.056064605712891</c:v>
                </c:pt>
                <c:pt idx="41">
                  <c:v>0</c:v>
                </c:pt>
                <c:pt idx="42">
                  <c:v>0</c:v>
                </c:pt>
              </c:numCache>
            </c:numRef>
          </c:val>
          <c:smooth val="0"/>
          <c:extLst>
            <c:ext xmlns:c16="http://schemas.microsoft.com/office/drawing/2014/chart" uri="{C3380CC4-5D6E-409C-BE32-E72D297353CC}">
              <c16:uniqueId val="{00000001-A37A-4530-8033-CDEE022586F8}"/>
            </c:ext>
          </c:extLst>
        </c:ser>
        <c:ser>
          <c:idx val="2"/>
          <c:order val="2"/>
          <c:tx>
            <c:strRef>
              <c:f>Males!$D$1</c:f>
              <c:strCache>
                <c:ptCount val="1"/>
                <c:pt idx="0">
                  <c:v>RIF30_m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Males!$D$2:$D$44</c:f>
              <c:numCache>
                <c:formatCode>0_ </c:formatCode>
                <c:ptCount val="43"/>
                <c:pt idx="0">
                  <c:v>113.65220642089844</c:v>
                </c:pt>
                <c:pt idx="1">
                  <c:v>172.83442687988281</c:v>
                </c:pt>
                <c:pt idx="2">
                  <c:v>218.95819091796875</c:v>
                </c:pt>
                <c:pt idx="3">
                  <c:v>254.40432739257813</c:v>
                </c:pt>
                <c:pt idx="4">
                  <c:v>281.30203247070313</c:v>
                </c:pt>
                <c:pt idx="5">
                  <c:v>301.53994750976563</c:v>
                </c:pt>
                <c:pt idx="6">
                  <c:v>316.77725219726563</c:v>
                </c:pt>
                <c:pt idx="7">
                  <c:v>328.45523071289063</c:v>
                </c:pt>
                <c:pt idx="8">
                  <c:v>337.8074951171875</c:v>
                </c:pt>
                <c:pt idx="9">
                  <c:v>345.87167358398438</c:v>
                </c:pt>
                <c:pt idx="10">
                  <c:v>353.5008544921875</c:v>
                </c:pt>
                <c:pt idx="11">
                  <c:v>361.3743896484375</c:v>
                </c:pt>
                <c:pt idx="12">
                  <c:v>370.00851440429688</c:v>
                </c:pt>
                <c:pt idx="13">
                  <c:v>379.76806640625</c:v>
                </c:pt>
                <c:pt idx="14">
                  <c:v>390.87808227539063</c:v>
                </c:pt>
                <c:pt idx="15">
                  <c:v>403.43301391601563</c:v>
                </c:pt>
                <c:pt idx="16">
                  <c:v>417.41085815429688</c:v>
                </c:pt>
                <c:pt idx="17">
                  <c:v>432.68121337890625</c:v>
                </c:pt>
                <c:pt idx="18">
                  <c:v>449.01846313476563</c:v>
                </c:pt>
                <c:pt idx="19">
                  <c:v>466.11227416992188</c:v>
                </c:pt>
                <c:pt idx="20">
                  <c:v>483.57861328125</c:v>
                </c:pt>
                <c:pt idx="21">
                  <c:v>500.96945190429688</c:v>
                </c:pt>
                <c:pt idx="22">
                  <c:v>517.78839111328125</c:v>
                </c:pt>
                <c:pt idx="23">
                  <c:v>533.4957275390625</c:v>
                </c:pt>
                <c:pt idx="24">
                  <c:v>547.52484130859375</c:v>
                </c:pt>
                <c:pt idx="25">
                  <c:v>559.2896728515625</c:v>
                </c:pt>
                <c:pt idx="26">
                  <c:v>568.199462890625</c:v>
                </c:pt>
                <c:pt idx="27">
                  <c:v>573.66168212890625</c:v>
                </c:pt>
                <c:pt idx="28">
                  <c:v>575.10748291015625</c:v>
                </c:pt>
                <c:pt idx="29">
                  <c:v>571.9898681640625</c:v>
                </c:pt>
                <c:pt idx="30">
                  <c:v>563.798828125</c:v>
                </c:pt>
                <c:pt idx="31">
                  <c:v>550.075927734375</c:v>
                </c:pt>
                <c:pt idx="32">
                  <c:v>530.42059326171875</c:v>
                </c:pt>
                <c:pt idx="33">
                  <c:v>504.50152587890625</c:v>
                </c:pt>
                <c:pt idx="34">
                  <c:v>472.07186889648438</c:v>
                </c:pt>
                <c:pt idx="35">
                  <c:v>432.98095703125</c:v>
                </c:pt>
                <c:pt idx="36">
                  <c:v>387.18023681640625</c:v>
                </c:pt>
                <c:pt idx="37">
                  <c:v>334.73220825195313</c:v>
                </c:pt>
                <c:pt idx="38">
                  <c:v>275.82821655273438</c:v>
                </c:pt>
                <c:pt idx="39">
                  <c:v>210.80624389648438</c:v>
                </c:pt>
                <c:pt idx="40">
                  <c:v>140.13310241699219</c:v>
                </c:pt>
                <c:pt idx="41">
                  <c:v>64.457839965820313</c:v>
                </c:pt>
                <c:pt idx="42">
                  <c:v>0</c:v>
                </c:pt>
              </c:numCache>
            </c:numRef>
          </c:val>
          <c:smooth val="0"/>
          <c:extLst>
            <c:ext xmlns:c16="http://schemas.microsoft.com/office/drawing/2014/chart" uri="{C3380CC4-5D6E-409C-BE32-E72D297353CC}">
              <c16:uniqueId val="{00000002-A37A-4530-8033-CDEE022586F8}"/>
            </c:ext>
          </c:extLst>
        </c:ser>
        <c:ser>
          <c:idx val="3"/>
          <c:order val="3"/>
          <c:tx>
            <c:strRef>
              <c:f>Males!$E$1</c:f>
              <c:strCache>
                <c:ptCount val="1"/>
                <c:pt idx="0">
                  <c:v>RIF40_m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Males!$E$2:$E$44</c:f>
              <c:numCache>
                <c:formatCode>0_ </c:formatCode>
                <c:ptCount val="43"/>
                <c:pt idx="0">
                  <c:v>184.78096008300781</c:v>
                </c:pt>
                <c:pt idx="1">
                  <c:v>220.54283142089844</c:v>
                </c:pt>
                <c:pt idx="2">
                  <c:v>251.81794738769531</c:v>
                </c:pt>
                <c:pt idx="3">
                  <c:v>279.25717163085938</c:v>
                </c:pt>
                <c:pt idx="4">
                  <c:v>303.45941162109375</c:v>
                </c:pt>
                <c:pt idx="5">
                  <c:v>324.972412109375</c:v>
                </c:pt>
                <c:pt idx="6">
                  <c:v>344.29324340820313</c:v>
                </c:pt>
                <c:pt idx="7">
                  <c:v>361.86911010742188</c:v>
                </c:pt>
                <c:pt idx="8">
                  <c:v>378.09799194335938</c:v>
                </c:pt>
                <c:pt idx="9">
                  <c:v>393.3292236328125</c:v>
                </c:pt>
                <c:pt idx="10">
                  <c:v>407.86428833007813</c:v>
                </c:pt>
                <c:pt idx="11">
                  <c:v>421.95742797851563</c:v>
                </c:pt>
                <c:pt idx="12">
                  <c:v>435.8162841796875</c:v>
                </c:pt>
                <c:pt idx="13">
                  <c:v>449.6025390625</c:v>
                </c:pt>
                <c:pt idx="14">
                  <c:v>463.43270874023438</c:v>
                </c:pt>
                <c:pt idx="15">
                  <c:v>477.37869262695313</c:v>
                </c:pt>
                <c:pt idx="16">
                  <c:v>491.468505859375</c:v>
                </c:pt>
                <c:pt idx="17">
                  <c:v>505.68685913085938</c:v>
                </c:pt>
                <c:pt idx="18">
                  <c:v>519.9759521484375</c:v>
                </c:pt>
                <c:pt idx="19">
                  <c:v>534.23602294921875</c:v>
                </c:pt>
                <c:pt idx="20">
                  <c:v>548.32611083984375</c:v>
                </c:pt>
                <c:pt idx="21">
                  <c:v>562.0645751953125</c:v>
                </c:pt>
                <c:pt idx="22">
                  <c:v>575.2301025390625</c:v>
                </c:pt>
                <c:pt idx="23">
                  <c:v>587.561767578125</c:v>
                </c:pt>
                <c:pt idx="24">
                  <c:v>598.76043701171875</c:v>
                </c:pt>
                <c:pt idx="25">
                  <c:v>608.48883056640625</c:v>
                </c:pt>
                <c:pt idx="26">
                  <c:v>616.37255859375</c:v>
                </c:pt>
                <c:pt idx="27">
                  <c:v>622.0003662109375</c:v>
                </c:pt>
                <c:pt idx="28">
                  <c:v>624.92559814453125</c:v>
                </c:pt>
                <c:pt idx="29">
                  <c:v>624.66595458984375</c:v>
                </c:pt>
                <c:pt idx="30">
                  <c:v>620.70458984375</c:v>
                </c:pt>
                <c:pt idx="31">
                  <c:v>612.490966796875</c:v>
                </c:pt>
                <c:pt idx="32">
                  <c:v>599.44110107421875</c:v>
                </c:pt>
                <c:pt idx="33">
                  <c:v>580.93841552734375</c:v>
                </c:pt>
                <c:pt idx="34">
                  <c:v>556.33447265625</c:v>
                </c:pt>
                <c:pt idx="35">
                  <c:v>524.9498291015625</c:v>
                </c:pt>
                <c:pt idx="36">
                  <c:v>486.07431030273438</c:v>
                </c:pt>
                <c:pt idx="37">
                  <c:v>438.967529296875</c:v>
                </c:pt>
                <c:pt idx="38">
                  <c:v>382.86007690429688</c:v>
                </c:pt>
                <c:pt idx="39">
                  <c:v>316.95437622070313</c:v>
                </c:pt>
                <c:pt idx="40">
                  <c:v>240.42388916015625</c:v>
                </c:pt>
                <c:pt idx="41">
                  <c:v>152.41603088378906</c:v>
                </c:pt>
                <c:pt idx="42">
                  <c:v>52.054161071777344</c:v>
                </c:pt>
              </c:numCache>
            </c:numRef>
          </c:val>
          <c:smooth val="0"/>
          <c:extLst>
            <c:ext xmlns:c16="http://schemas.microsoft.com/office/drawing/2014/chart" uri="{C3380CC4-5D6E-409C-BE32-E72D297353CC}">
              <c16:uniqueId val="{00000003-A37A-4530-8033-CDEE022586F8}"/>
            </c:ext>
          </c:extLst>
        </c:ser>
        <c:ser>
          <c:idx val="4"/>
          <c:order val="4"/>
          <c:tx>
            <c:strRef>
              <c:f>Males!$F$1</c:f>
              <c:strCache>
                <c:ptCount val="1"/>
                <c:pt idx="0">
                  <c:v>RIF50_m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Males!$F$2:$F$44</c:f>
              <c:numCache>
                <c:formatCode>0_ </c:formatCode>
                <c:ptCount val="43"/>
                <c:pt idx="0">
                  <c:v>187.27760314941406</c:v>
                </c:pt>
                <c:pt idx="1">
                  <c:v>249.64103698730469</c:v>
                </c:pt>
                <c:pt idx="2">
                  <c:v>298.39105224609375</c:v>
                </c:pt>
                <c:pt idx="3">
                  <c:v>336.02365112304688</c:v>
                </c:pt>
                <c:pt idx="4">
                  <c:v>364.77853393554688</c:v>
                </c:pt>
                <c:pt idx="5">
                  <c:v>386.64971923828125</c:v>
                </c:pt>
                <c:pt idx="6">
                  <c:v>403.3961181640625</c:v>
                </c:pt>
                <c:pt idx="7">
                  <c:v>416.55258178710938</c:v>
                </c:pt>
                <c:pt idx="8">
                  <c:v>427.43978881835938</c:v>
                </c:pt>
                <c:pt idx="9">
                  <c:v>437.17535400390625</c:v>
                </c:pt>
                <c:pt idx="10">
                  <c:v>446.68478393554688</c:v>
                </c:pt>
                <c:pt idx="11">
                  <c:v>456.7117919921875</c:v>
                </c:pt>
                <c:pt idx="12">
                  <c:v>467.82858276367188</c:v>
                </c:pt>
                <c:pt idx="13">
                  <c:v>480.4468994140625</c:v>
                </c:pt>
                <c:pt idx="14">
                  <c:v>494.829345703125</c:v>
                </c:pt>
                <c:pt idx="15">
                  <c:v>511.09786987304688</c:v>
                </c:pt>
                <c:pt idx="16">
                  <c:v>529.2476806640625</c:v>
                </c:pt>
                <c:pt idx="17">
                  <c:v>549.15472412109375</c:v>
                </c:pt>
                <c:pt idx="18">
                  <c:v>570.58831787109375</c:v>
                </c:pt>
                <c:pt idx="19">
                  <c:v>593.22113037109375</c:v>
                </c:pt>
                <c:pt idx="20">
                  <c:v>616.6400146484375</c:v>
                </c:pt>
                <c:pt idx="21">
                  <c:v>640.35504150390625</c:v>
                </c:pt>
                <c:pt idx="22">
                  <c:v>663.814453125</c:v>
                </c:pt>
                <c:pt idx="23">
                  <c:v>686.40966796875</c:v>
                </c:pt>
                <c:pt idx="24">
                  <c:v>707.4908447265625</c:v>
                </c:pt>
                <c:pt idx="25">
                  <c:v>726.3740234375</c:v>
                </c:pt>
                <c:pt idx="26">
                  <c:v>742.35528564453125</c:v>
                </c:pt>
                <c:pt idx="27">
                  <c:v>754.7137451171875</c:v>
                </c:pt>
                <c:pt idx="28">
                  <c:v>762.73541259765625</c:v>
                </c:pt>
                <c:pt idx="29">
                  <c:v>765.71197509765625</c:v>
                </c:pt>
                <c:pt idx="30">
                  <c:v>762.9549560546875</c:v>
                </c:pt>
                <c:pt idx="31">
                  <c:v>753.8099365234375</c:v>
                </c:pt>
                <c:pt idx="32">
                  <c:v>737.662109375</c:v>
                </c:pt>
                <c:pt idx="33">
                  <c:v>713.94781494140625</c:v>
                </c:pt>
                <c:pt idx="34">
                  <c:v>682.1685791015625</c:v>
                </c:pt>
                <c:pt idx="35">
                  <c:v>641.902587890625</c:v>
                </c:pt>
                <c:pt idx="36">
                  <c:v>592.810302734375</c:v>
                </c:pt>
                <c:pt idx="37">
                  <c:v>534.64306640625</c:v>
                </c:pt>
                <c:pt idx="38">
                  <c:v>467.25994873046875</c:v>
                </c:pt>
                <c:pt idx="39">
                  <c:v>390.64501953125</c:v>
                </c:pt>
                <c:pt idx="40">
                  <c:v>304.89016723632813</c:v>
                </c:pt>
                <c:pt idx="41">
                  <c:v>210.24624633789063</c:v>
                </c:pt>
                <c:pt idx="42">
                  <c:v>107.12778472900391</c:v>
                </c:pt>
              </c:numCache>
            </c:numRef>
          </c:val>
          <c:smooth val="0"/>
          <c:extLst>
            <c:ext xmlns:c16="http://schemas.microsoft.com/office/drawing/2014/chart" uri="{C3380CC4-5D6E-409C-BE32-E72D297353CC}">
              <c16:uniqueId val="{00000004-A37A-4530-8033-CDEE022586F8}"/>
            </c:ext>
          </c:extLst>
        </c:ser>
        <c:ser>
          <c:idx val="5"/>
          <c:order val="5"/>
          <c:tx>
            <c:strRef>
              <c:f>Males!$G$1</c:f>
              <c:strCache>
                <c:ptCount val="1"/>
                <c:pt idx="0">
                  <c:v>RIF60_m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Males!$G$2:$G$44</c:f>
              <c:numCache>
                <c:formatCode>0_ </c:formatCode>
                <c:ptCount val="43"/>
                <c:pt idx="0">
                  <c:v>225.884765625</c:v>
                </c:pt>
                <c:pt idx="1">
                  <c:v>285.91470336914063</c:v>
                </c:pt>
                <c:pt idx="2">
                  <c:v>333.34280395507813</c:v>
                </c:pt>
                <c:pt idx="3">
                  <c:v>370.42782592773438</c:v>
                </c:pt>
                <c:pt idx="4">
                  <c:v>399.20748901367188</c:v>
                </c:pt>
                <c:pt idx="5">
                  <c:v>421.50701904296875</c:v>
                </c:pt>
                <c:pt idx="6">
                  <c:v>438.94711303710938</c:v>
                </c:pt>
                <c:pt idx="7">
                  <c:v>452.95285034179688</c:v>
                </c:pt>
                <c:pt idx="8">
                  <c:v>464.76129150390625</c:v>
                </c:pt>
                <c:pt idx="9">
                  <c:v>475.4300537109375</c:v>
                </c:pt>
                <c:pt idx="10">
                  <c:v>485.84613037109375</c:v>
                </c:pt>
                <c:pt idx="11">
                  <c:v>496.73373413085938</c:v>
                </c:pt>
                <c:pt idx="12">
                  <c:v>508.66241455078125</c:v>
                </c:pt>
                <c:pt idx="13">
                  <c:v>522.05560302734375</c:v>
                </c:pt>
                <c:pt idx="14">
                  <c:v>537.19964599609375</c:v>
                </c:pt>
                <c:pt idx="15">
                  <c:v>554.25030517578125</c:v>
                </c:pt>
                <c:pt idx="16">
                  <c:v>573.24359130859375</c:v>
                </c:pt>
                <c:pt idx="17">
                  <c:v>594.1016845703125</c:v>
                </c:pt>
                <c:pt idx="18">
                  <c:v>616.6427001953125</c:v>
                </c:pt>
                <c:pt idx="19">
                  <c:v>640.5887451171875</c:v>
                </c:pt>
                <c:pt idx="20">
                  <c:v>665.57415771484375</c:v>
                </c:pt>
                <c:pt idx="21">
                  <c:v>691.15252685546875</c:v>
                </c:pt>
                <c:pt idx="22">
                  <c:v>716.8084716796875</c:v>
                </c:pt>
                <c:pt idx="23">
                  <c:v>741.96160888671875</c:v>
                </c:pt>
                <c:pt idx="24">
                  <c:v>765.97857666015625</c:v>
                </c:pt>
                <c:pt idx="25">
                  <c:v>788.17889404296875</c:v>
                </c:pt>
                <c:pt idx="26">
                  <c:v>807.8455810546875</c:v>
                </c:pt>
                <c:pt idx="27">
                  <c:v>824.22772216796875</c:v>
                </c:pt>
                <c:pt idx="28">
                  <c:v>836.559326171875</c:v>
                </c:pt>
                <c:pt idx="29">
                  <c:v>844.0579833984375</c:v>
                </c:pt>
                <c:pt idx="30">
                  <c:v>845.936279296875</c:v>
                </c:pt>
                <c:pt idx="31">
                  <c:v>841.41259765625</c:v>
                </c:pt>
                <c:pt idx="32">
                  <c:v>829.7156982421875</c:v>
                </c:pt>
                <c:pt idx="33">
                  <c:v>810.0936279296875</c:v>
                </c:pt>
                <c:pt idx="34">
                  <c:v>781.8245849609375</c:v>
                </c:pt>
                <c:pt idx="35">
                  <c:v>744.22613525390625</c:v>
                </c:pt>
                <c:pt idx="36">
                  <c:v>696.65948486328125</c:v>
                </c:pt>
                <c:pt idx="37">
                  <c:v>638.53607177734375</c:v>
                </c:pt>
                <c:pt idx="38">
                  <c:v>569.33087158203125</c:v>
                </c:pt>
                <c:pt idx="39">
                  <c:v>488.59591674804688</c:v>
                </c:pt>
                <c:pt idx="40">
                  <c:v>395.94674682617188</c:v>
                </c:pt>
                <c:pt idx="41">
                  <c:v>291.10247802734375</c:v>
                </c:pt>
                <c:pt idx="42">
                  <c:v>173.89031982421875</c:v>
                </c:pt>
              </c:numCache>
            </c:numRef>
          </c:val>
          <c:smooth val="0"/>
          <c:extLst>
            <c:ext xmlns:c16="http://schemas.microsoft.com/office/drawing/2014/chart" uri="{C3380CC4-5D6E-409C-BE32-E72D297353CC}">
              <c16:uniqueId val="{00000005-A37A-4530-8033-CDEE022586F8}"/>
            </c:ext>
          </c:extLst>
        </c:ser>
        <c:ser>
          <c:idx val="6"/>
          <c:order val="6"/>
          <c:tx>
            <c:strRef>
              <c:f>Males!$H$1</c:f>
              <c:strCache>
                <c:ptCount val="1"/>
                <c:pt idx="0">
                  <c:v>RIF70_m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Males!$H$2:$H$44</c:f>
              <c:numCache>
                <c:formatCode>0_ </c:formatCode>
                <c:ptCount val="43"/>
                <c:pt idx="0">
                  <c:v>248.6705322265625</c:v>
                </c:pt>
                <c:pt idx="1">
                  <c:v>304.97018432617188</c:v>
                </c:pt>
                <c:pt idx="2">
                  <c:v>351.82440185546875</c:v>
                </c:pt>
                <c:pt idx="3">
                  <c:v>390.83773803710938</c:v>
                </c:pt>
                <c:pt idx="4">
                  <c:v>423.45748901367188</c:v>
                </c:pt>
                <c:pt idx="5">
                  <c:v>450.97988891601563</c:v>
                </c:pt>
                <c:pt idx="6">
                  <c:v>474.55557250976563</c:v>
                </c:pt>
                <c:pt idx="7">
                  <c:v>495.19610595703125</c:v>
                </c:pt>
                <c:pt idx="8">
                  <c:v>513.779052734375</c:v>
                </c:pt>
                <c:pt idx="9">
                  <c:v>531.0543212890625</c:v>
                </c:pt>
                <c:pt idx="10">
                  <c:v>547.65032958984375</c:v>
                </c:pt>
                <c:pt idx="11">
                  <c:v>564.07940673828125</c:v>
                </c:pt>
                <c:pt idx="12">
                  <c:v>580.74371337890625</c:v>
                </c:pt>
                <c:pt idx="13">
                  <c:v>597.9412841796875</c:v>
                </c:pt>
                <c:pt idx="14">
                  <c:v>615.87213134765625</c:v>
                </c:pt>
                <c:pt idx="15">
                  <c:v>634.6431884765625</c:v>
                </c:pt>
                <c:pt idx="16">
                  <c:v>654.27593994140625</c:v>
                </c:pt>
                <c:pt idx="17">
                  <c:v>674.7103271484375</c:v>
                </c:pt>
                <c:pt idx="18">
                  <c:v>695.81201171875</c:v>
                </c:pt>
                <c:pt idx="19">
                  <c:v>717.3778076171875</c:v>
                </c:pt>
                <c:pt idx="20">
                  <c:v>739.1414794921875</c:v>
                </c:pt>
                <c:pt idx="21">
                  <c:v>760.77911376953125</c:v>
                </c:pt>
                <c:pt idx="22">
                  <c:v>781.91693115234375</c:v>
                </c:pt>
                <c:pt idx="23">
                  <c:v>802.1343994140625</c:v>
                </c:pt>
                <c:pt idx="24">
                  <c:v>820.9727783203125</c:v>
                </c:pt>
                <c:pt idx="25">
                  <c:v>837.93890380859375</c:v>
                </c:pt>
                <c:pt idx="26">
                  <c:v>852.51312255859375</c:v>
                </c:pt>
                <c:pt idx="27">
                  <c:v>864.15093994140625</c:v>
                </c:pt>
                <c:pt idx="28">
                  <c:v>872.2962646484375</c:v>
                </c:pt>
                <c:pt idx="29">
                  <c:v>876.380615234375</c:v>
                </c:pt>
                <c:pt idx="30">
                  <c:v>875.83099365234375</c:v>
                </c:pt>
                <c:pt idx="31">
                  <c:v>870.0777587890625</c:v>
                </c:pt>
                <c:pt idx="32">
                  <c:v>858.55780029296875</c:v>
                </c:pt>
                <c:pt idx="33">
                  <c:v>840.7205810546875</c:v>
                </c:pt>
                <c:pt idx="34">
                  <c:v>816.036376953125</c:v>
                </c:pt>
                <c:pt idx="35">
                  <c:v>784.00213623046875</c:v>
                </c:pt>
                <c:pt idx="36">
                  <c:v>744.14495849609375</c:v>
                </c:pt>
                <c:pt idx="37">
                  <c:v>696.02655029296875</c:v>
                </c:pt>
                <c:pt idx="38">
                  <c:v>639.2529296875</c:v>
                </c:pt>
                <c:pt idx="39">
                  <c:v>573.4833984375</c:v>
                </c:pt>
                <c:pt idx="40">
                  <c:v>498.42156982421875</c:v>
                </c:pt>
                <c:pt idx="41">
                  <c:v>413.84344482421875</c:v>
                </c:pt>
                <c:pt idx="42">
                  <c:v>319.60055541992188</c:v>
                </c:pt>
              </c:numCache>
            </c:numRef>
          </c:val>
          <c:smooth val="0"/>
          <c:extLst>
            <c:ext xmlns:c16="http://schemas.microsoft.com/office/drawing/2014/chart" uri="{C3380CC4-5D6E-409C-BE32-E72D297353CC}">
              <c16:uniqueId val="{00000006-A37A-4530-8033-CDEE022586F8}"/>
            </c:ext>
          </c:extLst>
        </c:ser>
        <c:ser>
          <c:idx val="7"/>
          <c:order val="7"/>
          <c:tx>
            <c:strRef>
              <c:f>Males!$I$1</c:f>
              <c:strCache>
                <c:ptCount val="1"/>
                <c:pt idx="0">
                  <c:v>RIF80_m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Males!$I$2:$I$44</c:f>
              <c:numCache>
                <c:formatCode>0_ </c:formatCode>
                <c:ptCount val="43"/>
                <c:pt idx="0">
                  <c:v>223.12332153320313</c:v>
                </c:pt>
                <c:pt idx="1">
                  <c:v>313.41738891601563</c:v>
                </c:pt>
                <c:pt idx="2">
                  <c:v>384.2454833984375</c:v>
                </c:pt>
                <c:pt idx="3">
                  <c:v>439.27182006835938</c:v>
                </c:pt>
                <c:pt idx="4">
                  <c:v>481.75875854492188</c:v>
                </c:pt>
                <c:pt idx="5">
                  <c:v>514.5859375</c:v>
                </c:pt>
                <c:pt idx="6">
                  <c:v>540.26904296875</c:v>
                </c:pt>
                <c:pt idx="7">
                  <c:v>560.9796142578125</c:v>
                </c:pt>
                <c:pt idx="8">
                  <c:v>578.5626220703125</c:v>
                </c:pt>
                <c:pt idx="9">
                  <c:v>594.55621337890625</c:v>
                </c:pt>
                <c:pt idx="10">
                  <c:v>610.21136474609375</c:v>
                </c:pt>
                <c:pt idx="11">
                  <c:v>626.51031494140625</c:v>
                </c:pt>
                <c:pt idx="12">
                  <c:v>644.18475341796875</c:v>
                </c:pt>
                <c:pt idx="13">
                  <c:v>663.735595703125</c:v>
                </c:pt>
                <c:pt idx="14">
                  <c:v>685.4532470703125</c:v>
                </c:pt>
                <c:pt idx="15">
                  <c:v>709.43267822265625</c:v>
                </c:pt>
                <c:pt idx="16">
                  <c:v>735.5982666015625</c:v>
                </c:pt>
                <c:pt idx="17">
                  <c:v>763.71685791015625</c:v>
                </c:pt>
                <c:pt idx="18">
                  <c:v>793.42095947265625</c:v>
                </c:pt>
                <c:pt idx="19">
                  <c:v>824.22601318359375</c:v>
                </c:pt>
                <c:pt idx="20">
                  <c:v>855.5496826171875</c:v>
                </c:pt>
                <c:pt idx="21">
                  <c:v>886.72833251953125</c:v>
                </c:pt>
                <c:pt idx="22">
                  <c:v>917.0433349609375</c:v>
                </c:pt>
                <c:pt idx="23">
                  <c:v>945.730224609375</c:v>
                </c:pt>
                <c:pt idx="24">
                  <c:v>972.0064697265625</c:v>
                </c:pt>
                <c:pt idx="25">
                  <c:v>995.08416748046875</c:v>
                </c:pt>
                <c:pt idx="26">
                  <c:v>1014.1951293945313</c:v>
                </c:pt>
                <c:pt idx="27">
                  <c:v>1028.5963134765625</c:v>
                </c:pt>
                <c:pt idx="28">
                  <c:v>1037.6126708984375</c:v>
                </c:pt>
                <c:pt idx="29">
                  <c:v>1040.6346435546875</c:v>
                </c:pt>
                <c:pt idx="30">
                  <c:v>1037.1434326171875</c:v>
                </c:pt>
                <c:pt idx="31">
                  <c:v>1026.7364501953125</c:v>
                </c:pt>
                <c:pt idx="32">
                  <c:v>1009.1373901367188</c:v>
                </c:pt>
                <c:pt idx="33">
                  <c:v>984.21649169921875</c:v>
                </c:pt>
                <c:pt idx="34">
                  <c:v>952.01568603515625</c:v>
                </c:pt>
                <c:pt idx="35">
                  <c:v>912.769287109375</c:v>
                </c:pt>
                <c:pt idx="36">
                  <c:v>866.9136962890625</c:v>
                </c:pt>
                <c:pt idx="37">
                  <c:v>815.10284423828125</c:v>
                </c:pt>
                <c:pt idx="38">
                  <c:v>758.23846435546875</c:v>
                </c:pt>
                <c:pt idx="39">
                  <c:v>697.50042724609375</c:v>
                </c:pt>
                <c:pt idx="40">
                  <c:v>634.316650390625</c:v>
                </c:pt>
                <c:pt idx="41">
                  <c:v>570.45391845703125</c:v>
                </c:pt>
                <c:pt idx="42">
                  <c:v>508.024169921875</c:v>
                </c:pt>
              </c:numCache>
            </c:numRef>
          </c:val>
          <c:smooth val="0"/>
          <c:extLst>
            <c:ext xmlns:c16="http://schemas.microsoft.com/office/drawing/2014/chart" uri="{C3380CC4-5D6E-409C-BE32-E72D297353CC}">
              <c16:uniqueId val="{00000007-A37A-4530-8033-CDEE022586F8}"/>
            </c:ext>
          </c:extLst>
        </c:ser>
        <c:ser>
          <c:idx val="8"/>
          <c:order val="8"/>
          <c:tx>
            <c:strRef>
              <c:f>Males!$J$1</c:f>
              <c:strCache>
                <c:ptCount val="1"/>
                <c:pt idx="0">
                  <c:v>RIF90_m</c:v>
                </c:pt>
              </c:strCache>
            </c:strRef>
          </c:tx>
          <c:marker>
            <c:symbol val="none"/>
          </c:marker>
          <c:cat>
            <c:numRef>
              <c:f>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Males!$J$2:$J$44</c:f>
              <c:numCache>
                <c:formatCode>0_ </c:formatCode>
                <c:ptCount val="43"/>
                <c:pt idx="0">
                  <c:v>322.09701538085938</c:v>
                </c:pt>
                <c:pt idx="1">
                  <c:v>376.71530151367188</c:v>
                </c:pt>
                <c:pt idx="2">
                  <c:v>425.44305419921875</c:v>
                </c:pt>
                <c:pt idx="3">
                  <c:v>469.2322998046875</c:v>
                </c:pt>
                <c:pt idx="4">
                  <c:v>508.94857788085938</c:v>
                </c:pt>
                <c:pt idx="5">
                  <c:v>545.3734130859375</c:v>
                </c:pt>
                <c:pt idx="6">
                  <c:v>579.2066650390625</c:v>
                </c:pt>
                <c:pt idx="7">
                  <c:v>611.0692138671875</c:v>
                </c:pt>
                <c:pt idx="8">
                  <c:v>641.5050048828125</c:v>
                </c:pt>
                <c:pt idx="9">
                  <c:v>670.9837646484375</c:v>
                </c:pt>
                <c:pt idx="10">
                  <c:v>699.90338134765625</c:v>
                </c:pt>
                <c:pt idx="11">
                  <c:v>728.59234619140625</c:v>
                </c:pt>
                <c:pt idx="12">
                  <c:v>757.31207275390625</c:v>
                </c:pt>
                <c:pt idx="13">
                  <c:v>786.25946044921875</c:v>
                </c:pt>
                <c:pt idx="14">
                  <c:v>815.5694580078125</c:v>
                </c:pt>
                <c:pt idx="15">
                  <c:v>845.31689453125</c:v>
                </c:pt>
                <c:pt idx="16">
                  <c:v>875.5198974609375</c:v>
                </c:pt>
                <c:pt idx="17">
                  <c:v>906.141357421875</c:v>
                </c:pt>
                <c:pt idx="18">
                  <c:v>937.092041015625</c:v>
                </c:pt>
                <c:pt idx="19">
                  <c:v>968.232666015625</c:v>
                </c:pt>
                <c:pt idx="20">
                  <c:v>999.37646484375</c:v>
                </c:pt>
                <c:pt idx="21">
                  <c:v>1030.2913818359375</c:v>
                </c:pt>
                <c:pt idx="22">
                  <c:v>1060.7032470703125</c:v>
                </c:pt>
                <c:pt idx="23">
                  <c:v>1090.297119140625</c:v>
                </c:pt>
                <c:pt idx="24">
                  <c:v>1118.720703125</c:v>
                </c:pt>
                <c:pt idx="25">
                  <c:v>1145.5860595703125</c:v>
                </c:pt>
                <c:pt idx="26">
                  <c:v>1170.4730224609375</c:v>
                </c:pt>
                <c:pt idx="27">
                  <c:v>1192.92919921875</c:v>
                </c:pt>
                <c:pt idx="28">
                  <c:v>1212.4765625</c:v>
                </c:pt>
                <c:pt idx="29">
                  <c:v>1228.6099853515625</c:v>
                </c:pt>
                <c:pt idx="30">
                  <c:v>1240.801513671875</c:v>
                </c:pt>
                <c:pt idx="31">
                  <c:v>1248.5025634765625</c:v>
                </c:pt>
                <c:pt idx="32">
                  <c:v>1251.1461181640625</c:v>
                </c:pt>
                <c:pt idx="33">
                  <c:v>1248.149169921875</c:v>
                </c:pt>
                <c:pt idx="34">
                  <c:v>1238.915283203125</c:v>
                </c:pt>
                <c:pt idx="35">
                  <c:v>1222.8380126953125</c:v>
                </c:pt>
                <c:pt idx="36">
                  <c:v>1199.302001953125</c:v>
                </c:pt>
                <c:pt idx="37">
                  <c:v>1167.684326171875</c:v>
                </c:pt>
                <c:pt idx="38">
                  <c:v>1127.3592529296875</c:v>
                </c:pt>
                <c:pt idx="39">
                  <c:v>1077.7017822265625</c:v>
                </c:pt>
                <c:pt idx="40">
                  <c:v>1018.0834350585938</c:v>
                </c:pt>
                <c:pt idx="41">
                  <c:v>947.884521484375</c:v>
                </c:pt>
                <c:pt idx="42">
                  <c:v>866.49591064453125</c:v>
                </c:pt>
              </c:numCache>
            </c:numRef>
          </c:val>
          <c:smooth val="0"/>
          <c:extLst>
            <c:ext xmlns:c16="http://schemas.microsoft.com/office/drawing/2014/chart" uri="{C3380CC4-5D6E-409C-BE32-E72D297353CC}">
              <c16:uniqueId val="{00000008-A37A-4530-8033-CDEE022586F8}"/>
            </c:ext>
          </c:extLst>
        </c:ser>
        <c:dLbls>
          <c:showLegendKey val="0"/>
          <c:showVal val="0"/>
          <c:showCatName val="0"/>
          <c:showSerName val="0"/>
          <c:showPercent val="0"/>
          <c:showBubbleSize val="0"/>
        </c:dLbls>
        <c:smooth val="0"/>
        <c:axId val="98587392"/>
        <c:axId val="98588928"/>
      </c:lineChart>
      <c:catAx>
        <c:axId val="98587392"/>
        <c:scaling>
          <c:orientation val="minMax"/>
        </c:scaling>
        <c:delete val="0"/>
        <c:axPos val="b"/>
        <c:numFmt formatCode="General" sourceLinked="1"/>
        <c:majorTickMark val="out"/>
        <c:minorTickMark val="none"/>
        <c:tickLblPos val="nextTo"/>
        <c:crossAx val="98588928"/>
        <c:crosses val="autoZero"/>
        <c:auto val="1"/>
        <c:lblAlgn val="ctr"/>
        <c:lblOffset val="100"/>
        <c:noMultiLvlLbl val="0"/>
      </c:catAx>
      <c:valAx>
        <c:axId val="98588928"/>
        <c:scaling>
          <c:orientation val="minMax"/>
          <c:max val="1500"/>
          <c:min val="0"/>
        </c:scaling>
        <c:delete val="0"/>
        <c:axPos val="l"/>
        <c:majorGridlines/>
        <c:numFmt formatCode="0_ " sourceLinked="1"/>
        <c:majorTickMark val="out"/>
        <c:minorTickMark val="none"/>
        <c:tickLblPos val="nextTo"/>
        <c:crossAx val="98587392"/>
        <c:crosses val="autoZero"/>
        <c:crossBetween val="between"/>
        <c:majorUnit val="150"/>
      </c:valAx>
    </c:plotArea>
    <c:legend>
      <c:legendPos val="r"/>
      <c:overlay val="0"/>
    </c:legend>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Females!$B$1</c:f>
              <c:strCache>
                <c:ptCount val="1"/>
                <c:pt idx="0">
                  <c:v>RIF9_m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Females!$B$2:$B$44</c:f>
              <c:numCache>
                <c:formatCode>0_ </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Cache>
            </c:numRef>
          </c:val>
          <c:smooth val="0"/>
          <c:extLst>
            <c:ext xmlns:c16="http://schemas.microsoft.com/office/drawing/2014/chart" uri="{C3380CC4-5D6E-409C-BE32-E72D297353CC}">
              <c16:uniqueId val="{00000000-F686-48CF-9704-12FEA22283DE}"/>
            </c:ext>
          </c:extLst>
        </c:ser>
        <c:ser>
          <c:idx val="1"/>
          <c:order val="1"/>
          <c:tx>
            <c:strRef>
              <c:f>Females!$C$1</c:f>
              <c:strCache>
                <c:ptCount val="1"/>
                <c:pt idx="0">
                  <c:v>RIF20_m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Females!$C$2:$C$44</c:f>
              <c:numCache>
                <c:formatCode>0_ </c:formatCode>
                <c:ptCount val="43"/>
                <c:pt idx="0">
                  <c:v>134.73036193847656</c:v>
                </c:pt>
                <c:pt idx="1">
                  <c:v>133.8035888671875</c:v>
                </c:pt>
                <c:pt idx="2">
                  <c:v>127.70256042480469</c:v>
                </c:pt>
                <c:pt idx="3">
                  <c:v>117.75788879394531</c:v>
                </c:pt>
                <c:pt idx="4">
                  <c:v>105.13587188720703</c:v>
                </c:pt>
                <c:pt idx="5">
                  <c:v>90.847305297851563</c:v>
                </c:pt>
                <c:pt idx="6">
                  <c:v>75.756233215332031</c:v>
                </c:pt>
                <c:pt idx="7">
                  <c:v>60.589138031005859</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Cache>
            </c:numRef>
          </c:val>
          <c:smooth val="0"/>
          <c:extLst>
            <c:ext xmlns:c16="http://schemas.microsoft.com/office/drawing/2014/chart" uri="{C3380CC4-5D6E-409C-BE32-E72D297353CC}">
              <c16:uniqueId val="{00000001-F686-48CF-9704-12FEA22283DE}"/>
            </c:ext>
          </c:extLst>
        </c:ser>
        <c:ser>
          <c:idx val="2"/>
          <c:order val="2"/>
          <c:tx>
            <c:strRef>
              <c:f>Females!$D$1</c:f>
              <c:strCache>
                <c:ptCount val="1"/>
                <c:pt idx="0">
                  <c:v>RIF30_m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Females!$D$2:$D$44</c:f>
              <c:numCache>
                <c:formatCode>0_ </c:formatCode>
                <c:ptCount val="43"/>
                <c:pt idx="0">
                  <c:v>177.7919921875</c:v>
                </c:pt>
                <c:pt idx="1">
                  <c:v>197.49821472167969</c:v>
                </c:pt>
                <c:pt idx="2">
                  <c:v>203.49618530273438</c:v>
                </c:pt>
                <c:pt idx="3">
                  <c:v>198.92669677734375</c:v>
                </c:pt>
                <c:pt idx="4">
                  <c:v>186.55377197265625</c:v>
                </c:pt>
                <c:pt idx="5">
                  <c:v>168.78463745117188</c:v>
                </c:pt>
                <c:pt idx="6">
                  <c:v>147.68943786621094</c:v>
                </c:pt>
                <c:pt idx="7">
                  <c:v>125.02205657958984</c:v>
                </c:pt>
                <c:pt idx="8">
                  <c:v>102.23845672607422</c:v>
                </c:pt>
                <c:pt idx="9">
                  <c:v>80.517524719238281</c:v>
                </c:pt>
                <c:pt idx="10">
                  <c:v>60.781600952148438</c:v>
                </c:pt>
                <c:pt idx="11">
                  <c:v>0</c:v>
                </c:pt>
                <c:pt idx="12">
                  <c:v>0</c:v>
                </c:pt>
                <c:pt idx="13">
                  <c:v>0</c:v>
                </c:pt>
                <c:pt idx="14">
                  <c:v>0</c:v>
                </c:pt>
                <c:pt idx="15">
                  <c:v>0</c:v>
                </c:pt>
                <c:pt idx="16">
                  <c:v>0</c:v>
                </c:pt>
                <c:pt idx="17">
                  <c:v>0</c:v>
                </c:pt>
                <c:pt idx="18">
                  <c:v>0</c:v>
                </c:pt>
                <c:pt idx="19">
                  <c:v>0</c:v>
                </c:pt>
                <c:pt idx="20">
                  <c:v>0</c:v>
                </c:pt>
                <c:pt idx="21">
                  <c:v>0</c:v>
                </c:pt>
                <c:pt idx="22">
                  <c:v>50.381328582763672</c:v>
                </c:pt>
                <c:pt idx="23">
                  <c:v>59.601459503173828</c:v>
                </c:pt>
                <c:pt idx="24">
                  <c:v>67.870109558105469</c:v>
                </c:pt>
                <c:pt idx="25">
                  <c:v>74.641754150390625</c:v>
                </c:pt>
                <c:pt idx="26">
                  <c:v>79.436485290527344</c:v>
                </c:pt>
                <c:pt idx="27">
                  <c:v>81.845344543457031</c:v>
                </c:pt>
                <c:pt idx="28">
                  <c:v>81.57550048828125</c:v>
                </c:pt>
                <c:pt idx="29">
                  <c:v>78.447555541992188</c:v>
                </c:pt>
                <c:pt idx="30">
                  <c:v>72.422142028808594</c:v>
                </c:pt>
                <c:pt idx="31">
                  <c:v>63.626499176025391</c:v>
                </c:pt>
                <c:pt idx="32">
                  <c:v>52.365074157714844</c:v>
                </c:pt>
                <c:pt idx="33">
                  <c:v>0</c:v>
                </c:pt>
                <c:pt idx="34">
                  <c:v>0</c:v>
                </c:pt>
                <c:pt idx="35">
                  <c:v>0</c:v>
                </c:pt>
                <c:pt idx="36">
                  <c:v>0</c:v>
                </c:pt>
                <c:pt idx="37">
                  <c:v>0</c:v>
                </c:pt>
                <c:pt idx="38">
                  <c:v>0</c:v>
                </c:pt>
                <c:pt idx="39">
                  <c:v>0</c:v>
                </c:pt>
                <c:pt idx="40">
                  <c:v>0</c:v>
                </c:pt>
                <c:pt idx="41">
                  <c:v>0</c:v>
                </c:pt>
                <c:pt idx="42">
                  <c:v>0</c:v>
                </c:pt>
              </c:numCache>
            </c:numRef>
          </c:val>
          <c:smooth val="0"/>
          <c:extLst>
            <c:ext xmlns:c16="http://schemas.microsoft.com/office/drawing/2014/chart" uri="{C3380CC4-5D6E-409C-BE32-E72D297353CC}">
              <c16:uniqueId val="{00000002-F686-48CF-9704-12FEA22283DE}"/>
            </c:ext>
          </c:extLst>
        </c:ser>
        <c:ser>
          <c:idx val="3"/>
          <c:order val="3"/>
          <c:tx>
            <c:strRef>
              <c:f>Females!$E$1</c:f>
              <c:strCache>
                <c:ptCount val="1"/>
                <c:pt idx="0">
                  <c:v>RIF40_m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Females!$E$2:$E$44</c:f>
              <c:numCache>
                <c:formatCode>0_ </c:formatCode>
                <c:ptCount val="43"/>
                <c:pt idx="0">
                  <c:v>191.24761962890625</c:v>
                </c:pt>
                <c:pt idx="1">
                  <c:v>223.06239318847656</c:v>
                </c:pt>
                <c:pt idx="2">
                  <c:v>240.12541198730469</c:v>
                </c:pt>
                <c:pt idx="3">
                  <c:v>245.43553161621094</c:v>
                </c:pt>
                <c:pt idx="4">
                  <c:v>241.65582275390625</c:v>
                </c:pt>
                <c:pt idx="5">
                  <c:v>231.13037109375</c:v>
                </c:pt>
                <c:pt idx="6">
                  <c:v>215.90106201171875</c:v>
                </c:pt>
                <c:pt idx="7">
                  <c:v>197.72517395019531</c:v>
                </c:pt>
                <c:pt idx="8">
                  <c:v>178.09088134765625</c:v>
                </c:pt>
                <c:pt idx="9">
                  <c:v>158.23493957519531</c:v>
                </c:pt>
                <c:pt idx="10">
                  <c:v>139.16001892089844</c:v>
                </c:pt>
                <c:pt idx="11">
                  <c:v>121.65108489990234</c:v>
                </c:pt>
                <c:pt idx="12">
                  <c:v>106.29163360595703</c:v>
                </c:pt>
                <c:pt idx="13">
                  <c:v>93.481185913085938</c:v>
                </c:pt>
                <c:pt idx="14">
                  <c:v>83.453231811523438</c:v>
                </c:pt>
                <c:pt idx="15">
                  <c:v>76.288742065429688</c:v>
                </c:pt>
                <c:pt idx="16">
                  <c:v>71.938095092773438</c:v>
                </c:pt>
                <c:pt idx="17">
                  <c:v>70.232887268066406</c:v>
                </c:pt>
                <c:pt idx="18">
                  <c:v>70.906166076660156</c:v>
                </c:pt>
                <c:pt idx="19">
                  <c:v>73.608161926269531</c:v>
                </c:pt>
                <c:pt idx="20">
                  <c:v>77.923187255859375</c:v>
                </c:pt>
                <c:pt idx="21">
                  <c:v>83.38421630859375</c:v>
                </c:pt>
                <c:pt idx="22">
                  <c:v>89.496543884277344</c:v>
                </c:pt>
                <c:pt idx="23">
                  <c:v>95.745590209960938</c:v>
                </c:pt>
                <c:pt idx="24">
                  <c:v>101.62171936035156</c:v>
                </c:pt>
                <c:pt idx="25">
                  <c:v>106.63141632080078</c:v>
                </c:pt>
                <c:pt idx="26">
                  <c:v>110.31981658935547</c:v>
                </c:pt>
                <c:pt idx="27">
                  <c:v>112.27517700195313</c:v>
                </c:pt>
                <c:pt idx="28">
                  <c:v>112.16714477539063</c:v>
                </c:pt>
                <c:pt idx="29">
                  <c:v>109.74445343017578</c:v>
                </c:pt>
                <c:pt idx="30">
                  <c:v>104.85746765136719</c:v>
                </c:pt>
                <c:pt idx="31">
                  <c:v>97.480644226074219</c:v>
                </c:pt>
                <c:pt idx="32">
                  <c:v>87.721519470214844</c:v>
                </c:pt>
                <c:pt idx="33">
                  <c:v>75.838714599609375</c:v>
                </c:pt>
                <c:pt idx="34">
                  <c:v>62.264442443847656</c:v>
                </c:pt>
                <c:pt idx="35">
                  <c:v>0</c:v>
                </c:pt>
                <c:pt idx="36">
                  <c:v>0</c:v>
                </c:pt>
                <c:pt idx="37">
                  <c:v>0</c:v>
                </c:pt>
                <c:pt idx="38">
                  <c:v>0</c:v>
                </c:pt>
                <c:pt idx="39">
                  <c:v>0</c:v>
                </c:pt>
                <c:pt idx="40">
                  <c:v>0</c:v>
                </c:pt>
                <c:pt idx="41">
                  <c:v>0</c:v>
                </c:pt>
                <c:pt idx="42">
                  <c:v>0</c:v>
                </c:pt>
              </c:numCache>
            </c:numRef>
          </c:val>
          <c:smooth val="0"/>
          <c:extLst>
            <c:ext xmlns:c16="http://schemas.microsoft.com/office/drawing/2014/chart" uri="{C3380CC4-5D6E-409C-BE32-E72D297353CC}">
              <c16:uniqueId val="{00000003-F686-48CF-9704-12FEA22283DE}"/>
            </c:ext>
          </c:extLst>
        </c:ser>
        <c:ser>
          <c:idx val="4"/>
          <c:order val="4"/>
          <c:tx>
            <c:strRef>
              <c:f>Females!$F$1</c:f>
              <c:strCache>
                <c:ptCount val="1"/>
                <c:pt idx="0">
                  <c:v>RIF50_m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Females!$F$2:$F$44</c:f>
              <c:numCache>
                <c:formatCode>0_ </c:formatCode>
                <c:ptCount val="43"/>
                <c:pt idx="0">
                  <c:v>225.96919250488281</c:v>
                </c:pt>
                <c:pt idx="1">
                  <c:v>246.99012756347656</c:v>
                </c:pt>
                <c:pt idx="2">
                  <c:v>258.90948486328125</c:v>
                </c:pt>
                <c:pt idx="3">
                  <c:v>263.50933837890625</c:v>
                </c:pt>
                <c:pt idx="4">
                  <c:v>262.37841796875</c:v>
                </c:pt>
                <c:pt idx="5">
                  <c:v>256.921630859375</c:v>
                </c:pt>
                <c:pt idx="6">
                  <c:v>248.36909484863281</c:v>
                </c:pt>
                <c:pt idx="7">
                  <c:v>237.78578186035156</c:v>
                </c:pt>
                <c:pt idx="8">
                  <c:v>226.08015441894531</c:v>
                </c:pt>
                <c:pt idx="9">
                  <c:v>214.01374816894531</c:v>
                </c:pt>
                <c:pt idx="10">
                  <c:v>202.21078491210938</c:v>
                </c:pt>
                <c:pt idx="11">
                  <c:v>191.16708374023438</c:v>
                </c:pt>
                <c:pt idx="12">
                  <c:v>181.259033203125</c:v>
                </c:pt>
                <c:pt idx="13">
                  <c:v>172.75315856933594</c:v>
                </c:pt>
                <c:pt idx="14">
                  <c:v>165.81597900390625</c:v>
                </c:pt>
                <c:pt idx="15">
                  <c:v>160.52142333984375</c:v>
                </c:pt>
                <c:pt idx="16">
                  <c:v>156.86289978027344</c:v>
                </c:pt>
                <c:pt idx="17">
                  <c:v>154.75973510742188</c:v>
                </c:pt>
                <c:pt idx="18">
                  <c:v>154.06828308105469</c:v>
                </c:pt>
                <c:pt idx="19">
                  <c:v>154.590576171875</c:v>
                </c:pt>
                <c:pt idx="20">
                  <c:v>156.0836181640625</c:v>
                </c:pt>
                <c:pt idx="21">
                  <c:v>158.26736450195313</c:v>
                </c:pt>
                <c:pt idx="22">
                  <c:v>160.83769226074219</c:v>
                </c:pt>
                <c:pt idx="23">
                  <c:v>163.47073364257813</c:v>
                </c:pt>
                <c:pt idx="24">
                  <c:v>165.83644104003906</c:v>
                </c:pt>
                <c:pt idx="25">
                  <c:v>167.60478210449219</c:v>
                </c:pt>
                <c:pt idx="26">
                  <c:v>168.45805358886719</c:v>
                </c:pt>
                <c:pt idx="27">
                  <c:v>168.0933837890625</c:v>
                </c:pt>
                <c:pt idx="28">
                  <c:v>166.24368286132813</c:v>
                </c:pt>
                <c:pt idx="29">
                  <c:v>162.67643737792969</c:v>
                </c:pt>
                <c:pt idx="30">
                  <c:v>157.2060546875</c:v>
                </c:pt>
                <c:pt idx="31">
                  <c:v>149.70616149902344</c:v>
                </c:pt>
                <c:pt idx="32">
                  <c:v>140.1146240234375</c:v>
                </c:pt>
                <c:pt idx="33">
                  <c:v>128.44334411621094</c:v>
                </c:pt>
                <c:pt idx="34">
                  <c:v>114.79066467285156</c:v>
                </c:pt>
                <c:pt idx="35">
                  <c:v>99.3511962890625</c:v>
                </c:pt>
                <c:pt idx="36">
                  <c:v>82.420791625976563</c:v>
                </c:pt>
                <c:pt idx="37">
                  <c:v>64.403923034667969</c:v>
                </c:pt>
                <c:pt idx="38">
                  <c:v>0</c:v>
                </c:pt>
                <c:pt idx="39">
                  <c:v>0</c:v>
                </c:pt>
                <c:pt idx="40">
                  <c:v>0</c:v>
                </c:pt>
                <c:pt idx="41">
                  <c:v>0</c:v>
                </c:pt>
                <c:pt idx="42">
                  <c:v>0</c:v>
                </c:pt>
              </c:numCache>
            </c:numRef>
          </c:val>
          <c:smooth val="0"/>
          <c:extLst>
            <c:ext xmlns:c16="http://schemas.microsoft.com/office/drawing/2014/chart" uri="{C3380CC4-5D6E-409C-BE32-E72D297353CC}">
              <c16:uniqueId val="{00000004-F686-48CF-9704-12FEA22283DE}"/>
            </c:ext>
          </c:extLst>
        </c:ser>
        <c:ser>
          <c:idx val="5"/>
          <c:order val="5"/>
          <c:tx>
            <c:strRef>
              <c:f>Females!$G$1</c:f>
              <c:strCache>
                <c:ptCount val="1"/>
                <c:pt idx="0">
                  <c:v>RIF60_m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Females!$G$2:$G$44</c:f>
              <c:numCache>
                <c:formatCode>0_ </c:formatCode>
                <c:ptCount val="43"/>
                <c:pt idx="0">
                  <c:v>217.01383972167969</c:v>
                </c:pt>
                <c:pt idx="1">
                  <c:v>270.92669677734375</c:v>
                </c:pt>
                <c:pt idx="2">
                  <c:v>306.27883911132813</c:v>
                </c:pt>
                <c:pt idx="3">
                  <c:v>326.6412353515625</c:v>
                </c:pt>
                <c:pt idx="4">
                  <c:v>335.1983642578125</c:v>
                </c:pt>
                <c:pt idx="5">
                  <c:v>334.76681518554688</c:v>
                </c:pt>
                <c:pt idx="6">
                  <c:v>327.81365966796875</c:v>
                </c:pt>
                <c:pt idx="7">
                  <c:v>316.47564697265625</c:v>
                </c:pt>
                <c:pt idx="8">
                  <c:v>302.57632446289063</c:v>
                </c:pt>
                <c:pt idx="9">
                  <c:v>287.6453857421875</c:v>
                </c:pt>
                <c:pt idx="10">
                  <c:v>272.93780517578125</c:v>
                </c:pt>
                <c:pt idx="11">
                  <c:v>259.45159912109375</c:v>
                </c:pt>
                <c:pt idx="12">
                  <c:v>247.94581604003906</c:v>
                </c:pt>
                <c:pt idx="13">
                  <c:v>238.95962524414063</c:v>
                </c:pt>
                <c:pt idx="14">
                  <c:v>232.83209228515625</c:v>
                </c:pt>
                <c:pt idx="15">
                  <c:v>229.71694946289063</c:v>
                </c:pt>
                <c:pt idx="16">
                  <c:v>229.60664367675781</c:v>
                </c:pt>
                <c:pt idx="17">
                  <c:v>232.34532165527344</c:v>
                </c:pt>
                <c:pt idx="18">
                  <c:v>237.65101623535156</c:v>
                </c:pt>
                <c:pt idx="19">
                  <c:v>245.1329345703125</c:v>
                </c:pt>
                <c:pt idx="20">
                  <c:v>254.3099365234375</c:v>
                </c:pt>
                <c:pt idx="21">
                  <c:v>264.6265869140625</c:v>
                </c:pt>
                <c:pt idx="22">
                  <c:v>275.47909545898438</c:v>
                </c:pt>
                <c:pt idx="23">
                  <c:v>286.22390747070313</c:v>
                </c:pt>
                <c:pt idx="24">
                  <c:v>296.20486450195313</c:v>
                </c:pt>
                <c:pt idx="25">
                  <c:v>304.76547241210938</c:v>
                </c:pt>
                <c:pt idx="26">
                  <c:v>311.27377319335938</c:v>
                </c:pt>
                <c:pt idx="27">
                  <c:v>315.12701416015625</c:v>
                </c:pt>
                <c:pt idx="28">
                  <c:v>315.79379272460938</c:v>
                </c:pt>
                <c:pt idx="29">
                  <c:v>312.81155395507813</c:v>
                </c:pt>
                <c:pt idx="30">
                  <c:v>305.81118774414063</c:v>
                </c:pt>
                <c:pt idx="31">
                  <c:v>294.54171752929688</c:v>
                </c:pt>
                <c:pt idx="32">
                  <c:v>278.8802490234375</c:v>
                </c:pt>
                <c:pt idx="33">
                  <c:v>258.8516845703125</c:v>
                </c:pt>
                <c:pt idx="34">
                  <c:v>234.6533203125</c:v>
                </c:pt>
                <c:pt idx="35">
                  <c:v>206.67466735839844</c:v>
                </c:pt>
                <c:pt idx="36">
                  <c:v>175.50726318359375</c:v>
                </c:pt>
                <c:pt idx="37">
                  <c:v>141.95956420898438</c:v>
                </c:pt>
                <c:pt idx="38">
                  <c:v>107.08643341064453</c:v>
                </c:pt>
                <c:pt idx="39">
                  <c:v>72.218849182128906</c:v>
                </c:pt>
                <c:pt idx="40">
                  <c:v>0</c:v>
                </c:pt>
                <c:pt idx="41">
                  <c:v>0</c:v>
                </c:pt>
                <c:pt idx="42">
                  <c:v>0</c:v>
                </c:pt>
              </c:numCache>
            </c:numRef>
          </c:val>
          <c:smooth val="0"/>
          <c:extLst>
            <c:ext xmlns:c16="http://schemas.microsoft.com/office/drawing/2014/chart" uri="{C3380CC4-5D6E-409C-BE32-E72D297353CC}">
              <c16:uniqueId val="{00000005-F686-48CF-9704-12FEA22283DE}"/>
            </c:ext>
          </c:extLst>
        </c:ser>
        <c:ser>
          <c:idx val="6"/>
          <c:order val="6"/>
          <c:tx>
            <c:strRef>
              <c:f>Females!$H$1</c:f>
              <c:strCache>
                <c:ptCount val="1"/>
                <c:pt idx="0">
                  <c:v>RIF70_m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Females!$H$2:$H$44</c:f>
              <c:numCache>
                <c:formatCode>0_ </c:formatCode>
                <c:ptCount val="43"/>
                <c:pt idx="0">
                  <c:v>257.05825805664063</c:v>
                </c:pt>
                <c:pt idx="1">
                  <c:v>302.556884765625</c:v>
                </c:pt>
                <c:pt idx="2">
                  <c:v>333.32656860351563</c:v>
                </c:pt>
                <c:pt idx="3">
                  <c:v>352.26092529296875</c:v>
                </c:pt>
                <c:pt idx="4">
                  <c:v>361.93771362304688</c:v>
                </c:pt>
                <c:pt idx="5">
                  <c:v>364.63397216796875</c:v>
                </c:pt>
                <c:pt idx="6">
                  <c:v>362.340576171875</c:v>
                </c:pt>
                <c:pt idx="7">
                  <c:v>356.7779541015625</c:v>
                </c:pt>
                <c:pt idx="8">
                  <c:v>349.40969848632813</c:v>
                </c:pt>
                <c:pt idx="9">
                  <c:v>341.45806884765625</c:v>
                </c:pt>
                <c:pt idx="10">
                  <c:v>333.9195556640625</c:v>
                </c:pt>
                <c:pt idx="11">
                  <c:v>327.57904052734375</c:v>
                </c:pt>
                <c:pt idx="12">
                  <c:v>323.02438354492188</c:v>
                </c:pt>
                <c:pt idx="13">
                  <c:v>320.66165161132813</c:v>
                </c:pt>
                <c:pt idx="14">
                  <c:v>320.7310791015625</c:v>
                </c:pt>
                <c:pt idx="15">
                  <c:v>323.31903076171875</c:v>
                </c:pt>
                <c:pt idx="16">
                  <c:v>328.377197265625</c:v>
                </c:pt>
                <c:pt idx="17">
                  <c:v>335.73318481445313</c:v>
                </c:pt>
                <c:pt idx="18">
                  <c:v>345.10824584960938</c:v>
                </c:pt>
                <c:pt idx="19">
                  <c:v>356.13128662109375</c:v>
                </c:pt>
                <c:pt idx="20">
                  <c:v>368.35369873046875</c:v>
                </c:pt>
                <c:pt idx="21">
                  <c:v>381.26223754882813</c:v>
                </c:pt>
                <c:pt idx="22">
                  <c:v>394.29989624023438</c:v>
                </c:pt>
                <c:pt idx="23">
                  <c:v>406.87286376953125</c:v>
                </c:pt>
                <c:pt idx="24">
                  <c:v>418.37234497070313</c:v>
                </c:pt>
                <c:pt idx="25">
                  <c:v>428.18447875976563</c:v>
                </c:pt>
                <c:pt idx="26">
                  <c:v>435.71023559570313</c:v>
                </c:pt>
                <c:pt idx="27">
                  <c:v>440.36929321289063</c:v>
                </c:pt>
                <c:pt idx="28">
                  <c:v>441.63385009765625</c:v>
                </c:pt>
                <c:pt idx="29">
                  <c:v>439.02667236328125</c:v>
                </c:pt>
                <c:pt idx="30">
                  <c:v>432.140869140625</c:v>
                </c:pt>
                <c:pt idx="31">
                  <c:v>420.65972900390625</c:v>
                </c:pt>
                <c:pt idx="32">
                  <c:v>404.36480712890625</c:v>
                </c:pt>
                <c:pt idx="33">
                  <c:v>383.15164184570313</c:v>
                </c:pt>
                <c:pt idx="34">
                  <c:v>357.04965209960938</c:v>
                </c:pt>
                <c:pt idx="35">
                  <c:v>326.238037109375</c:v>
                </c:pt>
                <c:pt idx="36">
                  <c:v>291.05374145507813</c:v>
                </c:pt>
                <c:pt idx="37">
                  <c:v>252.00334167480469</c:v>
                </c:pt>
                <c:pt idx="38">
                  <c:v>209.78680419921875</c:v>
                </c:pt>
                <c:pt idx="39">
                  <c:v>165.32142639160156</c:v>
                </c:pt>
                <c:pt idx="40">
                  <c:v>119.7178955078125</c:v>
                </c:pt>
                <c:pt idx="41">
                  <c:v>74.351844787597656</c:v>
                </c:pt>
                <c:pt idx="42">
                  <c:v>0</c:v>
                </c:pt>
              </c:numCache>
            </c:numRef>
          </c:val>
          <c:smooth val="0"/>
          <c:extLst>
            <c:ext xmlns:c16="http://schemas.microsoft.com/office/drawing/2014/chart" uri="{C3380CC4-5D6E-409C-BE32-E72D297353CC}">
              <c16:uniqueId val="{00000006-F686-48CF-9704-12FEA22283DE}"/>
            </c:ext>
          </c:extLst>
        </c:ser>
        <c:ser>
          <c:idx val="7"/>
          <c:order val="7"/>
          <c:tx>
            <c:strRef>
              <c:f>Females!$I$1</c:f>
              <c:strCache>
                <c:ptCount val="1"/>
                <c:pt idx="0">
                  <c:v>RIF80_m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Females!$I$2:$I$44</c:f>
              <c:numCache>
                <c:formatCode>0_ </c:formatCode>
                <c:ptCount val="43"/>
                <c:pt idx="0">
                  <c:v>248.11448669433594</c:v>
                </c:pt>
                <c:pt idx="1">
                  <c:v>303.54257202148438</c:v>
                </c:pt>
                <c:pt idx="2">
                  <c:v>344.16265869140625</c:v>
                </c:pt>
                <c:pt idx="3">
                  <c:v>372.74411010742188</c:v>
                </c:pt>
                <c:pt idx="4">
                  <c:v>391.76766967773438</c:v>
                </c:pt>
                <c:pt idx="5">
                  <c:v>403.43820190429688</c:v>
                </c:pt>
                <c:pt idx="6">
                  <c:v>409.69729614257813</c:v>
                </c:pt>
                <c:pt idx="7">
                  <c:v>412.23638916015625</c:v>
                </c:pt>
                <c:pt idx="8">
                  <c:v>412.50863647460938</c:v>
                </c:pt>
                <c:pt idx="9">
                  <c:v>411.74215698242188</c:v>
                </c:pt>
                <c:pt idx="10">
                  <c:v>410.95297241210938</c:v>
                </c:pt>
                <c:pt idx="11">
                  <c:v>410.95748901367188</c:v>
                </c:pt>
                <c:pt idx="12">
                  <c:v>412.38473510742188</c:v>
                </c:pt>
                <c:pt idx="13">
                  <c:v>415.68936157226563</c:v>
                </c:pt>
                <c:pt idx="14">
                  <c:v>421.16537475585938</c:v>
                </c:pt>
                <c:pt idx="15">
                  <c:v>428.95614624023438</c:v>
                </c:pt>
                <c:pt idx="16">
                  <c:v>439.07098388671875</c:v>
                </c:pt>
                <c:pt idx="17">
                  <c:v>451.39404296875</c:v>
                </c:pt>
                <c:pt idx="18">
                  <c:v>465.69955444335938</c:v>
                </c:pt>
                <c:pt idx="19">
                  <c:v>481.66363525390625</c:v>
                </c:pt>
                <c:pt idx="20">
                  <c:v>498.87710571289063</c:v>
                </c:pt>
                <c:pt idx="21">
                  <c:v>516.8563232421875</c:v>
                </c:pt>
                <c:pt idx="22">
                  <c:v>535.0611572265625</c:v>
                </c:pt>
                <c:pt idx="23">
                  <c:v>552.9007568359375</c:v>
                </c:pt>
                <c:pt idx="24">
                  <c:v>569.7523193359375</c:v>
                </c:pt>
                <c:pt idx="25">
                  <c:v>584.9693603515625</c:v>
                </c:pt>
                <c:pt idx="26">
                  <c:v>597.89892578125</c:v>
                </c:pt>
                <c:pt idx="27">
                  <c:v>607.88470458984375</c:v>
                </c:pt>
                <c:pt idx="28">
                  <c:v>614.2960205078125</c:v>
                </c:pt>
                <c:pt idx="29">
                  <c:v>616.5260009765625</c:v>
                </c:pt>
                <c:pt idx="30">
                  <c:v>614.00872802734375</c:v>
                </c:pt>
                <c:pt idx="31">
                  <c:v>606.23577880859375</c:v>
                </c:pt>
                <c:pt idx="32">
                  <c:v>592.763427734375</c:v>
                </c:pt>
                <c:pt idx="33">
                  <c:v>573.2259521484375</c:v>
                </c:pt>
                <c:pt idx="34">
                  <c:v>547.35260009765625</c:v>
                </c:pt>
                <c:pt idx="35">
                  <c:v>514.981201171875</c:v>
                </c:pt>
                <c:pt idx="36">
                  <c:v>476.06488037109375</c:v>
                </c:pt>
                <c:pt idx="37">
                  <c:v>430.68228149414063</c:v>
                </c:pt>
                <c:pt idx="38">
                  <c:v>379.05776977539063</c:v>
                </c:pt>
                <c:pt idx="39">
                  <c:v>321.58197021484375</c:v>
                </c:pt>
                <c:pt idx="40">
                  <c:v>258.79119873046875</c:v>
                </c:pt>
                <c:pt idx="41">
                  <c:v>191.42857360839844</c:v>
                </c:pt>
                <c:pt idx="42">
                  <c:v>120.44893646240234</c:v>
                </c:pt>
              </c:numCache>
            </c:numRef>
          </c:val>
          <c:smooth val="0"/>
          <c:extLst>
            <c:ext xmlns:c16="http://schemas.microsoft.com/office/drawing/2014/chart" uri="{C3380CC4-5D6E-409C-BE32-E72D297353CC}">
              <c16:uniqueId val="{00000007-F686-48CF-9704-12FEA22283DE}"/>
            </c:ext>
          </c:extLst>
        </c:ser>
        <c:ser>
          <c:idx val="8"/>
          <c:order val="8"/>
          <c:tx>
            <c:strRef>
              <c:f>Females!$J$1</c:f>
              <c:strCache>
                <c:ptCount val="1"/>
                <c:pt idx="0">
                  <c:v>RIF90_m</c:v>
                </c:pt>
              </c:strCache>
            </c:strRef>
          </c:tx>
          <c:marker>
            <c:symbol val="none"/>
          </c:marker>
          <c:cat>
            <c:numRef>
              <c:f>Females!$A$2:$A$44</c:f>
              <c:numCache>
                <c:formatCode>General</c:formatCode>
                <c:ptCount val="43"/>
                <c:pt idx="0">
                  <c:v>23</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numCache>
            </c:numRef>
          </c:cat>
          <c:val>
            <c:numRef>
              <c:f>Females!$J$2:$J$44</c:f>
              <c:numCache>
                <c:formatCode>0_ </c:formatCode>
                <c:ptCount val="43"/>
                <c:pt idx="0">
                  <c:v>314.59649658203125</c:v>
                </c:pt>
                <c:pt idx="1">
                  <c:v>356.97372436523438</c:v>
                </c:pt>
                <c:pt idx="2">
                  <c:v>391.56283569335938</c:v>
                </c:pt>
                <c:pt idx="3">
                  <c:v>419.46316528320313</c:v>
                </c:pt>
                <c:pt idx="4">
                  <c:v>441.7093505859375</c:v>
                </c:pt>
                <c:pt idx="5">
                  <c:v>459.27059936523438</c:v>
                </c:pt>
                <c:pt idx="6">
                  <c:v>473.04995727539063</c:v>
                </c:pt>
                <c:pt idx="7">
                  <c:v>483.88381958007813</c:v>
                </c:pt>
                <c:pt idx="8">
                  <c:v>492.54104614257813</c:v>
                </c:pt>
                <c:pt idx="9">
                  <c:v>499.72244262695313</c:v>
                </c:pt>
                <c:pt idx="10">
                  <c:v>506.06008911132813</c:v>
                </c:pt>
                <c:pt idx="11">
                  <c:v>512.11651611328125</c:v>
                </c:pt>
                <c:pt idx="12">
                  <c:v>518.38427734375</c:v>
                </c:pt>
                <c:pt idx="13">
                  <c:v>525.2850341796875</c:v>
                </c:pt>
                <c:pt idx="14">
                  <c:v>533.16912841796875</c:v>
                </c:pt>
                <c:pt idx="15">
                  <c:v>542.314697265625</c:v>
                </c:pt>
                <c:pt idx="16">
                  <c:v>552.92706298828125</c:v>
                </c:pt>
                <c:pt idx="17">
                  <c:v>565.13824462890625</c:v>
                </c:pt>
                <c:pt idx="18">
                  <c:v>579.00604248046875</c:v>
                </c:pt>
                <c:pt idx="19">
                  <c:v>594.513427734375</c:v>
                </c:pt>
                <c:pt idx="20">
                  <c:v>611.5679931640625</c:v>
                </c:pt>
                <c:pt idx="21">
                  <c:v>630.00128173828125</c:v>
                </c:pt>
                <c:pt idx="22">
                  <c:v>649.56787109375</c:v>
                </c:pt>
                <c:pt idx="23">
                  <c:v>669.9449462890625</c:v>
                </c:pt>
                <c:pt idx="24">
                  <c:v>690.7315673828125</c:v>
                </c:pt>
                <c:pt idx="25">
                  <c:v>711.447998046875</c:v>
                </c:pt>
                <c:pt idx="26">
                  <c:v>731.53497314453125</c:v>
                </c:pt>
                <c:pt idx="27">
                  <c:v>750.3533935546875</c:v>
                </c:pt>
                <c:pt idx="28">
                  <c:v>767.182861328125</c:v>
                </c:pt>
                <c:pt idx="29">
                  <c:v>781.22186279296875</c:v>
                </c:pt>
                <c:pt idx="30">
                  <c:v>791.58660888671875</c:v>
                </c:pt>
                <c:pt idx="31">
                  <c:v>797.31048583984375</c:v>
                </c:pt>
                <c:pt idx="32">
                  <c:v>797.34344482421875</c:v>
                </c:pt>
                <c:pt idx="33">
                  <c:v>790.5513916015625</c:v>
                </c:pt>
                <c:pt idx="34">
                  <c:v>775.71533203125</c:v>
                </c:pt>
                <c:pt idx="35">
                  <c:v>751.53057861328125</c:v>
                </c:pt>
                <c:pt idx="36">
                  <c:v>716.60638427734375</c:v>
                </c:pt>
                <c:pt idx="37">
                  <c:v>669.46539306640625</c:v>
                </c:pt>
                <c:pt idx="38">
                  <c:v>608.5428466796875</c:v>
                </c:pt>
                <c:pt idx="39">
                  <c:v>532.18505859375</c:v>
                </c:pt>
                <c:pt idx="40">
                  <c:v>438.6507568359375</c:v>
                </c:pt>
                <c:pt idx="41">
                  <c:v>326.10797119140625</c:v>
                </c:pt>
                <c:pt idx="42">
                  <c:v>192.63685607910156</c:v>
                </c:pt>
              </c:numCache>
            </c:numRef>
          </c:val>
          <c:smooth val="0"/>
          <c:extLst>
            <c:ext xmlns:c16="http://schemas.microsoft.com/office/drawing/2014/chart" uri="{C3380CC4-5D6E-409C-BE32-E72D297353CC}">
              <c16:uniqueId val="{00000008-F686-48CF-9704-12FEA22283DE}"/>
            </c:ext>
          </c:extLst>
        </c:ser>
        <c:dLbls>
          <c:showLegendKey val="0"/>
          <c:showVal val="0"/>
          <c:showCatName val="0"/>
          <c:showSerName val="0"/>
          <c:showPercent val="0"/>
          <c:showBubbleSize val="0"/>
        </c:dLbls>
        <c:smooth val="0"/>
        <c:axId val="96613504"/>
        <c:axId val="96615040"/>
      </c:lineChart>
      <c:catAx>
        <c:axId val="96613504"/>
        <c:scaling>
          <c:orientation val="minMax"/>
        </c:scaling>
        <c:delete val="0"/>
        <c:axPos val="b"/>
        <c:numFmt formatCode="General" sourceLinked="1"/>
        <c:majorTickMark val="out"/>
        <c:minorTickMark val="none"/>
        <c:tickLblPos val="nextTo"/>
        <c:crossAx val="96615040"/>
        <c:crosses val="autoZero"/>
        <c:auto val="1"/>
        <c:lblAlgn val="ctr"/>
        <c:lblOffset val="100"/>
        <c:noMultiLvlLbl val="0"/>
      </c:catAx>
      <c:valAx>
        <c:axId val="96615040"/>
        <c:scaling>
          <c:orientation val="minMax"/>
          <c:max val="1500"/>
          <c:min val="0"/>
        </c:scaling>
        <c:delete val="0"/>
        <c:axPos val="l"/>
        <c:majorGridlines/>
        <c:numFmt formatCode="0_ " sourceLinked="1"/>
        <c:majorTickMark val="out"/>
        <c:minorTickMark val="none"/>
        <c:tickLblPos val="nextTo"/>
        <c:crossAx val="96613504"/>
        <c:crosses val="autoZero"/>
        <c:crossBetween val="between"/>
        <c:majorUnit val="150"/>
      </c:valAx>
    </c:plotArea>
    <c:legend>
      <c:legendPos val="r"/>
      <c:overlay val="0"/>
    </c:legend>
    <c:plotVisOnly val="1"/>
    <c:dispBlanksAs val="gap"/>
    <c:showDLblsOverMax val="0"/>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0.68781</cdr:x>
      <cdr:y>0.88853</cdr:y>
    </cdr:from>
    <cdr:to>
      <cdr:x>0.98489</cdr:x>
      <cdr:y>1</cdr:y>
    </cdr:to>
    <cdr:sp macro="" textlink="">
      <cdr:nvSpPr>
        <cdr:cNvPr id="2" name="テキスト ボックス 1">
          <a:extLst xmlns:a="http://schemas.openxmlformats.org/drawingml/2006/main">
            <a:ext uri="{FF2B5EF4-FFF2-40B4-BE49-F238E27FC236}">
              <a16:creationId xmlns:a16="http://schemas.microsoft.com/office/drawing/2014/main" id="{12795647-3E6F-48FD-ACEB-8935581C16A3}"/>
            </a:ext>
          </a:extLst>
        </cdr:cNvPr>
        <cdr:cNvSpPr txBox="1"/>
      </cdr:nvSpPr>
      <cdr:spPr>
        <a:xfrm xmlns:a="http://schemas.openxmlformats.org/drawingml/2006/main">
          <a:off x="3252789" y="2600324"/>
          <a:ext cx="1404937" cy="3262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a:latin typeface="+mn-lt"/>
              <a:ea typeface="+mn-ea"/>
              <a:cs typeface="+mn-cs"/>
            </a:rPr>
            <a:t>Houseold income</a:t>
          </a:r>
          <a:endParaRPr lang="ja-JP" altLang="en-US" sz="1100">
            <a:latin typeface="+mn-lt"/>
            <a:ea typeface="+mn-ea"/>
            <a:cs typeface="+mn-cs"/>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0.77793</cdr:x>
      <cdr:y>0.90612</cdr:y>
    </cdr:from>
    <cdr:to>
      <cdr:x>0.92193</cdr:x>
      <cdr:y>1</cdr:y>
    </cdr:to>
    <cdr:sp macro="" textlink="">
      <cdr:nvSpPr>
        <cdr:cNvPr id="2" name="テキスト ボックス 1">
          <a:extLst xmlns:a="http://schemas.openxmlformats.org/drawingml/2006/main">
            <a:ext uri="{FF2B5EF4-FFF2-40B4-BE49-F238E27FC236}">
              <a16:creationId xmlns:a16="http://schemas.microsoft.com/office/drawing/2014/main" id="{3D39538F-3159-4044-A6C9-F9934A9BAA4F}"/>
            </a:ext>
          </a:extLst>
        </cdr:cNvPr>
        <cdr:cNvSpPr txBox="1"/>
      </cdr:nvSpPr>
      <cdr:spPr>
        <a:xfrm xmlns:a="http://schemas.openxmlformats.org/drawingml/2006/main">
          <a:off x="3112130" y="3689696"/>
          <a:ext cx="576064" cy="3822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dirty="0"/>
            <a:t>Age</a:t>
          </a:r>
          <a:endParaRPr lang="ja-JP" altLang="en-US" sz="1100" dirty="0"/>
        </a:p>
      </cdr:txBody>
    </cdr:sp>
  </cdr:relSizeAnchor>
  <cdr:relSizeAnchor xmlns:cdr="http://schemas.openxmlformats.org/drawingml/2006/chartDrawing">
    <cdr:from>
      <cdr:x>0.70929</cdr:x>
      <cdr:y>0.15944</cdr:y>
    </cdr:from>
    <cdr:to>
      <cdr:x>1</cdr:x>
      <cdr:y>0.21038</cdr:y>
    </cdr:to>
    <cdr:sp macro="" textlink="">
      <cdr:nvSpPr>
        <cdr:cNvPr id="3" name="テキスト ボックス 2">
          <a:extLst xmlns:a="http://schemas.openxmlformats.org/drawingml/2006/main">
            <a:ext uri="{FF2B5EF4-FFF2-40B4-BE49-F238E27FC236}">
              <a16:creationId xmlns:a16="http://schemas.microsoft.com/office/drawing/2014/main" id="{82A9D667-8A05-46C4-ADD9-361084DC03BD}"/>
            </a:ext>
          </a:extLst>
        </cdr:cNvPr>
        <cdr:cNvSpPr txBox="1"/>
      </cdr:nvSpPr>
      <cdr:spPr>
        <a:xfrm xmlns:a="http://schemas.openxmlformats.org/drawingml/2006/main">
          <a:off x="2837540" y="649216"/>
          <a:ext cx="1162988" cy="2074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dirty="0"/>
            <a:t>By each decile</a:t>
          </a:r>
          <a:endParaRPr lang="ja-JP" alt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0.78613</cdr:x>
      <cdr:y>0.91082</cdr:y>
    </cdr:from>
    <cdr:to>
      <cdr:x>0.9276</cdr:x>
      <cdr:y>1</cdr:y>
    </cdr:to>
    <cdr:sp macro="" textlink="">
      <cdr:nvSpPr>
        <cdr:cNvPr id="2" name="テキスト ボックス 1">
          <a:extLst xmlns:a="http://schemas.openxmlformats.org/drawingml/2006/main">
            <a:ext uri="{FF2B5EF4-FFF2-40B4-BE49-F238E27FC236}">
              <a16:creationId xmlns:a16="http://schemas.microsoft.com/office/drawing/2014/main" id="{14E16C83-9317-4A87-97B5-D08EAA37805F}"/>
            </a:ext>
          </a:extLst>
        </cdr:cNvPr>
        <cdr:cNvSpPr txBox="1"/>
      </cdr:nvSpPr>
      <cdr:spPr>
        <a:xfrm xmlns:a="http://schemas.openxmlformats.org/drawingml/2006/main">
          <a:off x="3201098" y="3904010"/>
          <a:ext cx="576064" cy="38227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100" dirty="0"/>
            <a:t>Age</a:t>
          </a:r>
          <a:endParaRPr lang="ja-JP" altLang="en-US" sz="1100" dirty="0"/>
        </a:p>
      </cdr:txBody>
    </cdr:sp>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5A723954-148B-4810-99E8-73D4278E9BC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78368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16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06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578132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06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06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504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09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110290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7362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94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123760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04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B2B90E-27C0-4969-89EE-C67104EF1713}" type="datetimeFigureOut">
              <a:rPr kumimoji="1" lang="ja-JP" altLang="en-US" smtClean="0"/>
              <a:t>2020/1/9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416807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B2B90E-27C0-4969-89EE-C67104EF1713}" type="datetimeFigureOut">
              <a:rPr kumimoji="1" lang="ja-JP" altLang="en-US" smtClean="0"/>
              <a:t>2020/1/9</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723954-148B-4810-99E8-73D4278E9BC5}" type="slidenum">
              <a:rPr kumimoji="1" lang="ja-JP" altLang="en-US" smtClean="0"/>
              <a:t>‹#›</a:t>
            </a:fld>
            <a:endParaRPr kumimoji="1" lang="ja-JP" altLang="en-US"/>
          </a:p>
        </p:txBody>
      </p:sp>
    </p:spTree>
    <p:extLst>
      <p:ext uri="{BB962C8B-B14F-4D97-AF65-F5344CB8AC3E}">
        <p14:creationId xmlns:p14="http://schemas.microsoft.com/office/powerpoint/2010/main" val="3776917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irje.e.u-tokyo.ac.jp/journal/20110104.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tat.go.jp/english/data/shugyou/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stage.jst.go.jp/article/jps/48/0/48_KJ00009388804/_article/-char/j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ender.go.jp/kaigi/senmon/eikyou/siryo/pdf/ei29-5.pdf" TargetMode="External"/><Relationship Id="rId2" Type="http://schemas.openxmlformats.org/officeDocument/2006/relationships/hyperlink" Target="http://www.stat.go.jp/english/data/zensho/index.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stage.jst.go.jp/article/jps/28/0/28_KJ00009385083/_article/-char/j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lib.ocha.ac.jp/oab/42seikatsu/2016-11-21.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tat.go.jp/english/data/roudou/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4D864-30D4-49DE-9226-B9A4E6928CAF}"/>
              </a:ext>
            </a:extLst>
          </p:cNvPr>
          <p:cNvSpPr>
            <a:spLocks noGrp="1"/>
          </p:cNvSpPr>
          <p:nvPr>
            <p:ph type="ctrTitle"/>
          </p:nvPr>
        </p:nvSpPr>
        <p:spPr>
          <a:xfrm>
            <a:off x="2252312" y="1809549"/>
            <a:ext cx="7661709" cy="1577116"/>
          </a:xfrm>
        </p:spPr>
        <p:txBody>
          <a:bodyPr>
            <a:normAutofit fontScale="90000"/>
          </a:bodyPr>
          <a:lstStyle/>
          <a:p>
            <a:r>
              <a:rPr kumimoji="1" lang="en-US" altLang="ja-JP" dirty="0"/>
              <a:t>Micro Data Analysi</a:t>
            </a:r>
            <a:r>
              <a:rPr lang="en-US" altLang="ja-JP" dirty="0"/>
              <a:t>s Using Micro Data at Statistics Bureau</a:t>
            </a:r>
            <a:endParaRPr kumimoji="1" lang="ja-JP" altLang="en-US" dirty="0"/>
          </a:p>
        </p:txBody>
      </p:sp>
      <p:sp>
        <p:nvSpPr>
          <p:cNvPr id="3" name="字幕 2">
            <a:extLst>
              <a:ext uri="{FF2B5EF4-FFF2-40B4-BE49-F238E27FC236}">
                <a16:creationId xmlns:a16="http://schemas.microsoft.com/office/drawing/2014/main" id="{52EDF253-9902-49B7-942C-401ED5EFE004}"/>
              </a:ext>
            </a:extLst>
          </p:cNvPr>
          <p:cNvSpPr>
            <a:spLocks noGrp="1"/>
          </p:cNvSpPr>
          <p:nvPr>
            <p:ph type="subTitle" idx="1"/>
          </p:nvPr>
        </p:nvSpPr>
        <p:spPr>
          <a:xfrm>
            <a:off x="2663688" y="3657596"/>
            <a:ext cx="6844380" cy="1669777"/>
          </a:xfrm>
        </p:spPr>
        <p:txBody>
          <a:bodyPr>
            <a:normAutofit fontScale="55000" lnSpcReduction="20000"/>
          </a:bodyPr>
          <a:lstStyle/>
          <a:p>
            <a:pPr fontAlgn="base"/>
            <a:r>
              <a:rPr lang="en-US" altLang="ja-JP" b="1" dirty="0"/>
              <a:t>Conference</a:t>
            </a:r>
            <a:r>
              <a:rPr lang="ja-JP" altLang="en-US" b="1" dirty="0"/>
              <a:t> </a:t>
            </a:r>
            <a:r>
              <a:rPr lang="en-US" altLang="ja-JP" b="1" dirty="0"/>
              <a:t>on</a:t>
            </a:r>
            <a:r>
              <a:rPr lang="ja-JP" altLang="en-US" b="1" dirty="0"/>
              <a:t> </a:t>
            </a:r>
            <a:r>
              <a:rPr lang="en-US" altLang="ja-JP" b="1" dirty="0"/>
              <a:t>Introduction to Data and Resources </a:t>
            </a:r>
          </a:p>
          <a:p>
            <a:pPr fontAlgn="base"/>
            <a:r>
              <a:rPr lang="en-US" altLang="ja-JP" b="1" dirty="0"/>
              <a:t>Available at Statistics Bureau Japan</a:t>
            </a:r>
          </a:p>
          <a:p>
            <a:pPr fontAlgn="base"/>
            <a:r>
              <a:rPr lang="en-US" altLang="ja-JP" b="1" dirty="0"/>
              <a:t>At Nuffield College, Oxford, Jan 9</a:t>
            </a:r>
            <a:r>
              <a:rPr lang="en-US" altLang="ja-JP" b="1" baseline="30000" dirty="0"/>
              <a:t>th</a:t>
            </a:r>
            <a:r>
              <a:rPr lang="en-US" altLang="ja-JP" b="1" dirty="0"/>
              <a:t> 2020</a:t>
            </a:r>
          </a:p>
          <a:p>
            <a:pPr fontAlgn="base"/>
            <a:r>
              <a:rPr lang="en-US" altLang="ja-JP" b="1" dirty="0"/>
              <a:t>Nobuko Nagase PhD</a:t>
            </a:r>
          </a:p>
          <a:p>
            <a:pPr fontAlgn="base"/>
            <a:r>
              <a:rPr lang="en-US" altLang="ja-JP" b="1" dirty="0"/>
              <a:t>Professor of Labor Economics,  Advisor to President, </a:t>
            </a:r>
          </a:p>
          <a:p>
            <a:pPr fontAlgn="base"/>
            <a:r>
              <a:rPr lang="en-US" altLang="ja-JP" sz="2900" b="1" dirty="0">
                <a:solidFill>
                  <a:schemeClr val="accent5">
                    <a:lumMod val="75000"/>
                  </a:schemeClr>
                </a:solidFill>
              </a:rPr>
              <a:t>Ochanomizu University</a:t>
            </a:r>
            <a:r>
              <a:rPr lang="ja-JP" altLang="en-US" sz="2900" b="1" dirty="0">
                <a:solidFill>
                  <a:schemeClr val="accent5">
                    <a:lumMod val="75000"/>
                  </a:schemeClr>
                </a:solidFill>
              </a:rPr>
              <a:t>、</a:t>
            </a:r>
            <a:r>
              <a:rPr lang="en-US" altLang="ja-JP" b="1" dirty="0">
                <a:solidFill>
                  <a:schemeClr val="accent5">
                    <a:lumMod val="75000"/>
                  </a:schemeClr>
                </a:solidFill>
              </a:rPr>
              <a:t> </a:t>
            </a:r>
            <a:r>
              <a:rPr lang="ja-JP" altLang="en-US" b="1" dirty="0">
                <a:solidFill>
                  <a:schemeClr val="accent5">
                    <a:lumMod val="75000"/>
                  </a:schemeClr>
                </a:solidFill>
              </a:rPr>
              <a:t>お茶の水女子大学</a:t>
            </a:r>
            <a:endParaRPr lang="en-US" altLang="ja-JP" b="1" dirty="0">
              <a:solidFill>
                <a:schemeClr val="accent5">
                  <a:lumMod val="75000"/>
                </a:schemeClr>
              </a:solidFill>
            </a:endParaRPr>
          </a:p>
        </p:txBody>
      </p:sp>
      <p:pic>
        <p:nvPicPr>
          <p:cNvPr id="5" name="図 4">
            <a:extLst>
              <a:ext uri="{FF2B5EF4-FFF2-40B4-BE49-F238E27FC236}">
                <a16:creationId xmlns:a16="http://schemas.microsoft.com/office/drawing/2014/main" id="{B573874F-C4D5-4D9A-A95D-8638D3CCE041}"/>
              </a:ext>
            </a:extLst>
          </p:cNvPr>
          <p:cNvPicPr>
            <a:picLocks noChangeAspect="1"/>
          </p:cNvPicPr>
          <p:nvPr/>
        </p:nvPicPr>
        <p:blipFill>
          <a:blip r:embed="rId2"/>
          <a:stretch>
            <a:fillRect/>
          </a:stretch>
        </p:blipFill>
        <p:spPr>
          <a:xfrm>
            <a:off x="10039350" y="4492484"/>
            <a:ext cx="1914525" cy="2066925"/>
          </a:xfrm>
          <a:prstGeom prst="rect">
            <a:avLst/>
          </a:prstGeom>
        </p:spPr>
      </p:pic>
    </p:spTree>
    <p:extLst>
      <p:ext uri="{BB962C8B-B14F-4D97-AF65-F5344CB8AC3E}">
        <p14:creationId xmlns:p14="http://schemas.microsoft.com/office/powerpoint/2010/main" val="334708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A3351-4D18-4357-AD8A-4B732E008273}"/>
              </a:ext>
            </a:extLst>
          </p:cNvPr>
          <p:cNvSpPr>
            <a:spLocks noGrp="1"/>
          </p:cNvSpPr>
          <p:nvPr>
            <p:ph type="title"/>
          </p:nvPr>
        </p:nvSpPr>
        <p:spPr/>
        <p:txBody>
          <a:bodyPr>
            <a:normAutofit fontScale="90000"/>
          </a:bodyPr>
          <a:lstStyle/>
          <a:p>
            <a:r>
              <a:rPr kumimoji="1" lang="en-US" altLang="ja-JP" dirty="0"/>
              <a:t>Income Contingent University Loan Simulation</a:t>
            </a:r>
            <a:endParaRPr kumimoji="1" lang="ja-JP" altLang="en-US" dirty="0"/>
          </a:p>
        </p:txBody>
      </p:sp>
      <p:sp>
        <p:nvSpPr>
          <p:cNvPr id="3" name="コンテンツ プレースホルダー 2">
            <a:extLst>
              <a:ext uri="{FF2B5EF4-FFF2-40B4-BE49-F238E27FC236}">
                <a16:creationId xmlns:a16="http://schemas.microsoft.com/office/drawing/2014/main" id="{8E5175E5-688D-4D06-B7BC-DBE60A11DB98}"/>
              </a:ext>
            </a:extLst>
          </p:cNvPr>
          <p:cNvSpPr>
            <a:spLocks noGrp="1"/>
          </p:cNvSpPr>
          <p:nvPr>
            <p:ph idx="1"/>
          </p:nvPr>
        </p:nvSpPr>
        <p:spPr>
          <a:xfrm>
            <a:off x="1295401" y="2556932"/>
            <a:ext cx="9601196" cy="3318936"/>
          </a:xfrm>
        </p:spPr>
        <p:txBody>
          <a:bodyPr>
            <a:normAutofit fontScale="85000" lnSpcReduction="20000"/>
          </a:bodyPr>
          <a:lstStyle/>
          <a:p>
            <a:r>
              <a:rPr lang="en-US" altLang="ja-JP" dirty="0">
                <a:solidFill>
                  <a:srgbClr val="FF0000"/>
                </a:solidFill>
                <a:ea typeface="ＭＳ 明朝" panose="02020609040205080304" pitchFamily="17" charset="-128"/>
                <a:cs typeface="Times New Roman" panose="02020603050405020304" pitchFamily="18" charset="0"/>
              </a:rPr>
              <a:t>Shiro Armstrong, Dearden Lorraine, Masayuki Kobayashi, Nobuko Nagase(accepted 2018 Oct) “Student Loans in Japan: Current Problem and Possible Solutions” </a:t>
            </a:r>
            <a:r>
              <a:rPr lang="en-US" altLang="ja-JP" i="1" dirty="0">
                <a:solidFill>
                  <a:srgbClr val="FF0000"/>
                </a:solidFill>
                <a:ea typeface="ＭＳ 明朝" panose="02020609040205080304" pitchFamily="17" charset="-128"/>
                <a:cs typeface="Times New Roman" panose="02020603050405020304" pitchFamily="18" charset="0"/>
              </a:rPr>
              <a:t>Economics of Education Review</a:t>
            </a:r>
            <a:endParaRPr lang="ja-JP" altLang="en-US" dirty="0">
              <a:solidFill>
                <a:srgbClr val="FF0000"/>
              </a:solidFill>
            </a:endParaRPr>
          </a:p>
          <a:p>
            <a:r>
              <a:rPr kumimoji="1" lang="en-US" altLang="ja-JP" dirty="0"/>
              <a:t>This paper used Labor Force Survey as it is the most recent and representative </a:t>
            </a:r>
            <a:r>
              <a:rPr kumimoji="1" lang="en-US" altLang="ja-JP" dirty="0" err="1"/>
              <a:t>labour</a:t>
            </a:r>
            <a:r>
              <a:rPr kumimoji="1" lang="en-US" altLang="ja-JP" dirty="0"/>
              <a:t> survey university graduates’ income data of individuals and also of couples in Japan.</a:t>
            </a:r>
          </a:p>
          <a:p>
            <a:r>
              <a:rPr lang="en-US" altLang="ja-JP" dirty="0"/>
              <a:t>Labour Force Survey only has “earnings </a:t>
            </a:r>
            <a:r>
              <a:rPr lang="en-US" altLang="ja-JP" dirty="0" err="1"/>
              <a:t>blackets</a:t>
            </a:r>
            <a:r>
              <a:rPr lang="en-US" altLang="ja-JP" dirty="0"/>
              <a:t>”, unlike US Current Population Survey that reports exact earnings, so estimation simulation method was used to do quantile regression of 1 % to 99 %.</a:t>
            </a:r>
          </a:p>
          <a:p>
            <a:r>
              <a:rPr lang="en-US" altLang="ja-JP" dirty="0"/>
              <a:t>We did simulation on specific structure of income contingent student loan while looking at Australian and UK student loans, to see what income contingent structure would be successful to Japanese university graduate labor market.   </a:t>
            </a:r>
            <a:endParaRPr kumimoji="1" lang="ja-JP" altLang="en-US" dirty="0"/>
          </a:p>
        </p:txBody>
      </p:sp>
    </p:spTree>
    <p:extLst>
      <p:ext uri="{BB962C8B-B14F-4D97-AF65-F5344CB8AC3E}">
        <p14:creationId xmlns:p14="http://schemas.microsoft.com/office/powerpoint/2010/main" val="331201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4034" y="320040"/>
            <a:ext cx="7258072" cy="1323010"/>
          </a:xfrm>
        </p:spPr>
        <p:txBody>
          <a:bodyPr>
            <a:normAutofit fontScale="90000"/>
          </a:bodyPr>
          <a:lstStyle/>
          <a:p>
            <a:r>
              <a:rPr kumimoji="1" lang="en-US" altLang="ja-JP" dirty="0"/>
              <a:t>Rising percentage of students entering university</a:t>
            </a:r>
            <a:endParaRPr kumimoji="1" lang="ja-JP" altLang="en-US" dirty="0"/>
          </a:p>
        </p:txBody>
      </p:sp>
      <p:sp>
        <p:nvSpPr>
          <p:cNvPr id="3" name="コンテンツ プレースホルダ 2"/>
          <p:cNvSpPr>
            <a:spLocks noGrp="1"/>
          </p:cNvSpPr>
          <p:nvPr>
            <p:ph idx="1"/>
          </p:nvPr>
        </p:nvSpPr>
        <p:spPr/>
        <p:txBody>
          <a:bodyPr/>
          <a:lstStyle/>
          <a:p>
            <a:endParaRPr kumimoji="1" lang="en-US" altLang="ja-JP" dirty="0"/>
          </a:p>
          <a:p>
            <a:endParaRPr lang="en-US" altLang="ja-JP" dirty="0"/>
          </a:p>
          <a:p>
            <a:endParaRPr kumimoji="1" lang="ja-JP" altLang="en-US" dirty="0"/>
          </a:p>
        </p:txBody>
      </p:sp>
      <p:graphicFrame>
        <p:nvGraphicFramePr>
          <p:cNvPr id="4" name="グラフ 3"/>
          <p:cNvGraphicFramePr/>
          <p:nvPr/>
        </p:nvGraphicFramePr>
        <p:xfrm>
          <a:off x="2809853" y="1785926"/>
          <a:ext cx="5681685" cy="4262456"/>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2524100" y="6072206"/>
            <a:ext cx="6357982" cy="369332"/>
          </a:xfrm>
          <a:prstGeom prst="rect">
            <a:avLst/>
          </a:prstGeom>
          <a:noFill/>
        </p:spPr>
        <p:txBody>
          <a:bodyPr wrap="square" rtlCol="0">
            <a:spAutoFit/>
          </a:bodyPr>
          <a:lstStyle/>
          <a:p>
            <a:r>
              <a:rPr kumimoji="1" lang="en-US" altLang="ja-JP" dirty="0"/>
              <a:t>Source:   </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320040"/>
            <a:ext cx="7258072" cy="1323010"/>
          </a:xfrm>
        </p:spPr>
        <p:txBody>
          <a:bodyPr>
            <a:normAutofit fontScale="90000"/>
          </a:bodyPr>
          <a:lstStyle/>
          <a:p>
            <a:r>
              <a:rPr kumimoji="1" lang="en-US" altLang="ja-JP" dirty="0"/>
              <a:t>And Rising Percentage of Students with Student Loan</a:t>
            </a:r>
            <a:endParaRPr kumimoji="1" lang="ja-JP" altLang="en-US" dirty="0"/>
          </a:p>
        </p:txBody>
      </p:sp>
      <p:sp>
        <p:nvSpPr>
          <p:cNvPr id="3" name="コンテンツ プレースホルダ 2"/>
          <p:cNvSpPr>
            <a:spLocks noGrp="1"/>
          </p:cNvSpPr>
          <p:nvPr>
            <p:ph idx="1"/>
          </p:nvPr>
        </p:nvSpPr>
        <p:spPr/>
        <p:txBody>
          <a:bodyPr/>
          <a:lstStyle/>
          <a:p>
            <a:endParaRPr kumimoji="1" lang="en-US" altLang="ja-JP" dirty="0"/>
          </a:p>
          <a:p>
            <a:endParaRPr lang="en-US" altLang="ja-JP" dirty="0"/>
          </a:p>
          <a:p>
            <a:endParaRPr kumimoji="1" lang="ja-JP" altLang="en-US" dirty="0"/>
          </a:p>
        </p:txBody>
      </p:sp>
      <p:graphicFrame>
        <p:nvGraphicFramePr>
          <p:cNvPr id="4" name="グラフ 3"/>
          <p:cNvGraphicFramePr/>
          <p:nvPr/>
        </p:nvGraphicFramePr>
        <p:xfrm>
          <a:off x="2738415" y="1785926"/>
          <a:ext cx="5681685" cy="4262456"/>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5776864" y="5638960"/>
            <a:ext cx="6357982" cy="646331"/>
          </a:xfrm>
          <a:prstGeom prst="rect">
            <a:avLst/>
          </a:prstGeom>
          <a:noFill/>
        </p:spPr>
        <p:txBody>
          <a:bodyPr wrap="square" rtlCol="0">
            <a:spAutoFit/>
          </a:bodyPr>
          <a:lstStyle/>
          <a:p>
            <a:r>
              <a:rPr kumimoji="1" lang="en-US" altLang="ja-JP" dirty="0"/>
              <a:t>Student loan according to JASSO study </a:t>
            </a:r>
            <a:r>
              <a:rPr kumimoji="1" lang="en-US" altLang="ja-JP" dirty="0" err="1"/>
              <a:t>Gakusei</a:t>
            </a:r>
            <a:r>
              <a:rPr kumimoji="1" lang="en-US" altLang="ja-JP" dirty="0"/>
              <a:t> </a:t>
            </a:r>
            <a:r>
              <a:rPr kumimoji="1" lang="en-US" altLang="ja-JP" dirty="0" err="1"/>
              <a:t>Seikatsu</a:t>
            </a:r>
            <a:r>
              <a:rPr kumimoji="1" lang="en-US" altLang="ja-JP" dirty="0"/>
              <a:t> </a:t>
            </a:r>
            <a:r>
              <a:rPr kumimoji="1" lang="en-US" altLang="ja-JP" dirty="0" err="1"/>
              <a:t>Chosa</a:t>
            </a:r>
            <a:r>
              <a:rPr kumimoji="1" lang="en-US" altLang="ja-JP" dirty="0"/>
              <a:t> , student going to 4 year </a:t>
            </a:r>
            <a:r>
              <a:rPr kumimoji="1" lang="en-US" altLang="ja-JP" dirty="0" err="1"/>
              <a:t>univ</a:t>
            </a:r>
            <a:r>
              <a:rPr kumimoji="1" lang="en-US" altLang="ja-JP" dirty="0"/>
              <a:t> day course</a:t>
            </a:r>
            <a:endParaRPr kumimoji="1" lang="ja-JP" altLang="en-US" dirty="0"/>
          </a:p>
        </p:txBody>
      </p:sp>
    </p:spTree>
    <p:extLst>
      <p:ext uri="{BB962C8B-B14F-4D97-AF65-F5344CB8AC3E}">
        <p14:creationId xmlns:p14="http://schemas.microsoft.com/office/powerpoint/2010/main" val="33312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EB709-8D8F-4917-9269-47936D906A5F}"/>
              </a:ext>
            </a:extLst>
          </p:cNvPr>
          <p:cNvSpPr>
            <a:spLocks noGrp="1"/>
          </p:cNvSpPr>
          <p:nvPr>
            <p:ph type="title"/>
          </p:nvPr>
        </p:nvSpPr>
        <p:spPr/>
        <p:txBody>
          <a:bodyPr>
            <a:normAutofit fontScale="90000"/>
          </a:bodyPr>
          <a:lstStyle/>
          <a:p>
            <a:r>
              <a:rPr kumimoji="1" lang="en-US" altLang="ja-JP" dirty="0"/>
              <a:t>Who has JASSO student loans?</a:t>
            </a:r>
            <a:br>
              <a:rPr kumimoji="1" lang="en-US" altLang="ja-JP" dirty="0"/>
            </a:br>
            <a:r>
              <a:rPr kumimoji="1" lang="en-US" altLang="ja-JP" dirty="0"/>
              <a:t>  Using JASSO 2014 student survey </a:t>
            </a:r>
            <a:endParaRPr kumimoji="1" lang="ja-JP" altLang="en-US" dirty="0"/>
          </a:p>
        </p:txBody>
      </p:sp>
      <p:sp>
        <p:nvSpPr>
          <p:cNvPr id="3" name="コンテンツ プレースホルダー 2">
            <a:extLst>
              <a:ext uri="{FF2B5EF4-FFF2-40B4-BE49-F238E27FC236}">
                <a16:creationId xmlns:a16="http://schemas.microsoft.com/office/drawing/2014/main" id="{091AC927-CD5F-4940-B80D-A809033645DE}"/>
              </a:ext>
            </a:extLst>
          </p:cNvPr>
          <p:cNvSpPr>
            <a:spLocks noGrp="1"/>
          </p:cNvSpPr>
          <p:nvPr>
            <p:ph idx="1"/>
          </p:nvPr>
        </p:nvSpPr>
        <p:spPr/>
        <p:txBody>
          <a:bodyPr/>
          <a:lstStyle/>
          <a:p>
            <a:endParaRPr kumimoji="1" lang="en-US" altLang="ja-JP" dirty="0"/>
          </a:p>
          <a:p>
            <a:endParaRPr kumimoji="1" lang="ja-JP" altLang="en-US" dirty="0"/>
          </a:p>
        </p:txBody>
      </p:sp>
      <p:graphicFrame>
        <p:nvGraphicFramePr>
          <p:cNvPr id="4" name="グラフ 3">
            <a:extLst>
              <a:ext uri="{FF2B5EF4-FFF2-40B4-BE49-F238E27FC236}">
                <a16:creationId xmlns:a16="http://schemas.microsoft.com/office/drawing/2014/main" id="{CA3B1599-B8D8-4F53-85A0-7827109DB1AD}"/>
              </a:ext>
            </a:extLst>
          </p:cNvPr>
          <p:cNvGraphicFramePr>
            <a:graphicFrameLocks/>
          </p:cNvGraphicFramePr>
          <p:nvPr/>
        </p:nvGraphicFramePr>
        <p:xfrm>
          <a:off x="1739516" y="3573016"/>
          <a:ext cx="4032448" cy="26023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EB2C2289-AE29-4F6D-A05D-D4804D263443}"/>
              </a:ext>
            </a:extLst>
          </p:cNvPr>
          <p:cNvGraphicFramePr>
            <a:graphicFrameLocks/>
          </p:cNvGraphicFramePr>
          <p:nvPr/>
        </p:nvGraphicFramePr>
        <p:xfrm>
          <a:off x="5789996" y="3068960"/>
          <a:ext cx="4662489" cy="3240880"/>
        </p:xfrm>
        <a:graphic>
          <a:graphicData uri="http://schemas.openxmlformats.org/drawingml/2006/chart">
            <c:chart xmlns:c="http://schemas.openxmlformats.org/drawingml/2006/chart" xmlns:r="http://schemas.openxmlformats.org/officeDocument/2006/relationships" r:id="rId3"/>
          </a:graphicData>
        </a:graphic>
      </p:graphicFrame>
      <p:sp>
        <p:nvSpPr>
          <p:cNvPr id="6" name="吹き出し: 下矢印 5">
            <a:extLst>
              <a:ext uri="{FF2B5EF4-FFF2-40B4-BE49-F238E27FC236}">
                <a16:creationId xmlns:a16="http://schemas.microsoft.com/office/drawing/2014/main" id="{5846B7FC-3C73-4FA0-82C8-96BEB0F639F9}"/>
              </a:ext>
            </a:extLst>
          </p:cNvPr>
          <p:cNvSpPr/>
          <p:nvPr/>
        </p:nvSpPr>
        <p:spPr>
          <a:xfrm>
            <a:off x="2286013" y="2295507"/>
            <a:ext cx="2736304" cy="12961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Lower income households are more likely to have JASSO loan</a:t>
            </a:r>
            <a:endParaRPr kumimoji="1" lang="ja-JP" altLang="en-US" dirty="0"/>
          </a:p>
        </p:txBody>
      </p:sp>
      <p:sp>
        <p:nvSpPr>
          <p:cNvPr id="7" name="吹き出し: 下矢印 6">
            <a:extLst>
              <a:ext uri="{FF2B5EF4-FFF2-40B4-BE49-F238E27FC236}">
                <a16:creationId xmlns:a16="http://schemas.microsoft.com/office/drawing/2014/main" id="{1D62659A-BF64-4D22-BD84-002B05719FEA}"/>
              </a:ext>
            </a:extLst>
          </p:cNvPr>
          <p:cNvSpPr/>
          <p:nvPr/>
        </p:nvSpPr>
        <p:spPr>
          <a:xfrm>
            <a:off x="5771965" y="1916832"/>
            <a:ext cx="4428492" cy="12241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Prefectural public universities and those living away from home are more likely to have JASSO loans</a:t>
            </a:r>
            <a:endParaRPr kumimoji="1" lang="ja-JP" altLang="en-US" dirty="0"/>
          </a:p>
        </p:txBody>
      </p:sp>
    </p:spTree>
    <p:extLst>
      <p:ext uri="{BB962C8B-B14F-4D97-AF65-F5344CB8AC3E}">
        <p14:creationId xmlns:p14="http://schemas.microsoft.com/office/powerpoint/2010/main" val="218453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24100" y="1"/>
            <a:ext cx="7543800" cy="1450757"/>
          </a:xfrm>
        </p:spPr>
        <p:txBody>
          <a:bodyPr/>
          <a:lstStyle/>
          <a:p>
            <a:r>
              <a:rPr kumimoji="1" lang="en-US" altLang="ja-JP" dirty="0"/>
              <a:t>Average JASSO Debt </a:t>
            </a:r>
            <a:br>
              <a:rPr kumimoji="1" lang="en-US" altLang="ja-JP" dirty="0"/>
            </a:br>
            <a:endParaRPr kumimoji="1" lang="ja-JP" altLang="en-US" dirty="0"/>
          </a:p>
        </p:txBody>
      </p:sp>
      <p:sp>
        <p:nvSpPr>
          <p:cNvPr id="3" name="コンテンツ プレースホルダ 2"/>
          <p:cNvSpPr>
            <a:spLocks noGrp="1"/>
          </p:cNvSpPr>
          <p:nvPr>
            <p:ph idx="1"/>
          </p:nvPr>
        </p:nvSpPr>
        <p:spPr>
          <a:xfrm>
            <a:off x="1703512" y="1556792"/>
            <a:ext cx="8568952" cy="4104456"/>
          </a:xfrm>
        </p:spPr>
        <p:txBody>
          <a:bodyPr>
            <a:normAutofit fontScale="25000" lnSpcReduction="20000"/>
          </a:bodyPr>
          <a:lstStyle/>
          <a:p>
            <a:r>
              <a:rPr lang="en-US" altLang="ja-JP" sz="6200" dirty="0">
                <a:solidFill>
                  <a:srgbClr val="FF0000"/>
                </a:solidFill>
              </a:rPr>
              <a:t>Average outstanding debt</a:t>
            </a:r>
          </a:p>
          <a:p>
            <a:pPr>
              <a:buNone/>
            </a:pPr>
            <a:r>
              <a:rPr lang="en-US" altLang="ja-JP" sz="6200" dirty="0">
                <a:solidFill>
                  <a:srgbClr val="FF0000"/>
                </a:solidFill>
              </a:rPr>
              <a:t> </a:t>
            </a:r>
            <a:r>
              <a:rPr lang="en-US" altLang="ja-JP" sz="6200" dirty="0"/>
              <a:t>2016     </a:t>
            </a:r>
          </a:p>
          <a:p>
            <a:pPr>
              <a:buNone/>
            </a:pPr>
            <a:r>
              <a:rPr lang="en-US" altLang="ja-JP" sz="6200" dirty="0"/>
              <a:t>         </a:t>
            </a:r>
            <a:r>
              <a:rPr lang="en-US" altLang="ja-JP" sz="6200" dirty="0">
                <a:solidFill>
                  <a:srgbClr val="FF0000"/>
                </a:solidFill>
              </a:rPr>
              <a:t>Type 1 Loan </a:t>
            </a:r>
            <a:r>
              <a:rPr lang="en-US" altLang="ja-JP" sz="6200" dirty="0"/>
              <a:t>(Without Interest rate, higher grades required) </a:t>
            </a:r>
          </a:p>
          <a:p>
            <a:pPr>
              <a:buNone/>
            </a:pPr>
            <a:r>
              <a:rPr lang="en-US" altLang="ja-JP" sz="6200" dirty="0"/>
              <a:t>                                                               2.36 million yen  ( around $</a:t>
            </a:r>
            <a:r>
              <a:rPr lang="en-US" altLang="ja-JP" sz="6200" dirty="0">
                <a:solidFill>
                  <a:srgbClr val="FF0000"/>
                </a:solidFill>
              </a:rPr>
              <a:t>30,000 </a:t>
            </a:r>
            <a:r>
              <a:rPr lang="en-US" altLang="ja-JP" sz="6200" dirty="0"/>
              <a:t>)  	</a:t>
            </a:r>
          </a:p>
          <a:p>
            <a:pPr>
              <a:buNone/>
            </a:pPr>
            <a:r>
              <a:rPr lang="en-US" altLang="ja-JP" sz="6200" dirty="0"/>
              <a:t>         </a:t>
            </a:r>
            <a:r>
              <a:rPr lang="en-US" altLang="ja-JP" sz="6200" dirty="0">
                <a:solidFill>
                  <a:srgbClr val="FF0000"/>
                </a:solidFill>
              </a:rPr>
              <a:t>Type 2 Loan  </a:t>
            </a:r>
            <a:r>
              <a:rPr lang="en-US" altLang="ja-JP" sz="6200" dirty="0"/>
              <a:t>(with interest rate levied, standard score required)</a:t>
            </a:r>
          </a:p>
          <a:p>
            <a:pPr>
              <a:buNone/>
            </a:pPr>
            <a:r>
              <a:rPr lang="en-US" altLang="ja-JP" sz="6200" dirty="0"/>
              <a:t>                                                               3.43 million yen    (around $</a:t>
            </a:r>
            <a:r>
              <a:rPr lang="en-US" altLang="ja-JP" sz="6200" dirty="0">
                <a:solidFill>
                  <a:srgbClr val="FF0000"/>
                </a:solidFill>
              </a:rPr>
              <a:t>43,000 </a:t>
            </a:r>
            <a:r>
              <a:rPr lang="en-US" altLang="ja-JP" sz="6200" dirty="0"/>
              <a:t>)</a:t>
            </a:r>
          </a:p>
          <a:p>
            <a:pPr>
              <a:buNone/>
            </a:pPr>
            <a:endParaRPr kumimoji="1" lang="en-US" altLang="ja-JP" dirty="0"/>
          </a:p>
          <a:p>
            <a:r>
              <a:rPr lang="en-US" altLang="ja-JP" sz="7200" dirty="0">
                <a:solidFill>
                  <a:srgbClr val="FF0000"/>
                </a:solidFill>
              </a:rPr>
              <a:t>Repayment Model Case </a:t>
            </a:r>
          </a:p>
          <a:p>
            <a:pPr>
              <a:buNone/>
            </a:pPr>
            <a:r>
              <a:rPr lang="en-US" altLang="ja-JP" sz="7200" dirty="0">
                <a:solidFill>
                  <a:srgbClr val="FF0000"/>
                </a:solidFill>
              </a:rPr>
              <a:t>  </a:t>
            </a:r>
            <a:r>
              <a:rPr lang="en-US" altLang="ja-JP" sz="7200" dirty="0"/>
              <a:t>   For </a:t>
            </a:r>
            <a:r>
              <a:rPr lang="en-US" altLang="ja-JP" sz="7200" dirty="0">
                <a:solidFill>
                  <a:srgbClr val="FF0000"/>
                </a:solidFill>
              </a:rPr>
              <a:t>Type 1</a:t>
            </a:r>
            <a:r>
              <a:rPr lang="en-US" altLang="ja-JP" sz="7200" dirty="0"/>
              <a:t> , monthly loan of 54000 yen (675 Aust Dollar/month),</a:t>
            </a:r>
          </a:p>
          <a:p>
            <a:pPr>
              <a:buNone/>
            </a:pPr>
            <a:r>
              <a:rPr lang="en-US" altLang="ja-JP" sz="7200" dirty="0"/>
              <a:t>           </a:t>
            </a:r>
            <a:r>
              <a:rPr lang="en-US" altLang="ja-JP" sz="7200" dirty="0">
                <a:solidFill>
                  <a:srgbClr val="FF0000"/>
                </a:solidFill>
              </a:rPr>
              <a:t>Repayment</a:t>
            </a:r>
            <a:r>
              <a:rPr lang="en-US" altLang="ja-JP" sz="7200" dirty="0"/>
              <a:t> 14400 yen/ month for 15 years ($</a:t>
            </a:r>
            <a:r>
              <a:rPr lang="en-US" altLang="ja-JP" sz="7200" dirty="0">
                <a:solidFill>
                  <a:srgbClr val="FF0000"/>
                </a:solidFill>
              </a:rPr>
              <a:t>180</a:t>
            </a:r>
            <a:r>
              <a:rPr lang="en-US" altLang="ja-JP" sz="7200" dirty="0"/>
              <a:t> /month)</a:t>
            </a:r>
          </a:p>
          <a:p>
            <a:pPr>
              <a:buNone/>
            </a:pPr>
            <a:r>
              <a:rPr lang="en-US" altLang="ja-JP" sz="7200" dirty="0"/>
              <a:t>     For Type 2 , monthly loan of 80000 yen,(1000 Aust Dollar/ month)</a:t>
            </a:r>
          </a:p>
          <a:p>
            <a:pPr>
              <a:buNone/>
            </a:pPr>
            <a:r>
              <a:rPr lang="en-US" altLang="ja-JP" sz="7200" dirty="0"/>
              <a:t>           </a:t>
            </a:r>
            <a:r>
              <a:rPr lang="en-US" altLang="ja-JP" sz="7200" dirty="0">
                <a:solidFill>
                  <a:srgbClr val="FF0000"/>
                </a:solidFill>
              </a:rPr>
              <a:t>Repayment</a:t>
            </a:r>
            <a:r>
              <a:rPr lang="en-US" altLang="ja-JP" sz="7200" dirty="0"/>
              <a:t> 16270 yen/ month for 20 years ($</a:t>
            </a:r>
            <a:r>
              <a:rPr lang="en-US" altLang="ja-JP" sz="7200" dirty="0">
                <a:solidFill>
                  <a:srgbClr val="FF0000"/>
                </a:solidFill>
              </a:rPr>
              <a:t>203</a:t>
            </a:r>
            <a:r>
              <a:rPr lang="en-US" altLang="ja-JP" sz="7200" dirty="0"/>
              <a:t> /month)</a:t>
            </a:r>
          </a:p>
          <a:p>
            <a:pPr>
              <a:buNone/>
            </a:pPr>
            <a:r>
              <a:rPr lang="en-US" altLang="ja-JP" sz="7200" dirty="0"/>
              <a:t> </a:t>
            </a:r>
            <a:r>
              <a:rPr lang="en-US" altLang="ja-JP" sz="7200" dirty="0">
                <a:solidFill>
                  <a:srgbClr val="FF0000"/>
                </a:solidFill>
              </a:rPr>
              <a:t> </a:t>
            </a:r>
            <a:r>
              <a:rPr lang="en-US" altLang="ja-JP" dirty="0"/>
              <a:t>  </a:t>
            </a:r>
            <a:endParaRPr kumimoji="1" lang="en-US" altLang="ja-JP" dirty="0"/>
          </a:p>
          <a:p>
            <a:pPr>
              <a:buNone/>
            </a:pPr>
            <a:endParaRPr kumimoji="1" lang="ja-JP" altLang="en-US" dirty="0"/>
          </a:p>
        </p:txBody>
      </p:sp>
      <p:sp>
        <p:nvSpPr>
          <p:cNvPr id="4" name="テキスト ボックス 3"/>
          <p:cNvSpPr txBox="1"/>
          <p:nvPr/>
        </p:nvSpPr>
        <p:spPr>
          <a:xfrm>
            <a:off x="2711624" y="6065013"/>
            <a:ext cx="2808974" cy="369332"/>
          </a:xfrm>
          <a:prstGeom prst="rect">
            <a:avLst/>
          </a:prstGeom>
          <a:noFill/>
        </p:spPr>
        <p:txBody>
          <a:bodyPr wrap="none" rtlCol="0">
            <a:spAutoFit/>
          </a:bodyPr>
          <a:lstStyle/>
          <a:p>
            <a:r>
              <a:rPr kumimoji="1" lang="en-US" altLang="ja-JP" dirty="0"/>
              <a:t>Source :   JASSO Home Page</a:t>
            </a:r>
            <a:endParaRPr kumimoji="1" lang="ja-JP" altLang="en-US" dirty="0"/>
          </a:p>
        </p:txBody>
      </p:sp>
      <p:sp>
        <p:nvSpPr>
          <p:cNvPr id="5" name="正方形/長方形 4">
            <a:extLst>
              <a:ext uri="{FF2B5EF4-FFF2-40B4-BE49-F238E27FC236}">
                <a16:creationId xmlns:a16="http://schemas.microsoft.com/office/drawing/2014/main" id="{3F2C9CC7-3377-445F-A959-4DBE1901C533}"/>
              </a:ext>
            </a:extLst>
          </p:cNvPr>
          <p:cNvSpPr/>
          <p:nvPr/>
        </p:nvSpPr>
        <p:spPr>
          <a:xfrm>
            <a:off x="1919536" y="5661249"/>
            <a:ext cx="8208912" cy="646331"/>
          </a:xfrm>
          <a:prstGeom prst="rect">
            <a:avLst/>
          </a:prstGeom>
        </p:spPr>
        <p:txBody>
          <a:bodyPr wrap="square">
            <a:spAutoFit/>
          </a:bodyPr>
          <a:lstStyle/>
          <a:p>
            <a:pPr>
              <a:buNone/>
            </a:pPr>
            <a:r>
              <a:rPr lang="en-US" altLang="ja-JP" dirty="0">
                <a:solidFill>
                  <a:srgbClr val="FF0000"/>
                </a:solidFill>
              </a:rPr>
              <a:t>Minimum Wage Japan vs Australia   10.6 $ (848 yen) vs 18.93 $ about double in AUST    </a:t>
            </a:r>
            <a:r>
              <a:rPr lang="en-US" altLang="ja-JP" dirty="0"/>
              <a:t>                                          </a:t>
            </a:r>
            <a:endParaRPr kumimoji="1" lang="en-US" altLang="ja-JP" dirty="0"/>
          </a:p>
          <a:p>
            <a:pPr>
              <a:buNone/>
            </a:pPr>
            <a:r>
              <a:rPr lang="en-US" altLang="ja-JP" dirty="0"/>
              <a:t> </a:t>
            </a:r>
            <a:endParaRPr lang="ja-JP" altLang="en-US" dirty="0"/>
          </a:p>
        </p:txBody>
      </p:sp>
    </p:spTree>
    <p:extLst>
      <p:ext uri="{BB962C8B-B14F-4D97-AF65-F5344CB8AC3E}">
        <p14:creationId xmlns:p14="http://schemas.microsoft.com/office/powerpoint/2010/main" val="26131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46960" y="428605"/>
            <a:ext cx="8606824" cy="1308757"/>
          </a:xfrm>
        </p:spPr>
        <p:txBody>
          <a:bodyPr>
            <a:normAutofit fontScale="90000"/>
          </a:bodyPr>
          <a:lstStyle/>
          <a:p>
            <a:r>
              <a:rPr kumimoji="1" lang="en-US" altLang="ja-JP" dirty="0"/>
              <a:t>3. Quantile Regression of University Graduated Males and Females age 23-65 --a very large gender gap</a:t>
            </a:r>
            <a:endParaRPr kumimoji="1" lang="ja-JP" altLang="en-US" dirty="0"/>
          </a:p>
        </p:txBody>
      </p:sp>
      <p:sp>
        <p:nvSpPr>
          <p:cNvPr id="3" name="コンテンツ プレースホルダ 2"/>
          <p:cNvSpPr>
            <a:spLocks noGrp="1"/>
          </p:cNvSpPr>
          <p:nvPr>
            <p:ph idx="1"/>
          </p:nvPr>
        </p:nvSpPr>
        <p:spPr>
          <a:xfrm>
            <a:off x="2346961" y="1876317"/>
            <a:ext cx="7543801" cy="4023360"/>
          </a:xfrm>
        </p:spPr>
        <p:txBody>
          <a:bodyPr/>
          <a:lstStyle/>
          <a:p>
            <a:endParaRPr kumimoji="1" lang="en-US" altLang="ja-JP" dirty="0"/>
          </a:p>
          <a:p>
            <a:endParaRPr kumimoji="1" lang="ja-JP" altLang="en-US" dirty="0"/>
          </a:p>
        </p:txBody>
      </p:sp>
      <p:graphicFrame>
        <p:nvGraphicFramePr>
          <p:cNvPr id="5" name="グラフ 4"/>
          <p:cNvGraphicFramePr>
            <a:graphicFrameLocks/>
          </p:cNvGraphicFramePr>
          <p:nvPr/>
        </p:nvGraphicFramePr>
        <p:xfrm>
          <a:off x="2238348" y="2110507"/>
          <a:ext cx="4000528" cy="40719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nvGraphicFramePr>
        <p:xfrm>
          <a:off x="6238876" y="2000240"/>
          <a:ext cx="4071966" cy="4286280"/>
        </p:xfrm>
        <a:graphic>
          <a:graphicData uri="http://schemas.openxmlformats.org/drawingml/2006/chart">
            <c:chart xmlns:c="http://schemas.openxmlformats.org/drawingml/2006/chart" xmlns:r="http://schemas.openxmlformats.org/officeDocument/2006/relationships" r:id="rId3"/>
          </a:graphicData>
        </a:graphic>
      </p:graphicFrame>
      <p:sp>
        <p:nvSpPr>
          <p:cNvPr id="4" name="テキスト ボックス 3">
            <a:extLst>
              <a:ext uri="{FF2B5EF4-FFF2-40B4-BE49-F238E27FC236}">
                <a16:creationId xmlns:a16="http://schemas.microsoft.com/office/drawing/2014/main" id="{FC960C2E-FA43-497F-84D6-2A5776623A8A}"/>
              </a:ext>
            </a:extLst>
          </p:cNvPr>
          <p:cNvSpPr txBox="1"/>
          <p:nvPr/>
        </p:nvSpPr>
        <p:spPr>
          <a:xfrm flipH="1">
            <a:off x="1746829" y="1747080"/>
            <a:ext cx="1296144" cy="430887"/>
          </a:xfrm>
          <a:prstGeom prst="rect">
            <a:avLst/>
          </a:prstGeom>
          <a:noFill/>
        </p:spPr>
        <p:txBody>
          <a:bodyPr wrap="square" rtlCol="0">
            <a:spAutoFit/>
          </a:bodyPr>
          <a:lstStyle/>
          <a:p>
            <a:r>
              <a:rPr kumimoji="1" lang="en-US" altLang="ja-JP" sz="1100" dirty="0"/>
              <a:t>Annual income </a:t>
            </a:r>
          </a:p>
          <a:p>
            <a:r>
              <a:rPr kumimoji="1" lang="en-US" altLang="ja-JP" sz="1100" dirty="0"/>
              <a:t>10,000 yen</a:t>
            </a:r>
            <a:endParaRPr kumimoji="1" lang="ja-JP" altLang="en-US" sz="1100" dirty="0"/>
          </a:p>
        </p:txBody>
      </p:sp>
      <p:sp>
        <p:nvSpPr>
          <p:cNvPr id="7" name="テキスト ボックス 6">
            <a:extLst>
              <a:ext uri="{FF2B5EF4-FFF2-40B4-BE49-F238E27FC236}">
                <a16:creationId xmlns:a16="http://schemas.microsoft.com/office/drawing/2014/main" id="{8375FAC9-2F6B-4292-8407-63E7203FD491}"/>
              </a:ext>
            </a:extLst>
          </p:cNvPr>
          <p:cNvSpPr txBox="1"/>
          <p:nvPr/>
        </p:nvSpPr>
        <p:spPr>
          <a:xfrm flipH="1">
            <a:off x="6118860" y="1679621"/>
            <a:ext cx="1296144" cy="430887"/>
          </a:xfrm>
          <a:prstGeom prst="rect">
            <a:avLst/>
          </a:prstGeom>
          <a:noFill/>
        </p:spPr>
        <p:txBody>
          <a:bodyPr wrap="square" rtlCol="0">
            <a:spAutoFit/>
          </a:bodyPr>
          <a:lstStyle/>
          <a:p>
            <a:r>
              <a:rPr kumimoji="1" lang="en-US" altLang="ja-JP" sz="1100" dirty="0"/>
              <a:t>Annual Income </a:t>
            </a:r>
          </a:p>
          <a:p>
            <a:r>
              <a:rPr kumimoji="1" lang="en-US" altLang="ja-JP" sz="1100" dirty="0"/>
              <a:t>10,000 yen</a:t>
            </a:r>
            <a:endParaRPr kumimoji="1" lang="ja-JP" alt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AB32A-4A49-4353-9557-FE48E4EBBD2A}"/>
              </a:ext>
            </a:extLst>
          </p:cNvPr>
          <p:cNvSpPr>
            <a:spLocks noGrp="1"/>
          </p:cNvSpPr>
          <p:nvPr>
            <p:ph type="title"/>
          </p:nvPr>
        </p:nvSpPr>
        <p:spPr>
          <a:xfrm>
            <a:off x="1357471" y="673002"/>
            <a:ext cx="9601196" cy="1303867"/>
          </a:xfrm>
        </p:spPr>
        <p:txBody>
          <a:bodyPr>
            <a:normAutofit fontScale="90000"/>
          </a:bodyPr>
          <a:lstStyle/>
          <a:p>
            <a:r>
              <a:rPr kumimoji="1" lang="en-US" altLang="ja-JP" dirty="0"/>
              <a:t>By Quantile, how much will be repaid by ICL, by using income distribution, and supposing that one stay in the same quantile</a:t>
            </a:r>
            <a:endParaRPr kumimoji="1" lang="ja-JP" altLang="en-US" dirty="0"/>
          </a:p>
        </p:txBody>
      </p:sp>
      <p:pic>
        <p:nvPicPr>
          <p:cNvPr id="4" name="コンテンツ プレースホルダー 3">
            <a:extLst>
              <a:ext uri="{FF2B5EF4-FFF2-40B4-BE49-F238E27FC236}">
                <a16:creationId xmlns:a16="http://schemas.microsoft.com/office/drawing/2014/main" id="{07A884C3-5680-49B4-BEA1-88B84C6032B1}"/>
              </a:ext>
            </a:extLst>
          </p:cNvPr>
          <p:cNvPicPr>
            <a:picLocks noGrp="1"/>
          </p:cNvPicPr>
          <p:nvPr>
            <p:ph idx="1"/>
          </p:nvPr>
        </p:nvPicPr>
        <p:blipFill>
          <a:blip r:embed="rId2"/>
          <a:srcRect/>
          <a:stretch>
            <a:fillRect/>
          </a:stretch>
        </p:blipFill>
        <p:spPr bwMode="auto">
          <a:xfrm>
            <a:off x="2207568" y="2175651"/>
            <a:ext cx="3528392" cy="3658826"/>
          </a:xfrm>
          <a:prstGeom prst="rect">
            <a:avLst/>
          </a:prstGeom>
          <a:noFill/>
          <a:ln w="9525">
            <a:noFill/>
            <a:miter lim="800000"/>
            <a:headEnd/>
            <a:tailEnd/>
          </a:ln>
        </p:spPr>
      </p:pic>
      <p:pic>
        <p:nvPicPr>
          <p:cNvPr id="5" name="図 4">
            <a:extLst>
              <a:ext uri="{FF2B5EF4-FFF2-40B4-BE49-F238E27FC236}">
                <a16:creationId xmlns:a16="http://schemas.microsoft.com/office/drawing/2014/main" id="{F0EECCB8-CAB3-42DC-B4DB-4CC2AC84AB4E}"/>
              </a:ext>
            </a:extLst>
          </p:cNvPr>
          <p:cNvPicPr/>
          <p:nvPr/>
        </p:nvPicPr>
        <p:blipFill>
          <a:blip r:embed="rId3"/>
          <a:srcRect/>
          <a:stretch>
            <a:fillRect/>
          </a:stretch>
        </p:blipFill>
        <p:spPr bwMode="auto">
          <a:xfrm>
            <a:off x="6168008" y="2348880"/>
            <a:ext cx="3960440" cy="3312368"/>
          </a:xfrm>
          <a:prstGeom prst="rect">
            <a:avLst/>
          </a:prstGeom>
          <a:noFill/>
          <a:ln w="9525">
            <a:noFill/>
            <a:miter lim="800000"/>
            <a:headEnd/>
            <a:tailEnd/>
          </a:ln>
        </p:spPr>
      </p:pic>
      <p:sp>
        <p:nvSpPr>
          <p:cNvPr id="6" name="正方形/長方形 5">
            <a:extLst>
              <a:ext uri="{FF2B5EF4-FFF2-40B4-BE49-F238E27FC236}">
                <a16:creationId xmlns:a16="http://schemas.microsoft.com/office/drawing/2014/main" id="{AFF4E04D-1E92-4581-969B-618755C9CB6A}"/>
              </a:ext>
            </a:extLst>
          </p:cNvPr>
          <p:cNvSpPr/>
          <p:nvPr/>
        </p:nvSpPr>
        <p:spPr>
          <a:xfrm>
            <a:off x="3665984" y="5746983"/>
            <a:ext cx="4572000" cy="646331"/>
          </a:xfrm>
          <a:prstGeom prst="rect">
            <a:avLst/>
          </a:prstGeom>
        </p:spPr>
        <p:txBody>
          <a:bodyPr>
            <a:spAutoFit/>
          </a:bodyPr>
          <a:lstStyle/>
          <a:p>
            <a:r>
              <a:rPr kumimoji="1" lang="en-US" altLang="ja-JP" dirty="0" err="1"/>
              <a:t>Assumption:No</a:t>
            </a:r>
            <a:r>
              <a:rPr kumimoji="1" lang="en-US" altLang="ja-JP" dirty="0"/>
              <a:t> Dynamics, people stay in same quantile</a:t>
            </a:r>
            <a:endParaRPr lang="ja-JP" altLang="en-US" dirty="0"/>
          </a:p>
        </p:txBody>
      </p:sp>
    </p:spTree>
    <p:extLst>
      <p:ext uri="{BB962C8B-B14F-4D97-AF65-F5344CB8AC3E}">
        <p14:creationId xmlns:p14="http://schemas.microsoft.com/office/powerpoint/2010/main" val="261794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 3"/>
          <p:cNvPicPr>
            <a:picLocks noGrp="1"/>
          </p:cNvPicPr>
          <p:nvPr>
            <p:ph idx="1"/>
          </p:nvPr>
        </p:nvPicPr>
        <p:blipFill>
          <a:blip r:embed="rId2"/>
          <a:srcRect/>
          <a:stretch>
            <a:fillRect/>
          </a:stretch>
        </p:blipFill>
        <p:spPr bwMode="auto">
          <a:xfrm>
            <a:off x="1524000" y="2928935"/>
            <a:ext cx="4786314" cy="3387287"/>
          </a:xfrm>
          <a:prstGeom prst="rect">
            <a:avLst/>
          </a:prstGeom>
          <a:noFill/>
          <a:ln w="9525">
            <a:noFill/>
            <a:miter lim="800000"/>
            <a:headEnd/>
            <a:tailEnd/>
          </a:ln>
        </p:spPr>
      </p:pic>
      <p:pic>
        <p:nvPicPr>
          <p:cNvPr id="5" name="図 4"/>
          <p:cNvPicPr/>
          <p:nvPr/>
        </p:nvPicPr>
        <p:blipFill>
          <a:blip r:embed="rId3"/>
          <a:srcRect/>
          <a:stretch>
            <a:fillRect/>
          </a:stretch>
        </p:blipFill>
        <p:spPr bwMode="auto">
          <a:xfrm>
            <a:off x="6103993" y="2823679"/>
            <a:ext cx="4543425" cy="3325076"/>
          </a:xfrm>
          <a:prstGeom prst="rect">
            <a:avLst/>
          </a:prstGeom>
          <a:noFill/>
          <a:ln w="9525">
            <a:noFill/>
            <a:miter lim="800000"/>
            <a:headEnd/>
            <a:tailEnd/>
          </a:ln>
        </p:spPr>
      </p:pic>
      <p:sp>
        <p:nvSpPr>
          <p:cNvPr id="6" name="テキスト ボックス 5"/>
          <p:cNvSpPr txBox="1"/>
          <p:nvPr/>
        </p:nvSpPr>
        <p:spPr>
          <a:xfrm>
            <a:off x="1952596" y="1857364"/>
            <a:ext cx="7929618" cy="892552"/>
          </a:xfrm>
          <a:prstGeom prst="rect">
            <a:avLst/>
          </a:prstGeom>
          <a:noFill/>
        </p:spPr>
        <p:txBody>
          <a:bodyPr wrap="square" rtlCol="0">
            <a:spAutoFit/>
          </a:bodyPr>
          <a:lstStyle/>
          <a:p>
            <a:r>
              <a:rPr kumimoji="1" lang="en-US" altLang="ja-JP" sz="2600" dirty="0"/>
              <a:t>                                        30 percentile</a:t>
            </a:r>
          </a:p>
          <a:p>
            <a:r>
              <a:rPr kumimoji="1" lang="en-US" altLang="ja-JP" sz="2600" dirty="0"/>
              <a:t>               Male                                              Female</a:t>
            </a:r>
            <a:endParaRPr kumimoji="1" lang="ja-JP" altLang="en-US" sz="2600" dirty="0"/>
          </a:p>
        </p:txBody>
      </p:sp>
      <p:sp>
        <p:nvSpPr>
          <p:cNvPr id="8" name="吹き出し: 線 7">
            <a:extLst>
              <a:ext uri="{FF2B5EF4-FFF2-40B4-BE49-F238E27FC236}">
                <a16:creationId xmlns:a16="http://schemas.microsoft.com/office/drawing/2014/main" id="{5D6784A7-6937-4280-8FFD-27F8C63FCB0D}"/>
              </a:ext>
            </a:extLst>
          </p:cNvPr>
          <p:cNvSpPr/>
          <p:nvPr/>
        </p:nvSpPr>
        <p:spPr>
          <a:xfrm>
            <a:off x="4799856" y="2855171"/>
            <a:ext cx="1298456" cy="1368152"/>
          </a:xfrm>
          <a:prstGeom prst="borderCallout1">
            <a:avLst>
              <a:gd name="adj1" fmla="val 18750"/>
              <a:gd name="adj2" fmla="val -8333"/>
              <a:gd name="adj3" fmla="val 115195"/>
              <a:gd name="adj4" fmla="val -67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Bottome</a:t>
            </a:r>
            <a:r>
              <a:rPr kumimoji="1" lang="en-US" altLang="ja-JP" dirty="0"/>
              <a:t> 30 percentile, single male BA</a:t>
            </a:r>
            <a:endParaRPr kumimoji="1" lang="ja-JP" altLang="en-US" dirty="0"/>
          </a:p>
        </p:txBody>
      </p:sp>
      <p:sp>
        <p:nvSpPr>
          <p:cNvPr id="9" name="吹き出し: 線 8">
            <a:extLst>
              <a:ext uri="{FF2B5EF4-FFF2-40B4-BE49-F238E27FC236}">
                <a16:creationId xmlns:a16="http://schemas.microsoft.com/office/drawing/2014/main" id="{22B5B7E6-7AA2-4651-B68C-87E5EC6D4DC8}"/>
              </a:ext>
            </a:extLst>
          </p:cNvPr>
          <p:cNvSpPr/>
          <p:nvPr/>
        </p:nvSpPr>
        <p:spPr>
          <a:xfrm>
            <a:off x="8936942" y="2823679"/>
            <a:ext cx="1298456" cy="1368152"/>
          </a:xfrm>
          <a:prstGeom prst="borderCallout1">
            <a:avLst>
              <a:gd name="adj1" fmla="val 18750"/>
              <a:gd name="adj2" fmla="val -8333"/>
              <a:gd name="adj3" fmla="val 121124"/>
              <a:gd name="adj4" fmla="val -58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Bottome</a:t>
            </a:r>
            <a:r>
              <a:rPr kumimoji="1" lang="en-US" altLang="ja-JP" dirty="0"/>
              <a:t> 10 percentile, single female BA</a:t>
            </a:r>
            <a:endParaRPr kumimoji="1" lang="ja-JP" altLang="en-US" dirty="0"/>
          </a:p>
        </p:txBody>
      </p:sp>
      <p:sp>
        <p:nvSpPr>
          <p:cNvPr id="10" name="タイトル 9">
            <a:extLst>
              <a:ext uri="{FF2B5EF4-FFF2-40B4-BE49-F238E27FC236}">
                <a16:creationId xmlns:a16="http://schemas.microsoft.com/office/drawing/2014/main" id="{139C9F71-5BB8-4BCE-BA34-0364E667F86C}"/>
              </a:ext>
            </a:extLst>
          </p:cNvPr>
          <p:cNvSpPr>
            <a:spLocks noGrp="1"/>
          </p:cNvSpPr>
          <p:nvPr>
            <p:ph type="title"/>
          </p:nvPr>
        </p:nvSpPr>
        <p:spPr/>
        <p:txBody>
          <a:bodyPr/>
          <a:lstStyle/>
          <a:p>
            <a:endParaRPr lang="ja-JP" altLang="en-US"/>
          </a:p>
        </p:txBody>
      </p:sp>
      <p:sp>
        <p:nvSpPr>
          <p:cNvPr id="11" name="タイトル 1">
            <a:extLst>
              <a:ext uri="{FF2B5EF4-FFF2-40B4-BE49-F238E27FC236}">
                <a16:creationId xmlns:a16="http://schemas.microsoft.com/office/drawing/2014/main" id="{E7C04F9E-67C3-49E7-9568-12134767C7BD}"/>
              </a:ext>
            </a:extLst>
          </p:cNvPr>
          <p:cNvSpPr txBox="1">
            <a:spLocks/>
          </p:cNvSpPr>
          <p:nvPr/>
        </p:nvSpPr>
        <p:spPr>
          <a:xfrm>
            <a:off x="2499360" y="439005"/>
            <a:ext cx="7543800" cy="1450757"/>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a:t>3 Types of Households </a:t>
            </a:r>
            <a:br>
              <a:rPr lang="en-US" altLang="ja-JP"/>
            </a:br>
            <a:r>
              <a:rPr lang="en-US" altLang="ja-JP"/>
              <a:t>each by Quantile,</a:t>
            </a:r>
            <a:br>
              <a:rPr lang="en-US" altLang="ja-JP"/>
            </a:br>
            <a:r>
              <a:rPr lang="en-US" altLang="ja-JP" sz="2700"/>
              <a:t>BA married to BA,BA married to non-BA, and Single</a:t>
            </a:r>
            <a:endParaRPr lang="ja-JP" altLang="en-US" sz="2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 3"/>
          <p:cNvPicPr>
            <a:picLocks noGrp="1"/>
          </p:cNvPicPr>
          <p:nvPr>
            <p:ph idx="1"/>
          </p:nvPr>
        </p:nvPicPr>
        <p:blipFill>
          <a:blip r:embed="rId2"/>
          <a:srcRect/>
          <a:stretch>
            <a:fillRect/>
          </a:stretch>
        </p:blipFill>
        <p:spPr bwMode="auto">
          <a:xfrm>
            <a:off x="1524000" y="2928935"/>
            <a:ext cx="4786314" cy="3387287"/>
          </a:xfrm>
          <a:prstGeom prst="rect">
            <a:avLst/>
          </a:prstGeom>
          <a:noFill/>
          <a:ln w="9525">
            <a:noFill/>
            <a:miter lim="800000"/>
            <a:headEnd/>
            <a:tailEnd/>
          </a:ln>
        </p:spPr>
      </p:pic>
      <p:pic>
        <p:nvPicPr>
          <p:cNvPr id="5" name="図 4"/>
          <p:cNvPicPr/>
          <p:nvPr/>
        </p:nvPicPr>
        <p:blipFill>
          <a:blip r:embed="rId3"/>
          <a:srcRect/>
          <a:stretch>
            <a:fillRect/>
          </a:stretch>
        </p:blipFill>
        <p:spPr bwMode="auto">
          <a:xfrm>
            <a:off x="6103993" y="2823679"/>
            <a:ext cx="4543425" cy="3325076"/>
          </a:xfrm>
          <a:prstGeom prst="rect">
            <a:avLst/>
          </a:prstGeom>
          <a:noFill/>
          <a:ln w="9525">
            <a:noFill/>
            <a:miter lim="800000"/>
            <a:headEnd/>
            <a:tailEnd/>
          </a:ln>
        </p:spPr>
      </p:pic>
      <p:sp>
        <p:nvSpPr>
          <p:cNvPr id="6" name="テキスト ボックス 5"/>
          <p:cNvSpPr txBox="1"/>
          <p:nvPr/>
        </p:nvSpPr>
        <p:spPr>
          <a:xfrm>
            <a:off x="1952596" y="1857364"/>
            <a:ext cx="7929618" cy="892552"/>
          </a:xfrm>
          <a:prstGeom prst="rect">
            <a:avLst/>
          </a:prstGeom>
          <a:noFill/>
        </p:spPr>
        <p:txBody>
          <a:bodyPr wrap="square" rtlCol="0">
            <a:spAutoFit/>
          </a:bodyPr>
          <a:lstStyle/>
          <a:p>
            <a:r>
              <a:rPr kumimoji="1" lang="en-US" altLang="ja-JP" sz="2600" dirty="0"/>
              <a:t>                                        30 percentile</a:t>
            </a:r>
          </a:p>
          <a:p>
            <a:r>
              <a:rPr kumimoji="1" lang="en-US" altLang="ja-JP" sz="2600" dirty="0"/>
              <a:t>               Male                                              Female</a:t>
            </a:r>
            <a:endParaRPr kumimoji="1" lang="ja-JP" altLang="en-US" sz="2600" dirty="0"/>
          </a:p>
        </p:txBody>
      </p:sp>
      <p:sp>
        <p:nvSpPr>
          <p:cNvPr id="8" name="吹き出し: 線 7">
            <a:extLst>
              <a:ext uri="{FF2B5EF4-FFF2-40B4-BE49-F238E27FC236}">
                <a16:creationId xmlns:a16="http://schemas.microsoft.com/office/drawing/2014/main" id="{5D6784A7-6937-4280-8FFD-27F8C63FCB0D}"/>
              </a:ext>
            </a:extLst>
          </p:cNvPr>
          <p:cNvSpPr/>
          <p:nvPr/>
        </p:nvSpPr>
        <p:spPr>
          <a:xfrm>
            <a:off x="5000139" y="1842617"/>
            <a:ext cx="1527909" cy="1717767"/>
          </a:xfrm>
          <a:prstGeom prst="borderCallout1">
            <a:avLst>
              <a:gd name="adj1" fmla="val 18750"/>
              <a:gd name="adj2" fmla="val -8333"/>
              <a:gd name="adj3" fmla="val 115195"/>
              <a:gd name="adj4" fmla="val -67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Bottome</a:t>
            </a:r>
            <a:r>
              <a:rPr kumimoji="1" lang="en-US" altLang="ja-JP" dirty="0"/>
              <a:t> 30 percentile,  male BA married to non-BA female</a:t>
            </a:r>
            <a:endParaRPr kumimoji="1" lang="ja-JP" altLang="en-US" dirty="0"/>
          </a:p>
        </p:txBody>
      </p:sp>
      <p:sp>
        <p:nvSpPr>
          <p:cNvPr id="9" name="吹き出し: 線 8">
            <a:extLst>
              <a:ext uri="{FF2B5EF4-FFF2-40B4-BE49-F238E27FC236}">
                <a16:creationId xmlns:a16="http://schemas.microsoft.com/office/drawing/2014/main" id="{22B5B7E6-7AA2-4651-B68C-87E5EC6D4DC8}"/>
              </a:ext>
            </a:extLst>
          </p:cNvPr>
          <p:cNvSpPr/>
          <p:nvPr/>
        </p:nvSpPr>
        <p:spPr>
          <a:xfrm>
            <a:off x="8592304" y="2276873"/>
            <a:ext cx="1680160" cy="1713911"/>
          </a:xfrm>
          <a:prstGeom prst="borderCallout1">
            <a:avLst>
              <a:gd name="adj1" fmla="val 18750"/>
              <a:gd name="adj2" fmla="val -8333"/>
              <a:gd name="adj3" fmla="val 121124"/>
              <a:gd name="adj4" fmla="val -58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Bottome</a:t>
            </a:r>
            <a:r>
              <a:rPr kumimoji="1" lang="en-US" altLang="ja-JP" dirty="0"/>
              <a:t> 30 percentile, female BA married to non-BA male</a:t>
            </a:r>
            <a:endParaRPr kumimoji="1" lang="ja-JP" altLang="en-US" dirty="0"/>
          </a:p>
        </p:txBody>
      </p:sp>
      <p:sp>
        <p:nvSpPr>
          <p:cNvPr id="7" name="タイトル 6">
            <a:extLst>
              <a:ext uri="{FF2B5EF4-FFF2-40B4-BE49-F238E27FC236}">
                <a16:creationId xmlns:a16="http://schemas.microsoft.com/office/drawing/2014/main" id="{1F724748-91A5-4AEC-9F45-3383F9CBF665}"/>
              </a:ext>
            </a:extLst>
          </p:cNvPr>
          <p:cNvSpPr>
            <a:spLocks noGrp="1"/>
          </p:cNvSpPr>
          <p:nvPr>
            <p:ph type="title"/>
          </p:nvPr>
        </p:nvSpPr>
        <p:spPr/>
        <p:txBody>
          <a:bodyPr/>
          <a:lstStyle/>
          <a:p>
            <a:endParaRPr lang="ja-JP" altLang="en-US"/>
          </a:p>
        </p:txBody>
      </p:sp>
      <p:sp>
        <p:nvSpPr>
          <p:cNvPr id="10" name="タイトル 1">
            <a:extLst>
              <a:ext uri="{FF2B5EF4-FFF2-40B4-BE49-F238E27FC236}">
                <a16:creationId xmlns:a16="http://schemas.microsoft.com/office/drawing/2014/main" id="{F733964F-ED7B-41CD-9A0F-C61C50DBD395}"/>
              </a:ext>
            </a:extLst>
          </p:cNvPr>
          <p:cNvSpPr txBox="1">
            <a:spLocks/>
          </p:cNvSpPr>
          <p:nvPr/>
        </p:nvSpPr>
        <p:spPr>
          <a:xfrm>
            <a:off x="2499360" y="439005"/>
            <a:ext cx="7543800" cy="1450757"/>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a:t>3 Types of Households </a:t>
            </a:r>
            <a:br>
              <a:rPr lang="en-US" altLang="ja-JP"/>
            </a:br>
            <a:r>
              <a:rPr lang="en-US" altLang="ja-JP"/>
              <a:t>each by Quantile,</a:t>
            </a:r>
            <a:br>
              <a:rPr lang="en-US" altLang="ja-JP"/>
            </a:br>
            <a:r>
              <a:rPr lang="en-US" altLang="ja-JP" sz="2700"/>
              <a:t>BA married to BA,BA married to non-BA, and Single</a:t>
            </a:r>
            <a:endParaRPr lang="ja-JP" altLang="en-US" sz="2700" dirty="0"/>
          </a:p>
        </p:txBody>
      </p:sp>
    </p:spTree>
    <p:extLst>
      <p:ext uri="{BB962C8B-B14F-4D97-AF65-F5344CB8AC3E}">
        <p14:creationId xmlns:p14="http://schemas.microsoft.com/office/powerpoint/2010/main" val="330761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185A1D-9138-47D3-8B00-61D59903895A}"/>
              </a:ext>
            </a:extLst>
          </p:cNvPr>
          <p:cNvSpPr>
            <a:spLocks noGrp="1"/>
          </p:cNvSpPr>
          <p:nvPr>
            <p:ph type="title"/>
          </p:nvPr>
        </p:nvSpPr>
        <p:spPr>
          <a:xfrm>
            <a:off x="1295402" y="696046"/>
            <a:ext cx="9601196" cy="1303867"/>
          </a:xfrm>
        </p:spPr>
        <p:txBody>
          <a:bodyPr>
            <a:normAutofit fontScale="90000"/>
          </a:bodyPr>
          <a:lstStyle/>
          <a:p>
            <a:r>
              <a:rPr lang="en-US" altLang="ja-JP" dirty="0"/>
              <a:t>3 Types of Households </a:t>
            </a:r>
            <a:br>
              <a:rPr lang="en-US" altLang="ja-JP" dirty="0"/>
            </a:br>
            <a:r>
              <a:rPr lang="en-US" altLang="ja-JP" dirty="0"/>
              <a:t>each by Quantile,</a:t>
            </a:r>
            <a:br>
              <a:rPr lang="en-US" altLang="ja-JP" dirty="0"/>
            </a:br>
            <a:r>
              <a:rPr lang="en-US" altLang="ja-JP" sz="2700" dirty="0"/>
              <a:t>BA married to BA,BA married to non-BA, and Single</a:t>
            </a:r>
            <a:endParaRPr lang="ja-JP" altLang="en-US" sz="2700" dirty="0"/>
          </a:p>
        </p:txBody>
      </p:sp>
      <p:pic>
        <p:nvPicPr>
          <p:cNvPr id="4" name="コンテンツ プレースホルダー 3">
            <a:extLst>
              <a:ext uri="{FF2B5EF4-FFF2-40B4-BE49-F238E27FC236}">
                <a16:creationId xmlns:a16="http://schemas.microsoft.com/office/drawing/2014/main" id="{B06F711F-F67A-4743-851F-ED74DB5BA739}"/>
              </a:ext>
            </a:extLst>
          </p:cNvPr>
          <p:cNvPicPr>
            <a:picLocks noGrp="1"/>
          </p:cNvPicPr>
          <p:nvPr>
            <p:ph idx="1"/>
          </p:nvPr>
        </p:nvPicPr>
        <p:blipFill>
          <a:blip r:embed="rId2"/>
          <a:srcRect/>
          <a:stretch>
            <a:fillRect/>
          </a:stretch>
        </p:blipFill>
        <p:spPr bwMode="auto">
          <a:xfrm>
            <a:off x="2135560" y="2775027"/>
            <a:ext cx="3672408" cy="3380984"/>
          </a:xfrm>
          <a:prstGeom prst="rect">
            <a:avLst/>
          </a:prstGeom>
          <a:noFill/>
          <a:ln w="9525">
            <a:noFill/>
            <a:miter lim="800000"/>
            <a:headEnd/>
            <a:tailEnd/>
          </a:ln>
        </p:spPr>
      </p:pic>
      <p:sp>
        <p:nvSpPr>
          <p:cNvPr id="7" name="テキスト ボックス 6">
            <a:extLst>
              <a:ext uri="{FF2B5EF4-FFF2-40B4-BE49-F238E27FC236}">
                <a16:creationId xmlns:a16="http://schemas.microsoft.com/office/drawing/2014/main" id="{56B89DF8-E4D2-4292-A858-E5CD042A67D0}"/>
              </a:ext>
            </a:extLst>
          </p:cNvPr>
          <p:cNvSpPr txBox="1"/>
          <p:nvPr/>
        </p:nvSpPr>
        <p:spPr>
          <a:xfrm>
            <a:off x="1961142" y="1916832"/>
            <a:ext cx="7929618" cy="892552"/>
          </a:xfrm>
          <a:prstGeom prst="rect">
            <a:avLst/>
          </a:prstGeom>
          <a:noFill/>
        </p:spPr>
        <p:txBody>
          <a:bodyPr wrap="square" rtlCol="0">
            <a:spAutoFit/>
          </a:bodyPr>
          <a:lstStyle/>
          <a:p>
            <a:r>
              <a:rPr kumimoji="1" lang="en-US" altLang="ja-JP" sz="2600" dirty="0"/>
              <a:t>                                       10 percentile</a:t>
            </a:r>
          </a:p>
          <a:p>
            <a:r>
              <a:rPr kumimoji="1" lang="en-US" altLang="ja-JP" sz="2600" dirty="0"/>
              <a:t>               Male                                              Female</a:t>
            </a:r>
            <a:endParaRPr kumimoji="1" lang="ja-JP" altLang="en-US" sz="2600" dirty="0"/>
          </a:p>
        </p:txBody>
      </p:sp>
      <p:sp>
        <p:nvSpPr>
          <p:cNvPr id="8" name="正方形/長方形 7">
            <a:extLst>
              <a:ext uri="{FF2B5EF4-FFF2-40B4-BE49-F238E27FC236}">
                <a16:creationId xmlns:a16="http://schemas.microsoft.com/office/drawing/2014/main" id="{E59C88AB-2025-4503-A3F4-D81328C24A2E}"/>
              </a:ext>
            </a:extLst>
          </p:cNvPr>
          <p:cNvSpPr/>
          <p:nvPr/>
        </p:nvSpPr>
        <p:spPr>
          <a:xfrm>
            <a:off x="3215680" y="6211670"/>
            <a:ext cx="4572000" cy="646331"/>
          </a:xfrm>
          <a:prstGeom prst="rect">
            <a:avLst/>
          </a:prstGeom>
        </p:spPr>
        <p:txBody>
          <a:bodyPr>
            <a:spAutoFit/>
          </a:bodyPr>
          <a:lstStyle/>
          <a:p>
            <a:r>
              <a:rPr kumimoji="1" lang="en-US" altLang="ja-JP" dirty="0"/>
              <a:t>Some low income females married may belong to relatively stable income households.</a:t>
            </a:r>
            <a:endParaRPr lang="ja-JP" altLang="en-US" dirty="0"/>
          </a:p>
        </p:txBody>
      </p:sp>
      <p:pic>
        <p:nvPicPr>
          <p:cNvPr id="9" name="図 8">
            <a:extLst>
              <a:ext uri="{FF2B5EF4-FFF2-40B4-BE49-F238E27FC236}">
                <a16:creationId xmlns:a16="http://schemas.microsoft.com/office/drawing/2014/main" id="{EBC6AB54-1CF9-408D-B954-A86F1F762E25}"/>
              </a:ext>
            </a:extLst>
          </p:cNvPr>
          <p:cNvPicPr/>
          <p:nvPr/>
        </p:nvPicPr>
        <p:blipFill>
          <a:blip r:embed="rId3"/>
          <a:srcRect/>
          <a:stretch>
            <a:fillRect/>
          </a:stretch>
        </p:blipFill>
        <p:spPr bwMode="auto">
          <a:xfrm>
            <a:off x="5982387" y="2902370"/>
            <a:ext cx="4290953" cy="3253641"/>
          </a:xfrm>
          <a:prstGeom prst="rect">
            <a:avLst/>
          </a:prstGeom>
          <a:noFill/>
          <a:ln w="9525">
            <a:noFill/>
            <a:miter lim="800000"/>
            <a:headEnd/>
            <a:tailEnd/>
          </a:ln>
        </p:spPr>
      </p:pic>
      <p:sp>
        <p:nvSpPr>
          <p:cNvPr id="11" name="吹き出し: 折線 (枠付き、強調線付き) 10">
            <a:extLst>
              <a:ext uri="{FF2B5EF4-FFF2-40B4-BE49-F238E27FC236}">
                <a16:creationId xmlns:a16="http://schemas.microsoft.com/office/drawing/2014/main" id="{0E5E294D-7E77-4AD2-BB31-FEEB462D81D4}"/>
              </a:ext>
            </a:extLst>
          </p:cNvPr>
          <p:cNvSpPr/>
          <p:nvPr/>
        </p:nvSpPr>
        <p:spPr>
          <a:xfrm>
            <a:off x="8256240" y="958153"/>
            <a:ext cx="1512168" cy="1944216"/>
          </a:xfrm>
          <a:prstGeom prst="accentBorderCallout2">
            <a:avLst>
              <a:gd name="adj1" fmla="val 18750"/>
              <a:gd name="adj2" fmla="val -8333"/>
              <a:gd name="adj3" fmla="val 18750"/>
              <a:gd name="adj4" fmla="val -16667"/>
              <a:gd name="adj5" fmla="val 131085"/>
              <a:gd name="adj6" fmla="val -45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Bottome</a:t>
            </a:r>
            <a:r>
              <a:rPr kumimoji="1" lang="en-US" altLang="ja-JP" dirty="0"/>
              <a:t> 10percentile BA female married to BA male</a:t>
            </a:r>
            <a:endParaRPr kumimoji="1" lang="ja-JP" altLang="en-US" dirty="0"/>
          </a:p>
        </p:txBody>
      </p:sp>
    </p:spTree>
    <p:extLst>
      <p:ext uri="{BB962C8B-B14F-4D97-AF65-F5344CB8AC3E}">
        <p14:creationId xmlns:p14="http://schemas.microsoft.com/office/powerpoint/2010/main" val="25030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0917B4-D717-4039-B3B6-CF9FA8FDEF3C}"/>
              </a:ext>
            </a:extLst>
          </p:cNvPr>
          <p:cNvSpPr>
            <a:spLocks noGrp="1"/>
          </p:cNvSpPr>
          <p:nvPr>
            <p:ph type="title"/>
          </p:nvPr>
        </p:nvSpPr>
        <p:spPr/>
        <p:txBody>
          <a:bodyPr>
            <a:normAutofit fontScale="90000"/>
          </a:bodyPr>
          <a:lstStyle/>
          <a:p>
            <a:r>
              <a:rPr kumimoji="1" lang="en-US" altLang="ja-JP" dirty="0"/>
              <a:t>A Large Very High Quality Data Sets as Anonymous Japanese Data</a:t>
            </a:r>
            <a:endParaRPr kumimoji="1" lang="ja-JP" altLang="en-US" dirty="0"/>
          </a:p>
        </p:txBody>
      </p:sp>
      <p:sp>
        <p:nvSpPr>
          <p:cNvPr id="3" name="コンテンツ プレースホルダー 2">
            <a:extLst>
              <a:ext uri="{FF2B5EF4-FFF2-40B4-BE49-F238E27FC236}">
                <a16:creationId xmlns:a16="http://schemas.microsoft.com/office/drawing/2014/main" id="{67D9AC12-89F9-41C6-A52C-63B64AA17A71}"/>
              </a:ext>
            </a:extLst>
          </p:cNvPr>
          <p:cNvSpPr>
            <a:spLocks noGrp="1"/>
          </p:cNvSpPr>
          <p:nvPr>
            <p:ph idx="1"/>
          </p:nvPr>
        </p:nvSpPr>
        <p:spPr>
          <a:xfrm>
            <a:off x="818147" y="2556931"/>
            <a:ext cx="10078450" cy="3930496"/>
          </a:xfrm>
        </p:spPr>
        <p:txBody>
          <a:bodyPr>
            <a:normAutofit fontScale="92500" lnSpcReduction="10000"/>
          </a:bodyPr>
          <a:lstStyle/>
          <a:p>
            <a:r>
              <a:rPr lang="en-US" altLang="ja-JP" dirty="0"/>
              <a:t>Japanese Statistics Bureau’s Governmental data is </a:t>
            </a:r>
            <a:r>
              <a:rPr lang="en-US" altLang="ja-JP" dirty="0">
                <a:solidFill>
                  <a:srgbClr val="C00000"/>
                </a:solidFill>
              </a:rPr>
              <a:t>very high in quality</a:t>
            </a:r>
            <a:r>
              <a:rPr lang="en-US" altLang="ja-JP" dirty="0"/>
              <a:t>, and also of </a:t>
            </a:r>
            <a:r>
              <a:rPr lang="en-US" altLang="ja-JP" dirty="0">
                <a:solidFill>
                  <a:srgbClr val="C00000"/>
                </a:solidFill>
              </a:rPr>
              <a:t>a very large scale</a:t>
            </a:r>
            <a:r>
              <a:rPr lang="en-US" altLang="ja-JP" dirty="0"/>
              <a:t>.</a:t>
            </a:r>
          </a:p>
          <a:p>
            <a:r>
              <a:rPr lang="en-US" altLang="ja-JP" dirty="0">
                <a:solidFill>
                  <a:srgbClr val="C00000"/>
                </a:solidFill>
              </a:rPr>
              <a:t>The process of borrowing the data is tiring, be patient as it is worth going through</a:t>
            </a:r>
            <a:r>
              <a:rPr lang="en-US" altLang="ja-JP" dirty="0"/>
              <a:t> the process due to the high quality and the large sample size.</a:t>
            </a:r>
          </a:p>
          <a:p>
            <a:r>
              <a:rPr lang="en-US" altLang="ja-JP" dirty="0"/>
              <a:t>Anonymized data is user friendly as it is already in </a:t>
            </a:r>
            <a:r>
              <a:rPr lang="en-US" altLang="ja-JP" dirty="0" err="1"/>
              <a:t>stata</a:t>
            </a:r>
            <a:r>
              <a:rPr lang="en-US" altLang="ja-JP" dirty="0"/>
              <a:t> form.</a:t>
            </a:r>
          </a:p>
          <a:p>
            <a:r>
              <a:rPr lang="en-US" altLang="ja-JP" dirty="0"/>
              <a:t>I have been mostly analyzing Japanese governmental data, or my own made data with competitive funds.  I have used various data, but the quality of governmental data is very high compared with small data sets made by researchers, though small data sets had their own good in the interesting questions.  </a:t>
            </a:r>
          </a:p>
          <a:p>
            <a:r>
              <a:rPr lang="en-US" altLang="ja-JP" dirty="0"/>
              <a:t>All the following analysis that I will show has anonymized data sets. </a:t>
            </a:r>
          </a:p>
        </p:txBody>
      </p:sp>
    </p:spTree>
    <p:extLst>
      <p:ext uri="{BB962C8B-B14F-4D97-AF65-F5344CB8AC3E}">
        <p14:creationId xmlns:p14="http://schemas.microsoft.com/office/powerpoint/2010/main" val="2782266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9E65E-FB30-4AB2-9C0C-4EE44F763395}"/>
              </a:ext>
            </a:extLst>
          </p:cNvPr>
          <p:cNvSpPr>
            <a:spLocks noGrp="1"/>
          </p:cNvSpPr>
          <p:nvPr>
            <p:ph type="title"/>
          </p:nvPr>
        </p:nvSpPr>
        <p:spPr>
          <a:xfrm>
            <a:off x="1295402" y="544810"/>
            <a:ext cx="9601196" cy="1303867"/>
          </a:xfrm>
        </p:spPr>
        <p:txBody>
          <a:bodyPr>
            <a:normAutofit fontScale="90000"/>
          </a:bodyPr>
          <a:lstStyle/>
          <a:p>
            <a:r>
              <a:rPr kumimoji="1" lang="en-US" altLang="ja-JP" dirty="0"/>
              <a:t>When</a:t>
            </a:r>
            <a:r>
              <a:rPr kumimoji="1" lang="ja-JP" altLang="en-US" dirty="0"/>
              <a:t> </a:t>
            </a:r>
            <a:r>
              <a:rPr kumimoji="1" lang="en-US" altLang="ja-JP" dirty="0"/>
              <a:t>Levied</a:t>
            </a:r>
            <a:r>
              <a:rPr kumimoji="1" lang="ja-JP" altLang="en-US" dirty="0"/>
              <a:t> </a:t>
            </a:r>
            <a:r>
              <a:rPr kumimoji="1" lang="en-US" altLang="ja-JP" dirty="0"/>
              <a:t>on</a:t>
            </a:r>
            <a:r>
              <a:rPr kumimoji="1" lang="ja-JP" altLang="en-US" dirty="0"/>
              <a:t> </a:t>
            </a:r>
            <a:r>
              <a:rPr kumimoji="1" lang="en-US" altLang="ja-JP" dirty="0"/>
              <a:t>Households,</a:t>
            </a:r>
            <a:r>
              <a:rPr kumimoji="1" lang="ja-JP" altLang="en-US" dirty="0"/>
              <a:t> </a:t>
            </a:r>
            <a:r>
              <a:rPr kumimoji="1" lang="en-US" altLang="ja-JP" dirty="0"/>
              <a:t>the</a:t>
            </a:r>
            <a:r>
              <a:rPr kumimoji="1" lang="ja-JP" altLang="en-US" dirty="0"/>
              <a:t> </a:t>
            </a:r>
            <a:r>
              <a:rPr kumimoji="1" lang="en-US" altLang="ja-JP" dirty="0"/>
              <a:t>results</a:t>
            </a:r>
            <a:r>
              <a:rPr kumimoji="1" lang="ja-JP" altLang="en-US" dirty="0"/>
              <a:t> </a:t>
            </a:r>
            <a:r>
              <a:rPr kumimoji="1" lang="en-US" altLang="ja-JP" dirty="0"/>
              <a:t>are</a:t>
            </a:r>
            <a:r>
              <a:rPr kumimoji="1" lang="ja-JP" altLang="en-US" dirty="0"/>
              <a:t> </a:t>
            </a:r>
            <a:r>
              <a:rPr kumimoji="1" lang="en-US" altLang="ja-JP" dirty="0"/>
              <a:t>better, when income dynamics are taken into account</a:t>
            </a:r>
            <a:r>
              <a:rPr lang="en-US" altLang="ja-JP" dirty="0"/>
              <a:t>, individual levy fair better.</a:t>
            </a:r>
            <a:endParaRPr kumimoji="1" lang="ja-JP" altLang="en-US" dirty="0"/>
          </a:p>
        </p:txBody>
      </p:sp>
      <p:pic>
        <p:nvPicPr>
          <p:cNvPr id="5" name="コンテンツ プレースホルダー 4">
            <a:extLst>
              <a:ext uri="{FF2B5EF4-FFF2-40B4-BE49-F238E27FC236}">
                <a16:creationId xmlns:a16="http://schemas.microsoft.com/office/drawing/2014/main" id="{3A2E7700-8E00-4E2B-968D-79B52EEBA800}"/>
              </a:ext>
            </a:extLst>
          </p:cNvPr>
          <p:cNvPicPr>
            <a:picLocks noGrp="1" noChangeAspect="1"/>
          </p:cNvPicPr>
          <p:nvPr>
            <p:ph idx="1"/>
          </p:nvPr>
        </p:nvPicPr>
        <p:blipFill>
          <a:blip r:embed="rId2"/>
          <a:stretch>
            <a:fillRect/>
          </a:stretch>
        </p:blipFill>
        <p:spPr>
          <a:xfrm>
            <a:off x="2445026" y="2065200"/>
            <a:ext cx="6325489" cy="4369152"/>
          </a:xfrm>
          <a:prstGeom prst="rect">
            <a:avLst/>
          </a:prstGeom>
        </p:spPr>
      </p:pic>
    </p:spTree>
    <p:extLst>
      <p:ext uri="{BB962C8B-B14F-4D97-AF65-F5344CB8AC3E}">
        <p14:creationId xmlns:p14="http://schemas.microsoft.com/office/powerpoint/2010/main" val="337958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1582D-9EC3-42D7-8512-DCC2E0D89EC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96CB607-E943-4C6A-9C23-3E90FCF030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C45B3B65-3DE8-4B39-A851-E5666C4E5533}"/>
              </a:ext>
            </a:extLst>
          </p:cNvPr>
          <p:cNvPicPr>
            <a:picLocks noChangeAspect="1"/>
          </p:cNvPicPr>
          <p:nvPr/>
        </p:nvPicPr>
        <p:blipFill>
          <a:blip r:embed="rId2"/>
          <a:stretch>
            <a:fillRect/>
          </a:stretch>
        </p:blipFill>
        <p:spPr>
          <a:xfrm>
            <a:off x="1997870" y="733425"/>
            <a:ext cx="4686300" cy="5391150"/>
          </a:xfrm>
          <a:prstGeom prst="rect">
            <a:avLst/>
          </a:prstGeom>
        </p:spPr>
      </p:pic>
      <p:sp>
        <p:nvSpPr>
          <p:cNvPr id="6" name="テキスト ボックス 5">
            <a:extLst>
              <a:ext uri="{FF2B5EF4-FFF2-40B4-BE49-F238E27FC236}">
                <a16:creationId xmlns:a16="http://schemas.microsoft.com/office/drawing/2014/main" id="{27166469-E3B0-4030-8593-AEA5A7077C1A}"/>
              </a:ext>
            </a:extLst>
          </p:cNvPr>
          <p:cNvSpPr txBox="1"/>
          <p:nvPr/>
        </p:nvSpPr>
        <p:spPr>
          <a:xfrm>
            <a:off x="7386638" y="3429000"/>
            <a:ext cx="3509960" cy="646331"/>
          </a:xfrm>
          <a:prstGeom prst="rect">
            <a:avLst/>
          </a:prstGeom>
          <a:noFill/>
        </p:spPr>
        <p:txBody>
          <a:bodyPr wrap="square" rtlCol="0">
            <a:spAutoFit/>
          </a:bodyPr>
          <a:lstStyle/>
          <a:p>
            <a:r>
              <a:rPr kumimoji="1" lang="en-US" altLang="ja-JP" dirty="0"/>
              <a:t>Nikkei Newspaper Economic Class </a:t>
            </a:r>
            <a:r>
              <a:rPr kumimoji="1" lang="ja-JP" altLang="en-US" dirty="0"/>
              <a:t>経済教室</a:t>
            </a:r>
          </a:p>
        </p:txBody>
      </p:sp>
    </p:spTree>
    <p:extLst>
      <p:ext uri="{BB962C8B-B14F-4D97-AF65-F5344CB8AC3E}">
        <p14:creationId xmlns:p14="http://schemas.microsoft.com/office/powerpoint/2010/main" val="235084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353D0-C3AA-4268-92A8-B58CC530909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8C73CC-E1EC-43D2-B8B3-F04CF23F617E}"/>
              </a:ext>
            </a:extLst>
          </p:cNvPr>
          <p:cNvSpPr>
            <a:spLocks noGrp="1"/>
          </p:cNvSpPr>
          <p:nvPr>
            <p:ph idx="1"/>
          </p:nvPr>
        </p:nvSpPr>
        <p:spPr/>
        <p:txBody>
          <a:bodyPr>
            <a:normAutofit fontScale="85000" lnSpcReduction="20000"/>
          </a:bodyPr>
          <a:lstStyle/>
          <a:p>
            <a:r>
              <a:rPr lang="en-US" altLang="ja-JP" dirty="0">
                <a:solidFill>
                  <a:srgbClr val="FF0000"/>
                </a:solidFill>
              </a:rPr>
              <a:t>Nobuko Nagase(2011) “Structural Change in Unemployment by Gender in 2000’s</a:t>
            </a:r>
            <a:r>
              <a:rPr lang="ja-JP" altLang="ja-JP" dirty="0">
                <a:solidFill>
                  <a:srgbClr val="FF0000"/>
                </a:solidFill>
              </a:rPr>
              <a:t>　</a:t>
            </a:r>
            <a:r>
              <a:rPr lang="en-US" altLang="ja-JP" dirty="0">
                <a:solidFill>
                  <a:srgbClr val="FF0000"/>
                </a:solidFill>
              </a:rPr>
              <a:t>using the Panel Structure of </a:t>
            </a:r>
            <a:r>
              <a:rPr lang="en-US" altLang="ja-JP" i="1" dirty="0">
                <a:solidFill>
                  <a:srgbClr val="FF0000"/>
                </a:solidFill>
              </a:rPr>
              <a:t>Labor Force Survey</a:t>
            </a:r>
            <a:r>
              <a:rPr lang="en-US" altLang="ja-JP" dirty="0">
                <a:solidFill>
                  <a:srgbClr val="FF0000"/>
                </a:solidFill>
              </a:rPr>
              <a:t>, (2000 nen igo no Danjo no Shitugyo Kozo no Bunseki—Rodoryokuchosa no paneru kozo wo mochiite Kozo Henka wo Bunseki suru,” </a:t>
            </a:r>
            <a:r>
              <a:rPr lang="en-US" altLang="ja-JP" i="1" dirty="0">
                <a:solidFill>
                  <a:srgbClr val="FF0000"/>
                </a:solidFill>
              </a:rPr>
              <a:t>Tokei to Nihon Keizai</a:t>
            </a:r>
            <a:r>
              <a:rPr lang="en-US" altLang="ja-JP" dirty="0">
                <a:solidFill>
                  <a:srgbClr val="FF0000"/>
                </a:solidFill>
              </a:rPr>
              <a:t> ( </a:t>
            </a:r>
            <a:r>
              <a:rPr lang="en-US" altLang="ja-JP" i="1" dirty="0">
                <a:solidFill>
                  <a:srgbClr val="FF0000"/>
                </a:solidFill>
              </a:rPr>
              <a:t>Statistics and the Japanese Economy</a:t>
            </a:r>
            <a:r>
              <a:rPr lang="en-US" altLang="ja-JP" dirty="0">
                <a:solidFill>
                  <a:srgbClr val="FF0000"/>
                </a:solidFill>
              </a:rPr>
              <a:t>) Vol.1 No.1 pp.91-111 (in Japanese).</a:t>
            </a:r>
            <a:endParaRPr lang="ja-JP" altLang="ja-JP" dirty="0">
              <a:solidFill>
                <a:srgbClr val="FF0000"/>
              </a:solidFill>
            </a:endParaRPr>
          </a:p>
          <a:p>
            <a:r>
              <a:rPr lang="ja-JP" altLang="en-US" u="sng" dirty="0">
                <a:hlinkClick r:id="rId2"/>
              </a:rPr>
              <a:t>永瀬伸子（</a:t>
            </a:r>
            <a:r>
              <a:rPr lang="en-US" altLang="ja-JP" u="sng" dirty="0">
                <a:hlinkClick r:id="rId2"/>
              </a:rPr>
              <a:t>2011</a:t>
            </a:r>
            <a:r>
              <a:rPr lang="ja-JP" altLang="en-US" u="sng" dirty="0">
                <a:hlinkClick r:id="rId2"/>
              </a:rPr>
              <a:t>）「</a:t>
            </a:r>
            <a:r>
              <a:rPr lang="en-US" altLang="ja-JP" u="sng" dirty="0">
                <a:hlinkClick r:id="rId2"/>
              </a:rPr>
              <a:t>2000</a:t>
            </a:r>
            <a:r>
              <a:rPr lang="ja-JP" altLang="en-US" u="sng" dirty="0">
                <a:hlinkClick r:id="rId2"/>
              </a:rPr>
              <a:t>年以後の男女の失業構造の分析 </a:t>
            </a:r>
            <a:r>
              <a:rPr lang="en-US" altLang="ja-JP" u="sng" dirty="0">
                <a:hlinkClick r:id="rId2"/>
              </a:rPr>
              <a:t>–</a:t>
            </a:r>
            <a:r>
              <a:rPr lang="ja-JP" altLang="en-US" u="sng" dirty="0">
                <a:hlinkClick r:id="rId2"/>
              </a:rPr>
              <a:t>労働力調査のパネル構造を用いて構造変化を分析する</a:t>
            </a:r>
            <a:r>
              <a:rPr lang="en-US" altLang="ja-JP" u="sng" dirty="0">
                <a:hlinkClick r:id="rId2"/>
              </a:rPr>
              <a:t>–</a:t>
            </a:r>
            <a:r>
              <a:rPr lang="ja-JP" altLang="en-US" u="sng" dirty="0">
                <a:hlinkClick r:id="rId2"/>
              </a:rPr>
              <a:t>」</a:t>
            </a:r>
            <a:r>
              <a:rPr lang="en-US" altLang="ja-JP" u="sng" dirty="0">
                <a:hlinkClick r:id="rId2"/>
              </a:rPr>
              <a:t>『</a:t>
            </a:r>
            <a:r>
              <a:rPr lang="ja-JP" altLang="en-US" u="sng" dirty="0">
                <a:hlinkClick r:id="rId2"/>
              </a:rPr>
              <a:t>統計と日本経済</a:t>
            </a:r>
            <a:r>
              <a:rPr lang="en-US" altLang="ja-JP" u="sng" dirty="0">
                <a:hlinkClick r:id="rId2"/>
              </a:rPr>
              <a:t>』</a:t>
            </a:r>
            <a:r>
              <a:rPr lang="ja-JP" altLang="en-US" u="sng" dirty="0">
                <a:hlinkClick r:id="rId2"/>
              </a:rPr>
              <a:t>第</a:t>
            </a:r>
            <a:r>
              <a:rPr lang="en-US" altLang="ja-JP" u="sng" dirty="0">
                <a:hlinkClick r:id="rId2"/>
              </a:rPr>
              <a:t>1</a:t>
            </a:r>
            <a:r>
              <a:rPr lang="ja-JP" altLang="en-US" u="sng" dirty="0">
                <a:hlinkClick r:id="rId2"/>
              </a:rPr>
              <a:t>巻</a:t>
            </a:r>
            <a:r>
              <a:rPr lang="en-US" altLang="ja-JP" u="sng" dirty="0">
                <a:hlinkClick r:id="rId2"/>
              </a:rPr>
              <a:t>1</a:t>
            </a:r>
            <a:r>
              <a:rPr lang="ja-JP" altLang="en-US" u="sng" dirty="0">
                <a:hlinkClick r:id="rId2"/>
              </a:rPr>
              <a:t>号 </a:t>
            </a:r>
            <a:r>
              <a:rPr lang="en-US" altLang="ja-JP" u="sng" dirty="0">
                <a:hlinkClick r:id="rId2"/>
              </a:rPr>
              <a:t>91-111</a:t>
            </a:r>
            <a:r>
              <a:rPr lang="ja-JP" altLang="en-US" u="sng" dirty="0">
                <a:hlinkClick r:id="rId2"/>
              </a:rPr>
              <a:t>頁。</a:t>
            </a:r>
            <a:r>
              <a:rPr lang="ja-JP" altLang="en-US" dirty="0"/>
              <a:t> </a:t>
            </a:r>
            <a:endParaRPr lang="en-US" altLang="ja-JP" dirty="0"/>
          </a:p>
          <a:p>
            <a:endParaRPr lang="en-US" altLang="ja-JP" dirty="0"/>
          </a:p>
          <a:p>
            <a:r>
              <a:rPr lang="en-US" altLang="ja-JP" dirty="0"/>
              <a:t>The above paper used panel structure of Labour Force Survey to look at the changes in employment to non-employment, employment to unemployment etc as one months as well as one year transition.</a:t>
            </a:r>
          </a:p>
          <a:p>
            <a:endParaRPr kumimoji="1" lang="ja-JP" altLang="en-US" dirty="0"/>
          </a:p>
        </p:txBody>
      </p:sp>
    </p:spTree>
    <p:extLst>
      <p:ext uri="{BB962C8B-B14F-4D97-AF65-F5344CB8AC3E}">
        <p14:creationId xmlns:p14="http://schemas.microsoft.com/office/powerpoint/2010/main" val="190101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4FF62-8C53-4768-A7A1-37AF3CA3CDC8}"/>
              </a:ext>
            </a:extLst>
          </p:cNvPr>
          <p:cNvSpPr>
            <a:spLocks noGrp="1"/>
          </p:cNvSpPr>
          <p:nvPr>
            <p:ph type="title"/>
          </p:nvPr>
        </p:nvSpPr>
        <p:spPr/>
        <p:txBody>
          <a:bodyPr>
            <a:normAutofit fontScale="90000"/>
          </a:bodyPr>
          <a:lstStyle/>
          <a:p>
            <a:r>
              <a:rPr kumimoji="1" lang="en-US" altLang="ja-JP" dirty="0">
                <a:solidFill>
                  <a:srgbClr val="C00000"/>
                </a:solidFill>
              </a:rPr>
              <a:t>2. </a:t>
            </a:r>
            <a:r>
              <a:rPr kumimoji="1" lang="en-US" altLang="ja-JP" dirty="0"/>
              <a:t>Employment Status Survey</a:t>
            </a:r>
            <a:br>
              <a:rPr kumimoji="1" lang="en-US" altLang="ja-JP" dirty="0"/>
            </a:br>
            <a:r>
              <a:rPr lang="en-US" altLang="ja-JP" dirty="0"/>
              <a:t>Statistics Bureau</a:t>
            </a:r>
            <a:endParaRPr kumimoji="1" lang="ja-JP" altLang="en-US" dirty="0"/>
          </a:p>
        </p:txBody>
      </p:sp>
      <p:sp>
        <p:nvSpPr>
          <p:cNvPr id="3" name="コンテンツ プレースホルダー 2">
            <a:extLst>
              <a:ext uri="{FF2B5EF4-FFF2-40B4-BE49-F238E27FC236}">
                <a16:creationId xmlns:a16="http://schemas.microsoft.com/office/drawing/2014/main" id="{62B28EC2-4F19-4788-B3D4-178CF26E6B15}"/>
              </a:ext>
            </a:extLst>
          </p:cNvPr>
          <p:cNvSpPr>
            <a:spLocks noGrp="1"/>
          </p:cNvSpPr>
          <p:nvPr>
            <p:ph idx="1"/>
          </p:nvPr>
        </p:nvSpPr>
        <p:spPr/>
        <p:txBody>
          <a:bodyPr/>
          <a:lstStyle/>
          <a:p>
            <a:r>
              <a:rPr lang="en-US" altLang="ja-JP" dirty="0"/>
              <a:t>Employment Status Survey, a representative Survey conducted every five years.  A very large scale, 490,000 dwellings for example, that you may, for example, easily can find twins.</a:t>
            </a:r>
          </a:p>
          <a:p>
            <a:r>
              <a:rPr lang="en-US" altLang="ja-JP" dirty="0">
                <a:hlinkClick r:id="rId2"/>
              </a:rPr>
              <a:t>http://www.stat.go.jp/english/data/shugyou/index.html</a:t>
            </a:r>
            <a:endParaRPr lang="en-US" altLang="ja-JP" dirty="0"/>
          </a:p>
          <a:p>
            <a:r>
              <a:rPr lang="en-US" altLang="ja-JP" dirty="0"/>
              <a:t>Due to its large numbers, and more detailed questionnairs compared to Labor Force Survey, many labor papers in Japan are written using this data, especially in economics field. </a:t>
            </a:r>
          </a:p>
          <a:p>
            <a:endParaRPr lang="ja-JP" altLang="en-US" dirty="0"/>
          </a:p>
          <a:p>
            <a:endParaRPr kumimoji="1" lang="ja-JP" altLang="en-US" dirty="0"/>
          </a:p>
        </p:txBody>
      </p:sp>
    </p:spTree>
    <p:extLst>
      <p:ext uri="{BB962C8B-B14F-4D97-AF65-F5344CB8AC3E}">
        <p14:creationId xmlns:p14="http://schemas.microsoft.com/office/powerpoint/2010/main" val="178647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092A2-B38F-42C5-9D2B-4156D6D5863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71EF365-0559-41CA-9E97-D7BE2857C73F}"/>
              </a:ext>
            </a:extLst>
          </p:cNvPr>
          <p:cNvSpPr>
            <a:spLocks noGrp="1"/>
          </p:cNvSpPr>
          <p:nvPr>
            <p:ph idx="1"/>
          </p:nvPr>
        </p:nvSpPr>
        <p:spPr/>
        <p:txBody>
          <a:bodyPr>
            <a:normAutofit fontScale="92500" lnSpcReduction="20000"/>
          </a:bodyPr>
          <a:lstStyle/>
          <a:p>
            <a:r>
              <a:rPr kumimoji="1" lang="en-US" altLang="ja-JP" dirty="0"/>
              <a:t>One of my PhD student used anonymized data to survey the change in female clerical jobs, and got good paper Population Association Japan prize. </a:t>
            </a:r>
          </a:p>
          <a:p>
            <a:r>
              <a:rPr lang="en-US" altLang="ja-JP" dirty="0"/>
              <a:t>Only this large scale and representative national data set was able to verify what she has tried to do. </a:t>
            </a:r>
          </a:p>
          <a:p>
            <a:r>
              <a:rPr kumimoji="1" lang="en-US" altLang="ja-JP" dirty="0">
                <a:solidFill>
                  <a:srgbClr val="FF0000"/>
                </a:solidFill>
              </a:rPr>
              <a:t>Eriko </a:t>
            </a:r>
            <a:r>
              <a:rPr kumimoji="1" lang="en-US" altLang="ja-JP" dirty="0" err="1">
                <a:solidFill>
                  <a:srgbClr val="FF0000"/>
                </a:solidFill>
              </a:rPr>
              <a:t>Teramura</a:t>
            </a:r>
            <a:r>
              <a:rPr kumimoji="1" lang="en-US" altLang="ja-JP" dirty="0">
                <a:solidFill>
                  <a:srgbClr val="FF0000"/>
                </a:solidFill>
              </a:rPr>
              <a:t>(2012 )  “ </a:t>
            </a:r>
            <a:r>
              <a:rPr lang="en-US" altLang="ja-JP" dirty="0">
                <a:solidFill>
                  <a:srgbClr val="FF0000"/>
                </a:solidFill>
              </a:rPr>
              <a:t>Estimation of Wage and Labor Supply  for Japanese Female Clerical Workers  Post the Equal Employment Opportunity Law ―Comparative Analysis for 1992,1997,and 2002― , </a:t>
            </a:r>
            <a:r>
              <a:rPr lang="en-US" altLang="ja-JP" i="1" dirty="0" err="1">
                <a:solidFill>
                  <a:srgbClr val="FF0000"/>
                </a:solidFill>
              </a:rPr>
              <a:t>Jinkogaku</a:t>
            </a:r>
            <a:r>
              <a:rPr lang="en-US" altLang="ja-JP" i="1" dirty="0">
                <a:solidFill>
                  <a:srgbClr val="FF0000"/>
                </a:solidFill>
              </a:rPr>
              <a:t> </a:t>
            </a:r>
            <a:r>
              <a:rPr lang="en-US" altLang="ja-JP" i="1" dirty="0" err="1">
                <a:solidFill>
                  <a:srgbClr val="FF0000"/>
                </a:solidFill>
              </a:rPr>
              <a:t>Kenkyu</a:t>
            </a:r>
            <a:r>
              <a:rPr lang="en-US" altLang="ja-JP" i="1" dirty="0">
                <a:solidFill>
                  <a:srgbClr val="FF0000"/>
                </a:solidFill>
              </a:rPr>
              <a:t> (The Journal of Population</a:t>
            </a:r>
            <a:r>
              <a:rPr lang="en-US" altLang="ja-JP" dirty="0">
                <a:solidFill>
                  <a:srgbClr val="FF0000"/>
                </a:solidFill>
              </a:rPr>
              <a:t>  </a:t>
            </a:r>
            <a:r>
              <a:rPr lang="en-US" altLang="ja-JP" i="1" dirty="0">
                <a:solidFill>
                  <a:srgbClr val="FF0000"/>
                </a:solidFill>
              </a:rPr>
              <a:t>Studies )</a:t>
            </a:r>
            <a:r>
              <a:rPr lang="en-US" altLang="ja-JP" dirty="0">
                <a:solidFill>
                  <a:srgbClr val="FF0000"/>
                </a:solidFill>
              </a:rPr>
              <a:t>Vol48 p6-22. </a:t>
            </a:r>
            <a:r>
              <a:rPr lang="en-US" altLang="ja-JP" dirty="0"/>
              <a:t>(in Japanese, can be found in J-stage) </a:t>
            </a:r>
            <a:r>
              <a:rPr lang="en-US" altLang="ja-JP" dirty="0">
                <a:hlinkClick r:id="rId2"/>
              </a:rPr>
              <a:t>https://www.jstage.jst.go.jp/article/jps/48/0/48_KJ00009388804/_article/-char/ja/</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101861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B9688-B181-46A3-9D92-F5F345D71F0B}"/>
              </a:ext>
            </a:extLst>
          </p:cNvPr>
          <p:cNvSpPr>
            <a:spLocks noGrp="1"/>
          </p:cNvSpPr>
          <p:nvPr>
            <p:ph type="title"/>
          </p:nvPr>
        </p:nvSpPr>
        <p:spPr/>
        <p:txBody>
          <a:bodyPr/>
          <a:lstStyle/>
          <a:p>
            <a:r>
              <a:rPr kumimoji="1" lang="en-US" altLang="ja-JP" dirty="0"/>
              <a:t>Eriko’s Paper</a:t>
            </a:r>
            <a:endParaRPr kumimoji="1" lang="ja-JP" altLang="en-US" dirty="0"/>
          </a:p>
        </p:txBody>
      </p:sp>
      <p:pic>
        <p:nvPicPr>
          <p:cNvPr id="4" name="コンテンツ プレースホルダー 3">
            <a:extLst>
              <a:ext uri="{FF2B5EF4-FFF2-40B4-BE49-F238E27FC236}">
                <a16:creationId xmlns:a16="http://schemas.microsoft.com/office/drawing/2014/main" id="{E3255358-6220-45FB-AE58-250931544957}"/>
              </a:ext>
            </a:extLst>
          </p:cNvPr>
          <p:cNvPicPr>
            <a:picLocks noGrp="1" noChangeAspect="1"/>
          </p:cNvPicPr>
          <p:nvPr>
            <p:ph idx="1"/>
          </p:nvPr>
        </p:nvPicPr>
        <p:blipFill>
          <a:blip r:embed="rId2"/>
          <a:stretch>
            <a:fillRect/>
          </a:stretch>
        </p:blipFill>
        <p:spPr>
          <a:xfrm>
            <a:off x="3540079" y="2557463"/>
            <a:ext cx="5111842" cy="3317875"/>
          </a:xfrm>
          <a:prstGeom prst="rect">
            <a:avLst/>
          </a:prstGeom>
        </p:spPr>
      </p:pic>
    </p:spTree>
    <p:extLst>
      <p:ext uri="{BB962C8B-B14F-4D97-AF65-F5344CB8AC3E}">
        <p14:creationId xmlns:p14="http://schemas.microsoft.com/office/powerpoint/2010/main" val="246000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575DF-ADA8-4482-9E5C-7E939E5B7A08}"/>
              </a:ext>
            </a:extLst>
          </p:cNvPr>
          <p:cNvSpPr>
            <a:spLocks noGrp="1"/>
          </p:cNvSpPr>
          <p:nvPr>
            <p:ph type="title"/>
          </p:nvPr>
        </p:nvSpPr>
        <p:spPr>
          <a:xfrm>
            <a:off x="1085850" y="642938"/>
            <a:ext cx="9601196" cy="1303867"/>
          </a:xfrm>
        </p:spPr>
        <p:txBody>
          <a:bodyPr>
            <a:normAutofit fontScale="90000"/>
          </a:bodyPr>
          <a:lstStyle/>
          <a:p>
            <a:r>
              <a:rPr lang="en-US" altLang="ja-JP" dirty="0">
                <a:solidFill>
                  <a:srgbClr val="C00000"/>
                </a:solidFill>
              </a:rPr>
              <a:t>3. </a:t>
            </a:r>
            <a:r>
              <a:rPr lang="en-US" altLang="ja-JP" dirty="0"/>
              <a:t>National Survey of Family Income and Expenditure,</a:t>
            </a:r>
            <a:br>
              <a:rPr lang="en-US" altLang="ja-JP" dirty="0"/>
            </a:br>
            <a:r>
              <a:rPr lang="en-US" altLang="ja-JP" dirty="0"/>
              <a:t>Statistics Bureau</a:t>
            </a:r>
            <a:endParaRPr kumimoji="1" lang="ja-JP" altLang="en-US" dirty="0"/>
          </a:p>
        </p:txBody>
      </p:sp>
      <p:sp>
        <p:nvSpPr>
          <p:cNvPr id="3" name="コンテンツ プレースホルダー 2">
            <a:extLst>
              <a:ext uri="{FF2B5EF4-FFF2-40B4-BE49-F238E27FC236}">
                <a16:creationId xmlns:a16="http://schemas.microsoft.com/office/drawing/2014/main" id="{0672F9C8-D6C3-4985-B044-D2F7C269DEA0}"/>
              </a:ext>
            </a:extLst>
          </p:cNvPr>
          <p:cNvSpPr>
            <a:spLocks noGrp="1"/>
          </p:cNvSpPr>
          <p:nvPr>
            <p:ph idx="1"/>
          </p:nvPr>
        </p:nvSpPr>
        <p:spPr>
          <a:xfrm>
            <a:off x="1085850" y="2556931"/>
            <a:ext cx="9810747" cy="3658131"/>
          </a:xfrm>
        </p:spPr>
        <p:txBody>
          <a:bodyPr>
            <a:normAutofit fontScale="70000" lnSpcReduction="20000"/>
          </a:bodyPr>
          <a:lstStyle/>
          <a:p>
            <a:r>
              <a:rPr lang="en-US" altLang="ja-JP" dirty="0"/>
              <a:t>National Survey of Family Income and Expenditure</a:t>
            </a:r>
          </a:p>
          <a:p>
            <a:r>
              <a:rPr lang="en-US" altLang="ja-JP" dirty="0">
                <a:hlinkClick r:id="rId2"/>
              </a:rPr>
              <a:t>http://www.stat.go.jp/english/data/zensho/index.html</a:t>
            </a:r>
            <a:endParaRPr lang="en-US" altLang="ja-JP" dirty="0"/>
          </a:p>
          <a:p>
            <a:r>
              <a:rPr lang="en-US" altLang="ja-JP" dirty="0"/>
              <a:t>A unique survey that covers about 5500 households, with detailed expenditure three month average and income. </a:t>
            </a:r>
          </a:p>
          <a:p>
            <a:r>
              <a:rPr lang="en-US" altLang="ja-JP" dirty="0"/>
              <a:t>I used this data to do micro-simulation for Cabinet Office Gender Equality Bureau with </a:t>
            </a:r>
            <a:r>
              <a:rPr lang="en-US" altLang="ja-JP" dirty="0" err="1"/>
              <a:t>Kazumitsu</a:t>
            </a:r>
            <a:r>
              <a:rPr lang="en-US" altLang="ja-JP" dirty="0"/>
              <a:t> </a:t>
            </a:r>
            <a:r>
              <a:rPr lang="en-US" altLang="ja-JP" dirty="0" err="1"/>
              <a:t>Nawata</a:t>
            </a:r>
            <a:r>
              <a:rPr lang="en-US" altLang="ja-JP" dirty="0"/>
              <a:t> and others in 2003. </a:t>
            </a:r>
          </a:p>
          <a:p>
            <a:r>
              <a:rPr lang="en-US" altLang="ja-JP" dirty="0"/>
              <a:t>Due to its detailed income data by different sources, and of all family members, we made tax and social security </a:t>
            </a:r>
            <a:r>
              <a:rPr lang="en-US" altLang="ja-JP" dirty="0" err="1"/>
              <a:t>calcuration</a:t>
            </a:r>
            <a:r>
              <a:rPr lang="en-US" altLang="ja-JP" dirty="0"/>
              <a:t> for all households and predicted the change in law what would happen should tax law and social security law concerning part-time working females had changed.  </a:t>
            </a:r>
          </a:p>
          <a:p>
            <a:r>
              <a:rPr lang="en-US" altLang="ja-JP" dirty="0">
                <a:hlinkClick r:id="rId3"/>
              </a:rPr>
              <a:t>http://www.gender.go.jp/kaigi/senmon/eikyou/siryo/pdf/ei29-5.pdf</a:t>
            </a:r>
            <a:endParaRPr lang="en-US" altLang="ja-JP" dirty="0"/>
          </a:p>
          <a:p>
            <a:r>
              <a:rPr lang="en-US" altLang="ja-JP" dirty="0">
                <a:solidFill>
                  <a:srgbClr val="FF0000"/>
                </a:solidFill>
              </a:rPr>
              <a:t>Working Team Report for Gender Equality Bureau in 2004 July 1</a:t>
            </a:r>
            <a:r>
              <a:rPr lang="en-US" altLang="ja-JP" baseline="30000" dirty="0">
                <a:solidFill>
                  <a:srgbClr val="FF0000"/>
                </a:solidFill>
              </a:rPr>
              <a:t>st</a:t>
            </a:r>
            <a:r>
              <a:rPr lang="en-US" altLang="ja-JP" dirty="0">
                <a:solidFill>
                  <a:srgbClr val="FF0000"/>
                </a:solidFill>
              </a:rPr>
              <a:t> by Nobuko Nagase, </a:t>
            </a:r>
            <a:r>
              <a:rPr lang="en-US" altLang="ja-JP" dirty="0" err="1">
                <a:solidFill>
                  <a:srgbClr val="FF0000"/>
                </a:solidFill>
              </a:rPr>
              <a:t>Kazumitsu</a:t>
            </a:r>
            <a:r>
              <a:rPr lang="en-US" altLang="ja-JP" dirty="0">
                <a:solidFill>
                  <a:srgbClr val="FF0000"/>
                </a:solidFill>
              </a:rPr>
              <a:t> </a:t>
            </a:r>
            <a:r>
              <a:rPr lang="en-US" altLang="ja-JP" dirty="0" err="1">
                <a:solidFill>
                  <a:srgbClr val="FF0000"/>
                </a:solidFill>
              </a:rPr>
              <a:t>Nawata</a:t>
            </a:r>
            <a:r>
              <a:rPr lang="en-US" altLang="ja-JP" dirty="0">
                <a:solidFill>
                  <a:srgbClr val="FF0000"/>
                </a:solidFill>
              </a:rPr>
              <a:t>, Yuko </a:t>
            </a:r>
            <a:r>
              <a:rPr lang="en-US" altLang="ja-JP" dirty="0" err="1">
                <a:solidFill>
                  <a:srgbClr val="FF0000"/>
                </a:solidFill>
              </a:rPr>
              <a:t>Murao</a:t>
            </a:r>
            <a:r>
              <a:rPr lang="en-US" altLang="ja-JP" dirty="0">
                <a:solidFill>
                  <a:srgbClr val="FF0000"/>
                </a:solidFill>
              </a:rPr>
              <a:t> and others.</a:t>
            </a:r>
            <a:endParaRPr lang="en-US" altLang="ja-JP" dirty="0"/>
          </a:p>
          <a:p>
            <a:endParaRPr lang="en-US" altLang="ja-JP" dirty="0"/>
          </a:p>
          <a:p>
            <a:pPr marL="0" indent="0">
              <a:buNone/>
            </a:pPr>
            <a:endParaRPr kumimoji="1" lang="ja-JP" altLang="en-US" dirty="0"/>
          </a:p>
        </p:txBody>
      </p:sp>
    </p:spTree>
    <p:extLst>
      <p:ext uri="{BB962C8B-B14F-4D97-AF65-F5344CB8AC3E}">
        <p14:creationId xmlns:p14="http://schemas.microsoft.com/office/powerpoint/2010/main" val="423490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95556-86AC-4220-87D3-E1A25FB66A2F}"/>
              </a:ext>
            </a:extLst>
          </p:cNvPr>
          <p:cNvSpPr>
            <a:spLocks noGrp="1"/>
          </p:cNvSpPr>
          <p:nvPr>
            <p:ph type="title"/>
          </p:nvPr>
        </p:nvSpPr>
        <p:spPr/>
        <p:txBody>
          <a:bodyPr>
            <a:noAutofit/>
          </a:bodyPr>
          <a:lstStyle/>
          <a:p>
            <a:r>
              <a:rPr kumimoji="1" lang="en-US" altLang="ja-JP" sz="2400" dirty="0">
                <a:solidFill>
                  <a:schemeClr val="tx1"/>
                </a:solidFill>
              </a:rPr>
              <a:t>Working Team Report for Gende</a:t>
            </a:r>
            <a:r>
              <a:rPr lang="en-US" altLang="ja-JP" sz="2400" dirty="0">
                <a:solidFill>
                  <a:schemeClr val="tx1"/>
                </a:solidFill>
              </a:rPr>
              <a:t>r Equality Bureau in 2004 July 1</a:t>
            </a:r>
            <a:r>
              <a:rPr lang="en-US" altLang="ja-JP" sz="2400" baseline="30000" dirty="0">
                <a:solidFill>
                  <a:schemeClr val="tx1"/>
                </a:solidFill>
              </a:rPr>
              <a:t>st</a:t>
            </a:r>
            <a:r>
              <a:rPr lang="en-US" altLang="ja-JP" sz="2400" dirty="0">
                <a:solidFill>
                  <a:schemeClr val="tx1"/>
                </a:solidFill>
              </a:rPr>
              <a:t> by Nobuko Nagase, </a:t>
            </a:r>
            <a:r>
              <a:rPr lang="en-US" altLang="ja-JP" sz="2400" dirty="0" err="1">
                <a:solidFill>
                  <a:schemeClr val="tx1"/>
                </a:solidFill>
              </a:rPr>
              <a:t>Kazumitsu</a:t>
            </a:r>
            <a:r>
              <a:rPr lang="en-US" altLang="ja-JP" sz="2400" dirty="0">
                <a:solidFill>
                  <a:schemeClr val="tx1"/>
                </a:solidFill>
              </a:rPr>
              <a:t> </a:t>
            </a:r>
            <a:r>
              <a:rPr lang="en-US" altLang="ja-JP" sz="2400" dirty="0" err="1">
                <a:solidFill>
                  <a:schemeClr val="tx1"/>
                </a:solidFill>
              </a:rPr>
              <a:t>Nawata</a:t>
            </a:r>
            <a:r>
              <a:rPr lang="en-US" altLang="ja-JP" sz="2400" dirty="0">
                <a:solidFill>
                  <a:schemeClr val="tx1"/>
                </a:solidFill>
              </a:rPr>
              <a:t>, Yuko </a:t>
            </a:r>
            <a:r>
              <a:rPr lang="en-US" altLang="ja-JP" sz="2400" dirty="0" err="1">
                <a:solidFill>
                  <a:schemeClr val="tx1"/>
                </a:solidFill>
              </a:rPr>
              <a:t>Murao</a:t>
            </a:r>
            <a:r>
              <a:rPr lang="en-US" altLang="ja-JP" sz="2400" dirty="0">
                <a:solidFill>
                  <a:schemeClr val="tx1"/>
                </a:solidFill>
              </a:rPr>
              <a:t> and others.</a:t>
            </a:r>
            <a:endParaRPr kumimoji="1" lang="ja-JP" altLang="en-US" sz="2400" dirty="0">
              <a:solidFill>
                <a:schemeClr val="tx1"/>
              </a:solidFill>
            </a:endParaRPr>
          </a:p>
        </p:txBody>
      </p:sp>
      <p:pic>
        <p:nvPicPr>
          <p:cNvPr id="4" name="コンテンツ プレースホルダー 3">
            <a:extLst>
              <a:ext uri="{FF2B5EF4-FFF2-40B4-BE49-F238E27FC236}">
                <a16:creationId xmlns:a16="http://schemas.microsoft.com/office/drawing/2014/main" id="{1ACA05EB-CAC0-449E-9802-EAC2DE892581}"/>
              </a:ext>
            </a:extLst>
          </p:cNvPr>
          <p:cNvPicPr>
            <a:picLocks noGrp="1" noChangeAspect="1"/>
          </p:cNvPicPr>
          <p:nvPr>
            <p:ph idx="1"/>
          </p:nvPr>
        </p:nvPicPr>
        <p:blipFill>
          <a:blip r:embed="rId2"/>
          <a:stretch>
            <a:fillRect/>
          </a:stretch>
        </p:blipFill>
        <p:spPr>
          <a:xfrm>
            <a:off x="1183299" y="2441959"/>
            <a:ext cx="6148552" cy="3317875"/>
          </a:xfrm>
          <a:prstGeom prst="rect">
            <a:avLst/>
          </a:prstGeom>
        </p:spPr>
      </p:pic>
      <p:sp>
        <p:nvSpPr>
          <p:cNvPr id="5" name="テキスト ボックス 4">
            <a:extLst>
              <a:ext uri="{FF2B5EF4-FFF2-40B4-BE49-F238E27FC236}">
                <a16:creationId xmlns:a16="http://schemas.microsoft.com/office/drawing/2014/main" id="{CC1DA3C9-0082-4171-83C8-3371AC51165B}"/>
              </a:ext>
            </a:extLst>
          </p:cNvPr>
          <p:cNvSpPr txBox="1"/>
          <p:nvPr/>
        </p:nvSpPr>
        <p:spPr>
          <a:xfrm>
            <a:off x="7500939" y="2614613"/>
            <a:ext cx="2740342" cy="2585323"/>
          </a:xfrm>
          <a:prstGeom prst="rect">
            <a:avLst/>
          </a:prstGeom>
          <a:noFill/>
        </p:spPr>
        <p:txBody>
          <a:bodyPr wrap="square" rtlCol="0">
            <a:spAutoFit/>
          </a:bodyPr>
          <a:lstStyle/>
          <a:p>
            <a:r>
              <a:rPr kumimoji="1" lang="en-US" altLang="ja-JP" dirty="0"/>
              <a:t>Effect of Tax and Social Security Income Tax on different Households,  three households are illustrated, but we had such simulations for 55000 households.</a:t>
            </a:r>
          </a:p>
          <a:p>
            <a:r>
              <a:rPr kumimoji="1" lang="en-US" altLang="ja-JP" dirty="0"/>
              <a:t>Working Team Report for Gende</a:t>
            </a:r>
            <a:r>
              <a:rPr lang="en-US" altLang="ja-JP" dirty="0"/>
              <a:t>r Equality Bureau </a:t>
            </a:r>
            <a:r>
              <a:rPr kumimoji="1" lang="en-US" altLang="ja-JP" dirty="0"/>
              <a:t> p.42.</a:t>
            </a:r>
            <a:endParaRPr kumimoji="1" lang="ja-JP" altLang="en-US" dirty="0"/>
          </a:p>
        </p:txBody>
      </p:sp>
    </p:spTree>
    <p:extLst>
      <p:ext uri="{BB962C8B-B14F-4D97-AF65-F5344CB8AC3E}">
        <p14:creationId xmlns:p14="http://schemas.microsoft.com/office/powerpoint/2010/main" val="230387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8DFC9-9A9D-4E67-9A43-4379D7F61C5E}"/>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0F8F2302-48FA-443E-BECC-CA3F6C1265C8}"/>
              </a:ext>
            </a:extLst>
          </p:cNvPr>
          <p:cNvPicPr>
            <a:picLocks noGrp="1" noChangeAspect="1"/>
          </p:cNvPicPr>
          <p:nvPr>
            <p:ph idx="1"/>
          </p:nvPr>
        </p:nvPicPr>
        <p:blipFill>
          <a:blip r:embed="rId2"/>
          <a:stretch>
            <a:fillRect/>
          </a:stretch>
        </p:blipFill>
        <p:spPr>
          <a:xfrm>
            <a:off x="705133" y="1217773"/>
            <a:ext cx="7870976" cy="4958882"/>
          </a:xfrm>
          <a:prstGeom prst="rect">
            <a:avLst/>
          </a:prstGeom>
        </p:spPr>
      </p:pic>
      <p:sp>
        <p:nvSpPr>
          <p:cNvPr id="5" name="テキスト ボックス 4">
            <a:extLst>
              <a:ext uri="{FF2B5EF4-FFF2-40B4-BE49-F238E27FC236}">
                <a16:creationId xmlns:a16="http://schemas.microsoft.com/office/drawing/2014/main" id="{D9B43D35-E060-4CE0-BDBD-DE1776CAEEDE}"/>
              </a:ext>
            </a:extLst>
          </p:cNvPr>
          <p:cNvSpPr txBox="1"/>
          <p:nvPr/>
        </p:nvSpPr>
        <p:spPr>
          <a:xfrm>
            <a:off x="8643486" y="1799924"/>
            <a:ext cx="2618071" cy="2862322"/>
          </a:xfrm>
          <a:prstGeom prst="rect">
            <a:avLst/>
          </a:prstGeom>
          <a:noFill/>
        </p:spPr>
        <p:txBody>
          <a:bodyPr wrap="square" rtlCol="0">
            <a:spAutoFit/>
          </a:bodyPr>
          <a:lstStyle/>
          <a:p>
            <a:r>
              <a:rPr kumimoji="1" lang="en-US" altLang="ja-JP" dirty="0"/>
              <a:t>Working Team Report for Gende</a:t>
            </a:r>
            <a:r>
              <a:rPr lang="en-US" altLang="ja-JP" dirty="0"/>
              <a:t>r Equality Bureau </a:t>
            </a:r>
            <a:r>
              <a:rPr kumimoji="1" lang="en-US" altLang="ja-JP" dirty="0"/>
              <a:t> p. 45. with Nobuko Nagase, </a:t>
            </a:r>
            <a:r>
              <a:rPr kumimoji="1" lang="en-US" altLang="ja-JP" dirty="0" err="1"/>
              <a:t>Kazumitsu</a:t>
            </a:r>
            <a:r>
              <a:rPr kumimoji="1" lang="en-US" altLang="ja-JP" dirty="0"/>
              <a:t> </a:t>
            </a:r>
            <a:r>
              <a:rPr kumimoji="1" lang="en-US" altLang="ja-JP" dirty="0" err="1"/>
              <a:t>Nawata</a:t>
            </a:r>
            <a:r>
              <a:rPr kumimoji="1" lang="en-US" altLang="ja-JP" dirty="0"/>
              <a:t> , Yuko </a:t>
            </a:r>
            <a:r>
              <a:rPr kumimoji="1" lang="en-US" altLang="ja-JP" dirty="0" err="1"/>
              <a:t>Murao</a:t>
            </a:r>
            <a:r>
              <a:rPr kumimoji="1" lang="en-US" altLang="ja-JP" dirty="0"/>
              <a:t> and others.</a:t>
            </a:r>
          </a:p>
          <a:p>
            <a:r>
              <a:rPr kumimoji="1" lang="en-US" altLang="ja-JP" dirty="0"/>
              <a:t>The effect of change of income tax and social security tax that has been working to discourage married women to work.</a:t>
            </a:r>
            <a:endParaRPr kumimoji="1" lang="ja-JP" altLang="en-US" dirty="0"/>
          </a:p>
        </p:txBody>
      </p:sp>
    </p:spTree>
    <p:extLst>
      <p:ext uri="{BB962C8B-B14F-4D97-AF65-F5344CB8AC3E}">
        <p14:creationId xmlns:p14="http://schemas.microsoft.com/office/powerpoint/2010/main" val="2416228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E488-B07D-408C-B541-9688EFCC95E9}"/>
              </a:ext>
            </a:extLst>
          </p:cNvPr>
          <p:cNvSpPr>
            <a:spLocks noGrp="1"/>
          </p:cNvSpPr>
          <p:nvPr>
            <p:ph type="title"/>
          </p:nvPr>
        </p:nvSpPr>
        <p:spPr/>
        <p:txBody>
          <a:bodyPr/>
          <a:lstStyle/>
          <a:p>
            <a:endParaRPr kumimoji="1" lang="ja-JP" altLang="en-US" dirty="0"/>
          </a:p>
        </p:txBody>
      </p:sp>
      <p:pic>
        <p:nvPicPr>
          <p:cNvPr id="4" name="コンテンツ プレースホルダー 3">
            <a:extLst>
              <a:ext uri="{FF2B5EF4-FFF2-40B4-BE49-F238E27FC236}">
                <a16:creationId xmlns:a16="http://schemas.microsoft.com/office/drawing/2014/main" id="{C2AFF3D4-D7FE-4DBF-A9B9-4FB0CDA4AF16}"/>
              </a:ext>
            </a:extLst>
          </p:cNvPr>
          <p:cNvPicPr>
            <a:picLocks noGrp="1" noChangeAspect="1"/>
          </p:cNvPicPr>
          <p:nvPr>
            <p:ph idx="1"/>
          </p:nvPr>
        </p:nvPicPr>
        <p:blipFill>
          <a:blip r:embed="rId2"/>
          <a:stretch>
            <a:fillRect/>
          </a:stretch>
        </p:blipFill>
        <p:spPr>
          <a:xfrm>
            <a:off x="255326" y="494785"/>
            <a:ext cx="6645988" cy="6069643"/>
          </a:xfrm>
          <a:prstGeom prst="rect">
            <a:avLst/>
          </a:prstGeom>
        </p:spPr>
      </p:pic>
      <p:sp>
        <p:nvSpPr>
          <p:cNvPr id="5" name="テキスト ボックス 4">
            <a:extLst>
              <a:ext uri="{FF2B5EF4-FFF2-40B4-BE49-F238E27FC236}">
                <a16:creationId xmlns:a16="http://schemas.microsoft.com/office/drawing/2014/main" id="{A67701D4-68B8-4F87-9CB5-DDF65E3B2BB7}"/>
              </a:ext>
            </a:extLst>
          </p:cNvPr>
          <p:cNvSpPr txBox="1"/>
          <p:nvPr/>
        </p:nvSpPr>
        <p:spPr>
          <a:xfrm>
            <a:off x="7449954" y="1819176"/>
            <a:ext cx="2618071" cy="2585323"/>
          </a:xfrm>
          <a:prstGeom prst="rect">
            <a:avLst/>
          </a:prstGeom>
          <a:noFill/>
        </p:spPr>
        <p:txBody>
          <a:bodyPr wrap="square" rtlCol="0">
            <a:spAutoFit/>
          </a:bodyPr>
          <a:lstStyle/>
          <a:p>
            <a:r>
              <a:rPr kumimoji="1" lang="en-US" altLang="ja-JP" dirty="0"/>
              <a:t>Working Team Report for Gende</a:t>
            </a:r>
            <a:r>
              <a:rPr lang="en-US" altLang="ja-JP" dirty="0"/>
              <a:t>r Equality Bureau</a:t>
            </a:r>
            <a:r>
              <a:rPr kumimoji="1" lang="en-US" altLang="ja-JP" dirty="0"/>
              <a:t> with Nobuko Nagase, </a:t>
            </a:r>
            <a:r>
              <a:rPr kumimoji="1" lang="en-US" altLang="ja-JP" dirty="0" err="1"/>
              <a:t>Kazumitsu</a:t>
            </a:r>
            <a:r>
              <a:rPr kumimoji="1" lang="en-US" altLang="ja-JP" dirty="0"/>
              <a:t> </a:t>
            </a:r>
            <a:r>
              <a:rPr kumimoji="1" lang="en-US" altLang="ja-JP" dirty="0" err="1"/>
              <a:t>Nawata</a:t>
            </a:r>
            <a:r>
              <a:rPr kumimoji="1" lang="en-US" altLang="ja-JP" dirty="0"/>
              <a:t> , Yuko </a:t>
            </a:r>
            <a:r>
              <a:rPr kumimoji="1" lang="en-US" altLang="ja-JP" dirty="0" err="1"/>
              <a:t>Murao</a:t>
            </a:r>
            <a:r>
              <a:rPr kumimoji="1" lang="en-US" altLang="ja-JP" dirty="0"/>
              <a:t> and others in 2004.</a:t>
            </a:r>
          </a:p>
          <a:p>
            <a:r>
              <a:rPr kumimoji="1" lang="en-US" altLang="ja-JP" dirty="0"/>
              <a:t>Public Pension Distribution by Husbands Pension </a:t>
            </a:r>
            <a:r>
              <a:rPr kumimoji="1" lang="en-US" altLang="ja-JP" dirty="0" err="1"/>
              <a:t>Blacket</a:t>
            </a:r>
            <a:r>
              <a:rPr kumimoji="1" lang="en-US" altLang="ja-JP" dirty="0"/>
              <a:t> and Wife’s Pension </a:t>
            </a:r>
            <a:r>
              <a:rPr kumimoji="1" lang="en-US" altLang="ja-JP" dirty="0" err="1"/>
              <a:t>Blacket</a:t>
            </a:r>
            <a:r>
              <a:rPr kumimoji="1" lang="en-US" altLang="ja-JP" dirty="0"/>
              <a:t>.</a:t>
            </a:r>
            <a:r>
              <a:rPr lang="en-US" altLang="ja-JP" dirty="0"/>
              <a:t> </a:t>
            </a:r>
            <a:endParaRPr kumimoji="1" lang="ja-JP" altLang="en-US" dirty="0"/>
          </a:p>
        </p:txBody>
      </p:sp>
    </p:spTree>
    <p:extLst>
      <p:ext uri="{BB962C8B-B14F-4D97-AF65-F5344CB8AC3E}">
        <p14:creationId xmlns:p14="http://schemas.microsoft.com/office/powerpoint/2010/main" val="208727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11BF66-13A9-4611-B7E4-A7BC69F42B2D}"/>
              </a:ext>
            </a:extLst>
          </p:cNvPr>
          <p:cNvSpPr>
            <a:spLocks noGrp="1"/>
          </p:cNvSpPr>
          <p:nvPr>
            <p:ph type="title"/>
          </p:nvPr>
        </p:nvSpPr>
        <p:spPr/>
        <p:txBody>
          <a:bodyPr>
            <a:normAutofit fontScale="90000"/>
          </a:bodyPr>
          <a:lstStyle/>
          <a:p>
            <a:r>
              <a:rPr kumimoji="1" lang="en-US" altLang="ja-JP" dirty="0"/>
              <a:t>Today I will be showing you some of my work or my group’s work on data that has anonymized data set</a:t>
            </a:r>
            <a:endParaRPr kumimoji="1" lang="ja-JP" altLang="en-US" dirty="0"/>
          </a:p>
        </p:txBody>
      </p:sp>
      <p:sp>
        <p:nvSpPr>
          <p:cNvPr id="3" name="コンテンツ プレースホルダー 2">
            <a:extLst>
              <a:ext uri="{FF2B5EF4-FFF2-40B4-BE49-F238E27FC236}">
                <a16:creationId xmlns:a16="http://schemas.microsoft.com/office/drawing/2014/main" id="{AC3B48CF-480A-4DA6-B6EF-E453E89F8447}"/>
              </a:ext>
            </a:extLst>
          </p:cNvPr>
          <p:cNvSpPr>
            <a:spLocks noGrp="1"/>
          </p:cNvSpPr>
          <p:nvPr>
            <p:ph idx="1"/>
          </p:nvPr>
        </p:nvSpPr>
        <p:spPr/>
        <p:txBody>
          <a:bodyPr/>
          <a:lstStyle/>
          <a:p>
            <a:r>
              <a:rPr kumimoji="1" lang="en-US" altLang="ja-JP" dirty="0"/>
              <a:t>1. </a:t>
            </a:r>
            <a:r>
              <a:rPr kumimoji="1" lang="en-US" altLang="ja-JP" dirty="0" err="1"/>
              <a:t>Labour</a:t>
            </a:r>
            <a:r>
              <a:rPr kumimoji="1" lang="en-US" altLang="ja-JP" dirty="0"/>
              <a:t> Force Survey</a:t>
            </a:r>
          </a:p>
          <a:p>
            <a:r>
              <a:rPr lang="en-US" altLang="ja-JP" dirty="0"/>
              <a:t>2. Employment Status Survey</a:t>
            </a:r>
          </a:p>
          <a:p>
            <a:r>
              <a:rPr lang="en-US" altLang="ja-JP" dirty="0"/>
              <a:t>3. National Survey of Family Income and Expenditure</a:t>
            </a:r>
          </a:p>
          <a:p>
            <a:r>
              <a:rPr lang="en-US" altLang="ja-JP" dirty="0"/>
              <a:t>4.</a:t>
            </a:r>
            <a:r>
              <a:rPr lang="en-US" altLang="ja-JP" dirty="0">
                <a:solidFill>
                  <a:srgbClr val="C00000"/>
                </a:solidFill>
              </a:rPr>
              <a:t>  </a:t>
            </a:r>
            <a:r>
              <a:rPr lang="en-US" altLang="ja-JP" dirty="0"/>
              <a:t>Comprehensive Survey of Living Conditions</a:t>
            </a:r>
          </a:p>
          <a:p>
            <a:r>
              <a:rPr lang="en-US" altLang="ja-JP" dirty="0"/>
              <a:t>5.</a:t>
            </a:r>
            <a:r>
              <a:rPr lang="en-US" altLang="ja-JP" dirty="0">
                <a:solidFill>
                  <a:srgbClr val="C00000"/>
                </a:solidFill>
              </a:rPr>
              <a:t> </a:t>
            </a:r>
            <a:r>
              <a:rPr lang="en-US" altLang="ja-JP" dirty="0"/>
              <a:t>Survey on Time Use and Leisure Activities</a:t>
            </a:r>
            <a:endParaRPr kumimoji="1" lang="ja-JP" altLang="en-US" dirty="0"/>
          </a:p>
        </p:txBody>
      </p:sp>
    </p:spTree>
    <p:extLst>
      <p:ext uri="{BB962C8B-B14F-4D97-AF65-F5344CB8AC3E}">
        <p14:creationId xmlns:p14="http://schemas.microsoft.com/office/powerpoint/2010/main" val="3159148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242A9-B850-4A6C-B2F0-10BB9E02FBA0}"/>
              </a:ext>
            </a:extLst>
          </p:cNvPr>
          <p:cNvSpPr>
            <a:spLocks noGrp="1"/>
          </p:cNvSpPr>
          <p:nvPr>
            <p:ph type="title"/>
          </p:nvPr>
        </p:nvSpPr>
        <p:spPr/>
        <p:txBody>
          <a:bodyPr/>
          <a:lstStyle/>
          <a:p>
            <a:endParaRPr kumimoji="1" lang="ja-JP" altLang="en-US" dirty="0"/>
          </a:p>
        </p:txBody>
      </p:sp>
      <p:pic>
        <p:nvPicPr>
          <p:cNvPr id="4" name="コンテンツ プレースホルダー 3">
            <a:extLst>
              <a:ext uri="{FF2B5EF4-FFF2-40B4-BE49-F238E27FC236}">
                <a16:creationId xmlns:a16="http://schemas.microsoft.com/office/drawing/2014/main" id="{3D0BFD92-9897-46D7-B8D2-FE3B18003ABF}"/>
              </a:ext>
            </a:extLst>
          </p:cNvPr>
          <p:cNvPicPr>
            <a:picLocks noGrp="1" noChangeAspect="1"/>
          </p:cNvPicPr>
          <p:nvPr>
            <p:ph idx="1"/>
          </p:nvPr>
        </p:nvPicPr>
        <p:blipFill>
          <a:blip r:embed="rId2"/>
          <a:stretch>
            <a:fillRect/>
          </a:stretch>
        </p:blipFill>
        <p:spPr>
          <a:xfrm>
            <a:off x="454879" y="1583541"/>
            <a:ext cx="4842149" cy="4743599"/>
          </a:xfrm>
          <a:prstGeom prst="rect">
            <a:avLst/>
          </a:prstGeom>
        </p:spPr>
      </p:pic>
      <p:pic>
        <p:nvPicPr>
          <p:cNvPr id="5" name="図 4">
            <a:extLst>
              <a:ext uri="{FF2B5EF4-FFF2-40B4-BE49-F238E27FC236}">
                <a16:creationId xmlns:a16="http://schemas.microsoft.com/office/drawing/2014/main" id="{EEECE0A1-2AD8-4178-8A62-BBBF5995ACA4}"/>
              </a:ext>
            </a:extLst>
          </p:cNvPr>
          <p:cNvPicPr>
            <a:picLocks noChangeAspect="1"/>
          </p:cNvPicPr>
          <p:nvPr/>
        </p:nvPicPr>
        <p:blipFill>
          <a:blip r:embed="rId3"/>
          <a:stretch>
            <a:fillRect/>
          </a:stretch>
        </p:blipFill>
        <p:spPr>
          <a:xfrm>
            <a:off x="5477393" y="347663"/>
            <a:ext cx="6168467" cy="2686050"/>
          </a:xfrm>
          <a:prstGeom prst="rect">
            <a:avLst/>
          </a:prstGeom>
        </p:spPr>
      </p:pic>
      <p:sp>
        <p:nvSpPr>
          <p:cNvPr id="9" name="正方形/長方形 8">
            <a:extLst>
              <a:ext uri="{FF2B5EF4-FFF2-40B4-BE49-F238E27FC236}">
                <a16:creationId xmlns:a16="http://schemas.microsoft.com/office/drawing/2014/main" id="{9834AF7A-02C4-4786-8B02-4B8D2EF35AB8}"/>
              </a:ext>
            </a:extLst>
          </p:cNvPr>
          <p:cNvSpPr/>
          <p:nvPr/>
        </p:nvSpPr>
        <p:spPr>
          <a:xfrm>
            <a:off x="0" y="238095"/>
            <a:ext cx="6096000" cy="1200329"/>
          </a:xfrm>
          <a:prstGeom prst="rect">
            <a:avLst/>
          </a:prstGeom>
        </p:spPr>
        <p:txBody>
          <a:bodyPr>
            <a:spAutoFit/>
          </a:bodyPr>
          <a:lstStyle/>
          <a:p>
            <a:r>
              <a:rPr lang="ja-JP" altLang="ja-JP" kern="100" dirty="0">
                <a:solidFill>
                  <a:srgbClr val="C00000"/>
                </a:solidFill>
                <a:ea typeface="ＭＳ 明朝" panose="02020609040205080304" pitchFamily="17" charset="-128"/>
                <a:cs typeface="Times New Roman" panose="02020603050405020304" pitchFamily="18" charset="0"/>
              </a:rPr>
              <a:t>永瀬伸子・村尾裕美子（</a:t>
            </a:r>
            <a:r>
              <a:rPr lang="en-US" altLang="ja-JP" kern="100" dirty="0">
                <a:solidFill>
                  <a:srgbClr val="C00000"/>
                </a:solidFill>
                <a:ea typeface="ＭＳ 明朝" panose="02020609040205080304" pitchFamily="17" charset="-128"/>
                <a:cs typeface="Times New Roman" panose="02020603050405020304" pitchFamily="18" charset="0"/>
              </a:rPr>
              <a:t>2005</a:t>
            </a:r>
            <a:r>
              <a:rPr lang="ja-JP" altLang="ja-JP" kern="100" dirty="0">
                <a:solidFill>
                  <a:srgbClr val="C00000"/>
                </a:solidFill>
                <a:ea typeface="ＭＳ 明朝" panose="02020609040205080304" pitchFamily="17" charset="-128"/>
                <a:cs typeface="Times New Roman" panose="02020603050405020304" pitchFamily="18" charset="0"/>
              </a:rPr>
              <a:t>）「社会保障や税制等は家族・家族形成に影響を与えるか－日本の社会的保護の仕組みが持つ特定タイプの家族へのバイアス」『季刊社会保障研究』第</a:t>
            </a:r>
            <a:r>
              <a:rPr lang="en-US" altLang="ja-JP" kern="100" dirty="0">
                <a:solidFill>
                  <a:srgbClr val="C00000"/>
                </a:solidFill>
                <a:ea typeface="ＭＳ 明朝" panose="02020609040205080304" pitchFamily="17" charset="-128"/>
                <a:cs typeface="Times New Roman" panose="02020603050405020304" pitchFamily="18" charset="0"/>
              </a:rPr>
              <a:t>41</a:t>
            </a:r>
            <a:r>
              <a:rPr lang="ja-JP" altLang="ja-JP" kern="100" dirty="0">
                <a:solidFill>
                  <a:srgbClr val="C00000"/>
                </a:solidFill>
                <a:ea typeface="ＭＳ 明朝" panose="02020609040205080304" pitchFamily="17" charset="-128"/>
                <a:cs typeface="Times New Roman" panose="02020603050405020304" pitchFamily="18" charset="0"/>
              </a:rPr>
              <a:t>巻</a:t>
            </a:r>
            <a:r>
              <a:rPr lang="en-US" altLang="ja-JP" kern="100" dirty="0">
                <a:solidFill>
                  <a:srgbClr val="C00000"/>
                </a:solidFill>
                <a:ea typeface="ＭＳ 明朝" panose="02020609040205080304" pitchFamily="17" charset="-128"/>
                <a:cs typeface="Times New Roman" panose="02020603050405020304" pitchFamily="18" charset="0"/>
              </a:rPr>
              <a:t>2</a:t>
            </a:r>
            <a:r>
              <a:rPr lang="ja-JP" altLang="ja-JP" kern="100" dirty="0">
                <a:solidFill>
                  <a:srgbClr val="C00000"/>
                </a:solidFill>
                <a:ea typeface="ＭＳ 明朝" panose="02020609040205080304" pitchFamily="17" charset="-128"/>
                <a:cs typeface="Times New Roman" panose="02020603050405020304" pitchFamily="18" charset="0"/>
              </a:rPr>
              <a:t>号</a:t>
            </a:r>
            <a:r>
              <a:rPr lang="en-US" altLang="ja-JP" kern="100" dirty="0">
                <a:solidFill>
                  <a:srgbClr val="C00000"/>
                </a:solidFill>
                <a:ea typeface="ＭＳ 明朝" panose="02020609040205080304" pitchFamily="17" charset="-128"/>
                <a:cs typeface="Times New Roman" panose="02020603050405020304" pitchFamily="18" charset="0"/>
              </a:rPr>
              <a:t>137</a:t>
            </a:r>
            <a:r>
              <a:rPr lang="ja-JP" altLang="ja-JP" kern="100" dirty="0">
                <a:solidFill>
                  <a:srgbClr val="C00000"/>
                </a:solidFill>
                <a:ea typeface="ＭＳ 明朝" panose="02020609040205080304" pitchFamily="17" charset="-128"/>
                <a:cs typeface="Times New Roman" panose="02020603050405020304" pitchFamily="18" charset="0"/>
              </a:rPr>
              <a:t>－</a:t>
            </a:r>
            <a:r>
              <a:rPr lang="en-US" altLang="ja-JP" kern="100" dirty="0">
                <a:solidFill>
                  <a:srgbClr val="C00000"/>
                </a:solidFill>
                <a:ea typeface="ＭＳ 明朝" panose="02020609040205080304" pitchFamily="17" charset="-128"/>
                <a:cs typeface="Times New Roman" panose="02020603050405020304" pitchFamily="18" charset="0"/>
              </a:rPr>
              <a:t>149</a:t>
            </a:r>
            <a:r>
              <a:rPr lang="ja-JP" altLang="ja-JP" kern="100" dirty="0">
                <a:solidFill>
                  <a:srgbClr val="C00000"/>
                </a:solidFill>
                <a:ea typeface="ＭＳ 明朝" panose="02020609040205080304" pitchFamily="17" charset="-128"/>
                <a:cs typeface="Times New Roman" panose="02020603050405020304" pitchFamily="18" charset="0"/>
              </a:rPr>
              <a:t>頁。</a:t>
            </a:r>
            <a:endParaRPr lang="ja-JP" altLang="en-US" dirty="0">
              <a:solidFill>
                <a:srgbClr val="C00000"/>
              </a:solidFill>
            </a:endParaRPr>
          </a:p>
        </p:txBody>
      </p:sp>
      <p:sp>
        <p:nvSpPr>
          <p:cNvPr id="3" name="テキスト ボックス 2">
            <a:extLst>
              <a:ext uri="{FF2B5EF4-FFF2-40B4-BE49-F238E27FC236}">
                <a16:creationId xmlns:a16="http://schemas.microsoft.com/office/drawing/2014/main" id="{86E514DE-EB98-4075-B5FD-E0C866F4317B}"/>
              </a:ext>
            </a:extLst>
          </p:cNvPr>
          <p:cNvSpPr txBox="1"/>
          <p:nvPr/>
        </p:nvSpPr>
        <p:spPr>
          <a:xfrm>
            <a:off x="6889637" y="2848372"/>
            <a:ext cx="4575858" cy="3693319"/>
          </a:xfrm>
          <a:prstGeom prst="rect">
            <a:avLst/>
          </a:prstGeom>
          <a:noFill/>
        </p:spPr>
        <p:txBody>
          <a:bodyPr wrap="square" rtlCol="0">
            <a:spAutoFit/>
          </a:bodyPr>
          <a:lstStyle/>
          <a:p>
            <a:r>
              <a:rPr kumimoji="1" lang="ja-JP" altLang="en-US" dirty="0"/>
              <a:t>　分析をしたところ、年収</a:t>
            </a:r>
            <a:r>
              <a:rPr kumimoji="1" lang="en-US" altLang="ja-JP" dirty="0"/>
              <a:t>600</a:t>
            </a:r>
            <a:r>
              <a:rPr lang="ja-JP" altLang="en-US" dirty="0"/>
              <a:t>万未満では合算課税が成立し、専業主婦世帯でも共働き世帯でも、税制面を含めて負担が同一とわかった（図４）。なお年</a:t>
            </a:r>
            <a:r>
              <a:rPr lang="en-US" altLang="ja-JP" dirty="0"/>
              <a:t>800</a:t>
            </a:r>
            <a:r>
              <a:rPr lang="ja-JP" altLang="en-US" dirty="0"/>
              <a:t>万円以上になってくると税率が上がり専業主婦世帯（</a:t>
            </a:r>
            <a:r>
              <a:rPr lang="en-US" altLang="ja-JP" dirty="0"/>
              <a:t>1</a:t>
            </a:r>
            <a:r>
              <a:rPr lang="ja-JP" altLang="en-US" dirty="0"/>
              <a:t>人だけが高い収入）の方が、共働き世帯よりも税負担が重くなっている。</a:t>
            </a:r>
            <a:endParaRPr lang="en-US" altLang="ja-JP" dirty="0"/>
          </a:p>
          <a:p>
            <a:r>
              <a:rPr lang="ja-JP" altLang="en-US" dirty="0"/>
              <a:t>　表２はその具体例である。年収</a:t>
            </a:r>
            <a:r>
              <a:rPr lang="en-US" altLang="ja-JP" dirty="0"/>
              <a:t>501-550</a:t>
            </a:r>
            <a:r>
              <a:rPr lang="ja-JP" altLang="en-US" dirty="0"/>
              <a:t>万の世帯を妻の働き方別に平均収入、平均税負担を出したものである。表２のとおり夫婦常勤世帯は一番労働時間が長く担税力が低いとみられるが社会保険・税負担は専業主婦世帯と同一である。</a:t>
            </a:r>
            <a:endParaRPr kumimoji="1" lang="ja-JP" altLang="en-US" dirty="0"/>
          </a:p>
        </p:txBody>
      </p:sp>
      <p:sp>
        <p:nvSpPr>
          <p:cNvPr id="6" name="日付プレースホルダー 5">
            <a:extLst>
              <a:ext uri="{FF2B5EF4-FFF2-40B4-BE49-F238E27FC236}">
                <a16:creationId xmlns:a16="http://schemas.microsoft.com/office/drawing/2014/main" id="{5175B746-4922-4E05-914A-5FBF3B8FE0B9}"/>
              </a:ext>
            </a:extLst>
          </p:cNvPr>
          <p:cNvSpPr>
            <a:spLocks noGrp="1"/>
          </p:cNvSpPr>
          <p:nvPr>
            <p:ph type="dt" sz="half" idx="10"/>
          </p:nvPr>
        </p:nvSpPr>
        <p:spPr/>
        <p:txBody>
          <a:bodyPr/>
          <a:lstStyle/>
          <a:p>
            <a:fld id="{B14AF5B6-DA80-43FC-ADF8-4828287714D1}" type="datetime1">
              <a:rPr kumimoji="1" lang="ja-JP" altLang="en-US" smtClean="0"/>
              <a:t>2020/1/9</a:t>
            </a:fld>
            <a:endParaRPr kumimoji="1" lang="ja-JP" altLang="en-US"/>
          </a:p>
        </p:txBody>
      </p:sp>
      <p:sp>
        <p:nvSpPr>
          <p:cNvPr id="7" name="フッター プレースホルダー 6">
            <a:extLst>
              <a:ext uri="{FF2B5EF4-FFF2-40B4-BE49-F238E27FC236}">
                <a16:creationId xmlns:a16="http://schemas.microsoft.com/office/drawing/2014/main" id="{1F50D5C7-29A0-4400-AFDF-B9A508B4AC7E}"/>
              </a:ext>
            </a:extLst>
          </p:cNvPr>
          <p:cNvSpPr>
            <a:spLocks noGrp="1"/>
          </p:cNvSpPr>
          <p:nvPr>
            <p:ph type="ftr" sz="quarter" idx="11"/>
          </p:nvPr>
        </p:nvSpPr>
        <p:spPr/>
        <p:txBody>
          <a:bodyPr/>
          <a:lstStyle/>
          <a:p>
            <a:r>
              <a:rPr kumimoji="1" lang="en-US" altLang="ja-JP"/>
              <a:t>Nobuko Nagase, Ph.D     Ochanomizu University</a:t>
            </a:r>
            <a:endParaRPr kumimoji="1" lang="ja-JP" altLang="en-US"/>
          </a:p>
        </p:txBody>
      </p:sp>
    </p:spTree>
    <p:extLst>
      <p:ext uri="{BB962C8B-B14F-4D97-AF65-F5344CB8AC3E}">
        <p14:creationId xmlns:p14="http://schemas.microsoft.com/office/powerpoint/2010/main" val="555726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3B7E-BA69-4DA9-B93A-02DFBF406D8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9FD4619-7A44-48B8-BCFD-6B95ED40446A}"/>
              </a:ext>
            </a:extLst>
          </p:cNvPr>
          <p:cNvSpPr>
            <a:spLocks noGrp="1"/>
          </p:cNvSpPr>
          <p:nvPr>
            <p:ph idx="1"/>
          </p:nvPr>
        </p:nvSpPr>
        <p:spPr>
          <a:xfrm>
            <a:off x="1285776" y="2556932"/>
            <a:ext cx="9601196" cy="3318936"/>
          </a:xfrm>
        </p:spPr>
        <p:txBody>
          <a:bodyPr>
            <a:normAutofit lnSpcReduction="10000"/>
          </a:bodyPr>
          <a:lstStyle/>
          <a:p>
            <a:r>
              <a:rPr kumimoji="1" lang="en-US" altLang="ja-JP" dirty="0"/>
              <a:t>I also estimated cost of children using Engels’ function, and changes in savings structure using similar data. </a:t>
            </a:r>
          </a:p>
          <a:p>
            <a:r>
              <a:rPr lang="en-US" altLang="ja-JP" dirty="0">
                <a:solidFill>
                  <a:srgbClr val="C00000"/>
                </a:solidFill>
              </a:rPr>
              <a:t>Nobuko Nagase(2001) “Estimating the Cost of Children from Household Consumption Survey and Household Asset Survey,” </a:t>
            </a:r>
            <a:r>
              <a:rPr lang="en-US" altLang="ja-JP" i="1" dirty="0" err="1">
                <a:solidFill>
                  <a:srgbClr val="C00000"/>
                </a:solidFill>
              </a:rPr>
              <a:t>Jinkogaku</a:t>
            </a:r>
            <a:r>
              <a:rPr lang="en-US" altLang="ja-JP" i="1" dirty="0">
                <a:solidFill>
                  <a:srgbClr val="C00000"/>
                </a:solidFill>
              </a:rPr>
              <a:t> </a:t>
            </a:r>
            <a:r>
              <a:rPr lang="en-US" altLang="ja-JP" i="1" dirty="0" err="1">
                <a:solidFill>
                  <a:srgbClr val="C00000"/>
                </a:solidFill>
              </a:rPr>
              <a:t>Kenkyu</a:t>
            </a:r>
            <a:r>
              <a:rPr lang="en-US" altLang="ja-JP" dirty="0">
                <a:solidFill>
                  <a:srgbClr val="C00000"/>
                </a:solidFill>
              </a:rPr>
              <a:t> ( </a:t>
            </a:r>
            <a:r>
              <a:rPr lang="en-US" altLang="ja-JP" i="1" dirty="0">
                <a:solidFill>
                  <a:srgbClr val="C00000"/>
                </a:solidFill>
              </a:rPr>
              <a:t>The Journal of Population</a:t>
            </a:r>
            <a:r>
              <a:rPr lang="en-US" altLang="ja-JP" dirty="0">
                <a:solidFill>
                  <a:srgbClr val="C00000"/>
                </a:solidFill>
              </a:rPr>
              <a:t>  </a:t>
            </a:r>
            <a:r>
              <a:rPr lang="en-US" altLang="ja-JP" i="1" dirty="0">
                <a:solidFill>
                  <a:srgbClr val="C00000"/>
                </a:solidFill>
              </a:rPr>
              <a:t>Studies </a:t>
            </a:r>
            <a:r>
              <a:rPr lang="en-US" altLang="ja-JP" dirty="0">
                <a:solidFill>
                  <a:srgbClr val="C00000"/>
                </a:solidFill>
              </a:rPr>
              <a:t>) No.28 pp.1-15.</a:t>
            </a:r>
            <a:r>
              <a:rPr lang="en-US" altLang="ja-JP" dirty="0"/>
              <a:t> (in Japanese, can be found in J-stage)</a:t>
            </a:r>
            <a:endParaRPr lang="ja-JP" altLang="ja-JP" dirty="0"/>
          </a:p>
          <a:p>
            <a:r>
              <a:rPr lang="en-US" altLang="ja-JP" dirty="0">
                <a:hlinkClick r:id="rId2"/>
              </a:rPr>
              <a:t>https://www.jstage.jst.go.jp/article/jps/28/0/28_KJ00009385083/_article/-char/ja</a:t>
            </a:r>
            <a:endParaRPr lang="en-US" altLang="ja-JP" dirty="0"/>
          </a:p>
          <a:p>
            <a:endParaRPr kumimoji="1" lang="ja-JP" altLang="en-US" dirty="0"/>
          </a:p>
        </p:txBody>
      </p:sp>
    </p:spTree>
    <p:extLst>
      <p:ext uri="{BB962C8B-B14F-4D97-AF65-F5344CB8AC3E}">
        <p14:creationId xmlns:p14="http://schemas.microsoft.com/office/powerpoint/2010/main" val="2849578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F2DC01-1113-48C5-B571-2E563BA4FC2F}"/>
              </a:ext>
            </a:extLst>
          </p:cNvPr>
          <p:cNvSpPr>
            <a:spLocks noGrp="1"/>
          </p:cNvSpPr>
          <p:nvPr>
            <p:ph type="title"/>
          </p:nvPr>
        </p:nvSpPr>
        <p:spPr/>
        <p:txBody>
          <a:bodyPr>
            <a:normAutofit fontScale="90000"/>
          </a:bodyPr>
          <a:lstStyle/>
          <a:p>
            <a:r>
              <a:rPr lang="en-US" altLang="ja-JP" dirty="0">
                <a:solidFill>
                  <a:srgbClr val="C00000"/>
                </a:solidFill>
              </a:rPr>
              <a:t>4. </a:t>
            </a:r>
            <a:r>
              <a:rPr lang="en-US" altLang="ja-JP" dirty="0"/>
              <a:t>Comprehensive Survey of Living Conditions</a:t>
            </a:r>
            <a:br>
              <a:rPr lang="en-US" altLang="ja-JP" dirty="0"/>
            </a:br>
            <a:r>
              <a:rPr lang="en-US" altLang="ja-JP" dirty="0"/>
              <a:t>Ministry of Health, Labor and Welfare</a:t>
            </a:r>
            <a:endParaRPr kumimoji="1" lang="ja-JP" altLang="en-US" dirty="0"/>
          </a:p>
        </p:txBody>
      </p:sp>
      <p:sp>
        <p:nvSpPr>
          <p:cNvPr id="3" name="コンテンツ プレースホルダー 2">
            <a:extLst>
              <a:ext uri="{FF2B5EF4-FFF2-40B4-BE49-F238E27FC236}">
                <a16:creationId xmlns:a16="http://schemas.microsoft.com/office/drawing/2014/main" id="{D6ED9133-8995-43A7-B43B-4EBE573DF47F}"/>
              </a:ext>
            </a:extLst>
          </p:cNvPr>
          <p:cNvSpPr>
            <a:spLocks noGrp="1"/>
          </p:cNvSpPr>
          <p:nvPr>
            <p:ph idx="1"/>
          </p:nvPr>
        </p:nvSpPr>
        <p:spPr/>
        <p:txBody>
          <a:bodyPr/>
          <a:lstStyle/>
          <a:p>
            <a:r>
              <a:rPr lang="en-US" altLang="ja-JP" dirty="0"/>
              <a:t>Conducted every year</a:t>
            </a:r>
          </a:p>
          <a:p>
            <a:r>
              <a:rPr lang="en-US" altLang="ja-JP" dirty="0"/>
              <a:t>Every Three Years a large sample survey is made.</a:t>
            </a:r>
          </a:p>
          <a:p>
            <a:r>
              <a:rPr kumimoji="1" lang="en-US" altLang="ja-JP" dirty="0"/>
              <a:t>Has detailed </a:t>
            </a:r>
            <a:r>
              <a:rPr lang="en-US" altLang="ja-JP" dirty="0"/>
              <a:t>Household Survey about work status and insurance coverage, as well as health survey.</a:t>
            </a:r>
          </a:p>
          <a:p>
            <a:r>
              <a:rPr kumimoji="1" lang="en-US" altLang="ja-JP" dirty="0"/>
              <a:t>Part of the survey has deta</a:t>
            </a:r>
            <a:r>
              <a:rPr lang="en-US" altLang="ja-JP" dirty="0"/>
              <a:t>iled income survey, and part of the survey has detailed old age care survey. </a:t>
            </a:r>
            <a:endParaRPr kumimoji="1" lang="ja-JP" altLang="en-US" dirty="0"/>
          </a:p>
        </p:txBody>
      </p:sp>
    </p:spTree>
    <p:extLst>
      <p:ext uri="{BB962C8B-B14F-4D97-AF65-F5344CB8AC3E}">
        <p14:creationId xmlns:p14="http://schemas.microsoft.com/office/powerpoint/2010/main" val="1522454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D2A50-630D-4717-BC79-02F5DC6EB95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D8A6CD6-FBCC-4F0A-8366-10CA97335DA2}"/>
              </a:ext>
            </a:extLst>
          </p:cNvPr>
          <p:cNvSpPr>
            <a:spLocks noGrp="1"/>
          </p:cNvSpPr>
          <p:nvPr>
            <p:ph idx="1"/>
          </p:nvPr>
        </p:nvSpPr>
        <p:spPr/>
        <p:txBody>
          <a:bodyPr>
            <a:normAutofit fontScale="92500" lnSpcReduction="10000"/>
          </a:bodyPr>
          <a:lstStyle/>
          <a:p>
            <a:r>
              <a:rPr kumimoji="1" lang="en-US" altLang="ja-JP" dirty="0"/>
              <a:t>One of my PhD student used anonymous data to study elderly care of non-married singles, especially the difference </a:t>
            </a:r>
            <a:r>
              <a:rPr lang="en-US" altLang="ja-JP" dirty="0"/>
              <a:t>between daughters and sons. Since it should be large data to capture non-married son’s care activities, the anonymous data worked well. </a:t>
            </a:r>
          </a:p>
          <a:p>
            <a:r>
              <a:rPr lang="en-US" altLang="ja-JP" dirty="0">
                <a:hlinkClick r:id="rId2"/>
              </a:rPr>
              <a:t>http://www.lib.ocha.ac.jp/oab/42seikatsu/2016-11-21.html</a:t>
            </a:r>
            <a:endParaRPr lang="en-US" altLang="ja-JP" dirty="0"/>
          </a:p>
          <a:p>
            <a:r>
              <a:rPr lang="en-US" altLang="ja-JP" dirty="0">
                <a:solidFill>
                  <a:srgbClr val="C00000"/>
                </a:solidFill>
              </a:rPr>
              <a:t>Nozomi </a:t>
            </a:r>
            <a:r>
              <a:rPr lang="en-US" altLang="ja-JP" dirty="0" err="1">
                <a:solidFill>
                  <a:srgbClr val="C00000"/>
                </a:solidFill>
              </a:rPr>
              <a:t>Chiwaki</a:t>
            </a:r>
            <a:r>
              <a:rPr lang="en-US" altLang="ja-JP" dirty="0">
                <a:solidFill>
                  <a:srgbClr val="C00000"/>
                </a:solidFill>
              </a:rPr>
              <a:t> (2016) “</a:t>
            </a:r>
            <a:r>
              <a:rPr kumimoji="1" lang="en-US" altLang="ja-JP" dirty="0">
                <a:solidFill>
                  <a:srgbClr val="C00000"/>
                </a:solidFill>
              </a:rPr>
              <a:t>Influence of Long</a:t>
            </a:r>
            <a:r>
              <a:rPr lang="en-US" altLang="ja-JP" dirty="0">
                <a:solidFill>
                  <a:srgbClr val="C00000"/>
                </a:solidFill>
              </a:rPr>
              <a:t>-term Care Provisions on the Employment Choice of Coresident Unmarried Children,” </a:t>
            </a:r>
            <a:r>
              <a:rPr lang="en-US" altLang="ja-JP" i="1" dirty="0">
                <a:solidFill>
                  <a:srgbClr val="C00000"/>
                </a:solidFill>
              </a:rPr>
              <a:t>Journal of social sciences and family studies,</a:t>
            </a:r>
            <a:r>
              <a:rPr lang="en-US" altLang="ja-JP" dirty="0">
                <a:solidFill>
                  <a:srgbClr val="C00000"/>
                </a:solidFill>
              </a:rPr>
              <a:t> No.23 31-40 ( in Japanese, the web site as follows). </a:t>
            </a:r>
          </a:p>
          <a:p>
            <a:r>
              <a:rPr lang="en-US" altLang="ja-JP" dirty="0">
                <a:hlinkClick r:id="rId2"/>
              </a:rPr>
              <a:t>http://www.lib.ocha.ac.jp/oab/42seikatsu/2016-11-21.html</a:t>
            </a:r>
            <a:endParaRPr lang="en-US" altLang="ja-JP" dirty="0"/>
          </a:p>
          <a:p>
            <a:endParaRPr kumimoji="1" lang="ja-JP" altLang="en-US" dirty="0"/>
          </a:p>
        </p:txBody>
      </p:sp>
    </p:spTree>
    <p:extLst>
      <p:ext uri="{BB962C8B-B14F-4D97-AF65-F5344CB8AC3E}">
        <p14:creationId xmlns:p14="http://schemas.microsoft.com/office/powerpoint/2010/main" val="778307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77470-3711-4490-8E94-1B5FE0FC398D}"/>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DB93F9A6-C963-4F52-AF30-98359735EECB}"/>
              </a:ext>
            </a:extLst>
          </p:cNvPr>
          <p:cNvSpPr>
            <a:spLocks noGrp="1"/>
          </p:cNvSpPr>
          <p:nvPr>
            <p:ph idx="1"/>
          </p:nvPr>
        </p:nvSpPr>
        <p:spPr>
          <a:xfrm>
            <a:off x="1295401" y="2503357"/>
            <a:ext cx="9602448" cy="3372511"/>
          </a:xfrm>
        </p:spPr>
        <p:txBody>
          <a:bodyPr>
            <a:normAutofit fontScale="92500" lnSpcReduction="20000"/>
          </a:bodyPr>
          <a:lstStyle/>
          <a:p>
            <a:r>
              <a:rPr lang="en-US" altLang="ja-JP" dirty="0" err="1"/>
              <a:t>Chiwaki</a:t>
            </a:r>
            <a:r>
              <a:rPr lang="en-US" altLang="ja-JP" dirty="0"/>
              <a:t> used </a:t>
            </a:r>
          </a:p>
          <a:p>
            <a:r>
              <a:rPr lang="en-US" altLang="ja-JP" dirty="0"/>
              <a:t>following data</a:t>
            </a:r>
          </a:p>
          <a:p>
            <a:pPr marL="0" indent="0">
              <a:buNone/>
            </a:pPr>
            <a:r>
              <a:rPr kumimoji="1" lang="en-US" altLang="ja-JP" dirty="0"/>
              <a:t> </a:t>
            </a:r>
          </a:p>
          <a:p>
            <a:pPr marL="0" indent="0">
              <a:buNone/>
            </a:pPr>
            <a:r>
              <a:rPr lang="en-US" altLang="ja-JP" dirty="0"/>
              <a:t>Single never married</a:t>
            </a:r>
          </a:p>
          <a:p>
            <a:pPr marL="0" indent="0">
              <a:buNone/>
            </a:pPr>
            <a:r>
              <a:rPr lang="en-US" altLang="ja-JP" dirty="0"/>
              <a:t>Living with single</a:t>
            </a:r>
          </a:p>
          <a:p>
            <a:pPr marL="0" indent="0">
              <a:buNone/>
            </a:pPr>
            <a:r>
              <a:rPr lang="en-US" altLang="ja-JP" dirty="0"/>
              <a:t>Elderly, do they </a:t>
            </a:r>
          </a:p>
          <a:p>
            <a:pPr marL="0" indent="0">
              <a:buNone/>
            </a:pPr>
            <a:r>
              <a:rPr lang="en-US" altLang="ja-JP" dirty="0"/>
              <a:t>loose job? </a:t>
            </a:r>
          </a:p>
          <a:p>
            <a:pPr marL="0" indent="0">
              <a:buNone/>
            </a:pPr>
            <a:r>
              <a:rPr lang="en-US" altLang="ja-JP" dirty="0"/>
              <a:t>D</a:t>
            </a:r>
          </a:p>
          <a:p>
            <a:endParaRPr kumimoji="1" lang="ja-JP" altLang="en-US" dirty="0"/>
          </a:p>
        </p:txBody>
      </p:sp>
      <p:pic>
        <p:nvPicPr>
          <p:cNvPr id="4" name="図 3">
            <a:extLst>
              <a:ext uri="{FF2B5EF4-FFF2-40B4-BE49-F238E27FC236}">
                <a16:creationId xmlns:a16="http://schemas.microsoft.com/office/drawing/2014/main" id="{C8E9CF57-6373-49DA-AFEC-94770DA51771}"/>
              </a:ext>
            </a:extLst>
          </p:cNvPr>
          <p:cNvPicPr>
            <a:picLocks noChangeAspect="1"/>
          </p:cNvPicPr>
          <p:nvPr/>
        </p:nvPicPr>
        <p:blipFill>
          <a:blip r:embed="rId2"/>
          <a:stretch>
            <a:fillRect/>
          </a:stretch>
        </p:blipFill>
        <p:spPr>
          <a:xfrm>
            <a:off x="3677033" y="1396194"/>
            <a:ext cx="8345882" cy="4639455"/>
          </a:xfrm>
          <a:prstGeom prst="rect">
            <a:avLst/>
          </a:prstGeom>
        </p:spPr>
      </p:pic>
    </p:spTree>
    <p:extLst>
      <p:ext uri="{BB962C8B-B14F-4D97-AF65-F5344CB8AC3E}">
        <p14:creationId xmlns:p14="http://schemas.microsoft.com/office/powerpoint/2010/main" val="3826329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D040C-C6A1-4411-BB01-8A2E985FF9EB}"/>
              </a:ext>
            </a:extLst>
          </p:cNvPr>
          <p:cNvSpPr>
            <a:spLocks noGrp="1"/>
          </p:cNvSpPr>
          <p:nvPr>
            <p:ph type="title"/>
          </p:nvPr>
        </p:nvSpPr>
        <p:spPr/>
        <p:txBody>
          <a:bodyPr>
            <a:normAutofit fontScale="90000"/>
          </a:bodyPr>
          <a:lstStyle/>
          <a:p>
            <a:r>
              <a:rPr kumimoji="1" lang="en-US" altLang="ja-JP" dirty="0">
                <a:solidFill>
                  <a:srgbClr val="C00000"/>
                </a:solidFill>
              </a:rPr>
              <a:t>5. </a:t>
            </a:r>
            <a:r>
              <a:rPr kumimoji="1" lang="en-US" altLang="ja-JP" dirty="0"/>
              <a:t>Survey on Time Use and Leisure Activities</a:t>
            </a:r>
            <a:br>
              <a:rPr kumimoji="1" lang="en-US" altLang="ja-JP" dirty="0"/>
            </a:br>
            <a:r>
              <a:rPr kumimoji="1" lang="en-US" altLang="ja-JP" dirty="0" err="1"/>
              <a:t>Statisitics</a:t>
            </a:r>
            <a:r>
              <a:rPr kumimoji="1" lang="en-US" altLang="ja-JP" dirty="0"/>
              <a:t> Bureau</a:t>
            </a:r>
            <a:endParaRPr kumimoji="1" lang="ja-JP" altLang="en-US" dirty="0"/>
          </a:p>
        </p:txBody>
      </p:sp>
      <p:sp>
        <p:nvSpPr>
          <p:cNvPr id="3" name="コンテンツ プレースホルダー 2">
            <a:extLst>
              <a:ext uri="{FF2B5EF4-FFF2-40B4-BE49-F238E27FC236}">
                <a16:creationId xmlns:a16="http://schemas.microsoft.com/office/drawing/2014/main" id="{39AB20DA-EEC8-4F94-A26F-D90983070F2C}"/>
              </a:ext>
            </a:extLst>
          </p:cNvPr>
          <p:cNvSpPr>
            <a:spLocks noGrp="1"/>
          </p:cNvSpPr>
          <p:nvPr>
            <p:ph idx="1"/>
          </p:nvPr>
        </p:nvSpPr>
        <p:spPr/>
        <p:txBody>
          <a:bodyPr/>
          <a:lstStyle/>
          <a:p>
            <a:pPr marL="0" indent="0">
              <a:buNone/>
            </a:pPr>
            <a:r>
              <a:rPr lang="en-US" altLang="ja-JP" dirty="0"/>
              <a:t>Gen Time group </a:t>
            </a:r>
            <a:r>
              <a:rPr kumimoji="1" lang="en-US" altLang="ja-JP" dirty="0"/>
              <a:t>is doing much research using this data, so I will not go in details.</a:t>
            </a:r>
          </a:p>
          <a:p>
            <a:endParaRPr kumimoji="1" lang="en-US" altLang="ja-JP" dirty="0"/>
          </a:p>
          <a:p>
            <a:endParaRPr kumimoji="1" lang="ja-JP" altLang="en-US" dirty="0"/>
          </a:p>
        </p:txBody>
      </p:sp>
    </p:spTree>
    <p:extLst>
      <p:ext uri="{BB962C8B-B14F-4D97-AF65-F5344CB8AC3E}">
        <p14:creationId xmlns:p14="http://schemas.microsoft.com/office/powerpoint/2010/main" val="868169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CD52C-22DF-498A-ACED-38B57E7F095F}"/>
              </a:ext>
            </a:extLst>
          </p:cNvPr>
          <p:cNvSpPr>
            <a:spLocks noGrp="1"/>
          </p:cNvSpPr>
          <p:nvPr>
            <p:ph type="title"/>
          </p:nvPr>
        </p:nvSpPr>
        <p:spPr/>
        <p:txBody>
          <a:bodyPr>
            <a:normAutofit fontScale="90000"/>
          </a:bodyPr>
          <a:lstStyle/>
          <a:p>
            <a:r>
              <a:rPr kumimoji="1" lang="en-US" altLang="ja-JP" dirty="0"/>
              <a:t>Study of Japan using Japanese anonymized and </a:t>
            </a:r>
            <a:r>
              <a:rPr lang="en-US" altLang="ja-JP" dirty="0"/>
              <a:t>on-site </a:t>
            </a:r>
            <a:r>
              <a:rPr kumimoji="1" lang="en-US" altLang="ja-JP" dirty="0"/>
              <a:t>data</a:t>
            </a:r>
            <a:endParaRPr kumimoji="1" lang="ja-JP" altLang="en-US" dirty="0"/>
          </a:p>
        </p:txBody>
      </p:sp>
      <p:sp>
        <p:nvSpPr>
          <p:cNvPr id="3" name="コンテンツ プレースホルダー 2">
            <a:extLst>
              <a:ext uri="{FF2B5EF4-FFF2-40B4-BE49-F238E27FC236}">
                <a16:creationId xmlns:a16="http://schemas.microsoft.com/office/drawing/2014/main" id="{48D9CCC7-85C1-40A5-A655-37C79D904ABC}"/>
              </a:ext>
            </a:extLst>
          </p:cNvPr>
          <p:cNvSpPr>
            <a:spLocks noGrp="1"/>
          </p:cNvSpPr>
          <p:nvPr>
            <p:ph idx="1"/>
          </p:nvPr>
        </p:nvSpPr>
        <p:spPr/>
        <p:txBody>
          <a:bodyPr/>
          <a:lstStyle/>
          <a:p>
            <a:r>
              <a:rPr kumimoji="1" lang="en-US" altLang="ja-JP" dirty="0"/>
              <a:t>My interest in Japan is in the gender wage gap, family structure, elderly care, and in fertility.</a:t>
            </a:r>
          </a:p>
          <a:p>
            <a:r>
              <a:rPr lang="en-US" altLang="ja-JP" dirty="0"/>
              <a:t>I see some similarity and differences between other developed countries and also between East Asian countries. </a:t>
            </a:r>
          </a:p>
          <a:p>
            <a:r>
              <a:rPr kumimoji="1" lang="en-US" altLang="ja-JP" dirty="0"/>
              <a:t>I hope you will enjoy the </a:t>
            </a:r>
            <a:r>
              <a:rPr kumimoji="1" lang="en-US" altLang="ja-JP" dirty="0">
                <a:solidFill>
                  <a:srgbClr val="FF0000"/>
                </a:solidFill>
              </a:rPr>
              <a:t>interesting journey of adventures using the Japanese data</a:t>
            </a:r>
            <a:r>
              <a:rPr kumimoji="1" lang="en-US" altLang="ja-JP" dirty="0"/>
              <a:t>. </a:t>
            </a:r>
            <a:endParaRPr kumimoji="1" lang="ja-JP" altLang="en-US" dirty="0"/>
          </a:p>
        </p:txBody>
      </p:sp>
    </p:spTree>
    <p:extLst>
      <p:ext uri="{BB962C8B-B14F-4D97-AF65-F5344CB8AC3E}">
        <p14:creationId xmlns:p14="http://schemas.microsoft.com/office/powerpoint/2010/main" val="1181228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665579-2439-454F-BFC0-90A2E89BF14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E36392A1-7A3B-4DCA-B392-C703BA20300B}"/>
              </a:ext>
            </a:extLst>
          </p:cNvPr>
          <p:cNvSpPr>
            <a:spLocks noGrp="1"/>
          </p:cNvSpPr>
          <p:nvPr>
            <p:ph idx="1"/>
          </p:nvPr>
        </p:nvSpPr>
        <p:spPr/>
        <p:txBody>
          <a:bodyPr/>
          <a:lstStyle/>
          <a:p>
            <a:r>
              <a:rPr kumimoji="1" lang="en-US" altLang="ja-JP" dirty="0"/>
              <a:t>Thank yo</a:t>
            </a:r>
            <a:r>
              <a:rPr lang="en-US" altLang="ja-JP" dirty="0"/>
              <a:t>u.</a:t>
            </a:r>
          </a:p>
          <a:p>
            <a:endParaRPr kumimoji="1" lang="ja-JP" altLang="en-US" dirty="0"/>
          </a:p>
        </p:txBody>
      </p:sp>
    </p:spTree>
    <p:extLst>
      <p:ext uri="{BB962C8B-B14F-4D97-AF65-F5344CB8AC3E}">
        <p14:creationId xmlns:p14="http://schemas.microsoft.com/office/powerpoint/2010/main" val="292986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0917B4-D717-4039-B3B6-CF9FA8FDEF3C}"/>
              </a:ext>
            </a:extLst>
          </p:cNvPr>
          <p:cNvSpPr>
            <a:spLocks noGrp="1"/>
          </p:cNvSpPr>
          <p:nvPr>
            <p:ph type="title"/>
          </p:nvPr>
        </p:nvSpPr>
        <p:spPr/>
        <p:txBody>
          <a:bodyPr>
            <a:normAutofit fontScale="90000"/>
          </a:bodyPr>
          <a:lstStyle/>
          <a:p>
            <a:r>
              <a:rPr lang="en-US" altLang="ja-JP" dirty="0">
                <a:solidFill>
                  <a:srgbClr val="C00000"/>
                </a:solidFill>
              </a:rPr>
              <a:t>1. </a:t>
            </a:r>
            <a:r>
              <a:rPr lang="en-US" altLang="ja-JP" dirty="0"/>
              <a:t> Labour Force Survey</a:t>
            </a:r>
            <a:br>
              <a:rPr lang="en-US" altLang="ja-JP" dirty="0"/>
            </a:br>
            <a:r>
              <a:rPr lang="en-US" altLang="ja-JP" dirty="0"/>
              <a:t>Statistics Bureau</a:t>
            </a:r>
            <a:endParaRPr kumimoji="1" lang="ja-JP" altLang="en-US" dirty="0"/>
          </a:p>
        </p:txBody>
      </p:sp>
      <p:sp>
        <p:nvSpPr>
          <p:cNvPr id="3" name="コンテンツ プレースホルダー 2">
            <a:extLst>
              <a:ext uri="{FF2B5EF4-FFF2-40B4-BE49-F238E27FC236}">
                <a16:creationId xmlns:a16="http://schemas.microsoft.com/office/drawing/2014/main" id="{67D9AC12-89F9-41C6-A52C-63B64AA17A71}"/>
              </a:ext>
            </a:extLst>
          </p:cNvPr>
          <p:cNvSpPr>
            <a:spLocks noGrp="1"/>
          </p:cNvSpPr>
          <p:nvPr>
            <p:ph idx="1"/>
          </p:nvPr>
        </p:nvSpPr>
        <p:spPr>
          <a:xfrm>
            <a:off x="856648" y="2556931"/>
            <a:ext cx="10039949" cy="3988248"/>
          </a:xfrm>
        </p:spPr>
        <p:txBody>
          <a:bodyPr>
            <a:normAutofit fontScale="92500" lnSpcReduction="20000"/>
          </a:bodyPr>
          <a:lstStyle/>
          <a:p>
            <a:r>
              <a:rPr lang="en-US" altLang="ja-JP" dirty="0"/>
              <a:t>For example,  Labour Force Survey, monthly survey, and also rotating panel of consecutive two months and then consecutive two months a year later.</a:t>
            </a:r>
          </a:p>
          <a:p>
            <a:r>
              <a:rPr lang="en-US" altLang="ja-JP" dirty="0">
                <a:hlinkClick r:id="rId2"/>
              </a:rPr>
              <a:t>http://www.stat.go.jp/english/data/roudou/index.html</a:t>
            </a:r>
            <a:endParaRPr lang="en-US" altLang="ja-JP" dirty="0"/>
          </a:p>
          <a:p>
            <a:r>
              <a:rPr lang="en-US" altLang="ja-JP" dirty="0"/>
              <a:t>Interesting data. Even though many of my papers are in Japanese, I will list a few in English.</a:t>
            </a:r>
          </a:p>
          <a:p>
            <a:r>
              <a:rPr lang="en-US" altLang="ja-JP" dirty="0">
                <a:solidFill>
                  <a:srgbClr val="FF0000"/>
                </a:solidFill>
              </a:rPr>
              <a:t>Nagase, Nobuko </a:t>
            </a:r>
            <a:r>
              <a:rPr lang="ja-JP" altLang="ja-JP" dirty="0">
                <a:solidFill>
                  <a:srgbClr val="FF0000"/>
                </a:solidFill>
              </a:rPr>
              <a:t>（</a:t>
            </a:r>
            <a:r>
              <a:rPr lang="en-US" altLang="ja-JP" dirty="0">
                <a:solidFill>
                  <a:srgbClr val="FF0000"/>
                </a:solidFill>
              </a:rPr>
              <a:t>2018</a:t>
            </a:r>
            <a:r>
              <a:rPr lang="ja-JP" altLang="ja-JP" dirty="0">
                <a:solidFill>
                  <a:srgbClr val="FF0000"/>
                </a:solidFill>
              </a:rPr>
              <a:t>）</a:t>
            </a:r>
            <a:r>
              <a:rPr lang="en-US" altLang="ja-JP" dirty="0">
                <a:solidFill>
                  <a:srgbClr val="FF0000"/>
                </a:solidFill>
              </a:rPr>
              <a:t>“Has Abe’s WOMANOMICS worked?” </a:t>
            </a:r>
            <a:r>
              <a:rPr lang="en-US" altLang="ja-JP" i="1" dirty="0">
                <a:solidFill>
                  <a:srgbClr val="FF0000"/>
                </a:solidFill>
              </a:rPr>
              <a:t>Asian Economic Policy Review</a:t>
            </a:r>
            <a:r>
              <a:rPr lang="en-US" altLang="ja-JP" dirty="0">
                <a:solidFill>
                  <a:srgbClr val="FF0000"/>
                </a:solidFill>
              </a:rPr>
              <a:t> 13(2) 68-101.</a:t>
            </a:r>
          </a:p>
          <a:p>
            <a:r>
              <a:rPr lang="en-US" altLang="ja-JP" dirty="0"/>
              <a:t> This paper exploited monthly data structure to look at the effect of </a:t>
            </a:r>
            <a:r>
              <a:rPr lang="en-US" altLang="ja-JP" dirty="0" err="1"/>
              <a:t>Womanomics</a:t>
            </a:r>
            <a:r>
              <a:rPr lang="en-US" altLang="ja-JP" dirty="0"/>
              <a:t> which started in 2013 January, to look at the effect on maternal labor participation, work hours of males and females, and of income of males and females after taking into account of increase in day care center provision. </a:t>
            </a:r>
          </a:p>
          <a:p>
            <a:endParaRPr lang="en-US" altLang="ja-JP" dirty="0"/>
          </a:p>
          <a:p>
            <a:endParaRPr lang="en-US" altLang="ja-JP" dirty="0"/>
          </a:p>
        </p:txBody>
      </p:sp>
    </p:spTree>
    <p:extLst>
      <p:ext uri="{BB962C8B-B14F-4D97-AF65-F5344CB8AC3E}">
        <p14:creationId xmlns:p14="http://schemas.microsoft.com/office/powerpoint/2010/main" val="237579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Has Female in Pipeline for Long Term Employment </a:t>
            </a:r>
            <a:r>
              <a:rPr lang="en-US" altLang="ja-JP" dirty="0"/>
              <a:t>Increased?</a:t>
            </a:r>
            <a:br>
              <a:rPr lang="en-US" altLang="ja-JP" dirty="0"/>
            </a:b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5" name="図 4"/>
          <p:cNvPicPr/>
          <p:nvPr/>
        </p:nvPicPr>
        <p:blipFill>
          <a:blip r:embed="rId2">
            <a:extLst>
              <a:ext uri="{28A0092B-C50C-407E-A947-70E740481C1C}">
                <a14:useLocalDpi xmlns:a14="http://schemas.microsoft.com/office/drawing/2010/main" val="0"/>
              </a:ext>
            </a:extLst>
          </a:blip>
          <a:srcRect/>
          <a:stretch>
            <a:fillRect/>
          </a:stretch>
        </p:blipFill>
        <p:spPr bwMode="auto">
          <a:xfrm>
            <a:off x="1449974" y="2494044"/>
            <a:ext cx="5471033" cy="3963167"/>
          </a:xfrm>
          <a:prstGeom prst="rect">
            <a:avLst/>
          </a:prstGeom>
          <a:noFill/>
          <a:ln>
            <a:noFill/>
          </a:ln>
        </p:spPr>
      </p:pic>
      <p:sp>
        <p:nvSpPr>
          <p:cNvPr id="6" name="テキスト ボックス 5"/>
          <p:cNvSpPr txBox="1"/>
          <p:nvPr/>
        </p:nvSpPr>
        <p:spPr>
          <a:xfrm>
            <a:off x="7815813" y="3407316"/>
            <a:ext cx="2761129" cy="1200329"/>
          </a:xfrm>
          <a:prstGeom prst="rect">
            <a:avLst/>
          </a:prstGeom>
          <a:noFill/>
        </p:spPr>
        <p:txBody>
          <a:bodyPr wrap="square" rtlCol="0">
            <a:spAutoFit/>
          </a:bodyPr>
          <a:lstStyle/>
          <a:p>
            <a:r>
              <a:rPr kumimoji="1" lang="en-US" altLang="ja-JP" dirty="0"/>
              <a:t>Much improvement for female with a young child,</a:t>
            </a:r>
          </a:p>
          <a:p>
            <a:r>
              <a:rPr kumimoji="1" lang="en-US" altLang="ja-JP" dirty="0"/>
              <a:t>especially,  university graduate</a:t>
            </a:r>
            <a:endParaRPr kumimoji="1" lang="ja-JP" altLang="en-US" dirty="0"/>
          </a:p>
        </p:txBody>
      </p:sp>
      <p:sp>
        <p:nvSpPr>
          <p:cNvPr id="7" name="テキスト ボックス 6"/>
          <p:cNvSpPr txBox="1"/>
          <p:nvPr/>
        </p:nvSpPr>
        <p:spPr>
          <a:xfrm>
            <a:off x="7832718" y="4802673"/>
            <a:ext cx="2761129" cy="923330"/>
          </a:xfrm>
          <a:prstGeom prst="rect">
            <a:avLst/>
          </a:prstGeom>
          <a:noFill/>
        </p:spPr>
        <p:txBody>
          <a:bodyPr wrap="square" rtlCol="0">
            <a:spAutoFit/>
          </a:bodyPr>
          <a:lstStyle/>
          <a:p>
            <a:r>
              <a:rPr kumimoji="1" lang="en-US" altLang="ja-JP" dirty="0"/>
              <a:t>Deterioration for never married high school graduate.  </a:t>
            </a:r>
            <a:endParaRPr kumimoji="1" lang="ja-JP" altLang="en-US" dirty="0"/>
          </a:p>
        </p:txBody>
      </p:sp>
      <p:sp>
        <p:nvSpPr>
          <p:cNvPr id="8" name="正方形/長方形 7"/>
          <p:cNvSpPr/>
          <p:nvPr/>
        </p:nvSpPr>
        <p:spPr>
          <a:xfrm>
            <a:off x="7112151" y="2194421"/>
            <a:ext cx="3046973" cy="923330"/>
          </a:xfrm>
          <a:prstGeom prst="rect">
            <a:avLst/>
          </a:prstGeom>
        </p:spPr>
        <p:txBody>
          <a:bodyPr wrap="square">
            <a:spAutoFit/>
          </a:bodyPr>
          <a:lstStyle/>
          <a:p>
            <a:r>
              <a:rPr kumimoji="1" lang="en-US" altLang="ja-JP" dirty="0"/>
              <a:t>For never married university graduate, only a small improvement.</a:t>
            </a:r>
            <a:endParaRPr kumimoji="1" lang="ja-JP" altLang="en-US" dirty="0"/>
          </a:p>
        </p:txBody>
      </p:sp>
      <p:cxnSp>
        <p:nvCxnSpPr>
          <p:cNvPr id="10" name="直線矢印コネクタ 9"/>
          <p:cNvCxnSpPr>
            <a:cxnSpLocks/>
          </p:cNvCxnSpPr>
          <p:nvPr/>
        </p:nvCxnSpPr>
        <p:spPr>
          <a:xfrm flipH="1">
            <a:off x="6357127" y="2492996"/>
            <a:ext cx="718453" cy="37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cxnSpLocks/>
          </p:cNvCxnSpPr>
          <p:nvPr/>
        </p:nvCxnSpPr>
        <p:spPr>
          <a:xfrm flipH="1" flipV="1">
            <a:off x="6716353" y="3668761"/>
            <a:ext cx="1099460" cy="49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4727858" y="3698704"/>
            <a:ext cx="3016752" cy="137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3FB4BA7E-8A7E-4B8D-8032-C2EF8362B248}"/>
              </a:ext>
            </a:extLst>
          </p:cNvPr>
          <p:cNvSpPr/>
          <p:nvPr/>
        </p:nvSpPr>
        <p:spPr>
          <a:xfrm>
            <a:off x="1104257" y="1946867"/>
            <a:ext cx="6096000" cy="646331"/>
          </a:xfrm>
          <a:prstGeom prst="rect">
            <a:avLst/>
          </a:prstGeom>
        </p:spPr>
        <p:txBody>
          <a:bodyPr>
            <a:spAutoFit/>
          </a:bodyPr>
          <a:lstStyle/>
          <a:p>
            <a:r>
              <a:rPr lang="en-US" altLang="ja-JP" dirty="0"/>
              <a:t> Women </a:t>
            </a:r>
            <a:r>
              <a:rPr lang="en-US" altLang="ja-JP" i="1" dirty="0" err="1"/>
              <a:t>Seishain</a:t>
            </a:r>
            <a:r>
              <a:rPr lang="en-US" altLang="ja-JP" dirty="0"/>
              <a:t> ratio among all women by education and marital status age 25-39</a:t>
            </a:r>
            <a:endParaRPr kumimoji="1" lang="ja-JP" altLang="en-US" dirty="0"/>
          </a:p>
        </p:txBody>
      </p:sp>
    </p:spTree>
    <p:extLst>
      <p:ext uri="{BB962C8B-B14F-4D97-AF65-F5344CB8AC3E}">
        <p14:creationId xmlns:p14="http://schemas.microsoft.com/office/powerpoint/2010/main" val="264012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Has Work Hour Decreased?   -- yes</a:t>
            </a:r>
            <a:br>
              <a:rPr kumimoji="1" lang="en-US" altLang="ja-JP" dirty="0"/>
            </a:br>
            <a:endParaRPr kumimoji="1" lang="ja-JP" altLang="en-US" dirty="0"/>
          </a:p>
        </p:txBody>
      </p:sp>
      <p:sp>
        <p:nvSpPr>
          <p:cNvPr id="3" name="コンテンツ プレースホルダー 2"/>
          <p:cNvSpPr>
            <a:spLocks noGrp="1"/>
          </p:cNvSpPr>
          <p:nvPr>
            <p:ph idx="1"/>
          </p:nvPr>
        </p:nvSpPr>
        <p:spPr>
          <a:xfrm>
            <a:off x="599662" y="1634065"/>
            <a:ext cx="9601196" cy="3318936"/>
          </a:xfrm>
        </p:spPr>
        <p:txBody>
          <a:bodyPr/>
          <a:lstStyle/>
          <a:p>
            <a:r>
              <a:rPr lang="en-US" altLang="ja-JP" dirty="0"/>
              <a:t>Work Hour of Long Term Employee, </a:t>
            </a:r>
            <a:r>
              <a:rPr lang="en-US" altLang="ja-JP" i="1" dirty="0" err="1"/>
              <a:t>Seishains</a:t>
            </a:r>
            <a:r>
              <a:rPr lang="en-US" altLang="ja-JP" dirty="0"/>
              <a:t>, Age 25 to 39 </a:t>
            </a:r>
            <a:endParaRPr kumimoji="1" lang="ja-JP" altLang="en-US" dirty="0"/>
          </a:p>
        </p:txBody>
      </p:sp>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856452" y="2046434"/>
            <a:ext cx="4668050" cy="4140416"/>
          </a:xfrm>
          <a:prstGeom prst="rect">
            <a:avLst/>
          </a:prstGeom>
          <a:noFill/>
          <a:ln>
            <a:noFill/>
          </a:ln>
        </p:spPr>
      </p:pic>
      <p:sp>
        <p:nvSpPr>
          <p:cNvPr id="5" name="テキスト ボックス 4"/>
          <p:cNvSpPr txBox="1"/>
          <p:nvPr/>
        </p:nvSpPr>
        <p:spPr>
          <a:xfrm>
            <a:off x="7494495" y="3291187"/>
            <a:ext cx="3460376" cy="646331"/>
          </a:xfrm>
          <a:prstGeom prst="rect">
            <a:avLst/>
          </a:prstGeom>
          <a:noFill/>
        </p:spPr>
        <p:txBody>
          <a:bodyPr wrap="square" rtlCol="0">
            <a:spAutoFit/>
          </a:bodyPr>
          <a:lstStyle/>
          <a:p>
            <a:r>
              <a:rPr kumimoji="1" lang="en-US" altLang="ja-JP" dirty="0"/>
              <a:t>Work hour decreased substantially for married female </a:t>
            </a:r>
            <a:r>
              <a:rPr kumimoji="1" lang="en-US" altLang="ja-JP" i="1" dirty="0" err="1"/>
              <a:t>seishain</a:t>
            </a:r>
            <a:endParaRPr kumimoji="1" lang="ja-JP" altLang="en-US" i="1" dirty="0"/>
          </a:p>
        </p:txBody>
      </p:sp>
      <p:sp>
        <p:nvSpPr>
          <p:cNvPr id="6" name="テキスト ボックス 5"/>
          <p:cNvSpPr txBox="1"/>
          <p:nvPr/>
        </p:nvSpPr>
        <p:spPr>
          <a:xfrm>
            <a:off x="7494495" y="2024513"/>
            <a:ext cx="3460376" cy="646331"/>
          </a:xfrm>
          <a:prstGeom prst="rect">
            <a:avLst/>
          </a:prstGeom>
          <a:noFill/>
        </p:spPr>
        <p:txBody>
          <a:bodyPr wrap="square" rtlCol="0">
            <a:spAutoFit/>
          </a:bodyPr>
          <a:lstStyle/>
          <a:p>
            <a:r>
              <a:rPr kumimoji="1" lang="en-US" altLang="ja-JP" dirty="0"/>
              <a:t>Work hour decreased somewhat  for male </a:t>
            </a:r>
            <a:r>
              <a:rPr kumimoji="1" lang="en-US" altLang="ja-JP" i="1" dirty="0" err="1"/>
              <a:t>seishain</a:t>
            </a:r>
            <a:endParaRPr kumimoji="1" lang="ja-JP" altLang="en-US" i="1" dirty="0"/>
          </a:p>
        </p:txBody>
      </p:sp>
      <p:cxnSp>
        <p:nvCxnSpPr>
          <p:cNvPr id="8" name="直線矢印コネクタ 7"/>
          <p:cNvCxnSpPr>
            <a:cxnSpLocks/>
          </p:cNvCxnSpPr>
          <p:nvPr/>
        </p:nvCxnSpPr>
        <p:spPr>
          <a:xfrm flipH="1">
            <a:off x="5727716" y="3614352"/>
            <a:ext cx="1617301" cy="45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5589574" y="2357516"/>
            <a:ext cx="1305262" cy="4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6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6533" y="526355"/>
            <a:ext cx="9601196" cy="1303867"/>
          </a:xfrm>
        </p:spPr>
        <p:txBody>
          <a:bodyPr>
            <a:noAutofit/>
          </a:bodyPr>
          <a:lstStyle/>
          <a:p>
            <a:r>
              <a:rPr kumimoji="1" lang="en-US" altLang="ja-JP" sz="2000" dirty="0"/>
              <a:t>Ratio </a:t>
            </a:r>
            <a:r>
              <a:rPr lang="en-US" altLang="ja-JP" sz="2000" dirty="0"/>
              <a:t>of </a:t>
            </a:r>
            <a:r>
              <a:rPr kumimoji="1" lang="en-US" altLang="ja-JP" sz="2000" dirty="0"/>
              <a:t>Two-Year-Old child care places to child population can increase when population decrease. Therefore, growth rate of infant care should also be added as </a:t>
            </a:r>
            <a:r>
              <a:rPr lang="en-US" altLang="ja-JP" sz="2000" dirty="0"/>
              <a:t>child supply index</a:t>
            </a:r>
            <a:endParaRPr kumimoji="1" lang="ja-JP" altLang="en-US" sz="2000" dirty="0"/>
          </a:p>
        </p:txBody>
      </p:sp>
      <p:sp>
        <p:nvSpPr>
          <p:cNvPr id="3" name="コンテンツ プレースホルダー 2"/>
          <p:cNvSpPr>
            <a:spLocks noGrp="1"/>
          </p:cNvSpPr>
          <p:nvPr>
            <p:ph idx="1"/>
          </p:nvPr>
        </p:nvSpPr>
        <p:spPr>
          <a:xfrm>
            <a:off x="1597374" y="1849285"/>
            <a:ext cx="9546876" cy="3394227"/>
          </a:xfrm>
        </p:spPr>
        <p:txBody>
          <a:bodyPr/>
          <a:lstStyle/>
          <a:p>
            <a:r>
              <a:rPr kumimoji="1" lang="en-US" altLang="ja-JP" dirty="0"/>
              <a:t>   </a:t>
            </a:r>
            <a:r>
              <a:rPr lang="en-US" altLang="ja-JP" dirty="0"/>
              <a:t>Ratio of Growth in Registered Child Care Places for Age Two</a:t>
            </a:r>
            <a:endParaRPr kumimoji="1" lang="ja-JP" altLang="en-US" dirty="0"/>
          </a:p>
        </p:txBody>
      </p:sp>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2313405" y="2576926"/>
            <a:ext cx="7367452" cy="3508874"/>
          </a:xfrm>
          <a:prstGeom prst="rect">
            <a:avLst/>
          </a:prstGeom>
          <a:noFill/>
          <a:ln>
            <a:noFill/>
          </a:ln>
        </p:spPr>
      </p:pic>
      <p:sp>
        <p:nvSpPr>
          <p:cNvPr id="6" name="右矢印吹き出し 5"/>
          <p:cNvSpPr/>
          <p:nvPr/>
        </p:nvSpPr>
        <p:spPr>
          <a:xfrm>
            <a:off x="209549" y="1471613"/>
            <a:ext cx="3805239" cy="2711648"/>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Growth rate of 2 year old was  low in urban area despite low supply in early 2000s because these municipalities had additional cost as many child care was publicly run . </a:t>
            </a:r>
            <a:endParaRPr kumimoji="1" lang="ja-JP" altLang="en-US" dirty="0"/>
          </a:p>
        </p:txBody>
      </p:sp>
      <p:sp>
        <p:nvSpPr>
          <p:cNvPr id="9" name="右矢印吹き出し 8"/>
          <p:cNvSpPr/>
          <p:nvPr/>
        </p:nvSpPr>
        <p:spPr>
          <a:xfrm>
            <a:off x="-41528" y="4056712"/>
            <a:ext cx="4681755" cy="2594345"/>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Growth rate of 2 year old from 1990s to 2007 relatively  high in rural area due to declining number of  children. Perhaps to keep child care facilities,  infant care was enlarged</a:t>
            </a:r>
            <a:r>
              <a:rPr kumimoji="1" lang="ja-JP" altLang="en-US" dirty="0"/>
              <a:t>　</a:t>
            </a:r>
          </a:p>
        </p:txBody>
      </p:sp>
    </p:spTree>
    <p:extLst>
      <p:ext uri="{BB962C8B-B14F-4D97-AF65-F5344CB8AC3E}">
        <p14:creationId xmlns:p14="http://schemas.microsoft.com/office/powerpoint/2010/main" val="49914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1" y="808672"/>
            <a:ext cx="10144537" cy="1477327"/>
          </a:xfrm>
        </p:spPr>
        <p:txBody>
          <a:bodyPr>
            <a:normAutofit fontScale="90000"/>
          </a:bodyPr>
          <a:lstStyle/>
          <a:p>
            <a:r>
              <a:rPr lang="en-US" altLang="ja-JP" b="1" dirty="0"/>
              <a:t>Labor Participation of Married Females aged 25-54 by </a:t>
            </a:r>
            <a:r>
              <a:rPr lang="en-US" altLang="ja-JP" b="1" dirty="0" err="1"/>
              <a:t>Probit</a:t>
            </a:r>
            <a:r>
              <a:rPr lang="en-US" altLang="ja-JP" b="1" dirty="0"/>
              <a:t> Analysis and Policy Effect</a:t>
            </a:r>
            <a:endParaRPr kumimoji="1" lang="ja-JP" altLang="en-US" dirty="0"/>
          </a:p>
        </p:txBody>
      </p:sp>
      <p:pic>
        <p:nvPicPr>
          <p:cNvPr id="4" name="コンテンツ プレースホルダー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1" y="2116719"/>
            <a:ext cx="6210105" cy="4224558"/>
          </a:xfrm>
          <a:prstGeom prst="rect">
            <a:avLst/>
          </a:prstGeom>
          <a:noFill/>
          <a:ln>
            <a:noFill/>
          </a:ln>
        </p:spPr>
      </p:pic>
      <p:sp>
        <p:nvSpPr>
          <p:cNvPr id="3" name="テキスト ボックス 2"/>
          <p:cNvSpPr txBox="1"/>
          <p:nvPr/>
        </p:nvSpPr>
        <p:spPr>
          <a:xfrm>
            <a:off x="8577942" y="4582885"/>
            <a:ext cx="1872343" cy="1477328"/>
          </a:xfrm>
          <a:prstGeom prst="rect">
            <a:avLst/>
          </a:prstGeom>
          <a:noFill/>
        </p:spPr>
        <p:txBody>
          <a:bodyPr wrap="square" rtlCol="0">
            <a:spAutoFit/>
          </a:bodyPr>
          <a:lstStyle/>
          <a:p>
            <a:r>
              <a:rPr kumimoji="1" lang="en-US" altLang="ja-JP" dirty="0"/>
              <a:t>Strong increase in labor  participation of women with small children </a:t>
            </a:r>
            <a:endParaRPr kumimoji="1" lang="ja-JP" altLang="en-US" dirty="0"/>
          </a:p>
        </p:txBody>
      </p:sp>
      <p:cxnSp>
        <p:nvCxnSpPr>
          <p:cNvPr id="6" name="直線矢印コネクタ 5"/>
          <p:cNvCxnSpPr/>
          <p:nvPr/>
        </p:nvCxnSpPr>
        <p:spPr>
          <a:xfrm flipH="1">
            <a:off x="7617981" y="5068562"/>
            <a:ext cx="859900" cy="18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1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5A351-F899-401A-BB07-B66337FA4384}"/>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A8AD73FB-5681-44EF-8BF1-3D578A981CDB}"/>
              </a:ext>
            </a:extLst>
          </p:cNvPr>
          <p:cNvPicPr>
            <a:picLocks noGrp="1" noChangeAspect="1"/>
          </p:cNvPicPr>
          <p:nvPr>
            <p:ph idx="1"/>
          </p:nvPr>
        </p:nvPicPr>
        <p:blipFill>
          <a:blip r:embed="rId2"/>
          <a:stretch>
            <a:fillRect/>
          </a:stretch>
        </p:blipFill>
        <p:spPr>
          <a:xfrm>
            <a:off x="1295402" y="781010"/>
            <a:ext cx="5014912" cy="5583711"/>
          </a:xfrm>
          <a:prstGeom prst="rect">
            <a:avLst/>
          </a:prstGeom>
        </p:spPr>
      </p:pic>
      <p:sp>
        <p:nvSpPr>
          <p:cNvPr id="5" name="テキスト ボックス 4">
            <a:extLst>
              <a:ext uri="{FF2B5EF4-FFF2-40B4-BE49-F238E27FC236}">
                <a16:creationId xmlns:a16="http://schemas.microsoft.com/office/drawing/2014/main" id="{6171CCC6-BA26-4FCF-ADCC-9FC94C046025}"/>
              </a:ext>
            </a:extLst>
          </p:cNvPr>
          <p:cNvSpPr txBox="1"/>
          <p:nvPr/>
        </p:nvSpPr>
        <p:spPr>
          <a:xfrm>
            <a:off x="7386638" y="3429000"/>
            <a:ext cx="3509960" cy="646331"/>
          </a:xfrm>
          <a:prstGeom prst="rect">
            <a:avLst/>
          </a:prstGeom>
          <a:noFill/>
        </p:spPr>
        <p:txBody>
          <a:bodyPr wrap="square" rtlCol="0">
            <a:spAutoFit/>
          </a:bodyPr>
          <a:lstStyle/>
          <a:p>
            <a:r>
              <a:rPr kumimoji="1" lang="en-US" altLang="ja-JP" dirty="0"/>
              <a:t>Nikkei Newspaper Economic Class </a:t>
            </a:r>
            <a:r>
              <a:rPr kumimoji="1" lang="ja-JP" altLang="en-US" dirty="0"/>
              <a:t>経済教室</a:t>
            </a:r>
          </a:p>
        </p:txBody>
      </p:sp>
    </p:spTree>
    <p:extLst>
      <p:ext uri="{BB962C8B-B14F-4D97-AF65-F5344CB8AC3E}">
        <p14:creationId xmlns:p14="http://schemas.microsoft.com/office/powerpoint/2010/main" val="12392767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359</TotalTime>
  <Words>2520</Words>
  <Application>Microsoft Office PowerPoint</Application>
  <PresentationFormat>ワイド画面</PresentationFormat>
  <Paragraphs>162</Paragraphs>
  <Slides>37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37</vt:i4>
      </vt:variant>
    </vt:vector>
  </HeadingPairs>
  <TitlesOfParts>
    <vt:vector size="40" baseType="lpstr">
      <vt:lpstr>Arial</vt:lpstr>
      <vt:lpstr>Garamond</vt:lpstr>
      <vt:lpstr>オーガニック</vt:lpstr>
      <vt:lpstr>Micro Data Analysis Using Micro Data at Statistics Bureau</vt:lpstr>
      <vt:lpstr>A Large Very High Quality Data Sets as Anonymous Japanese Data</vt:lpstr>
      <vt:lpstr>Today I will be showing you some of my work or my group’s work on data that has anonymized data set</vt:lpstr>
      <vt:lpstr>1.  Labour Force Survey Statistics Bureau</vt:lpstr>
      <vt:lpstr>Has Female in Pipeline for Long Term Employment Increased?    </vt:lpstr>
      <vt:lpstr>Has Work Hour Decreased?   -- yes </vt:lpstr>
      <vt:lpstr>Ratio of Two-Year-Old child care places to child population can increase when population decrease. Therefore, growth rate of infant care should also be added as child supply index</vt:lpstr>
      <vt:lpstr>Labor Participation of Married Females aged 25-54 by Probit Analysis and Policy Effect</vt:lpstr>
      <vt:lpstr>PowerPoint プレゼンテーション</vt:lpstr>
      <vt:lpstr>Income Contingent University Loan Simulation</vt:lpstr>
      <vt:lpstr>Rising percentage of students entering university</vt:lpstr>
      <vt:lpstr>And Rising Percentage of Students with Student Loan</vt:lpstr>
      <vt:lpstr>Who has JASSO student loans?   Using JASSO 2014 student survey </vt:lpstr>
      <vt:lpstr>Average JASSO Debt  </vt:lpstr>
      <vt:lpstr>3. Quantile Regression of University Graduated Males and Females age 23-65 --a very large gender gap</vt:lpstr>
      <vt:lpstr>By Quantile, how much will be repaid by ICL, by using income distribution, and supposing that one stay in the same quantile</vt:lpstr>
      <vt:lpstr>PowerPoint プレゼンテーション</vt:lpstr>
      <vt:lpstr>PowerPoint プレゼンテーション</vt:lpstr>
      <vt:lpstr>3 Types of Households  each by Quantile, BA married to BA,BA married to non-BA, and Single</vt:lpstr>
      <vt:lpstr>When Levied on Households, the results are better, when income dynamics are taken into account, individual levy fair better.</vt:lpstr>
      <vt:lpstr>PowerPoint プレゼンテーション</vt:lpstr>
      <vt:lpstr>PowerPoint プレゼンテーション</vt:lpstr>
      <vt:lpstr>2. Employment Status Survey Statistics Bureau</vt:lpstr>
      <vt:lpstr>PowerPoint プレゼンテーション</vt:lpstr>
      <vt:lpstr>Eriko’s Paper</vt:lpstr>
      <vt:lpstr>3. National Survey of Family Income and Expenditure, Statistics Bureau</vt:lpstr>
      <vt:lpstr>Working Team Report for Gender Equality Bureau in 2004 July 1st by Nobuko Nagase, Kazumitsu Nawata, Yuko Murao and others.</vt:lpstr>
      <vt:lpstr>PowerPoint プレゼンテーション</vt:lpstr>
      <vt:lpstr>PowerPoint プレゼンテーション</vt:lpstr>
      <vt:lpstr>PowerPoint プレゼンテーション</vt:lpstr>
      <vt:lpstr>PowerPoint プレゼンテーション</vt:lpstr>
      <vt:lpstr>4. Comprehensive Survey of Living Conditions Ministry of Health, Labor and Welfare</vt:lpstr>
      <vt:lpstr>PowerPoint プレゼンテーション</vt:lpstr>
      <vt:lpstr>PowerPoint プレゼンテーション</vt:lpstr>
      <vt:lpstr>5. Survey on Time Use and Leisure Activities Statisitics Bureau</vt:lpstr>
      <vt:lpstr>Study of Japan using Japanese anonymized and on-site data</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Data Analysis Using Micro Data at Statistics Bureau</dc:title>
  <dc:creator>伸子 永瀬</dc:creator>
  <cp:lastModifiedBy>伸子 永瀬</cp:lastModifiedBy>
  <cp:revision>36</cp:revision>
  <dcterms:created xsi:type="dcterms:W3CDTF">2020-01-08T23:56:11Z</dcterms:created>
  <dcterms:modified xsi:type="dcterms:W3CDTF">2020-01-09T14:48:37Z</dcterms:modified>
</cp:coreProperties>
</file>