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1.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74" r:id="rId2"/>
    <p:sldId id="272" r:id="rId3"/>
    <p:sldId id="276" r:id="rId4"/>
    <p:sldId id="321" r:id="rId5"/>
    <p:sldId id="322" r:id="rId6"/>
    <p:sldId id="280" r:id="rId7"/>
    <p:sldId id="282" r:id="rId8"/>
    <p:sldId id="289" r:id="rId9"/>
    <p:sldId id="284" r:id="rId10"/>
    <p:sldId id="317" r:id="rId11"/>
    <p:sldId id="298" r:id="rId12"/>
    <p:sldId id="319" r:id="rId13"/>
    <p:sldId id="285" r:id="rId14"/>
    <p:sldId id="320" r:id="rId15"/>
    <p:sldId id="293" r:id="rId16"/>
    <p:sldId id="314" r:id="rId17"/>
    <p:sldId id="315" r:id="rId18"/>
    <p:sldId id="312" r:id="rId19"/>
    <p:sldId id="311" r:id="rId20"/>
    <p:sldId id="295" r:id="rId21"/>
    <p:sldId id="308" r:id="rId22"/>
    <p:sldId id="318" r:id="rId23"/>
    <p:sldId id="271" r:id="rId24"/>
    <p:sldId id="323" r:id="rId25"/>
    <p:sldId id="273" r:id="rId26"/>
    <p:sldId id="275" r:id="rId27"/>
    <p:sldId id="324" r:id="rId28"/>
    <p:sldId id="277" r:id="rId29"/>
    <p:sldId id="278" r:id="rId30"/>
    <p:sldId id="279" r:id="rId31"/>
    <p:sldId id="281" r:id="rId32"/>
    <p:sldId id="303" r:id="rId33"/>
    <p:sldId id="304" r:id="rId34"/>
    <p:sldId id="326" r:id="rId35"/>
    <p:sldId id="325" r:id="rId36"/>
    <p:sldId id="256" r:id="rId37"/>
    <p:sldId id="257" r:id="rId38"/>
    <p:sldId id="259" r:id="rId39"/>
    <p:sldId id="286"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57418" autoAdjust="0"/>
  </p:normalViewPr>
  <p:slideViewPr>
    <p:cSldViewPr snapToGrid="0">
      <p:cViewPr varScale="1">
        <p:scale>
          <a:sx n="45" d="100"/>
          <a:sy n="45" d="100"/>
        </p:scale>
        <p:origin x="1796" y="56"/>
      </p:cViewPr>
      <p:guideLst/>
    </p:cSldViewPr>
  </p:slideViewPr>
  <p:notesTextViewPr>
    <p:cViewPr>
      <p:scale>
        <a:sx n="1" d="1"/>
        <a:sy n="1" d="1"/>
      </p:scale>
      <p:origin x="0" y="0"/>
    </p:cViewPr>
  </p:notesTextViewPr>
  <p:sorterViewPr>
    <p:cViewPr>
      <p:scale>
        <a:sx n="100" d="100"/>
        <a:sy n="100" d="100"/>
      </p:scale>
      <p:origin x="0" y="-56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6B7A64-8271-46F2-A66E-E574F4DC3ADF}"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kumimoji="1" lang="ja-JP" altLang="en-US"/>
        </a:p>
      </dgm:t>
    </dgm:pt>
    <dgm:pt modelId="{9323A809-C9DD-4585-A524-2C07ABE51C64}">
      <dgm:prSet phldrT="[テキスト]" custT="1"/>
      <dgm:spPr>
        <a:solidFill>
          <a:schemeClr val="bg1"/>
        </a:solidFill>
        <a:ln>
          <a:solidFill>
            <a:schemeClr val="tx1"/>
          </a:solidFill>
        </a:ln>
      </dgm:spPr>
      <dgm:t>
        <a:bodyPr/>
        <a:lstStyle/>
        <a:p>
          <a:endParaRPr kumimoji="1" lang="en-US" altLang="ja-JP" sz="2000" u="none" dirty="0">
            <a:solidFill>
              <a:schemeClr val="tx1"/>
            </a:solidFill>
            <a:latin typeface="Times New Roman" panose="02020603050405020304" pitchFamily="18" charset="0"/>
            <a:cs typeface="Times New Roman" panose="02020603050405020304" pitchFamily="18" charset="0"/>
          </a:endParaRPr>
        </a:p>
        <a:p>
          <a:r>
            <a:rPr kumimoji="1" lang="en-US" altLang="ja-JP" sz="1800" b="1" u="none" dirty="0">
              <a:ln>
                <a:noFill/>
              </a:ln>
              <a:solidFill>
                <a:srgbClr val="FF0000"/>
              </a:solidFill>
              <a:latin typeface="Century" panose="02040604050505020304" pitchFamily="18" charset="0"/>
              <a:cs typeface="Times New Roman" panose="02020603050405020304" pitchFamily="18" charset="0"/>
            </a:rPr>
            <a:t>Solution</a:t>
          </a:r>
          <a:br>
            <a:rPr kumimoji="1" lang="en-US" altLang="ja-JP" sz="1800" b="1" u="none" dirty="0">
              <a:solidFill>
                <a:srgbClr val="FF0000"/>
              </a:solidFill>
              <a:latin typeface="Century" panose="02040604050505020304" pitchFamily="18" charset="0"/>
              <a:cs typeface="Times New Roman" panose="02020603050405020304" pitchFamily="18" charset="0"/>
            </a:rPr>
          </a:br>
          <a:r>
            <a:rPr kumimoji="1" lang="en-US" altLang="ja-JP" sz="1800" b="1" u="none" dirty="0">
              <a:solidFill>
                <a:srgbClr val="FF0000"/>
              </a:solidFill>
              <a:latin typeface="Century" panose="02040604050505020304" pitchFamily="18" charset="0"/>
              <a:cs typeface="Times New Roman" panose="02020603050405020304" pitchFamily="18" charset="0"/>
            </a:rPr>
            <a:t>Strategy</a:t>
          </a:r>
          <a:endParaRPr kumimoji="1" lang="en-US" altLang="ja-JP" sz="1800" b="1" dirty="0">
            <a:solidFill>
              <a:srgbClr val="FF0000"/>
            </a:solidFill>
            <a:latin typeface="Century" panose="02040604050505020304" pitchFamily="18" charset="0"/>
            <a:cs typeface="Times New Roman" panose="02020603050405020304" pitchFamily="18" charset="0"/>
          </a:endParaRPr>
        </a:p>
        <a:p>
          <a:endParaRPr kumimoji="1" lang="ja-JP" altLang="en-US" sz="1600" dirty="0">
            <a:solidFill>
              <a:schemeClr val="tx1"/>
            </a:solidFill>
            <a:latin typeface="Times New Roman" panose="02020603050405020304" pitchFamily="18" charset="0"/>
            <a:cs typeface="Times New Roman" panose="02020603050405020304" pitchFamily="18" charset="0"/>
          </a:endParaRPr>
        </a:p>
      </dgm:t>
    </dgm:pt>
    <dgm:pt modelId="{46155DB5-0898-4597-89B1-C5BF4A6E6010}" type="parTrans" cxnId="{B23F5364-7307-43FB-97A5-27128A6B295B}">
      <dgm:prSet/>
      <dgm:spPr/>
      <dgm:t>
        <a:bodyPr/>
        <a:lstStyle/>
        <a:p>
          <a:endParaRPr kumimoji="1" lang="ja-JP" altLang="en-US"/>
        </a:p>
      </dgm:t>
    </dgm:pt>
    <dgm:pt modelId="{7ACFFE2F-CE60-4D2E-A588-DBDF43E398EF}" type="sibTrans" cxnId="{B23F5364-7307-43FB-97A5-27128A6B295B}">
      <dgm:prSet/>
      <dgm:spPr>
        <a:solidFill>
          <a:srgbClr val="FF0000"/>
        </a:solidFill>
      </dgm:spPr>
      <dgm:t>
        <a:bodyPr/>
        <a:lstStyle/>
        <a:p>
          <a:endParaRPr kumimoji="1" lang="ja-JP" altLang="en-US"/>
        </a:p>
      </dgm:t>
    </dgm:pt>
    <dgm:pt modelId="{F0905245-E2E6-4F8C-9B75-E509ADAA2711}">
      <dgm:prSet phldrT="[テキスト]" custT="1"/>
      <dgm:spPr>
        <a:ln>
          <a:solidFill>
            <a:schemeClr val="tx1"/>
          </a:solidFill>
        </a:ln>
      </dgm:spPr>
      <dgm:t>
        <a:bodyPr/>
        <a:lstStyle/>
        <a:p>
          <a:r>
            <a:rPr kumimoji="1" lang="en-US" altLang="ja-JP" sz="1800" b="1" dirty="0">
              <a:solidFill>
                <a:srgbClr val="FF0000"/>
              </a:solidFill>
              <a:latin typeface="Century" panose="02040604050505020304" pitchFamily="18" charset="0"/>
              <a:cs typeface="Times New Roman" panose="02020603050405020304" pitchFamily="18" charset="0"/>
            </a:rPr>
            <a:t>Collecting Information</a:t>
          </a:r>
        </a:p>
        <a:p>
          <a:r>
            <a:rPr kumimoji="1" lang="en-US" altLang="ja-JP" sz="1800" b="1" dirty="0">
              <a:solidFill>
                <a:srgbClr val="FF0000"/>
              </a:solidFill>
              <a:latin typeface="Century" panose="02040604050505020304" pitchFamily="18" charset="0"/>
              <a:cs typeface="Times New Roman" panose="02020603050405020304" pitchFamily="18" charset="0"/>
            </a:rPr>
            <a:t>from “Gemba”</a:t>
          </a:r>
          <a:endParaRPr kumimoji="1" lang="en-US" altLang="ja-JP" sz="2000" b="0" dirty="0">
            <a:latin typeface="Century" panose="02040604050505020304" pitchFamily="18" charset="0"/>
            <a:cs typeface="Times New Roman" panose="02020603050405020304" pitchFamily="18" charset="0"/>
          </a:endParaRPr>
        </a:p>
      </dgm:t>
    </dgm:pt>
    <dgm:pt modelId="{856B7248-32FA-4169-A80B-275D1FACDEA1}" type="parTrans" cxnId="{B78E7DF9-60F4-4075-A407-09F691AF4824}">
      <dgm:prSet/>
      <dgm:spPr/>
      <dgm:t>
        <a:bodyPr/>
        <a:lstStyle/>
        <a:p>
          <a:endParaRPr kumimoji="1" lang="ja-JP" altLang="en-US"/>
        </a:p>
      </dgm:t>
    </dgm:pt>
    <dgm:pt modelId="{55512B87-AB7A-430F-ACBE-18AD593E4AF9}" type="sibTrans" cxnId="{B78E7DF9-60F4-4075-A407-09F691AF4824}">
      <dgm:prSet/>
      <dgm:spPr/>
      <dgm:t>
        <a:bodyPr/>
        <a:lstStyle/>
        <a:p>
          <a:endParaRPr kumimoji="1" lang="ja-JP" altLang="en-US"/>
        </a:p>
      </dgm:t>
    </dgm:pt>
    <dgm:pt modelId="{FAFF7191-7036-4367-B540-FE288275BFBD}">
      <dgm:prSet phldrT="[テキスト]" custT="1"/>
      <dgm:spPr>
        <a:ln>
          <a:solidFill>
            <a:srgbClr val="000000"/>
          </a:solidFill>
        </a:ln>
      </dgm:spPr>
      <dgm:t>
        <a:bodyPr/>
        <a:lstStyle/>
        <a:p>
          <a:r>
            <a:rPr kumimoji="1" lang="en-US" altLang="ja-JP" sz="1800" b="1" u="none" dirty="0">
              <a:solidFill>
                <a:srgbClr val="FF0000"/>
              </a:solidFill>
              <a:latin typeface="Century" panose="02040604050505020304" pitchFamily="18" charset="0"/>
              <a:cs typeface="Times New Roman" panose="02020603050405020304" pitchFamily="18" charset="0"/>
            </a:rPr>
            <a:t>Analysis and</a:t>
          </a:r>
          <a:br>
            <a:rPr kumimoji="1" lang="en-US" altLang="ja-JP" sz="1800" b="1" u="none" dirty="0">
              <a:solidFill>
                <a:srgbClr val="FF0000"/>
              </a:solidFill>
              <a:latin typeface="Century" panose="02040604050505020304" pitchFamily="18" charset="0"/>
              <a:cs typeface="Times New Roman" panose="02020603050405020304" pitchFamily="18" charset="0"/>
            </a:rPr>
          </a:br>
          <a:r>
            <a:rPr kumimoji="1" lang="en-US" altLang="ja-JP" sz="1800" b="1" u="none" dirty="0">
              <a:solidFill>
                <a:srgbClr val="FF0000"/>
              </a:solidFill>
              <a:latin typeface="Century" panose="02040604050505020304" pitchFamily="18" charset="0"/>
              <a:cs typeface="Times New Roman" panose="02020603050405020304" pitchFamily="18" charset="0"/>
            </a:rPr>
            <a:t>Synthesis</a:t>
          </a:r>
        </a:p>
      </dgm:t>
    </dgm:pt>
    <dgm:pt modelId="{5147BD79-2DF5-4067-B6FC-525CC3C644A9}" type="parTrans" cxnId="{C2CA0815-1B39-41E3-BEDB-B9868F1B1A53}">
      <dgm:prSet/>
      <dgm:spPr/>
      <dgm:t>
        <a:bodyPr/>
        <a:lstStyle/>
        <a:p>
          <a:endParaRPr kumimoji="1" lang="ja-JP" altLang="en-US"/>
        </a:p>
      </dgm:t>
    </dgm:pt>
    <dgm:pt modelId="{5F6EA2AF-64AE-4745-BCB9-1799889DBAE2}" type="sibTrans" cxnId="{C2CA0815-1B39-41E3-BEDB-B9868F1B1A53}">
      <dgm:prSet/>
      <dgm:spPr>
        <a:solidFill>
          <a:srgbClr val="FF0000"/>
        </a:solidFill>
      </dgm:spPr>
      <dgm:t>
        <a:bodyPr/>
        <a:lstStyle/>
        <a:p>
          <a:endParaRPr kumimoji="1" lang="ja-JP" altLang="en-US"/>
        </a:p>
      </dgm:t>
    </dgm:pt>
    <dgm:pt modelId="{346E2751-8155-4669-97F0-19F781A0723B}">
      <dgm:prSet phldrT="[テキスト]" custT="1"/>
      <dgm:spPr>
        <a:ln>
          <a:solidFill>
            <a:srgbClr val="000000"/>
          </a:solidFill>
        </a:ln>
      </dgm:spPr>
      <dgm:t>
        <a:bodyPr/>
        <a:lstStyle/>
        <a:p>
          <a:r>
            <a:rPr kumimoji="1" lang="en-US" altLang="ja-JP" sz="1800" b="1" u="none" dirty="0">
              <a:solidFill>
                <a:srgbClr val="FF0000"/>
              </a:solidFill>
              <a:latin typeface="Century" panose="02040604050505020304" pitchFamily="18" charset="0"/>
              <a:cs typeface="Times New Roman" panose="02020603050405020304" pitchFamily="18" charset="0"/>
            </a:rPr>
            <a:t>Conclusion</a:t>
          </a:r>
        </a:p>
        <a:p>
          <a:r>
            <a:rPr kumimoji="1" lang="en-US" altLang="ja-JP" sz="1800" b="1" u="none" dirty="0">
              <a:solidFill>
                <a:srgbClr val="FF0000"/>
              </a:solidFill>
              <a:latin typeface="Century" panose="02040604050505020304" pitchFamily="18" charset="0"/>
              <a:cs typeface="Times New Roman" panose="02020603050405020304" pitchFamily="18" charset="0"/>
            </a:rPr>
            <a:t>Plan for Solution</a:t>
          </a:r>
          <a:endParaRPr kumimoji="1" lang="ja-JP" altLang="en-US" sz="1800" b="1" u="none" dirty="0">
            <a:solidFill>
              <a:srgbClr val="FF0000"/>
            </a:solidFill>
            <a:latin typeface="Century" panose="02040604050505020304" pitchFamily="18" charset="0"/>
            <a:cs typeface="Times New Roman" panose="02020603050405020304" pitchFamily="18" charset="0"/>
          </a:endParaRPr>
        </a:p>
      </dgm:t>
    </dgm:pt>
    <dgm:pt modelId="{0EB1F2F5-6318-4DBD-91A7-BF08CD4BF622}" type="parTrans" cxnId="{EA5E6ED4-62DA-4354-9900-E0380EC12A00}">
      <dgm:prSet/>
      <dgm:spPr/>
      <dgm:t>
        <a:bodyPr/>
        <a:lstStyle/>
        <a:p>
          <a:endParaRPr kumimoji="1" lang="ja-JP" altLang="en-US"/>
        </a:p>
      </dgm:t>
    </dgm:pt>
    <dgm:pt modelId="{930989F4-1FED-4C68-B351-49D02565707F}" type="sibTrans" cxnId="{EA5E6ED4-62DA-4354-9900-E0380EC12A00}">
      <dgm:prSet/>
      <dgm:spPr>
        <a:solidFill>
          <a:schemeClr val="bg1"/>
        </a:solidFill>
      </dgm:spPr>
      <dgm:t>
        <a:bodyPr/>
        <a:lstStyle/>
        <a:p>
          <a:endParaRPr kumimoji="1" lang="ja-JP" altLang="en-US"/>
        </a:p>
      </dgm:t>
    </dgm:pt>
    <dgm:pt modelId="{A9492992-6A19-458E-94DB-EF7A2B40070E}">
      <dgm:prSet phldrT="[テキスト]" custT="1"/>
      <dgm:spPr>
        <a:ln>
          <a:solidFill>
            <a:srgbClr val="000000"/>
          </a:solidFill>
        </a:ln>
      </dgm:spPr>
      <dgm:t>
        <a:bodyPr/>
        <a:lstStyle/>
        <a:p>
          <a:r>
            <a:rPr kumimoji="1" lang="en-US" altLang="ja-JP" sz="1800" b="1" u="none" dirty="0">
              <a:solidFill>
                <a:srgbClr val="FF0000"/>
              </a:solidFill>
              <a:latin typeface="Century" panose="02040604050505020304" pitchFamily="18" charset="0"/>
            </a:rPr>
            <a:t>Problem</a:t>
          </a:r>
        </a:p>
        <a:p>
          <a:r>
            <a:rPr kumimoji="1" lang="en-US" altLang="ja-JP" sz="1800" b="1" u="none" dirty="0">
              <a:solidFill>
                <a:srgbClr val="FF0000"/>
              </a:solidFill>
              <a:latin typeface="Century" panose="02040604050505020304" pitchFamily="18" charset="0"/>
            </a:rPr>
            <a:t>Finding</a:t>
          </a:r>
        </a:p>
      </dgm:t>
    </dgm:pt>
    <dgm:pt modelId="{A9C27254-192F-421E-A667-1214558646D5}" type="parTrans" cxnId="{37928493-12E2-48D2-AC1D-0ADDFFE2708E}">
      <dgm:prSet/>
      <dgm:spPr/>
      <dgm:t>
        <a:bodyPr/>
        <a:lstStyle/>
        <a:p>
          <a:endParaRPr kumimoji="1" lang="ja-JP" altLang="en-US"/>
        </a:p>
      </dgm:t>
    </dgm:pt>
    <dgm:pt modelId="{06B7294F-65CC-4B09-972A-13E27337F3C2}" type="sibTrans" cxnId="{37928493-12E2-48D2-AC1D-0ADDFFE2708E}">
      <dgm:prSet/>
      <dgm:spPr>
        <a:solidFill>
          <a:srgbClr val="FFC000"/>
        </a:solidFill>
      </dgm:spPr>
      <dgm:t>
        <a:bodyPr/>
        <a:lstStyle/>
        <a:p>
          <a:endParaRPr kumimoji="1" lang="ja-JP" altLang="en-US"/>
        </a:p>
      </dgm:t>
    </dgm:pt>
    <dgm:pt modelId="{546FFF2A-848E-4191-A764-7E448B2D733F}" type="pres">
      <dgm:prSet presAssocID="{296B7A64-8271-46F2-A66E-E574F4DC3ADF}" presName="cycle" presStyleCnt="0">
        <dgm:presLayoutVars>
          <dgm:dir/>
          <dgm:resizeHandles val="exact"/>
        </dgm:presLayoutVars>
      </dgm:prSet>
      <dgm:spPr/>
    </dgm:pt>
    <dgm:pt modelId="{09849723-D6CC-444B-8D40-6595BD3AE11E}" type="pres">
      <dgm:prSet presAssocID="{9323A809-C9DD-4585-A524-2C07ABE51C64}" presName="dummy" presStyleCnt="0"/>
      <dgm:spPr/>
    </dgm:pt>
    <dgm:pt modelId="{17FDC433-BA01-4794-A06F-2C18711F0CB9}" type="pres">
      <dgm:prSet presAssocID="{9323A809-C9DD-4585-A524-2C07ABE51C64}" presName="node" presStyleLbl="revTx" presStyleIdx="0" presStyleCnt="5" custScaleX="131882" custScaleY="67497" custRadScaleRad="103665" custRadScaleInc="71218">
        <dgm:presLayoutVars>
          <dgm:bulletEnabled val="1"/>
        </dgm:presLayoutVars>
      </dgm:prSet>
      <dgm:spPr/>
    </dgm:pt>
    <dgm:pt modelId="{322D3617-4458-4F08-B8CE-B5466A82E44A}" type="pres">
      <dgm:prSet presAssocID="{7ACFFE2F-CE60-4D2E-A588-DBDF43E398EF}" presName="sibTrans" presStyleLbl="node1" presStyleIdx="0" presStyleCnt="5"/>
      <dgm:spPr/>
    </dgm:pt>
    <dgm:pt modelId="{0006BDEE-873A-46B5-ADCA-A2F7D2F93AA1}" type="pres">
      <dgm:prSet presAssocID="{F0905245-E2E6-4F8C-9B75-E509ADAA2711}" presName="dummy" presStyleCnt="0"/>
      <dgm:spPr/>
    </dgm:pt>
    <dgm:pt modelId="{73CD3C4F-6C0B-49B4-B5BB-391CF7AAB1D5}" type="pres">
      <dgm:prSet presAssocID="{F0905245-E2E6-4F8C-9B75-E509ADAA2711}" presName="node" presStyleLbl="revTx" presStyleIdx="1" presStyleCnt="5" custScaleX="252276" custScaleY="102052" custRadScaleRad="94527" custRadScaleInc="-4122">
        <dgm:presLayoutVars>
          <dgm:bulletEnabled val="1"/>
        </dgm:presLayoutVars>
      </dgm:prSet>
      <dgm:spPr/>
    </dgm:pt>
    <dgm:pt modelId="{D5CFDCC8-FC6B-4331-B63A-76D881C6D9C5}" type="pres">
      <dgm:prSet presAssocID="{55512B87-AB7A-430F-ACBE-18AD593E4AF9}" presName="sibTrans" presStyleLbl="node1" presStyleIdx="1" presStyleCnt="5"/>
      <dgm:spPr/>
    </dgm:pt>
    <dgm:pt modelId="{1770B507-D1E6-4B85-BF40-7E60C954D9C5}" type="pres">
      <dgm:prSet presAssocID="{FAFF7191-7036-4367-B540-FE288275BFBD}" presName="dummy" presStyleCnt="0"/>
      <dgm:spPr/>
    </dgm:pt>
    <dgm:pt modelId="{80C3C659-961C-4949-82A9-EA037B7BC643}" type="pres">
      <dgm:prSet presAssocID="{FAFF7191-7036-4367-B540-FE288275BFBD}" presName="node" presStyleLbl="revTx" presStyleIdx="2" presStyleCnt="5" custScaleX="166120" custScaleY="48822" custRadScaleRad="87263" custRadScaleInc="-6483">
        <dgm:presLayoutVars>
          <dgm:bulletEnabled val="1"/>
        </dgm:presLayoutVars>
      </dgm:prSet>
      <dgm:spPr/>
    </dgm:pt>
    <dgm:pt modelId="{03C17644-219E-44AA-A2BC-2D5162C2402C}" type="pres">
      <dgm:prSet presAssocID="{5F6EA2AF-64AE-4745-BCB9-1799889DBAE2}" presName="sibTrans" presStyleLbl="node1" presStyleIdx="2" presStyleCnt="5"/>
      <dgm:spPr/>
    </dgm:pt>
    <dgm:pt modelId="{9FB11E6B-EE26-458F-B9D0-EDF070666560}" type="pres">
      <dgm:prSet presAssocID="{346E2751-8155-4669-97F0-19F781A0723B}" presName="dummy" presStyleCnt="0"/>
      <dgm:spPr/>
    </dgm:pt>
    <dgm:pt modelId="{70F76AB0-B2C2-4643-8D4A-798A7B96ADDE}" type="pres">
      <dgm:prSet presAssocID="{346E2751-8155-4669-97F0-19F781A0723B}" presName="node" presStyleLbl="revTx" presStyleIdx="3" presStyleCnt="5" custScaleX="191223" custScaleY="90832" custRadScaleRad="80492" custRadScaleInc="5982">
        <dgm:presLayoutVars>
          <dgm:bulletEnabled val="1"/>
        </dgm:presLayoutVars>
      </dgm:prSet>
      <dgm:spPr/>
    </dgm:pt>
    <dgm:pt modelId="{C6014D1C-6E08-47B2-A998-4D9CC109F8DE}" type="pres">
      <dgm:prSet presAssocID="{930989F4-1FED-4C68-B351-49D02565707F}" presName="sibTrans" presStyleLbl="node1" presStyleIdx="3" presStyleCnt="5"/>
      <dgm:spPr/>
    </dgm:pt>
    <dgm:pt modelId="{BDFD8301-28FF-441D-9E5C-C07A71BC3811}" type="pres">
      <dgm:prSet presAssocID="{A9492992-6A19-458E-94DB-EF7A2B40070E}" presName="dummy" presStyleCnt="0"/>
      <dgm:spPr/>
    </dgm:pt>
    <dgm:pt modelId="{3F6F68BC-C793-4E81-AE0A-63A0911FB37C}" type="pres">
      <dgm:prSet presAssocID="{A9492992-6A19-458E-94DB-EF7A2B40070E}" presName="node" presStyleLbl="revTx" presStyleIdx="4" presStyleCnt="5" custScaleX="164866" custScaleY="63610" custRadScaleRad="124175" custRadScaleInc="3796">
        <dgm:presLayoutVars>
          <dgm:bulletEnabled val="1"/>
        </dgm:presLayoutVars>
      </dgm:prSet>
      <dgm:spPr/>
    </dgm:pt>
    <dgm:pt modelId="{5F2EADDB-94C7-4D6D-A859-2B48948477EC}" type="pres">
      <dgm:prSet presAssocID="{06B7294F-65CC-4B09-972A-13E27337F3C2}" presName="sibTrans" presStyleLbl="node1" presStyleIdx="4" presStyleCnt="5" custLinFactNeighborX="-5853" custLinFactNeighborY="-1289"/>
      <dgm:spPr/>
    </dgm:pt>
  </dgm:ptLst>
  <dgm:cxnLst>
    <dgm:cxn modelId="{CCE10E02-9F3B-4182-B8EF-214D5BD976FF}" type="presOf" srcId="{55512B87-AB7A-430F-ACBE-18AD593E4AF9}" destId="{D5CFDCC8-FC6B-4331-B63A-76D881C6D9C5}" srcOrd="0" destOrd="0" presId="urn:microsoft.com/office/officeart/2005/8/layout/cycle1"/>
    <dgm:cxn modelId="{03D63411-740B-4BA1-B455-888B2B5A9F8F}" type="presOf" srcId="{346E2751-8155-4669-97F0-19F781A0723B}" destId="{70F76AB0-B2C2-4643-8D4A-798A7B96ADDE}" srcOrd="0" destOrd="0" presId="urn:microsoft.com/office/officeart/2005/8/layout/cycle1"/>
    <dgm:cxn modelId="{C2CA0815-1B39-41E3-BEDB-B9868F1B1A53}" srcId="{296B7A64-8271-46F2-A66E-E574F4DC3ADF}" destId="{FAFF7191-7036-4367-B540-FE288275BFBD}" srcOrd="2" destOrd="0" parTransId="{5147BD79-2DF5-4067-B6FC-525CC3C644A9}" sibTransId="{5F6EA2AF-64AE-4745-BCB9-1799889DBAE2}"/>
    <dgm:cxn modelId="{9A0BAE29-D454-4ADE-A5F4-968FE55C53D2}" type="presOf" srcId="{F0905245-E2E6-4F8C-9B75-E509ADAA2711}" destId="{73CD3C4F-6C0B-49B4-B5BB-391CF7AAB1D5}" srcOrd="0" destOrd="0" presId="urn:microsoft.com/office/officeart/2005/8/layout/cycle1"/>
    <dgm:cxn modelId="{B23F5364-7307-43FB-97A5-27128A6B295B}" srcId="{296B7A64-8271-46F2-A66E-E574F4DC3ADF}" destId="{9323A809-C9DD-4585-A524-2C07ABE51C64}" srcOrd="0" destOrd="0" parTransId="{46155DB5-0898-4597-89B1-C5BF4A6E6010}" sibTransId="{7ACFFE2F-CE60-4D2E-A588-DBDF43E398EF}"/>
    <dgm:cxn modelId="{C2E6E84C-0ACE-47C6-BA38-3B605EAE5C6E}" type="presOf" srcId="{06B7294F-65CC-4B09-972A-13E27337F3C2}" destId="{5F2EADDB-94C7-4D6D-A859-2B48948477EC}" srcOrd="0" destOrd="0" presId="urn:microsoft.com/office/officeart/2005/8/layout/cycle1"/>
    <dgm:cxn modelId="{6F837C4D-668D-4137-B175-E04FBEE410E5}" type="presOf" srcId="{296B7A64-8271-46F2-A66E-E574F4DC3ADF}" destId="{546FFF2A-848E-4191-A764-7E448B2D733F}" srcOrd="0" destOrd="0" presId="urn:microsoft.com/office/officeart/2005/8/layout/cycle1"/>
    <dgm:cxn modelId="{81FC4A6F-75CF-416E-8998-9A336AC20D1B}" type="presOf" srcId="{A9492992-6A19-458E-94DB-EF7A2B40070E}" destId="{3F6F68BC-C793-4E81-AE0A-63A0911FB37C}" srcOrd="0" destOrd="0" presId="urn:microsoft.com/office/officeart/2005/8/layout/cycle1"/>
    <dgm:cxn modelId="{BBD6F872-E739-441C-A984-1C16C6C8E1B1}" type="presOf" srcId="{930989F4-1FED-4C68-B351-49D02565707F}" destId="{C6014D1C-6E08-47B2-A998-4D9CC109F8DE}" srcOrd="0" destOrd="0" presId="urn:microsoft.com/office/officeart/2005/8/layout/cycle1"/>
    <dgm:cxn modelId="{8A3DF483-FFE1-4FD7-B183-4600F27C3EBD}" type="presOf" srcId="{7ACFFE2F-CE60-4D2E-A588-DBDF43E398EF}" destId="{322D3617-4458-4F08-B8CE-B5466A82E44A}" srcOrd="0" destOrd="0" presId="urn:microsoft.com/office/officeart/2005/8/layout/cycle1"/>
    <dgm:cxn modelId="{37928493-12E2-48D2-AC1D-0ADDFFE2708E}" srcId="{296B7A64-8271-46F2-A66E-E574F4DC3ADF}" destId="{A9492992-6A19-458E-94DB-EF7A2B40070E}" srcOrd="4" destOrd="0" parTransId="{A9C27254-192F-421E-A667-1214558646D5}" sibTransId="{06B7294F-65CC-4B09-972A-13E27337F3C2}"/>
    <dgm:cxn modelId="{EEC463A7-A2BE-4427-B12E-A3B305F42BEC}" type="presOf" srcId="{5F6EA2AF-64AE-4745-BCB9-1799889DBAE2}" destId="{03C17644-219E-44AA-A2BC-2D5162C2402C}" srcOrd="0" destOrd="0" presId="urn:microsoft.com/office/officeart/2005/8/layout/cycle1"/>
    <dgm:cxn modelId="{8F1C3ABD-BF63-43D9-BDDA-98346E0A2C6B}" type="presOf" srcId="{FAFF7191-7036-4367-B540-FE288275BFBD}" destId="{80C3C659-961C-4949-82A9-EA037B7BC643}" srcOrd="0" destOrd="0" presId="urn:microsoft.com/office/officeart/2005/8/layout/cycle1"/>
    <dgm:cxn modelId="{EA5E6ED4-62DA-4354-9900-E0380EC12A00}" srcId="{296B7A64-8271-46F2-A66E-E574F4DC3ADF}" destId="{346E2751-8155-4669-97F0-19F781A0723B}" srcOrd="3" destOrd="0" parTransId="{0EB1F2F5-6318-4DBD-91A7-BF08CD4BF622}" sibTransId="{930989F4-1FED-4C68-B351-49D02565707F}"/>
    <dgm:cxn modelId="{677F45D9-B02F-450E-BCFF-E7C66AAC4D7F}" type="presOf" srcId="{9323A809-C9DD-4585-A524-2C07ABE51C64}" destId="{17FDC433-BA01-4794-A06F-2C18711F0CB9}" srcOrd="0" destOrd="0" presId="urn:microsoft.com/office/officeart/2005/8/layout/cycle1"/>
    <dgm:cxn modelId="{B78E7DF9-60F4-4075-A407-09F691AF4824}" srcId="{296B7A64-8271-46F2-A66E-E574F4DC3ADF}" destId="{F0905245-E2E6-4F8C-9B75-E509ADAA2711}" srcOrd="1" destOrd="0" parTransId="{856B7248-32FA-4169-A80B-275D1FACDEA1}" sibTransId="{55512B87-AB7A-430F-ACBE-18AD593E4AF9}"/>
    <dgm:cxn modelId="{E12272D2-B1BF-4478-AE07-818CEC6AD4D7}" type="presParOf" srcId="{546FFF2A-848E-4191-A764-7E448B2D733F}" destId="{09849723-D6CC-444B-8D40-6595BD3AE11E}" srcOrd="0" destOrd="0" presId="urn:microsoft.com/office/officeart/2005/8/layout/cycle1"/>
    <dgm:cxn modelId="{60F826CD-AA8F-436B-B4AC-E31C85EEDC4D}" type="presParOf" srcId="{546FFF2A-848E-4191-A764-7E448B2D733F}" destId="{17FDC433-BA01-4794-A06F-2C18711F0CB9}" srcOrd="1" destOrd="0" presId="urn:microsoft.com/office/officeart/2005/8/layout/cycle1"/>
    <dgm:cxn modelId="{3DFFEC01-68C6-4410-AC6F-F367EA3CE3CB}" type="presParOf" srcId="{546FFF2A-848E-4191-A764-7E448B2D733F}" destId="{322D3617-4458-4F08-B8CE-B5466A82E44A}" srcOrd="2" destOrd="0" presId="urn:microsoft.com/office/officeart/2005/8/layout/cycle1"/>
    <dgm:cxn modelId="{968EF73C-4E50-427F-87BD-57785ADDB263}" type="presParOf" srcId="{546FFF2A-848E-4191-A764-7E448B2D733F}" destId="{0006BDEE-873A-46B5-ADCA-A2F7D2F93AA1}" srcOrd="3" destOrd="0" presId="urn:microsoft.com/office/officeart/2005/8/layout/cycle1"/>
    <dgm:cxn modelId="{7A8FCB21-9285-4FE5-A2B1-65DDA4E26D60}" type="presParOf" srcId="{546FFF2A-848E-4191-A764-7E448B2D733F}" destId="{73CD3C4F-6C0B-49B4-B5BB-391CF7AAB1D5}" srcOrd="4" destOrd="0" presId="urn:microsoft.com/office/officeart/2005/8/layout/cycle1"/>
    <dgm:cxn modelId="{67DD9017-0F1B-4218-AF6B-12C484036C54}" type="presParOf" srcId="{546FFF2A-848E-4191-A764-7E448B2D733F}" destId="{D5CFDCC8-FC6B-4331-B63A-76D881C6D9C5}" srcOrd="5" destOrd="0" presId="urn:microsoft.com/office/officeart/2005/8/layout/cycle1"/>
    <dgm:cxn modelId="{B92FE92E-252D-4025-8287-E2629D6D92E9}" type="presParOf" srcId="{546FFF2A-848E-4191-A764-7E448B2D733F}" destId="{1770B507-D1E6-4B85-BF40-7E60C954D9C5}" srcOrd="6" destOrd="0" presId="urn:microsoft.com/office/officeart/2005/8/layout/cycle1"/>
    <dgm:cxn modelId="{B4162159-D58B-472F-82B7-26EA5B87493A}" type="presParOf" srcId="{546FFF2A-848E-4191-A764-7E448B2D733F}" destId="{80C3C659-961C-4949-82A9-EA037B7BC643}" srcOrd="7" destOrd="0" presId="urn:microsoft.com/office/officeart/2005/8/layout/cycle1"/>
    <dgm:cxn modelId="{F62164D7-9C53-498B-8F43-BE4E4A02F12E}" type="presParOf" srcId="{546FFF2A-848E-4191-A764-7E448B2D733F}" destId="{03C17644-219E-44AA-A2BC-2D5162C2402C}" srcOrd="8" destOrd="0" presId="urn:microsoft.com/office/officeart/2005/8/layout/cycle1"/>
    <dgm:cxn modelId="{32F2E571-684D-4235-9459-28319C05EB04}" type="presParOf" srcId="{546FFF2A-848E-4191-A764-7E448B2D733F}" destId="{9FB11E6B-EE26-458F-B9D0-EDF070666560}" srcOrd="9" destOrd="0" presId="urn:microsoft.com/office/officeart/2005/8/layout/cycle1"/>
    <dgm:cxn modelId="{5E1862C1-5D8C-4DFB-B0DD-73296AB14354}" type="presParOf" srcId="{546FFF2A-848E-4191-A764-7E448B2D733F}" destId="{70F76AB0-B2C2-4643-8D4A-798A7B96ADDE}" srcOrd="10" destOrd="0" presId="urn:microsoft.com/office/officeart/2005/8/layout/cycle1"/>
    <dgm:cxn modelId="{D6859736-6FDE-43AB-B742-40D1B83E0708}" type="presParOf" srcId="{546FFF2A-848E-4191-A764-7E448B2D733F}" destId="{C6014D1C-6E08-47B2-A998-4D9CC109F8DE}" srcOrd="11" destOrd="0" presId="urn:microsoft.com/office/officeart/2005/8/layout/cycle1"/>
    <dgm:cxn modelId="{C170823A-B7F6-446A-91E6-2C246BB4F1CB}" type="presParOf" srcId="{546FFF2A-848E-4191-A764-7E448B2D733F}" destId="{BDFD8301-28FF-441D-9E5C-C07A71BC3811}" srcOrd="12" destOrd="0" presId="urn:microsoft.com/office/officeart/2005/8/layout/cycle1"/>
    <dgm:cxn modelId="{D5B8F18A-B812-4A9C-BC15-DB6D71483F57}" type="presParOf" srcId="{546FFF2A-848E-4191-A764-7E448B2D733F}" destId="{3F6F68BC-C793-4E81-AE0A-63A0911FB37C}" srcOrd="13" destOrd="0" presId="urn:microsoft.com/office/officeart/2005/8/layout/cycle1"/>
    <dgm:cxn modelId="{EE8B0493-6EEE-48D1-8DA2-7A5A158CC739}" type="presParOf" srcId="{546FFF2A-848E-4191-A764-7E448B2D733F}" destId="{5F2EADDB-94C7-4D6D-A859-2B48948477EC}"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B38331-4960-48DD-999F-E10273870C37}" type="doc">
      <dgm:prSet loTypeId="urn:microsoft.com/office/officeart/2005/8/layout/cycle1" loCatId="cycle" qsTypeId="urn:microsoft.com/office/officeart/2005/8/quickstyle/simple1" qsCatId="simple" csTypeId="urn:microsoft.com/office/officeart/2005/8/colors/accent2_1" csCatId="accent2" phldr="1"/>
      <dgm:spPr/>
      <dgm:t>
        <a:bodyPr/>
        <a:lstStyle/>
        <a:p>
          <a:endParaRPr kumimoji="1" lang="ja-JP" altLang="en-US"/>
        </a:p>
      </dgm:t>
    </dgm:pt>
    <dgm:pt modelId="{4C282792-7443-428B-AD63-B377D679EE3F}">
      <dgm:prSet phldrT="[テキスト]" custT="1"/>
      <dgm:spPr>
        <a:ln>
          <a:solidFill>
            <a:srgbClr val="000000"/>
          </a:solidFill>
        </a:ln>
      </dgm:spPr>
      <dgm:t>
        <a:bodyPr/>
        <a:lstStyle/>
        <a:p>
          <a:r>
            <a:rPr kumimoji="1" lang="en-US" altLang="ja-JP" sz="2000" b="1" u="none" dirty="0">
              <a:solidFill>
                <a:srgbClr val="FF0000"/>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Check</a:t>
          </a:r>
        </a:p>
        <a:p>
          <a:r>
            <a:rPr kumimoji="1" lang="en-US" altLang="ja-JP" sz="1600" b="0" dirty="0">
              <a:latin typeface="Century" panose="02040604050505020304" pitchFamily="18" charset="0"/>
              <a:cs typeface="Times New Roman" panose="02020603050405020304" pitchFamily="18" charset="0"/>
            </a:rPr>
            <a:t>Gap between </a:t>
          </a:r>
          <a:br>
            <a:rPr kumimoji="1" lang="en-US" altLang="ja-JP" sz="1600" b="0" dirty="0">
              <a:latin typeface="Century" panose="02040604050505020304" pitchFamily="18" charset="0"/>
              <a:cs typeface="Times New Roman" panose="02020603050405020304" pitchFamily="18" charset="0"/>
            </a:rPr>
          </a:br>
          <a:r>
            <a:rPr kumimoji="1" lang="en-US" altLang="ja-JP" sz="1600" b="0" dirty="0">
              <a:latin typeface="Century" panose="02040604050505020304" pitchFamily="18" charset="0"/>
              <a:cs typeface="Times New Roman" panose="02020603050405020304" pitchFamily="18" charset="0"/>
            </a:rPr>
            <a:t>requirements and realities;</a:t>
          </a:r>
          <a:br>
            <a:rPr kumimoji="1" lang="en-US" altLang="ja-JP" sz="1600" b="0" dirty="0">
              <a:latin typeface="Century" panose="02040604050505020304" pitchFamily="18" charset="0"/>
              <a:cs typeface="Times New Roman" panose="02020603050405020304" pitchFamily="18" charset="0"/>
            </a:rPr>
          </a:br>
          <a:r>
            <a:rPr kumimoji="1" lang="en-US" altLang="ja-JP" sz="1600" b="0" dirty="0">
              <a:latin typeface="Century" panose="02040604050505020304" pitchFamily="18" charset="0"/>
              <a:cs typeface="Times New Roman" panose="02020603050405020304" pitchFamily="18" charset="0"/>
            </a:rPr>
            <a:t>What, Who,</a:t>
          </a:r>
          <a:r>
            <a:rPr kumimoji="1" lang="ja-JP" altLang="en-US" sz="1600" b="0" dirty="0">
              <a:latin typeface="Century" panose="02040604050505020304" pitchFamily="18" charset="0"/>
              <a:cs typeface="Times New Roman" panose="02020603050405020304" pitchFamily="18" charset="0"/>
            </a:rPr>
            <a:t> </a:t>
          </a:r>
          <a:r>
            <a:rPr kumimoji="1" lang="en-US" altLang="ja-JP" sz="1600" b="0" dirty="0">
              <a:latin typeface="Century" panose="02040604050505020304" pitchFamily="18" charset="0"/>
              <a:cs typeface="Times New Roman" panose="02020603050405020304" pitchFamily="18" charset="0"/>
            </a:rPr>
            <a:t>When,</a:t>
          </a:r>
          <a:r>
            <a:rPr kumimoji="1" lang="ja-JP" altLang="en-US" sz="1600" b="0" dirty="0">
              <a:latin typeface="Century" panose="02040604050505020304" pitchFamily="18" charset="0"/>
              <a:cs typeface="Times New Roman" panose="02020603050405020304" pitchFamily="18" charset="0"/>
            </a:rPr>
            <a:t> </a:t>
          </a:r>
          <a:r>
            <a:rPr kumimoji="1" lang="en-US" altLang="ja-JP" sz="1600" b="0" dirty="0">
              <a:latin typeface="Century" panose="02040604050505020304" pitchFamily="18" charset="0"/>
              <a:cs typeface="Times New Roman" panose="02020603050405020304" pitchFamily="18" charset="0"/>
            </a:rPr>
            <a:t>Where, How</a:t>
          </a:r>
          <a:endParaRPr kumimoji="1" lang="ja-JP" altLang="en-US" sz="1600" b="0" dirty="0">
            <a:latin typeface="Century" panose="02040604050505020304" pitchFamily="18" charset="0"/>
            <a:cs typeface="Times New Roman" panose="02020603050405020304" pitchFamily="18" charset="0"/>
          </a:endParaRPr>
        </a:p>
      </dgm:t>
    </dgm:pt>
    <dgm:pt modelId="{5A6DB234-6159-46E4-BB01-C05654ED77EA}" type="parTrans" cxnId="{0CBF6C11-F3A9-4E47-AE95-32D86709D5BB}">
      <dgm:prSet/>
      <dgm:spPr/>
      <dgm:t>
        <a:bodyPr/>
        <a:lstStyle/>
        <a:p>
          <a:endParaRPr kumimoji="1" lang="ja-JP" altLang="en-US"/>
        </a:p>
      </dgm:t>
    </dgm:pt>
    <dgm:pt modelId="{37BC21EF-132F-4A85-8E4D-222E045C2FFE}" type="sibTrans" cxnId="{0CBF6C11-F3A9-4E47-AE95-32D86709D5BB}">
      <dgm:prSet/>
      <dgm:spPr/>
      <dgm:t>
        <a:bodyPr/>
        <a:lstStyle/>
        <a:p>
          <a:endParaRPr kumimoji="1" lang="ja-JP" altLang="en-US" b="0"/>
        </a:p>
      </dgm:t>
    </dgm:pt>
    <dgm:pt modelId="{ED76F169-3F25-46CB-B3DD-221590D48B6E}">
      <dgm:prSet phldrT="[テキスト]" custT="1"/>
      <dgm:spPr>
        <a:ln>
          <a:solidFill>
            <a:srgbClr val="000000"/>
          </a:solidFill>
        </a:ln>
      </dgm:spPr>
      <dgm:t>
        <a:bodyPr/>
        <a:lstStyle/>
        <a:p>
          <a:pPr algn="ctr"/>
          <a:r>
            <a:rPr kumimoji="1" lang="en-US" altLang="ja-JP" sz="1800" b="1" u="none" dirty="0">
              <a:solidFill>
                <a:srgbClr val="FF0000"/>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Action</a:t>
          </a:r>
          <a:r>
            <a:rPr kumimoji="1" lang="ja-JP" altLang="en-US" sz="1800" b="0" u="none" dirty="0">
              <a:latin typeface="Century" panose="02040604050505020304" pitchFamily="18" charset="0"/>
              <a:cs typeface="Times New Roman" panose="02020603050405020304" pitchFamily="18" charset="0"/>
            </a:rPr>
            <a:t>　</a:t>
          </a:r>
          <a:endParaRPr kumimoji="1" lang="en-US" altLang="ja-JP" sz="1800" b="0" u="none" dirty="0">
            <a:latin typeface="Century" panose="02040604050505020304" pitchFamily="18" charset="0"/>
            <a:cs typeface="Times New Roman" panose="02020603050405020304" pitchFamily="18" charset="0"/>
          </a:endParaRPr>
        </a:p>
        <a:p>
          <a:pPr algn="ctr"/>
          <a:r>
            <a:rPr kumimoji="1" lang="en-US" altLang="ja-JP" sz="1800" b="0" u="none" dirty="0">
              <a:latin typeface="Century" panose="02040604050505020304" pitchFamily="18" charset="0"/>
              <a:cs typeface="Times New Roman" panose="02020603050405020304" pitchFamily="18" charset="0"/>
            </a:rPr>
            <a:t>Solution</a:t>
          </a:r>
          <a:endParaRPr kumimoji="1" lang="en-US" altLang="ja-JP" sz="1800" b="0" dirty="0"/>
        </a:p>
      </dgm:t>
    </dgm:pt>
    <dgm:pt modelId="{DE43DF93-04AC-4A8D-ABA2-7168F8A0238C}" type="parTrans" cxnId="{1FA8F246-687C-41CF-AC66-6782F08046B7}">
      <dgm:prSet/>
      <dgm:spPr/>
      <dgm:t>
        <a:bodyPr/>
        <a:lstStyle/>
        <a:p>
          <a:endParaRPr kumimoji="1" lang="ja-JP" altLang="en-US"/>
        </a:p>
      </dgm:t>
    </dgm:pt>
    <dgm:pt modelId="{B0E62E90-26F8-4A38-ABC5-E3E100D36057}" type="sibTrans" cxnId="{1FA8F246-687C-41CF-AC66-6782F08046B7}">
      <dgm:prSet/>
      <dgm:spPr>
        <a:solidFill>
          <a:srgbClr val="FFC000"/>
        </a:solidFill>
      </dgm:spPr>
      <dgm:t>
        <a:bodyPr/>
        <a:lstStyle/>
        <a:p>
          <a:endParaRPr kumimoji="1" lang="ja-JP" altLang="en-US" b="0"/>
        </a:p>
      </dgm:t>
    </dgm:pt>
    <dgm:pt modelId="{44140FBB-9538-4DD3-9058-A9A52C927E09}">
      <dgm:prSet phldrT="[テキスト]" custT="1"/>
      <dgm:spPr>
        <a:ln>
          <a:solidFill>
            <a:srgbClr val="000000"/>
          </a:solidFill>
        </a:ln>
      </dgm:spPr>
      <dgm:t>
        <a:bodyPr/>
        <a:lstStyle/>
        <a:p>
          <a:pPr algn="ctr"/>
          <a:r>
            <a:rPr kumimoji="1" lang="en-US" altLang="ja-JP" sz="1800" b="1" u="none" dirty="0">
              <a:solidFill>
                <a:srgbClr val="FF0000"/>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Plan</a:t>
          </a:r>
        </a:p>
        <a:p>
          <a:pPr algn="ctr"/>
          <a:r>
            <a:rPr kumimoji="1" lang="en-US" altLang="ja-JP" sz="1800" b="0" u="none" dirty="0">
              <a:latin typeface="Century" panose="02040604050505020304" pitchFamily="18" charset="0"/>
              <a:cs typeface="Times New Roman" panose="02020603050405020304" pitchFamily="18" charset="0"/>
            </a:rPr>
            <a:t>Implementation Plan of the Optimized</a:t>
          </a:r>
          <a:br>
            <a:rPr kumimoji="1" lang="en-US" altLang="ja-JP" sz="1800" b="0" u="none" dirty="0">
              <a:latin typeface="Century" panose="02040604050505020304" pitchFamily="18" charset="0"/>
              <a:cs typeface="Times New Roman" panose="02020603050405020304" pitchFamily="18" charset="0"/>
            </a:rPr>
          </a:br>
          <a:r>
            <a:rPr kumimoji="1" lang="en-US" altLang="ja-JP" sz="1800" b="0" u="none" dirty="0">
              <a:latin typeface="Century" panose="02040604050505020304" pitchFamily="18" charset="0"/>
              <a:cs typeface="Times New Roman" panose="02020603050405020304" pitchFamily="18" charset="0"/>
            </a:rPr>
            <a:t>Solution</a:t>
          </a:r>
        </a:p>
      </dgm:t>
    </dgm:pt>
    <dgm:pt modelId="{C3584AD9-4C76-48EB-A7AC-73A2B406F6C8}" type="parTrans" cxnId="{3EDF54D6-6150-4FD0-887A-58839D6F2151}">
      <dgm:prSet/>
      <dgm:spPr/>
      <dgm:t>
        <a:bodyPr/>
        <a:lstStyle/>
        <a:p>
          <a:endParaRPr kumimoji="1" lang="ja-JP" altLang="en-US"/>
        </a:p>
      </dgm:t>
    </dgm:pt>
    <dgm:pt modelId="{427CF466-D782-44B9-81BD-E227FDD73796}" type="sibTrans" cxnId="{3EDF54D6-6150-4FD0-887A-58839D6F2151}">
      <dgm:prSet/>
      <dgm:spPr>
        <a:solidFill>
          <a:srgbClr val="FF0000"/>
        </a:solidFill>
      </dgm:spPr>
      <dgm:t>
        <a:bodyPr/>
        <a:lstStyle/>
        <a:p>
          <a:endParaRPr kumimoji="1" lang="ja-JP" altLang="en-US" b="0"/>
        </a:p>
      </dgm:t>
    </dgm:pt>
    <dgm:pt modelId="{919B8643-2A56-4DE6-883B-7BA28D01C8AC}">
      <dgm:prSet phldrT="[テキスト]" custT="1"/>
      <dgm:spPr>
        <a:ln>
          <a:solidFill>
            <a:srgbClr val="000000"/>
          </a:solidFill>
        </a:ln>
      </dgm:spPr>
      <dgm:t>
        <a:bodyPr/>
        <a:lstStyle/>
        <a:p>
          <a:r>
            <a:rPr kumimoji="1" lang="en-US" altLang="ja-JP" sz="2000" b="1" u="none" dirty="0">
              <a:solidFill>
                <a:srgbClr val="FF0000"/>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Do</a:t>
          </a:r>
          <a:br>
            <a:rPr kumimoji="1" lang="en-US" altLang="ja-JP" sz="2000" b="1" u="none" dirty="0">
              <a:solidFill>
                <a:srgbClr val="FF0000"/>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br>
          <a:r>
            <a:rPr lang="en-US" altLang="ja-JP" sz="1800" b="0" dirty="0">
              <a:latin typeface="Century" panose="02040604050505020304" pitchFamily="18" charset="0"/>
              <a:cs typeface="Times New Roman" panose="02020603050405020304" pitchFamily="18" charset="0"/>
            </a:rPr>
            <a:t>Evidence based</a:t>
          </a:r>
        </a:p>
        <a:p>
          <a:r>
            <a:rPr lang="en-US" altLang="ja-JP" sz="1800" b="0" dirty="0">
              <a:latin typeface="Century" panose="02040604050505020304" pitchFamily="18" charset="0"/>
              <a:cs typeface="Times New Roman" panose="02020603050405020304" pitchFamily="18" charset="0"/>
            </a:rPr>
            <a:t>Process Control</a:t>
          </a:r>
          <a:endParaRPr kumimoji="1" lang="en-US" altLang="ja-JP" sz="1800" b="0" u="none" dirty="0">
            <a:latin typeface="Century" panose="02040604050505020304" pitchFamily="18" charset="0"/>
            <a:cs typeface="Times New Roman" panose="02020603050405020304" pitchFamily="18" charset="0"/>
          </a:endParaRPr>
        </a:p>
      </dgm:t>
    </dgm:pt>
    <dgm:pt modelId="{EE8EB8DD-E859-42E4-B37A-3BFFFA93802E}" type="parTrans" cxnId="{42116C3A-7AE9-4439-ABBF-B6400C7B141C}">
      <dgm:prSet/>
      <dgm:spPr/>
      <dgm:t>
        <a:bodyPr/>
        <a:lstStyle/>
        <a:p>
          <a:endParaRPr kumimoji="1" lang="ja-JP" altLang="en-US"/>
        </a:p>
      </dgm:t>
    </dgm:pt>
    <dgm:pt modelId="{49DEE51A-88C0-4DCD-99C7-4380C63023E8}" type="sibTrans" cxnId="{42116C3A-7AE9-4439-ABBF-B6400C7B141C}">
      <dgm:prSet/>
      <dgm:spPr>
        <a:solidFill>
          <a:srgbClr val="00B0F0"/>
        </a:solidFill>
      </dgm:spPr>
      <dgm:t>
        <a:bodyPr/>
        <a:lstStyle/>
        <a:p>
          <a:endParaRPr kumimoji="1" lang="ja-JP" altLang="en-US" b="0"/>
        </a:p>
      </dgm:t>
    </dgm:pt>
    <dgm:pt modelId="{19136552-AFDB-4760-9683-13EC6654B493}" type="pres">
      <dgm:prSet presAssocID="{1AB38331-4960-48DD-999F-E10273870C37}" presName="cycle" presStyleCnt="0">
        <dgm:presLayoutVars>
          <dgm:dir/>
          <dgm:resizeHandles val="exact"/>
        </dgm:presLayoutVars>
      </dgm:prSet>
      <dgm:spPr/>
    </dgm:pt>
    <dgm:pt modelId="{592A6DA1-C9D5-4292-9D92-B4D869912CDF}" type="pres">
      <dgm:prSet presAssocID="{4C282792-7443-428B-AD63-B377D679EE3F}" presName="dummy" presStyleCnt="0"/>
      <dgm:spPr/>
    </dgm:pt>
    <dgm:pt modelId="{4FCDA074-6220-4D96-887E-3A265F8CC2DE}" type="pres">
      <dgm:prSet presAssocID="{4C282792-7443-428B-AD63-B377D679EE3F}" presName="node" presStyleLbl="revTx" presStyleIdx="0" presStyleCnt="4" custScaleX="172885" custScaleY="114847" custRadScaleRad="95234" custRadScaleInc="2385">
        <dgm:presLayoutVars>
          <dgm:bulletEnabled val="1"/>
        </dgm:presLayoutVars>
      </dgm:prSet>
      <dgm:spPr/>
    </dgm:pt>
    <dgm:pt modelId="{8170D9C5-93BE-4E60-80CA-6DD369988BFA}" type="pres">
      <dgm:prSet presAssocID="{37BC21EF-132F-4A85-8E4D-222E045C2FFE}" presName="sibTrans" presStyleLbl="node1" presStyleIdx="0" presStyleCnt="4"/>
      <dgm:spPr/>
    </dgm:pt>
    <dgm:pt modelId="{F2C9A20A-5834-457F-A82A-5A1A59BECC09}" type="pres">
      <dgm:prSet presAssocID="{ED76F169-3F25-46CB-B3DD-221590D48B6E}" presName="dummy" presStyleCnt="0"/>
      <dgm:spPr/>
    </dgm:pt>
    <dgm:pt modelId="{CDA140AE-A640-4ABE-8B0F-F18C02DD5AB5}" type="pres">
      <dgm:prSet presAssocID="{ED76F169-3F25-46CB-B3DD-221590D48B6E}" presName="node" presStyleLbl="revTx" presStyleIdx="1" presStyleCnt="4" custScaleX="98234" custScaleY="50513" custRadScaleRad="77531" custRadScaleInc="-21873">
        <dgm:presLayoutVars>
          <dgm:bulletEnabled val="1"/>
        </dgm:presLayoutVars>
      </dgm:prSet>
      <dgm:spPr/>
    </dgm:pt>
    <dgm:pt modelId="{B202F7AD-F430-4E9F-AF77-F4895A1CB650}" type="pres">
      <dgm:prSet presAssocID="{B0E62E90-26F8-4A38-ABC5-E3E100D36057}" presName="sibTrans" presStyleLbl="node1" presStyleIdx="1" presStyleCnt="4"/>
      <dgm:spPr/>
    </dgm:pt>
    <dgm:pt modelId="{54711695-955E-4064-A6EB-F9CD8FDC8456}" type="pres">
      <dgm:prSet presAssocID="{44140FBB-9538-4DD3-9058-A9A52C927E09}" presName="dummy" presStyleCnt="0"/>
      <dgm:spPr/>
    </dgm:pt>
    <dgm:pt modelId="{75750B34-A5DB-46D5-9341-17113C0EA0B9}" type="pres">
      <dgm:prSet presAssocID="{44140FBB-9538-4DD3-9058-A9A52C927E09}" presName="node" presStyleLbl="revTx" presStyleIdx="2" presStyleCnt="4" custScaleX="148653" custRadScaleRad="129404" custRadScaleInc="21060">
        <dgm:presLayoutVars>
          <dgm:bulletEnabled val="1"/>
        </dgm:presLayoutVars>
      </dgm:prSet>
      <dgm:spPr/>
    </dgm:pt>
    <dgm:pt modelId="{6217A1E0-0398-46B8-AC01-C2287018FC3F}" type="pres">
      <dgm:prSet presAssocID="{427CF466-D782-44B9-81BD-E227FDD73796}" presName="sibTrans" presStyleLbl="node1" presStyleIdx="2" presStyleCnt="4" custLinFactNeighborX="-542" custLinFactNeighborY="4"/>
      <dgm:spPr/>
    </dgm:pt>
    <dgm:pt modelId="{A76377BA-3BA7-4281-A562-9E0641FBB1AB}" type="pres">
      <dgm:prSet presAssocID="{919B8643-2A56-4DE6-883B-7BA28D01C8AC}" presName="dummy" presStyleCnt="0"/>
      <dgm:spPr/>
    </dgm:pt>
    <dgm:pt modelId="{2CB252B8-F665-462B-BDB7-3FC7FF252B9C}" type="pres">
      <dgm:prSet presAssocID="{919B8643-2A56-4DE6-883B-7BA28D01C8AC}" presName="node" presStyleLbl="revTx" presStyleIdx="3" presStyleCnt="4" custScaleX="128350" custScaleY="104468" custRadScaleRad="122207" custRadScaleInc="-21180">
        <dgm:presLayoutVars>
          <dgm:bulletEnabled val="1"/>
        </dgm:presLayoutVars>
      </dgm:prSet>
      <dgm:spPr/>
    </dgm:pt>
    <dgm:pt modelId="{19E8167F-F4A5-41BC-A5C0-EA043C87A129}" type="pres">
      <dgm:prSet presAssocID="{49DEE51A-88C0-4DCD-99C7-4380C63023E8}" presName="sibTrans" presStyleLbl="node1" presStyleIdx="3" presStyleCnt="4"/>
      <dgm:spPr/>
    </dgm:pt>
  </dgm:ptLst>
  <dgm:cxnLst>
    <dgm:cxn modelId="{D3E1D710-F324-4A99-833B-CA57E2BB66B2}" type="presOf" srcId="{44140FBB-9538-4DD3-9058-A9A52C927E09}" destId="{75750B34-A5DB-46D5-9341-17113C0EA0B9}" srcOrd="0" destOrd="0" presId="urn:microsoft.com/office/officeart/2005/8/layout/cycle1"/>
    <dgm:cxn modelId="{0CBF6C11-F3A9-4E47-AE95-32D86709D5BB}" srcId="{1AB38331-4960-48DD-999F-E10273870C37}" destId="{4C282792-7443-428B-AD63-B377D679EE3F}" srcOrd="0" destOrd="0" parTransId="{5A6DB234-6159-46E4-BB01-C05654ED77EA}" sibTransId="{37BC21EF-132F-4A85-8E4D-222E045C2FFE}"/>
    <dgm:cxn modelId="{B19B151B-783F-47A0-972B-F2AAC59962CC}" type="presOf" srcId="{427CF466-D782-44B9-81BD-E227FDD73796}" destId="{6217A1E0-0398-46B8-AC01-C2287018FC3F}" srcOrd="0" destOrd="0" presId="urn:microsoft.com/office/officeart/2005/8/layout/cycle1"/>
    <dgm:cxn modelId="{D8079D32-25E5-4A09-B58E-FF6E55549FBD}" type="presOf" srcId="{37BC21EF-132F-4A85-8E4D-222E045C2FFE}" destId="{8170D9C5-93BE-4E60-80CA-6DD369988BFA}" srcOrd="0" destOrd="0" presId="urn:microsoft.com/office/officeart/2005/8/layout/cycle1"/>
    <dgm:cxn modelId="{42116C3A-7AE9-4439-ABBF-B6400C7B141C}" srcId="{1AB38331-4960-48DD-999F-E10273870C37}" destId="{919B8643-2A56-4DE6-883B-7BA28D01C8AC}" srcOrd="3" destOrd="0" parTransId="{EE8EB8DD-E859-42E4-B37A-3BFFFA93802E}" sibTransId="{49DEE51A-88C0-4DCD-99C7-4380C63023E8}"/>
    <dgm:cxn modelId="{1FA8F246-687C-41CF-AC66-6782F08046B7}" srcId="{1AB38331-4960-48DD-999F-E10273870C37}" destId="{ED76F169-3F25-46CB-B3DD-221590D48B6E}" srcOrd="1" destOrd="0" parTransId="{DE43DF93-04AC-4A8D-ABA2-7168F8A0238C}" sibTransId="{B0E62E90-26F8-4A38-ABC5-E3E100D36057}"/>
    <dgm:cxn modelId="{4AA93E6A-6195-43E6-B7E3-0239095A5C21}" type="presOf" srcId="{4C282792-7443-428B-AD63-B377D679EE3F}" destId="{4FCDA074-6220-4D96-887E-3A265F8CC2DE}" srcOrd="0" destOrd="0" presId="urn:microsoft.com/office/officeart/2005/8/layout/cycle1"/>
    <dgm:cxn modelId="{2AD87852-E54D-45D0-B646-242F061BDB22}" type="presOf" srcId="{49DEE51A-88C0-4DCD-99C7-4380C63023E8}" destId="{19E8167F-F4A5-41BC-A5C0-EA043C87A129}" srcOrd="0" destOrd="0" presId="urn:microsoft.com/office/officeart/2005/8/layout/cycle1"/>
    <dgm:cxn modelId="{E79E5AB9-A44A-4668-B12C-0F7E1CE6CE44}" type="presOf" srcId="{1AB38331-4960-48DD-999F-E10273870C37}" destId="{19136552-AFDB-4760-9683-13EC6654B493}" srcOrd="0" destOrd="0" presId="urn:microsoft.com/office/officeart/2005/8/layout/cycle1"/>
    <dgm:cxn modelId="{3EDF54D6-6150-4FD0-887A-58839D6F2151}" srcId="{1AB38331-4960-48DD-999F-E10273870C37}" destId="{44140FBB-9538-4DD3-9058-A9A52C927E09}" srcOrd="2" destOrd="0" parTransId="{C3584AD9-4C76-48EB-A7AC-73A2B406F6C8}" sibTransId="{427CF466-D782-44B9-81BD-E227FDD73796}"/>
    <dgm:cxn modelId="{721C31ED-3B9A-4834-8F12-BD125E20AB8E}" type="presOf" srcId="{919B8643-2A56-4DE6-883B-7BA28D01C8AC}" destId="{2CB252B8-F665-462B-BDB7-3FC7FF252B9C}" srcOrd="0" destOrd="0" presId="urn:microsoft.com/office/officeart/2005/8/layout/cycle1"/>
    <dgm:cxn modelId="{80C1ACF0-4C50-48C5-A938-BD5FE49A5399}" type="presOf" srcId="{ED76F169-3F25-46CB-B3DD-221590D48B6E}" destId="{CDA140AE-A640-4ABE-8B0F-F18C02DD5AB5}" srcOrd="0" destOrd="0" presId="urn:microsoft.com/office/officeart/2005/8/layout/cycle1"/>
    <dgm:cxn modelId="{5D576DF6-0BC8-43E9-BB19-A7F4CE2FC902}" type="presOf" srcId="{B0E62E90-26F8-4A38-ABC5-E3E100D36057}" destId="{B202F7AD-F430-4E9F-AF77-F4895A1CB650}" srcOrd="0" destOrd="0" presId="urn:microsoft.com/office/officeart/2005/8/layout/cycle1"/>
    <dgm:cxn modelId="{7A993C77-EF14-4332-9C43-36AA50C9A2DD}" type="presParOf" srcId="{19136552-AFDB-4760-9683-13EC6654B493}" destId="{592A6DA1-C9D5-4292-9D92-B4D869912CDF}" srcOrd="0" destOrd="0" presId="urn:microsoft.com/office/officeart/2005/8/layout/cycle1"/>
    <dgm:cxn modelId="{03567936-9C7C-4E71-906A-6267B91FC677}" type="presParOf" srcId="{19136552-AFDB-4760-9683-13EC6654B493}" destId="{4FCDA074-6220-4D96-887E-3A265F8CC2DE}" srcOrd="1" destOrd="0" presId="urn:microsoft.com/office/officeart/2005/8/layout/cycle1"/>
    <dgm:cxn modelId="{81533ED0-AE38-42CF-8EEB-C0C62C811146}" type="presParOf" srcId="{19136552-AFDB-4760-9683-13EC6654B493}" destId="{8170D9C5-93BE-4E60-80CA-6DD369988BFA}" srcOrd="2" destOrd="0" presId="urn:microsoft.com/office/officeart/2005/8/layout/cycle1"/>
    <dgm:cxn modelId="{485B7907-5BCB-4214-A69D-463A3C08B4AC}" type="presParOf" srcId="{19136552-AFDB-4760-9683-13EC6654B493}" destId="{F2C9A20A-5834-457F-A82A-5A1A59BECC09}" srcOrd="3" destOrd="0" presId="urn:microsoft.com/office/officeart/2005/8/layout/cycle1"/>
    <dgm:cxn modelId="{F3B58AC4-871F-4A15-812A-D803B61CF2DE}" type="presParOf" srcId="{19136552-AFDB-4760-9683-13EC6654B493}" destId="{CDA140AE-A640-4ABE-8B0F-F18C02DD5AB5}" srcOrd="4" destOrd="0" presId="urn:microsoft.com/office/officeart/2005/8/layout/cycle1"/>
    <dgm:cxn modelId="{3E579ED6-14C3-4B8F-86B7-34AC0E93A0CE}" type="presParOf" srcId="{19136552-AFDB-4760-9683-13EC6654B493}" destId="{B202F7AD-F430-4E9F-AF77-F4895A1CB650}" srcOrd="5" destOrd="0" presId="urn:microsoft.com/office/officeart/2005/8/layout/cycle1"/>
    <dgm:cxn modelId="{619B6911-9ABF-4CB0-8CFD-6EA342727674}" type="presParOf" srcId="{19136552-AFDB-4760-9683-13EC6654B493}" destId="{54711695-955E-4064-A6EB-F9CD8FDC8456}" srcOrd="6" destOrd="0" presId="urn:microsoft.com/office/officeart/2005/8/layout/cycle1"/>
    <dgm:cxn modelId="{1B29D5D0-479B-40EB-A9E2-32CA3C39E32D}" type="presParOf" srcId="{19136552-AFDB-4760-9683-13EC6654B493}" destId="{75750B34-A5DB-46D5-9341-17113C0EA0B9}" srcOrd="7" destOrd="0" presId="urn:microsoft.com/office/officeart/2005/8/layout/cycle1"/>
    <dgm:cxn modelId="{3ECB5EC4-0FF4-4FAB-A990-4E34FA6D958F}" type="presParOf" srcId="{19136552-AFDB-4760-9683-13EC6654B493}" destId="{6217A1E0-0398-46B8-AC01-C2287018FC3F}" srcOrd="8" destOrd="0" presId="urn:microsoft.com/office/officeart/2005/8/layout/cycle1"/>
    <dgm:cxn modelId="{D635CEB2-E712-421A-BE93-AB217810437F}" type="presParOf" srcId="{19136552-AFDB-4760-9683-13EC6654B493}" destId="{A76377BA-3BA7-4281-A562-9E0641FBB1AB}" srcOrd="9" destOrd="0" presId="urn:microsoft.com/office/officeart/2005/8/layout/cycle1"/>
    <dgm:cxn modelId="{4910102D-4474-417E-997F-01A330328FAC}" type="presParOf" srcId="{19136552-AFDB-4760-9683-13EC6654B493}" destId="{2CB252B8-F665-462B-BDB7-3FC7FF252B9C}" srcOrd="10" destOrd="0" presId="urn:microsoft.com/office/officeart/2005/8/layout/cycle1"/>
    <dgm:cxn modelId="{C7840DA5-1404-4DF6-BED0-7FD7C00CEE6C}" type="presParOf" srcId="{19136552-AFDB-4760-9683-13EC6654B493}" destId="{19E8167F-F4A5-41BC-A5C0-EA043C87A129}" srcOrd="11"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DC433-BA01-4794-A06F-2C18711F0CB9}">
      <dsp:nvSpPr>
        <dsp:cNvPr id="0" name=""/>
        <dsp:cNvSpPr/>
      </dsp:nvSpPr>
      <dsp:spPr>
        <a:xfrm>
          <a:off x="2714986" y="577173"/>
          <a:ext cx="1207780" cy="618140"/>
        </a:xfrm>
        <a:prstGeom prst="rect">
          <a:avLst/>
        </a:prstGeom>
        <a:solidFill>
          <a:schemeClr val="bg1"/>
        </a:solid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kumimoji="1" lang="en-US" altLang="ja-JP" sz="2000" u="none" kern="1200" dirty="0">
            <a:solidFill>
              <a:schemeClr val="tx1"/>
            </a:solidFill>
            <a:latin typeface="Times New Roman" panose="02020603050405020304" pitchFamily="18" charset="0"/>
            <a:cs typeface="Times New Roman" panose="02020603050405020304" pitchFamily="18" charset="0"/>
          </a:endParaRPr>
        </a:p>
        <a:p>
          <a:pPr marL="0" lvl="0" indent="0" algn="ctr" defTabSz="889000">
            <a:lnSpc>
              <a:spcPct val="90000"/>
            </a:lnSpc>
            <a:spcBef>
              <a:spcPct val="0"/>
            </a:spcBef>
            <a:spcAft>
              <a:spcPct val="35000"/>
            </a:spcAft>
            <a:buNone/>
          </a:pPr>
          <a:r>
            <a:rPr kumimoji="1" lang="en-US" altLang="ja-JP" sz="1800" b="1" u="none" kern="1200" dirty="0">
              <a:ln>
                <a:noFill/>
              </a:ln>
              <a:solidFill>
                <a:srgbClr val="FF0000"/>
              </a:solidFill>
              <a:latin typeface="Century" panose="02040604050505020304" pitchFamily="18" charset="0"/>
              <a:cs typeface="Times New Roman" panose="02020603050405020304" pitchFamily="18" charset="0"/>
            </a:rPr>
            <a:t>Solution</a:t>
          </a:r>
          <a:br>
            <a:rPr kumimoji="1" lang="en-US" altLang="ja-JP" sz="1800" b="1" u="none" kern="1200" dirty="0">
              <a:solidFill>
                <a:srgbClr val="FF0000"/>
              </a:solidFill>
              <a:latin typeface="Century" panose="02040604050505020304" pitchFamily="18" charset="0"/>
              <a:cs typeface="Times New Roman" panose="02020603050405020304" pitchFamily="18" charset="0"/>
            </a:rPr>
          </a:br>
          <a:r>
            <a:rPr kumimoji="1" lang="en-US" altLang="ja-JP" sz="1800" b="1" u="none" kern="1200" dirty="0">
              <a:solidFill>
                <a:srgbClr val="FF0000"/>
              </a:solidFill>
              <a:latin typeface="Century" panose="02040604050505020304" pitchFamily="18" charset="0"/>
              <a:cs typeface="Times New Roman" panose="02020603050405020304" pitchFamily="18" charset="0"/>
            </a:rPr>
            <a:t>Strategy</a:t>
          </a:r>
          <a:endParaRPr kumimoji="1" lang="en-US" altLang="ja-JP" sz="1800" b="1" kern="1200" dirty="0">
            <a:solidFill>
              <a:srgbClr val="FF0000"/>
            </a:solidFill>
            <a:latin typeface="Century" panose="02040604050505020304" pitchFamily="18" charset="0"/>
            <a:cs typeface="Times New Roman" panose="02020603050405020304" pitchFamily="18" charset="0"/>
          </a:endParaRPr>
        </a:p>
        <a:p>
          <a:pPr marL="0" lvl="0" indent="0" algn="ctr" defTabSz="889000">
            <a:lnSpc>
              <a:spcPct val="90000"/>
            </a:lnSpc>
            <a:spcBef>
              <a:spcPct val="0"/>
            </a:spcBef>
            <a:spcAft>
              <a:spcPct val="35000"/>
            </a:spcAft>
            <a:buNone/>
          </a:pPr>
          <a:endParaRPr kumimoji="1" lang="ja-JP" altLang="en-US" sz="1600" kern="1200" dirty="0">
            <a:solidFill>
              <a:schemeClr val="tx1"/>
            </a:solidFill>
            <a:latin typeface="Times New Roman" panose="02020603050405020304" pitchFamily="18" charset="0"/>
            <a:cs typeface="Times New Roman" panose="02020603050405020304" pitchFamily="18" charset="0"/>
          </a:endParaRPr>
        </a:p>
      </dsp:txBody>
      <dsp:txXfrm>
        <a:off x="2714986" y="577173"/>
        <a:ext cx="1207780" cy="618140"/>
      </dsp:txXfrm>
    </dsp:sp>
    <dsp:sp modelId="{322D3617-4458-4F08-B8CE-B5466A82E44A}">
      <dsp:nvSpPr>
        <dsp:cNvPr id="0" name=""/>
        <dsp:cNvSpPr/>
      </dsp:nvSpPr>
      <dsp:spPr>
        <a:xfrm>
          <a:off x="287438" y="-236774"/>
          <a:ext cx="3432963" cy="3432963"/>
        </a:xfrm>
        <a:prstGeom prst="circularArrow">
          <a:avLst>
            <a:gd name="adj1" fmla="val 5202"/>
            <a:gd name="adj2" fmla="val 336045"/>
            <a:gd name="adj3" fmla="val 365261"/>
            <a:gd name="adj4" fmla="val 20954279"/>
            <a:gd name="adj5" fmla="val 6069"/>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CD3C4F-6C0B-49B4-B5BB-391CF7AAB1D5}">
      <dsp:nvSpPr>
        <dsp:cNvPr id="0" name=""/>
        <dsp:cNvSpPr/>
      </dsp:nvSpPr>
      <dsp:spPr>
        <a:xfrm>
          <a:off x="2277933" y="1788254"/>
          <a:ext cx="2310353" cy="934596"/>
        </a:xfrm>
        <a:prstGeom prst="rect">
          <a:avLst/>
        </a:prstGeom>
        <a:no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b="1" kern="1200" dirty="0">
              <a:solidFill>
                <a:srgbClr val="FF0000"/>
              </a:solidFill>
              <a:latin typeface="Century" panose="02040604050505020304" pitchFamily="18" charset="0"/>
              <a:cs typeface="Times New Roman" panose="02020603050405020304" pitchFamily="18" charset="0"/>
            </a:rPr>
            <a:t>Collecting Information</a:t>
          </a:r>
        </a:p>
        <a:p>
          <a:pPr marL="0" lvl="0" indent="0" algn="ctr" defTabSz="800100">
            <a:lnSpc>
              <a:spcPct val="90000"/>
            </a:lnSpc>
            <a:spcBef>
              <a:spcPct val="0"/>
            </a:spcBef>
            <a:spcAft>
              <a:spcPct val="35000"/>
            </a:spcAft>
            <a:buNone/>
          </a:pPr>
          <a:r>
            <a:rPr kumimoji="1" lang="en-US" altLang="ja-JP" sz="1800" b="1" kern="1200" dirty="0">
              <a:solidFill>
                <a:srgbClr val="FF0000"/>
              </a:solidFill>
              <a:latin typeface="Century" panose="02040604050505020304" pitchFamily="18" charset="0"/>
              <a:cs typeface="Times New Roman" panose="02020603050405020304" pitchFamily="18" charset="0"/>
            </a:rPr>
            <a:t>from “Gemba”</a:t>
          </a:r>
          <a:endParaRPr kumimoji="1" lang="en-US" altLang="ja-JP" sz="2000" b="0" kern="1200" dirty="0">
            <a:latin typeface="Century" panose="02040604050505020304" pitchFamily="18" charset="0"/>
            <a:cs typeface="Times New Roman" panose="02020603050405020304" pitchFamily="18" charset="0"/>
          </a:endParaRPr>
        </a:p>
      </dsp:txBody>
      <dsp:txXfrm>
        <a:off x="2277933" y="1788254"/>
        <a:ext cx="2310353" cy="934596"/>
      </dsp:txXfrm>
    </dsp:sp>
    <dsp:sp modelId="{D5CFDCC8-FC6B-4331-B63A-76D881C6D9C5}">
      <dsp:nvSpPr>
        <dsp:cNvPr id="0" name=""/>
        <dsp:cNvSpPr/>
      </dsp:nvSpPr>
      <dsp:spPr>
        <a:xfrm>
          <a:off x="550625" y="-205761"/>
          <a:ext cx="3432963" cy="3432963"/>
        </a:xfrm>
        <a:prstGeom prst="circularArrow">
          <a:avLst>
            <a:gd name="adj1" fmla="val 5202"/>
            <a:gd name="adj2" fmla="val 336045"/>
            <a:gd name="adj3" fmla="val 3847393"/>
            <a:gd name="adj4" fmla="val 3164274"/>
            <a:gd name="adj5" fmla="val 606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C3C659-961C-4949-82A9-EA037B7BC643}">
      <dsp:nvSpPr>
        <dsp:cNvPr id="0" name=""/>
        <dsp:cNvSpPr/>
      </dsp:nvSpPr>
      <dsp:spPr>
        <a:xfrm>
          <a:off x="1331852" y="2939363"/>
          <a:ext cx="1521333" cy="447113"/>
        </a:xfrm>
        <a:prstGeom prst="rect">
          <a:avLst/>
        </a:prstGeom>
        <a:noFill/>
        <a:ln>
          <a:solidFill>
            <a:srgbClr val="000000"/>
          </a:solid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b="1" u="none" kern="1200" dirty="0">
              <a:solidFill>
                <a:srgbClr val="FF0000"/>
              </a:solidFill>
              <a:latin typeface="Century" panose="02040604050505020304" pitchFamily="18" charset="0"/>
              <a:cs typeface="Times New Roman" panose="02020603050405020304" pitchFamily="18" charset="0"/>
            </a:rPr>
            <a:t>Analysis and</a:t>
          </a:r>
          <a:br>
            <a:rPr kumimoji="1" lang="en-US" altLang="ja-JP" sz="1800" b="1" u="none" kern="1200" dirty="0">
              <a:solidFill>
                <a:srgbClr val="FF0000"/>
              </a:solidFill>
              <a:latin typeface="Century" panose="02040604050505020304" pitchFamily="18" charset="0"/>
              <a:cs typeface="Times New Roman" panose="02020603050405020304" pitchFamily="18" charset="0"/>
            </a:rPr>
          </a:br>
          <a:r>
            <a:rPr kumimoji="1" lang="en-US" altLang="ja-JP" sz="1800" b="1" u="none" kern="1200" dirty="0">
              <a:solidFill>
                <a:srgbClr val="FF0000"/>
              </a:solidFill>
              <a:latin typeface="Century" panose="02040604050505020304" pitchFamily="18" charset="0"/>
              <a:cs typeface="Times New Roman" panose="02020603050405020304" pitchFamily="18" charset="0"/>
            </a:rPr>
            <a:t>Synthesis</a:t>
          </a:r>
        </a:p>
      </dsp:txBody>
      <dsp:txXfrm>
        <a:off x="1331852" y="2939363"/>
        <a:ext cx="1521333" cy="447113"/>
      </dsp:txXfrm>
    </dsp:sp>
    <dsp:sp modelId="{03C17644-219E-44AA-A2BC-2D5162C2402C}">
      <dsp:nvSpPr>
        <dsp:cNvPr id="0" name=""/>
        <dsp:cNvSpPr/>
      </dsp:nvSpPr>
      <dsp:spPr>
        <a:xfrm>
          <a:off x="753137" y="219578"/>
          <a:ext cx="3432963" cy="3432963"/>
        </a:xfrm>
        <a:prstGeom prst="circularArrow">
          <a:avLst>
            <a:gd name="adj1" fmla="val 5202"/>
            <a:gd name="adj2" fmla="val 336045"/>
            <a:gd name="adj3" fmla="val 8913773"/>
            <a:gd name="adj4" fmla="val 8300116"/>
            <a:gd name="adj5" fmla="val 6069"/>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F76AB0-B2C2-4643-8D4A-798A7B96ADDE}">
      <dsp:nvSpPr>
        <dsp:cNvPr id="0" name=""/>
        <dsp:cNvSpPr/>
      </dsp:nvSpPr>
      <dsp:spPr>
        <a:xfrm>
          <a:off x="5785" y="1767952"/>
          <a:ext cx="1751227" cy="831842"/>
        </a:xfrm>
        <a:prstGeom prst="rect">
          <a:avLst/>
        </a:prstGeom>
        <a:noFill/>
        <a:ln>
          <a:solidFill>
            <a:srgbClr val="000000"/>
          </a:solid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b="1" u="none" kern="1200" dirty="0">
              <a:solidFill>
                <a:srgbClr val="FF0000"/>
              </a:solidFill>
              <a:latin typeface="Century" panose="02040604050505020304" pitchFamily="18" charset="0"/>
              <a:cs typeface="Times New Roman" panose="02020603050405020304" pitchFamily="18" charset="0"/>
            </a:rPr>
            <a:t>Conclusion</a:t>
          </a:r>
        </a:p>
        <a:p>
          <a:pPr marL="0" lvl="0" indent="0" algn="ctr" defTabSz="800100">
            <a:lnSpc>
              <a:spcPct val="90000"/>
            </a:lnSpc>
            <a:spcBef>
              <a:spcPct val="0"/>
            </a:spcBef>
            <a:spcAft>
              <a:spcPct val="35000"/>
            </a:spcAft>
            <a:buNone/>
          </a:pPr>
          <a:r>
            <a:rPr kumimoji="1" lang="en-US" altLang="ja-JP" sz="1800" b="1" u="none" kern="1200" dirty="0">
              <a:solidFill>
                <a:srgbClr val="FF0000"/>
              </a:solidFill>
              <a:latin typeface="Century" panose="02040604050505020304" pitchFamily="18" charset="0"/>
              <a:cs typeface="Times New Roman" panose="02020603050405020304" pitchFamily="18" charset="0"/>
            </a:rPr>
            <a:t>Plan for Solution</a:t>
          </a:r>
          <a:endParaRPr kumimoji="1" lang="ja-JP" altLang="en-US" sz="1800" b="1" u="none" kern="1200" dirty="0">
            <a:solidFill>
              <a:srgbClr val="FF0000"/>
            </a:solidFill>
            <a:latin typeface="Century" panose="02040604050505020304" pitchFamily="18" charset="0"/>
            <a:cs typeface="Times New Roman" panose="02020603050405020304" pitchFamily="18" charset="0"/>
          </a:endParaRPr>
        </a:p>
      </dsp:txBody>
      <dsp:txXfrm>
        <a:off x="5785" y="1767952"/>
        <a:ext cx="1751227" cy="831842"/>
      </dsp:txXfrm>
    </dsp:sp>
    <dsp:sp modelId="{C6014D1C-6E08-47B2-A998-4D9CC109F8DE}">
      <dsp:nvSpPr>
        <dsp:cNvPr id="0" name=""/>
        <dsp:cNvSpPr/>
      </dsp:nvSpPr>
      <dsp:spPr>
        <a:xfrm>
          <a:off x="403874" y="-761276"/>
          <a:ext cx="3432963" cy="3432963"/>
        </a:xfrm>
        <a:prstGeom prst="circularArrow">
          <a:avLst>
            <a:gd name="adj1" fmla="val 5202"/>
            <a:gd name="adj2" fmla="val 336045"/>
            <a:gd name="adj3" fmla="val 11313754"/>
            <a:gd name="adj4" fmla="val 8864885"/>
            <a:gd name="adj5" fmla="val 6069"/>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F68BC-C793-4E81-AE0A-63A0911FB37C}">
      <dsp:nvSpPr>
        <dsp:cNvPr id="0" name=""/>
        <dsp:cNvSpPr/>
      </dsp:nvSpPr>
      <dsp:spPr>
        <a:xfrm>
          <a:off x="214351" y="0"/>
          <a:ext cx="1509849" cy="582542"/>
        </a:xfrm>
        <a:prstGeom prst="rect">
          <a:avLst/>
        </a:prstGeom>
        <a:noFill/>
        <a:ln>
          <a:solidFill>
            <a:srgbClr val="000000"/>
          </a:solid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b="1" u="none" kern="1200" dirty="0">
              <a:solidFill>
                <a:srgbClr val="FF0000"/>
              </a:solidFill>
              <a:latin typeface="Century" panose="02040604050505020304" pitchFamily="18" charset="0"/>
            </a:rPr>
            <a:t>Problem</a:t>
          </a:r>
        </a:p>
        <a:p>
          <a:pPr marL="0" lvl="0" indent="0" algn="ctr" defTabSz="800100">
            <a:lnSpc>
              <a:spcPct val="90000"/>
            </a:lnSpc>
            <a:spcBef>
              <a:spcPct val="0"/>
            </a:spcBef>
            <a:spcAft>
              <a:spcPct val="35000"/>
            </a:spcAft>
            <a:buNone/>
          </a:pPr>
          <a:r>
            <a:rPr kumimoji="1" lang="en-US" altLang="ja-JP" sz="1800" b="1" u="none" kern="1200" dirty="0">
              <a:solidFill>
                <a:srgbClr val="FF0000"/>
              </a:solidFill>
              <a:latin typeface="Century" panose="02040604050505020304" pitchFamily="18" charset="0"/>
            </a:rPr>
            <a:t>Finding</a:t>
          </a:r>
        </a:p>
      </dsp:txBody>
      <dsp:txXfrm>
        <a:off x="214351" y="0"/>
        <a:ext cx="1509849" cy="582542"/>
      </dsp:txXfrm>
    </dsp:sp>
    <dsp:sp modelId="{5F2EADDB-94C7-4D6D-A859-2B48948477EC}">
      <dsp:nvSpPr>
        <dsp:cNvPr id="0" name=""/>
        <dsp:cNvSpPr/>
      </dsp:nvSpPr>
      <dsp:spPr>
        <a:xfrm>
          <a:off x="-109605" y="-250445"/>
          <a:ext cx="3432963" cy="3432963"/>
        </a:xfrm>
        <a:prstGeom prst="circularArrow">
          <a:avLst>
            <a:gd name="adj1" fmla="val 5202"/>
            <a:gd name="adj2" fmla="val 336045"/>
            <a:gd name="adj3" fmla="val 18996968"/>
            <a:gd name="adj4" fmla="val 15755199"/>
            <a:gd name="adj5" fmla="val 6069"/>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DA074-6220-4D96-887E-3A265F8CC2DE}">
      <dsp:nvSpPr>
        <dsp:cNvPr id="0" name=""/>
        <dsp:cNvSpPr/>
      </dsp:nvSpPr>
      <dsp:spPr>
        <a:xfrm>
          <a:off x="1897733" y="58453"/>
          <a:ext cx="2216362" cy="1472322"/>
        </a:xfrm>
        <a:prstGeom prst="rect">
          <a:avLst/>
        </a:prstGeom>
        <a:noFill/>
        <a:ln>
          <a:solidFill>
            <a:srgbClr val="000000"/>
          </a:solid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kumimoji="1" lang="en-US" altLang="ja-JP" sz="2000" b="1" u="none" kern="1200" dirty="0">
              <a:solidFill>
                <a:srgbClr val="FF0000"/>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Check</a:t>
          </a:r>
        </a:p>
        <a:p>
          <a:pPr marL="0" lvl="0" indent="0" algn="ctr" defTabSz="889000">
            <a:lnSpc>
              <a:spcPct val="90000"/>
            </a:lnSpc>
            <a:spcBef>
              <a:spcPct val="0"/>
            </a:spcBef>
            <a:spcAft>
              <a:spcPct val="35000"/>
            </a:spcAft>
            <a:buNone/>
          </a:pPr>
          <a:r>
            <a:rPr kumimoji="1" lang="en-US" altLang="ja-JP" sz="1600" b="0" kern="1200" dirty="0">
              <a:latin typeface="Century" panose="02040604050505020304" pitchFamily="18" charset="0"/>
              <a:cs typeface="Times New Roman" panose="02020603050405020304" pitchFamily="18" charset="0"/>
            </a:rPr>
            <a:t>Gap between </a:t>
          </a:r>
          <a:br>
            <a:rPr kumimoji="1" lang="en-US" altLang="ja-JP" sz="1600" b="0" kern="1200" dirty="0">
              <a:latin typeface="Century" panose="02040604050505020304" pitchFamily="18" charset="0"/>
              <a:cs typeface="Times New Roman" panose="02020603050405020304" pitchFamily="18" charset="0"/>
            </a:rPr>
          </a:br>
          <a:r>
            <a:rPr kumimoji="1" lang="en-US" altLang="ja-JP" sz="1600" b="0" kern="1200" dirty="0">
              <a:latin typeface="Century" panose="02040604050505020304" pitchFamily="18" charset="0"/>
              <a:cs typeface="Times New Roman" panose="02020603050405020304" pitchFamily="18" charset="0"/>
            </a:rPr>
            <a:t>requirements and realities;</a:t>
          </a:r>
          <a:br>
            <a:rPr kumimoji="1" lang="en-US" altLang="ja-JP" sz="1600" b="0" kern="1200" dirty="0">
              <a:latin typeface="Century" panose="02040604050505020304" pitchFamily="18" charset="0"/>
              <a:cs typeface="Times New Roman" panose="02020603050405020304" pitchFamily="18" charset="0"/>
            </a:rPr>
          </a:br>
          <a:r>
            <a:rPr kumimoji="1" lang="en-US" altLang="ja-JP" sz="1600" b="0" kern="1200" dirty="0">
              <a:latin typeface="Century" panose="02040604050505020304" pitchFamily="18" charset="0"/>
              <a:cs typeface="Times New Roman" panose="02020603050405020304" pitchFamily="18" charset="0"/>
            </a:rPr>
            <a:t>What, Who,</a:t>
          </a:r>
          <a:r>
            <a:rPr kumimoji="1" lang="ja-JP" altLang="en-US" sz="1600" b="0" kern="1200" dirty="0">
              <a:latin typeface="Century" panose="02040604050505020304" pitchFamily="18" charset="0"/>
              <a:cs typeface="Times New Roman" panose="02020603050405020304" pitchFamily="18" charset="0"/>
            </a:rPr>
            <a:t> </a:t>
          </a:r>
          <a:r>
            <a:rPr kumimoji="1" lang="en-US" altLang="ja-JP" sz="1600" b="0" kern="1200" dirty="0">
              <a:latin typeface="Century" panose="02040604050505020304" pitchFamily="18" charset="0"/>
              <a:cs typeface="Times New Roman" panose="02020603050405020304" pitchFamily="18" charset="0"/>
            </a:rPr>
            <a:t>When,</a:t>
          </a:r>
          <a:r>
            <a:rPr kumimoji="1" lang="ja-JP" altLang="en-US" sz="1600" b="0" kern="1200" dirty="0">
              <a:latin typeface="Century" panose="02040604050505020304" pitchFamily="18" charset="0"/>
              <a:cs typeface="Times New Roman" panose="02020603050405020304" pitchFamily="18" charset="0"/>
            </a:rPr>
            <a:t> </a:t>
          </a:r>
          <a:r>
            <a:rPr kumimoji="1" lang="en-US" altLang="ja-JP" sz="1600" b="0" kern="1200" dirty="0">
              <a:latin typeface="Century" panose="02040604050505020304" pitchFamily="18" charset="0"/>
              <a:cs typeface="Times New Roman" panose="02020603050405020304" pitchFamily="18" charset="0"/>
            </a:rPr>
            <a:t>Where, How</a:t>
          </a:r>
          <a:endParaRPr kumimoji="1" lang="ja-JP" altLang="en-US" sz="1600" b="0" kern="1200" dirty="0">
            <a:latin typeface="Century" panose="02040604050505020304" pitchFamily="18" charset="0"/>
            <a:cs typeface="Times New Roman" panose="02020603050405020304" pitchFamily="18" charset="0"/>
          </a:endParaRPr>
        </a:p>
      </dsp:txBody>
      <dsp:txXfrm>
        <a:off x="1897733" y="58453"/>
        <a:ext cx="2216362" cy="1472322"/>
      </dsp:txXfrm>
    </dsp:sp>
    <dsp:sp modelId="{8170D9C5-93BE-4E60-80CA-6DD369988BFA}">
      <dsp:nvSpPr>
        <dsp:cNvPr id="0" name=""/>
        <dsp:cNvSpPr/>
      </dsp:nvSpPr>
      <dsp:spPr>
        <a:xfrm>
          <a:off x="61175" y="-542273"/>
          <a:ext cx="3626143" cy="3626143"/>
        </a:xfrm>
        <a:prstGeom prst="circularArrow">
          <a:avLst>
            <a:gd name="adj1" fmla="val 6894"/>
            <a:gd name="adj2" fmla="val 464714"/>
            <a:gd name="adj3" fmla="val 1870462"/>
            <a:gd name="adj4" fmla="val 582283"/>
            <a:gd name="adj5" fmla="val 8043"/>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140AE-A640-4ABE-8B0F-F18C02DD5AB5}">
      <dsp:nvSpPr>
        <dsp:cNvPr id="0" name=""/>
        <dsp:cNvSpPr/>
      </dsp:nvSpPr>
      <dsp:spPr>
        <a:xfrm>
          <a:off x="2261377" y="2239686"/>
          <a:ext cx="1259346" cy="647569"/>
        </a:xfrm>
        <a:prstGeom prst="rect">
          <a:avLst/>
        </a:prstGeom>
        <a:noFill/>
        <a:ln>
          <a:solidFill>
            <a:srgbClr val="000000"/>
          </a:solid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b="1" u="none" kern="1200" dirty="0">
              <a:solidFill>
                <a:srgbClr val="FF0000"/>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Action</a:t>
          </a:r>
          <a:r>
            <a:rPr kumimoji="1" lang="ja-JP" altLang="en-US" sz="1800" b="0" u="none" kern="1200" dirty="0">
              <a:latin typeface="Century" panose="02040604050505020304" pitchFamily="18" charset="0"/>
              <a:cs typeface="Times New Roman" panose="02020603050405020304" pitchFamily="18" charset="0"/>
            </a:rPr>
            <a:t>　</a:t>
          </a:r>
          <a:endParaRPr kumimoji="1" lang="en-US" altLang="ja-JP" sz="1800" b="0" u="none" kern="1200" dirty="0">
            <a:latin typeface="Century" panose="02040604050505020304" pitchFamily="18" charset="0"/>
            <a:cs typeface="Times New Roman" panose="02020603050405020304" pitchFamily="18" charset="0"/>
          </a:endParaRPr>
        </a:p>
        <a:p>
          <a:pPr marL="0" lvl="0" indent="0" algn="ctr" defTabSz="800100">
            <a:lnSpc>
              <a:spcPct val="90000"/>
            </a:lnSpc>
            <a:spcBef>
              <a:spcPct val="0"/>
            </a:spcBef>
            <a:spcAft>
              <a:spcPct val="35000"/>
            </a:spcAft>
            <a:buNone/>
          </a:pPr>
          <a:r>
            <a:rPr kumimoji="1" lang="en-US" altLang="ja-JP" sz="1800" b="0" u="none" kern="1200" dirty="0">
              <a:latin typeface="Century" panose="02040604050505020304" pitchFamily="18" charset="0"/>
              <a:cs typeface="Times New Roman" panose="02020603050405020304" pitchFamily="18" charset="0"/>
            </a:rPr>
            <a:t>Solution</a:t>
          </a:r>
          <a:endParaRPr kumimoji="1" lang="en-US" altLang="ja-JP" sz="1800" b="0" kern="1200" dirty="0"/>
        </a:p>
      </dsp:txBody>
      <dsp:txXfrm>
        <a:off x="2261377" y="2239686"/>
        <a:ext cx="1259346" cy="647569"/>
      </dsp:txXfrm>
    </dsp:sp>
    <dsp:sp modelId="{B202F7AD-F430-4E9F-AF77-F4895A1CB650}">
      <dsp:nvSpPr>
        <dsp:cNvPr id="0" name=""/>
        <dsp:cNvSpPr/>
      </dsp:nvSpPr>
      <dsp:spPr>
        <a:xfrm>
          <a:off x="-562344" y="161460"/>
          <a:ext cx="3626143" cy="3626143"/>
        </a:xfrm>
        <a:prstGeom prst="circularArrow">
          <a:avLst>
            <a:gd name="adj1" fmla="val 6894"/>
            <a:gd name="adj2" fmla="val 464714"/>
            <a:gd name="adj3" fmla="val 3643325"/>
            <a:gd name="adj4" fmla="val 2177142"/>
            <a:gd name="adj5" fmla="val 8043"/>
          </a:avLst>
        </a:prstGeom>
        <a:solidFill>
          <a:srgbClr val="FFC000"/>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750B34-A5DB-46D5-9341-17113C0EA0B9}">
      <dsp:nvSpPr>
        <dsp:cNvPr id="0" name=""/>
        <dsp:cNvSpPr/>
      </dsp:nvSpPr>
      <dsp:spPr>
        <a:xfrm>
          <a:off x="-88928" y="2343038"/>
          <a:ext cx="1905711" cy="1281986"/>
        </a:xfrm>
        <a:prstGeom prst="rect">
          <a:avLst/>
        </a:prstGeom>
        <a:noFill/>
        <a:ln>
          <a:solidFill>
            <a:srgbClr val="000000"/>
          </a:solid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b="1" u="none" kern="1200" dirty="0">
              <a:solidFill>
                <a:srgbClr val="FF0000"/>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Plan</a:t>
          </a:r>
        </a:p>
        <a:p>
          <a:pPr marL="0" lvl="0" indent="0" algn="ctr" defTabSz="800100">
            <a:lnSpc>
              <a:spcPct val="90000"/>
            </a:lnSpc>
            <a:spcBef>
              <a:spcPct val="0"/>
            </a:spcBef>
            <a:spcAft>
              <a:spcPct val="35000"/>
            </a:spcAft>
            <a:buNone/>
          </a:pPr>
          <a:r>
            <a:rPr kumimoji="1" lang="en-US" altLang="ja-JP" sz="1800" b="0" u="none" kern="1200" dirty="0">
              <a:latin typeface="Century" panose="02040604050505020304" pitchFamily="18" charset="0"/>
              <a:cs typeface="Times New Roman" panose="02020603050405020304" pitchFamily="18" charset="0"/>
            </a:rPr>
            <a:t>Implementation Plan of the Optimized</a:t>
          </a:r>
          <a:br>
            <a:rPr kumimoji="1" lang="en-US" altLang="ja-JP" sz="1800" b="0" u="none" kern="1200" dirty="0">
              <a:latin typeface="Century" panose="02040604050505020304" pitchFamily="18" charset="0"/>
              <a:cs typeface="Times New Roman" panose="02020603050405020304" pitchFamily="18" charset="0"/>
            </a:rPr>
          </a:br>
          <a:r>
            <a:rPr kumimoji="1" lang="en-US" altLang="ja-JP" sz="1800" b="0" u="none" kern="1200" dirty="0">
              <a:latin typeface="Century" panose="02040604050505020304" pitchFamily="18" charset="0"/>
              <a:cs typeface="Times New Roman" panose="02020603050405020304" pitchFamily="18" charset="0"/>
            </a:rPr>
            <a:t>Solution</a:t>
          </a:r>
        </a:p>
      </dsp:txBody>
      <dsp:txXfrm>
        <a:off x="-88928" y="2343038"/>
        <a:ext cx="1905711" cy="1281986"/>
      </dsp:txXfrm>
    </dsp:sp>
    <dsp:sp modelId="{6217A1E0-0398-46B8-AC01-C2287018FC3F}">
      <dsp:nvSpPr>
        <dsp:cNvPr id="0" name=""/>
        <dsp:cNvSpPr/>
      </dsp:nvSpPr>
      <dsp:spPr>
        <a:xfrm>
          <a:off x="55442" y="-20733"/>
          <a:ext cx="3626143" cy="3626143"/>
        </a:xfrm>
        <a:prstGeom prst="circularArrow">
          <a:avLst>
            <a:gd name="adj1" fmla="val 6894"/>
            <a:gd name="adj2" fmla="val 464714"/>
            <a:gd name="adj3" fmla="val 11359988"/>
            <a:gd name="adj4" fmla="val 9544413"/>
            <a:gd name="adj5" fmla="val 8043"/>
          </a:avLst>
        </a:prstGeom>
        <a:solidFill>
          <a:srgbClr val="FF0000"/>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252B8-F665-462B-BDB7-3FC7FF252B9C}">
      <dsp:nvSpPr>
        <dsp:cNvPr id="0" name=""/>
        <dsp:cNvSpPr/>
      </dsp:nvSpPr>
      <dsp:spPr>
        <a:xfrm>
          <a:off x="0" y="0"/>
          <a:ext cx="1645429" cy="1339265"/>
        </a:xfrm>
        <a:prstGeom prst="rect">
          <a:avLst/>
        </a:prstGeom>
        <a:noFill/>
        <a:ln>
          <a:solidFill>
            <a:srgbClr val="000000"/>
          </a:solid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kumimoji="1" lang="en-US" altLang="ja-JP" sz="2000" b="1" u="none" kern="1200" dirty="0">
              <a:solidFill>
                <a:srgbClr val="FF0000"/>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Do</a:t>
          </a:r>
          <a:br>
            <a:rPr kumimoji="1" lang="en-US" altLang="ja-JP" sz="2000" b="1" u="none" kern="1200" dirty="0">
              <a:solidFill>
                <a:srgbClr val="FF0000"/>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br>
          <a:r>
            <a:rPr lang="en-US" altLang="ja-JP" sz="1800" b="0" kern="1200" dirty="0">
              <a:latin typeface="Century" panose="02040604050505020304" pitchFamily="18" charset="0"/>
              <a:cs typeface="Times New Roman" panose="02020603050405020304" pitchFamily="18" charset="0"/>
            </a:rPr>
            <a:t>Evidence based</a:t>
          </a:r>
        </a:p>
        <a:p>
          <a:pPr marL="0" lvl="0" indent="0" algn="ctr" defTabSz="889000">
            <a:lnSpc>
              <a:spcPct val="90000"/>
            </a:lnSpc>
            <a:spcBef>
              <a:spcPct val="0"/>
            </a:spcBef>
            <a:spcAft>
              <a:spcPct val="35000"/>
            </a:spcAft>
            <a:buNone/>
          </a:pPr>
          <a:r>
            <a:rPr lang="en-US" altLang="ja-JP" sz="1800" b="0" kern="1200" dirty="0">
              <a:latin typeface="Century" panose="02040604050505020304" pitchFamily="18" charset="0"/>
              <a:cs typeface="Times New Roman" panose="02020603050405020304" pitchFamily="18" charset="0"/>
            </a:rPr>
            <a:t>Process Control</a:t>
          </a:r>
          <a:endParaRPr kumimoji="1" lang="en-US" altLang="ja-JP" sz="1800" b="0" u="none" kern="1200" dirty="0">
            <a:latin typeface="Century" panose="02040604050505020304" pitchFamily="18" charset="0"/>
            <a:cs typeface="Times New Roman" panose="02020603050405020304" pitchFamily="18" charset="0"/>
          </a:endParaRPr>
        </a:p>
      </dsp:txBody>
      <dsp:txXfrm>
        <a:off x="0" y="0"/>
        <a:ext cx="1645429" cy="1339265"/>
      </dsp:txXfrm>
    </dsp:sp>
    <dsp:sp modelId="{19E8167F-F4A5-41BC-A5C0-EA043C87A129}">
      <dsp:nvSpPr>
        <dsp:cNvPr id="0" name=""/>
        <dsp:cNvSpPr/>
      </dsp:nvSpPr>
      <dsp:spPr>
        <a:xfrm>
          <a:off x="-684606" y="-123896"/>
          <a:ext cx="3626143" cy="3626143"/>
        </a:xfrm>
        <a:prstGeom prst="circularArrow">
          <a:avLst>
            <a:gd name="adj1" fmla="val 6894"/>
            <a:gd name="adj2" fmla="val 464714"/>
            <a:gd name="adj3" fmla="val 17530506"/>
            <a:gd name="adj4" fmla="val 17375086"/>
            <a:gd name="adj5" fmla="val 8043"/>
          </a:avLst>
        </a:prstGeom>
        <a:solidFill>
          <a:srgbClr val="00B0F0"/>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F1D60-75E4-48E6-8B11-6C07BC215AA6}" type="datetimeFigureOut">
              <a:rPr kumimoji="1" lang="ja-JP" altLang="en-US" smtClean="0"/>
              <a:t>2020/1/9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469ED-EC47-485E-B6AC-82F04B80E2E4}" type="slidenum">
              <a:rPr kumimoji="1" lang="ja-JP" altLang="en-US" smtClean="0"/>
              <a:t>‹#›</a:t>
            </a:fld>
            <a:endParaRPr kumimoji="1" lang="ja-JP" altLang="en-US"/>
          </a:p>
        </p:txBody>
      </p:sp>
    </p:spTree>
    <p:extLst>
      <p:ext uri="{BB962C8B-B14F-4D97-AF65-F5344CB8AC3E}">
        <p14:creationId xmlns:p14="http://schemas.microsoft.com/office/powerpoint/2010/main" val="23477689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109663" y="238125"/>
            <a:ext cx="3503612" cy="2627313"/>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kern="1200" dirty="0">
                <a:solidFill>
                  <a:schemeClr val="tx1"/>
                </a:solidFill>
                <a:effectLst/>
                <a:ea typeface="+mj-ea"/>
                <a:cs typeface="+mn-cs"/>
              </a:rPr>
              <a:t>Thank you very much for your kind introduction.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kern="1200" dirty="0">
              <a:solidFill>
                <a:schemeClr val="tx1"/>
              </a:solidFill>
              <a:effectLst/>
              <a:ea typeface="+mj-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kern="1200" dirty="0">
                <a:solidFill>
                  <a:schemeClr val="tx1"/>
                </a:solidFill>
                <a:effectLst/>
                <a:ea typeface="+mj-ea"/>
                <a:cs typeface="+mn-cs"/>
              </a:rPr>
              <a:t>Today I’d like to introduce general perspectives of new data sources of Japanese official statistics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kern="1200" dirty="0">
                <a:solidFill>
                  <a:schemeClr val="tx1"/>
                </a:solidFill>
                <a:effectLst/>
                <a:ea typeface="+mj-ea"/>
                <a:cs typeface="+mn-cs"/>
              </a:rPr>
              <a:t>in big data  era.</a:t>
            </a:r>
          </a:p>
          <a:p>
            <a:endParaRPr kumimoji="1" lang="en-US" altLang="ja-JP" kern="1200" dirty="0">
              <a:solidFill>
                <a:schemeClr val="tx1"/>
              </a:solidFill>
              <a:effectLst/>
              <a:ea typeface="+mj-ea"/>
              <a:cs typeface="+mn-cs"/>
            </a:endParaRPr>
          </a:p>
        </p:txBody>
      </p:sp>
      <p:sp>
        <p:nvSpPr>
          <p:cNvPr id="4" name="スライド番号プレースホルダ 3"/>
          <p:cNvSpPr>
            <a:spLocks noGrp="1"/>
          </p:cNvSpPr>
          <p:nvPr>
            <p:ph type="sldNum" sz="quarter" idx="10"/>
          </p:nvPr>
        </p:nvSpPr>
        <p:spPr/>
        <p:txBody>
          <a:bodyPr/>
          <a:lstStyle/>
          <a:p>
            <a:fld id="{AF9B20E9-9A67-4A5A-BFA9-F2837223066C}" type="slidenum">
              <a:rPr lang="ja-JP" altLang="en-US" smtClean="0">
                <a:solidFill>
                  <a:prstClr val="black"/>
                </a:solidFill>
              </a:rPr>
              <a:pPr/>
              <a:t>1</a:t>
            </a:fld>
            <a:endParaRPr lang="ja-JP" altLang="en-US" dirty="0">
              <a:solidFill>
                <a:prstClr val="black"/>
              </a:solidFill>
            </a:endParaRPr>
          </a:p>
        </p:txBody>
      </p:sp>
    </p:spTree>
    <p:extLst>
      <p:ext uri="{BB962C8B-B14F-4D97-AF65-F5344CB8AC3E}">
        <p14:creationId xmlns:p14="http://schemas.microsoft.com/office/powerpoint/2010/main" val="1392712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Regarding POS data, it is already used as data for the calculation of consumer  price index in Japan.</a:t>
            </a:r>
          </a:p>
          <a:p>
            <a:pPr>
              <a:defRPr/>
            </a:pPr>
            <a:endParaRPr kumimoji="1" lang="en-US" altLang="ja-JP" baseline="0" dirty="0"/>
          </a:p>
          <a:p>
            <a:pPr>
              <a:defRPr/>
            </a:pPr>
            <a:r>
              <a:rPr kumimoji="1" lang="en-US" altLang="ja-JP" baseline="0" dirty="0"/>
              <a:t>Currently, in the 2015 standard CPI announced at the </a:t>
            </a:r>
            <a:r>
              <a:rPr lang="en-US" altLang="ja-JP" dirty="0"/>
              <a:t>of Statistics Bureau of Japan, </a:t>
            </a:r>
          </a:p>
          <a:p>
            <a:pPr>
              <a:defRPr/>
            </a:pPr>
            <a:r>
              <a:rPr kumimoji="1" lang="en-US" altLang="ja-JP" baseline="0" dirty="0"/>
              <a:t>out of 585 items, </a:t>
            </a:r>
          </a:p>
          <a:p>
            <a:pPr>
              <a:defRPr/>
            </a:pPr>
            <a:r>
              <a:rPr kumimoji="1" lang="en-US" altLang="ja-JP" baseline="0" dirty="0"/>
              <a:t>only three items, desktop personal computer, notebook computer, and camera, are calculated using POS data.</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On the other hand,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there are weekly and daily price indices published by the private sector using POS data,</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which is data showing sales performance of products.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If it is an indicator created by a specific private company,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there is no problem, even if they provide a price index by using specific data for a specific user.</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On the other hand, in official statistics,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it is necessary to create indices that reflect the prices of the whole country unbiasedly.</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Public statistics can not ignore areas, products and services that POS data does not cover.</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In fact,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private-sector price indices are partly judging their accuracy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in terms of the agreement or disagreement of the movement with our official CPI.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Therefore, even if private indicators exist,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effectiveness and necessity of the official CPI as a standard does not decrease.</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10</a:t>
            </a:fld>
            <a:endParaRPr kumimoji="1" lang="ja-JP" altLang="en-US" dirty="0"/>
          </a:p>
        </p:txBody>
      </p:sp>
    </p:spTree>
    <p:extLst>
      <p:ext uri="{BB962C8B-B14F-4D97-AF65-F5344CB8AC3E}">
        <p14:creationId xmlns:p14="http://schemas.microsoft.com/office/powerpoint/2010/main" val="1370461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36650" y="107950"/>
            <a:ext cx="3506788" cy="2628900"/>
          </a:xfrm>
        </p:spPr>
      </p:sp>
      <p:sp>
        <p:nvSpPr>
          <p:cNvPr id="3" name="ノート プレースホルダー 2"/>
          <p:cNvSpPr>
            <a:spLocks noGrp="1"/>
          </p:cNvSpPr>
          <p:nvPr>
            <p:ph type="body" idx="1"/>
          </p:nvPr>
        </p:nvSpPr>
        <p:spPr>
          <a:xfrm>
            <a:off x="701581" y="2715419"/>
            <a:ext cx="5790648" cy="7150894"/>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Now I would like to introduce our new challenge to utilize big data.</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Here I briefly explain a new "CTI",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which is being developed rapidly by the Statistics Bureau,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based on the government policy.</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600"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Currently,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monthly report of household consumption trends is limited to households with two or more people.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600" baseline="0" dirty="0"/>
              <a:t>But mainly d</a:t>
            </a:r>
            <a:r>
              <a:rPr kumimoji="1" lang="en-US" altLang="ja-JP" baseline="0" dirty="0"/>
              <a:t>ue to a decrease in the number of household members,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consumption of two or more households in Japan is decreasing in the long term.</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600"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In addition, due to the increase in single households,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it is believed that divergence will occur in Japan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in consumption trends of two or more households and consumption trends in total households including single-person households.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600"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So we need to incorporate the private statistical survey results and big data into the estimate of public statistics as  possible,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and create new monthly indicators showing comprehensive and unbiased consumption trends.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600" baseline="0" dirty="0"/>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11</a:t>
            </a:fld>
            <a:endParaRPr kumimoji="1" lang="ja-JP" altLang="en-US" dirty="0"/>
          </a:p>
        </p:txBody>
      </p:sp>
    </p:spTree>
    <p:extLst>
      <p:ext uri="{BB962C8B-B14F-4D97-AF65-F5344CB8AC3E}">
        <p14:creationId xmlns:p14="http://schemas.microsoft.com/office/powerpoint/2010/main" val="292998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Here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 will introduce a different type of activities for our new ways,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that is utilizing big data analytics in brief.</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In the official statistical survey,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we ask the respondents to freely fill in the items purchased, their price, or company name.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In order to tabulate the information,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staff of the statistics center daily converts the entered product name or company name into an appropriate code manually.</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Although it is still in the research and development stage,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we are studying the implementation of auto-coding by machine learning methods.</a:t>
            </a:r>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12</a:t>
            </a:fld>
            <a:endParaRPr kumimoji="1" lang="ja-JP" altLang="en-US" dirty="0"/>
          </a:p>
        </p:txBody>
      </p:sp>
    </p:spTree>
    <p:extLst>
      <p:ext uri="{BB962C8B-B14F-4D97-AF65-F5344CB8AC3E}">
        <p14:creationId xmlns:p14="http://schemas.microsoft.com/office/powerpoint/2010/main" val="116074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Next I would like to explain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possible new outputs from official statistics for Big data era for our new mission.</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13</a:t>
            </a:fld>
            <a:endParaRPr kumimoji="1" lang="ja-JP" altLang="en-US" dirty="0"/>
          </a:p>
        </p:txBody>
      </p:sp>
    </p:spTree>
    <p:extLst>
      <p:ext uri="{BB962C8B-B14F-4D97-AF65-F5344CB8AC3E}">
        <p14:creationId xmlns:p14="http://schemas.microsoft.com/office/powerpoint/2010/main" val="745673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let's explain the activities on the provision of macro data,</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which is the output of public statistical survey.</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As well as providing micro data,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we are handling users of Macro data also in three layers as shown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For beginners, we provide an information system called "statistics dashboard".</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As a service for intermediate users,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who routinely use public statistics,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We implemented "API function" and "</a:t>
            </a:r>
            <a:r>
              <a:rPr kumimoji="1" lang="en-US" altLang="ja-JP" baseline="0" dirty="0" err="1"/>
              <a:t>jSTAT</a:t>
            </a:r>
            <a:r>
              <a:rPr kumimoji="1" lang="en-US" altLang="ja-JP" baseline="0" dirty="0"/>
              <a:t> MAP" in e-Stat.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This service is aimed at improving the convenience of e-Stat users.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For the advanced users,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we offer data of the format "statistical LOD".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Rather than improving existing statistical services,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 think this LOD service is upfront investment in statistical services for the next generation.</a:t>
            </a:r>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14</a:t>
            </a:fld>
            <a:endParaRPr kumimoji="1" lang="ja-JP" altLang="en-US" dirty="0"/>
          </a:p>
        </p:txBody>
      </p:sp>
    </p:spTree>
    <p:extLst>
      <p:ext uri="{BB962C8B-B14F-4D97-AF65-F5344CB8AC3E}">
        <p14:creationId xmlns:p14="http://schemas.microsoft.com/office/powerpoint/2010/main" val="2698929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This slide shows Statistics Dashboard for beginners.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In e-stat,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users needed to find, download and visualize their concerning macro data by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but using the statistics dashboard,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major statistics are processed into graphs and displayed in a list.</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ffectLst/>
              </a:rPr>
              <a:t>As shown in this screen,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ffectLst/>
              </a:rPr>
              <a:t>Statistics Dashboard can display graphs of concerning time series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ffectLst/>
              </a:rPr>
              <a:t>such as population and unemployment rate from the beginning.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 expect this service will contribute broadening the base of users of official statistics.</a:t>
            </a:r>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15</a:t>
            </a:fld>
            <a:endParaRPr kumimoji="1" lang="ja-JP" altLang="en-US" dirty="0"/>
          </a:p>
        </p:txBody>
      </p:sp>
    </p:spTree>
    <p:extLst>
      <p:ext uri="{BB962C8B-B14F-4D97-AF65-F5344CB8AC3E}">
        <p14:creationId xmlns:p14="http://schemas.microsoft.com/office/powerpoint/2010/main" val="4162721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r>
              <a:rPr kumimoji="1" lang="en-US" altLang="ja-JP" kern="1200" dirty="0">
                <a:solidFill>
                  <a:schemeClr val="tx1"/>
                </a:solidFill>
                <a:effectLst/>
                <a:ea typeface="+mn-ea"/>
                <a:cs typeface="+mn-cs"/>
              </a:rPr>
              <a:t>The e-stat is already equipped</a:t>
            </a:r>
            <a:r>
              <a:rPr kumimoji="1" lang="en-US" altLang="ja-JP" kern="1200" baseline="0" dirty="0">
                <a:solidFill>
                  <a:schemeClr val="tx1"/>
                </a:solidFill>
                <a:effectLst/>
                <a:ea typeface="+mn-ea"/>
                <a:cs typeface="+mn-cs"/>
              </a:rPr>
              <a:t> with </a:t>
            </a:r>
            <a:r>
              <a:rPr kumimoji="1" lang="en-US" altLang="ja-JP" kern="1200" dirty="0">
                <a:solidFill>
                  <a:schemeClr val="tx1"/>
                </a:solidFill>
                <a:effectLst/>
                <a:ea typeface="+mn-ea"/>
                <a:cs typeface="+mn-cs"/>
              </a:rPr>
              <a:t>these two kinds of outstanding services for its general users, </a:t>
            </a:r>
          </a:p>
          <a:p>
            <a:r>
              <a:rPr kumimoji="1" lang="en-US" altLang="ja-JP" kern="1200" dirty="0">
                <a:solidFill>
                  <a:schemeClr val="tx1"/>
                </a:solidFill>
                <a:effectLst/>
                <a:ea typeface="+mn-ea"/>
                <a:cs typeface="+mn-cs"/>
              </a:rPr>
              <a:t>Application Programming Interface, API and Geographic Information System, named j-STAT MAP.</a:t>
            </a:r>
          </a:p>
          <a:p>
            <a:endParaRPr kumimoji="1" lang="en-US" altLang="ja-JP" kern="1200" dirty="0">
              <a:solidFill>
                <a:schemeClr val="tx1"/>
              </a:solidFill>
              <a:effectLst/>
              <a:ea typeface="+mn-ea"/>
              <a:cs typeface="+mn-cs"/>
            </a:endParaRPr>
          </a:p>
          <a:p>
            <a:r>
              <a:rPr kumimoji="1" lang="en-US" altLang="ja-JP" kern="1200" dirty="0">
                <a:solidFill>
                  <a:schemeClr val="tx1"/>
                </a:solidFill>
                <a:effectLst/>
                <a:ea typeface="+mn-ea"/>
                <a:cs typeface="+mn-cs"/>
              </a:rPr>
              <a:t>By Introducing API , </a:t>
            </a:r>
          </a:p>
          <a:p>
            <a:r>
              <a:rPr kumimoji="1" lang="en-US" altLang="ja-JP" kern="1200" dirty="0">
                <a:solidFill>
                  <a:schemeClr val="tx1"/>
                </a:solidFill>
                <a:effectLst/>
                <a:ea typeface="+mn-ea"/>
                <a:cs typeface="+mn-cs"/>
              </a:rPr>
              <a:t>users can retrieve official statistics data in a way that their computers can comprehend. </a:t>
            </a:r>
          </a:p>
          <a:p>
            <a:r>
              <a:rPr kumimoji="1" lang="en-US" altLang="ja-JP" kern="1200" dirty="0">
                <a:solidFill>
                  <a:schemeClr val="tx1"/>
                </a:solidFill>
                <a:effectLst/>
                <a:ea typeface="+mn-ea"/>
                <a:cs typeface="+mn-cs"/>
              </a:rPr>
              <a:t>It means </a:t>
            </a:r>
          </a:p>
          <a:p>
            <a:r>
              <a:rPr kumimoji="1" lang="en-US" altLang="ja-JP" b="1" kern="1200" dirty="0">
                <a:solidFill>
                  <a:schemeClr val="tx1"/>
                </a:solidFill>
                <a:effectLst/>
                <a:ea typeface="+mn-ea"/>
                <a:cs typeface="+mn-cs"/>
              </a:rPr>
              <a:t>macro data with user’s concern and their processing information</a:t>
            </a:r>
            <a:r>
              <a:rPr kumimoji="1" lang="en-US" altLang="ja-JP" kern="1200" dirty="0">
                <a:solidFill>
                  <a:schemeClr val="tx1"/>
                </a:solidFill>
                <a:effectLst/>
                <a:ea typeface="+mn-ea"/>
                <a:cs typeface="+mn-cs"/>
              </a:rPr>
              <a:t> are updated automatically in the user’s information systems.</a:t>
            </a:r>
          </a:p>
          <a:p>
            <a:endParaRPr kumimoji="1" lang="en-US" altLang="ja-JP" kern="1200" dirty="0">
              <a:solidFill>
                <a:schemeClr val="tx1"/>
              </a:solidFill>
              <a:effectLst/>
              <a:ea typeface="+mn-ea"/>
              <a:cs typeface="+mn-cs"/>
            </a:endParaRPr>
          </a:p>
          <a:p>
            <a:r>
              <a:rPr kumimoji="1" lang="en-US" altLang="ja-JP" kern="1200" dirty="0">
                <a:solidFill>
                  <a:schemeClr val="tx1"/>
                </a:solidFill>
                <a:effectLst/>
                <a:ea typeface="+mn-ea"/>
                <a:cs typeface="+mn-cs"/>
              </a:rPr>
              <a:t>I believe </a:t>
            </a:r>
          </a:p>
          <a:p>
            <a:r>
              <a:rPr kumimoji="1" lang="en-US" altLang="ja-JP" kern="1200" dirty="0">
                <a:solidFill>
                  <a:schemeClr val="tx1"/>
                </a:solidFill>
                <a:effectLst/>
                <a:ea typeface="+mn-ea"/>
                <a:cs typeface="+mn-cs"/>
              </a:rPr>
              <a:t>the API will improve our user’s productivity of solution by big data and highly consistent with our new mission. </a:t>
            </a:r>
          </a:p>
          <a:p>
            <a:endParaRPr kumimoji="1" lang="en-US" altLang="ja-JP" kern="1200" dirty="0">
              <a:solidFill>
                <a:schemeClr val="tx1"/>
              </a:solidFill>
              <a:effectLst/>
              <a:ea typeface="+mn-ea"/>
              <a:cs typeface="+mn-cs"/>
            </a:endParaRPr>
          </a:p>
          <a:p>
            <a:endParaRPr kumimoji="1" lang="en-US" altLang="ja-JP" kern="1200" dirty="0">
              <a:solidFill>
                <a:schemeClr val="tx1"/>
              </a:solidFill>
              <a:effectLst/>
              <a:ea typeface="+mn-ea"/>
              <a:cs typeface="+mn-cs"/>
            </a:endParaRPr>
          </a:p>
        </p:txBody>
      </p:sp>
      <p:sp>
        <p:nvSpPr>
          <p:cNvPr id="4" name="スライド番号プレースホルダー 3"/>
          <p:cNvSpPr>
            <a:spLocks noGrp="1"/>
          </p:cNvSpPr>
          <p:nvPr>
            <p:ph type="sldNum" sz="quarter" idx="10"/>
          </p:nvPr>
        </p:nvSpPr>
        <p:spPr/>
        <p:txBody>
          <a:bodyPr/>
          <a:lstStyle/>
          <a:p>
            <a:fld id="{AF9B20E9-9A67-4A5A-BFA9-F2837223066C}" type="slidenum">
              <a:rPr kumimoji="1" lang="ja-JP" altLang="en-US" smtClean="0"/>
              <a:pPr/>
              <a:t>16</a:t>
            </a:fld>
            <a:endParaRPr kumimoji="1" lang="ja-JP" altLang="en-US" dirty="0"/>
          </a:p>
        </p:txBody>
      </p:sp>
    </p:spTree>
    <p:extLst>
      <p:ext uri="{BB962C8B-B14F-4D97-AF65-F5344CB8AC3E}">
        <p14:creationId xmlns:p14="http://schemas.microsoft.com/office/powerpoint/2010/main" val="1338085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r>
              <a:rPr kumimoji="1" lang="en-US" altLang="ja-JP" kern="1200" dirty="0">
                <a:solidFill>
                  <a:schemeClr val="tx1"/>
                </a:solidFill>
                <a:effectLst/>
              </a:rPr>
              <a:t>The slide clarifies the user’s value from our new service, </a:t>
            </a:r>
          </a:p>
          <a:p>
            <a:r>
              <a:rPr kumimoji="1" lang="en-US" altLang="ja-JP" kern="1200" dirty="0" err="1">
                <a:solidFill>
                  <a:schemeClr val="tx1"/>
                </a:solidFill>
                <a:effectLst/>
              </a:rPr>
              <a:t>jSTAT</a:t>
            </a:r>
            <a:r>
              <a:rPr kumimoji="1" lang="en-US" altLang="ja-JP" kern="1200" dirty="0">
                <a:solidFill>
                  <a:schemeClr val="tx1"/>
                </a:solidFill>
                <a:effectLst/>
              </a:rPr>
              <a:t> Map.</a:t>
            </a:r>
          </a:p>
          <a:p>
            <a:endParaRPr kumimoji="1" lang="en-US" altLang="ja-JP" kern="1200" dirty="0">
              <a:solidFill>
                <a:schemeClr val="tx1"/>
              </a:solidFill>
              <a:effectLst/>
            </a:endParaRPr>
          </a:p>
          <a:p>
            <a:r>
              <a:rPr kumimoji="1" lang="en-US" altLang="ja-JP" kern="1200" dirty="0">
                <a:solidFill>
                  <a:schemeClr val="tx1"/>
                </a:solidFill>
                <a:effectLst/>
              </a:rPr>
              <a:t>By</a:t>
            </a:r>
            <a:r>
              <a:rPr kumimoji="1" lang="en-US" altLang="ja-JP" kern="1200" baseline="0" dirty="0">
                <a:solidFill>
                  <a:schemeClr val="tx1"/>
                </a:solidFill>
                <a:effectLst/>
              </a:rPr>
              <a:t> using the this </a:t>
            </a:r>
            <a:r>
              <a:rPr kumimoji="1" lang="en-US" altLang="ja-JP" kern="1200" dirty="0">
                <a:solidFill>
                  <a:schemeClr val="tx1"/>
                </a:solidFill>
                <a:effectLst/>
                <a:ea typeface="+mn-ea"/>
                <a:cs typeface="+mn-cs"/>
              </a:rPr>
              <a:t>Geographic Information System</a:t>
            </a:r>
            <a:r>
              <a:rPr kumimoji="1" lang="en-US" altLang="ja-JP" kern="1200" baseline="0" dirty="0">
                <a:solidFill>
                  <a:schemeClr val="tx1"/>
                </a:solidFill>
                <a:effectLst/>
              </a:rPr>
              <a:t>, </a:t>
            </a:r>
          </a:p>
          <a:p>
            <a:r>
              <a:rPr kumimoji="1" lang="en-US" altLang="ja-JP" kern="1200" baseline="0" dirty="0">
                <a:solidFill>
                  <a:schemeClr val="tx1"/>
                </a:solidFill>
                <a:effectLst/>
              </a:rPr>
              <a:t>users can do “Small area analytics on maps” easily by themselves. </a:t>
            </a:r>
          </a:p>
          <a:p>
            <a:endParaRPr kumimoji="1" lang="en-US" altLang="ja-JP" kern="1200" dirty="0">
              <a:solidFill>
                <a:schemeClr val="tx1"/>
              </a:solidFill>
              <a:effectLst/>
            </a:endParaRPr>
          </a:p>
          <a:p>
            <a:r>
              <a:rPr kumimoji="1" lang="en-US" altLang="ja-JP" kern="1200" dirty="0">
                <a:solidFill>
                  <a:schemeClr val="tx1"/>
                </a:solidFill>
                <a:effectLst/>
              </a:rPr>
              <a:t>For example, </a:t>
            </a:r>
          </a:p>
          <a:p>
            <a:r>
              <a:rPr kumimoji="1" lang="en-US" altLang="ja-JP" kern="1200" dirty="0">
                <a:solidFill>
                  <a:schemeClr val="tx1"/>
                </a:solidFill>
                <a:effectLst/>
              </a:rPr>
              <a:t>if</a:t>
            </a:r>
            <a:r>
              <a:rPr kumimoji="1" lang="en-US" altLang="ja-JP" kern="1200" baseline="0" dirty="0">
                <a:solidFill>
                  <a:schemeClr val="tx1"/>
                </a:solidFill>
                <a:effectLst/>
              </a:rPr>
              <a:t> a user designate some small area on the map, </a:t>
            </a:r>
          </a:p>
          <a:p>
            <a:r>
              <a:rPr kumimoji="1" lang="en-US" altLang="ja-JP" kern="1200" baseline="0" dirty="0">
                <a:solidFill>
                  <a:schemeClr val="tx1"/>
                </a:solidFill>
                <a:effectLst/>
              </a:rPr>
              <a:t>the system can immediately answer the total number of men, women, establishments, etc.in the area.</a:t>
            </a:r>
          </a:p>
          <a:p>
            <a:endParaRPr kumimoji="1" lang="en-US" altLang="ja-JP" kern="1200" dirty="0">
              <a:solidFill>
                <a:schemeClr val="tx1"/>
              </a:solidFill>
              <a:effectLst/>
            </a:endParaRPr>
          </a:p>
          <a:p>
            <a:r>
              <a:rPr lang="en-US" altLang="ja-JP" dirty="0"/>
              <a:t>I expect </a:t>
            </a:r>
            <a:r>
              <a:rPr lang="en-US" altLang="ja-JP" dirty="0" err="1"/>
              <a:t>jSTAT</a:t>
            </a:r>
            <a:r>
              <a:rPr lang="en-US" altLang="ja-JP" dirty="0"/>
              <a:t> Map would</a:t>
            </a:r>
            <a:r>
              <a:rPr lang="en-US" altLang="ja-JP" baseline="0" dirty="0"/>
              <a:t> </a:t>
            </a:r>
            <a:r>
              <a:rPr lang="en-US" altLang="ja-JP" dirty="0"/>
              <a:t>also improve policy making or decision-making by the users.</a:t>
            </a:r>
          </a:p>
        </p:txBody>
      </p:sp>
      <p:sp>
        <p:nvSpPr>
          <p:cNvPr id="4" name="スライド番号プレースホルダー 3"/>
          <p:cNvSpPr>
            <a:spLocks noGrp="1"/>
          </p:cNvSpPr>
          <p:nvPr>
            <p:ph type="sldNum" sz="quarter" idx="10"/>
          </p:nvPr>
        </p:nvSpPr>
        <p:spPr/>
        <p:txBody>
          <a:bodyPr/>
          <a:lstStyle/>
          <a:p>
            <a:fld id="{AF9B20E9-9A67-4A5A-BFA9-F2837223066C}" type="slidenum">
              <a:rPr kumimoji="1" lang="ja-JP" altLang="en-US" smtClean="0"/>
              <a:pPr/>
              <a:t>17</a:t>
            </a:fld>
            <a:endParaRPr kumimoji="1" lang="ja-JP" altLang="en-US" dirty="0"/>
          </a:p>
        </p:txBody>
      </p:sp>
    </p:spTree>
    <p:extLst>
      <p:ext uri="{BB962C8B-B14F-4D97-AF65-F5344CB8AC3E}">
        <p14:creationId xmlns:p14="http://schemas.microsoft.com/office/powerpoint/2010/main" val="3230306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109663" y="238125"/>
            <a:ext cx="3503612" cy="2627313"/>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rPr>
              <a:t>The</a:t>
            </a:r>
            <a:r>
              <a:rPr kumimoji="1" lang="ja-JP" altLang="en-US" sz="1200" kern="1200" dirty="0">
                <a:solidFill>
                  <a:schemeClr val="tx1"/>
                </a:solidFill>
                <a:effectLst/>
              </a:rPr>
              <a:t> </a:t>
            </a:r>
            <a:r>
              <a:rPr kumimoji="1" lang="en-US" altLang="ja-JP" sz="1200" kern="1200" dirty="0">
                <a:solidFill>
                  <a:schemeClr val="tx1"/>
                </a:solidFill>
                <a:effectLst/>
              </a:rPr>
              <a:t>slide</a:t>
            </a:r>
            <a:r>
              <a:rPr kumimoji="1" lang="ja-JP" altLang="en-US" sz="1200" kern="1200" dirty="0">
                <a:solidFill>
                  <a:schemeClr val="tx1"/>
                </a:solidFill>
                <a:effectLst/>
              </a:rPr>
              <a:t> </a:t>
            </a:r>
            <a:r>
              <a:rPr kumimoji="1" lang="en-US" altLang="ja-JP" sz="1200" kern="1200" dirty="0">
                <a:solidFill>
                  <a:schemeClr val="tx1"/>
                </a:solidFill>
                <a:effectLst/>
              </a:rPr>
              <a:t>summarizes role of statistical LOD for advanced users</a:t>
            </a:r>
            <a:r>
              <a:rPr kumimoji="1" lang="ja-JP" altLang="en-US" sz="1200" kern="1200" dirty="0">
                <a:solidFill>
                  <a:schemeClr val="tx1"/>
                </a:solidFill>
                <a:effectLst/>
              </a:rPr>
              <a:t> </a:t>
            </a:r>
            <a:r>
              <a:rPr kumimoji="1" lang="en-US" altLang="ja-JP" sz="1200" kern="1200" dirty="0">
                <a:solidFill>
                  <a:schemeClr val="tx1"/>
                </a:solidFill>
                <a:effectLst/>
              </a:rPr>
              <a:t>by showing what kind of information change occurs by attaching statistical LOD,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rPr>
              <a:t>that is, advanced metadata to the macro data.</a:t>
            </a:r>
            <a:r>
              <a:rPr kumimoji="1" lang="ja-JP" altLang="en-US" sz="1200" kern="1200" dirty="0">
                <a:solidFill>
                  <a:schemeClr val="tx1"/>
                </a:solidFill>
                <a:effectLst/>
              </a:rPr>
              <a:t> </a:t>
            </a:r>
            <a:endParaRPr kumimoji="1" lang="en-US" altLang="ja-JP" sz="1200" kern="1200" dirty="0">
              <a:solidFill>
                <a:schemeClr val="tx1"/>
              </a:solidFill>
              <a:effectLst/>
            </a:endParaRPr>
          </a:p>
          <a:p>
            <a:endParaRPr lang="en-US" altLang="ja-JP" dirty="0"/>
          </a:p>
          <a:p>
            <a:r>
              <a:rPr lang="en-US" altLang="ja-JP" dirty="0"/>
              <a:t>While previous meta data was provided by giving an address to each file, </a:t>
            </a:r>
          </a:p>
          <a:p>
            <a:r>
              <a:rPr lang="en-US" altLang="ja-JP" dirty="0"/>
              <a:t>the statistical LOD is provided  by giving the address to each data unit.</a:t>
            </a:r>
          </a:p>
          <a:p>
            <a:endParaRPr lang="en-US" altLang="ja-JP" dirty="0"/>
          </a:p>
          <a:p>
            <a:r>
              <a:rPr lang="en-US" altLang="ja-JP" dirty="0"/>
              <a:t>This clarifies not only the meaning of each data, </a:t>
            </a:r>
          </a:p>
          <a:p>
            <a:r>
              <a:rPr lang="en-US" altLang="ja-JP" dirty="0"/>
              <a:t>but also clarifies the link possibility between data.</a:t>
            </a:r>
          </a:p>
          <a:p>
            <a:endParaRPr lang="ja-JP" altLang="en-US" dirty="0"/>
          </a:p>
          <a:p>
            <a:endParaRPr lang="ja-JP" altLang="en-US" dirty="0"/>
          </a:p>
        </p:txBody>
      </p:sp>
      <p:sp>
        <p:nvSpPr>
          <p:cNvPr id="4" name="スライド番号プレースホルダ 3"/>
          <p:cNvSpPr>
            <a:spLocks noGrp="1"/>
          </p:cNvSpPr>
          <p:nvPr>
            <p:ph type="sldNum" sz="quarter" idx="10"/>
          </p:nvPr>
        </p:nvSpPr>
        <p:spPr/>
        <p:txBody>
          <a:bodyPr/>
          <a:lstStyle/>
          <a:p>
            <a:fld id="{BD56BD68-A3F5-40CB-BE68-1AC8D65704A8}" type="slidenum">
              <a:rPr kumimoji="1" lang="ja-JP" altLang="en-US" smtClean="0"/>
              <a:pPr/>
              <a:t>18</a:t>
            </a:fld>
            <a:endParaRPr kumimoji="1" lang="ja-JP" altLang="en-US"/>
          </a:p>
        </p:txBody>
      </p:sp>
    </p:spTree>
    <p:extLst>
      <p:ext uri="{BB962C8B-B14F-4D97-AF65-F5344CB8AC3E}">
        <p14:creationId xmlns:p14="http://schemas.microsoft.com/office/powerpoint/2010/main" val="1266884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109663" y="325438"/>
            <a:ext cx="3502025" cy="2627312"/>
          </a:xfrm>
        </p:spPr>
      </p:sp>
      <p:sp>
        <p:nvSpPr>
          <p:cNvPr id="3" name="ノート プレースホルダ 2"/>
          <p:cNvSpPr>
            <a:spLocks noGrp="1"/>
          </p:cNvSpPr>
          <p:nvPr>
            <p:ph type="body" idx="1"/>
          </p:nvPr>
        </p:nvSpPr>
        <p:spPr>
          <a:xfrm>
            <a:off x="703585" y="2988940"/>
            <a:ext cx="5388610" cy="5832649"/>
          </a:xfrm>
        </p:spPr>
        <p:txBody>
          <a:bodyPr>
            <a:normAutofit/>
          </a:bodyPr>
          <a:lstStyle/>
          <a:p>
            <a:r>
              <a:rPr lang="en-US" altLang="ja-JP" dirty="0"/>
              <a:t>One of the merits of LOD conversion is that the technology being used has been standardized internationally,</a:t>
            </a:r>
          </a:p>
          <a:p>
            <a:r>
              <a:rPr lang="en-US" altLang="ja-JP" dirty="0"/>
              <a:t>So it is expected that core data of the world will move toward LOD in the future.</a:t>
            </a:r>
          </a:p>
          <a:p>
            <a:endParaRPr lang="en-US" altLang="ja-JP" dirty="0"/>
          </a:p>
          <a:p>
            <a:r>
              <a:rPr lang="en-US" altLang="ja-JP" dirty="0"/>
              <a:t>In addition, </a:t>
            </a:r>
          </a:p>
          <a:p>
            <a:r>
              <a:rPr lang="en-US" altLang="ja-JP" dirty="0"/>
              <a:t>by making meaning of individual data clearly and logically, </a:t>
            </a:r>
          </a:p>
          <a:p>
            <a:r>
              <a:rPr lang="en-US" altLang="ja-JP" dirty="0"/>
              <a:t>self-integration between different data becomes much easier. </a:t>
            </a:r>
          </a:p>
          <a:p>
            <a:endParaRPr lang="en-US" altLang="ja-JP" dirty="0"/>
          </a:p>
          <a:p>
            <a:r>
              <a:rPr lang="en-US" altLang="ja-JP" dirty="0"/>
              <a:t>An information environment that facilitates integration of related data </a:t>
            </a:r>
          </a:p>
          <a:p>
            <a:r>
              <a:rPr lang="en-US" altLang="ja-JP" dirty="0"/>
              <a:t>shall be an important information base of the big data era.</a:t>
            </a:r>
          </a:p>
          <a:p>
            <a:endParaRPr lang="en-US" altLang="ja-JP" dirty="0">
              <a:effectLst/>
            </a:endParaRPr>
          </a:p>
        </p:txBody>
      </p:sp>
      <p:sp>
        <p:nvSpPr>
          <p:cNvPr id="4" name="スライド番号プレースホルダ 3"/>
          <p:cNvSpPr>
            <a:spLocks noGrp="1"/>
          </p:cNvSpPr>
          <p:nvPr>
            <p:ph type="sldNum" sz="quarter" idx="10"/>
          </p:nvPr>
        </p:nvSpPr>
        <p:spPr/>
        <p:txBody>
          <a:bodyPr/>
          <a:lstStyle/>
          <a:p>
            <a:fld id="{BD56BD68-A3F5-40CB-BE68-1AC8D65704A8}" type="slidenum">
              <a:rPr kumimoji="1" lang="ja-JP" altLang="en-US" smtClean="0"/>
              <a:pPr/>
              <a:t>19</a:t>
            </a:fld>
            <a:endParaRPr kumimoji="1" lang="ja-JP" altLang="en-US"/>
          </a:p>
        </p:txBody>
      </p:sp>
    </p:spTree>
    <p:extLst>
      <p:ext uri="{BB962C8B-B14F-4D97-AF65-F5344CB8AC3E}">
        <p14:creationId xmlns:p14="http://schemas.microsoft.com/office/powerpoint/2010/main" val="423350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This slide shows the contents of my presentation.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In my presentation I will introduce</a:t>
            </a:r>
            <a:r>
              <a:rPr lang="ja-JP" altLang="en-US" dirty="0">
                <a:ea typeface="+mj-ea"/>
              </a:rPr>
              <a:t> </a:t>
            </a:r>
            <a:r>
              <a:rPr kumimoji="1" lang="en-US" altLang="ja-JP" baseline="0" dirty="0">
                <a:ea typeface="+mj-ea"/>
              </a:rPr>
              <a:t>two types of new data sources.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One is  the new input data source for Japanese official statistics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and another is new output data source from Japanese official statistics.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Before I introduce the recent topics of new inputs and outputs of Japanese official statistics in big data era,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I’d like to show my opinion on the big data era.</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a typeface="+mj-ea"/>
            </a:endParaRPr>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2</a:t>
            </a:fld>
            <a:endParaRPr kumimoji="1" lang="ja-JP" altLang="en-US" dirty="0"/>
          </a:p>
        </p:txBody>
      </p:sp>
    </p:spTree>
    <p:extLst>
      <p:ext uri="{BB962C8B-B14F-4D97-AF65-F5344CB8AC3E}">
        <p14:creationId xmlns:p14="http://schemas.microsoft.com/office/powerpoint/2010/main" val="1490889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Because micro data contains personal information of the survey object,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extreme caution is required for its handling,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and its use has been restricted.</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We think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Users, who want to have access to  individual data are largely divided into three layers.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top layer users are Advanced users,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who want to analyze using micro data themselves for detailed analysis even under some restrictions.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second layer is for the users, who do not mind conducting analysis with anonymous micro data,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because they need to relax usage requirements to conduct more exploratory data analysis,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third is Beginners,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  who want to learn the data analysis method,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  so, it does not matter even if the data for their analysis is not necessarily real micro data analysis.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For that reason,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we began planning the following three data provision services for each target.</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first service is provision of public use micro data for beginners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second is providing anonymous data, for research</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third is Providing on-site usage service of micro data for highly publicized research led by public institutions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Let's explain individually from the next slide.</a:t>
            </a:r>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20</a:t>
            </a:fld>
            <a:endParaRPr kumimoji="1" lang="ja-JP" altLang="en-US" dirty="0"/>
          </a:p>
        </p:txBody>
      </p:sp>
    </p:spTree>
    <p:extLst>
      <p:ext uri="{BB962C8B-B14F-4D97-AF65-F5344CB8AC3E}">
        <p14:creationId xmlns:p14="http://schemas.microsoft.com/office/powerpoint/2010/main" val="4139869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r>
              <a:rPr lang="en-US" altLang="ja-JP" dirty="0"/>
              <a:t>First, we will explain the provision of public use micro-data file, PUMF s for household consumption analyses.</a:t>
            </a:r>
          </a:p>
          <a:p>
            <a:endParaRPr lang="en-US" altLang="ja-JP" dirty="0"/>
          </a:p>
          <a:p>
            <a:r>
              <a:rPr lang="en-US" altLang="ja-JP" dirty="0"/>
              <a:t>Based on the distribution of published results of the nationwide consumption survey, </a:t>
            </a:r>
          </a:p>
          <a:p>
            <a:r>
              <a:rPr lang="en-US" altLang="ja-JP" dirty="0"/>
              <a:t>we create synthesized Public Use Microdata File from randomly generate pseudo data to reproduce the published results consistently.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PUMF can be freely downloaded from our web page and its protection of personal information is unnecessary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because this PUMF is not actual micro data.</a:t>
            </a:r>
          </a:p>
          <a:p>
            <a:endParaRPr lang="en-US" altLang="ja-JP" dirty="0"/>
          </a:p>
          <a:p>
            <a:r>
              <a:rPr lang="en-US" altLang="ja-JP" dirty="0"/>
              <a:t>Analysis using this</a:t>
            </a:r>
            <a:r>
              <a:rPr lang="en-US" altLang="ja-JP" baseline="0" dirty="0"/>
              <a:t> PUMF</a:t>
            </a:r>
            <a:r>
              <a:rPr lang="en-US" altLang="ja-JP" dirty="0"/>
              <a:t> is not fit for academic empirical research</a:t>
            </a:r>
          </a:p>
          <a:p>
            <a:r>
              <a:rPr lang="en-US" altLang="ja-JP" dirty="0"/>
              <a:t>So</a:t>
            </a:r>
            <a:r>
              <a:rPr lang="en-US" altLang="ja-JP" baseline="0" dirty="0"/>
              <a:t> </a:t>
            </a:r>
            <a:r>
              <a:rPr lang="en-US" altLang="ja-JP" dirty="0"/>
              <a:t>PUMF is mainly for educators,</a:t>
            </a:r>
          </a:p>
          <a:p>
            <a:r>
              <a:rPr lang="en-US" altLang="ja-JP" dirty="0"/>
              <a:t>who teach data analysis to beginners or students.</a:t>
            </a:r>
          </a:p>
          <a:p>
            <a:endParaRPr lang="en-US" altLang="ja-JP" dirty="0"/>
          </a:p>
        </p:txBody>
      </p:sp>
      <p:sp>
        <p:nvSpPr>
          <p:cNvPr id="4" name="スライド番号プレースホルダー 3"/>
          <p:cNvSpPr>
            <a:spLocks noGrp="1"/>
          </p:cNvSpPr>
          <p:nvPr>
            <p:ph type="sldNum" sz="quarter" idx="10"/>
          </p:nvPr>
        </p:nvSpPr>
        <p:spPr/>
        <p:txBody>
          <a:bodyPr/>
          <a:lstStyle/>
          <a:p>
            <a:pPr>
              <a:defRPr/>
            </a:pPr>
            <a:fld id="{E6386DB3-DB91-44CF-8AB6-9B199877402D}" type="slidenum">
              <a:rPr lang="en-US" altLang="ja-JP" smtClean="0"/>
              <a:pPr>
                <a:defRPr/>
              </a:pPr>
              <a:t>21</a:t>
            </a:fld>
            <a:endParaRPr lang="en-US" altLang="ja-JP" dirty="0"/>
          </a:p>
        </p:txBody>
      </p:sp>
    </p:spTree>
    <p:extLst>
      <p:ext uri="{BB962C8B-B14F-4D97-AF65-F5344CB8AC3E}">
        <p14:creationId xmlns:p14="http://schemas.microsoft.com/office/powerpoint/2010/main" val="322473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For general researchers, "anonymized data“ sets have been provided.</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data was anonymized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so that the survey object is not specified for the micro data obtained from the statistical survey.</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a:t>
            </a:r>
            <a:r>
              <a:rPr kumimoji="1" lang="en-US" altLang="ja-JP" dirty="0" err="1"/>
              <a:t>anonymization</a:t>
            </a:r>
            <a:r>
              <a:rPr kumimoji="1" lang="en-US" altLang="ja-JP" dirty="0"/>
              <a:t> process not only deletes information that can directly identify an individual such as a name,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but also deletes information such as regional divisions and details on various attributes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so that individuals are not indirectly identified during the users’ data analyses.</a:t>
            </a:r>
            <a:endParaRPr kumimoji="1" lang="en-US" altLang="ja-JP"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a:effectLst/>
              </a:rPr>
              <a:t>Our anonymous data set can be offered to academic researches, higher education </a:t>
            </a:r>
            <a:r>
              <a:rPr lang="en-US" altLang="ja-JP" dirty="0" err="1">
                <a:effectLst/>
              </a:rPr>
              <a:t>etc</a:t>
            </a:r>
            <a:r>
              <a:rPr lang="en-US" altLang="ja-JP" dirty="0">
                <a:effectLst/>
              </a:rPr>
              <a:t> in principle.</a:t>
            </a:r>
            <a:endParaRPr kumimoji="1" lang="ja-JP" altLang="en-US" dirty="0"/>
          </a:p>
        </p:txBody>
      </p:sp>
      <p:sp>
        <p:nvSpPr>
          <p:cNvPr id="4" name="スライド番号プレースホルダー 3"/>
          <p:cNvSpPr>
            <a:spLocks noGrp="1"/>
          </p:cNvSpPr>
          <p:nvPr>
            <p:ph type="sldNum" sz="quarter" idx="10"/>
          </p:nvPr>
        </p:nvSpPr>
        <p:spPr/>
        <p:txBody>
          <a:bodyPr/>
          <a:lstStyle/>
          <a:p>
            <a:fld id="{32394903-F39C-4AA3-8E02-520EA9770D9C}" type="slidenum">
              <a:rPr kumimoji="1" lang="ja-JP" altLang="en-US" smtClean="0"/>
              <a:pPr/>
              <a:t>22</a:t>
            </a:fld>
            <a:endParaRPr kumimoji="1" lang="ja-JP" altLang="en-US" dirty="0"/>
          </a:p>
        </p:txBody>
      </p:sp>
    </p:spTree>
    <p:extLst>
      <p:ext uri="{BB962C8B-B14F-4D97-AF65-F5344CB8AC3E}">
        <p14:creationId xmlns:p14="http://schemas.microsoft.com/office/powerpoint/2010/main" val="3679158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Now I’d like to show you our research using anonymized data of official statistics,</a:t>
            </a:r>
          </a:p>
          <a:p>
            <a:r>
              <a:rPr lang="en-US" dirty="0"/>
              <a:t>It is joint work of Dr. </a:t>
            </a:r>
            <a:r>
              <a:rPr lang="en-US" dirty="0" err="1"/>
              <a:t>Takebayashi</a:t>
            </a:r>
            <a:r>
              <a:rPr lang="en-US" dirty="0"/>
              <a:t> and Dr. Kubota Supported by Ministry of Health and Welfare.</a:t>
            </a:r>
          </a:p>
        </p:txBody>
      </p:sp>
      <p:sp>
        <p:nvSpPr>
          <p:cNvPr id="4" name="スライド番号プレースホルダー 3"/>
          <p:cNvSpPr>
            <a:spLocks noGrp="1"/>
          </p:cNvSpPr>
          <p:nvPr>
            <p:ph type="sldNum" sz="quarter" idx="5"/>
          </p:nvPr>
        </p:nvSpPr>
        <p:spPr/>
        <p:txBody>
          <a:bodyPr/>
          <a:lstStyle/>
          <a:p>
            <a:fld id="{4FE469ED-EC47-485E-B6AC-82F04B80E2E4}" type="slidenum">
              <a:rPr kumimoji="1" lang="ja-JP" altLang="en-US" smtClean="0"/>
              <a:t>23</a:t>
            </a:fld>
            <a:endParaRPr kumimoji="1" lang="ja-JP" altLang="en-US"/>
          </a:p>
        </p:txBody>
      </p:sp>
    </p:spTree>
    <p:extLst>
      <p:ext uri="{BB962C8B-B14F-4D97-AF65-F5344CB8AC3E}">
        <p14:creationId xmlns:p14="http://schemas.microsoft.com/office/powerpoint/2010/main" val="1016233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We utilized anonymized micro data from the 2010 Japanese National Comprehensive Survey of Living Condition by Ministry of Health, Labor and </a:t>
            </a:r>
            <a:r>
              <a:rPr lang="en-US" dirty="0" err="1"/>
              <a:t>Welfer</a:t>
            </a:r>
            <a:r>
              <a:rPr lang="en-US" dirty="0"/>
              <a:t>.</a:t>
            </a:r>
          </a:p>
        </p:txBody>
      </p:sp>
      <p:sp>
        <p:nvSpPr>
          <p:cNvPr id="4" name="スライド番号プレースホルダー 3"/>
          <p:cNvSpPr>
            <a:spLocks noGrp="1"/>
          </p:cNvSpPr>
          <p:nvPr>
            <p:ph type="sldNum" sz="quarter" idx="5"/>
          </p:nvPr>
        </p:nvSpPr>
        <p:spPr/>
        <p:txBody>
          <a:bodyPr/>
          <a:lstStyle/>
          <a:p>
            <a:fld id="{4FE469ED-EC47-485E-B6AC-82F04B80E2E4}" type="slidenum">
              <a:rPr kumimoji="1" lang="ja-JP" altLang="en-US" smtClean="0"/>
              <a:t>24</a:t>
            </a:fld>
            <a:endParaRPr kumimoji="1" lang="ja-JP" altLang="en-US"/>
          </a:p>
        </p:txBody>
      </p:sp>
    </p:spTree>
    <p:extLst>
      <p:ext uri="{BB962C8B-B14F-4D97-AF65-F5344CB8AC3E}">
        <p14:creationId xmlns:p14="http://schemas.microsoft.com/office/powerpoint/2010/main" val="3973961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Our outcome variable is K6</a:t>
            </a:r>
          </a:p>
        </p:txBody>
      </p:sp>
      <p:sp>
        <p:nvSpPr>
          <p:cNvPr id="4" name="スライド番号プレースホルダー 3"/>
          <p:cNvSpPr>
            <a:spLocks noGrp="1"/>
          </p:cNvSpPr>
          <p:nvPr>
            <p:ph type="sldNum" sz="quarter" idx="5"/>
          </p:nvPr>
        </p:nvSpPr>
        <p:spPr/>
        <p:txBody>
          <a:bodyPr/>
          <a:lstStyle/>
          <a:p>
            <a:fld id="{4FE469ED-EC47-485E-B6AC-82F04B80E2E4}" type="slidenum">
              <a:rPr kumimoji="1" lang="ja-JP" altLang="en-US" smtClean="0"/>
              <a:t>25</a:t>
            </a:fld>
            <a:endParaRPr kumimoji="1" lang="ja-JP" altLang="en-US"/>
          </a:p>
        </p:txBody>
      </p:sp>
    </p:spTree>
    <p:extLst>
      <p:ext uri="{BB962C8B-B14F-4D97-AF65-F5344CB8AC3E}">
        <p14:creationId xmlns:p14="http://schemas.microsoft.com/office/powerpoint/2010/main" val="2965600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F131FC1A-E2D4-4126-88F2-B370A58AF243}"/>
              </a:ext>
            </a:extLst>
          </p:cNvPr>
          <p:cNvSpPr>
            <a:spLocks noGrp="1"/>
          </p:cNvSpPr>
          <p:nvPr>
            <p:ph type="body" idx="1"/>
          </p:nvPr>
        </p:nvSpPr>
        <p:spPr/>
        <p:txBody>
          <a:bodyPr/>
          <a:lstStyle/>
          <a:p>
            <a:r>
              <a:rPr lang="en-US" dirty="0"/>
              <a:t>We selected 63 potential predictors or risk factors for K6 from the anonymized data set.</a:t>
            </a:r>
            <a:r>
              <a:rPr lang="en-US" altLang="ja-JP" sz="1200" b="1" i="1" dirty="0">
                <a:solidFill>
                  <a:srgbClr val="FF0000"/>
                </a:solidFill>
              </a:rPr>
              <a:t> the Japanese National Comprehensive Survey of Living Conditions (2010)</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6B446B99-EEFB-42B3-8EC3-FA1D5D62DE6F}"/>
              </a:ext>
            </a:extLst>
          </p:cNvPr>
          <p:cNvSpPr>
            <a:spLocks noGrp="1"/>
          </p:cNvSpPr>
          <p:nvPr>
            <p:ph type="body" idx="1"/>
          </p:nvPr>
        </p:nvSpPr>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At first I would like to summarize general roles of statisticians in big data era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that lead to </a:t>
            </a:r>
            <a:r>
              <a:rPr kumimoji="1" lang="en-US" altLang="ja-JP" b="1" baseline="0" dirty="0">
                <a:ea typeface="+mj-ea"/>
              </a:rPr>
              <a:t>New ways </a:t>
            </a:r>
            <a:r>
              <a:rPr kumimoji="1" lang="en-US" altLang="ja-JP" baseline="0" dirty="0">
                <a:ea typeface="+mj-ea"/>
              </a:rPr>
              <a:t>and </a:t>
            </a:r>
            <a:r>
              <a:rPr kumimoji="1" lang="en-US" altLang="ja-JP" b="1" baseline="0" dirty="0">
                <a:ea typeface="+mj-ea"/>
              </a:rPr>
              <a:t>New mission </a:t>
            </a:r>
            <a:r>
              <a:rPr kumimoji="1" lang="en-US" altLang="ja-JP" baseline="0" dirty="0">
                <a:ea typeface="+mj-ea"/>
              </a:rPr>
              <a:t>of Official statistics as shown this slide.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a typeface="+mj-ea"/>
            </a:endParaRPr>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3</a:t>
            </a:fld>
            <a:endParaRPr kumimoji="1" lang="ja-JP" altLang="en-US" dirty="0"/>
          </a:p>
        </p:txBody>
      </p:sp>
    </p:spTree>
    <p:extLst>
      <p:ext uri="{BB962C8B-B14F-4D97-AF65-F5344CB8AC3E}">
        <p14:creationId xmlns:p14="http://schemas.microsoft.com/office/powerpoint/2010/main" val="3923514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Next is the service of providing a micro data analysis environment for advanced users.</a:t>
            </a:r>
          </a:p>
          <a:p>
            <a:endParaRPr kumimoji="1" lang="en-US" altLang="ja-JP" dirty="0"/>
          </a:p>
          <a:p>
            <a:r>
              <a:rPr kumimoji="1" lang="en-US" altLang="ja-JP" dirty="0"/>
              <a:t>Even now, </a:t>
            </a:r>
          </a:p>
          <a:p>
            <a:r>
              <a:rPr kumimoji="1" lang="en-US" altLang="ja-JP" dirty="0"/>
              <a:t>micro data can be partly provided with strict conditions in case of a research with high public utility, </a:t>
            </a:r>
          </a:p>
          <a:p>
            <a:r>
              <a:rPr kumimoji="1" lang="en-US" altLang="ja-JP" dirty="0"/>
              <a:t>but  the information that can be provided is limited only to the part necessary for the reported research plan. </a:t>
            </a:r>
          </a:p>
          <a:p>
            <a:endParaRPr kumimoji="1" lang="en-US" altLang="ja-JP" dirty="0"/>
          </a:p>
          <a:p>
            <a:r>
              <a:rPr kumimoji="1" lang="en-US" altLang="ja-JP" dirty="0"/>
              <a:t>Unfortunately, </a:t>
            </a:r>
          </a:p>
          <a:p>
            <a:r>
              <a:rPr kumimoji="1" lang="en-US" altLang="ja-JP" dirty="0"/>
              <a:t>researchers can not do creative data analysis at all under these strict constraints.</a:t>
            </a:r>
          </a:p>
          <a:p>
            <a:endParaRPr kumimoji="1" lang="en-US" altLang="ja-JP" dirty="0"/>
          </a:p>
          <a:p>
            <a:r>
              <a:rPr kumimoji="1" lang="en-US" altLang="ja-JP" dirty="0"/>
              <a:t>Therefore, </a:t>
            </a:r>
          </a:p>
          <a:p>
            <a:r>
              <a:rPr kumimoji="1" lang="en-US" altLang="ja-JP" dirty="0"/>
              <a:t>we decided to provide researchers with on-site use of our micro data utilizing remote access to the national statistic center </a:t>
            </a:r>
          </a:p>
          <a:p>
            <a:r>
              <a:rPr kumimoji="1" lang="en-US" altLang="ja-JP" dirty="0"/>
              <a:t>that enables creative micro data analysis with secure environment.</a:t>
            </a:r>
          </a:p>
          <a:p>
            <a:endParaRPr kumimoji="1" lang="en-US" altLang="ja-JP" dirty="0"/>
          </a:p>
          <a:p>
            <a:r>
              <a:rPr kumimoji="1" lang="en-US" altLang="ja-JP" dirty="0"/>
              <a:t>In January 2017, </a:t>
            </a:r>
          </a:p>
          <a:p>
            <a:r>
              <a:rPr kumimoji="1" lang="en-US" altLang="ja-JP" dirty="0"/>
              <a:t>an onsite facility was installed at the national statistics center and functional verification started and in April 2018 a new center for managing and  accelerating application of statistical microdata to social researches was established in Wakayama prefecture. a</a:t>
            </a:r>
          </a:p>
          <a:p>
            <a:endParaRPr kumimoji="1" lang="en-US" altLang="ja-JP" dirty="0"/>
          </a:p>
          <a:p>
            <a:endParaRPr kumimoji="1" lang="en-US" altLang="ja-JP" dirty="0"/>
          </a:p>
          <a:p>
            <a:r>
              <a:rPr kumimoji="1" lang="en-US" altLang="ja-JP" dirty="0"/>
              <a:t>Full-scale operation started since May 2019.</a:t>
            </a:r>
          </a:p>
          <a:p>
            <a:r>
              <a:rPr kumimoji="1" lang="en-US" altLang="ja-JP" dirty="0"/>
              <a:t>Currently, on-site facilities are set up at 12 universities and organizations in Japan.</a:t>
            </a:r>
          </a:p>
        </p:txBody>
      </p:sp>
      <p:sp>
        <p:nvSpPr>
          <p:cNvPr id="4" name="スライド番号プレースホルダー 3"/>
          <p:cNvSpPr>
            <a:spLocks noGrp="1"/>
          </p:cNvSpPr>
          <p:nvPr>
            <p:ph type="sldNum" sz="quarter" idx="10"/>
          </p:nvPr>
        </p:nvSpPr>
        <p:spPr/>
        <p:txBody>
          <a:bodyPr/>
          <a:lstStyle/>
          <a:p>
            <a:fld id="{32394903-F39C-4AA3-8E02-520EA9770D9C}" type="slidenum">
              <a:rPr kumimoji="1" lang="ja-JP" altLang="en-US" smtClean="0"/>
              <a:pPr/>
              <a:t>32</a:t>
            </a:fld>
            <a:endParaRPr kumimoji="1" lang="ja-JP" altLang="en-US" dirty="0"/>
          </a:p>
        </p:txBody>
      </p:sp>
    </p:spTree>
    <p:extLst>
      <p:ext uri="{BB962C8B-B14F-4D97-AF65-F5344CB8AC3E}">
        <p14:creationId xmlns:p14="http://schemas.microsoft.com/office/powerpoint/2010/main" val="4181369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r>
              <a:rPr kumimoji="1" lang="en-US" altLang="ja-JP" dirty="0"/>
              <a:t>By setting up this onsite facility, </a:t>
            </a:r>
          </a:p>
          <a:p>
            <a:r>
              <a:rPr kumimoji="1" lang="en-US" altLang="ja-JP" dirty="0"/>
              <a:t>it will greatly improve researcher's convenience.</a:t>
            </a:r>
          </a:p>
          <a:p>
            <a:endParaRPr kumimoji="1" lang="en-US" altLang="ja-JP" dirty="0"/>
          </a:p>
          <a:p>
            <a:r>
              <a:rPr kumimoji="1" lang="en-US" altLang="ja-JP" dirty="0"/>
              <a:t>Until now, </a:t>
            </a:r>
          </a:p>
          <a:p>
            <a:r>
              <a:rPr kumimoji="1" lang="en-US" altLang="ja-JP" dirty="0"/>
              <a:t>it was necessary to decide the contents of data analysis in advance. </a:t>
            </a:r>
          </a:p>
          <a:p>
            <a:endParaRPr kumimoji="1" lang="en-US" altLang="ja-JP" dirty="0"/>
          </a:p>
          <a:p>
            <a:r>
              <a:rPr kumimoji="1" lang="en-US" altLang="ja-JP" dirty="0"/>
              <a:t>However, in on-site facility use, there is no need to do it.</a:t>
            </a:r>
          </a:p>
          <a:p>
            <a:endParaRPr kumimoji="1" lang="en-US" altLang="ja-JP" dirty="0"/>
          </a:p>
          <a:p>
            <a:r>
              <a:rPr kumimoji="1" lang="en-US" altLang="ja-JP" dirty="0"/>
              <a:t>It is possible to perform creative data analysis using all the information of the micro data,</a:t>
            </a:r>
          </a:p>
          <a:p>
            <a:r>
              <a:rPr kumimoji="1" lang="en-US" altLang="ja-JP" dirty="0"/>
              <a:t>while downloading micro data from onsite facilities is systematically impossible.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So our information security will be greatly improved by the on-site facilities.</a:t>
            </a:r>
          </a:p>
          <a:p>
            <a:r>
              <a:rPr kumimoji="1" lang="en-US" altLang="ja-JP" dirty="0"/>
              <a:t>since so far raw data itself has been provided directly to a researcher on DVD even with strict restrictions. </a:t>
            </a:r>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33</a:t>
            </a:fld>
            <a:endParaRPr kumimoji="1" lang="ja-JP" altLang="en-US" dirty="0"/>
          </a:p>
        </p:txBody>
      </p:sp>
    </p:spTree>
    <p:extLst>
      <p:ext uri="{BB962C8B-B14F-4D97-AF65-F5344CB8AC3E}">
        <p14:creationId xmlns:p14="http://schemas.microsoft.com/office/powerpoint/2010/main" val="869125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I will show you 2 examples utilizing the onsite facility in the Institute of Statistical mathematics to illustrate two merits of the micro data analyses in an onsite facility. First example is very simple. We can aggregate several variables by municipality in Japan only in the onsite facilities. </a:t>
            </a:r>
          </a:p>
          <a:p>
            <a:r>
              <a:rPr lang="en-US" dirty="0"/>
              <a:t>In fact the Bureau of Statistics has published statistics compiled by prefecture, but has not published aggregated values by municipality due to lack of accuracy in case of sample surveys as </a:t>
            </a:r>
            <a:r>
              <a:rPr lang="en-US" altLang="ja-JP" sz="1200" dirty="0">
                <a:solidFill>
                  <a:srgbClr val="000000"/>
                </a:solidFill>
                <a:latin typeface="Meiryo UI" panose="020B0604030504040204" pitchFamily="50" charset="-128"/>
                <a:ea typeface="Meiryo UI" panose="020B0604030504040204" pitchFamily="50" charset="-128"/>
              </a:rPr>
              <a:t>Survey on Time and Leisure Activities</a:t>
            </a:r>
            <a:r>
              <a:rPr lang="en-US" dirty="0"/>
              <a:t> In fact the # of municipality is 1741 in Japan but I can aggregate only 1506 municipalities </a:t>
            </a:r>
            <a:r>
              <a:rPr lang="en-US"/>
              <a:t>by using 2016 </a:t>
            </a:r>
            <a:r>
              <a:rPr lang="en-US" altLang="ja-JP" sz="1200">
                <a:solidFill>
                  <a:srgbClr val="000000"/>
                </a:solidFill>
                <a:latin typeface="Meiryo UI" panose="020B0604030504040204" pitchFamily="50" charset="-128"/>
                <a:ea typeface="Meiryo UI" panose="020B0604030504040204" pitchFamily="50" charset="-128"/>
              </a:rPr>
              <a:t>Survey on Time and Leisure Activities</a:t>
            </a:r>
            <a:r>
              <a:rPr lang="en-US"/>
              <a:t> </a:t>
            </a:r>
            <a:r>
              <a:rPr lang="en-US" dirty="0"/>
              <a:t>, because some of municipalities have not been sampled as study areas in case of 2016 Survey on Time and Leisure Activities. But we can clarify the between municipality variation of  the time spent different activities such as total time spent alone, time spent caring and nursing, Time spent caring and nursing alone, etc.</a:t>
            </a:r>
          </a:p>
          <a:p>
            <a:endParaRPr lang="en-US" dirty="0"/>
          </a:p>
          <a:p>
            <a:r>
              <a:rPr lang="en-US" dirty="0"/>
              <a:t> </a:t>
            </a:r>
          </a:p>
        </p:txBody>
      </p:sp>
      <p:sp>
        <p:nvSpPr>
          <p:cNvPr id="4" name="スライド番号プレースホルダー 3"/>
          <p:cNvSpPr>
            <a:spLocks noGrp="1"/>
          </p:cNvSpPr>
          <p:nvPr>
            <p:ph type="sldNum" sz="quarter" idx="5"/>
          </p:nvPr>
        </p:nvSpPr>
        <p:spPr/>
        <p:txBody>
          <a:bodyPr/>
          <a:lstStyle/>
          <a:p>
            <a:fld id="{4FE469ED-EC47-485E-B6AC-82F04B80E2E4}" type="slidenum">
              <a:rPr kumimoji="1" lang="ja-JP" altLang="en-US" smtClean="0"/>
              <a:t>34</a:t>
            </a:fld>
            <a:endParaRPr kumimoji="1" lang="ja-JP" altLang="en-US"/>
          </a:p>
        </p:txBody>
      </p:sp>
    </p:spTree>
    <p:extLst>
      <p:ext uri="{BB962C8B-B14F-4D97-AF65-F5344CB8AC3E}">
        <p14:creationId xmlns:p14="http://schemas.microsoft.com/office/powerpoint/2010/main" val="2601756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This is the scatter plot matrix of time spent different activities. Of course this example is merely simple description of data not </a:t>
            </a:r>
            <a:r>
              <a:rPr lang="en-US" dirty="0" err="1"/>
              <a:t>exploratpry</a:t>
            </a:r>
            <a:r>
              <a:rPr lang="en-US" dirty="0"/>
              <a:t> data analysis.</a:t>
            </a:r>
          </a:p>
        </p:txBody>
      </p:sp>
      <p:sp>
        <p:nvSpPr>
          <p:cNvPr id="4" name="スライド番号プレースホルダー 3"/>
          <p:cNvSpPr>
            <a:spLocks noGrp="1"/>
          </p:cNvSpPr>
          <p:nvPr>
            <p:ph type="sldNum" sz="quarter" idx="5"/>
          </p:nvPr>
        </p:nvSpPr>
        <p:spPr/>
        <p:txBody>
          <a:bodyPr/>
          <a:lstStyle/>
          <a:p>
            <a:fld id="{4FE469ED-EC47-485E-B6AC-82F04B80E2E4}" type="slidenum">
              <a:rPr kumimoji="1" lang="ja-JP" altLang="en-US" smtClean="0"/>
              <a:t>35</a:t>
            </a:fld>
            <a:endParaRPr kumimoji="1" lang="ja-JP" altLang="en-US"/>
          </a:p>
        </p:txBody>
      </p:sp>
    </p:spTree>
    <p:extLst>
      <p:ext uri="{BB962C8B-B14F-4D97-AF65-F5344CB8AC3E}">
        <p14:creationId xmlns:p14="http://schemas.microsoft.com/office/powerpoint/2010/main" val="2022474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8B63FBFA-6A8F-4690-BADF-B9BFB940F02C}"/>
              </a:ext>
            </a:extLst>
          </p:cNvPr>
          <p:cNvSpPr>
            <a:spLocks noGrp="1"/>
          </p:cNvSpPr>
          <p:nvPr>
            <p:ph type="body" idx="1"/>
          </p:nvPr>
        </p:nvSpPr>
        <p:spPr/>
        <p:txBody>
          <a:bodyPr/>
          <a:lstStyle/>
          <a:p>
            <a:r>
              <a:rPr lang="en-US" dirty="0"/>
              <a:t>The next example shows exploratory data analysis, objective variable is microdata of the time spent to care for family members during one day. </a:t>
            </a:r>
          </a:p>
          <a:p>
            <a:r>
              <a:rPr lang="en-US" dirty="0"/>
              <a:t>In terms of explanatory variables, We linked the micro data of the 2016 Survey on Time and Leisure activities with the macro data of public statistics aggregated by </a:t>
            </a:r>
            <a:r>
              <a:rPr lang="en-US" dirty="0" err="1"/>
              <a:t>municiparity</a:t>
            </a:r>
            <a:r>
              <a:rPr lang="en-US" dirty="0"/>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E034F4AC-50C3-4DCB-AC89-450D6BBDF496}"/>
              </a:ext>
            </a:extLst>
          </p:cNvPr>
          <p:cNvSpPr>
            <a:spLocks noGrp="1"/>
          </p:cNvSpPr>
          <p:nvPr>
            <p:ph type="body" idx="1"/>
          </p:nvPr>
        </p:nvSpPr>
        <p:spPr/>
        <p:txBody>
          <a:bodyPr/>
          <a:lstStyle/>
          <a:p>
            <a:r>
              <a:rPr lang="en-US" dirty="0"/>
              <a:t>We applied the </a:t>
            </a:r>
            <a:r>
              <a:rPr lang="en-US" dirty="0" err="1"/>
              <a:t>Breiman’s</a:t>
            </a:r>
            <a:r>
              <a:rPr lang="en-US" dirty="0"/>
              <a:t> regression tree to the dataset and got the optimum stratification results like this automatically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Finally I will conclude my presentation with two messages.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Big data era is requiring us </a:t>
            </a:r>
            <a:r>
              <a:rPr kumimoji="1" lang="en-US" altLang="ja-JP" b="1" baseline="0" dirty="0"/>
              <a:t>both new data and human resources </a:t>
            </a:r>
            <a:r>
              <a:rPr kumimoji="1" lang="en-US" altLang="ja-JP" baseline="0" dirty="0"/>
              <a:t>for new value creation.</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We should make our best effort to realize </a:t>
            </a:r>
            <a:r>
              <a:rPr kumimoji="1" lang="en-US" altLang="ja-JP" b="1" baseline="0" dirty="0"/>
              <a:t>the true value co-creation </a:t>
            </a:r>
            <a:r>
              <a:rPr kumimoji="1" lang="en-US" altLang="ja-JP" baseline="0" dirty="0"/>
              <a:t>with our users.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39</a:t>
            </a:fld>
            <a:endParaRPr kumimoji="1" lang="ja-JP" altLang="en-US" dirty="0"/>
          </a:p>
        </p:txBody>
      </p:sp>
    </p:spTree>
    <p:extLst>
      <p:ext uri="{BB962C8B-B14F-4D97-AF65-F5344CB8AC3E}">
        <p14:creationId xmlns:p14="http://schemas.microsoft.com/office/powerpoint/2010/main" val="28029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r>
              <a:rPr kumimoji="1" lang="en-US" altLang="ja-JP" dirty="0">
                <a:ea typeface="+mj-ea"/>
              </a:rPr>
              <a:t>Professor Hal Varian, Google’s chief economist said </a:t>
            </a:r>
          </a:p>
          <a:p>
            <a:r>
              <a:rPr kumimoji="1" lang="en-US" altLang="ja-JP" dirty="0">
                <a:ea typeface="+mj-ea"/>
              </a:rPr>
              <a:t>“the sexy job in the next ten years will be statisticians” 10 years ago. </a:t>
            </a:r>
          </a:p>
          <a:p>
            <a:endParaRPr kumimoji="1" lang="en-US" altLang="ja-JP" dirty="0">
              <a:ea typeface="+mj-ea"/>
            </a:endParaRPr>
          </a:p>
          <a:p>
            <a:r>
              <a:rPr kumimoji="1" lang="en-US" altLang="ja-JP" dirty="0">
                <a:ea typeface="+mj-ea"/>
              </a:rPr>
              <a:t>His remarks became very famous because the New York times picked it up. </a:t>
            </a:r>
          </a:p>
          <a:p>
            <a:r>
              <a:rPr kumimoji="1" lang="en-US" altLang="ja-JP" dirty="0">
                <a:ea typeface="+mj-ea"/>
              </a:rPr>
              <a:t>But in my</a:t>
            </a:r>
            <a:r>
              <a:rPr kumimoji="1" lang="en-US" altLang="ja-JP" baseline="0" dirty="0">
                <a:ea typeface="+mj-ea"/>
              </a:rPr>
              <a:t> opinion, his</a:t>
            </a:r>
            <a:r>
              <a:rPr kumimoji="1" lang="en-US" altLang="ja-JP" dirty="0">
                <a:ea typeface="+mj-ea"/>
              </a:rPr>
              <a:t> justification is much more important.</a:t>
            </a:r>
          </a:p>
          <a:p>
            <a:endParaRPr kumimoji="1" lang="en-US" altLang="ja-JP" dirty="0">
              <a:ea typeface="+mj-ea"/>
            </a:endParaRPr>
          </a:p>
          <a:p>
            <a:r>
              <a:rPr kumimoji="1" lang="en-US" altLang="ja-JP" dirty="0">
                <a:ea typeface="+mj-ea"/>
              </a:rPr>
              <a:t>In fact  the cost of data and its analysis has drastically decreased </a:t>
            </a:r>
          </a:p>
          <a:p>
            <a:r>
              <a:rPr kumimoji="1" lang="en-US" altLang="ja-JP" dirty="0">
                <a:ea typeface="+mj-ea"/>
              </a:rPr>
              <a:t>so the set of competences that characterized a statistician is going to be a hugely important skill now.</a:t>
            </a:r>
          </a:p>
          <a:p>
            <a:endParaRPr kumimoji="1" lang="en-US" altLang="ja-JP" dirty="0">
              <a:ea typeface="+mj-ea"/>
            </a:endParaRPr>
          </a:p>
          <a:p>
            <a:r>
              <a:rPr kumimoji="1" lang="en-US" altLang="ja-JP" dirty="0">
                <a:ea typeface="+mj-ea"/>
              </a:rPr>
              <a:t>    </a:t>
            </a:r>
            <a:endParaRPr kumimoji="1" lang="ja-JP" altLang="en-US" dirty="0">
              <a:ea typeface="+mj-ea"/>
            </a:endParaRPr>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4</a:t>
            </a:fld>
            <a:endParaRPr kumimoji="1" lang="ja-JP" altLang="en-US" dirty="0"/>
          </a:p>
        </p:txBody>
      </p:sp>
    </p:spTree>
    <p:extLst>
      <p:ext uri="{BB962C8B-B14F-4D97-AF65-F5344CB8AC3E}">
        <p14:creationId xmlns:p14="http://schemas.microsoft.com/office/powerpoint/2010/main" val="1537563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スライド イメージ プレースホルダー 1"/>
          <p:cNvSpPr>
            <a:spLocks noGrp="1" noRot="1" noChangeAspect="1" noTextEdit="1"/>
          </p:cNvSpPr>
          <p:nvPr>
            <p:ph type="sldImg"/>
          </p:nvPr>
        </p:nvSpPr>
        <p:spPr>
          <a:xfrm>
            <a:off x="1109663" y="238125"/>
            <a:ext cx="3503612" cy="2627313"/>
          </a:xfrm>
          <a:ln/>
        </p:spPr>
      </p:sp>
      <p:sp>
        <p:nvSpPr>
          <p:cNvPr id="67587" name="ノート プレースホルダー 2"/>
          <p:cNvSpPr>
            <a:spLocks noGrp="1"/>
          </p:cNvSpPr>
          <p:nvPr>
            <p:ph type="body" idx="1"/>
          </p:nvPr>
        </p:nvSpPr>
        <p:spPr>
          <a:xfrm>
            <a:off x="631577" y="2916932"/>
            <a:ext cx="5388610" cy="69493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dirty="0">
                <a:ea typeface="+mj-ea"/>
              </a:rPr>
              <a:t>Here I will show you my interpretation and appreciation to PDCA cycle and  Standardized Problem Solving</a:t>
            </a:r>
            <a:r>
              <a:rPr lang="ja-JP" altLang="en-US" dirty="0">
                <a:ea typeface="+mj-ea"/>
              </a:rPr>
              <a:t>　</a:t>
            </a:r>
            <a:r>
              <a:rPr lang="en-US" altLang="ja-JP" dirty="0">
                <a:ea typeface="+mj-ea"/>
              </a:rPr>
              <a:t>Scenario, </a:t>
            </a:r>
          </a:p>
          <a:p>
            <a:r>
              <a:rPr lang="en-US" altLang="ja-JP" dirty="0">
                <a:ea typeface="+mj-ea"/>
              </a:rPr>
              <a:t>which generally clarifies how to create social value by statisticians.</a:t>
            </a:r>
          </a:p>
          <a:p>
            <a:r>
              <a:rPr lang="en-US" altLang="ja-JP" dirty="0">
                <a:ea typeface="+mj-ea"/>
              </a:rPr>
              <a:t> </a:t>
            </a:r>
          </a:p>
          <a:p>
            <a:r>
              <a:rPr lang="en-US" altLang="ja-JP" dirty="0">
                <a:ea typeface="+mj-ea"/>
              </a:rPr>
              <a:t>If some one notice some non-ignorable gap between expectation and observation in the Check phase of PDCA, </a:t>
            </a:r>
          </a:p>
          <a:p>
            <a:r>
              <a:rPr lang="en-US" altLang="ja-JP" dirty="0">
                <a:ea typeface="+mj-ea"/>
              </a:rPr>
              <a:t>it shall be a trigger to start the other cycle for problem</a:t>
            </a:r>
            <a:r>
              <a:rPr lang="en-US" altLang="ja-JP" baseline="0" dirty="0">
                <a:ea typeface="+mj-ea"/>
              </a:rPr>
              <a:t> solving</a:t>
            </a:r>
            <a:r>
              <a:rPr lang="en-US" altLang="ja-JP" dirty="0">
                <a:ea typeface="+mj-ea"/>
              </a:rPr>
              <a:t>, </a:t>
            </a:r>
          </a:p>
          <a:p>
            <a:endParaRPr lang="en-US" altLang="ja-JP" dirty="0">
              <a:ea typeface="+mj-ea"/>
            </a:endParaRPr>
          </a:p>
          <a:p>
            <a:r>
              <a:rPr lang="en-US" altLang="ja-JP" dirty="0">
                <a:ea typeface="+mj-ea"/>
              </a:rPr>
              <a:t>so Check in PDCA and finding problem in the second cycle </a:t>
            </a:r>
          </a:p>
          <a:p>
            <a:r>
              <a:rPr lang="en-US" altLang="ja-JP" dirty="0">
                <a:ea typeface="+mj-ea"/>
              </a:rPr>
              <a:t>are in a sense simultaneously occurred.</a:t>
            </a:r>
          </a:p>
          <a:p>
            <a:endParaRPr lang="en-US" altLang="ja-JP" dirty="0">
              <a:ea typeface="+mj-ea"/>
            </a:endParaRPr>
          </a:p>
          <a:p>
            <a:r>
              <a:rPr lang="en-US" altLang="ja-JP" dirty="0">
                <a:ea typeface="+mj-ea"/>
              </a:rPr>
              <a:t>Next phase to decide solution strategy may not use quantitative tools, </a:t>
            </a:r>
          </a:p>
          <a:p>
            <a:r>
              <a:rPr lang="en-US" altLang="ja-JP" dirty="0">
                <a:ea typeface="+mj-ea"/>
              </a:rPr>
              <a:t>but I believe </a:t>
            </a:r>
          </a:p>
          <a:p>
            <a:r>
              <a:rPr lang="en-US" altLang="ja-JP" dirty="0">
                <a:ea typeface="+mj-ea"/>
              </a:rPr>
              <a:t>this inductive thinking stage using expert knowledge may</a:t>
            </a:r>
            <a:r>
              <a:rPr lang="en-US" altLang="ja-JP" baseline="0" dirty="0">
                <a:ea typeface="+mj-ea"/>
              </a:rPr>
              <a:t> be</a:t>
            </a:r>
            <a:r>
              <a:rPr lang="en-US" altLang="ja-JP" dirty="0">
                <a:ea typeface="+mj-ea"/>
              </a:rPr>
              <a:t> the most</a:t>
            </a:r>
            <a:r>
              <a:rPr lang="ja-JP" altLang="en-US" dirty="0">
                <a:ea typeface="+mj-ea"/>
              </a:rPr>
              <a:t> </a:t>
            </a:r>
            <a:r>
              <a:rPr lang="en-US" altLang="ja-JP" dirty="0">
                <a:ea typeface="+mj-ea"/>
              </a:rPr>
              <a:t>essential part of problem solving.</a:t>
            </a:r>
          </a:p>
          <a:p>
            <a:endParaRPr lang="en-US" altLang="ja-JP" dirty="0">
              <a:ea typeface="+mj-ea"/>
            </a:endParaRPr>
          </a:p>
          <a:p>
            <a:r>
              <a:rPr lang="en-US" altLang="ja-JP" dirty="0">
                <a:ea typeface="+mj-ea"/>
              </a:rPr>
              <a:t>After the Solution Strategy phase, </a:t>
            </a:r>
          </a:p>
          <a:p>
            <a:r>
              <a:rPr lang="en-US" altLang="ja-JP" dirty="0">
                <a:ea typeface="+mj-ea"/>
              </a:rPr>
              <a:t>they will collect the</a:t>
            </a:r>
            <a:r>
              <a:rPr lang="ja-JP" altLang="en-US" dirty="0">
                <a:ea typeface="+mj-ea"/>
              </a:rPr>
              <a:t>　</a:t>
            </a:r>
            <a:r>
              <a:rPr lang="en-US" altLang="ja-JP" dirty="0">
                <a:ea typeface="+mj-ea"/>
              </a:rPr>
              <a:t>necessary information systematically. </a:t>
            </a:r>
          </a:p>
          <a:p>
            <a:endParaRPr lang="en-US" altLang="ja-JP" dirty="0">
              <a:ea typeface="+mj-ea"/>
            </a:endParaRPr>
          </a:p>
          <a:p>
            <a:r>
              <a:rPr lang="en-US" altLang="ja-JP" dirty="0">
                <a:ea typeface="+mj-ea"/>
              </a:rPr>
              <a:t>And they will also</a:t>
            </a:r>
            <a:r>
              <a:rPr lang="en-US" altLang="ja-JP" baseline="0" dirty="0">
                <a:ea typeface="+mj-ea"/>
              </a:rPr>
              <a:t> </a:t>
            </a:r>
            <a:r>
              <a:rPr lang="en-US" altLang="ja-JP" dirty="0">
                <a:ea typeface="+mj-ea"/>
              </a:rPr>
              <a:t>analyze the collected information maybe statistically.</a:t>
            </a:r>
          </a:p>
          <a:p>
            <a:endParaRPr lang="en-US" altLang="ja-JP" dirty="0">
              <a:ea typeface="+mj-ea"/>
            </a:endParaRPr>
          </a:p>
          <a:p>
            <a:r>
              <a:rPr lang="en-US" altLang="ja-JP" dirty="0">
                <a:ea typeface="+mj-ea"/>
              </a:rPr>
              <a:t>Then they can get the plan to optimized solution in conclusion</a:t>
            </a:r>
            <a:r>
              <a:rPr lang="ja-JP" altLang="en-US" baseline="0" dirty="0">
                <a:ea typeface="+mj-ea"/>
              </a:rPr>
              <a:t> </a:t>
            </a:r>
            <a:r>
              <a:rPr lang="en-US" altLang="ja-JP" dirty="0">
                <a:ea typeface="+mj-ea"/>
              </a:rPr>
              <a:t>after some confirmatory observation, </a:t>
            </a:r>
          </a:p>
          <a:p>
            <a:r>
              <a:rPr lang="en-US" altLang="ja-JP" dirty="0">
                <a:ea typeface="+mj-ea"/>
              </a:rPr>
              <a:t>and finally they can return to</a:t>
            </a:r>
            <a:r>
              <a:rPr lang="en-US" altLang="ja-JP" baseline="0" dirty="0">
                <a:ea typeface="+mj-ea"/>
              </a:rPr>
              <a:t> </a:t>
            </a:r>
            <a:r>
              <a:rPr lang="en-US" altLang="ja-JP" dirty="0">
                <a:ea typeface="+mj-ea"/>
              </a:rPr>
              <a:t>the Action and Plan phases of their daily management </a:t>
            </a:r>
          </a:p>
          <a:p>
            <a:r>
              <a:rPr lang="en-US" altLang="ja-JP" dirty="0">
                <a:ea typeface="+mj-ea"/>
              </a:rPr>
              <a:t>into which the solution is concretely implemented.</a:t>
            </a:r>
          </a:p>
          <a:p>
            <a:endParaRPr lang="en-US" altLang="ja-JP" dirty="0">
              <a:ea typeface="+mj-ea"/>
            </a:endParaRPr>
          </a:p>
          <a:p>
            <a:r>
              <a:rPr lang="en-US" altLang="ja-JP" dirty="0">
                <a:ea typeface="+mj-ea"/>
              </a:rPr>
              <a:t>I would personally recommend that </a:t>
            </a:r>
          </a:p>
          <a:p>
            <a:r>
              <a:rPr lang="en-US" altLang="ja-JP" dirty="0">
                <a:ea typeface="+mj-ea"/>
              </a:rPr>
              <a:t>the government should utilize official statistics more actively and systematically, </a:t>
            </a:r>
          </a:p>
          <a:p>
            <a:r>
              <a:rPr lang="en-US" altLang="ja-JP" dirty="0">
                <a:ea typeface="+mj-ea"/>
              </a:rPr>
              <a:t>particularly for the social</a:t>
            </a:r>
            <a:r>
              <a:rPr lang="en-US" altLang="ja-JP" baseline="0" dirty="0">
                <a:ea typeface="+mj-ea"/>
              </a:rPr>
              <a:t> </a:t>
            </a:r>
            <a:r>
              <a:rPr lang="en-US" altLang="ja-JP" dirty="0">
                <a:ea typeface="+mj-ea"/>
              </a:rPr>
              <a:t>problem finding phase, </a:t>
            </a:r>
          </a:p>
          <a:p>
            <a:r>
              <a:rPr lang="en-US" altLang="ja-JP" dirty="0">
                <a:ea typeface="+mj-ea"/>
              </a:rPr>
              <a:t>by detecting significant regional or temporal differences relevant with potential social risk. </a:t>
            </a:r>
          </a:p>
        </p:txBody>
      </p:sp>
      <p:sp>
        <p:nvSpPr>
          <p:cNvPr id="6758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defRPr kumimoji="1">
                <a:solidFill>
                  <a:schemeClr val="tx1"/>
                </a:solidFill>
                <a:latin typeface="Arial" panose="020B0604020202020204" pitchFamily="34" charset="0"/>
                <a:ea typeface="ＭＳ Ｐゴシック" panose="020B0600070205080204" pitchFamily="50" charset="-128"/>
              </a:defRPr>
            </a:lvl1pPr>
            <a:lvl2pPr marL="742950" indent="-285750" defTabSz="919163">
              <a:defRPr kumimoji="1">
                <a:solidFill>
                  <a:schemeClr val="tx1"/>
                </a:solidFill>
                <a:latin typeface="Arial" panose="020B0604020202020204" pitchFamily="34" charset="0"/>
                <a:ea typeface="ＭＳ Ｐゴシック" panose="020B0600070205080204" pitchFamily="50" charset="-128"/>
              </a:defRPr>
            </a:lvl2pPr>
            <a:lvl3pPr marL="1143000" indent="-228600" defTabSz="919163">
              <a:defRPr kumimoji="1">
                <a:solidFill>
                  <a:schemeClr val="tx1"/>
                </a:solidFill>
                <a:latin typeface="Arial" panose="020B0604020202020204" pitchFamily="34" charset="0"/>
                <a:ea typeface="ＭＳ Ｐゴシック" panose="020B0600070205080204" pitchFamily="50" charset="-128"/>
              </a:defRPr>
            </a:lvl3pPr>
            <a:lvl4pPr marL="1600200" indent="-228600" defTabSz="919163">
              <a:defRPr kumimoji="1">
                <a:solidFill>
                  <a:schemeClr val="tx1"/>
                </a:solidFill>
                <a:latin typeface="Arial" panose="020B0604020202020204" pitchFamily="34" charset="0"/>
                <a:ea typeface="ＭＳ Ｐゴシック" panose="020B0600070205080204" pitchFamily="50" charset="-128"/>
              </a:defRPr>
            </a:lvl4pPr>
            <a:lvl5pPr marL="2057400" indent="-228600" defTabSz="919163">
              <a:defRPr kumimoji="1">
                <a:solidFill>
                  <a:schemeClr val="tx1"/>
                </a:solidFill>
                <a:latin typeface="Arial" panose="020B0604020202020204" pitchFamily="34" charset="0"/>
                <a:ea typeface="ＭＳ Ｐゴシック" panose="020B0600070205080204" pitchFamily="50" charset="-128"/>
              </a:defRPr>
            </a:lvl5pPr>
            <a:lvl6pPr marL="2514600" indent="-228600" defTabSz="91916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91916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91916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919163"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E7B92F04-8EC4-4DFC-8533-AB05882B9C9F}" type="slidenum">
              <a:rPr lang="ja-JP" altLang="en-US" smtClean="0">
                <a:latin typeface="Times New Roman" panose="02020603050405020304" pitchFamily="18" charset="0"/>
              </a:rPr>
              <a:pPr/>
              <a:t>5</a:t>
            </a:fld>
            <a:endParaRPr lang="ja-JP" altLang="en-US" dirty="0">
              <a:latin typeface="Times New Roman" panose="02020603050405020304" pitchFamily="18" charset="0"/>
            </a:endParaRPr>
          </a:p>
        </p:txBody>
      </p:sp>
    </p:spTree>
    <p:extLst>
      <p:ext uri="{BB962C8B-B14F-4D97-AF65-F5344CB8AC3E}">
        <p14:creationId xmlns:p14="http://schemas.microsoft.com/office/powerpoint/2010/main" val="742912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Nowadays not only professional statisticians,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but also data driven consultation industry shall benefit from great economic value creation from big data.</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In fact we can certainly enjoy the value of data visualization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through big data collecting and curating for effective decision making.</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We may also enjoy the economic value of prediction of our future life from the strategic data analyses.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Not only private industries but central or local governments should attend the activities on this data driven revolution.</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Anyway,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this is my basic assessment of the big data era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that leads to a new way and mission for official statistics.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The new ways mean how to utilize new inputs along this value chain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in order to attain quality and excellence of our official statistics,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and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ea typeface="+mj-ea"/>
              </a:rPr>
              <a:t>the new missions shall be acceleration of this data driven value creation by our outputs.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So </a:t>
            </a:r>
            <a:r>
              <a:rPr kumimoji="1" lang="ja-JP" altLang="en-US" baseline="0" dirty="0" err="1"/>
              <a:t>ｍ</a:t>
            </a:r>
            <a:r>
              <a:rPr kumimoji="1" lang="en-US" altLang="ja-JP" baseline="0" dirty="0"/>
              <a:t>y presentation should be divided in two parts.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first part is when using big data as input for our new ways.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second part is to make official statistics the input to the big data society for our new mission.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ea typeface="+mj-ea"/>
            </a:endParaRPr>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6</a:t>
            </a:fld>
            <a:endParaRPr kumimoji="1" lang="ja-JP" altLang="en-US" dirty="0"/>
          </a:p>
        </p:txBody>
      </p:sp>
    </p:spTree>
    <p:extLst>
      <p:ext uri="{BB962C8B-B14F-4D97-AF65-F5344CB8AC3E}">
        <p14:creationId xmlns:p14="http://schemas.microsoft.com/office/powerpoint/2010/main" val="300750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For the input for official statistics for the new way,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 lot of similar private data are available from access panel or web scraping nowadays.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And there is a need to use this type of big data for official statistics.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In fact the survey environment of official statistics is getting worse and non-responders have also increased unfortunately,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while it is quite difficult to increase the sample size due to restrictions on the statistical budget.</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Therefore,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in order to maintain and improve the accuracy of official statistics,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it is necessary to consider using corresponding private big data.</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Unlike public statistical data, private big data is normally observed at all times.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If we can establish a method to utilize private data for formulating public statistical data,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it may be possible for users of the private data to obtain timely and unbiased information.</a:t>
            </a:r>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7</a:t>
            </a:fld>
            <a:endParaRPr kumimoji="1" lang="ja-JP" altLang="en-US" dirty="0"/>
          </a:p>
        </p:txBody>
      </p:sp>
    </p:spTree>
    <p:extLst>
      <p:ext uri="{BB962C8B-B14F-4D97-AF65-F5344CB8AC3E}">
        <p14:creationId xmlns:p14="http://schemas.microsoft.com/office/powerpoint/2010/main" val="1384998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The other case is when the official statistical survey itself is part of big data for our new mission.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But the demands of users of industry, academia might be so different, respectively.</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For example,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researchers want to analyze micro data by themselves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while industries want to access macro data from our survey more easily,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We shall be not only preparing official statistics but also responding to these diverse needs.</a:t>
            </a:r>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8</a:t>
            </a:fld>
            <a:endParaRPr kumimoji="1" lang="ja-JP" altLang="en-US" dirty="0"/>
          </a:p>
        </p:txBody>
      </p:sp>
    </p:spTree>
    <p:extLst>
      <p:ext uri="{BB962C8B-B14F-4D97-AF65-F5344CB8AC3E}">
        <p14:creationId xmlns:p14="http://schemas.microsoft.com/office/powerpoint/2010/main" val="289535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9663" y="238125"/>
            <a:ext cx="3503612" cy="2627313"/>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Now</a:t>
            </a:r>
            <a:r>
              <a:rPr kumimoji="1" lang="ja-JP" altLang="en-US" baseline="0" dirty="0"/>
              <a:t> </a:t>
            </a:r>
            <a:r>
              <a:rPr kumimoji="1" lang="en-US" altLang="ja-JP" baseline="0" dirty="0"/>
              <a:t>I</a:t>
            </a:r>
            <a:r>
              <a:rPr kumimoji="1" lang="ja-JP" altLang="en-US" baseline="0" dirty="0"/>
              <a:t> </a:t>
            </a:r>
            <a:r>
              <a:rPr kumimoji="1" lang="en-US" altLang="ja-JP" baseline="0" dirty="0"/>
              <a:t>will</a:t>
            </a:r>
            <a:r>
              <a:rPr kumimoji="1" lang="ja-JP" altLang="en-US" baseline="0" dirty="0"/>
              <a:t> </a:t>
            </a:r>
            <a:r>
              <a:rPr kumimoji="1" lang="en-US" altLang="ja-JP" baseline="0" dirty="0"/>
              <a:t>introduce a few cases of new inputs for our new ways,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those are POS data and other big data.</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B212939C-9417-40D8-9C7B-1A551D8AF5B4}" type="slidenum">
              <a:rPr kumimoji="1" lang="ja-JP" altLang="en-US" smtClean="0"/>
              <a:t>9</a:t>
            </a:fld>
            <a:endParaRPr kumimoji="1" lang="ja-JP" altLang="en-US" dirty="0"/>
          </a:p>
        </p:txBody>
      </p:sp>
    </p:spTree>
    <p:extLst>
      <p:ext uri="{BB962C8B-B14F-4D97-AF65-F5344CB8AC3E}">
        <p14:creationId xmlns:p14="http://schemas.microsoft.com/office/powerpoint/2010/main" val="355892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2020/1/9</a:t>
            </a:r>
            <a:endParaRPr kumimoji="1" lang="ja-JP" altLang="en-US"/>
          </a:p>
        </p:txBody>
      </p:sp>
      <p:sp>
        <p:nvSpPr>
          <p:cNvPr id="5" name="Footer Placeholder 4"/>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6" name="Slide Number Placeholder 5"/>
          <p:cNvSpPr>
            <a:spLocks noGrp="1"/>
          </p:cNvSpPr>
          <p:nvPr>
            <p:ph type="sldNum" sz="quarter" idx="12"/>
          </p:nvPr>
        </p:nvSpPr>
        <p:spPr/>
        <p:txBody>
          <a:body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260406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2020/1/9</a:t>
            </a:r>
            <a:endParaRPr kumimoji="1" lang="ja-JP" altLang="en-US"/>
          </a:p>
        </p:txBody>
      </p:sp>
      <p:sp>
        <p:nvSpPr>
          <p:cNvPr id="5" name="Footer Placeholder 4"/>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6" name="Slide Number Placeholder 5"/>
          <p:cNvSpPr>
            <a:spLocks noGrp="1"/>
          </p:cNvSpPr>
          <p:nvPr>
            <p:ph type="sldNum" sz="quarter" idx="12"/>
          </p:nvPr>
        </p:nvSpPr>
        <p:spPr/>
        <p:txBody>
          <a:body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3234790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2020/1/9</a:t>
            </a:r>
            <a:endParaRPr kumimoji="1" lang="ja-JP" altLang="en-US"/>
          </a:p>
        </p:txBody>
      </p:sp>
      <p:sp>
        <p:nvSpPr>
          <p:cNvPr id="5" name="Footer Placeholder 4"/>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6" name="Slide Number Placeholder 5"/>
          <p:cNvSpPr>
            <a:spLocks noGrp="1"/>
          </p:cNvSpPr>
          <p:nvPr>
            <p:ph type="sldNum" sz="quarter" idx="12"/>
          </p:nvPr>
        </p:nvSpPr>
        <p:spPr/>
        <p:txBody>
          <a:body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2532555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0" y="2"/>
            <a:ext cx="9144000" cy="548599"/>
          </a:xfrm>
        </p:spPr>
        <p:txBody>
          <a:bodyPr>
            <a:normAutofit/>
          </a:bodyPr>
          <a:lstStyle>
            <a:lvl1pPr algn="l">
              <a:defRPr sz="2585">
                <a:latin typeface="Calibri" panose="020F0502020204030204" pitchFamily="34" charset="0"/>
              </a:defRPr>
            </a:lvl1pPr>
          </a:lstStyle>
          <a:p>
            <a:r>
              <a:rPr kumimoji="1" lang="ja-JP" altLang="en-US" dirty="0"/>
              <a:t>マスター タイトルの書式設定</a:t>
            </a:r>
          </a:p>
        </p:txBody>
      </p:sp>
      <p:sp>
        <p:nvSpPr>
          <p:cNvPr id="3" name="日付プレースホルダー 2"/>
          <p:cNvSpPr>
            <a:spLocks noGrp="1"/>
          </p:cNvSpPr>
          <p:nvPr>
            <p:ph type="dt" sz="half" idx="10"/>
          </p:nvPr>
        </p:nvSpPr>
        <p:spPr/>
        <p:txBody>
          <a:bodyPr/>
          <a:lstStyle>
            <a:lvl1pPr>
              <a:defRPr>
                <a:latin typeface="Calibri" panose="020F0502020204030204" pitchFamily="34" charset="0"/>
              </a:defRPr>
            </a:lvl1pPr>
          </a:lstStyle>
          <a:p>
            <a:r>
              <a:rPr lang="en-US" altLang="ja-JP"/>
              <a:t>2020/1/9</a:t>
            </a:r>
            <a:endParaRPr lang="ja-JP" altLang="en-US" dirty="0"/>
          </a:p>
        </p:txBody>
      </p:sp>
      <p:sp>
        <p:nvSpPr>
          <p:cNvPr id="4" name="フッター プレースホルダー 3"/>
          <p:cNvSpPr>
            <a:spLocks noGrp="1"/>
          </p:cNvSpPr>
          <p:nvPr>
            <p:ph type="ftr" sz="quarter" idx="11"/>
          </p:nvPr>
        </p:nvSpPr>
        <p:spPr/>
        <p:txBody>
          <a:bodyPr/>
          <a:lstStyle>
            <a:lvl1pPr>
              <a:defRPr>
                <a:latin typeface="Calibri" panose="020F0502020204030204" pitchFamily="34" charset="0"/>
              </a:defRPr>
            </a:lvl1pPr>
          </a:lstStyle>
          <a:p>
            <a:r>
              <a:rPr lang="en-US" altLang="ja-JP"/>
              <a:t>Introduction to Data and Resources Available at Statistics Bureau Japan</a:t>
            </a:r>
            <a:endParaRPr lang="ja-JP" altLang="en-US" dirty="0"/>
          </a:p>
        </p:txBody>
      </p:sp>
      <p:sp>
        <p:nvSpPr>
          <p:cNvPr id="5" name="スライド番号プレースホルダー 4"/>
          <p:cNvSpPr>
            <a:spLocks noGrp="1"/>
          </p:cNvSpPr>
          <p:nvPr>
            <p:ph type="sldNum" sz="quarter" idx="12"/>
          </p:nvPr>
        </p:nvSpPr>
        <p:spPr/>
        <p:txBody>
          <a:bodyPr/>
          <a:lstStyle>
            <a:lvl1pPr>
              <a:defRPr>
                <a:latin typeface="Calibri" panose="020F0502020204030204" pitchFamily="34" charset="0"/>
              </a:defRPr>
            </a:lvl1pPr>
          </a:lstStyle>
          <a:p>
            <a:fld id="{D2D8002D-B5B0-4BAC-B1F6-782DDCCE6D9C}" type="slidenum">
              <a:rPr lang="ja-JP" altLang="en-US" smtClean="0"/>
              <a:pPr/>
              <a:t>‹#›</a:t>
            </a:fld>
            <a:endParaRPr lang="ja-JP" altLang="en-US" dirty="0"/>
          </a:p>
        </p:txBody>
      </p:sp>
      <p:sp>
        <p:nvSpPr>
          <p:cNvPr id="7" name="角丸四角形 6"/>
          <p:cNvSpPr/>
          <p:nvPr userDrawn="1"/>
        </p:nvSpPr>
        <p:spPr>
          <a:xfrm>
            <a:off x="115766" y="548600"/>
            <a:ext cx="7976088" cy="36512"/>
          </a:xfrm>
          <a:prstGeom prst="roundRect">
            <a:avLst/>
          </a:prstGeom>
          <a:gradFill flip="none" rotWithShape="1">
            <a:gsLst>
              <a:gs pos="0">
                <a:schemeClr val="tx2"/>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kumimoji="1" lang="ja-JP" altLang="en-US" sz="1662" dirty="0"/>
          </a:p>
        </p:txBody>
      </p:sp>
      <p:sp>
        <p:nvSpPr>
          <p:cNvPr id="8" name="角丸四角形 7"/>
          <p:cNvSpPr/>
          <p:nvPr userDrawn="1"/>
        </p:nvSpPr>
        <p:spPr>
          <a:xfrm>
            <a:off x="1046290" y="585115"/>
            <a:ext cx="7974623" cy="36513"/>
          </a:xfrm>
          <a:prstGeom prst="roundRect">
            <a:avLst/>
          </a:prstGeom>
          <a:gradFill flip="none" rotWithShape="1">
            <a:gsLst>
              <a:gs pos="0">
                <a:schemeClr val="tx2"/>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kumimoji="1" lang="ja-JP" altLang="en-US" sz="1662" dirty="0"/>
          </a:p>
        </p:txBody>
      </p:sp>
      <p:pic>
        <p:nvPicPr>
          <p:cNvPr id="9" name="Picture 2" descr="P:\センターロゴデータ20040412\Rogo1(NSTAC入).jpg"/>
          <p:cNvPicPr>
            <a:picLocks noChangeAspect="1" noChangeArrowheads="1"/>
          </p:cNvPicPr>
          <p:nvPr userDrawn="1"/>
        </p:nvPicPr>
        <p:blipFill>
          <a:blip r:embed="rId2" cstate="print"/>
          <a:srcRect/>
          <a:stretch>
            <a:fillRect/>
          </a:stretch>
        </p:blipFill>
        <p:spPr bwMode="auto">
          <a:xfrm>
            <a:off x="8635340" y="0"/>
            <a:ext cx="508661" cy="490958"/>
          </a:xfrm>
          <a:prstGeom prst="rect">
            <a:avLst/>
          </a:prstGeom>
          <a:noFill/>
        </p:spPr>
      </p:pic>
      <p:sp>
        <p:nvSpPr>
          <p:cNvPr id="10" name="コンテンツ プレースホルダー 2"/>
          <p:cNvSpPr>
            <a:spLocks noGrp="1"/>
          </p:cNvSpPr>
          <p:nvPr>
            <p:ph idx="1"/>
          </p:nvPr>
        </p:nvSpPr>
        <p:spPr>
          <a:xfrm>
            <a:off x="628651" y="980729"/>
            <a:ext cx="7886700" cy="519623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891847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0" y="2"/>
            <a:ext cx="9144000" cy="548599"/>
          </a:xfrm>
        </p:spPr>
        <p:txBody>
          <a:bodyPr>
            <a:normAutofit/>
          </a:bodyPr>
          <a:lstStyle>
            <a:lvl1pPr algn="l">
              <a:defRPr sz="2585">
                <a:latin typeface="Calibri" panose="020F0502020204030204" pitchFamily="34" charset="0"/>
              </a:defRPr>
            </a:lvl1pPr>
          </a:lstStyle>
          <a:p>
            <a:r>
              <a:rPr kumimoji="1" lang="ja-JP" altLang="en-US" dirty="0"/>
              <a:t>マスター タイトルの書式設定</a:t>
            </a:r>
          </a:p>
        </p:txBody>
      </p:sp>
      <p:sp>
        <p:nvSpPr>
          <p:cNvPr id="3" name="日付プレースホルダー 2"/>
          <p:cNvSpPr>
            <a:spLocks noGrp="1"/>
          </p:cNvSpPr>
          <p:nvPr>
            <p:ph type="dt" sz="half" idx="10"/>
          </p:nvPr>
        </p:nvSpPr>
        <p:spPr/>
        <p:txBody>
          <a:bodyPr/>
          <a:lstStyle>
            <a:lvl1pPr>
              <a:defRPr>
                <a:latin typeface="Calibri" panose="020F0502020204030204" pitchFamily="34" charset="0"/>
              </a:defRPr>
            </a:lvl1pPr>
          </a:lstStyle>
          <a:p>
            <a:r>
              <a:rPr lang="en-US" altLang="ja-JP"/>
              <a:t>2020/1/9</a:t>
            </a:r>
            <a:endParaRPr lang="ja-JP" altLang="en-US" dirty="0"/>
          </a:p>
        </p:txBody>
      </p:sp>
      <p:sp>
        <p:nvSpPr>
          <p:cNvPr id="4" name="フッター プレースホルダー 3"/>
          <p:cNvSpPr>
            <a:spLocks noGrp="1"/>
          </p:cNvSpPr>
          <p:nvPr>
            <p:ph type="ftr" sz="quarter" idx="11"/>
          </p:nvPr>
        </p:nvSpPr>
        <p:spPr/>
        <p:txBody>
          <a:bodyPr/>
          <a:lstStyle>
            <a:lvl1pPr>
              <a:defRPr>
                <a:latin typeface="Calibri" panose="020F0502020204030204" pitchFamily="34" charset="0"/>
              </a:defRPr>
            </a:lvl1pPr>
          </a:lstStyle>
          <a:p>
            <a:r>
              <a:rPr lang="en-US" altLang="ja-JP"/>
              <a:t>Introduction to Data and Resources Available at Statistics Bureau Japan</a:t>
            </a:r>
            <a:endParaRPr lang="ja-JP" altLang="en-US" dirty="0"/>
          </a:p>
        </p:txBody>
      </p:sp>
      <p:sp>
        <p:nvSpPr>
          <p:cNvPr id="5" name="スライド番号プレースホルダー 4"/>
          <p:cNvSpPr>
            <a:spLocks noGrp="1"/>
          </p:cNvSpPr>
          <p:nvPr>
            <p:ph type="sldNum" sz="quarter" idx="12"/>
          </p:nvPr>
        </p:nvSpPr>
        <p:spPr/>
        <p:txBody>
          <a:bodyPr/>
          <a:lstStyle>
            <a:lvl1pPr>
              <a:defRPr>
                <a:latin typeface="Calibri" panose="020F0502020204030204" pitchFamily="34" charset="0"/>
              </a:defRPr>
            </a:lvl1pPr>
          </a:lstStyle>
          <a:p>
            <a:fld id="{D2D8002D-B5B0-4BAC-B1F6-782DDCCE6D9C}" type="slidenum">
              <a:rPr lang="ja-JP" altLang="en-US" smtClean="0"/>
              <a:pPr/>
              <a:t>‹#›</a:t>
            </a:fld>
            <a:endParaRPr lang="ja-JP" altLang="en-US" dirty="0"/>
          </a:p>
        </p:txBody>
      </p:sp>
      <p:sp>
        <p:nvSpPr>
          <p:cNvPr id="7" name="角丸四角形 6"/>
          <p:cNvSpPr/>
          <p:nvPr userDrawn="1"/>
        </p:nvSpPr>
        <p:spPr>
          <a:xfrm>
            <a:off x="115766" y="548600"/>
            <a:ext cx="7976088" cy="36512"/>
          </a:xfrm>
          <a:prstGeom prst="roundRect">
            <a:avLst/>
          </a:prstGeom>
          <a:gradFill flip="none" rotWithShape="1">
            <a:gsLst>
              <a:gs pos="0">
                <a:schemeClr val="tx2"/>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kumimoji="1" lang="ja-JP" altLang="en-US" sz="1662" dirty="0"/>
          </a:p>
        </p:txBody>
      </p:sp>
      <p:sp>
        <p:nvSpPr>
          <p:cNvPr id="8" name="角丸四角形 7"/>
          <p:cNvSpPr/>
          <p:nvPr userDrawn="1"/>
        </p:nvSpPr>
        <p:spPr>
          <a:xfrm>
            <a:off x="1046290" y="585115"/>
            <a:ext cx="7974623" cy="36513"/>
          </a:xfrm>
          <a:prstGeom prst="roundRect">
            <a:avLst/>
          </a:prstGeom>
          <a:gradFill flip="none" rotWithShape="1">
            <a:gsLst>
              <a:gs pos="0">
                <a:schemeClr val="tx2"/>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kumimoji="1" lang="ja-JP" altLang="en-US" sz="1662" dirty="0"/>
          </a:p>
        </p:txBody>
      </p:sp>
      <p:pic>
        <p:nvPicPr>
          <p:cNvPr id="9" name="Picture 2" descr="P:\センターロゴデータ20040412\Rogo1(NSTAC入).jpg"/>
          <p:cNvPicPr>
            <a:picLocks noChangeAspect="1" noChangeArrowheads="1"/>
          </p:cNvPicPr>
          <p:nvPr userDrawn="1"/>
        </p:nvPicPr>
        <p:blipFill>
          <a:blip r:embed="rId2" cstate="print"/>
          <a:srcRect/>
          <a:stretch>
            <a:fillRect/>
          </a:stretch>
        </p:blipFill>
        <p:spPr bwMode="auto">
          <a:xfrm>
            <a:off x="8635340" y="0"/>
            <a:ext cx="508661" cy="490958"/>
          </a:xfrm>
          <a:prstGeom prst="rect">
            <a:avLst/>
          </a:prstGeom>
          <a:noFill/>
        </p:spPr>
      </p:pic>
      <p:sp>
        <p:nvSpPr>
          <p:cNvPr id="10" name="コンテンツ プレースホルダー 2"/>
          <p:cNvSpPr>
            <a:spLocks noGrp="1"/>
          </p:cNvSpPr>
          <p:nvPr>
            <p:ph idx="1"/>
          </p:nvPr>
        </p:nvSpPr>
        <p:spPr>
          <a:xfrm>
            <a:off x="628651" y="980729"/>
            <a:ext cx="7886700" cy="519623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1946993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0" y="2"/>
            <a:ext cx="9144000" cy="548599"/>
          </a:xfrm>
        </p:spPr>
        <p:txBody>
          <a:bodyPr>
            <a:normAutofit/>
          </a:bodyPr>
          <a:lstStyle>
            <a:lvl1pPr algn="l">
              <a:defRPr sz="2585">
                <a:latin typeface="Calibri" panose="020F0502020204030204" pitchFamily="34" charset="0"/>
              </a:defRPr>
            </a:lvl1pPr>
          </a:lstStyle>
          <a:p>
            <a:r>
              <a:rPr kumimoji="1" lang="ja-JP" altLang="en-US" dirty="0"/>
              <a:t>マスター タイトルの書式設定</a:t>
            </a:r>
          </a:p>
        </p:txBody>
      </p:sp>
      <p:sp>
        <p:nvSpPr>
          <p:cNvPr id="3" name="日付プレースホルダー 2"/>
          <p:cNvSpPr>
            <a:spLocks noGrp="1"/>
          </p:cNvSpPr>
          <p:nvPr>
            <p:ph type="dt" sz="half" idx="10"/>
          </p:nvPr>
        </p:nvSpPr>
        <p:spPr/>
        <p:txBody>
          <a:bodyPr/>
          <a:lstStyle>
            <a:lvl1pPr>
              <a:defRPr>
                <a:latin typeface="Calibri" panose="020F0502020204030204" pitchFamily="34" charset="0"/>
              </a:defRPr>
            </a:lvl1pPr>
          </a:lstStyle>
          <a:p>
            <a:r>
              <a:rPr lang="en-US" altLang="ja-JP"/>
              <a:t>2020/1/9</a:t>
            </a:r>
            <a:endParaRPr lang="ja-JP" altLang="en-US" dirty="0"/>
          </a:p>
        </p:txBody>
      </p:sp>
      <p:sp>
        <p:nvSpPr>
          <p:cNvPr id="4" name="フッター プレースホルダー 3"/>
          <p:cNvSpPr>
            <a:spLocks noGrp="1"/>
          </p:cNvSpPr>
          <p:nvPr>
            <p:ph type="ftr" sz="quarter" idx="11"/>
          </p:nvPr>
        </p:nvSpPr>
        <p:spPr/>
        <p:txBody>
          <a:bodyPr/>
          <a:lstStyle>
            <a:lvl1pPr>
              <a:defRPr>
                <a:latin typeface="Calibri" panose="020F0502020204030204" pitchFamily="34" charset="0"/>
              </a:defRPr>
            </a:lvl1pPr>
          </a:lstStyle>
          <a:p>
            <a:r>
              <a:rPr lang="en-US" altLang="ja-JP"/>
              <a:t>Introduction to Data and Resources Available at Statistics Bureau Japan</a:t>
            </a:r>
            <a:endParaRPr lang="ja-JP" altLang="en-US" dirty="0"/>
          </a:p>
        </p:txBody>
      </p:sp>
      <p:sp>
        <p:nvSpPr>
          <p:cNvPr id="5" name="スライド番号プレースホルダー 4"/>
          <p:cNvSpPr>
            <a:spLocks noGrp="1"/>
          </p:cNvSpPr>
          <p:nvPr>
            <p:ph type="sldNum" sz="quarter" idx="12"/>
          </p:nvPr>
        </p:nvSpPr>
        <p:spPr/>
        <p:txBody>
          <a:bodyPr/>
          <a:lstStyle>
            <a:lvl1pPr>
              <a:defRPr>
                <a:latin typeface="Calibri" panose="020F0502020204030204" pitchFamily="34" charset="0"/>
              </a:defRPr>
            </a:lvl1pPr>
          </a:lstStyle>
          <a:p>
            <a:fld id="{D2D8002D-B5B0-4BAC-B1F6-782DDCCE6D9C}" type="slidenum">
              <a:rPr lang="ja-JP" altLang="en-US" smtClean="0"/>
              <a:pPr/>
              <a:t>‹#›</a:t>
            </a:fld>
            <a:endParaRPr lang="ja-JP" altLang="en-US" dirty="0"/>
          </a:p>
        </p:txBody>
      </p:sp>
      <p:sp>
        <p:nvSpPr>
          <p:cNvPr id="7" name="角丸四角形 6"/>
          <p:cNvSpPr/>
          <p:nvPr userDrawn="1"/>
        </p:nvSpPr>
        <p:spPr>
          <a:xfrm>
            <a:off x="115766" y="548600"/>
            <a:ext cx="7976088" cy="36512"/>
          </a:xfrm>
          <a:prstGeom prst="roundRect">
            <a:avLst/>
          </a:prstGeom>
          <a:gradFill flip="none" rotWithShape="1">
            <a:gsLst>
              <a:gs pos="0">
                <a:schemeClr val="tx2"/>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kumimoji="1" lang="ja-JP" altLang="en-US" sz="1662" dirty="0"/>
          </a:p>
        </p:txBody>
      </p:sp>
      <p:sp>
        <p:nvSpPr>
          <p:cNvPr id="8" name="角丸四角形 7"/>
          <p:cNvSpPr/>
          <p:nvPr userDrawn="1"/>
        </p:nvSpPr>
        <p:spPr>
          <a:xfrm>
            <a:off x="1046290" y="585115"/>
            <a:ext cx="7974623" cy="36513"/>
          </a:xfrm>
          <a:prstGeom prst="roundRect">
            <a:avLst/>
          </a:prstGeom>
          <a:gradFill flip="none" rotWithShape="1">
            <a:gsLst>
              <a:gs pos="0">
                <a:schemeClr val="tx2"/>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kumimoji="1" lang="ja-JP" altLang="en-US" sz="1662" dirty="0"/>
          </a:p>
        </p:txBody>
      </p:sp>
      <p:pic>
        <p:nvPicPr>
          <p:cNvPr id="9" name="Picture 2" descr="P:\センターロゴデータ20040412\Rogo1(NSTAC入).jpg"/>
          <p:cNvPicPr>
            <a:picLocks noChangeAspect="1" noChangeArrowheads="1"/>
          </p:cNvPicPr>
          <p:nvPr userDrawn="1"/>
        </p:nvPicPr>
        <p:blipFill>
          <a:blip r:embed="rId2" cstate="print"/>
          <a:srcRect/>
          <a:stretch>
            <a:fillRect/>
          </a:stretch>
        </p:blipFill>
        <p:spPr bwMode="auto">
          <a:xfrm>
            <a:off x="8635340" y="0"/>
            <a:ext cx="508661" cy="490958"/>
          </a:xfrm>
          <a:prstGeom prst="rect">
            <a:avLst/>
          </a:prstGeom>
          <a:noFill/>
        </p:spPr>
      </p:pic>
      <p:sp>
        <p:nvSpPr>
          <p:cNvPr id="10" name="コンテンツ プレースホルダー 2"/>
          <p:cNvSpPr>
            <a:spLocks noGrp="1"/>
          </p:cNvSpPr>
          <p:nvPr>
            <p:ph idx="1"/>
          </p:nvPr>
        </p:nvSpPr>
        <p:spPr>
          <a:xfrm>
            <a:off x="628651" y="980729"/>
            <a:ext cx="7886700" cy="519623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57801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2020/1/9</a:t>
            </a:r>
            <a:endParaRPr kumimoji="1" lang="ja-JP" altLang="en-US"/>
          </a:p>
        </p:txBody>
      </p:sp>
      <p:sp>
        <p:nvSpPr>
          <p:cNvPr id="5" name="Footer Placeholder 4"/>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6" name="Slide Number Placeholder 5"/>
          <p:cNvSpPr>
            <a:spLocks noGrp="1"/>
          </p:cNvSpPr>
          <p:nvPr>
            <p:ph type="sldNum" sz="quarter" idx="12"/>
          </p:nvPr>
        </p:nvSpPr>
        <p:spPr/>
        <p:txBody>
          <a:body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15880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2020/1/9</a:t>
            </a:r>
            <a:endParaRPr kumimoji="1" lang="ja-JP" altLang="en-US"/>
          </a:p>
        </p:txBody>
      </p:sp>
      <p:sp>
        <p:nvSpPr>
          <p:cNvPr id="5" name="Footer Placeholder 4"/>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6" name="Slide Number Placeholder 5"/>
          <p:cNvSpPr>
            <a:spLocks noGrp="1"/>
          </p:cNvSpPr>
          <p:nvPr>
            <p:ph type="sldNum" sz="quarter" idx="12"/>
          </p:nvPr>
        </p:nvSpPr>
        <p:spPr/>
        <p:txBody>
          <a:body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191389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2020/1/9</a:t>
            </a:r>
            <a:endParaRPr kumimoji="1" lang="ja-JP" altLang="en-US"/>
          </a:p>
        </p:txBody>
      </p:sp>
      <p:sp>
        <p:nvSpPr>
          <p:cNvPr id="6" name="Footer Placeholder 5"/>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7" name="Slide Number Placeholder 6"/>
          <p:cNvSpPr>
            <a:spLocks noGrp="1"/>
          </p:cNvSpPr>
          <p:nvPr>
            <p:ph type="sldNum" sz="quarter" idx="12"/>
          </p:nvPr>
        </p:nvSpPr>
        <p:spPr/>
        <p:txBody>
          <a:body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212508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2020/1/9</a:t>
            </a:r>
            <a:endParaRPr kumimoji="1" lang="ja-JP" altLang="en-US"/>
          </a:p>
        </p:txBody>
      </p:sp>
      <p:sp>
        <p:nvSpPr>
          <p:cNvPr id="8" name="Footer Placeholder 7"/>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9" name="Slide Number Placeholder 8"/>
          <p:cNvSpPr>
            <a:spLocks noGrp="1"/>
          </p:cNvSpPr>
          <p:nvPr>
            <p:ph type="sldNum" sz="quarter" idx="12"/>
          </p:nvPr>
        </p:nvSpPr>
        <p:spPr/>
        <p:txBody>
          <a:body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356735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2020/1/9</a:t>
            </a:r>
            <a:endParaRPr kumimoji="1" lang="ja-JP" altLang="en-US"/>
          </a:p>
        </p:txBody>
      </p:sp>
      <p:sp>
        <p:nvSpPr>
          <p:cNvPr id="4" name="Footer Placeholder 3"/>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5" name="Slide Number Placeholder 4"/>
          <p:cNvSpPr>
            <a:spLocks noGrp="1"/>
          </p:cNvSpPr>
          <p:nvPr>
            <p:ph type="sldNum" sz="quarter" idx="12"/>
          </p:nvPr>
        </p:nvSpPr>
        <p:spPr/>
        <p:txBody>
          <a:body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2930570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2020/1/9</a:t>
            </a:r>
            <a:endParaRPr kumimoji="1" lang="ja-JP" altLang="en-US"/>
          </a:p>
        </p:txBody>
      </p:sp>
      <p:sp>
        <p:nvSpPr>
          <p:cNvPr id="3" name="Footer Placeholder 2"/>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4" name="Slide Number Placeholder 3"/>
          <p:cNvSpPr>
            <a:spLocks noGrp="1"/>
          </p:cNvSpPr>
          <p:nvPr>
            <p:ph type="sldNum" sz="quarter" idx="12"/>
          </p:nvPr>
        </p:nvSpPr>
        <p:spPr/>
        <p:txBody>
          <a:body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286299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2020/1/9</a:t>
            </a:r>
            <a:endParaRPr kumimoji="1" lang="ja-JP" altLang="en-US"/>
          </a:p>
        </p:txBody>
      </p:sp>
      <p:sp>
        <p:nvSpPr>
          <p:cNvPr id="6" name="Footer Placeholder 5"/>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7" name="Slide Number Placeholder 6"/>
          <p:cNvSpPr>
            <a:spLocks noGrp="1"/>
          </p:cNvSpPr>
          <p:nvPr>
            <p:ph type="sldNum" sz="quarter" idx="12"/>
          </p:nvPr>
        </p:nvSpPr>
        <p:spPr/>
        <p:txBody>
          <a:body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250253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2020/1/9</a:t>
            </a:r>
            <a:endParaRPr kumimoji="1" lang="ja-JP" altLang="en-US"/>
          </a:p>
        </p:txBody>
      </p:sp>
      <p:sp>
        <p:nvSpPr>
          <p:cNvPr id="6" name="Footer Placeholder 5"/>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7" name="Slide Number Placeholder 6"/>
          <p:cNvSpPr>
            <a:spLocks noGrp="1"/>
          </p:cNvSpPr>
          <p:nvPr>
            <p:ph type="sldNum" sz="quarter" idx="12"/>
          </p:nvPr>
        </p:nvSpPr>
        <p:spPr/>
        <p:txBody>
          <a:body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373921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2020/1/9</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Introduction to Data and Resources Available at Statistics Bureau Japan</a:t>
            </a:r>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61797-5423-46FD-8DCB-FCB8CA6758F3}" type="slidenum">
              <a:rPr kumimoji="1" lang="ja-JP" altLang="en-US" smtClean="0"/>
              <a:t>‹#›</a:t>
            </a:fld>
            <a:endParaRPr kumimoji="1" lang="ja-JP" altLang="en-US"/>
          </a:p>
        </p:txBody>
      </p:sp>
    </p:spTree>
    <p:extLst>
      <p:ext uri="{BB962C8B-B14F-4D97-AF65-F5344CB8AC3E}">
        <p14:creationId xmlns:p14="http://schemas.microsoft.com/office/powerpoint/2010/main" val="11311089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jpe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png"/><Relationship Id="rId1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jpe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hyperlink" Target="http://lod-cloud.n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wmf"/><Relationship Id="rId7" Type="http://schemas.openxmlformats.org/officeDocument/2006/relationships/image" Target="../media/image57.gif"/><Relationship Id="rId12" Type="http://schemas.openxmlformats.org/officeDocument/2006/relationships/image" Target="../media/image62.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56.jpe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gif"/></Relationships>
</file>

<file path=ppt/slides/_rels/slide3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7.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noFill/>
          <a:ln w="9525">
            <a:noFill/>
            <a:miter lim="800000"/>
            <a:headEnd/>
            <a:tailEnd/>
          </a:ln>
        </p:spPr>
        <p:txBody>
          <a:bodyPr vert="horz" wrap="square" lIns="84406" tIns="42203" rIns="84406" bIns="42203" numCol="1" rtlCol="0" anchor="ctr" anchorCtr="0" compatLnSpc="1">
            <a:prstTxWarp prst="textNoShape">
              <a:avLst/>
            </a:prstTxWarp>
            <a:normAutofit fontScale="90000"/>
          </a:bodyPr>
          <a:lstStyle/>
          <a:p>
            <a:br>
              <a:rPr lang="en-US" altLang="ja-JP" sz="4000" b="1"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4000" b="1" dirty="0">
                <a:latin typeface="メイリオ" panose="020B0604030504040204" pitchFamily="50" charset="-128"/>
                <a:ea typeface="メイリオ" panose="020B0604030504040204" pitchFamily="50" charset="-128"/>
                <a:cs typeface="メイリオ" panose="020B0604030504040204" pitchFamily="50" charset="-128"/>
              </a:rPr>
              <a:t>Using Statistics Bureau Japan Data at an Onsite Facility</a:t>
            </a:r>
            <a:br>
              <a:rPr lang="en-US" altLang="ja-JP" sz="4000" b="1"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3100" b="1" dirty="0">
                <a:latin typeface="メイリオ" panose="020B0604030504040204" pitchFamily="50" charset="-128"/>
                <a:ea typeface="メイリオ" panose="020B0604030504040204" pitchFamily="50" charset="-128"/>
                <a:cs typeface="メイリオ" panose="020B0604030504040204" pitchFamily="50" charset="-128"/>
              </a:rPr>
              <a:t>-Perspectives of New Dara Sources from Japanese Official Statistics-</a:t>
            </a:r>
            <a:endParaRPr lang="ja-JP" altLang="en-US" sz="31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サブタイトル 4"/>
          <p:cNvSpPr>
            <a:spLocks noGrp="1"/>
          </p:cNvSpPr>
          <p:nvPr>
            <p:ph type="subTitle" idx="1"/>
          </p:nvPr>
        </p:nvSpPr>
        <p:spPr>
          <a:noFill/>
          <a:ln w="9525">
            <a:noFill/>
            <a:miter lim="800000"/>
            <a:headEnd/>
            <a:tailEnd/>
          </a:ln>
        </p:spPr>
        <p:txBody>
          <a:bodyPr vert="horz" wrap="square" lIns="84406" tIns="42203" rIns="84406" bIns="42203" numCol="1" rtlCol="0" anchor="t" anchorCtr="0" compatLnSpc="1">
            <a:prstTxWarp prst="textNoShape">
              <a:avLst/>
            </a:prstTxWarp>
            <a:normAutofit/>
          </a:bodyPr>
          <a:lstStyle/>
          <a:p>
            <a:pPr eaLnBrk="0" fontAlgn="base" hangingPunct="0">
              <a:spcAft>
                <a:spcPct val="0"/>
              </a:spcAft>
            </a:pPr>
            <a:r>
              <a:rPr lang="en-US" altLang="ja-JP" sz="2585" b="1" dirty="0">
                <a:latin typeface="メイリオ" panose="020B0604030504040204" pitchFamily="50" charset="-128"/>
                <a:ea typeface="メイリオ" panose="020B0604030504040204" pitchFamily="50" charset="-128"/>
                <a:cs typeface="メイリオ" panose="020B0604030504040204" pitchFamily="50" charset="-128"/>
              </a:rPr>
              <a:t>9</a:t>
            </a:r>
            <a:r>
              <a:rPr lang="en-US" altLang="ja-JP" sz="2585" b="1" baseline="30000" dirty="0">
                <a:latin typeface="メイリオ" panose="020B0604030504040204" pitchFamily="50" charset="-128"/>
                <a:ea typeface="メイリオ" panose="020B0604030504040204" pitchFamily="50" charset="-128"/>
                <a:cs typeface="メイリオ" panose="020B0604030504040204" pitchFamily="50" charset="-128"/>
              </a:rPr>
              <a:t>th</a:t>
            </a:r>
            <a:r>
              <a:rPr lang="en-US" altLang="ja-JP" sz="2585" b="1" dirty="0">
                <a:latin typeface="メイリオ" panose="020B0604030504040204" pitchFamily="50" charset="-128"/>
                <a:ea typeface="メイリオ" panose="020B0604030504040204" pitchFamily="50" charset="-128"/>
                <a:cs typeface="メイリオ" panose="020B0604030504040204" pitchFamily="50" charset="-128"/>
              </a:rPr>
              <a:t> Jan. 2020 </a:t>
            </a:r>
          </a:p>
          <a:p>
            <a:pPr eaLnBrk="0" fontAlgn="base" hangingPunct="0">
              <a:spcAft>
                <a:spcPct val="0"/>
              </a:spcAft>
            </a:pPr>
            <a:r>
              <a:rPr lang="en-US" altLang="ja-JP" sz="2200" b="1" dirty="0">
                <a:latin typeface="メイリオ" panose="020B0604030504040204" pitchFamily="50" charset="-128"/>
                <a:ea typeface="メイリオ" panose="020B0604030504040204" pitchFamily="50" charset="-128"/>
                <a:cs typeface="メイリオ" panose="020B0604030504040204" pitchFamily="50" charset="-128"/>
              </a:rPr>
              <a:t>Hiroe Tsubaki, Mayumi Oka </a:t>
            </a:r>
            <a:br>
              <a:rPr lang="en-US" altLang="ja-JP" sz="2200" b="1"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200" b="1" dirty="0">
                <a:latin typeface="メイリオ" panose="020B0604030504040204" pitchFamily="50" charset="-128"/>
                <a:ea typeface="メイリオ" panose="020B0604030504040204" pitchFamily="50" charset="-128"/>
                <a:cs typeface="メイリオ" panose="020B0604030504040204" pitchFamily="50" charset="-128"/>
              </a:rPr>
              <a:t>and Motoi Okamoto</a:t>
            </a:r>
          </a:p>
          <a:p>
            <a:pPr eaLnBrk="0" fontAlgn="base" hangingPunct="0">
              <a:spcAft>
                <a:spcPct val="0"/>
              </a:spcAft>
            </a:pPr>
            <a:r>
              <a:rPr lang="en-US" altLang="ja-JP" sz="2200" b="1" dirty="0">
                <a:latin typeface="メイリオ" panose="020B0604030504040204" pitchFamily="50" charset="-128"/>
                <a:ea typeface="メイリオ" panose="020B0604030504040204" pitchFamily="50" charset="-128"/>
                <a:cs typeface="メイリオ" panose="020B0604030504040204" pitchFamily="50" charset="-128"/>
              </a:rPr>
              <a:t>The Institute of Statistical Mathematics</a:t>
            </a:r>
          </a:p>
        </p:txBody>
      </p:sp>
      <p:sp>
        <p:nvSpPr>
          <p:cNvPr id="2" name="日付プレースホルダー 1">
            <a:extLst>
              <a:ext uri="{FF2B5EF4-FFF2-40B4-BE49-F238E27FC236}">
                <a16:creationId xmlns:a16="http://schemas.microsoft.com/office/drawing/2014/main" id="{BDD71584-799B-4704-8609-C1955F39714A}"/>
              </a:ext>
            </a:extLst>
          </p:cNvPr>
          <p:cNvSpPr>
            <a:spLocks noGrp="1"/>
          </p:cNvSpPr>
          <p:nvPr>
            <p:ph type="dt" sz="half" idx="10"/>
          </p:nvPr>
        </p:nvSpPr>
        <p:spPr/>
        <p:txBody>
          <a:bodyPr/>
          <a:lstStyle/>
          <a:p>
            <a:r>
              <a:rPr kumimoji="1" lang="en-US" altLang="ja-JP"/>
              <a:t>2020/1/9</a:t>
            </a:r>
            <a:endParaRPr kumimoji="1" lang="ja-JP" altLang="en-US"/>
          </a:p>
        </p:txBody>
      </p:sp>
      <p:sp>
        <p:nvSpPr>
          <p:cNvPr id="3" name="フッター プレースホルダー 2">
            <a:extLst>
              <a:ext uri="{FF2B5EF4-FFF2-40B4-BE49-F238E27FC236}">
                <a16:creationId xmlns:a16="http://schemas.microsoft.com/office/drawing/2014/main" id="{8FA4228C-A7D7-44B2-ABEB-D53DDD0A1D49}"/>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6" name="スライド番号プレースホルダー 5">
            <a:extLst>
              <a:ext uri="{FF2B5EF4-FFF2-40B4-BE49-F238E27FC236}">
                <a16:creationId xmlns:a16="http://schemas.microsoft.com/office/drawing/2014/main" id="{BB52B706-B7ED-40C5-9903-315A82392507}"/>
              </a:ext>
            </a:extLst>
          </p:cNvPr>
          <p:cNvSpPr>
            <a:spLocks noGrp="1"/>
          </p:cNvSpPr>
          <p:nvPr>
            <p:ph type="sldNum" sz="quarter" idx="12"/>
          </p:nvPr>
        </p:nvSpPr>
        <p:spPr/>
        <p:txBody>
          <a:bodyPr/>
          <a:lstStyle/>
          <a:p>
            <a:fld id="{47861797-5423-46FD-8DCB-FCB8CA6758F3}" type="slidenum">
              <a:rPr kumimoji="1" lang="ja-JP" altLang="en-US" smtClean="0"/>
              <a:t>1</a:t>
            </a:fld>
            <a:endParaRPr kumimoji="1" lang="ja-JP" altLang="en-US"/>
          </a:p>
        </p:txBody>
      </p:sp>
    </p:spTree>
    <p:extLst>
      <p:ext uri="{BB962C8B-B14F-4D97-AF65-F5344CB8AC3E}">
        <p14:creationId xmlns:p14="http://schemas.microsoft.com/office/powerpoint/2010/main" val="47660767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148324" y="4160159"/>
            <a:ext cx="8508762" cy="2326411"/>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62" dirty="0"/>
          </a:p>
        </p:txBody>
      </p:sp>
      <p:sp>
        <p:nvSpPr>
          <p:cNvPr id="12" name="正方形/長方形 11"/>
          <p:cNvSpPr/>
          <p:nvPr/>
        </p:nvSpPr>
        <p:spPr>
          <a:xfrm>
            <a:off x="148324" y="2584031"/>
            <a:ext cx="8508762" cy="121640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662" dirty="0"/>
          </a:p>
        </p:txBody>
      </p:sp>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2" name="正方形/長方形 1"/>
          <p:cNvSpPr/>
          <p:nvPr/>
        </p:nvSpPr>
        <p:spPr>
          <a:xfrm>
            <a:off x="0" y="339234"/>
            <a:ext cx="5081840" cy="546945"/>
          </a:xfrm>
          <a:prstGeom prst="rect">
            <a:avLst/>
          </a:prstGeom>
        </p:spPr>
        <p:txBody>
          <a:bodyPr wrap="none">
            <a:spAutoFit/>
          </a:bodyPr>
          <a:lstStyle/>
          <a:p>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1 Utilization of </a:t>
            </a:r>
            <a:r>
              <a:rPr lang="en-US" altLang="ja-JP" sz="2954"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POS data</a:t>
            </a:r>
          </a:p>
        </p:txBody>
      </p:sp>
      <p:sp>
        <p:nvSpPr>
          <p:cNvPr id="21" name="角丸四角形 20"/>
          <p:cNvSpPr/>
          <p:nvPr/>
        </p:nvSpPr>
        <p:spPr>
          <a:xfrm>
            <a:off x="611763" y="2839292"/>
            <a:ext cx="7577457" cy="83974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316531" indent="-316531">
              <a:lnSpc>
                <a:spcPts val="1448"/>
              </a:lnSpc>
              <a:buAutoNum type="arabicParenBoth"/>
            </a:pPr>
            <a:endParaRPr lang="en-US" altLang="ja-JP" sz="1846"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r>
              <a:rPr lang="en-US" altLang="ja-JP" sz="1846"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Monthly</a:t>
            </a:r>
          </a:p>
          <a:p>
            <a:pPr>
              <a:lnSpc>
                <a:spcPts val="1448"/>
              </a:lnSpc>
            </a:pPr>
            <a:r>
              <a:rPr lang="en-US" altLang="ja-JP" sz="1846"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Consumer Price Index (Base 2015,  </a:t>
            </a:r>
            <a:r>
              <a:rPr lang="en-US" altLang="ja-JP" sz="1846"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3commoditie</a:t>
            </a:r>
            <a:r>
              <a:rPr lang="en-US" altLang="ja-JP" sz="1846"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1846"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46"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2" name="角丸四角形 21"/>
          <p:cNvSpPr/>
          <p:nvPr/>
        </p:nvSpPr>
        <p:spPr>
          <a:xfrm>
            <a:off x="583865" y="4543586"/>
            <a:ext cx="7577457" cy="830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1448"/>
              </a:lnSpc>
            </a:pPr>
            <a:r>
              <a:rPr lang="en-US" altLang="ja-JP" sz="1846"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Weekly: 2014/09~</a:t>
            </a:r>
          </a:p>
          <a:p>
            <a:pPr>
              <a:lnSpc>
                <a:spcPts val="1448"/>
              </a:lnSpc>
            </a:pPr>
            <a:endParaRPr lang="en-US" altLang="ja-JP" sz="1846"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r>
              <a:rPr lang="en-US" altLang="ja-JP" sz="1846"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SRI-</a:t>
            </a:r>
            <a:r>
              <a:rPr lang="en-US" altLang="ja-JP" sz="1846"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Hitotsubashi</a:t>
            </a:r>
            <a:r>
              <a:rPr lang="en-US" altLang="ja-JP" sz="1846"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Consumer Purchase Indices</a:t>
            </a:r>
          </a:p>
        </p:txBody>
      </p:sp>
      <p:sp>
        <p:nvSpPr>
          <p:cNvPr id="23" name="角丸四角形 22"/>
          <p:cNvSpPr/>
          <p:nvPr/>
        </p:nvSpPr>
        <p:spPr>
          <a:xfrm>
            <a:off x="589280" y="5562114"/>
            <a:ext cx="7572042" cy="831769"/>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1448"/>
              </a:lnSpc>
            </a:pPr>
            <a:r>
              <a:rPr lang="en-US" altLang="ja-JP" sz="1846"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Daily :  2013/05~</a:t>
            </a:r>
          </a:p>
          <a:p>
            <a:pPr>
              <a:lnSpc>
                <a:spcPts val="1448"/>
              </a:lnSpc>
            </a:pPr>
            <a:endParaRPr lang="en-US" altLang="ja-JP" sz="1846"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r>
              <a:rPr lang="en-US" altLang="ja-JP" sz="1846"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Nikkei </a:t>
            </a:r>
            <a:r>
              <a:rPr lang="en-US" altLang="ja-JP" sz="1846"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CPINow</a:t>
            </a:r>
            <a:endParaRPr lang="en-US" altLang="ja-JP" sz="1846"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0" y="1069852"/>
            <a:ext cx="9129041" cy="1200329"/>
          </a:xfrm>
          <a:prstGeom prst="rect">
            <a:avLst/>
          </a:prstGeom>
          <a:noFill/>
        </p:spPr>
        <p:txBody>
          <a:bodyPr wrap="square" rtlCol="0">
            <a:spAutoFit/>
          </a:bodyPr>
          <a:lstStyle/>
          <a:p>
            <a:pPr marL="527552" indent="-527552">
              <a:buClr>
                <a:srgbClr val="FFC000"/>
              </a:buClr>
              <a:buFont typeface="Wingdings" panose="05000000000000000000" pitchFamily="2" charset="2"/>
              <a:buChar char="p"/>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The objects of POS data are limited. The close inspection about the characteristics of the data and about the utilization are required in the official statistics.</a:t>
            </a:r>
          </a:p>
        </p:txBody>
      </p:sp>
      <p:sp>
        <p:nvSpPr>
          <p:cNvPr id="9" name="角丸四角形 8"/>
          <p:cNvSpPr/>
          <p:nvPr/>
        </p:nvSpPr>
        <p:spPr>
          <a:xfrm>
            <a:off x="212949" y="2359531"/>
            <a:ext cx="2991102" cy="387892"/>
          </a:xfrm>
          <a:prstGeom prst="roundRect">
            <a:avLst/>
          </a:prstGeom>
        </p:spPr>
        <p:style>
          <a:lnRef idx="1">
            <a:schemeClr val="accent4"/>
          </a:lnRef>
          <a:fillRef idx="2">
            <a:schemeClr val="accent4"/>
          </a:fillRef>
          <a:effectRef idx="1">
            <a:schemeClr val="accent4"/>
          </a:effectRef>
          <a:fontRef idx="minor">
            <a:schemeClr val="dk1"/>
          </a:fontRef>
        </p:style>
        <p:txBody>
          <a:bodyPr lIns="71682" tIns="35841" rIns="71682" bIns="35841" spcCol="0" rtlCol="0" anchor="ctr"/>
          <a:lstStyle/>
          <a:p>
            <a:pPr lvl="0" algn="ctr"/>
            <a:r>
              <a:rPr lang="en-US" altLang="ja-JP" sz="1662" dirty="0">
                <a:solidFill>
                  <a:prstClr val="black"/>
                </a:solidFill>
                <a:latin typeface="Franklin Gothic Medium"/>
              </a:rPr>
              <a:t>Official</a:t>
            </a:r>
            <a:r>
              <a:rPr lang="ja-JP" altLang="en-US" sz="1662" dirty="0">
                <a:solidFill>
                  <a:prstClr val="black"/>
                </a:solidFill>
                <a:latin typeface="Franklin Gothic Medium"/>
              </a:rPr>
              <a:t> </a:t>
            </a:r>
            <a:r>
              <a:rPr lang="en-US" altLang="ja-JP" sz="1662" dirty="0">
                <a:solidFill>
                  <a:prstClr val="black"/>
                </a:solidFill>
                <a:latin typeface="Franklin Gothic Medium"/>
              </a:rPr>
              <a:t>Statistic</a:t>
            </a:r>
            <a:endParaRPr lang="ja-JP" altLang="en-US" sz="1662" dirty="0">
              <a:solidFill>
                <a:prstClr val="black"/>
              </a:solidFill>
              <a:latin typeface="Franklin Gothic Medium"/>
            </a:endParaRPr>
          </a:p>
        </p:txBody>
      </p:sp>
      <p:sp>
        <p:nvSpPr>
          <p:cNvPr id="11" name="角丸四角形 10"/>
          <p:cNvSpPr/>
          <p:nvPr/>
        </p:nvSpPr>
        <p:spPr>
          <a:xfrm>
            <a:off x="185051" y="3968084"/>
            <a:ext cx="2991102" cy="387892"/>
          </a:xfrm>
          <a:prstGeom prst="roundRect">
            <a:avLst/>
          </a:prstGeom>
          <a:solidFill>
            <a:schemeClr val="accent1">
              <a:lumMod val="40000"/>
              <a:lumOff val="60000"/>
            </a:schemeClr>
          </a:solidFill>
          <a:ln>
            <a:solidFill>
              <a:schemeClr val="accent1">
                <a:lumMod val="60000"/>
                <a:lumOff val="40000"/>
              </a:schemeClr>
            </a:solidFill>
          </a:ln>
        </p:spPr>
        <p:style>
          <a:lnRef idx="1">
            <a:schemeClr val="accent4"/>
          </a:lnRef>
          <a:fillRef idx="2">
            <a:schemeClr val="accent4"/>
          </a:fillRef>
          <a:effectRef idx="1">
            <a:schemeClr val="accent4"/>
          </a:effectRef>
          <a:fontRef idx="minor">
            <a:schemeClr val="dk1"/>
          </a:fontRef>
        </p:style>
        <p:txBody>
          <a:bodyPr lIns="71682" tIns="35841" rIns="71682" bIns="35841" spcCol="0" rtlCol="0" anchor="ctr"/>
          <a:lstStyle/>
          <a:p>
            <a:pPr lvl="0" algn="ctr"/>
            <a:r>
              <a:rPr lang="en-US" altLang="ja-JP" sz="1662" dirty="0">
                <a:solidFill>
                  <a:prstClr val="black"/>
                </a:solidFill>
                <a:latin typeface="Franklin Gothic Medium"/>
              </a:rPr>
              <a:t>Private sector’s Statistics</a:t>
            </a:r>
            <a:endParaRPr lang="ja-JP" altLang="en-US" sz="1662" dirty="0">
              <a:solidFill>
                <a:prstClr val="black"/>
              </a:solidFill>
              <a:latin typeface="Franklin Gothic Medium"/>
            </a:endParaRPr>
          </a:p>
        </p:txBody>
      </p:sp>
      <p:sp>
        <p:nvSpPr>
          <p:cNvPr id="4" name="日付プレースホルダー 3">
            <a:extLst>
              <a:ext uri="{FF2B5EF4-FFF2-40B4-BE49-F238E27FC236}">
                <a16:creationId xmlns:a16="http://schemas.microsoft.com/office/drawing/2014/main" id="{FDDD07D8-717D-484E-A216-FE281AFCDCAF}"/>
              </a:ext>
            </a:extLst>
          </p:cNvPr>
          <p:cNvSpPr>
            <a:spLocks noGrp="1"/>
          </p:cNvSpPr>
          <p:nvPr>
            <p:ph type="dt" sz="half" idx="10"/>
          </p:nvPr>
        </p:nvSpPr>
        <p:spPr/>
        <p:txBody>
          <a:bodyPr/>
          <a:lstStyle/>
          <a:p>
            <a:r>
              <a:rPr kumimoji="1" lang="en-US" altLang="ja-JP"/>
              <a:t>2020/1/9</a:t>
            </a:r>
            <a:endParaRPr kumimoji="1" lang="ja-JP" altLang="en-US"/>
          </a:p>
        </p:txBody>
      </p:sp>
      <p:sp>
        <p:nvSpPr>
          <p:cNvPr id="5" name="フッター プレースホルダー 4">
            <a:extLst>
              <a:ext uri="{FF2B5EF4-FFF2-40B4-BE49-F238E27FC236}">
                <a16:creationId xmlns:a16="http://schemas.microsoft.com/office/drawing/2014/main" id="{2F2A4DF6-3C92-4697-A045-76333B736621}"/>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176662901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正方形/長方形 196"/>
          <p:cNvSpPr/>
          <p:nvPr/>
        </p:nvSpPr>
        <p:spPr>
          <a:xfrm>
            <a:off x="148324" y="1102588"/>
            <a:ext cx="5553648" cy="5383982"/>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62" dirty="0"/>
          </a:p>
        </p:txBody>
      </p:sp>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2" name="正方形/長方形 1"/>
          <p:cNvSpPr/>
          <p:nvPr/>
        </p:nvSpPr>
        <p:spPr>
          <a:xfrm>
            <a:off x="0" y="339234"/>
            <a:ext cx="8603637" cy="546945"/>
          </a:xfrm>
          <a:prstGeom prst="rect">
            <a:avLst/>
          </a:prstGeom>
        </p:spPr>
        <p:txBody>
          <a:bodyPr wrap="none">
            <a:spAutoFit/>
          </a:bodyPr>
          <a:lstStyle/>
          <a:p>
            <a:r>
              <a:rPr lang="ja-JP" altLang="en-US" sz="2954" b="1" dirty="0">
                <a:latin typeface="メイリオ" panose="020B0604030504040204" pitchFamily="50" charset="-128"/>
                <a:ea typeface="メイリオ" panose="020B0604030504040204" pitchFamily="50" charset="-128"/>
                <a:cs typeface="メイリオ" panose="020B0604030504040204" pitchFamily="50" charset="-128"/>
              </a:rPr>
              <a:t>２</a:t>
            </a:r>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 New challenge of utilization of Big Data</a:t>
            </a:r>
          </a:p>
        </p:txBody>
      </p:sp>
      <p:sp>
        <p:nvSpPr>
          <p:cNvPr id="8" name="角丸四角形 7"/>
          <p:cNvSpPr/>
          <p:nvPr/>
        </p:nvSpPr>
        <p:spPr>
          <a:xfrm>
            <a:off x="197496" y="886393"/>
            <a:ext cx="4506656" cy="404576"/>
          </a:xfrm>
          <a:prstGeom prst="roundRect">
            <a:avLst/>
          </a:prstGeom>
          <a:solidFill>
            <a:schemeClr val="accent1">
              <a:lumMod val="40000"/>
              <a:lumOff val="60000"/>
            </a:schemeClr>
          </a:solidFill>
          <a:ln>
            <a:solidFill>
              <a:schemeClr val="accent1">
                <a:lumMod val="40000"/>
                <a:lumOff val="60000"/>
              </a:schemeClr>
            </a:solidFill>
          </a:ln>
        </p:spPr>
        <p:style>
          <a:lnRef idx="1">
            <a:schemeClr val="accent4"/>
          </a:lnRef>
          <a:fillRef idx="2">
            <a:schemeClr val="accent4"/>
          </a:fillRef>
          <a:effectRef idx="1">
            <a:schemeClr val="accent4"/>
          </a:effectRef>
          <a:fontRef idx="minor">
            <a:schemeClr val="dk1"/>
          </a:fontRef>
        </p:style>
        <p:txBody>
          <a:bodyPr wrap="square" rtlCol="0" anchor="ctr"/>
          <a:lstStyle/>
          <a:p>
            <a:pPr algn="ctr"/>
            <a:r>
              <a:rPr lang="en-US" altLang="ja-JP" sz="1477" b="1" dirty="0">
                <a:solidFill>
                  <a:schemeClr val="tx1"/>
                </a:solidFill>
                <a:latin typeface="Calibri" panose="020F0502020204030204" pitchFamily="34" charset="0"/>
                <a:cs typeface="Calibri" panose="020F0502020204030204" pitchFamily="34" charset="0"/>
              </a:rPr>
              <a:t>Conceptual Diagram of data sources of CTI</a:t>
            </a:r>
          </a:p>
        </p:txBody>
      </p:sp>
      <p:sp>
        <p:nvSpPr>
          <p:cNvPr id="9" name="テキスト ボックス 8"/>
          <p:cNvSpPr txBox="1"/>
          <p:nvPr/>
        </p:nvSpPr>
        <p:spPr>
          <a:xfrm>
            <a:off x="551828" y="6160259"/>
            <a:ext cx="4658379" cy="390620"/>
          </a:xfrm>
          <a:prstGeom prst="rect">
            <a:avLst/>
          </a:prstGeom>
          <a:noFill/>
        </p:spPr>
        <p:txBody>
          <a:bodyPr wrap="square" rtlCol="0">
            <a:spAutoFit/>
          </a:bodyPr>
          <a:lstStyle/>
          <a:p>
            <a:r>
              <a:rPr lang="en-US" altLang="ja-JP" sz="969" dirty="0">
                <a:latin typeface="メイリオ" panose="020B0604030504040204" pitchFamily="50" charset="-128"/>
                <a:ea typeface="メイリオ" panose="020B0604030504040204" pitchFamily="50" charset="-128"/>
                <a:cs typeface="メイリオ" panose="020B0604030504040204" pitchFamily="50" charset="-128"/>
              </a:rPr>
              <a:t>Created by editing the workshop’s paper (Statistics Bureau of Japan)</a:t>
            </a:r>
          </a:p>
          <a:p>
            <a:r>
              <a:rPr lang="en-US" altLang="ja-JP" sz="969" dirty="0">
                <a:latin typeface="メイリオ" panose="020B0604030504040204" pitchFamily="50" charset="-128"/>
                <a:ea typeface="メイリオ" panose="020B0604030504040204" pitchFamily="50" charset="-128"/>
                <a:cs typeface="メイリオ" panose="020B0604030504040204" pitchFamily="50" charset="-128"/>
              </a:rPr>
              <a:t> (URL http://www.stat.go.jp/info/kenkyu/sss/pdf/161227_shiryou4.pdf)</a:t>
            </a:r>
            <a:endParaRPr lang="ja-JP" altLang="en-US" sz="969"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テキスト ボックス 79"/>
          <p:cNvSpPr txBox="1"/>
          <p:nvPr/>
        </p:nvSpPr>
        <p:spPr>
          <a:xfrm>
            <a:off x="948840" y="1273221"/>
            <a:ext cx="2442566" cy="433324"/>
          </a:xfrm>
          <a:prstGeom prst="rect">
            <a:avLst/>
          </a:prstGeom>
          <a:noFill/>
        </p:spPr>
        <p:txBody>
          <a:bodyPr wrap="square" rtlCol="0">
            <a:spAutoFit/>
          </a:bodyPr>
          <a:lstStyle/>
          <a:p>
            <a:pPr algn="ctr"/>
            <a:r>
              <a:rPr lang="en-US" altLang="ja-JP" sz="1108"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Two-or-more-person households</a:t>
            </a:r>
            <a:endParaRPr lang="ja-JP" altLang="en-US" sz="1108"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テキスト ボックス 80"/>
          <p:cNvSpPr txBox="1"/>
          <p:nvPr/>
        </p:nvSpPr>
        <p:spPr>
          <a:xfrm>
            <a:off x="3386652" y="1286321"/>
            <a:ext cx="1299751" cy="433324"/>
          </a:xfrm>
          <a:prstGeom prst="rect">
            <a:avLst/>
          </a:prstGeom>
          <a:noFill/>
        </p:spPr>
        <p:txBody>
          <a:bodyPr wrap="square" rtlCol="0">
            <a:spAutoFit/>
          </a:bodyPr>
          <a:lstStyle/>
          <a:p>
            <a:pPr algn="ctr"/>
            <a:r>
              <a:rPr lang="en-US" altLang="ja-JP" sz="1108"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One-person</a:t>
            </a:r>
          </a:p>
          <a:p>
            <a:pPr algn="ctr"/>
            <a:r>
              <a:rPr lang="en-US" altLang="ja-JP" sz="1108"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households</a:t>
            </a:r>
          </a:p>
        </p:txBody>
      </p:sp>
      <p:sp>
        <p:nvSpPr>
          <p:cNvPr id="84" name="正方形/長方形 15"/>
          <p:cNvSpPr/>
          <p:nvPr/>
        </p:nvSpPr>
        <p:spPr>
          <a:xfrm>
            <a:off x="970818" y="2680143"/>
            <a:ext cx="3672432" cy="814746"/>
          </a:xfrm>
          <a:custGeom>
            <a:avLst/>
            <a:gdLst>
              <a:gd name="connsiteX0" fmla="*/ 0 w 4320480"/>
              <a:gd name="connsiteY0" fmla="*/ 0 h 1296144"/>
              <a:gd name="connsiteX1" fmla="*/ 4320480 w 4320480"/>
              <a:gd name="connsiteY1" fmla="*/ 0 h 1296144"/>
              <a:gd name="connsiteX2" fmla="*/ 4320480 w 4320480"/>
              <a:gd name="connsiteY2" fmla="*/ 1296144 h 1296144"/>
              <a:gd name="connsiteX3" fmla="*/ 0 w 4320480"/>
              <a:gd name="connsiteY3" fmla="*/ 1296144 h 1296144"/>
              <a:gd name="connsiteX4" fmla="*/ 0 w 4320480"/>
              <a:gd name="connsiteY4" fmla="*/ 0 h 1296144"/>
              <a:gd name="connsiteX0" fmla="*/ 0 w 4320480"/>
              <a:gd name="connsiteY0" fmla="*/ 4167 h 1300311"/>
              <a:gd name="connsiteX1" fmla="*/ 2881734 w 4320480"/>
              <a:gd name="connsiteY1" fmla="*/ 0 h 1300311"/>
              <a:gd name="connsiteX2" fmla="*/ 4320480 w 4320480"/>
              <a:gd name="connsiteY2" fmla="*/ 4167 h 1300311"/>
              <a:gd name="connsiteX3" fmla="*/ 4320480 w 4320480"/>
              <a:gd name="connsiteY3" fmla="*/ 1300311 h 1300311"/>
              <a:gd name="connsiteX4" fmla="*/ 0 w 4320480"/>
              <a:gd name="connsiteY4" fmla="*/ 1300311 h 1300311"/>
              <a:gd name="connsiteX5" fmla="*/ 0 w 4320480"/>
              <a:gd name="connsiteY5" fmla="*/ 4167 h 1300311"/>
              <a:gd name="connsiteX0" fmla="*/ 0 w 4320480"/>
              <a:gd name="connsiteY0" fmla="*/ 4167 h 1300311"/>
              <a:gd name="connsiteX1" fmla="*/ 2881734 w 4320480"/>
              <a:gd name="connsiteY1" fmla="*/ 0 h 1300311"/>
              <a:gd name="connsiteX2" fmla="*/ 3069059 w 4320480"/>
              <a:gd name="connsiteY2" fmla="*/ 1 h 1300311"/>
              <a:gd name="connsiteX3" fmla="*/ 4320480 w 4320480"/>
              <a:gd name="connsiteY3" fmla="*/ 4167 h 1300311"/>
              <a:gd name="connsiteX4" fmla="*/ 4320480 w 4320480"/>
              <a:gd name="connsiteY4" fmla="*/ 1300311 h 1300311"/>
              <a:gd name="connsiteX5" fmla="*/ 0 w 4320480"/>
              <a:gd name="connsiteY5" fmla="*/ 1300311 h 1300311"/>
              <a:gd name="connsiteX6" fmla="*/ 0 w 4320480"/>
              <a:gd name="connsiteY6" fmla="*/ 4167 h 1300311"/>
              <a:gd name="connsiteX0" fmla="*/ 0 w 4320480"/>
              <a:gd name="connsiteY0" fmla="*/ 4167 h 1300311"/>
              <a:gd name="connsiteX1" fmla="*/ 2881734 w 4320480"/>
              <a:gd name="connsiteY1" fmla="*/ 0 h 1300311"/>
              <a:gd name="connsiteX2" fmla="*/ 2880940 w 4320480"/>
              <a:gd name="connsiteY2" fmla="*/ 854870 h 1300311"/>
              <a:gd name="connsiteX3" fmla="*/ 4320480 w 4320480"/>
              <a:gd name="connsiteY3" fmla="*/ 4167 h 1300311"/>
              <a:gd name="connsiteX4" fmla="*/ 4320480 w 4320480"/>
              <a:gd name="connsiteY4" fmla="*/ 1300311 h 1300311"/>
              <a:gd name="connsiteX5" fmla="*/ 0 w 4320480"/>
              <a:gd name="connsiteY5" fmla="*/ 1300311 h 1300311"/>
              <a:gd name="connsiteX6" fmla="*/ 0 w 4320480"/>
              <a:gd name="connsiteY6" fmla="*/ 4167 h 1300311"/>
              <a:gd name="connsiteX0" fmla="*/ 0 w 4320480"/>
              <a:gd name="connsiteY0" fmla="*/ 4167 h 1300311"/>
              <a:gd name="connsiteX1" fmla="*/ 1563315 w 4320480"/>
              <a:gd name="connsiteY1" fmla="*/ 138114 h 1300311"/>
              <a:gd name="connsiteX2" fmla="*/ 2881734 w 4320480"/>
              <a:gd name="connsiteY2" fmla="*/ 0 h 1300311"/>
              <a:gd name="connsiteX3" fmla="*/ 2880940 w 4320480"/>
              <a:gd name="connsiteY3" fmla="*/ 854870 h 1300311"/>
              <a:gd name="connsiteX4" fmla="*/ 4320480 w 4320480"/>
              <a:gd name="connsiteY4" fmla="*/ 4167 h 1300311"/>
              <a:gd name="connsiteX5" fmla="*/ 4320480 w 4320480"/>
              <a:gd name="connsiteY5" fmla="*/ 1300311 h 1300311"/>
              <a:gd name="connsiteX6" fmla="*/ 0 w 4320480"/>
              <a:gd name="connsiteY6" fmla="*/ 1300311 h 1300311"/>
              <a:gd name="connsiteX7" fmla="*/ 0 w 4320480"/>
              <a:gd name="connsiteY7" fmla="*/ 4167 h 1300311"/>
              <a:gd name="connsiteX0" fmla="*/ 0 w 4320480"/>
              <a:gd name="connsiteY0" fmla="*/ 137661 h 1433805"/>
              <a:gd name="connsiteX1" fmla="*/ 2881734 w 4320480"/>
              <a:gd name="connsiteY1" fmla="*/ 133494 h 1433805"/>
              <a:gd name="connsiteX2" fmla="*/ 2880940 w 4320480"/>
              <a:gd name="connsiteY2" fmla="*/ 988364 h 1433805"/>
              <a:gd name="connsiteX3" fmla="*/ 4320480 w 4320480"/>
              <a:gd name="connsiteY3" fmla="*/ 137661 h 1433805"/>
              <a:gd name="connsiteX4" fmla="*/ 4320480 w 4320480"/>
              <a:gd name="connsiteY4" fmla="*/ 1433805 h 1433805"/>
              <a:gd name="connsiteX5" fmla="*/ 0 w 4320480"/>
              <a:gd name="connsiteY5" fmla="*/ 1433805 h 1433805"/>
              <a:gd name="connsiteX6" fmla="*/ 0 w 4320480"/>
              <a:gd name="connsiteY6" fmla="*/ 137661 h 1433805"/>
              <a:gd name="connsiteX0" fmla="*/ 0 w 4322861"/>
              <a:gd name="connsiteY0" fmla="*/ 137661 h 1433805"/>
              <a:gd name="connsiteX1" fmla="*/ 2881734 w 4322861"/>
              <a:gd name="connsiteY1" fmla="*/ 133494 h 1433805"/>
              <a:gd name="connsiteX2" fmla="*/ 2880940 w 4322861"/>
              <a:gd name="connsiteY2" fmla="*/ 988364 h 1433805"/>
              <a:gd name="connsiteX3" fmla="*/ 4322861 w 4322861"/>
              <a:gd name="connsiteY3" fmla="*/ 983004 h 1433805"/>
              <a:gd name="connsiteX4" fmla="*/ 4320480 w 4322861"/>
              <a:gd name="connsiteY4" fmla="*/ 1433805 h 1433805"/>
              <a:gd name="connsiteX5" fmla="*/ 0 w 4322861"/>
              <a:gd name="connsiteY5" fmla="*/ 1433805 h 1433805"/>
              <a:gd name="connsiteX6" fmla="*/ 0 w 4322861"/>
              <a:gd name="connsiteY6" fmla="*/ 137661 h 1433805"/>
              <a:gd name="connsiteX0" fmla="*/ 0 w 4322861"/>
              <a:gd name="connsiteY0" fmla="*/ 97166 h 1393310"/>
              <a:gd name="connsiteX1" fmla="*/ 2881734 w 4322861"/>
              <a:gd name="connsiteY1" fmla="*/ 92999 h 1393310"/>
              <a:gd name="connsiteX2" fmla="*/ 2880940 w 4322861"/>
              <a:gd name="connsiteY2" fmla="*/ 947869 h 1393310"/>
              <a:gd name="connsiteX3" fmla="*/ 4322861 w 4322861"/>
              <a:gd name="connsiteY3" fmla="*/ 942509 h 1393310"/>
              <a:gd name="connsiteX4" fmla="*/ 4320480 w 4322861"/>
              <a:gd name="connsiteY4" fmla="*/ 1393310 h 1393310"/>
              <a:gd name="connsiteX5" fmla="*/ 0 w 4322861"/>
              <a:gd name="connsiteY5" fmla="*/ 1393310 h 1393310"/>
              <a:gd name="connsiteX6" fmla="*/ 0 w 4322861"/>
              <a:gd name="connsiteY6" fmla="*/ 97166 h 1393310"/>
              <a:gd name="connsiteX0" fmla="*/ 0 w 4322861"/>
              <a:gd name="connsiteY0" fmla="*/ 4167 h 1300311"/>
              <a:gd name="connsiteX1" fmla="*/ 2881734 w 4322861"/>
              <a:gd name="connsiteY1" fmla="*/ 0 h 1300311"/>
              <a:gd name="connsiteX2" fmla="*/ 2880940 w 4322861"/>
              <a:gd name="connsiteY2" fmla="*/ 854870 h 1300311"/>
              <a:gd name="connsiteX3" fmla="*/ 4322861 w 4322861"/>
              <a:gd name="connsiteY3" fmla="*/ 849510 h 1300311"/>
              <a:gd name="connsiteX4" fmla="*/ 4320480 w 4322861"/>
              <a:gd name="connsiteY4" fmla="*/ 1300311 h 1300311"/>
              <a:gd name="connsiteX5" fmla="*/ 0 w 4322861"/>
              <a:gd name="connsiteY5" fmla="*/ 1300311 h 1300311"/>
              <a:gd name="connsiteX6" fmla="*/ 0 w 4322861"/>
              <a:gd name="connsiteY6" fmla="*/ 4167 h 1300311"/>
              <a:gd name="connsiteX0" fmla="*/ 0 w 4322861"/>
              <a:gd name="connsiteY0" fmla="*/ 4167 h 1300311"/>
              <a:gd name="connsiteX1" fmla="*/ 2881734 w 4322861"/>
              <a:gd name="connsiteY1" fmla="*/ 0 h 1300311"/>
              <a:gd name="connsiteX2" fmla="*/ 2880940 w 4322861"/>
              <a:gd name="connsiteY2" fmla="*/ 854870 h 1300311"/>
              <a:gd name="connsiteX3" fmla="*/ 4322861 w 4322861"/>
              <a:gd name="connsiteY3" fmla="*/ 849510 h 1300311"/>
              <a:gd name="connsiteX4" fmla="*/ 4320480 w 4322861"/>
              <a:gd name="connsiteY4" fmla="*/ 1300311 h 1300311"/>
              <a:gd name="connsiteX5" fmla="*/ 0 w 4322861"/>
              <a:gd name="connsiteY5" fmla="*/ 1300311 h 1300311"/>
              <a:gd name="connsiteX6" fmla="*/ 0 w 4322861"/>
              <a:gd name="connsiteY6" fmla="*/ 4167 h 1300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2861" h="1300311">
                <a:moveTo>
                  <a:pt x="0" y="4167"/>
                </a:moveTo>
                <a:lnTo>
                  <a:pt x="2881734" y="0"/>
                </a:lnTo>
                <a:cubicBezTo>
                  <a:pt x="2881469" y="284957"/>
                  <a:pt x="2881205" y="569913"/>
                  <a:pt x="2880940" y="854870"/>
                </a:cubicBezTo>
                <a:lnTo>
                  <a:pt x="4322861" y="849510"/>
                </a:lnTo>
                <a:cubicBezTo>
                  <a:pt x="4322067" y="999777"/>
                  <a:pt x="4321274" y="1150044"/>
                  <a:pt x="4320480" y="1300311"/>
                </a:cubicBezTo>
                <a:lnTo>
                  <a:pt x="0" y="1300311"/>
                </a:lnTo>
                <a:lnTo>
                  <a:pt x="0" y="4167"/>
                </a:lnTo>
                <a:close/>
              </a:path>
            </a:pathLst>
          </a:cu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ja-JP" altLang="en-US" sz="1292" b="1" dirty="0">
                <a:solidFill>
                  <a:prstClr val="white"/>
                </a:solidFill>
                <a:latin typeface="メイリオ" panose="020B0604030504040204" pitchFamily="50" charset="-128"/>
                <a:ea typeface="メイリオ" panose="020B0604030504040204" pitchFamily="50" charset="-128"/>
              </a:rPr>
              <a:t>　    </a:t>
            </a:r>
            <a:r>
              <a:rPr lang="en-US" altLang="ja-JP" sz="1292" b="1" dirty="0">
                <a:solidFill>
                  <a:prstClr val="white"/>
                </a:solidFill>
                <a:latin typeface="メイリオ" panose="020B0604030504040204" pitchFamily="50" charset="-128"/>
                <a:ea typeface="メイリオ" panose="020B0604030504040204" pitchFamily="50" charset="-128"/>
              </a:rPr>
              <a:t>Family Income and </a:t>
            </a:r>
          </a:p>
          <a:p>
            <a:r>
              <a:rPr lang="en-US" altLang="ja-JP" sz="1292" b="1" dirty="0">
                <a:solidFill>
                  <a:prstClr val="white"/>
                </a:solidFill>
                <a:latin typeface="メイリオ" panose="020B0604030504040204" pitchFamily="50" charset="-128"/>
                <a:ea typeface="メイリオ" panose="020B0604030504040204" pitchFamily="50" charset="-128"/>
              </a:rPr>
              <a:t>       Expenditure Survey</a:t>
            </a:r>
            <a:endParaRPr lang="ja-JP" altLang="en-US" sz="1292" b="1" dirty="0">
              <a:solidFill>
                <a:prstClr val="white"/>
              </a:solidFill>
              <a:latin typeface="メイリオ" panose="020B0604030504040204" pitchFamily="50" charset="-128"/>
              <a:ea typeface="メイリオ" panose="020B0604030504040204" pitchFamily="50" charset="-128"/>
            </a:endParaRPr>
          </a:p>
        </p:txBody>
      </p:sp>
      <p:sp>
        <p:nvSpPr>
          <p:cNvPr id="85" name="正方形/長方形 287"/>
          <p:cNvSpPr/>
          <p:nvPr/>
        </p:nvSpPr>
        <p:spPr>
          <a:xfrm>
            <a:off x="970818" y="1822695"/>
            <a:ext cx="3670410" cy="831697"/>
          </a:xfrm>
          <a:custGeom>
            <a:avLst/>
            <a:gdLst>
              <a:gd name="connsiteX0" fmla="*/ 0 w 4320480"/>
              <a:gd name="connsiteY0" fmla="*/ 0 h 1193371"/>
              <a:gd name="connsiteX1" fmla="*/ 4320480 w 4320480"/>
              <a:gd name="connsiteY1" fmla="*/ 0 h 1193371"/>
              <a:gd name="connsiteX2" fmla="*/ 4320480 w 4320480"/>
              <a:gd name="connsiteY2" fmla="*/ 1193371 h 1193371"/>
              <a:gd name="connsiteX3" fmla="*/ 0 w 4320480"/>
              <a:gd name="connsiteY3" fmla="*/ 1193371 h 1193371"/>
              <a:gd name="connsiteX4" fmla="*/ 0 w 4320480"/>
              <a:gd name="connsiteY4" fmla="*/ 0 h 1193371"/>
              <a:gd name="connsiteX0" fmla="*/ 0 w 4320480"/>
              <a:gd name="connsiteY0" fmla="*/ 0 h 1194570"/>
              <a:gd name="connsiteX1" fmla="*/ 4320480 w 4320480"/>
              <a:gd name="connsiteY1" fmla="*/ 0 h 1194570"/>
              <a:gd name="connsiteX2" fmla="*/ 4320480 w 4320480"/>
              <a:gd name="connsiteY2" fmla="*/ 1193371 h 1194570"/>
              <a:gd name="connsiteX3" fmla="*/ 2881734 w 4320480"/>
              <a:gd name="connsiteY3" fmla="*/ 1194570 h 1194570"/>
              <a:gd name="connsiteX4" fmla="*/ 0 w 4320480"/>
              <a:gd name="connsiteY4" fmla="*/ 1193371 h 1194570"/>
              <a:gd name="connsiteX5" fmla="*/ 0 w 4320480"/>
              <a:gd name="connsiteY5" fmla="*/ 0 h 1194570"/>
              <a:gd name="connsiteX0" fmla="*/ 0 w 4320480"/>
              <a:gd name="connsiteY0" fmla="*/ 0 h 1194570"/>
              <a:gd name="connsiteX1" fmla="*/ 4320480 w 4320480"/>
              <a:gd name="connsiteY1" fmla="*/ 0 h 1194570"/>
              <a:gd name="connsiteX2" fmla="*/ 4320480 w 4320480"/>
              <a:gd name="connsiteY2" fmla="*/ 1193371 h 1194570"/>
              <a:gd name="connsiteX3" fmla="*/ 3456409 w 4320480"/>
              <a:gd name="connsiteY3" fmla="*/ 1194569 h 1194570"/>
              <a:gd name="connsiteX4" fmla="*/ 2881734 w 4320480"/>
              <a:gd name="connsiteY4" fmla="*/ 1194570 h 1194570"/>
              <a:gd name="connsiteX5" fmla="*/ 0 w 4320480"/>
              <a:gd name="connsiteY5" fmla="*/ 1193371 h 1194570"/>
              <a:gd name="connsiteX6" fmla="*/ 0 w 4320480"/>
              <a:gd name="connsiteY6" fmla="*/ 0 h 1194570"/>
              <a:gd name="connsiteX0" fmla="*/ 0 w 4320480"/>
              <a:gd name="connsiteY0" fmla="*/ 0 h 1194570"/>
              <a:gd name="connsiteX1" fmla="*/ 4320480 w 4320480"/>
              <a:gd name="connsiteY1" fmla="*/ 0 h 1194570"/>
              <a:gd name="connsiteX2" fmla="*/ 4320480 w 4320480"/>
              <a:gd name="connsiteY2" fmla="*/ 1193371 h 1194570"/>
              <a:gd name="connsiteX3" fmla="*/ 2888084 w 4320480"/>
              <a:gd name="connsiteY3" fmla="*/ 432569 h 1194570"/>
              <a:gd name="connsiteX4" fmla="*/ 2881734 w 4320480"/>
              <a:gd name="connsiteY4" fmla="*/ 1194570 h 1194570"/>
              <a:gd name="connsiteX5" fmla="*/ 0 w 4320480"/>
              <a:gd name="connsiteY5" fmla="*/ 1193371 h 1194570"/>
              <a:gd name="connsiteX6" fmla="*/ 0 w 4320480"/>
              <a:gd name="connsiteY6" fmla="*/ 0 h 1194570"/>
              <a:gd name="connsiteX0" fmla="*/ 0 w 4320480"/>
              <a:gd name="connsiteY0" fmla="*/ 0 h 1194570"/>
              <a:gd name="connsiteX1" fmla="*/ 4320480 w 4320480"/>
              <a:gd name="connsiteY1" fmla="*/ 0 h 1194570"/>
              <a:gd name="connsiteX2" fmla="*/ 4320480 w 4320480"/>
              <a:gd name="connsiteY2" fmla="*/ 434546 h 1194570"/>
              <a:gd name="connsiteX3" fmla="*/ 2888084 w 4320480"/>
              <a:gd name="connsiteY3" fmla="*/ 432569 h 1194570"/>
              <a:gd name="connsiteX4" fmla="*/ 2881734 w 4320480"/>
              <a:gd name="connsiteY4" fmla="*/ 1194570 h 1194570"/>
              <a:gd name="connsiteX5" fmla="*/ 0 w 4320480"/>
              <a:gd name="connsiteY5" fmla="*/ 1193371 h 1194570"/>
              <a:gd name="connsiteX6" fmla="*/ 0 w 4320480"/>
              <a:gd name="connsiteY6" fmla="*/ 0 h 1194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0480" h="1194570">
                <a:moveTo>
                  <a:pt x="0" y="0"/>
                </a:moveTo>
                <a:lnTo>
                  <a:pt x="4320480" y="0"/>
                </a:lnTo>
                <a:lnTo>
                  <a:pt x="4320480" y="434546"/>
                </a:lnTo>
                <a:lnTo>
                  <a:pt x="2888084" y="432569"/>
                </a:lnTo>
                <a:cubicBezTo>
                  <a:pt x="2885967" y="686569"/>
                  <a:pt x="2883851" y="940570"/>
                  <a:pt x="2881734" y="1194570"/>
                </a:cubicBezTo>
                <a:lnTo>
                  <a:pt x="0" y="1193371"/>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altLang="ja-JP" sz="1292" b="1" dirty="0">
              <a:solidFill>
                <a:prstClr val="white"/>
              </a:solidFill>
              <a:latin typeface="メイリオ" panose="020B0604030504040204" pitchFamily="50" charset="-128"/>
              <a:ea typeface="メイリオ" panose="020B0604030504040204" pitchFamily="50" charset="-128"/>
            </a:endParaRPr>
          </a:p>
          <a:p>
            <a:r>
              <a:rPr lang="ja-JP" altLang="en-US" sz="1292" b="1" dirty="0">
                <a:solidFill>
                  <a:prstClr val="white"/>
                </a:solidFill>
                <a:latin typeface="メイリオ" panose="020B0604030504040204" pitchFamily="50" charset="-128"/>
                <a:ea typeface="メイリオ" panose="020B0604030504040204" pitchFamily="50" charset="-128"/>
              </a:rPr>
              <a:t>　 　     </a:t>
            </a:r>
            <a:r>
              <a:rPr lang="en-US" altLang="ja-JP" sz="1292" b="1" dirty="0">
                <a:solidFill>
                  <a:prstClr val="white"/>
                </a:solidFill>
                <a:latin typeface="メイリオ" panose="020B0604030504040204" pitchFamily="50" charset="-128"/>
                <a:ea typeface="メイリオ" panose="020B0604030504040204" pitchFamily="50" charset="-128"/>
              </a:rPr>
              <a:t>Survey of </a:t>
            </a:r>
          </a:p>
          <a:p>
            <a:r>
              <a:rPr lang="en-US" altLang="ja-JP" sz="1292" b="1" dirty="0">
                <a:solidFill>
                  <a:prstClr val="white"/>
                </a:solidFill>
                <a:latin typeface="メイリオ" panose="020B0604030504040204" pitchFamily="50" charset="-128"/>
                <a:ea typeface="メイリオ" panose="020B0604030504040204" pitchFamily="50" charset="-128"/>
              </a:rPr>
              <a:t>     Household Economy </a:t>
            </a:r>
          </a:p>
          <a:p>
            <a:endParaRPr lang="ja-JP" altLang="en-US" sz="1292" b="1" dirty="0">
              <a:solidFill>
                <a:prstClr val="white"/>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3478931" y="2170615"/>
            <a:ext cx="1162296" cy="1020145"/>
          </a:xfrm>
          <a:prstGeom prst="rect">
            <a:avLst/>
          </a:prstGeom>
          <a:pattFill prst="dkUp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1292" b="1" dirty="0">
                <a:solidFill>
                  <a:prstClr val="white"/>
                </a:solidFill>
                <a:effectLst>
                  <a:glow rad="101600">
                    <a:srgbClr val="C00000"/>
                  </a:glow>
                </a:effectLst>
                <a:latin typeface="メイリオ" panose="020B0604030504040204" pitchFamily="50" charset="-128"/>
                <a:ea typeface="メイリオ" panose="020B0604030504040204" pitchFamily="50" charset="-128"/>
              </a:rPr>
              <a:t>Monitoring survey </a:t>
            </a:r>
          </a:p>
          <a:p>
            <a:pPr algn="ctr"/>
            <a:r>
              <a:rPr lang="en-US" altLang="ja-JP" sz="1292" b="1" dirty="0">
                <a:solidFill>
                  <a:prstClr val="white"/>
                </a:solidFill>
                <a:effectLst>
                  <a:glow rad="101600">
                    <a:srgbClr val="C00000"/>
                  </a:glow>
                </a:effectLst>
                <a:latin typeface="メイリオ" panose="020B0604030504040204" pitchFamily="50" charset="-128"/>
                <a:ea typeface="メイリオ" panose="020B0604030504040204" pitchFamily="50" charset="-128"/>
              </a:rPr>
              <a:t>for </a:t>
            </a:r>
          </a:p>
          <a:p>
            <a:pPr algn="ctr"/>
            <a:r>
              <a:rPr lang="en-US" altLang="ja-JP" sz="1292" b="1" dirty="0">
                <a:solidFill>
                  <a:prstClr val="white"/>
                </a:solidFill>
                <a:effectLst>
                  <a:glow rad="101600">
                    <a:srgbClr val="C00000"/>
                  </a:glow>
                </a:effectLst>
                <a:latin typeface="メイリオ" panose="020B0604030504040204" pitchFamily="50" charset="-128"/>
                <a:ea typeface="メイリオ" panose="020B0604030504040204" pitchFamily="50" charset="-128"/>
              </a:rPr>
              <a:t>One-person household</a:t>
            </a:r>
            <a:endParaRPr lang="ja-JP" altLang="en-US" sz="1292" b="1" dirty="0">
              <a:solidFill>
                <a:prstClr val="white"/>
              </a:solidFill>
              <a:effectLst>
                <a:glow rad="101600">
                  <a:srgbClr val="C00000"/>
                </a:glow>
              </a:effectLst>
              <a:latin typeface="メイリオ" panose="020B0604030504040204" pitchFamily="50" charset="-128"/>
              <a:ea typeface="メイリオ" panose="020B0604030504040204" pitchFamily="50" charset="-128"/>
            </a:endParaRPr>
          </a:p>
        </p:txBody>
      </p:sp>
      <p:sp>
        <p:nvSpPr>
          <p:cNvPr id="87" name="角丸四角形 86"/>
          <p:cNvSpPr/>
          <p:nvPr/>
        </p:nvSpPr>
        <p:spPr>
          <a:xfrm>
            <a:off x="913550" y="2664491"/>
            <a:ext cx="2525967" cy="866414"/>
          </a:xfrm>
          <a:prstGeom prst="roundRect">
            <a:avLst>
              <a:gd name="adj" fmla="val 6849"/>
            </a:avLst>
          </a:prstGeom>
          <a:noFill/>
          <a:ln w="31750">
            <a:solidFill>
              <a:srgbClr val="FF0000"/>
            </a:solidFill>
            <a:prstDash val="sysDash"/>
          </a:ln>
          <a:effectLst>
            <a:glow rad="254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solidFill>
                <a:prstClr val="white"/>
              </a:solidFill>
            </a:endParaRPr>
          </a:p>
        </p:txBody>
      </p:sp>
      <p:sp>
        <p:nvSpPr>
          <p:cNvPr id="167" name="テキスト ボックス 166"/>
          <p:cNvSpPr txBox="1"/>
          <p:nvPr/>
        </p:nvSpPr>
        <p:spPr>
          <a:xfrm>
            <a:off x="967711" y="5729199"/>
            <a:ext cx="4280674" cy="262829"/>
          </a:xfrm>
          <a:prstGeom prst="rect">
            <a:avLst/>
          </a:prstGeom>
          <a:noFill/>
        </p:spPr>
        <p:txBody>
          <a:bodyPr wrap="square" lIns="0" rIns="0" rtlCol="0">
            <a:spAutoFit/>
          </a:bodyPr>
          <a:lstStyle/>
          <a:p>
            <a:pPr marL="84994" indent="-84994"/>
            <a:r>
              <a:rPr lang="en-US" altLang="ja-JP" sz="1108" dirty="0">
                <a:effectLst>
                  <a:glow rad="63500">
                    <a:schemeClr val="bg1"/>
                  </a:glow>
                </a:effectLst>
                <a:latin typeface="メイリオ" panose="020B0604030504040204" pitchFamily="50" charset="-128"/>
                <a:ea typeface="メイリオ" panose="020B0604030504040204" pitchFamily="50" charset="-128"/>
                <a:cs typeface="メイリオ" panose="020B0604030504040204" pitchFamily="50" charset="-128"/>
              </a:rPr>
              <a:t>Harmonization of data sources is needed after bias correction.</a:t>
            </a:r>
            <a:endParaRPr kumimoji="1" lang="ja-JP" altLang="en-US" sz="1108" dirty="0">
              <a:effectLst>
                <a:glow rad="63500">
                  <a:schemeClr val="bg1"/>
                </a:glo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9" name="正方形/長方形 168"/>
          <p:cNvSpPr/>
          <p:nvPr/>
        </p:nvSpPr>
        <p:spPr>
          <a:xfrm>
            <a:off x="1006323" y="3702062"/>
            <a:ext cx="3687558" cy="409592"/>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92" b="1" dirty="0">
                <a:latin typeface="メイリオ" panose="020B0604030504040204" pitchFamily="50" charset="-128"/>
                <a:ea typeface="メイリオ" panose="020B0604030504040204" pitchFamily="50" charset="-128"/>
                <a:cs typeface="メイリオ" panose="020B0604030504040204" pitchFamily="50" charset="-128"/>
              </a:rPr>
              <a:t>Commodity purchasing Survey </a:t>
            </a:r>
          </a:p>
          <a:p>
            <a:pPr algn="ctr"/>
            <a:r>
              <a:rPr lang="en-US" altLang="ja-JP" sz="1292" b="1" dirty="0">
                <a:latin typeface="メイリオ" panose="020B0604030504040204" pitchFamily="50" charset="-128"/>
                <a:ea typeface="メイリオ" panose="020B0604030504040204" pitchFamily="50" charset="-128"/>
                <a:cs typeface="メイリオ" panose="020B0604030504040204" pitchFamily="50" charset="-128"/>
              </a:rPr>
              <a:t>conducted by research company</a:t>
            </a:r>
            <a:endParaRPr kumimoji="1" lang="ja-JP" altLang="en-US" sz="1292"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1003464" y="4171556"/>
            <a:ext cx="3690417" cy="3125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92"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POS</a:t>
            </a:r>
            <a:r>
              <a:rPr lang="ja-JP" altLang="en-US" sz="1292"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292"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data</a:t>
            </a:r>
            <a:endParaRPr kumimoji="1" lang="ja-JP" altLang="en-US" sz="1292"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1" name="楕円 110"/>
          <p:cNvSpPr/>
          <p:nvPr/>
        </p:nvSpPr>
        <p:spPr>
          <a:xfrm>
            <a:off x="1840134" y="4832392"/>
            <a:ext cx="990575" cy="864000"/>
          </a:xfrm>
          <a:prstGeom prst="ellipse">
            <a:avLst/>
          </a:prstGeom>
          <a:solidFill>
            <a:srgbClr val="558ED5"/>
          </a:solidFill>
          <a:ln>
            <a:noFill/>
          </a:ln>
          <a:effectLst/>
          <a:scene3d>
            <a:camera prst="orthographicFront"/>
            <a:lightRig rig="threePt" dir="t"/>
          </a:scene3d>
          <a:sp3d>
            <a:bevelT w="468000" h="468000"/>
            <a:bevelB w="468630" h="468630"/>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172" name="楕円 111"/>
          <p:cNvSpPr/>
          <p:nvPr/>
        </p:nvSpPr>
        <p:spPr>
          <a:xfrm>
            <a:off x="1460249" y="4832392"/>
            <a:ext cx="990575" cy="864000"/>
          </a:xfrm>
          <a:prstGeom prst="ellipse">
            <a:avLst/>
          </a:prstGeom>
          <a:solidFill>
            <a:srgbClr val="558ED5"/>
          </a:solidFill>
          <a:ln>
            <a:noFill/>
          </a:ln>
          <a:effectLst/>
          <a:scene3d>
            <a:camera prst="orthographicFront"/>
            <a:lightRig rig="threePt" dir="t"/>
          </a:scene3d>
          <a:sp3d>
            <a:bevelT w="468000" h="468000"/>
            <a:bevelB w="468630" h="468630"/>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173" name="楕円 112"/>
          <p:cNvSpPr/>
          <p:nvPr/>
        </p:nvSpPr>
        <p:spPr>
          <a:xfrm>
            <a:off x="1080560" y="4832392"/>
            <a:ext cx="990555" cy="863982"/>
          </a:xfrm>
          <a:prstGeom prst="ellipse">
            <a:avLst/>
          </a:prstGeom>
          <a:solidFill>
            <a:srgbClr val="558ED5"/>
          </a:solidFill>
          <a:ln>
            <a:noFill/>
          </a:ln>
          <a:effectLst/>
          <a:scene3d>
            <a:camera prst="orthographicFront"/>
            <a:lightRig rig="threePt" dir="t"/>
          </a:scene3d>
          <a:sp3d>
            <a:bevelT w="468000" h="468000"/>
            <a:bevelB w="468630" h="468630"/>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174" name="テキスト ボックス 173"/>
          <p:cNvSpPr txBox="1"/>
          <p:nvPr/>
        </p:nvSpPr>
        <p:spPr>
          <a:xfrm>
            <a:off x="1156893" y="5169787"/>
            <a:ext cx="923268" cy="248530"/>
          </a:xfrm>
          <a:prstGeom prst="rect">
            <a:avLst/>
          </a:prstGeom>
          <a:noFill/>
        </p:spPr>
        <p:txBody>
          <a:bodyPr wrap="square" lIns="0" rIns="0" rtlCol="0">
            <a:spAutoFit/>
          </a:bodyPr>
          <a:lstStyle/>
          <a:p>
            <a:pPr marL="132926" indent="-132926" algn="ctr"/>
            <a:r>
              <a:rPr lang="en-US" altLang="ja-JP" sz="1015" b="1" dirty="0">
                <a:solidFill>
                  <a:schemeClr val="bg1"/>
                </a:solidFill>
                <a:latin typeface="メイリオ" panose="020B0604030504040204" pitchFamily="50" charset="-128"/>
                <a:ea typeface="メイリオ" panose="020B0604030504040204" pitchFamily="50" charset="-128"/>
              </a:rPr>
              <a:t>BIGDATA</a:t>
            </a:r>
            <a:endParaRPr kumimoji="1" lang="ja-JP" altLang="en-US" sz="1015" b="1" dirty="0">
              <a:solidFill>
                <a:schemeClr val="bg1"/>
              </a:solidFill>
              <a:latin typeface="メイリオ" panose="020B0604030504040204" pitchFamily="50" charset="-128"/>
              <a:ea typeface="メイリオ" panose="020B0604030504040204" pitchFamily="50" charset="-128"/>
            </a:endParaRPr>
          </a:p>
        </p:txBody>
      </p:sp>
      <p:pic>
        <p:nvPicPr>
          <p:cNvPr id="175" name="図 1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4856" y="5085777"/>
            <a:ext cx="768402" cy="553214"/>
          </a:xfrm>
          <a:prstGeom prst="rect">
            <a:avLst/>
          </a:prstGeom>
        </p:spPr>
      </p:pic>
      <p:pic>
        <p:nvPicPr>
          <p:cNvPr id="176" name="図 1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6627" y="4975797"/>
            <a:ext cx="697907" cy="548550"/>
          </a:xfrm>
          <a:prstGeom prst="rect">
            <a:avLst/>
          </a:prstGeom>
        </p:spPr>
      </p:pic>
      <p:pic>
        <p:nvPicPr>
          <p:cNvPr id="177" name="図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4762" y="5248979"/>
            <a:ext cx="524245" cy="454053"/>
          </a:xfrm>
          <a:prstGeom prst="rect">
            <a:avLst/>
          </a:prstGeom>
        </p:spPr>
      </p:pic>
      <p:pic>
        <p:nvPicPr>
          <p:cNvPr id="178" name="図 1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08974" y="5387740"/>
            <a:ext cx="571068" cy="308634"/>
          </a:xfrm>
          <a:prstGeom prst="rect">
            <a:avLst/>
          </a:prstGeom>
        </p:spPr>
      </p:pic>
      <p:pic>
        <p:nvPicPr>
          <p:cNvPr id="179" name="図 1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28716" y="5294220"/>
            <a:ext cx="527401" cy="411109"/>
          </a:xfrm>
          <a:prstGeom prst="rect">
            <a:avLst/>
          </a:prstGeom>
        </p:spPr>
      </p:pic>
      <p:grpSp>
        <p:nvGrpSpPr>
          <p:cNvPr id="180" name="グループ化 179"/>
          <p:cNvGrpSpPr/>
          <p:nvPr/>
        </p:nvGrpSpPr>
        <p:grpSpPr>
          <a:xfrm>
            <a:off x="2896071" y="4782699"/>
            <a:ext cx="1176072" cy="606155"/>
            <a:chOff x="6642084" y="5978249"/>
            <a:chExt cx="1169564" cy="691111"/>
          </a:xfrm>
        </p:grpSpPr>
        <p:sp>
          <p:nvSpPr>
            <p:cNvPr id="184" name="四角形: 角を丸くする 1"/>
            <p:cNvSpPr/>
            <p:nvPr/>
          </p:nvSpPr>
          <p:spPr>
            <a:xfrm>
              <a:off x="6642084" y="5978249"/>
              <a:ext cx="1164780" cy="691111"/>
            </a:xfrm>
            <a:prstGeom prst="roundRect">
              <a:avLst>
                <a:gd name="adj" fmla="val 8398"/>
              </a:avLst>
            </a:prstGeom>
            <a:solidFill>
              <a:srgbClr val="0070C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185" name="テキスト ボックス 184"/>
            <p:cNvSpPr txBox="1"/>
            <p:nvPr/>
          </p:nvSpPr>
          <p:spPr>
            <a:xfrm>
              <a:off x="6646867" y="6093296"/>
              <a:ext cx="1159995" cy="251049"/>
            </a:xfrm>
            <a:prstGeom prst="rect">
              <a:avLst/>
            </a:prstGeom>
            <a:noFill/>
          </p:spPr>
          <p:txBody>
            <a:bodyPr wrap="square" lIns="0" rIns="0" rtlCol="0">
              <a:spAutoFit/>
            </a:bodyPr>
            <a:lstStyle/>
            <a:p>
              <a:pPr algn="ctr"/>
              <a:r>
                <a:rPr lang="en-US" altLang="ja-JP" sz="831" b="1" dirty="0">
                  <a:solidFill>
                    <a:srgbClr val="FFC000"/>
                  </a:solidFill>
                  <a:effectLst>
                    <a:glow rad="63500">
                      <a:schemeClr val="bg1"/>
                    </a:glow>
                  </a:effectLst>
                </a:rPr>
                <a:t>MEMBER’S CARD</a:t>
              </a:r>
            </a:p>
          </p:txBody>
        </p:sp>
        <p:sp>
          <p:nvSpPr>
            <p:cNvPr id="186" name="正方形/長方形 185"/>
            <p:cNvSpPr/>
            <p:nvPr/>
          </p:nvSpPr>
          <p:spPr>
            <a:xfrm>
              <a:off x="6642084" y="6064961"/>
              <a:ext cx="1169564" cy="72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187" name="二等辺三角形 186"/>
            <p:cNvSpPr/>
            <p:nvPr/>
          </p:nvSpPr>
          <p:spPr>
            <a:xfrm rot="16200000">
              <a:off x="6660000" y="6004800"/>
              <a:ext cx="54000" cy="36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pic>
          <p:nvPicPr>
            <p:cNvPr id="188" name="図 187"/>
            <p:cNvPicPr>
              <a:picLocks noChangeAspect="1"/>
            </p:cNvPicPr>
            <p:nvPr/>
          </p:nvPicPr>
          <p:blipFill>
            <a:blip r:embed="rId8"/>
            <a:stretch>
              <a:fillRect/>
            </a:stretch>
          </p:blipFill>
          <p:spPr>
            <a:xfrm>
              <a:off x="6654059" y="6295437"/>
              <a:ext cx="1122171" cy="204552"/>
            </a:xfrm>
            <a:prstGeom prst="rect">
              <a:avLst/>
            </a:prstGeom>
          </p:spPr>
        </p:pic>
        <p:pic>
          <p:nvPicPr>
            <p:cNvPr id="189" name="図 188"/>
            <p:cNvPicPr>
              <a:picLocks noChangeAspect="1"/>
            </p:cNvPicPr>
            <p:nvPr/>
          </p:nvPicPr>
          <p:blipFill>
            <a:blip r:embed="rId9"/>
            <a:stretch>
              <a:fillRect/>
            </a:stretch>
          </p:blipFill>
          <p:spPr>
            <a:xfrm>
              <a:off x="6673215" y="6453336"/>
              <a:ext cx="563081" cy="181133"/>
            </a:xfrm>
            <a:prstGeom prst="rect">
              <a:avLst/>
            </a:prstGeom>
          </p:spPr>
        </p:pic>
        <p:sp>
          <p:nvSpPr>
            <p:cNvPr id="190" name="四角形: 角を丸くする 18"/>
            <p:cNvSpPr/>
            <p:nvPr/>
          </p:nvSpPr>
          <p:spPr>
            <a:xfrm>
              <a:off x="7598420" y="6499989"/>
              <a:ext cx="157383" cy="12109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191" name="四角形: 角を丸くする 51"/>
            <p:cNvSpPr/>
            <p:nvPr/>
          </p:nvSpPr>
          <p:spPr>
            <a:xfrm>
              <a:off x="7425700" y="6499989"/>
              <a:ext cx="157383" cy="121095"/>
            </a:xfrm>
            <a:prstGeom prst="roundRect">
              <a:avLst/>
            </a:prstGeom>
            <a:blipFill>
              <a:blip r:embed="rId10"/>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grpSp>
      <p:sp>
        <p:nvSpPr>
          <p:cNvPr id="182" name="左中かっこ 181"/>
          <p:cNvSpPr/>
          <p:nvPr/>
        </p:nvSpPr>
        <p:spPr>
          <a:xfrm>
            <a:off x="872676" y="4171556"/>
            <a:ext cx="88683" cy="18512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62"/>
          </a:p>
        </p:txBody>
      </p:sp>
      <p:sp>
        <p:nvSpPr>
          <p:cNvPr id="183" name="テキスト ボックス 182"/>
          <p:cNvSpPr txBox="1"/>
          <p:nvPr/>
        </p:nvSpPr>
        <p:spPr>
          <a:xfrm>
            <a:off x="1133474" y="4556076"/>
            <a:ext cx="3430398" cy="262829"/>
          </a:xfrm>
          <a:prstGeom prst="rect">
            <a:avLst/>
          </a:prstGeom>
          <a:noFill/>
        </p:spPr>
        <p:txBody>
          <a:bodyPr wrap="square" lIns="0" rIns="0" rtlCol="0">
            <a:spAutoFit/>
          </a:bodyPr>
          <a:lstStyle/>
          <a:p>
            <a:pPr marL="84994" indent="-84994" algn="ctr"/>
            <a:r>
              <a:rPr lang="en-US" altLang="ja-JP" sz="1108" b="1" dirty="0">
                <a:solidFill>
                  <a:schemeClr val="tx2"/>
                </a:solidFill>
                <a:effectLst>
                  <a:glow rad="63500">
                    <a:schemeClr val="bg1"/>
                  </a:glow>
                </a:effectLst>
                <a:latin typeface="メイリオ" panose="020B0604030504040204" pitchFamily="50" charset="-128"/>
                <a:ea typeface="メイリオ" panose="020B0604030504040204" pitchFamily="50" charset="-128"/>
                <a:cs typeface="メイリオ" panose="020B0604030504040204" pitchFamily="50" charset="-128"/>
              </a:rPr>
              <a:t>electronic money,</a:t>
            </a:r>
            <a:r>
              <a:rPr lang="ja-JP" altLang="en-US" sz="1108" b="1" dirty="0">
                <a:solidFill>
                  <a:schemeClr val="tx2"/>
                </a:solidFill>
                <a:effectLst>
                  <a:glow rad="63500">
                    <a:schemeClr val="bg1"/>
                  </a:glow>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08" b="1" dirty="0">
                <a:solidFill>
                  <a:schemeClr val="tx2"/>
                </a:solidFill>
                <a:effectLst>
                  <a:glow rad="63500">
                    <a:schemeClr val="bg1"/>
                  </a:glow>
                </a:effectLst>
                <a:latin typeface="メイリオ" panose="020B0604030504040204" pitchFamily="50" charset="-128"/>
                <a:ea typeface="メイリオ" panose="020B0604030504040204" pitchFamily="50" charset="-128"/>
                <a:cs typeface="メイリオ" panose="020B0604030504040204" pitchFamily="50" charset="-128"/>
              </a:rPr>
              <a:t>credit card, etc.</a:t>
            </a:r>
            <a:endParaRPr kumimoji="1" lang="ja-JP" altLang="en-US" sz="1108" b="1" dirty="0">
              <a:solidFill>
                <a:schemeClr val="tx2"/>
              </a:solidFill>
              <a:effectLst>
                <a:glow rad="63500">
                  <a:schemeClr val="bg1"/>
                </a:glo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8" name="テキスト ボックス 197"/>
          <p:cNvSpPr txBox="1"/>
          <p:nvPr/>
        </p:nvSpPr>
        <p:spPr>
          <a:xfrm>
            <a:off x="356551" y="4930632"/>
            <a:ext cx="781854" cy="490006"/>
          </a:xfrm>
          <a:prstGeom prst="rect">
            <a:avLst/>
          </a:prstGeom>
          <a:noFill/>
        </p:spPr>
        <p:txBody>
          <a:bodyPr wrap="square" rtlCol="0">
            <a:spAutoFit/>
          </a:bodyPr>
          <a:lstStyle/>
          <a:p>
            <a:r>
              <a:rPr lang="en-US" altLang="ja-JP" sz="129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Big </a:t>
            </a:r>
          </a:p>
          <a:p>
            <a:r>
              <a:rPr lang="en-US" altLang="ja-JP" sz="129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Data</a:t>
            </a:r>
            <a:endParaRPr lang="ja-JP" altLang="en-US" sz="129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9" name="テキスト ボックス 198"/>
          <p:cNvSpPr txBox="1"/>
          <p:nvPr/>
        </p:nvSpPr>
        <p:spPr>
          <a:xfrm>
            <a:off x="4719552" y="2788872"/>
            <a:ext cx="1002127" cy="688843"/>
          </a:xfrm>
          <a:prstGeom prst="rect">
            <a:avLst/>
          </a:prstGeom>
          <a:noFill/>
        </p:spPr>
        <p:txBody>
          <a:bodyPr wrap="square" rtlCol="0">
            <a:spAutoFit/>
          </a:bodyPr>
          <a:lstStyle/>
          <a:p>
            <a:r>
              <a:rPr lang="en-US" altLang="ja-JP" sz="129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Official</a:t>
            </a:r>
          </a:p>
          <a:p>
            <a:r>
              <a:rPr lang="en-US" altLang="ja-JP" sz="129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Statistics</a:t>
            </a:r>
          </a:p>
          <a:p>
            <a:r>
              <a:rPr lang="en-US" altLang="ja-JP" sz="129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Data</a:t>
            </a:r>
            <a:endParaRPr lang="ja-JP" altLang="en-US" sz="129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0" name="テキスト ボックス 199"/>
          <p:cNvSpPr txBox="1"/>
          <p:nvPr/>
        </p:nvSpPr>
        <p:spPr>
          <a:xfrm>
            <a:off x="4719552" y="3753992"/>
            <a:ext cx="931501" cy="688843"/>
          </a:xfrm>
          <a:prstGeom prst="rect">
            <a:avLst/>
          </a:prstGeom>
          <a:noFill/>
        </p:spPr>
        <p:txBody>
          <a:bodyPr wrap="square" rtlCol="0">
            <a:spAutoFit/>
          </a:bodyPr>
          <a:lstStyle/>
          <a:p>
            <a:r>
              <a:rPr lang="en-US" altLang="ja-JP" sz="129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Private</a:t>
            </a:r>
          </a:p>
          <a:p>
            <a:r>
              <a:rPr lang="en-US" altLang="ja-JP" sz="129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Sector’s</a:t>
            </a:r>
          </a:p>
          <a:p>
            <a:r>
              <a:rPr lang="en-US" altLang="ja-JP" sz="129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Data</a:t>
            </a:r>
          </a:p>
        </p:txBody>
      </p:sp>
      <p:cxnSp>
        <p:nvCxnSpPr>
          <p:cNvPr id="202" name="直線コネクタ 201"/>
          <p:cNvCxnSpPr/>
          <p:nvPr/>
        </p:nvCxnSpPr>
        <p:spPr>
          <a:xfrm flipV="1">
            <a:off x="197496" y="3600740"/>
            <a:ext cx="5406846" cy="14264"/>
          </a:xfrm>
          <a:prstGeom prst="line">
            <a:avLst/>
          </a:prstGeom>
          <a:ln w="317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05" name="テキスト ボックス 204"/>
          <p:cNvSpPr txBox="1"/>
          <p:nvPr/>
        </p:nvSpPr>
        <p:spPr>
          <a:xfrm>
            <a:off x="136373" y="2559619"/>
            <a:ext cx="881596" cy="1115305"/>
          </a:xfrm>
          <a:prstGeom prst="rect">
            <a:avLst/>
          </a:prstGeom>
          <a:noFill/>
        </p:spPr>
        <p:txBody>
          <a:bodyPr wrap="square" rtlCol="0">
            <a:spAutoFit/>
          </a:bodyPr>
          <a:lstStyle/>
          <a:p>
            <a:r>
              <a:rPr lang="en-US" altLang="ja-JP" sz="1108"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Present: </a:t>
            </a:r>
          </a:p>
          <a:p>
            <a:r>
              <a:rPr lang="en-US" altLang="ja-JP" sz="1108"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Range of a result releasing every month</a:t>
            </a:r>
            <a:endParaRPr lang="ja-JP" altLang="en-US" sz="1108"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7" name="左中かっこ 206"/>
          <p:cNvSpPr/>
          <p:nvPr/>
        </p:nvSpPr>
        <p:spPr>
          <a:xfrm rot="5400000">
            <a:off x="2151330" y="494561"/>
            <a:ext cx="106302" cy="2477954"/>
          </a:xfrm>
          <a:prstGeom prst="leftBrace">
            <a:avLst>
              <a:gd name="adj1" fmla="val 40475"/>
              <a:gd name="adj2" fmla="val 4777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62"/>
          </a:p>
        </p:txBody>
      </p:sp>
      <p:sp>
        <p:nvSpPr>
          <p:cNvPr id="208" name="左中かっこ 207"/>
          <p:cNvSpPr/>
          <p:nvPr/>
        </p:nvSpPr>
        <p:spPr>
          <a:xfrm rot="5400000">
            <a:off x="4010793" y="1165854"/>
            <a:ext cx="113073" cy="1119281"/>
          </a:xfrm>
          <a:prstGeom prst="leftBrace">
            <a:avLst>
              <a:gd name="adj1" fmla="val 40475"/>
              <a:gd name="adj2" fmla="val 4777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62"/>
          </a:p>
        </p:txBody>
      </p:sp>
      <p:sp>
        <p:nvSpPr>
          <p:cNvPr id="209" name="正方形/長方形 208"/>
          <p:cNvSpPr/>
          <p:nvPr/>
        </p:nvSpPr>
        <p:spPr>
          <a:xfrm>
            <a:off x="6058644" y="1505051"/>
            <a:ext cx="2626146" cy="4637167"/>
          </a:xfrm>
          <a:prstGeom prst="rect">
            <a:avLst/>
          </a:prstGeom>
          <a:solidFill>
            <a:schemeClr val="bg1">
              <a:alpha val="50000"/>
            </a:schemeClr>
          </a:solidFill>
          <a:ln w="38100">
            <a:solidFill>
              <a:srgbClr val="FF9900"/>
            </a:solidFill>
          </a:ln>
        </p:spPr>
        <p:txBody>
          <a:bodyPr wrap="square">
            <a:spAutoFit/>
          </a:bodyPr>
          <a:lstStyle>
            <a:defPPr>
              <a:defRPr lang="ja-JP"/>
            </a:defPPr>
            <a:lvl1pPr marL="0" algn="l" defTabSz="914400" rtl="0" eaLnBrk="1" latinLnBrk="0" hangingPunct="1">
              <a:defRPr kumimoji="1" sz="1800" kern="1200">
                <a:solidFill>
                  <a:sysClr val="windowText" lastClr="000000"/>
                </a:solidFill>
                <a:latin typeface="HGS創英角ｺﾞｼｯｸUB"/>
                <a:ea typeface="HGS創英角ｺﾞｼｯｸUB"/>
              </a:defRPr>
            </a:lvl1pPr>
            <a:lvl2pPr marL="457200" algn="l" defTabSz="914400" rtl="0" eaLnBrk="1" latinLnBrk="0" hangingPunct="1">
              <a:defRPr kumimoji="1" sz="1800" kern="1200">
                <a:solidFill>
                  <a:sysClr val="windowText" lastClr="000000"/>
                </a:solidFill>
                <a:latin typeface="HGS創英角ｺﾞｼｯｸUB"/>
                <a:ea typeface="HGS創英角ｺﾞｼｯｸUB"/>
              </a:defRPr>
            </a:lvl2pPr>
            <a:lvl3pPr marL="914400" algn="l" defTabSz="914400" rtl="0" eaLnBrk="1" latinLnBrk="0" hangingPunct="1">
              <a:defRPr kumimoji="1" sz="1800" kern="1200">
                <a:solidFill>
                  <a:sysClr val="windowText" lastClr="000000"/>
                </a:solidFill>
                <a:latin typeface="HGS創英角ｺﾞｼｯｸUB"/>
                <a:ea typeface="HGS創英角ｺﾞｼｯｸUB"/>
              </a:defRPr>
            </a:lvl3pPr>
            <a:lvl4pPr marL="1371600" algn="l" defTabSz="914400" rtl="0" eaLnBrk="1" latinLnBrk="0" hangingPunct="1">
              <a:defRPr kumimoji="1" sz="1800" kern="1200">
                <a:solidFill>
                  <a:sysClr val="windowText" lastClr="000000"/>
                </a:solidFill>
                <a:latin typeface="HGS創英角ｺﾞｼｯｸUB"/>
                <a:ea typeface="HGS創英角ｺﾞｼｯｸUB"/>
              </a:defRPr>
            </a:lvl4pPr>
            <a:lvl5pPr marL="1828800" algn="l" defTabSz="914400" rtl="0" eaLnBrk="1" latinLnBrk="0" hangingPunct="1">
              <a:defRPr kumimoji="1" sz="1800" kern="1200">
                <a:solidFill>
                  <a:sysClr val="windowText" lastClr="000000"/>
                </a:solidFill>
                <a:latin typeface="HGS創英角ｺﾞｼｯｸUB"/>
                <a:ea typeface="HGS創英角ｺﾞｼｯｸUB"/>
              </a:defRPr>
            </a:lvl5pPr>
            <a:lvl6pPr marL="2286000" algn="l" defTabSz="914400" rtl="0" eaLnBrk="1" latinLnBrk="0" hangingPunct="1">
              <a:defRPr kumimoji="1" sz="1800" kern="1200">
                <a:solidFill>
                  <a:sysClr val="windowText" lastClr="000000"/>
                </a:solidFill>
                <a:latin typeface="HGS創英角ｺﾞｼｯｸUB"/>
                <a:ea typeface="HGS創英角ｺﾞｼｯｸUB"/>
              </a:defRPr>
            </a:lvl6pPr>
            <a:lvl7pPr marL="2743200" algn="l" defTabSz="914400" rtl="0" eaLnBrk="1" latinLnBrk="0" hangingPunct="1">
              <a:defRPr kumimoji="1" sz="1800" kern="1200">
                <a:solidFill>
                  <a:sysClr val="windowText" lastClr="000000"/>
                </a:solidFill>
                <a:latin typeface="HGS創英角ｺﾞｼｯｸUB"/>
                <a:ea typeface="HGS創英角ｺﾞｼｯｸUB"/>
              </a:defRPr>
            </a:lvl7pPr>
            <a:lvl8pPr marL="3200400" algn="l" defTabSz="914400" rtl="0" eaLnBrk="1" latinLnBrk="0" hangingPunct="1">
              <a:defRPr kumimoji="1" sz="1800" kern="1200">
                <a:solidFill>
                  <a:sysClr val="windowText" lastClr="000000"/>
                </a:solidFill>
                <a:latin typeface="HGS創英角ｺﾞｼｯｸUB"/>
                <a:ea typeface="HGS創英角ｺﾞｼｯｸUB"/>
              </a:defRPr>
            </a:lvl8pPr>
            <a:lvl9pPr marL="3657600" algn="l" defTabSz="914400" rtl="0" eaLnBrk="1" latinLnBrk="0" hangingPunct="1">
              <a:defRPr kumimoji="1" sz="1800" kern="1200">
                <a:solidFill>
                  <a:sysClr val="windowText" lastClr="000000"/>
                </a:solidFill>
                <a:latin typeface="HGS創英角ｺﾞｼｯｸUB"/>
                <a:ea typeface="HGS創英角ｺﾞｼｯｸUB"/>
              </a:defRPr>
            </a:lvl9pPr>
          </a:lstStyle>
          <a:p>
            <a:pPr>
              <a:buClr>
                <a:schemeClr val="accent2"/>
              </a:buClr>
            </a:pPr>
            <a:r>
              <a:rPr lang="ja-JP" altLang="en-US" sz="1846"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46" dirty="0">
                <a:latin typeface="メイリオ" panose="020B0604030504040204" pitchFamily="50" charset="-128"/>
                <a:ea typeface="メイリオ" panose="020B0604030504040204" pitchFamily="50" charset="-128"/>
                <a:cs typeface="メイリオ" panose="020B0604030504040204" pitchFamily="50" charset="-128"/>
              </a:rPr>
              <a:t>The new challenge of creating the “Consumption Trend Index (CTI)” is being considered by the Statistics Bureau of Japan.</a:t>
            </a:r>
          </a:p>
          <a:p>
            <a:pPr>
              <a:buClr>
                <a:schemeClr val="accent2"/>
              </a:buClr>
            </a:pPr>
            <a:endParaRPr lang="en-US" altLang="ja-JP" sz="1846" dirty="0">
              <a:latin typeface="メイリオ" panose="020B0604030504040204" pitchFamily="50" charset="-128"/>
              <a:ea typeface="メイリオ" panose="020B0604030504040204" pitchFamily="50" charset="-128"/>
              <a:cs typeface="メイリオ" panose="020B0604030504040204" pitchFamily="50" charset="-128"/>
            </a:endParaRPr>
          </a:p>
          <a:p>
            <a:pPr>
              <a:buClr>
                <a:schemeClr val="accent2"/>
              </a:buClr>
            </a:pPr>
            <a:r>
              <a:rPr lang="en-US" altLang="ja-JP" sz="1846" dirty="0">
                <a:latin typeface="メイリオ" panose="020B0604030504040204" pitchFamily="50" charset="-128"/>
                <a:ea typeface="メイリオ" panose="020B0604030504040204" pitchFamily="50" charset="-128"/>
                <a:cs typeface="メイリオ" panose="020B0604030504040204" pitchFamily="50" charset="-128"/>
              </a:rPr>
              <a:t> Regarding data sources of the index, it is planned that not only official statistics but also private sector’s data including Big Data will be used. </a:t>
            </a:r>
          </a:p>
        </p:txBody>
      </p:sp>
      <p:sp>
        <p:nvSpPr>
          <p:cNvPr id="4" name="日付プレースホルダー 3">
            <a:extLst>
              <a:ext uri="{FF2B5EF4-FFF2-40B4-BE49-F238E27FC236}">
                <a16:creationId xmlns:a16="http://schemas.microsoft.com/office/drawing/2014/main" id="{EB20BD89-DA09-4CF4-81C5-AD91C3F7D415}"/>
              </a:ext>
            </a:extLst>
          </p:cNvPr>
          <p:cNvSpPr>
            <a:spLocks noGrp="1"/>
          </p:cNvSpPr>
          <p:nvPr>
            <p:ph type="dt" sz="half" idx="10"/>
          </p:nvPr>
        </p:nvSpPr>
        <p:spPr/>
        <p:txBody>
          <a:bodyPr/>
          <a:lstStyle/>
          <a:p>
            <a:r>
              <a:rPr kumimoji="1" lang="en-US" altLang="ja-JP"/>
              <a:t>2020/1/9</a:t>
            </a:r>
            <a:endParaRPr kumimoji="1" lang="ja-JP" altLang="en-US"/>
          </a:p>
        </p:txBody>
      </p:sp>
      <p:sp>
        <p:nvSpPr>
          <p:cNvPr id="5" name="フッター プレースホルダー 4">
            <a:extLst>
              <a:ext uri="{FF2B5EF4-FFF2-40B4-BE49-F238E27FC236}">
                <a16:creationId xmlns:a16="http://schemas.microsoft.com/office/drawing/2014/main" id="{EBFDAAB8-F965-425D-94E5-DE372641126A}"/>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415757877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2" name="正方形/長方形 1"/>
          <p:cNvSpPr/>
          <p:nvPr/>
        </p:nvSpPr>
        <p:spPr>
          <a:xfrm>
            <a:off x="0" y="339234"/>
            <a:ext cx="8603637" cy="546945"/>
          </a:xfrm>
          <a:prstGeom prst="rect">
            <a:avLst/>
          </a:prstGeom>
        </p:spPr>
        <p:txBody>
          <a:bodyPr wrap="none">
            <a:spAutoFit/>
          </a:bodyPr>
          <a:lstStyle/>
          <a:p>
            <a:r>
              <a:rPr lang="ja-JP" altLang="en-US" sz="2954" b="1" dirty="0">
                <a:latin typeface="メイリオ" panose="020B0604030504040204" pitchFamily="50" charset="-128"/>
                <a:ea typeface="メイリオ" panose="020B0604030504040204" pitchFamily="50" charset="-128"/>
                <a:cs typeface="メイリオ" panose="020B0604030504040204" pitchFamily="50" charset="-128"/>
              </a:rPr>
              <a:t>２</a:t>
            </a:r>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 New challenge of utilization of Big Data</a:t>
            </a:r>
          </a:p>
        </p:txBody>
      </p:sp>
      <p:sp>
        <p:nvSpPr>
          <p:cNvPr id="8" name="object 3"/>
          <p:cNvSpPr/>
          <p:nvPr/>
        </p:nvSpPr>
        <p:spPr>
          <a:xfrm>
            <a:off x="751215" y="1611413"/>
            <a:ext cx="2285221" cy="2250891"/>
          </a:xfrm>
          <a:prstGeom prst="rect">
            <a:avLst/>
          </a:prstGeom>
          <a:blipFill>
            <a:blip r:embed="rId3" cstate="print"/>
            <a:stretch>
              <a:fillRect/>
            </a:stretch>
          </a:blipFill>
        </p:spPr>
        <p:txBody>
          <a:bodyPr wrap="square" lIns="0" tIns="0" rIns="0" bIns="0" rtlCol="0"/>
          <a:lstStyle/>
          <a:p>
            <a:endParaRPr sz="1662"/>
          </a:p>
        </p:txBody>
      </p:sp>
      <p:sp>
        <p:nvSpPr>
          <p:cNvPr id="9" name="object 4"/>
          <p:cNvSpPr/>
          <p:nvPr/>
        </p:nvSpPr>
        <p:spPr>
          <a:xfrm>
            <a:off x="3042841" y="2123518"/>
            <a:ext cx="3200400" cy="827648"/>
          </a:xfrm>
          <a:custGeom>
            <a:avLst/>
            <a:gdLst/>
            <a:ahLst/>
            <a:cxnLst/>
            <a:rect l="l" t="t" r="r" b="b"/>
            <a:pathLst>
              <a:path w="3467100" h="896619">
                <a:moveTo>
                  <a:pt x="3019043" y="0"/>
                </a:moveTo>
                <a:lnTo>
                  <a:pt x="3019043" y="206883"/>
                </a:lnTo>
                <a:lnTo>
                  <a:pt x="0" y="206883"/>
                </a:lnTo>
                <a:lnTo>
                  <a:pt x="0" y="689229"/>
                </a:lnTo>
                <a:lnTo>
                  <a:pt x="3019043" y="689229"/>
                </a:lnTo>
                <a:lnTo>
                  <a:pt x="3019043" y="896112"/>
                </a:lnTo>
                <a:lnTo>
                  <a:pt x="3467099" y="448056"/>
                </a:lnTo>
                <a:lnTo>
                  <a:pt x="3019043" y="0"/>
                </a:lnTo>
                <a:close/>
              </a:path>
            </a:pathLst>
          </a:custGeom>
          <a:solidFill>
            <a:srgbClr val="5B9BD4"/>
          </a:solidFill>
        </p:spPr>
        <p:txBody>
          <a:bodyPr wrap="square" lIns="0" tIns="0" rIns="0" bIns="0" rtlCol="0"/>
          <a:lstStyle/>
          <a:p>
            <a:endParaRPr sz="1662"/>
          </a:p>
        </p:txBody>
      </p:sp>
      <p:sp>
        <p:nvSpPr>
          <p:cNvPr id="10" name="object 5"/>
          <p:cNvSpPr/>
          <p:nvPr/>
        </p:nvSpPr>
        <p:spPr>
          <a:xfrm>
            <a:off x="3407195" y="3949513"/>
            <a:ext cx="1346413" cy="1190153"/>
          </a:xfrm>
          <a:prstGeom prst="rect">
            <a:avLst/>
          </a:prstGeom>
          <a:blipFill>
            <a:blip r:embed="rId4" cstate="print"/>
            <a:stretch>
              <a:fillRect/>
            </a:stretch>
          </a:blipFill>
        </p:spPr>
        <p:txBody>
          <a:bodyPr wrap="square" lIns="0" tIns="0" rIns="0" bIns="0" rtlCol="0"/>
          <a:lstStyle/>
          <a:p>
            <a:endParaRPr sz="1662"/>
          </a:p>
        </p:txBody>
      </p:sp>
      <p:sp>
        <p:nvSpPr>
          <p:cNvPr id="11" name="object 11"/>
          <p:cNvSpPr txBox="1"/>
          <p:nvPr/>
        </p:nvSpPr>
        <p:spPr>
          <a:xfrm>
            <a:off x="4506234" y="4959191"/>
            <a:ext cx="517574" cy="282129"/>
          </a:xfrm>
          <a:prstGeom prst="rect">
            <a:avLst/>
          </a:prstGeom>
        </p:spPr>
        <p:txBody>
          <a:bodyPr vert="horz" wrap="square" lIns="0" tIns="0" rIns="0" bIns="0" rtlCol="0">
            <a:spAutoFit/>
          </a:bodyPr>
          <a:lstStyle/>
          <a:p>
            <a:pPr marL="11723">
              <a:lnSpc>
                <a:spcPts val="2197"/>
              </a:lnSpc>
            </a:pPr>
            <a:r>
              <a:rPr sz="1846" dirty="0">
                <a:solidFill>
                  <a:srgbClr val="FFFFFF"/>
                </a:solidFill>
                <a:latin typeface="HGP創英角ｺﾞｼｯｸUB"/>
                <a:cs typeface="HGP創英角ｺﾞｼｯｸUB"/>
              </a:rPr>
              <a:t>rules</a:t>
            </a:r>
            <a:endParaRPr sz="1846">
              <a:latin typeface="HGP創英角ｺﾞｼｯｸUB"/>
              <a:cs typeface="HGP創英角ｺﾞｼｯｸUB"/>
            </a:endParaRPr>
          </a:p>
        </p:txBody>
      </p:sp>
      <p:sp>
        <p:nvSpPr>
          <p:cNvPr id="12" name="object 12"/>
          <p:cNvSpPr/>
          <p:nvPr/>
        </p:nvSpPr>
        <p:spPr>
          <a:xfrm>
            <a:off x="5380337" y="3994410"/>
            <a:ext cx="3763662" cy="1978104"/>
          </a:xfrm>
          <a:prstGeom prst="rect">
            <a:avLst/>
          </a:prstGeom>
          <a:blipFill>
            <a:blip r:embed="rId5" cstate="print"/>
            <a:stretch>
              <a:fillRect/>
            </a:stretch>
          </a:blipFill>
        </p:spPr>
        <p:txBody>
          <a:bodyPr wrap="square" lIns="0" tIns="0" rIns="0" bIns="0" rtlCol="0"/>
          <a:lstStyle/>
          <a:p>
            <a:endParaRPr sz="1662"/>
          </a:p>
        </p:txBody>
      </p:sp>
      <p:sp>
        <p:nvSpPr>
          <p:cNvPr id="13" name="object 13"/>
          <p:cNvSpPr/>
          <p:nvPr/>
        </p:nvSpPr>
        <p:spPr>
          <a:xfrm>
            <a:off x="783569" y="5321183"/>
            <a:ext cx="3923714" cy="1166446"/>
          </a:xfrm>
          <a:custGeom>
            <a:avLst/>
            <a:gdLst/>
            <a:ahLst/>
            <a:cxnLst/>
            <a:rect l="l" t="t" r="r" b="b"/>
            <a:pathLst>
              <a:path w="4250690" h="1263650">
                <a:moveTo>
                  <a:pt x="4039870" y="0"/>
                </a:moveTo>
                <a:lnTo>
                  <a:pt x="210565" y="0"/>
                </a:lnTo>
                <a:lnTo>
                  <a:pt x="193296" y="697"/>
                </a:lnTo>
                <a:lnTo>
                  <a:pt x="144010" y="10730"/>
                </a:lnTo>
                <a:lnTo>
                  <a:pt x="99648" y="31538"/>
                </a:lnTo>
                <a:lnTo>
                  <a:pt x="61672" y="61658"/>
                </a:lnTo>
                <a:lnTo>
                  <a:pt x="31547" y="99631"/>
                </a:lnTo>
                <a:lnTo>
                  <a:pt x="10734" y="143995"/>
                </a:lnTo>
                <a:lnTo>
                  <a:pt x="698" y="193290"/>
                </a:lnTo>
                <a:lnTo>
                  <a:pt x="0" y="210565"/>
                </a:lnTo>
                <a:lnTo>
                  <a:pt x="0" y="1052830"/>
                </a:lnTo>
                <a:lnTo>
                  <a:pt x="6119" y="1103431"/>
                </a:lnTo>
                <a:lnTo>
                  <a:pt x="23502" y="1149597"/>
                </a:lnTo>
                <a:lnTo>
                  <a:pt x="50686" y="1189864"/>
                </a:lnTo>
                <a:lnTo>
                  <a:pt x="86207" y="1222769"/>
                </a:lnTo>
                <a:lnTo>
                  <a:pt x="128603" y="1246848"/>
                </a:lnTo>
                <a:lnTo>
                  <a:pt x="176410" y="1260640"/>
                </a:lnTo>
                <a:lnTo>
                  <a:pt x="210565" y="1263395"/>
                </a:lnTo>
                <a:lnTo>
                  <a:pt x="4039870" y="1263395"/>
                </a:lnTo>
                <a:lnTo>
                  <a:pt x="4090484" y="1257276"/>
                </a:lnTo>
                <a:lnTo>
                  <a:pt x="4136654" y="1239893"/>
                </a:lnTo>
                <a:lnTo>
                  <a:pt x="4176920" y="1212709"/>
                </a:lnTo>
                <a:lnTo>
                  <a:pt x="4209820" y="1177188"/>
                </a:lnTo>
                <a:lnTo>
                  <a:pt x="4233894" y="1134792"/>
                </a:lnTo>
                <a:lnTo>
                  <a:pt x="4247681" y="1086985"/>
                </a:lnTo>
                <a:lnTo>
                  <a:pt x="4250435" y="1052830"/>
                </a:lnTo>
                <a:lnTo>
                  <a:pt x="4250435" y="210565"/>
                </a:lnTo>
                <a:lnTo>
                  <a:pt x="4244318" y="159951"/>
                </a:lnTo>
                <a:lnTo>
                  <a:pt x="4226940" y="113781"/>
                </a:lnTo>
                <a:lnTo>
                  <a:pt x="4199762" y="73515"/>
                </a:lnTo>
                <a:lnTo>
                  <a:pt x="4164244" y="40615"/>
                </a:lnTo>
                <a:lnTo>
                  <a:pt x="4121848" y="16541"/>
                </a:lnTo>
                <a:lnTo>
                  <a:pt x="4074034" y="2754"/>
                </a:lnTo>
                <a:lnTo>
                  <a:pt x="4039870" y="0"/>
                </a:lnTo>
                <a:close/>
              </a:path>
            </a:pathLst>
          </a:custGeom>
          <a:solidFill>
            <a:srgbClr val="FFC000"/>
          </a:solidFill>
        </p:spPr>
        <p:txBody>
          <a:bodyPr wrap="square" lIns="0" tIns="0" rIns="0" bIns="0" rtlCol="0"/>
          <a:lstStyle/>
          <a:p>
            <a:endParaRPr sz="1662"/>
          </a:p>
        </p:txBody>
      </p:sp>
      <p:sp>
        <p:nvSpPr>
          <p:cNvPr id="16" name="object 19"/>
          <p:cNvSpPr txBox="1"/>
          <p:nvPr/>
        </p:nvSpPr>
        <p:spPr>
          <a:xfrm>
            <a:off x="3532310" y="3178340"/>
            <a:ext cx="1995268" cy="255776"/>
          </a:xfrm>
          <a:prstGeom prst="rect">
            <a:avLst/>
          </a:prstGeom>
          <a:ln w="12192">
            <a:solidFill>
              <a:srgbClr val="000000"/>
            </a:solidFill>
          </a:ln>
        </p:spPr>
        <p:txBody>
          <a:bodyPr vert="horz" wrap="square" lIns="0" tIns="0" rIns="0" bIns="0" rtlCol="0">
            <a:spAutoFit/>
          </a:bodyPr>
          <a:lstStyle/>
          <a:p>
            <a:pPr marL="323565"/>
            <a:r>
              <a:rPr sz="1662" spc="-9" dirty="0">
                <a:latin typeface="Franklin Gothic Demi"/>
                <a:cs typeface="Franklin Gothic Demi"/>
              </a:rPr>
              <a:t>Supp</a:t>
            </a:r>
            <a:r>
              <a:rPr sz="1662" spc="-18" dirty="0">
                <a:latin typeface="Franklin Gothic Demi"/>
                <a:cs typeface="Franklin Gothic Demi"/>
              </a:rPr>
              <a:t>o</a:t>
            </a:r>
            <a:r>
              <a:rPr sz="1662" spc="28" dirty="0">
                <a:latin typeface="Franklin Gothic Demi"/>
                <a:cs typeface="Franklin Gothic Demi"/>
              </a:rPr>
              <a:t>r</a:t>
            </a:r>
            <a:r>
              <a:rPr sz="1662" spc="-9" dirty="0">
                <a:latin typeface="Franklin Gothic Demi"/>
                <a:cs typeface="Franklin Gothic Demi"/>
              </a:rPr>
              <a:t>t</a:t>
            </a:r>
            <a:r>
              <a:rPr sz="1662" spc="14" dirty="0">
                <a:latin typeface="Franklin Gothic Demi"/>
                <a:cs typeface="Franklin Gothic Demi"/>
              </a:rPr>
              <a:t> </a:t>
            </a:r>
            <a:r>
              <a:rPr sz="1662" spc="-9" dirty="0">
                <a:latin typeface="Franklin Gothic Demi"/>
                <a:cs typeface="Franklin Gothic Demi"/>
              </a:rPr>
              <a:t>b</a:t>
            </a:r>
            <a:r>
              <a:rPr sz="1662" dirty="0">
                <a:latin typeface="Franklin Gothic Demi"/>
                <a:cs typeface="Franklin Gothic Demi"/>
              </a:rPr>
              <a:t>y</a:t>
            </a:r>
            <a:r>
              <a:rPr sz="1662" spc="-14" dirty="0">
                <a:latin typeface="Franklin Gothic Demi"/>
                <a:cs typeface="Franklin Gothic Demi"/>
              </a:rPr>
              <a:t> I</a:t>
            </a:r>
            <a:r>
              <a:rPr sz="1662" spc="-5" dirty="0">
                <a:latin typeface="Franklin Gothic Demi"/>
                <a:cs typeface="Franklin Gothic Demi"/>
              </a:rPr>
              <a:t>CT</a:t>
            </a:r>
            <a:endParaRPr sz="1662" dirty="0">
              <a:latin typeface="Franklin Gothic Demi"/>
              <a:cs typeface="Franklin Gothic Demi"/>
            </a:endParaRPr>
          </a:p>
        </p:txBody>
      </p:sp>
      <p:sp>
        <p:nvSpPr>
          <p:cNvPr id="17" name="object 20"/>
          <p:cNvSpPr txBox="1"/>
          <p:nvPr/>
        </p:nvSpPr>
        <p:spPr>
          <a:xfrm>
            <a:off x="707975" y="1121497"/>
            <a:ext cx="2328461" cy="511550"/>
          </a:xfrm>
          <a:prstGeom prst="rect">
            <a:avLst/>
          </a:prstGeom>
          <a:ln w="12192">
            <a:solidFill>
              <a:srgbClr val="000000"/>
            </a:solidFill>
          </a:ln>
        </p:spPr>
        <p:txBody>
          <a:bodyPr vert="horz" wrap="square" lIns="0" tIns="0" rIns="0" bIns="0" rtlCol="0">
            <a:spAutoFit/>
          </a:bodyPr>
          <a:lstStyle/>
          <a:p>
            <a:pPr marL="90856" algn="ctr"/>
            <a:r>
              <a:rPr sz="1662" b="1" spc="-5" dirty="0">
                <a:latin typeface="メイリオ" panose="020B0604030504040204" pitchFamily="50" charset="-128"/>
                <a:ea typeface="メイリオ" panose="020B0604030504040204" pitchFamily="50" charset="-128"/>
                <a:cs typeface="メイリオ" panose="020B0604030504040204" pitchFamily="50" charset="-128"/>
              </a:rPr>
              <a:t>Variou</a:t>
            </a:r>
            <a:r>
              <a:rPr sz="1662" b="1" dirty="0">
                <a:latin typeface="メイリオ" panose="020B0604030504040204" pitchFamily="50" charset="-128"/>
                <a:ea typeface="メイリオ" panose="020B0604030504040204" pitchFamily="50" charset="-128"/>
                <a:cs typeface="メイリオ" panose="020B0604030504040204" pitchFamily="50" charset="-128"/>
              </a:rPr>
              <a:t>s</a:t>
            </a:r>
            <a:r>
              <a:rPr sz="1662" b="1" spc="14" dirty="0">
                <a:latin typeface="メイリオ" panose="020B0604030504040204" pitchFamily="50" charset="-128"/>
                <a:ea typeface="メイリオ" panose="020B0604030504040204" pitchFamily="50" charset="-128"/>
                <a:cs typeface="メイリオ" panose="020B0604030504040204" pitchFamily="50" charset="-128"/>
              </a:rPr>
              <a:t> </a:t>
            </a:r>
            <a:r>
              <a:rPr sz="1662" b="1" spc="-5" dirty="0">
                <a:latin typeface="メイリオ" panose="020B0604030504040204" pitchFamily="50" charset="-128"/>
                <a:ea typeface="メイリオ" panose="020B0604030504040204" pitchFamily="50" charset="-128"/>
                <a:cs typeface="メイリオ" panose="020B0604030504040204" pitchFamily="50" charset="-128"/>
              </a:rPr>
              <a:t>k</a:t>
            </a:r>
            <a:r>
              <a:rPr sz="1662" b="1" spc="-9" dirty="0">
                <a:latin typeface="メイリオ" panose="020B0604030504040204" pitchFamily="50" charset="-128"/>
                <a:ea typeface="メイリオ" panose="020B0604030504040204" pitchFamily="50" charset="-128"/>
                <a:cs typeface="メイリオ" panose="020B0604030504040204" pitchFamily="50" charset="-128"/>
              </a:rPr>
              <a:t>in</a:t>
            </a:r>
            <a:r>
              <a:rPr sz="1662" b="1" spc="-5" dirty="0">
                <a:latin typeface="メイリオ" panose="020B0604030504040204" pitchFamily="50" charset="-128"/>
                <a:ea typeface="メイリオ" panose="020B0604030504040204" pitchFamily="50" charset="-128"/>
                <a:cs typeface="メイリオ" panose="020B0604030504040204" pitchFamily="50" charset="-128"/>
              </a:rPr>
              <a:t>d</a:t>
            </a:r>
            <a:r>
              <a:rPr sz="1662" b="1" dirty="0">
                <a:latin typeface="メイリオ" panose="020B0604030504040204" pitchFamily="50" charset="-128"/>
                <a:ea typeface="メイリオ" panose="020B0604030504040204" pitchFamily="50" charset="-128"/>
                <a:cs typeface="メイリオ" panose="020B0604030504040204" pitchFamily="50" charset="-128"/>
              </a:rPr>
              <a:t>s</a:t>
            </a:r>
            <a:r>
              <a:rPr sz="1662" b="1" spc="14" dirty="0">
                <a:latin typeface="メイリオ" panose="020B0604030504040204" pitchFamily="50" charset="-128"/>
                <a:ea typeface="メイリオ" panose="020B0604030504040204" pitchFamily="50" charset="-128"/>
                <a:cs typeface="メイリオ" panose="020B0604030504040204" pitchFamily="50" charset="-128"/>
              </a:rPr>
              <a:t> </a:t>
            </a:r>
            <a:r>
              <a:rPr sz="1662" b="1" spc="-5" dirty="0">
                <a:latin typeface="メイリオ" panose="020B0604030504040204" pitchFamily="50" charset="-128"/>
                <a:ea typeface="メイリオ" panose="020B0604030504040204" pitchFamily="50" charset="-128"/>
                <a:cs typeface="メイリオ" panose="020B0604030504040204" pitchFamily="50" charset="-128"/>
              </a:rPr>
              <a:t>o</a:t>
            </a:r>
            <a:r>
              <a:rPr sz="1662" b="1" dirty="0">
                <a:latin typeface="メイリオ" panose="020B0604030504040204" pitchFamily="50" charset="-128"/>
                <a:ea typeface="メイリオ" panose="020B0604030504040204" pitchFamily="50" charset="-128"/>
                <a:cs typeface="メイリオ" panose="020B0604030504040204" pitchFamily="50" charset="-128"/>
              </a:rPr>
              <a:t>f</a:t>
            </a:r>
            <a:r>
              <a:rPr sz="1662" b="1" spc="5" dirty="0">
                <a:latin typeface="メイリオ" panose="020B0604030504040204" pitchFamily="50" charset="-128"/>
                <a:ea typeface="メイリオ" panose="020B0604030504040204" pitchFamily="50" charset="-128"/>
                <a:cs typeface="メイリオ" panose="020B0604030504040204" pitchFamily="50" charset="-128"/>
              </a:rPr>
              <a:t> </a:t>
            </a:r>
            <a:endParaRPr lang="en-US" sz="1662" b="1" spc="5" dirty="0">
              <a:latin typeface="メイリオ" panose="020B0604030504040204" pitchFamily="50" charset="-128"/>
              <a:ea typeface="メイリオ" panose="020B0604030504040204" pitchFamily="50" charset="-128"/>
              <a:cs typeface="メイリオ" panose="020B0604030504040204" pitchFamily="50" charset="-128"/>
            </a:endParaRPr>
          </a:p>
          <a:p>
            <a:pPr marL="90856" algn="ctr"/>
            <a:r>
              <a:rPr sz="1662" b="1" spc="-14" dirty="0">
                <a:latin typeface="メイリオ" panose="020B0604030504040204" pitchFamily="50" charset="-128"/>
                <a:ea typeface="メイリオ" panose="020B0604030504040204" pitchFamily="50" charset="-128"/>
                <a:cs typeface="メイリオ" panose="020B0604030504040204" pitchFamily="50" charset="-128"/>
              </a:rPr>
              <a:t>e</a:t>
            </a:r>
            <a:r>
              <a:rPr sz="1662" b="1" spc="-5" dirty="0">
                <a:latin typeface="メイリオ" panose="020B0604030504040204" pitchFamily="50" charset="-128"/>
                <a:ea typeface="メイリオ" panose="020B0604030504040204" pitchFamily="50" charset="-128"/>
                <a:cs typeface="メイリオ" panose="020B0604030504040204" pitchFamily="50" charset="-128"/>
              </a:rPr>
              <a:t>x</a:t>
            </a:r>
            <a:r>
              <a:rPr sz="1662" b="1" spc="-9" dirty="0">
                <a:latin typeface="メイリオ" panose="020B0604030504040204" pitchFamily="50" charset="-128"/>
                <a:ea typeface="メイリオ" panose="020B0604030504040204" pitchFamily="50" charset="-128"/>
                <a:cs typeface="メイリオ" panose="020B0604030504040204" pitchFamily="50" charset="-128"/>
              </a:rPr>
              <a:t>pre</a:t>
            </a:r>
            <a:r>
              <a:rPr sz="1662" b="1" spc="-5" dirty="0">
                <a:latin typeface="メイリオ" panose="020B0604030504040204" pitchFamily="50" charset="-128"/>
                <a:ea typeface="メイリオ" panose="020B0604030504040204" pitchFamily="50" charset="-128"/>
                <a:cs typeface="メイリオ" panose="020B0604030504040204" pitchFamily="50" charset="-128"/>
              </a:rPr>
              <a:t>s</a:t>
            </a:r>
            <a:r>
              <a:rPr sz="1662" b="1" spc="5" dirty="0">
                <a:latin typeface="メイリオ" panose="020B0604030504040204" pitchFamily="50" charset="-128"/>
                <a:ea typeface="メイリオ" panose="020B0604030504040204" pitchFamily="50" charset="-128"/>
                <a:cs typeface="メイリオ" panose="020B0604030504040204" pitchFamily="50" charset="-128"/>
              </a:rPr>
              <a:t>s</a:t>
            </a:r>
            <a:r>
              <a:rPr sz="1662" b="1" spc="-5" dirty="0">
                <a:latin typeface="メイリオ" panose="020B0604030504040204" pitchFamily="50" charset="-128"/>
                <a:ea typeface="メイリオ" panose="020B0604030504040204" pitchFamily="50" charset="-128"/>
                <a:cs typeface="メイリオ" panose="020B0604030504040204" pitchFamily="50" charset="-128"/>
              </a:rPr>
              <a:t>io</a:t>
            </a:r>
            <a:r>
              <a:rPr sz="1662" b="1" dirty="0">
                <a:latin typeface="メイリオ" panose="020B0604030504040204" pitchFamily="50" charset="-128"/>
                <a:ea typeface="メイリオ" panose="020B0604030504040204" pitchFamily="50" charset="-128"/>
                <a:cs typeface="メイリオ" panose="020B0604030504040204" pitchFamily="50" charset="-128"/>
              </a:rPr>
              <a:t>ns</a:t>
            </a:r>
          </a:p>
        </p:txBody>
      </p:sp>
      <p:sp>
        <p:nvSpPr>
          <p:cNvPr id="18" name="object 22"/>
          <p:cNvSpPr txBox="1"/>
          <p:nvPr/>
        </p:nvSpPr>
        <p:spPr>
          <a:xfrm>
            <a:off x="6618848" y="3762404"/>
            <a:ext cx="2207163" cy="511550"/>
          </a:xfrm>
          <a:prstGeom prst="rect">
            <a:avLst/>
          </a:prstGeom>
          <a:solidFill>
            <a:srgbClr val="FFFFFF"/>
          </a:solidFill>
          <a:ln w="12192">
            <a:solidFill>
              <a:srgbClr val="000000"/>
            </a:solidFill>
          </a:ln>
        </p:spPr>
        <p:txBody>
          <a:bodyPr vert="horz" wrap="square" lIns="0" tIns="0" rIns="0" bIns="0" rtlCol="0">
            <a:spAutoFit/>
          </a:bodyPr>
          <a:lstStyle/>
          <a:p>
            <a:pPr marL="260845" marR="251466" indent="148887"/>
            <a:r>
              <a:rPr sz="1662" b="1" spc="-37" dirty="0">
                <a:latin typeface="メイリオ" panose="020B0604030504040204" pitchFamily="50" charset="-128"/>
                <a:ea typeface="メイリオ" panose="020B0604030504040204" pitchFamily="50" charset="-128"/>
                <a:cs typeface="メイリオ" panose="020B0604030504040204" pitchFamily="50" charset="-128"/>
              </a:rPr>
              <a:t>F</a:t>
            </a:r>
            <a:r>
              <a:rPr sz="1662" b="1" spc="-14" dirty="0">
                <a:latin typeface="メイリオ" panose="020B0604030504040204" pitchFamily="50" charset="-128"/>
                <a:ea typeface="メイリオ" panose="020B0604030504040204" pitchFamily="50" charset="-128"/>
                <a:cs typeface="メイリオ" panose="020B0604030504040204" pitchFamily="50" charset="-128"/>
              </a:rPr>
              <a:t>ocusin</a:t>
            </a:r>
            <a:r>
              <a:rPr sz="1662" b="1" spc="-9" dirty="0">
                <a:latin typeface="メイリオ" panose="020B0604030504040204" pitchFamily="50" charset="-128"/>
                <a:ea typeface="メイリオ" panose="020B0604030504040204" pitchFamily="50" charset="-128"/>
                <a:cs typeface="メイリオ" panose="020B0604030504040204" pitchFamily="50" charset="-128"/>
              </a:rPr>
              <a:t>g</a:t>
            </a:r>
            <a:r>
              <a:rPr sz="1662" b="1" dirty="0">
                <a:latin typeface="メイリオ" panose="020B0604030504040204" pitchFamily="50" charset="-128"/>
                <a:ea typeface="メイリオ" panose="020B0604030504040204" pitchFamily="50" charset="-128"/>
                <a:cs typeface="メイリオ" panose="020B0604030504040204" pitchFamily="50" charset="-128"/>
              </a:rPr>
              <a:t> </a:t>
            </a:r>
            <a:r>
              <a:rPr sz="1662" b="1" spc="-14" dirty="0">
                <a:latin typeface="メイリオ" panose="020B0604030504040204" pitchFamily="50" charset="-128"/>
                <a:ea typeface="メイリオ" panose="020B0604030504040204" pitchFamily="50" charset="-128"/>
                <a:cs typeface="メイリオ" panose="020B0604030504040204" pitchFamily="50" charset="-128"/>
              </a:rPr>
              <a:t>on</a:t>
            </a:r>
            <a:r>
              <a:rPr sz="1662" b="1" spc="-9" dirty="0">
                <a:latin typeface="メイリオ" panose="020B0604030504040204" pitchFamily="50" charset="-128"/>
                <a:ea typeface="メイリオ" panose="020B0604030504040204" pitchFamily="50" charset="-128"/>
                <a:cs typeface="メイリオ" panose="020B0604030504040204" pitchFamily="50" charset="-128"/>
              </a:rPr>
              <a:t> </a:t>
            </a:r>
            <a:r>
              <a:rPr sz="1662" b="1" spc="-5" dirty="0">
                <a:latin typeface="メイリオ" panose="020B0604030504040204" pitchFamily="50" charset="-128"/>
                <a:ea typeface="メイリオ" panose="020B0604030504040204" pitchFamily="50" charset="-128"/>
                <a:cs typeface="メイリオ" panose="020B0604030504040204" pitchFamily="50" charset="-128"/>
              </a:rPr>
              <a:t>Di</a:t>
            </a:r>
            <a:r>
              <a:rPr sz="1662" b="1" spc="18" dirty="0">
                <a:latin typeface="メイリオ" panose="020B0604030504040204" pitchFamily="50" charset="-128"/>
                <a:ea typeface="メイリオ" panose="020B0604030504040204" pitchFamily="50" charset="-128"/>
                <a:cs typeface="メイリオ" panose="020B0604030504040204" pitchFamily="50" charset="-128"/>
              </a:rPr>
              <a:t>f</a:t>
            </a:r>
            <a:r>
              <a:rPr sz="1662" b="1" spc="-9" dirty="0">
                <a:latin typeface="メイリオ" panose="020B0604030504040204" pitchFamily="50" charset="-128"/>
                <a:ea typeface="メイリオ" panose="020B0604030504040204" pitchFamily="50" charset="-128"/>
                <a:cs typeface="メイリオ" panose="020B0604030504040204" pitchFamily="50" charset="-128"/>
              </a:rPr>
              <a:t>ficult</a:t>
            </a:r>
            <a:r>
              <a:rPr sz="1662" b="1" spc="-5" dirty="0">
                <a:latin typeface="メイリオ" panose="020B0604030504040204" pitchFamily="50" charset="-128"/>
                <a:ea typeface="メイリオ" panose="020B0604030504040204" pitchFamily="50" charset="-128"/>
                <a:cs typeface="メイリオ" panose="020B0604030504040204" pitchFamily="50" charset="-128"/>
              </a:rPr>
              <a:t> </a:t>
            </a:r>
            <a:r>
              <a:rPr sz="1662" b="1" spc="-9" dirty="0">
                <a:latin typeface="メイリオ" panose="020B0604030504040204" pitchFamily="50" charset="-128"/>
                <a:ea typeface="メイリオ" panose="020B0604030504040204" pitchFamily="50" charset="-128"/>
                <a:cs typeface="メイリオ" panose="020B0604030504040204" pitchFamily="50" charset="-128"/>
              </a:rPr>
              <a:t>codi</a:t>
            </a:r>
            <a:r>
              <a:rPr sz="1662" b="1" spc="-18" dirty="0">
                <a:latin typeface="メイリオ" panose="020B0604030504040204" pitchFamily="50" charset="-128"/>
                <a:ea typeface="メイリオ" panose="020B0604030504040204" pitchFamily="50" charset="-128"/>
                <a:cs typeface="メイリオ" panose="020B0604030504040204" pitchFamily="50" charset="-128"/>
              </a:rPr>
              <a:t>n</a:t>
            </a:r>
            <a:r>
              <a:rPr sz="1662" b="1" dirty="0">
                <a:latin typeface="メイリオ" panose="020B0604030504040204" pitchFamily="50" charset="-128"/>
                <a:ea typeface="メイリオ" panose="020B0604030504040204" pitchFamily="50" charset="-128"/>
                <a:cs typeface="メイリオ" panose="020B0604030504040204" pitchFamily="50" charset="-128"/>
              </a:rPr>
              <a:t>g</a:t>
            </a:r>
          </a:p>
        </p:txBody>
      </p:sp>
      <p:sp>
        <p:nvSpPr>
          <p:cNvPr id="19" name="object 23"/>
          <p:cNvSpPr txBox="1"/>
          <p:nvPr/>
        </p:nvSpPr>
        <p:spPr>
          <a:xfrm>
            <a:off x="6243241" y="1912502"/>
            <a:ext cx="2885800" cy="511550"/>
          </a:xfrm>
          <a:prstGeom prst="rect">
            <a:avLst/>
          </a:prstGeom>
          <a:ln w="12192">
            <a:solidFill>
              <a:srgbClr val="000000"/>
            </a:solidFill>
          </a:ln>
        </p:spPr>
        <p:txBody>
          <a:bodyPr vert="horz" wrap="square" lIns="0" tIns="0" rIns="0" bIns="0" rtlCol="0">
            <a:spAutoFit/>
          </a:bodyPr>
          <a:lstStyle/>
          <a:p>
            <a:pPr marL="823567" marR="340564" indent="-429075"/>
            <a:r>
              <a:rPr sz="1662" b="1" spc="748" dirty="0">
                <a:latin typeface="メイリオ" panose="020B0604030504040204" pitchFamily="50" charset="-128"/>
                <a:ea typeface="メイリオ" panose="020B0604030504040204" pitchFamily="50" charset="-128"/>
                <a:cs typeface="メイリオ" panose="020B0604030504040204" pitchFamily="50" charset="-128"/>
              </a:rPr>
              <a:t>Ｊ（</a:t>
            </a:r>
            <a:r>
              <a:rPr sz="1662" b="1" spc="-14" dirty="0">
                <a:latin typeface="メイリオ" panose="020B0604030504040204" pitchFamily="50" charset="-128"/>
                <a:ea typeface="メイリオ" panose="020B0604030504040204" pitchFamily="50" charset="-128"/>
                <a:cs typeface="メイリオ" panose="020B0604030504040204" pitchFamily="50" charset="-128"/>
              </a:rPr>
              <a:t>F</a:t>
            </a:r>
            <a:r>
              <a:rPr sz="1662" b="1" spc="-18" dirty="0">
                <a:latin typeface="メイリオ" panose="020B0604030504040204" pitchFamily="50" charset="-128"/>
                <a:ea typeface="メイリオ" panose="020B0604030504040204" pitchFamily="50" charset="-128"/>
                <a:cs typeface="メイリオ" panose="020B0604030504040204" pitchFamily="50" charset="-128"/>
              </a:rPr>
              <a:t>I</a:t>
            </a:r>
            <a:r>
              <a:rPr sz="1662" b="1" spc="-5" dirty="0">
                <a:latin typeface="メイリオ" panose="020B0604030504040204" pitchFamily="50" charset="-128"/>
                <a:ea typeface="メイリオ" panose="020B0604030504040204" pitchFamily="50" charset="-128"/>
                <a:cs typeface="メイリオ" panose="020B0604030504040204" pitchFamily="50" charset="-128"/>
              </a:rPr>
              <a:t>NANC</a:t>
            </a:r>
            <a:r>
              <a:rPr sz="1662" b="1" dirty="0">
                <a:latin typeface="メイリオ" panose="020B0604030504040204" pitchFamily="50" charset="-128"/>
                <a:ea typeface="メイリオ" panose="020B0604030504040204" pitchFamily="50" charset="-128"/>
                <a:cs typeface="メイリオ" panose="020B0604030504040204" pitchFamily="50" charset="-128"/>
              </a:rPr>
              <a:t>E</a:t>
            </a:r>
            <a:endParaRPr lang="en-US" altLang="ja-JP" sz="1662" b="1" spc="9" dirty="0">
              <a:latin typeface="メイリオ" panose="020B0604030504040204" pitchFamily="50" charset="-128"/>
              <a:ea typeface="メイリオ" panose="020B0604030504040204" pitchFamily="50" charset="-128"/>
              <a:cs typeface="メイリオ" panose="020B0604030504040204" pitchFamily="50" charset="-128"/>
            </a:endParaRPr>
          </a:p>
          <a:p>
            <a:pPr marL="823567" marR="340564" indent="-429075"/>
            <a:r>
              <a:rPr sz="1662" b="1" dirty="0">
                <a:latin typeface="メイリオ" panose="020B0604030504040204" pitchFamily="50" charset="-128"/>
                <a:ea typeface="メイリオ" panose="020B0604030504040204" pitchFamily="50" charset="-128"/>
                <a:cs typeface="メイリオ" panose="020B0604030504040204" pitchFamily="50" charset="-128"/>
              </a:rPr>
              <a:t>AND</a:t>
            </a:r>
            <a:r>
              <a:rPr lang="en-US" altLang="ja-JP" sz="1662" b="1" dirty="0">
                <a:latin typeface="メイリオ" panose="020B0604030504040204" pitchFamily="50" charset="-128"/>
                <a:ea typeface="メイリオ" panose="020B0604030504040204" pitchFamily="50" charset="-128"/>
                <a:cs typeface="メイリオ" panose="020B0604030504040204" pitchFamily="50" charset="-128"/>
              </a:rPr>
              <a:t> </a:t>
            </a:r>
            <a:r>
              <a:rPr sz="1662" b="1" spc="-14" dirty="0">
                <a:latin typeface="メイリオ" panose="020B0604030504040204" pitchFamily="50" charset="-128"/>
                <a:ea typeface="メイリオ" panose="020B0604030504040204" pitchFamily="50" charset="-128"/>
                <a:cs typeface="メイリオ" panose="020B0604030504040204" pitchFamily="50" charset="-128"/>
              </a:rPr>
              <a:t>I</a:t>
            </a:r>
            <a:r>
              <a:rPr sz="1662" b="1" spc="-5" dirty="0">
                <a:latin typeface="メイリオ" panose="020B0604030504040204" pitchFamily="50" charset="-128"/>
                <a:ea typeface="メイリオ" panose="020B0604030504040204" pitchFamily="50" charset="-128"/>
                <a:cs typeface="メイリオ" panose="020B0604030504040204" pitchFamily="50" charset="-128"/>
              </a:rPr>
              <a:t>NSURANC</a:t>
            </a:r>
            <a:r>
              <a:rPr sz="1662" b="1" spc="831" dirty="0">
                <a:latin typeface="メイリオ" panose="020B0604030504040204" pitchFamily="50" charset="-128"/>
                <a:ea typeface="メイリオ" panose="020B0604030504040204" pitchFamily="50" charset="-128"/>
                <a:cs typeface="メイリオ" panose="020B0604030504040204" pitchFamily="50" charset="-128"/>
              </a:rPr>
              <a:t>）</a:t>
            </a:r>
            <a:endParaRPr sz="1662"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object 24"/>
          <p:cNvSpPr txBox="1"/>
          <p:nvPr/>
        </p:nvSpPr>
        <p:spPr>
          <a:xfrm>
            <a:off x="6249646" y="2694710"/>
            <a:ext cx="2790081" cy="511550"/>
          </a:xfrm>
          <a:prstGeom prst="rect">
            <a:avLst/>
          </a:prstGeom>
          <a:ln w="12192">
            <a:solidFill>
              <a:srgbClr val="000000"/>
            </a:solidFill>
          </a:ln>
        </p:spPr>
        <p:txBody>
          <a:bodyPr vert="horz" wrap="square" lIns="0" tIns="0" rIns="0" bIns="0" rtlCol="0">
            <a:spAutoFit/>
          </a:bodyPr>
          <a:lstStyle/>
          <a:p>
            <a:pPr marL="322393"/>
            <a:r>
              <a:rPr sz="1662" b="1" spc="-5" dirty="0">
                <a:latin typeface="メイリオ" panose="020B0604030504040204" pitchFamily="50" charset="-128"/>
                <a:ea typeface="メイリオ" panose="020B0604030504040204" pitchFamily="50" charset="-128"/>
                <a:cs typeface="メイリオ" panose="020B0604030504040204" pitchFamily="50" charset="-128"/>
              </a:rPr>
              <a:t>D</a:t>
            </a:r>
            <a:r>
              <a:rPr sz="1662" b="1" spc="831" dirty="0">
                <a:latin typeface="メイリオ" panose="020B0604030504040204" pitchFamily="50" charset="-128"/>
                <a:ea typeface="メイリオ" panose="020B0604030504040204" pitchFamily="50" charset="-128"/>
                <a:cs typeface="メイリオ" panose="020B0604030504040204" pitchFamily="50" charset="-128"/>
              </a:rPr>
              <a:t>（</a:t>
            </a:r>
            <a:r>
              <a:rPr sz="1662" b="1" spc="-9" dirty="0">
                <a:latin typeface="メイリオ" panose="020B0604030504040204" pitchFamily="50" charset="-128"/>
                <a:ea typeface="メイリオ" panose="020B0604030504040204" pitchFamily="50" charset="-128"/>
                <a:cs typeface="メイリオ" panose="020B0604030504040204" pitchFamily="50" charset="-128"/>
              </a:rPr>
              <a:t>Sales</a:t>
            </a:r>
            <a:r>
              <a:rPr sz="1662" b="1" spc="-5" dirty="0">
                <a:latin typeface="メイリオ" panose="020B0604030504040204" pitchFamily="50" charset="-128"/>
                <a:ea typeface="メイリオ" panose="020B0604030504040204" pitchFamily="50" charset="-128"/>
                <a:cs typeface="メイリオ" panose="020B0604030504040204" pitchFamily="50" charset="-128"/>
              </a:rPr>
              <a:t> </a:t>
            </a:r>
            <a:r>
              <a:rPr sz="1662" b="1" spc="-14" dirty="0">
                <a:latin typeface="メイリオ" panose="020B0604030504040204" pitchFamily="50" charset="-128"/>
                <a:ea typeface="メイリオ" panose="020B0604030504040204" pitchFamily="50" charset="-128"/>
                <a:cs typeface="メイリオ" panose="020B0604030504040204" pitchFamily="50" charset="-128"/>
              </a:rPr>
              <a:t>w</a:t>
            </a:r>
            <a:r>
              <a:rPr sz="1662" b="1" spc="-5" dirty="0">
                <a:latin typeface="メイリオ" panose="020B0604030504040204" pitchFamily="50" charset="-128"/>
                <a:ea typeface="メイリオ" panose="020B0604030504040204" pitchFamily="50" charset="-128"/>
                <a:cs typeface="メイリオ" panose="020B0604030504040204" pitchFamily="50" charset="-128"/>
              </a:rPr>
              <a:t>o</a:t>
            </a:r>
            <a:r>
              <a:rPr sz="1662" b="1" spc="-18" dirty="0">
                <a:latin typeface="メイリオ" panose="020B0604030504040204" pitchFamily="50" charset="-128"/>
                <a:ea typeface="メイリオ" panose="020B0604030504040204" pitchFamily="50" charset="-128"/>
                <a:cs typeface="メイリオ" panose="020B0604030504040204" pitchFamily="50" charset="-128"/>
              </a:rPr>
              <a:t>r</a:t>
            </a:r>
            <a:r>
              <a:rPr sz="1662" b="1" spc="-37" dirty="0">
                <a:latin typeface="メイリオ" panose="020B0604030504040204" pitchFamily="50" charset="-128"/>
                <a:ea typeface="メイリオ" panose="020B0604030504040204" pitchFamily="50" charset="-128"/>
                <a:cs typeface="メイリオ" panose="020B0604030504040204" pitchFamily="50" charset="-128"/>
              </a:rPr>
              <a:t>k</a:t>
            </a:r>
            <a:r>
              <a:rPr sz="1662" b="1" spc="-9" dirty="0">
                <a:latin typeface="メイリオ" panose="020B0604030504040204" pitchFamily="50" charset="-128"/>
                <a:ea typeface="メイリオ" panose="020B0604030504040204" pitchFamily="50" charset="-128"/>
                <a:cs typeface="メイリオ" panose="020B0604030504040204" pitchFamily="50" charset="-128"/>
              </a:rPr>
              <a:t>e</a:t>
            </a:r>
            <a:r>
              <a:rPr sz="1662" b="1" spc="-5" dirty="0">
                <a:latin typeface="メイリオ" panose="020B0604030504040204" pitchFamily="50" charset="-128"/>
                <a:ea typeface="メイリオ" panose="020B0604030504040204" pitchFamily="50" charset="-128"/>
                <a:cs typeface="メイリオ" panose="020B0604030504040204" pitchFamily="50" charset="-128"/>
              </a:rPr>
              <a:t>r</a:t>
            </a:r>
            <a:r>
              <a:rPr sz="1662" b="1" dirty="0">
                <a:latin typeface="メイリオ" panose="020B0604030504040204" pitchFamily="50" charset="-128"/>
                <a:ea typeface="メイリオ" panose="020B0604030504040204" pitchFamily="50" charset="-128"/>
                <a:cs typeface="メイリオ" panose="020B0604030504040204" pitchFamily="50" charset="-128"/>
              </a:rPr>
              <a:t>s</a:t>
            </a:r>
            <a:r>
              <a:rPr sz="1662" b="1" spc="831"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62" b="1" spc="831" dirty="0">
              <a:latin typeface="メイリオ" panose="020B0604030504040204" pitchFamily="50" charset="-128"/>
              <a:ea typeface="メイリオ" panose="020B0604030504040204" pitchFamily="50" charset="-128"/>
              <a:cs typeface="メイリオ" panose="020B0604030504040204" pitchFamily="50" charset="-128"/>
            </a:endParaRPr>
          </a:p>
          <a:p>
            <a:pPr marL="322393"/>
            <a:endParaRPr sz="1662"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object 26"/>
          <p:cNvSpPr txBox="1"/>
          <p:nvPr/>
        </p:nvSpPr>
        <p:spPr>
          <a:xfrm rot="16200000">
            <a:off x="3647884" y="1677657"/>
            <a:ext cx="397673" cy="1366447"/>
          </a:xfrm>
          <a:prstGeom prst="rect">
            <a:avLst/>
          </a:prstGeom>
          <a:solidFill>
            <a:schemeClr val="bg1"/>
          </a:solidFill>
          <a:ln w="12191">
            <a:solidFill>
              <a:srgbClr val="000000"/>
            </a:solidFill>
          </a:ln>
        </p:spPr>
        <p:txBody>
          <a:bodyPr vert="vert" wrap="square" lIns="0" tIns="0" rIns="0" bIns="0" rtlCol="0">
            <a:spAutoFit/>
          </a:bodyPr>
          <a:lstStyle/>
          <a:p>
            <a:pPr marL="180540"/>
            <a:r>
              <a:rPr sz="1292" b="1" spc="-5" dirty="0">
                <a:latin typeface="メイリオ" panose="020B0604030504040204" pitchFamily="50" charset="-128"/>
                <a:ea typeface="メイリオ" panose="020B0604030504040204" pitchFamily="50" charset="-128"/>
                <a:cs typeface="メイリオ" panose="020B0604030504040204" pitchFamily="50" charset="-128"/>
              </a:rPr>
              <a:t>C</a:t>
            </a:r>
            <a:r>
              <a:rPr sz="1292" b="1" dirty="0">
                <a:latin typeface="メイリオ" panose="020B0604030504040204" pitchFamily="50" charset="-128"/>
                <a:ea typeface="メイリオ" panose="020B0604030504040204" pitchFamily="50" charset="-128"/>
                <a:cs typeface="メイリオ" panose="020B0604030504040204" pitchFamily="50" charset="-128"/>
              </a:rPr>
              <a:t>h</a:t>
            </a:r>
            <a:r>
              <a:rPr sz="1292" b="1" spc="-5" dirty="0">
                <a:latin typeface="メイリオ" panose="020B0604030504040204" pitchFamily="50" charset="-128"/>
                <a:ea typeface="メイリオ" panose="020B0604030504040204" pitchFamily="50" charset="-128"/>
                <a:cs typeface="メイリオ" panose="020B0604030504040204" pitchFamily="50" charset="-128"/>
              </a:rPr>
              <a:t>a</a:t>
            </a:r>
            <a:r>
              <a:rPr sz="1292" b="1" dirty="0">
                <a:latin typeface="メイリオ" panose="020B0604030504040204" pitchFamily="50" charset="-128"/>
                <a:ea typeface="メイリオ" panose="020B0604030504040204" pitchFamily="50" charset="-128"/>
                <a:cs typeface="メイリオ" panose="020B0604030504040204" pitchFamily="50" charset="-128"/>
              </a:rPr>
              <a:t>r</a:t>
            </a:r>
            <a:r>
              <a:rPr sz="1292" b="1" spc="-5" dirty="0">
                <a:latin typeface="メイリオ" panose="020B0604030504040204" pitchFamily="50" charset="-128"/>
                <a:ea typeface="メイリオ" panose="020B0604030504040204" pitchFamily="50" charset="-128"/>
                <a:cs typeface="メイリオ" panose="020B0604030504040204" pitchFamily="50" charset="-128"/>
              </a:rPr>
              <a:t>a</a:t>
            </a:r>
            <a:r>
              <a:rPr sz="1292" b="1" dirty="0">
                <a:latin typeface="メイリオ" panose="020B0604030504040204" pitchFamily="50" charset="-128"/>
                <a:ea typeface="メイリオ" panose="020B0604030504040204" pitchFamily="50" charset="-128"/>
                <a:cs typeface="メイリオ" panose="020B0604030504040204" pitchFamily="50" charset="-128"/>
              </a:rPr>
              <a:t>c</a:t>
            </a:r>
            <a:r>
              <a:rPr sz="1292" b="1" spc="-14" dirty="0">
                <a:latin typeface="メイリオ" panose="020B0604030504040204" pitchFamily="50" charset="-128"/>
                <a:ea typeface="メイリオ" panose="020B0604030504040204" pitchFamily="50" charset="-128"/>
                <a:cs typeface="メイリオ" panose="020B0604030504040204" pitchFamily="50" charset="-128"/>
              </a:rPr>
              <a:t>t</a:t>
            </a:r>
            <a:r>
              <a:rPr sz="1292" b="1" dirty="0">
                <a:latin typeface="メイリオ" panose="020B0604030504040204" pitchFamily="50" charset="-128"/>
                <a:ea typeface="メイリオ" panose="020B0604030504040204" pitchFamily="50" charset="-128"/>
                <a:cs typeface="メイリオ" panose="020B0604030504040204" pitchFamily="50" charset="-128"/>
              </a:rPr>
              <a:t>er</a:t>
            </a:r>
          </a:p>
          <a:p>
            <a:pPr marL="125440"/>
            <a:r>
              <a:rPr sz="1292" b="1" spc="-5" dirty="0">
                <a:latin typeface="メイリオ" panose="020B0604030504040204" pitchFamily="50" charset="-128"/>
                <a:ea typeface="メイリオ" panose="020B0604030504040204" pitchFamily="50" charset="-128"/>
                <a:cs typeface="メイリオ" panose="020B0604030504040204" pitchFamily="50" charset="-128"/>
              </a:rPr>
              <a:t>r</a:t>
            </a:r>
            <a:r>
              <a:rPr sz="1292" b="1" spc="5" dirty="0">
                <a:latin typeface="メイリオ" panose="020B0604030504040204" pitchFamily="50" charset="-128"/>
                <a:ea typeface="メイリオ" panose="020B0604030504040204" pitchFamily="50" charset="-128"/>
                <a:cs typeface="メイリオ" panose="020B0604030504040204" pitchFamily="50" charset="-128"/>
              </a:rPr>
              <a:t>e</a:t>
            </a:r>
            <a:r>
              <a:rPr sz="1292" b="1" dirty="0">
                <a:latin typeface="メイリオ" panose="020B0604030504040204" pitchFamily="50" charset="-128"/>
                <a:ea typeface="メイリオ" panose="020B0604030504040204" pitchFamily="50" charset="-128"/>
                <a:cs typeface="メイリオ" panose="020B0604030504040204" pitchFamily="50" charset="-128"/>
              </a:rPr>
              <a:t>cogn</a:t>
            </a:r>
            <a:r>
              <a:rPr sz="1292" b="1" spc="-5" dirty="0">
                <a:latin typeface="メイリオ" panose="020B0604030504040204" pitchFamily="50" charset="-128"/>
                <a:ea typeface="メイリオ" panose="020B0604030504040204" pitchFamily="50" charset="-128"/>
                <a:cs typeface="メイリオ" panose="020B0604030504040204" pitchFamily="50" charset="-128"/>
              </a:rPr>
              <a:t>i</a:t>
            </a:r>
            <a:r>
              <a:rPr sz="1292" b="1" dirty="0">
                <a:latin typeface="メイリオ" panose="020B0604030504040204" pitchFamily="50" charset="-128"/>
                <a:ea typeface="メイリオ" panose="020B0604030504040204" pitchFamily="50" charset="-128"/>
                <a:cs typeface="メイリオ" panose="020B0604030504040204" pitchFamily="50" charset="-128"/>
              </a:rPr>
              <a:t>tion</a:t>
            </a:r>
          </a:p>
        </p:txBody>
      </p:sp>
      <p:sp>
        <p:nvSpPr>
          <p:cNvPr id="22" name="object 6"/>
          <p:cNvSpPr/>
          <p:nvPr/>
        </p:nvSpPr>
        <p:spPr>
          <a:xfrm>
            <a:off x="3919055" y="4540932"/>
            <a:ext cx="1376289" cy="756138"/>
          </a:xfrm>
          <a:custGeom>
            <a:avLst/>
            <a:gdLst/>
            <a:ahLst/>
            <a:cxnLst/>
            <a:rect l="l" t="t" r="r" b="b"/>
            <a:pathLst>
              <a:path w="1490979" h="819150">
                <a:moveTo>
                  <a:pt x="0" y="0"/>
                </a:moveTo>
                <a:lnTo>
                  <a:pt x="0" y="701801"/>
                </a:lnTo>
                <a:lnTo>
                  <a:pt x="2470" y="711401"/>
                </a:lnTo>
                <a:lnTo>
                  <a:pt x="37990" y="738789"/>
                </a:lnTo>
                <a:lnTo>
                  <a:pt x="83177" y="755574"/>
                </a:lnTo>
                <a:lnTo>
                  <a:pt x="143780" y="770900"/>
                </a:lnTo>
                <a:lnTo>
                  <a:pt x="218265" y="784526"/>
                </a:lnTo>
                <a:lnTo>
                  <a:pt x="260234" y="790627"/>
                </a:lnTo>
                <a:lnTo>
                  <a:pt x="305098" y="796213"/>
                </a:lnTo>
                <a:lnTo>
                  <a:pt x="352666" y="801255"/>
                </a:lnTo>
                <a:lnTo>
                  <a:pt x="402746" y="805721"/>
                </a:lnTo>
                <a:lnTo>
                  <a:pt x="455146" y="809583"/>
                </a:lnTo>
                <a:lnTo>
                  <a:pt x="509674" y="812810"/>
                </a:lnTo>
                <a:lnTo>
                  <a:pt x="566139" y="815372"/>
                </a:lnTo>
                <a:lnTo>
                  <a:pt x="624348" y="817239"/>
                </a:lnTo>
                <a:lnTo>
                  <a:pt x="684111" y="818381"/>
                </a:lnTo>
                <a:lnTo>
                  <a:pt x="745236" y="818768"/>
                </a:lnTo>
                <a:lnTo>
                  <a:pt x="806360" y="818381"/>
                </a:lnTo>
                <a:lnTo>
                  <a:pt x="866123" y="817239"/>
                </a:lnTo>
                <a:lnTo>
                  <a:pt x="924332" y="815372"/>
                </a:lnTo>
                <a:lnTo>
                  <a:pt x="980797" y="812810"/>
                </a:lnTo>
                <a:lnTo>
                  <a:pt x="1035325" y="809583"/>
                </a:lnTo>
                <a:lnTo>
                  <a:pt x="1087725" y="805721"/>
                </a:lnTo>
                <a:lnTo>
                  <a:pt x="1137805" y="801255"/>
                </a:lnTo>
                <a:lnTo>
                  <a:pt x="1185373" y="796213"/>
                </a:lnTo>
                <a:lnTo>
                  <a:pt x="1230237" y="790627"/>
                </a:lnTo>
                <a:lnTo>
                  <a:pt x="1272206" y="784526"/>
                </a:lnTo>
                <a:lnTo>
                  <a:pt x="1311088" y="777940"/>
                </a:lnTo>
                <a:lnTo>
                  <a:pt x="1378824" y="763434"/>
                </a:lnTo>
                <a:lnTo>
                  <a:pt x="1431911" y="747349"/>
                </a:lnTo>
                <a:lnTo>
                  <a:pt x="1468814" y="729924"/>
                </a:lnTo>
                <a:lnTo>
                  <a:pt x="1490472" y="701801"/>
                </a:lnTo>
                <a:lnTo>
                  <a:pt x="1490472" y="116966"/>
                </a:lnTo>
                <a:lnTo>
                  <a:pt x="745236" y="116966"/>
                </a:lnTo>
                <a:lnTo>
                  <a:pt x="684111" y="116579"/>
                </a:lnTo>
                <a:lnTo>
                  <a:pt x="624348" y="115437"/>
                </a:lnTo>
                <a:lnTo>
                  <a:pt x="566139" y="113570"/>
                </a:lnTo>
                <a:lnTo>
                  <a:pt x="509674" y="111008"/>
                </a:lnTo>
                <a:lnTo>
                  <a:pt x="455146" y="107781"/>
                </a:lnTo>
                <a:lnTo>
                  <a:pt x="402746" y="103919"/>
                </a:lnTo>
                <a:lnTo>
                  <a:pt x="352666" y="99453"/>
                </a:lnTo>
                <a:lnTo>
                  <a:pt x="305098" y="94411"/>
                </a:lnTo>
                <a:lnTo>
                  <a:pt x="260234" y="88825"/>
                </a:lnTo>
                <a:lnTo>
                  <a:pt x="218265" y="82724"/>
                </a:lnTo>
                <a:lnTo>
                  <a:pt x="179383" y="76138"/>
                </a:lnTo>
                <a:lnTo>
                  <a:pt x="111647" y="61632"/>
                </a:lnTo>
                <a:lnTo>
                  <a:pt x="58560" y="45547"/>
                </a:lnTo>
                <a:lnTo>
                  <a:pt x="21657" y="28122"/>
                </a:lnTo>
                <a:lnTo>
                  <a:pt x="2470" y="9599"/>
                </a:lnTo>
                <a:lnTo>
                  <a:pt x="0" y="0"/>
                </a:lnTo>
                <a:close/>
              </a:path>
              <a:path w="1490979" h="819150">
                <a:moveTo>
                  <a:pt x="1490472" y="0"/>
                </a:moveTo>
                <a:lnTo>
                  <a:pt x="1452481" y="36987"/>
                </a:lnTo>
                <a:lnTo>
                  <a:pt x="1407294" y="53772"/>
                </a:lnTo>
                <a:lnTo>
                  <a:pt x="1346691" y="69098"/>
                </a:lnTo>
                <a:lnTo>
                  <a:pt x="1272206" y="82724"/>
                </a:lnTo>
                <a:lnTo>
                  <a:pt x="1230237" y="88825"/>
                </a:lnTo>
                <a:lnTo>
                  <a:pt x="1185373" y="94411"/>
                </a:lnTo>
                <a:lnTo>
                  <a:pt x="1137805" y="99453"/>
                </a:lnTo>
                <a:lnTo>
                  <a:pt x="1087725" y="103919"/>
                </a:lnTo>
                <a:lnTo>
                  <a:pt x="1035325" y="107781"/>
                </a:lnTo>
                <a:lnTo>
                  <a:pt x="980797" y="111008"/>
                </a:lnTo>
                <a:lnTo>
                  <a:pt x="924332" y="113570"/>
                </a:lnTo>
                <a:lnTo>
                  <a:pt x="866123" y="115437"/>
                </a:lnTo>
                <a:lnTo>
                  <a:pt x="806360" y="116579"/>
                </a:lnTo>
                <a:lnTo>
                  <a:pt x="745236" y="116966"/>
                </a:lnTo>
                <a:lnTo>
                  <a:pt x="1490472" y="116966"/>
                </a:lnTo>
                <a:lnTo>
                  <a:pt x="1490472" y="0"/>
                </a:lnTo>
                <a:close/>
              </a:path>
            </a:pathLst>
          </a:custGeom>
          <a:solidFill>
            <a:srgbClr val="5B9BD4"/>
          </a:solidFill>
        </p:spPr>
        <p:txBody>
          <a:bodyPr wrap="square" lIns="0" tIns="0" rIns="0" bIns="0" rtlCol="0"/>
          <a:lstStyle/>
          <a:p>
            <a:endParaRPr sz="1662"/>
          </a:p>
        </p:txBody>
      </p:sp>
      <p:sp>
        <p:nvSpPr>
          <p:cNvPr id="23" name="object 7"/>
          <p:cNvSpPr/>
          <p:nvPr/>
        </p:nvSpPr>
        <p:spPr>
          <a:xfrm>
            <a:off x="3919055" y="4432962"/>
            <a:ext cx="1376289" cy="216291"/>
          </a:xfrm>
          <a:custGeom>
            <a:avLst/>
            <a:gdLst/>
            <a:ahLst/>
            <a:cxnLst/>
            <a:rect l="l" t="t" r="r" b="b"/>
            <a:pathLst>
              <a:path w="1490979" h="234314">
                <a:moveTo>
                  <a:pt x="745236" y="0"/>
                </a:moveTo>
                <a:lnTo>
                  <a:pt x="684111" y="387"/>
                </a:lnTo>
                <a:lnTo>
                  <a:pt x="624348" y="1529"/>
                </a:lnTo>
                <a:lnTo>
                  <a:pt x="566139" y="3396"/>
                </a:lnTo>
                <a:lnTo>
                  <a:pt x="509674" y="5958"/>
                </a:lnTo>
                <a:lnTo>
                  <a:pt x="455146" y="9185"/>
                </a:lnTo>
                <a:lnTo>
                  <a:pt x="402746" y="13047"/>
                </a:lnTo>
                <a:lnTo>
                  <a:pt x="352666" y="17513"/>
                </a:lnTo>
                <a:lnTo>
                  <a:pt x="305098" y="22555"/>
                </a:lnTo>
                <a:lnTo>
                  <a:pt x="260234" y="28141"/>
                </a:lnTo>
                <a:lnTo>
                  <a:pt x="218265" y="34242"/>
                </a:lnTo>
                <a:lnTo>
                  <a:pt x="179383" y="40828"/>
                </a:lnTo>
                <a:lnTo>
                  <a:pt x="111647" y="55334"/>
                </a:lnTo>
                <a:lnTo>
                  <a:pt x="58560" y="71419"/>
                </a:lnTo>
                <a:lnTo>
                  <a:pt x="21657" y="88844"/>
                </a:lnTo>
                <a:lnTo>
                  <a:pt x="0" y="116967"/>
                </a:lnTo>
                <a:lnTo>
                  <a:pt x="2470" y="126566"/>
                </a:lnTo>
                <a:lnTo>
                  <a:pt x="37990" y="153954"/>
                </a:lnTo>
                <a:lnTo>
                  <a:pt x="83177" y="170739"/>
                </a:lnTo>
                <a:lnTo>
                  <a:pt x="143780" y="186065"/>
                </a:lnTo>
                <a:lnTo>
                  <a:pt x="218265" y="199691"/>
                </a:lnTo>
                <a:lnTo>
                  <a:pt x="260234" y="205792"/>
                </a:lnTo>
                <a:lnTo>
                  <a:pt x="305098" y="211378"/>
                </a:lnTo>
                <a:lnTo>
                  <a:pt x="352666" y="216420"/>
                </a:lnTo>
                <a:lnTo>
                  <a:pt x="402746" y="220886"/>
                </a:lnTo>
                <a:lnTo>
                  <a:pt x="455146" y="224748"/>
                </a:lnTo>
                <a:lnTo>
                  <a:pt x="509674" y="227975"/>
                </a:lnTo>
                <a:lnTo>
                  <a:pt x="566139" y="230537"/>
                </a:lnTo>
                <a:lnTo>
                  <a:pt x="624348" y="232404"/>
                </a:lnTo>
                <a:lnTo>
                  <a:pt x="684111" y="233546"/>
                </a:lnTo>
                <a:lnTo>
                  <a:pt x="745236" y="233934"/>
                </a:lnTo>
                <a:lnTo>
                  <a:pt x="806360" y="233546"/>
                </a:lnTo>
                <a:lnTo>
                  <a:pt x="866123" y="232404"/>
                </a:lnTo>
                <a:lnTo>
                  <a:pt x="924332" y="230537"/>
                </a:lnTo>
                <a:lnTo>
                  <a:pt x="980797" y="227975"/>
                </a:lnTo>
                <a:lnTo>
                  <a:pt x="1035325" y="224748"/>
                </a:lnTo>
                <a:lnTo>
                  <a:pt x="1087725" y="220886"/>
                </a:lnTo>
                <a:lnTo>
                  <a:pt x="1137805" y="216420"/>
                </a:lnTo>
                <a:lnTo>
                  <a:pt x="1185373" y="211378"/>
                </a:lnTo>
                <a:lnTo>
                  <a:pt x="1230237" y="205792"/>
                </a:lnTo>
                <a:lnTo>
                  <a:pt x="1272206" y="199691"/>
                </a:lnTo>
                <a:lnTo>
                  <a:pt x="1311088" y="193105"/>
                </a:lnTo>
                <a:lnTo>
                  <a:pt x="1378824" y="178599"/>
                </a:lnTo>
                <a:lnTo>
                  <a:pt x="1431911" y="162514"/>
                </a:lnTo>
                <a:lnTo>
                  <a:pt x="1468814" y="145089"/>
                </a:lnTo>
                <a:lnTo>
                  <a:pt x="1490472" y="116967"/>
                </a:lnTo>
                <a:lnTo>
                  <a:pt x="1488001" y="107367"/>
                </a:lnTo>
                <a:lnTo>
                  <a:pt x="1452481" y="79979"/>
                </a:lnTo>
                <a:lnTo>
                  <a:pt x="1407294" y="63194"/>
                </a:lnTo>
                <a:lnTo>
                  <a:pt x="1346691" y="47868"/>
                </a:lnTo>
                <a:lnTo>
                  <a:pt x="1272206" y="34242"/>
                </a:lnTo>
                <a:lnTo>
                  <a:pt x="1230237" y="28141"/>
                </a:lnTo>
                <a:lnTo>
                  <a:pt x="1185373" y="22555"/>
                </a:lnTo>
                <a:lnTo>
                  <a:pt x="1137805" y="17513"/>
                </a:lnTo>
                <a:lnTo>
                  <a:pt x="1087725" y="13047"/>
                </a:lnTo>
                <a:lnTo>
                  <a:pt x="1035325" y="9185"/>
                </a:lnTo>
                <a:lnTo>
                  <a:pt x="980797" y="5958"/>
                </a:lnTo>
                <a:lnTo>
                  <a:pt x="924332" y="3396"/>
                </a:lnTo>
                <a:lnTo>
                  <a:pt x="866123" y="1529"/>
                </a:lnTo>
                <a:lnTo>
                  <a:pt x="806360" y="387"/>
                </a:lnTo>
                <a:lnTo>
                  <a:pt x="745236" y="0"/>
                </a:lnTo>
                <a:close/>
              </a:path>
            </a:pathLst>
          </a:custGeom>
          <a:solidFill>
            <a:srgbClr val="9DC3E6"/>
          </a:solidFill>
        </p:spPr>
        <p:txBody>
          <a:bodyPr wrap="square" lIns="0" tIns="0" rIns="0" bIns="0" rtlCol="0"/>
          <a:lstStyle/>
          <a:p>
            <a:endParaRPr sz="1662"/>
          </a:p>
        </p:txBody>
      </p:sp>
      <p:sp>
        <p:nvSpPr>
          <p:cNvPr id="24" name="object 10"/>
          <p:cNvSpPr txBox="1"/>
          <p:nvPr/>
        </p:nvSpPr>
        <p:spPr>
          <a:xfrm>
            <a:off x="4242964" y="4667519"/>
            <a:ext cx="726831" cy="282129"/>
          </a:xfrm>
          <a:prstGeom prst="rect">
            <a:avLst/>
          </a:prstGeom>
        </p:spPr>
        <p:txBody>
          <a:bodyPr vert="horz" wrap="square" lIns="0" tIns="0" rIns="0" bIns="0" rtlCol="0">
            <a:spAutoFit/>
          </a:bodyPr>
          <a:lstStyle/>
          <a:p>
            <a:pPr marL="11723">
              <a:lnSpc>
                <a:spcPts val="2197"/>
              </a:lnSpc>
            </a:pPr>
            <a:r>
              <a:rPr sz="1846" spc="-5" dirty="0">
                <a:solidFill>
                  <a:srgbClr val="FFFFFF"/>
                </a:solidFill>
                <a:latin typeface="HGP創英角ｺﾞｼｯｸUB"/>
                <a:cs typeface="HGP創英角ｺﾞｼｯｸUB"/>
              </a:rPr>
              <a:t>Coding</a:t>
            </a:r>
            <a:endParaRPr sz="1846" dirty="0">
              <a:latin typeface="HGP創英角ｺﾞｼｯｸUB"/>
              <a:cs typeface="HGP創英角ｺﾞｼｯｸUB"/>
            </a:endParaRPr>
          </a:p>
        </p:txBody>
      </p:sp>
      <p:sp>
        <p:nvSpPr>
          <p:cNvPr id="25" name="object 11"/>
          <p:cNvSpPr txBox="1"/>
          <p:nvPr/>
        </p:nvSpPr>
        <p:spPr>
          <a:xfrm>
            <a:off x="4348472" y="4948873"/>
            <a:ext cx="517574" cy="282129"/>
          </a:xfrm>
          <a:prstGeom prst="rect">
            <a:avLst/>
          </a:prstGeom>
        </p:spPr>
        <p:txBody>
          <a:bodyPr vert="horz" wrap="square" lIns="0" tIns="0" rIns="0" bIns="0" rtlCol="0">
            <a:spAutoFit/>
          </a:bodyPr>
          <a:lstStyle/>
          <a:p>
            <a:pPr marL="11723">
              <a:lnSpc>
                <a:spcPts val="2197"/>
              </a:lnSpc>
            </a:pPr>
            <a:r>
              <a:rPr sz="1846" dirty="0">
                <a:solidFill>
                  <a:srgbClr val="FFFFFF"/>
                </a:solidFill>
                <a:latin typeface="HGP創英角ｺﾞｼｯｸUB"/>
                <a:cs typeface="HGP創英角ｺﾞｼｯｸUB"/>
              </a:rPr>
              <a:t>rules</a:t>
            </a:r>
            <a:endParaRPr sz="1846">
              <a:latin typeface="HGP創英角ｺﾞｼｯｸUB"/>
              <a:cs typeface="HGP創英角ｺﾞｼｯｸUB"/>
            </a:endParaRPr>
          </a:p>
        </p:txBody>
      </p:sp>
      <p:sp>
        <p:nvSpPr>
          <p:cNvPr id="45" name="object 13"/>
          <p:cNvSpPr/>
          <p:nvPr/>
        </p:nvSpPr>
        <p:spPr>
          <a:xfrm>
            <a:off x="829894" y="5321183"/>
            <a:ext cx="3923714" cy="1166446"/>
          </a:xfrm>
          <a:custGeom>
            <a:avLst/>
            <a:gdLst/>
            <a:ahLst/>
            <a:cxnLst/>
            <a:rect l="l" t="t" r="r" b="b"/>
            <a:pathLst>
              <a:path w="4250690" h="1263650">
                <a:moveTo>
                  <a:pt x="4039870" y="0"/>
                </a:moveTo>
                <a:lnTo>
                  <a:pt x="210565" y="0"/>
                </a:lnTo>
                <a:lnTo>
                  <a:pt x="193296" y="697"/>
                </a:lnTo>
                <a:lnTo>
                  <a:pt x="144010" y="10730"/>
                </a:lnTo>
                <a:lnTo>
                  <a:pt x="99648" y="31538"/>
                </a:lnTo>
                <a:lnTo>
                  <a:pt x="61672" y="61658"/>
                </a:lnTo>
                <a:lnTo>
                  <a:pt x="31547" y="99631"/>
                </a:lnTo>
                <a:lnTo>
                  <a:pt x="10734" y="143995"/>
                </a:lnTo>
                <a:lnTo>
                  <a:pt x="698" y="193290"/>
                </a:lnTo>
                <a:lnTo>
                  <a:pt x="0" y="210565"/>
                </a:lnTo>
                <a:lnTo>
                  <a:pt x="0" y="1052830"/>
                </a:lnTo>
                <a:lnTo>
                  <a:pt x="6119" y="1103431"/>
                </a:lnTo>
                <a:lnTo>
                  <a:pt x="23502" y="1149597"/>
                </a:lnTo>
                <a:lnTo>
                  <a:pt x="50686" y="1189864"/>
                </a:lnTo>
                <a:lnTo>
                  <a:pt x="86207" y="1222769"/>
                </a:lnTo>
                <a:lnTo>
                  <a:pt x="128603" y="1246848"/>
                </a:lnTo>
                <a:lnTo>
                  <a:pt x="176410" y="1260640"/>
                </a:lnTo>
                <a:lnTo>
                  <a:pt x="210565" y="1263395"/>
                </a:lnTo>
                <a:lnTo>
                  <a:pt x="4039870" y="1263395"/>
                </a:lnTo>
                <a:lnTo>
                  <a:pt x="4090484" y="1257276"/>
                </a:lnTo>
                <a:lnTo>
                  <a:pt x="4136654" y="1239893"/>
                </a:lnTo>
                <a:lnTo>
                  <a:pt x="4176920" y="1212709"/>
                </a:lnTo>
                <a:lnTo>
                  <a:pt x="4209820" y="1177188"/>
                </a:lnTo>
                <a:lnTo>
                  <a:pt x="4233894" y="1134792"/>
                </a:lnTo>
                <a:lnTo>
                  <a:pt x="4247681" y="1086985"/>
                </a:lnTo>
                <a:lnTo>
                  <a:pt x="4250435" y="1052830"/>
                </a:lnTo>
                <a:lnTo>
                  <a:pt x="4250435" y="210565"/>
                </a:lnTo>
                <a:lnTo>
                  <a:pt x="4244318" y="159951"/>
                </a:lnTo>
                <a:lnTo>
                  <a:pt x="4226940" y="113781"/>
                </a:lnTo>
                <a:lnTo>
                  <a:pt x="4199762" y="73515"/>
                </a:lnTo>
                <a:lnTo>
                  <a:pt x="4164244" y="40615"/>
                </a:lnTo>
                <a:lnTo>
                  <a:pt x="4121848" y="16541"/>
                </a:lnTo>
                <a:lnTo>
                  <a:pt x="4074034" y="2754"/>
                </a:lnTo>
                <a:lnTo>
                  <a:pt x="4039870" y="0"/>
                </a:lnTo>
                <a:close/>
              </a:path>
            </a:pathLst>
          </a:custGeom>
          <a:solidFill>
            <a:srgbClr val="FFFFFF"/>
          </a:solidFill>
        </p:spPr>
        <p:txBody>
          <a:bodyPr wrap="square" lIns="0" tIns="0" rIns="0" bIns="0" rtlCol="0"/>
          <a:lstStyle/>
          <a:p>
            <a:endParaRPr sz="1662"/>
          </a:p>
        </p:txBody>
      </p:sp>
      <p:sp>
        <p:nvSpPr>
          <p:cNvPr id="46" name="object 14"/>
          <p:cNvSpPr/>
          <p:nvPr/>
        </p:nvSpPr>
        <p:spPr>
          <a:xfrm>
            <a:off x="806731" y="5330249"/>
            <a:ext cx="3923714" cy="1166446"/>
          </a:xfrm>
          <a:custGeom>
            <a:avLst/>
            <a:gdLst/>
            <a:ahLst/>
            <a:cxnLst/>
            <a:rect l="l" t="t" r="r" b="b"/>
            <a:pathLst>
              <a:path w="4250690" h="1263650">
                <a:moveTo>
                  <a:pt x="0" y="210565"/>
                </a:moveTo>
                <a:lnTo>
                  <a:pt x="6119" y="159951"/>
                </a:lnTo>
                <a:lnTo>
                  <a:pt x="23502" y="113781"/>
                </a:lnTo>
                <a:lnTo>
                  <a:pt x="50686" y="73515"/>
                </a:lnTo>
                <a:lnTo>
                  <a:pt x="86207" y="40615"/>
                </a:lnTo>
                <a:lnTo>
                  <a:pt x="128603" y="16541"/>
                </a:lnTo>
                <a:lnTo>
                  <a:pt x="176410" y="2754"/>
                </a:lnTo>
                <a:lnTo>
                  <a:pt x="210565" y="0"/>
                </a:lnTo>
                <a:lnTo>
                  <a:pt x="4039870" y="0"/>
                </a:lnTo>
                <a:lnTo>
                  <a:pt x="4090484" y="6117"/>
                </a:lnTo>
                <a:lnTo>
                  <a:pt x="4136654" y="23495"/>
                </a:lnTo>
                <a:lnTo>
                  <a:pt x="4176920" y="50673"/>
                </a:lnTo>
                <a:lnTo>
                  <a:pt x="4209820" y="86191"/>
                </a:lnTo>
                <a:lnTo>
                  <a:pt x="4233894" y="128587"/>
                </a:lnTo>
                <a:lnTo>
                  <a:pt x="4247681" y="176401"/>
                </a:lnTo>
                <a:lnTo>
                  <a:pt x="4250435" y="210565"/>
                </a:lnTo>
                <a:lnTo>
                  <a:pt x="4250435" y="1052830"/>
                </a:lnTo>
                <a:lnTo>
                  <a:pt x="4244318" y="1103431"/>
                </a:lnTo>
                <a:lnTo>
                  <a:pt x="4226940" y="1149597"/>
                </a:lnTo>
                <a:lnTo>
                  <a:pt x="4199762" y="1189864"/>
                </a:lnTo>
                <a:lnTo>
                  <a:pt x="4164244" y="1222769"/>
                </a:lnTo>
                <a:lnTo>
                  <a:pt x="4121848" y="1246848"/>
                </a:lnTo>
                <a:lnTo>
                  <a:pt x="4074034" y="1260640"/>
                </a:lnTo>
                <a:lnTo>
                  <a:pt x="4039870" y="1263395"/>
                </a:lnTo>
                <a:lnTo>
                  <a:pt x="210565" y="1263395"/>
                </a:lnTo>
                <a:lnTo>
                  <a:pt x="159964" y="1257276"/>
                </a:lnTo>
                <a:lnTo>
                  <a:pt x="113798" y="1239893"/>
                </a:lnTo>
                <a:lnTo>
                  <a:pt x="73531" y="1212709"/>
                </a:lnTo>
                <a:lnTo>
                  <a:pt x="40626" y="1177188"/>
                </a:lnTo>
                <a:lnTo>
                  <a:pt x="16547" y="1134792"/>
                </a:lnTo>
                <a:lnTo>
                  <a:pt x="2755" y="1086985"/>
                </a:lnTo>
                <a:lnTo>
                  <a:pt x="0" y="1052830"/>
                </a:lnTo>
                <a:lnTo>
                  <a:pt x="0" y="210565"/>
                </a:lnTo>
                <a:close/>
              </a:path>
            </a:pathLst>
          </a:custGeom>
          <a:ln w="57912">
            <a:solidFill>
              <a:srgbClr val="FFC000"/>
            </a:solidFill>
          </a:ln>
        </p:spPr>
        <p:txBody>
          <a:bodyPr wrap="square" lIns="0" tIns="0" rIns="0" bIns="0" rtlCol="0"/>
          <a:lstStyle/>
          <a:p>
            <a:endParaRPr sz="1662"/>
          </a:p>
        </p:txBody>
      </p:sp>
      <p:sp>
        <p:nvSpPr>
          <p:cNvPr id="47" name="object 15"/>
          <p:cNvSpPr txBox="1"/>
          <p:nvPr/>
        </p:nvSpPr>
        <p:spPr>
          <a:xfrm>
            <a:off x="829895" y="5435402"/>
            <a:ext cx="3877389" cy="1022588"/>
          </a:xfrm>
          <a:prstGeom prst="rect">
            <a:avLst/>
          </a:prstGeom>
        </p:spPr>
        <p:txBody>
          <a:bodyPr vert="horz" wrap="square" lIns="0" tIns="0" rIns="0" bIns="0" rtlCol="0">
            <a:spAutoFit/>
          </a:bodyPr>
          <a:lstStyle/>
          <a:p>
            <a:pPr marL="11137" marR="4689" algn="ctr"/>
            <a:r>
              <a:rPr sz="2215" b="1" dirty="0">
                <a:latin typeface="メイリオ" panose="020B0604030504040204" pitchFamily="50" charset="-128"/>
                <a:ea typeface="メイリオ" panose="020B0604030504040204" pitchFamily="50" charset="-128"/>
                <a:cs typeface="メイリオ" panose="020B0604030504040204" pitchFamily="50" charset="-128"/>
              </a:rPr>
              <a:t>Use</a:t>
            </a:r>
            <a:r>
              <a:rPr sz="2215" b="1" spc="-5" dirty="0">
                <a:latin typeface="メイリオ" panose="020B0604030504040204" pitchFamily="50" charset="-128"/>
                <a:ea typeface="メイリオ" panose="020B0604030504040204" pitchFamily="50" charset="-128"/>
                <a:cs typeface="メイリオ" panose="020B0604030504040204" pitchFamily="50" charset="-128"/>
              </a:rPr>
              <a:t>fu</a:t>
            </a:r>
            <a:r>
              <a:rPr sz="2215" b="1" dirty="0">
                <a:latin typeface="メイリオ" panose="020B0604030504040204" pitchFamily="50" charset="-128"/>
                <a:ea typeface="メイリオ" panose="020B0604030504040204" pitchFamily="50" charset="-128"/>
                <a:cs typeface="メイリオ" panose="020B0604030504040204" pitchFamily="50" charset="-128"/>
              </a:rPr>
              <a:t>l</a:t>
            </a:r>
            <a:r>
              <a:rPr sz="2215" b="1" spc="5" dirty="0">
                <a:latin typeface="メイリオ" panose="020B0604030504040204" pitchFamily="50" charset="-128"/>
                <a:ea typeface="メイリオ" panose="020B0604030504040204" pitchFamily="50" charset="-128"/>
                <a:cs typeface="メイリオ" panose="020B0604030504040204" pitchFamily="50" charset="-128"/>
              </a:rPr>
              <a:t> </a:t>
            </a:r>
            <a:r>
              <a:rPr sz="2215" b="1" dirty="0">
                <a:latin typeface="メイリオ" panose="020B0604030504040204" pitchFamily="50" charset="-128"/>
                <a:ea typeface="メイリオ" panose="020B0604030504040204" pitchFamily="50" charset="-128"/>
                <a:cs typeface="メイリオ" panose="020B0604030504040204" pitchFamily="50" charset="-128"/>
              </a:rPr>
              <a:t>rules</a:t>
            </a:r>
            <a:r>
              <a:rPr sz="2215" b="1" spc="5"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215" b="1" spc="5" dirty="0">
              <a:latin typeface="メイリオ" panose="020B0604030504040204" pitchFamily="50" charset="-128"/>
              <a:ea typeface="メイリオ" panose="020B0604030504040204" pitchFamily="50" charset="-128"/>
              <a:cs typeface="メイリオ" panose="020B0604030504040204" pitchFamily="50" charset="-128"/>
            </a:endParaRPr>
          </a:p>
          <a:p>
            <a:pPr marL="11137" marR="4689" algn="ctr"/>
            <a:r>
              <a:rPr sz="2215" b="1" spc="-5" dirty="0">
                <a:latin typeface="メイリオ" panose="020B0604030504040204" pitchFamily="50" charset="-128"/>
                <a:ea typeface="メイリオ" panose="020B0604030504040204" pitchFamily="50" charset="-128"/>
                <a:cs typeface="メイリオ" panose="020B0604030504040204" pitchFamily="50" charset="-128"/>
              </a:rPr>
              <a:t>generate</a:t>
            </a:r>
            <a:r>
              <a:rPr sz="2215" b="1" dirty="0">
                <a:latin typeface="メイリオ" panose="020B0604030504040204" pitchFamily="50" charset="-128"/>
                <a:ea typeface="メイリオ" panose="020B0604030504040204" pitchFamily="50" charset="-128"/>
                <a:cs typeface="メイリオ" panose="020B0604030504040204" pitchFamily="50" charset="-128"/>
              </a:rPr>
              <a:t>d</a:t>
            </a:r>
            <a:r>
              <a:rPr sz="2215" b="1" spc="23" dirty="0">
                <a:latin typeface="メイリオ" panose="020B0604030504040204" pitchFamily="50" charset="-128"/>
                <a:ea typeface="メイリオ" panose="020B0604030504040204" pitchFamily="50" charset="-128"/>
                <a:cs typeface="メイリオ" panose="020B0604030504040204" pitchFamily="50" charset="-128"/>
              </a:rPr>
              <a:t> </a:t>
            </a:r>
            <a:r>
              <a:rPr sz="2215" b="1" spc="-5" dirty="0">
                <a:latin typeface="メイリオ" panose="020B0604030504040204" pitchFamily="50" charset="-128"/>
                <a:ea typeface="メイリオ" panose="020B0604030504040204" pitchFamily="50" charset="-128"/>
                <a:cs typeface="メイリオ" panose="020B0604030504040204" pitchFamily="50" charset="-128"/>
              </a:rPr>
              <a:t>by st</a:t>
            </a:r>
            <a:r>
              <a:rPr sz="2215" b="1" spc="5" dirty="0">
                <a:latin typeface="メイリオ" panose="020B0604030504040204" pitchFamily="50" charset="-128"/>
                <a:ea typeface="メイリオ" panose="020B0604030504040204" pitchFamily="50" charset="-128"/>
                <a:cs typeface="メイリオ" panose="020B0604030504040204" pitchFamily="50" charset="-128"/>
              </a:rPr>
              <a:t>a</a:t>
            </a:r>
            <a:r>
              <a:rPr sz="2215" b="1" spc="-5" dirty="0">
                <a:latin typeface="メイリオ" panose="020B0604030504040204" pitchFamily="50" charset="-128"/>
                <a:ea typeface="メイリオ" panose="020B0604030504040204" pitchFamily="50" charset="-128"/>
                <a:cs typeface="メイリオ" panose="020B0604030504040204" pitchFamily="50" charset="-128"/>
              </a:rPr>
              <a:t>f</a:t>
            </a:r>
            <a:r>
              <a:rPr sz="2215" b="1" dirty="0">
                <a:latin typeface="メイリオ" panose="020B0604030504040204" pitchFamily="50" charset="-128"/>
                <a:ea typeface="メイリオ" panose="020B0604030504040204" pitchFamily="50" charset="-128"/>
                <a:cs typeface="メイリオ" panose="020B0604030504040204" pitchFamily="50" charset="-128"/>
              </a:rPr>
              <a:t>f</a:t>
            </a:r>
            <a:r>
              <a:rPr sz="2215" b="1" spc="9" dirty="0">
                <a:latin typeface="メイリオ" panose="020B0604030504040204" pitchFamily="50" charset="-128"/>
                <a:ea typeface="メイリオ" panose="020B0604030504040204" pitchFamily="50" charset="-128"/>
                <a:cs typeface="メイリオ" panose="020B0604030504040204" pitchFamily="50" charset="-128"/>
              </a:rPr>
              <a:t> </a:t>
            </a:r>
            <a:r>
              <a:rPr sz="2215" b="1" spc="-18" dirty="0">
                <a:latin typeface="メイリオ" panose="020B0604030504040204" pitchFamily="50" charset="-128"/>
                <a:ea typeface="メイリオ" panose="020B0604030504040204" pitchFamily="50" charset="-128"/>
                <a:cs typeface="メイリオ" panose="020B0604030504040204" pitchFamily="50" charset="-128"/>
              </a:rPr>
              <a:t>e</a:t>
            </a:r>
            <a:r>
              <a:rPr sz="2215" b="1" spc="-9" dirty="0">
                <a:latin typeface="メイリオ" panose="020B0604030504040204" pitchFamily="50" charset="-128"/>
                <a:ea typeface="メイリオ" panose="020B0604030504040204" pitchFamily="50" charset="-128"/>
                <a:cs typeface="メイリオ" panose="020B0604030504040204" pitchFamily="50" charset="-128"/>
              </a:rPr>
              <a:t>x</a:t>
            </a:r>
            <a:r>
              <a:rPr sz="2215" b="1" dirty="0">
                <a:latin typeface="メイリオ" panose="020B0604030504040204" pitchFamily="50" charset="-128"/>
                <a:ea typeface="メイリオ" panose="020B0604030504040204" pitchFamily="50" charset="-128"/>
                <a:cs typeface="メイリオ" panose="020B0604030504040204" pitchFamily="50" charset="-128"/>
              </a:rPr>
              <a:t>ploi</a:t>
            </a:r>
            <a:r>
              <a:rPr sz="2215" b="1" spc="-5" dirty="0">
                <a:latin typeface="メイリオ" panose="020B0604030504040204" pitchFamily="50" charset="-128"/>
                <a:ea typeface="メイリオ" panose="020B0604030504040204" pitchFamily="50" charset="-128"/>
                <a:cs typeface="メイリオ" panose="020B0604030504040204" pitchFamily="50" charset="-128"/>
              </a:rPr>
              <a:t>tin</a:t>
            </a:r>
            <a:r>
              <a:rPr sz="2215" b="1" dirty="0">
                <a:latin typeface="メイリオ" panose="020B0604030504040204" pitchFamily="50" charset="-128"/>
                <a:ea typeface="メイリオ" panose="020B0604030504040204" pitchFamily="50" charset="-128"/>
                <a:cs typeface="メイリオ" panose="020B0604030504040204" pitchFamily="50" charset="-128"/>
              </a:rPr>
              <a:t>g</a:t>
            </a:r>
            <a:r>
              <a:rPr sz="2215" b="1" spc="32" dirty="0">
                <a:latin typeface="メイリオ" panose="020B0604030504040204" pitchFamily="50" charset="-128"/>
                <a:ea typeface="メイリオ" panose="020B0604030504040204" pitchFamily="50" charset="-128"/>
                <a:cs typeface="メイリオ" panose="020B0604030504040204" pitchFamily="50" charset="-128"/>
              </a:rPr>
              <a:t> </a:t>
            </a:r>
            <a:r>
              <a:rPr sz="2215" b="1" spc="-5" dirty="0">
                <a:latin typeface="メイリオ" panose="020B0604030504040204" pitchFamily="50" charset="-128"/>
                <a:ea typeface="メイリオ" panose="020B0604030504040204" pitchFamily="50" charset="-128"/>
                <a:cs typeface="メイリオ" panose="020B0604030504040204" pitchFamily="50" charset="-128"/>
              </a:rPr>
              <a:t>t</a:t>
            </a:r>
            <a:r>
              <a:rPr sz="2215" b="1" spc="5" dirty="0">
                <a:latin typeface="メイリオ" panose="020B0604030504040204" pitchFamily="50" charset="-128"/>
                <a:ea typeface="メイリオ" panose="020B0604030504040204" pitchFamily="50" charset="-128"/>
                <a:cs typeface="メイリオ" panose="020B0604030504040204" pitchFamily="50" charset="-128"/>
              </a:rPr>
              <a:t>h</a:t>
            </a:r>
            <a:r>
              <a:rPr sz="2215" b="1" spc="-5" dirty="0">
                <a:latin typeface="メイリオ" panose="020B0604030504040204" pitchFamily="50" charset="-128"/>
                <a:ea typeface="メイリオ" panose="020B0604030504040204" pitchFamily="50" charset="-128"/>
                <a:cs typeface="メイリオ" panose="020B0604030504040204" pitchFamily="50" charset="-128"/>
              </a:rPr>
              <a:t>e</a:t>
            </a:r>
            <a:r>
              <a:rPr sz="2215" b="1" dirty="0">
                <a:latin typeface="メイリオ" panose="020B0604030504040204" pitchFamily="50" charset="-128"/>
                <a:ea typeface="メイリオ" panose="020B0604030504040204" pitchFamily="50" charset="-128"/>
                <a:cs typeface="メイリオ" panose="020B0604030504040204" pitchFamily="50" charset="-128"/>
              </a:rPr>
              <a:t>i</a:t>
            </a:r>
            <a:r>
              <a:rPr sz="2215" b="1" spc="-9" dirty="0">
                <a:latin typeface="メイリオ" panose="020B0604030504040204" pitchFamily="50" charset="-128"/>
                <a:ea typeface="メイリオ" panose="020B0604030504040204" pitchFamily="50" charset="-128"/>
                <a:cs typeface="メイリオ" panose="020B0604030504040204" pitchFamily="50" charset="-128"/>
              </a:rPr>
              <a:t>r </a:t>
            </a:r>
            <a:r>
              <a:rPr sz="2215" b="1" spc="-5" dirty="0">
                <a:latin typeface="メイリオ" panose="020B0604030504040204" pitchFamily="50" charset="-128"/>
                <a:ea typeface="メイリオ" panose="020B0604030504040204" pitchFamily="50" charset="-128"/>
                <a:cs typeface="メイリオ" panose="020B0604030504040204" pitchFamily="50" charset="-128"/>
              </a:rPr>
              <a:t>expertise</a:t>
            </a:r>
            <a:endParaRPr sz="2215"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object 16"/>
          <p:cNvSpPr/>
          <p:nvPr/>
        </p:nvSpPr>
        <p:spPr>
          <a:xfrm>
            <a:off x="4923594" y="5321183"/>
            <a:ext cx="2955974" cy="1166446"/>
          </a:xfrm>
          <a:custGeom>
            <a:avLst/>
            <a:gdLst/>
            <a:ahLst/>
            <a:cxnLst/>
            <a:rect l="l" t="t" r="r" b="b"/>
            <a:pathLst>
              <a:path w="3202304" h="1263650">
                <a:moveTo>
                  <a:pt x="2991358" y="0"/>
                </a:moveTo>
                <a:lnTo>
                  <a:pt x="210565" y="0"/>
                </a:lnTo>
                <a:lnTo>
                  <a:pt x="193290" y="697"/>
                </a:lnTo>
                <a:lnTo>
                  <a:pt x="143995" y="10730"/>
                </a:lnTo>
                <a:lnTo>
                  <a:pt x="99631" y="31538"/>
                </a:lnTo>
                <a:lnTo>
                  <a:pt x="61658" y="61658"/>
                </a:lnTo>
                <a:lnTo>
                  <a:pt x="31538" y="99631"/>
                </a:lnTo>
                <a:lnTo>
                  <a:pt x="10730" y="143995"/>
                </a:lnTo>
                <a:lnTo>
                  <a:pt x="697" y="193290"/>
                </a:lnTo>
                <a:lnTo>
                  <a:pt x="0" y="210565"/>
                </a:lnTo>
                <a:lnTo>
                  <a:pt x="0" y="1052830"/>
                </a:lnTo>
                <a:lnTo>
                  <a:pt x="6117" y="1103431"/>
                </a:lnTo>
                <a:lnTo>
                  <a:pt x="23495" y="1149597"/>
                </a:lnTo>
                <a:lnTo>
                  <a:pt x="50673" y="1189864"/>
                </a:lnTo>
                <a:lnTo>
                  <a:pt x="86191" y="1222769"/>
                </a:lnTo>
                <a:lnTo>
                  <a:pt x="128587" y="1246848"/>
                </a:lnTo>
                <a:lnTo>
                  <a:pt x="176401" y="1260640"/>
                </a:lnTo>
                <a:lnTo>
                  <a:pt x="210565" y="1263395"/>
                </a:lnTo>
                <a:lnTo>
                  <a:pt x="2991358" y="1263395"/>
                </a:lnTo>
                <a:lnTo>
                  <a:pt x="3041972" y="1257276"/>
                </a:lnTo>
                <a:lnTo>
                  <a:pt x="3088142" y="1239893"/>
                </a:lnTo>
                <a:lnTo>
                  <a:pt x="3128408" y="1212709"/>
                </a:lnTo>
                <a:lnTo>
                  <a:pt x="3161308" y="1177188"/>
                </a:lnTo>
                <a:lnTo>
                  <a:pt x="3185382" y="1134792"/>
                </a:lnTo>
                <a:lnTo>
                  <a:pt x="3199169" y="1086985"/>
                </a:lnTo>
                <a:lnTo>
                  <a:pt x="3201923" y="1052830"/>
                </a:lnTo>
                <a:lnTo>
                  <a:pt x="3201923" y="210565"/>
                </a:lnTo>
                <a:lnTo>
                  <a:pt x="3195806" y="159951"/>
                </a:lnTo>
                <a:lnTo>
                  <a:pt x="3178428" y="113781"/>
                </a:lnTo>
                <a:lnTo>
                  <a:pt x="3151250" y="73515"/>
                </a:lnTo>
                <a:lnTo>
                  <a:pt x="3115732" y="40615"/>
                </a:lnTo>
                <a:lnTo>
                  <a:pt x="3073336" y="16541"/>
                </a:lnTo>
                <a:lnTo>
                  <a:pt x="3025522" y="2754"/>
                </a:lnTo>
                <a:lnTo>
                  <a:pt x="2991358" y="0"/>
                </a:lnTo>
                <a:close/>
              </a:path>
            </a:pathLst>
          </a:custGeom>
          <a:solidFill>
            <a:srgbClr val="FFFFFF"/>
          </a:solidFill>
        </p:spPr>
        <p:txBody>
          <a:bodyPr wrap="square" lIns="0" tIns="0" rIns="0" bIns="0" rtlCol="0"/>
          <a:lstStyle/>
          <a:p>
            <a:endParaRPr sz="1662"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object 17"/>
          <p:cNvSpPr/>
          <p:nvPr/>
        </p:nvSpPr>
        <p:spPr>
          <a:xfrm>
            <a:off x="4923594" y="5321183"/>
            <a:ext cx="2955974" cy="1166446"/>
          </a:xfrm>
          <a:custGeom>
            <a:avLst/>
            <a:gdLst/>
            <a:ahLst/>
            <a:cxnLst/>
            <a:rect l="l" t="t" r="r" b="b"/>
            <a:pathLst>
              <a:path w="3202304" h="1263650">
                <a:moveTo>
                  <a:pt x="0" y="210565"/>
                </a:moveTo>
                <a:lnTo>
                  <a:pt x="6117" y="159951"/>
                </a:lnTo>
                <a:lnTo>
                  <a:pt x="23495" y="113781"/>
                </a:lnTo>
                <a:lnTo>
                  <a:pt x="50673" y="73515"/>
                </a:lnTo>
                <a:lnTo>
                  <a:pt x="86191" y="40615"/>
                </a:lnTo>
                <a:lnTo>
                  <a:pt x="128587" y="16541"/>
                </a:lnTo>
                <a:lnTo>
                  <a:pt x="176401" y="2754"/>
                </a:lnTo>
                <a:lnTo>
                  <a:pt x="210565" y="0"/>
                </a:lnTo>
                <a:lnTo>
                  <a:pt x="2991358" y="0"/>
                </a:lnTo>
                <a:lnTo>
                  <a:pt x="3041972" y="6117"/>
                </a:lnTo>
                <a:lnTo>
                  <a:pt x="3088142" y="23495"/>
                </a:lnTo>
                <a:lnTo>
                  <a:pt x="3128408" y="50673"/>
                </a:lnTo>
                <a:lnTo>
                  <a:pt x="3161308" y="86191"/>
                </a:lnTo>
                <a:lnTo>
                  <a:pt x="3185382" y="128587"/>
                </a:lnTo>
                <a:lnTo>
                  <a:pt x="3199169" y="176401"/>
                </a:lnTo>
                <a:lnTo>
                  <a:pt x="3201923" y="210565"/>
                </a:lnTo>
                <a:lnTo>
                  <a:pt x="3201923" y="1052830"/>
                </a:lnTo>
                <a:lnTo>
                  <a:pt x="3195806" y="1103431"/>
                </a:lnTo>
                <a:lnTo>
                  <a:pt x="3178428" y="1149597"/>
                </a:lnTo>
                <a:lnTo>
                  <a:pt x="3151250" y="1189864"/>
                </a:lnTo>
                <a:lnTo>
                  <a:pt x="3115732" y="1222769"/>
                </a:lnTo>
                <a:lnTo>
                  <a:pt x="3073336" y="1246848"/>
                </a:lnTo>
                <a:lnTo>
                  <a:pt x="3025522" y="1260640"/>
                </a:lnTo>
                <a:lnTo>
                  <a:pt x="2991358" y="1263395"/>
                </a:lnTo>
                <a:lnTo>
                  <a:pt x="210565" y="1263395"/>
                </a:lnTo>
                <a:lnTo>
                  <a:pt x="159951" y="1257276"/>
                </a:lnTo>
                <a:lnTo>
                  <a:pt x="113781" y="1239893"/>
                </a:lnTo>
                <a:lnTo>
                  <a:pt x="73515" y="1212709"/>
                </a:lnTo>
                <a:lnTo>
                  <a:pt x="40615" y="1177188"/>
                </a:lnTo>
                <a:lnTo>
                  <a:pt x="16541" y="1134792"/>
                </a:lnTo>
                <a:lnTo>
                  <a:pt x="2754" y="1086985"/>
                </a:lnTo>
                <a:lnTo>
                  <a:pt x="0" y="1052830"/>
                </a:lnTo>
                <a:lnTo>
                  <a:pt x="0" y="210565"/>
                </a:lnTo>
                <a:close/>
              </a:path>
            </a:pathLst>
          </a:custGeom>
          <a:ln w="57912">
            <a:solidFill>
              <a:srgbClr val="FFC000"/>
            </a:solidFill>
          </a:ln>
        </p:spPr>
        <p:txBody>
          <a:bodyPr wrap="square" lIns="0" tIns="0" rIns="0" bIns="0" rtlCol="0"/>
          <a:lstStyle/>
          <a:p>
            <a:endParaRPr sz="1662"/>
          </a:p>
        </p:txBody>
      </p:sp>
      <p:sp>
        <p:nvSpPr>
          <p:cNvPr id="50" name="object 18"/>
          <p:cNvSpPr txBox="1"/>
          <p:nvPr/>
        </p:nvSpPr>
        <p:spPr>
          <a:xfrm>
            <a:off x="5090010" y="5440137"/>
            <a:ext cx="2632418" cy="1017010"/>
          </a:xfrm>
          <a:prstGeom prst="rect">
            <a:avLst/>
          </a:prstGeom>
        </p:spPr>
        <p:txBody>
          <a:bodyPr vert="horz" wrap="square" lIns="0" tIns="0" rIns="0" bIns="0" rtlCol="0">
            <a:spAutoFit/>
          </a:bodyPr>
          <a:lstStyle/>
          <a:p>
            <a:pPr algn="ctr">
              <a:lnSpc>
                <a:spcPct val="100000"/>
              </a:lnSpc>
            </a:pPr>
            <a:r>
              <a:rPr sz="2215" b="1" dirty="0">
                <a:latin typeface="メイリオ" panose="020B0604030504040204" pitchFamily="50" charset="-128"/>
                <a:ea typeface="メイリオ" panose="020B0604030504040204" pitchFamily="50" charset="-128"/>
                <a:cs typeface="メイリオ" panose="020B0604030504040204" pitchFamily="50" charset="-128"/>
              </a:rPr>
              <a:t>Rules</a:t>
            </a:r>
            <a:r>
              <a:rPr sz="2215" b="1" spc="-5"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215" b="1" spc="-5" dirty="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00000"/>
              </a:lnSpc>
            </a:pPr>
            <a:r>
              <a:rPr sz="2215" b="1" spc="-9" dirty="0">
                <a:latin typeface="メイリオ" panose="020B0604030504040204" pitchFamily="50" charset="-128"/>
                <a:ea typeface="メイリオ" panose="020B0604030504040204" pitchFamily="50" charset="-128"/>
                <a:cs typeface="メイリオ" panose="020B0604030504040204" pitchFamily="50" charset="-128"/>
              </a:rPr>
              <a:t>g</a:t>
            </a:r>
            <a:r>
              <a:rPr sz="2215" b="1" spc="-5" dirty="0">
                <a:latin typeface="メイリオ" panose="020B0604030504040204" pitchFamily="50" charset="-128"/>
                <a:ea typeface="メイリオ" panose="020B0604030504040204" pitchFamily="50" charset="-128"/>
                <a:cs typeface="メイリオ" panose="020B0604030504040204" pitchFamily="50" charset="-128"/>
              </a:rPr>
              <a:t>en</a:t>
            </a:r>
            <a:r>
              <a:rPr sz="2215" b="1" spc="5" dirty="0">
                <a:latin typeface="メイリオ" panose="020B0604030504040204" pitchFamily="50" charset="-128"/>
                <a:ea typeface="メイリオ" panose="020B0604030504040204" pitchFamily="50" charset="-128"/>
                <a:cs typeface="メイリオ" panose="020B0604030504040204" pitchFamily="50" charset="-128"/>
              </a:rPr>
              <a:t>e</a:t>
            </a:r>
            <a:r>
              <a:rPr sz="2215" b="1" spc="-14" dirty="0">
                <a:latin typeface="メイリオ" panose="020B0604030504040204" pitchFamily="50" charset="-128"/>
                <a:ea typeface="メイリオ" panose="020B0604030504040204" pitchFamily="50" charset="-128"/>
                <a:cs typeface="メイリオ" panose="020B0604030504040204" pitchFamily="50" charset="-128"/>
              </a:rPr>
              <a:t>rated</a:t>
            </a:r>
            <a:r>
              <a:rPr sz="2215" b="1" spc="28" dirty="0">
                <a:latin typeface="メイリオ" panose="020B0604030504040204" pitchFamily="50" charset="-128"/>
                <a:ea typeface="メイリオ" panose="020B0604030504040204" pitchFamily="50" charset="-128"/>
                <a:cs typeface="メイリオ" panose="020B0604030504040204" pitchFamily="50" charset="-128"/>
              </a:rPr>
              <a:t> </a:t>
            </a:r>
            <a:r>
              <a:rPr sz="2215" b="1" spc="-5" dirty="0">
                <a:latin typeface="メイリオ" panose="020B0604030504040204" pitchFamily="50" charset="-128"/>
                <a:ea typeface="メイリオ" panose="020B0604030504040204" pitchFamily="50" charset="-128"/>
                <a:cs typeface="メイリオ" panose="020B0604030504040204" pitchFamily="50" charset="-128"/>
              </a:rPr>
              <a:t>by</a:t>
            </a:r>
            <a:endParaRPr sz="2215" b="1" dirty="0">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2622"/>
              </a:lnSpc>
            </a:pPr>
            <a:r>
              <a:rPr sz="2215" b="1" dirty="0">
                <a:latin typeface="メイリオ" panose="020B0604030504040204" pitchFamily="50" charset="-128"/>
                <a:ea typeface="メイリオ" panose="020B0604030504040204" pitchFamily="50" charset="-128"/>
                <a:cs typeface="メイリオ" panose="020B0604030504040204" pitchFamily="50" charset="-128"/>
              </a:rPr>
              <a:t>m</a:t>
            </a:r>
            <a:r>
              <a:rPr sz="2215" b="1" spc="-9" dirty="0">
                <a:latin typeface="メイリオ" panose="020B0604030504040204" pitchFamily="50" charset="-128"/>
                <a:ea typeface="メイリオ" panose="020B0604030504040204" pitchFamily="50" charset="-128"/>
                <a:cs typeface="メイリオ" panose="020B0604030504040204" pitchFamily="50" charset="-128"/>
              </a:rPr>
              <a:t>a</a:t>
            </a:r>
            <a:r>
              <a:rPr sz="2215" b="1" dirty="0">
                <a:latin typeface="メイリオ" panose="020B0604030504040204" pitchFamily="50" charset="-128"/>
                <a:ea typeface="メイリオ" panose="020B0604030504040204" pitchFamily="50" charset="-128"/>
                <a:cs typeface="メイリオ" panose="020B0604030504040204" pitchFamily="50" charset="-128"/>
              </a:rPr>
              <a:t>chine</a:t>
            </a:r>
            <a:r>
              <a:rPr sz="2215" b="1" spc="9" dirty="0">
                <a:latin typeface="メイリオ" panose="020B0604030504040204" pitchFamily="50" charset="-128"/>
                <a:ea typeface="メイリオ" panose="020B0604030504040204" pitchFamily="50" charset="-128"/>
                <a:cs typeface="メイリオ" panose="020B0604030504040204" pitchFamily="50" charset="-128"/>
              </a:rPr>
              <a:t> </a:t>
            </a:r>
            <a:r>
              <a:rPr sz="2215" b="1" spc="-5" dirty="0">
                <a:latin typeface="メイリオ" panose="020B0604030504040204" pitchFamily="50" charset="-128"/>
                <a:ea typeface="メイリオ" panose="020B0604030504040204" pitchFamily="50" charset="-128"/>
                <a:cs typeface="メイリオ" panose="020B0604030504040204" pitchFamily="50" charset="-128"/>
              </a:rPr>
              <a:t>learning</a:t>
            </a:r>
            <a:endParaRPr sz="2215"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日付プレースホルダー 3">
            <a:extLst>
              <a:ext uri="{FF2B5EF4-FFF2-40B4-BE49-F238E27FC236}">
                <a16:creationId xmlns:a16="http://schemas.microsoft.com/office/drawing/2014/main" id="{F64B3208-5BD7-4ECC-9B32-70768227D41F}"/>
              </a:ext>
            </a:extLst>
          </p:cNvPr>
          <p:cNvSpPr>
            <a:spLocks noGrp="1"/>
          </p:cNvSpPr>
          <p:nvPr>
            <p:ph type="dt" sz="half" idx="10"/>
          </p:nvPr>
        </p:nvSpPr>
        <p:spPr/>
        <p:txBody>
          <a:bodyPr/>
          <a:lstStyle/>
          <a:p>
            <a:r>
              <a:rPr kumimoji="1" lang="en-US" altLang="ja-JP"/>
              <a:t>2020/1/9</a:t>
            </a:r>
            <a:endParaRPr kumimoji="1" lang="ja-JP" altLang="en-US"/>
          </a:p>
        </p:txBody>
      </p:sp>
      <p:sp>
        <p:nvSpPr>
          <p:cNvPr id="5" name="フッター プレースホルダー 4">
            <a:extLst>
              <a:ext uri="{FF2B5EF4-FFF2-40B4-BE49-F238E27FC236}">
                <a16:creationId xmlns:a16="http://schemas.microsoft.com/office/drawing/2014/main" id="{EF55D619-DA18-4482-A2A2-CAB68475C938}"/>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20815436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12" name="テキスト ボックス 11"/>
          <p:cNvSpPr txBox="1"/>
          <p:nvPr/>
        </p:nvSpPr>
        <p:spPr>
          <a:xfrm>
            <a:off x="185051" y="951362"/>
            <a:ext cx="8472035" cy="3671839"/>
          </a:xfrm>
          <a:prstGeom prst="rect">
            <a:avLst/>
          </a:prstGeom>
          <a:noFill/>
        </p:spPr>
        <p:txBody>
          <a:bodyPr wrap="square" rtlCol="0">
            <a:spAutoFit/>
          </a:bodyPr>
          <a:lstStyle/>
          <a:p>
            <a:endParaRPr kumimoji="1" lang="en-US" altLang="ja-JP" sz="3323"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323"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rPr>
              <a:t>1 </a:t>
            </a:r>
            <a:r>
              <a:rPr lang="it-IT" altLang="ja-JP" sz="3323" dirty="0">
                <a:latin typeface="メイリオ" panose="020B0604030504040204" pitchFamily="50" charset="-128"/>
                <a:ea typeface="メイリオ" panose="020B0604030504040204" pitchFamily="50" charset="-128"/>
                <a:cs typeface="メイリオ" panose="020B0604030504040204" pitchFamily="50" charset="-128"/>
              </a:rPr>
              <a:t>Macro Data Provision in Big Data Era</a:t>
            </a:r>
            <a:endParaRPr lang="en-US" altLang="ja-JP" sz="3323"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3323"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323"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2 Different Micro Data Provision</a:t>
            </a:r>
          </a:p>
          <a:p>
            <a:endParaRPr kumimoji="1" lang="en-US" altLang="ja-JP" sz="3323"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3323"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3323"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0" y="339234"/>
            <a:ext cx="5909118" cy="546945"/>
          </a:xfrm>
          <a:prstGeom prst="rect">
            <a:avLst/>
          </a:prstGeom>
        </p:spPr>
        <p:txBody>
          <a:bodyPr wrap="none">
            <a:spAutoFit/>
          </a:bodyPr>
          <a:lstStyle/>
          <a:p>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Ⅲ Production of </a:t>
            </a:r>
            <a:r>
              <a:rPr lang="en-US" altLang="ja-JP" sz="2954"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New Output</a:t>
            </a:r>
          </a:p>
        </p:txBody>
      </p:sp>
      <p:sp>
        <p:nvSpPr>
          <p:cNvPr id="2" name="日付プレースホルダー 1">
            <a:extLst>
              <a:ext uri="{FF2B5EF4-FFF2-40B4-BE49-F238E27FC236}">
                <a16:creationId xmlns:a16="http://schemas.microsoft.com/office/drawing/2014/main" id="{5CF953C6-EB83-4B6C-A1DC-8DC3420BB587}"/>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0309ABFB-C492-4616-AAD1-3D2979320416}"/>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16285276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2" name="正方形/長方形 1"/>
          <p:cNvSpPr/>
          <p:nvPr/>
        </p:nvSpPr>
        <p:spPr>
          <a:xfrm>
            <a:off x="0" y="339234"/>
            <a:ext cx="7936981" cy="546945"/>
          </a:xfrm>
          <a:prstGeom prst="rect">
            <a:avLst/>
          </a:prstGeom>
        </p:spPr>
        <p:txBody>
          <a:bodyPr wrap="none">
            <a:spAutoFit/>
          </a:bodyPr>
          <a:lstStyle/>
          <a:p>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954" b="1" dirty="0">
                <a:latin typeface="メイリオ" panose="020B0604030504040204" pitchFamily="50" charset="-128"/>
                <a:ea typeface="メイリオ" panose="020B0604030504040204" pitchFamily="50" charset="-128"/>
                <a:cs typeface="メイリオ" panose="020B0604030504040204" pitchFamily="50" charset="-128"/>
              </a:rPr>
              <a:t> </a:t>
            </a:r>
            <a:r>
              <a:rPr lang="it-IT" altLang="ja-JP" sz="2954" b="1" dirty="0">
                <a:latin typeface="メイリオ" panose="020B0604030504040204" pitchFamily="50" charset="-128"/>
                <a:ea typeface="メイリオ" panose="020B0604030504040204" pitchFamily="50" charset="-128"/>
                <a:cs typeface="メイリオ" panose="020B0604030504040204" pitchFamily="50" charset="-128"/>
              </a:rPr>
              <a:t>Macro Data Provision in Big Data Era</a:t>
            </a:r>
            <a:endParaRPr lang="en-US" altLang="ja-JP" sz="2954"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台形 8"/>
          <p:cNvSpPr/>
          <p:nvPr/>
        </p:nvSpPr>
        <p:spPr>
          <a:xfrm>
            <a:off x="881925" y="4522154"/>
            <a:ext cx="3855198" cy="1237068"/>
          </a:xfrm>
          <a:prstGeom prst="trapezoid">
            <a:avLst>
              <a:gd name="adj" fmla="val 46119"/>
            </a:avLst>
          </a:prstGeom>
          <a:solidFill>
            <a:schemeClr val="accent4">
              <a:lumMod val="60000"/>
              <a:lumOff val="4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923" dirty="0"/>
          </a:p>
        </p:txBody>
      </p:sp>
      <p:sp>
        <p:nvSpPr>
          <p:cNvPr id="10" name="台形 9"/>
          <p:cNvSpPr/>
          <p:nvPr/>
        </p:nvSpPr>
        <p:spPr>
          <a:xfrm>
            <a:off x="1480146" y="2753199"/>
            <a:ext cx="2658757" cy="1662919"/>
          </a:xfrm>
          <a:prstGeom prst="trapezoid">
            <a:avLst>
              <a:gd name="adj" fmla="val 46119"/>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923" dirty="0"/>
          </a:p>
        </p:txBody>
      </p:sp>
      <p:sp>
        <p:nvSpPr>
          <p:cNvPr id="11" name="二等辺三角形 10"/>
          <p:cNvSpPr/>
          <p:nvPr/>
        </p:nvSpPr>
        <p:spPr>
          <a:xfrm>
            <a:off x="2312056" y="1915853"/>
            <a:ext cx="997035" cy="775187"/>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923" dirty="0"/>
          </a:p>
        </p:txBody>
      </p:sp>
      <p:cxnSp>
        <p:nvCxnSpPr>
          <p:cNvPr id="13" name="直線矢印コネクタ 12"/>
          <p:cNvCxnSpPr/>
          <p:nvPr/>
        </p:nvCxnSpPr>
        <p:spPr>
          <a:xfrm>
            <a:off x="549581" y="6011371"/>
            <a:ext cx="4675349"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549581" y="1755753"/>
            <a:ext cx="0" cy="400347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rot="16200000">
            <a:off x="1029343" y="1658579"/>
            <a:ext cx="639278" cy="1439896"/>
          </a:xfrm>
          <a:prstGeom prst="rect">
            <a:avLst/>
          </a:prstGeom>
          <a:noFill/>
        </p:spPr>
        <p:txBody>
          <a:bodyPr vert="eaVert" wrap="square" rtlCol="0">
            <a:spAutoFit/>
          </a:bodyPr>
          <a:lstStyle/>
          <a:p>
            <a:r>
              <a:rPr lang="en-US" altLang="ja-JP" sz="1477" dirty="0">
                <a:latin typeface="Franklin Gothic Medium"/>
                <a:cs typeface="Franklin Gothic Medium"/>
              </a:rPr>
              <a:t>The level of </a:t>
            </a:r>
          </a:p>
          <a:p>
            <a:r>
              <a:rPr lang="en-US" altLang="ja-JP" sz="1477" dirty="0">
                <a:latin typeface="Franklin Gothic Medium"/>
                <a:cs typeface="Franklin Gothic Medium"/>
              </a:rPr>
              <a:t>user request</a:t>
            </a:r>
          </a:p>
        </p:txBody>
      </p:sp>
      <p:sp>
        <p:nvSpPr>
          <p:cNvPr id="16" name="テキスト ボックス 15"/>
          <p:cNvSpPr txBox="1"/>
          <p:nvPr/>
        </p:nvSpPr>
        <p:spPr>
          <a:xfrm>
            <a:off x="585540" y="6100937"/>
            <a:ext cx="4015568" cy="319639"/>
          </a:xfrm>
          <a:prstGeom prst="rect">
            <a:avLst/>
          </a:prstGeom>
          <a:noFill/>
        </p:spPr>
        <p:txBody>
          <a:bodyPr wrap="square" rtlCol="0">
            <a:spAutoFit/>
          </a:bodyPr>
          <a:lstStyle/>
          <a:p>
            <a:pPr algn="ctr"/>
            <a:r>
              <a:rPr lang="en-US" altLang="ja-JP" sz="1477" dirty="0">
                <a:latin typeface="Franklin Gothic Medium"/>
                <a:cs typeface="Franklin Gothic Medium"/>
              </a:rPr>
              <a:t>Range of users</a:t>
            </a:r>
          </a:p>
        </p:txBody>
      </p:sp>
      <p:sp>
        <p:nvSpPr>
          <p:cNvPr id="12" name="テキスト ボックス 11"/>
          <p:cNvSpPr txBox="1"/>
          <p:nvPr/>
        </p:nvSpPr>
        <p:spPr>
          <a:xfrm>
            <a:off x="1823092" y="4888853"/>
            <a:ext cx="2172254" cy="603883"/>
          </a:xfrm>
          <a:prstGeom prst="rect">
            <a:avLst/>
          </a:prstGeom>
          <a:noFill/>
        </p:spPr>
        <p:txBody>
          <a:bodyPr wrap="square" rtlCol="0">
            <a:spAutoFit/>
          </a:bodyPr>
          <a:lstStyle/>
          <a:p>
            <a:pPr algn="ctr"/>
            <a:r>
              <a:rPr lang="en-US" altLang="ja-JP" sz="1662" dirty="0">
                <a:latin typeface="Franklin Gothic Medium"/>
                <a:cs typeface="Franklin Gothic Medium"/>
              </a:rPr>
              <a:t>Beginners</a:t>
            </a:r>
          </a:p>
          <a:p>
            <a:pPr algn="ctr"/>
            <a:endParaRPr lang="en-US" altLang="ja-JP" sz="1662" dirty="0">
              <a:latin typeface="Franklin Gothic Medium"/>
              <a:cs typeface="Franklin Gothic Medium"/>
            </a:endParaRPr>
          </a:p>
        </p:txBody>
      </p:sp>
      <p:sp>
        <p:nvSpPr>
          <p:cNvPr id="21" name="テキスト ボックス 20"/>
          <p:cNvSpPr txBox="1"/>
          <p:nvPr/>
        </p:nvSpPr>
        <p:spPr>
          <a:xfrm>
            <a:off x="2112044" y="3469981"/>
            <a:ext cx="1462316" cy="348109"/>
          </a:xfrm>
          <a:prstGeom prst="rect">
            <a:avLst/>
          </a:prstGeom>
          <a:noFill/>
        </p:spPr>
        <p:txBody>
          <a:bodyPr wrap="square" rtlCol="0">
            <a:spAutoFit/>
          </a:bodyPr>
          <a:lstStyle/>
          <a:p>
            <a:pPr algn="ctr"/>
            <a:r>
              <a:rPr lang="en-US" altLang="ja-JP" sz="1662" dirty="0">
                <a:latin typeface="Franklin Gothic Medium"/>
                <a:cs typeface="Franklin Gothic Medium"/>
              </a:rPr>
              <a:t>Intermediate</a:t>
            </a:r>
          </a:p>
        </p:txBody>
      </p:sp>
      <p:sp>
        <p:nvSpPr>
          <p:cNvPr id="22" name="テキスト ボックス 21"/>
          <p:cNvSpPr txBox="1"/>
          <p:nvPr/>
        </p:nvSpPr>
        <p:spPr>
          <a:xfrm>
            <a:off x="2112044" y="2399390"/>
            <a:ext cx="1462316" cy="348109"/>
          </a:xfrm>
          <a:prstGeom prst="rect">
            <a:avLst/>
          </a:prstGeom>
          <a:noFill/>
        </p:spPr>
        <p:txBody>
          <a:bodyPr wrap="square" rtlCol="0">
            <a:spAutoFit/>
          </a:bodyPr>
          <a:lstStyle/>
          <a:p>
            <a:pPr algn="ctr"/>
            <a:r>
              <a:rPr lang="en-US" altLang="ja-JP" sz="1662" dirty="0">
                <a:latin typeface="Franklin Gothic Medium"/>
                <a:cs typeface="Franklin Gothic Medium"/>
              </a:rPr>
              <a:t>Advanced</a:t>
            </a:r>
          </a:p>
        </p:txBody>
      </p:sp>
      <p:sp>
        <p:nvSpPr>
          <p:cNvPr id="23" name="テキスト ボックス 22"/>
          <p:cNvSpPr txBox="1"/>
          <p:nvPr/>
        </p:nvSpPr>
        <p:spPr>
          <a:xfrm>
            <a:off x="191433" y="994485"/>
            <a:ext cx="8937607" cy="490134"/>
          </a:xfrm>
          <a:prstGeom prst="rect">
            <a:avLst/>
          </a:prstGeom>
          <a:noFill/>
        </p:spPr>
        <p:txBody>
          <a:bodyPr wrap="square" rtlCol="0">
            <a:spAutoFit/>
          </a:bodyPr>
          <a:lstStyle/>
          <a:p>
            <a:pPr marL="527552" indent="-527552">
              <a:buClr>
                <a:srgbClr val="FFC000"/>
              </a:buClr>
              <a:buFont typeface="Wingdings" panose="05000000000000000000" pitchFamily="2" charset="2"/>
              <a:buChar char="p"/>
            </a:pPr>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Provision of Macro Data for Potential User </a:t>
            </a:r>
          </a:p>
        </p:txBody>
      </p:sp>
      <p:sp>
        <p:nvSpPr>
          <p:cNvPr id="20" name="角丸四角形 19"/>
          <p:cNvSpPr/>
          <p:nvPr/>
        </p:nvSpPr>
        <p:spPr>
          <a:xfrm>
            <a:off x="5147362" y="4522154"/>
            <a:ext cx="3878476" cy="1237069"/>
          </a:xfrm>
          <a:prstGeom prst="roundRect">
            <a:avLst/>
          </a:prstGeom>
          <a:ln/>
        </p:spPr>
        <p:style>
          <a:lnRef idx="2">
            <a:schemeClr val="accent1"/>
          </a:lnRef>
          <a:fillRef idx="1">
            <a:schemeClr val="lt1"/>
          </a:fillRef>
          <a:effectRef idx="0">
            <a:schemeClr val="accent1"/>
          </a:effectRef>
          <a:fontRef idx="minor">
            <a:schemeClr val="dk1"/>
          </a:fontRef>
        </p:style>
        <p:txBody>
          <a:bodyPr tIns="0" bIns="0" rtlCol="0" anchor="t" anchorCtr="0"/>
          <a:lstStyle/>
          <a:p>
            <a:pPr>
              <a:lnSpc>
                <a:spcPts val="1448"/>
              </a:lnSpc>
            </a:pPr>
            <a:r>
              <a:rPr lang="ja-JP" altLang="en-US"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①</a:t>
            </a:r>
            <a:r>
              <a:rPr lang="en-US" altLang="ja-JP"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Statistics Dashboard</a:t>
            </a:r>
            <a:endPar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r>
              <a:rPr lang="ja-JP" altLang="en-US"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This system is provided mainly for beginners who want to use official statistics but never or hardly used them before.</a:t>
            </a:r>
            <a:endParaRPr lang="en-US" altLang="ja-JP" sz="1477"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 23"/>
          <p:cNvSpPr/>
          <p:nvPr/>
        </p:nvSpPr>
        <p:spPr>
          <a:xfrm>
            <a:off x="5147362" y="3156521"/>
            <a:ext cx="3878476" cy="1259597"/>
          </a:xfrm>
          <a:prstGeom prst="roundRect">
            <a:avLst/>
          </a:prstGeom>
          <a:ln/>
        </p:spPr>
        <p:style>
          <a:lnRef idx="2">
            <a:schemeClr val="accent1"/>
          </a:lnRef>
          <a:fillRef idx="1">
            <a:schemeClr val="lt1"/>
          </a:fillRef>
          <a:effectRef idx="0">
            <a:schemeClr val="accent1"/>
          </a:effectRef>
          <a:fontRef idx="minor">
            <a:schemeClr val="dk1"/>
          </a:fontRef>
        </p:style>
        <p:txBody>
          <a:bodyPr tIns="0" bIns="0" rtlCol="0" anchor="t" anchorCtr="0"/>
          <a:lstStyle/>
          <a:p>
            <a:pPr>
              <a:lnSpc>
                <a:spcPts val="1448"/>
              </a:lnSpc>
            </a:pPr>
            <a:r>
              <a:rPr lang="ja-JP" altLang="en-US"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API function &amp; </a:t>
            </a:r>
            <a:r>
              <a:rPr lang="en-US" altLang="ja-JP" sz="1477" b="1" u="sng"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jSTAT</a:t>
            </a:r>
            <a:r>
              <a:rPr lang="en-US" altLang="ja-JP"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MAP</a:t>
            </a:r>
            <a:endParaRPr lang="en-US" altLang="ja-JP" sz="1477"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endParaRPr lang="en-US" altLang="ja-JP" sz="1477"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These functions are provided for mainly e-Stat</a:t>
            </a:r>
            <a:r>
              <a:rPr lang="ja-JP" altLang="en-US"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users who use official statistics regularly but want to use them more conveniently .</a:t>
            </a:r>
          </a:p>
        </p:txBody>
      </p:sp>
      <p:sp>
        <p:nvSpPr>
          <p:cNvPr id="25" name="角丸四角形 24"/>
          <p:cNvSpPr/>
          <p:nvPr/>
        </p:nvSpPr>
        <p:spPr>
          <a:xfrm>
            <a:off x="5147362" y="1915851"/>
            <a:ext cx="3878476" cy="1156860"/>
          </a:xfrm>
          <a:prstGeom prst="roundRect">
            <a:avLst/>
          </a:prstGeom>
          <a:ln/>
        </p:spPr>
        <p:style>
          <a:lnRef idx="2">
            <a:schemeClr val="accent1"/>
          </a:lnRef>
          <a:fillRef idx="1">
            <a:schemeClr val="lt1"/>
          </a:fillRef>
          <a:effectRef idx="0">
            <a:schemeClr val="accent1"/>
          </a:effectRef>
          <a:fontRef idx="minor">
            <a:schemeClr val="dk1"/>
          </a:fontRef>
        </p:style>
        <p:txBody>
          <a:bodyPr tIns="0" bIns="0" rtlCol="0" anchor="t" anchorCtr="0"/>
          <a:lstStyle/>
          <a:p>
            <a:pPr>
              <a:lnSpc>
                <a:spcPts val="1448"/>
              </a:lnSpc>
            </a:pPr>
            <a:r>
              <a:rPr lang="ja-JP" altLang="en-US"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③</a:t>
            </a:r>
            <a:r>
              <a:rPr lang="en-US" altLang="ja-JP"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Statistical LOD</a:t>
            </a:r>
            <a:endParaRPr lang="en-US" altLang="ja-JP" sz="1477"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endParaRPr lang="en-US" altLang="ja-JP" sz="1477"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This data is provided for e-Stat</a:t>
            </a:r>
            <a:r>
              <a:rPr lang="ja-JP" altLang="en-US"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users who need next-</a:t>
            </a:r>
            <a:r>
              <a:rPr lang="en-US" altLang="ja-JP" sz="1477"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generarion</a:t>
            </a: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data provision service.</a:t>
            </a:r>
          </a:p>
          <a:p>
            <a:pPr>
              <a:lnSpc>
                <a:spcPts val="1448"/>
              </a:lnSpc>
            </a:pPr>
            <a:r>
              <a:rPr lang="en-US" altLang="ja-JP" sz="1477"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7" name="角丸四角形 26"/>
          <p:cNvSpPr/>
          <p:nvPr/>
        </p:nvSpPr>
        <p:spPr>
          <a:xfrm>
            <a:off x="1480146" y="1448493"/>
            <a:ext cx="2958917" cy="404576"/>
          </a:xfrm>
          <a:prstGeom prst="roundRect">
            <a:avLst/>
          </a:prstGeom>
          <a:solidFill>
            <a:schemeClr val="accent1">
              <a:lumMod val="40000"/>
              <a:lumOff val="60000"/>
            </a:schemeClr>
          </a:solidFill>
          <a:ln>
            <a:noFill/>
          </a:ln>
          <a:effectLst>
            <a:outerShdw blurRad="44450" dist="27940" dir="5400000" algn="ctr">
              <a:srgbClr val="000000">
                <a:alpha val="32000"/>
              </a:srgbClr>
            </a:outerShdw>
          </a:effectLst>
        </p:spPr>
        <p:style>
          <a:lnRef idx="1">
            <a:schemeClr val="accent4"/>
          </a:lnRef>
          <a:fillRef idx="2">
            <a:schemeClr val="accent4"/>
          </a:fillRef>
          <a:effectRef idx="1">
            <a:schemeClr val="accent4"/>
          </a:effectRef>
          <a:fontRef idx="minor">
            <a:schemeClr val="dk1"/>
          </a:fontRef>
        </p:style>
        <p:txBody>
          <a:bodyPr wrap="square" rtlCol="0" anchor="ctr"/>
          <a:lstStyle/>
          <a:p>
            <a:pPr algn="ctr"/>
            <a:r>
              <a:rPr lang="en-US" altLang="ja-JP" sz="1477" b="1" dirty="0">
                <a:solidFill>
                  <a:schemeClr val="tx1"/>
                </a:solidFill>
                <a:latin typeface="Calibri" panose="020F0502020204030204" pitchFamily="34" charset="0"/>
                <a:cs typeface="Calibri" panose="020F0502020204030204" pitchFamily="34" charset="0"/>
              </a:rPr>
              <a:t>Level</a:t>
            </a:r>
            <a:r>
              <a:rPr lang="ja-JP" altLang="en-US" sz="1477" b="1" dirty="0">
                <a:solidFill>
                  <a:schemeClr val="tx1"/>
                </a:solidFill>
                <a:latin typeface="Calibri" panose="020F0502020204030204" pitchFamily="34" charset="0"/>
                <a:cs typeface="Calibri" panose="020F0502020204030204" pitchFamily="34" charset="0"/>
              </a:rPr>
              <a:t> </a:t>
            </a:r>
            <a:r>
              <a:rPr lang="en-US" altLang="ja-JP" sz="1477" b="1" dirty="0">
                <a:solidFill>
                  <a:schemeClr val="tx1"/>
                </a:solidFill>
                <a:latin typeface="Calibri" panose="020F0502020204030204" pitchFamily="34" charset="0"/>
                <a:cs typeface="Calibri" panose="020F0502020204030204" pitchFamily="34" charset="0"/>
              </a:rPr>
              <a:t>of statistical users</a:t>
            </a:r>
            <a:endParaRPr lang="ja-JP" altLang="en-US" sz="1477" b="1" dirty="0">
              <a:solidFill>
                <a:schemeClr val="tx1"/>
              </a:solidFill>
              <a:latin typeface="Calibri" panose="020F0502020204030204" pitchFamily="34" charset="0"/>
              <a:cs typeface="Calibri" panose="020F0502020204030204" pitchFamily="34" charset="0"/>
            </a:endParaRPr>
          </a:p>
        </p:txBody>
      </p:sp>
      <p:sp>
        <p:nvSpPr>
          <p:cNvPr id="28" name="下矢印 27"/>
          <p:cNvSpPr/>
          <p:nvPr/>
        </p:nvSpPr>
        <p:spPr>
          <a:xfrm rot="16200000">
            <a:off x="4023348" y="1563880"/>
            <a:ext cx="581264" cy="1530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29" name="下矢印 28"/>
          <p:cNvSpPr/>
          <p:nvPr/>
        </p:nvSpPr>
        <p:spPr>
          <a:xfrm rot="16200000">
            <a:off x="4339168" y="3130508"/>
            <a:ext cx="581264" cy="9404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30" name="下矢印 29"/>
          <p:cNvSpPr/>
          <p:nvPr/>
        </p:nvSpPr>
        <p:spPr>
          <a:xfrm rot="16200000">
            <a:off x="4534471" y="4731905"/>
            <a:ext cx="581264" cy="577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31" name="角丸四角形 30"/>
          <p:cNvSpPr/>
          <p:nvPr/>
        </p:nvSpPr>
        <p:spPr>
          <a:xfrm>
            <a:off x="5856925" y="1429336"/>
            <a:ext cx="2459350" cy="404576"/>
          </a:xfrm>
          <a:prstGeom prst="roundRect">
            <a:avLst/>
          </a:prstGeom>
          <a:solidFill>
            <a:schemeClr val="accent1">
              <a:lumMod val="40000"/>
              <a:lumOff val="60000"/>
            </a:schemeClr>
          </a:solidFill>
          <a:ln>
            <a:noFill/>
          </a:ln>
          <a:effectLst>
            <a:outerShdw blurRad="44450" dist="27940" dir="5400000" algn="ctr">
              <a:srgbClr val="000000">
                <a:alpha val="32000"/>
              </a:srgbClr>
            </a:outerShdw>
          </a:effectLst>
        </p:spPr>
        <p:style>
          <a:lnRef idx="1">
            <a:schemeClr val="accent4"/>
          </a:lnRef>
          <a:fillRef idx="2">
            <a:schemeClr val="accent4"/>
          </a:fillRef>
          <a:effectRef idx="1">
            <a:schemeClr val="accent4"/>
          </a:effectRef>
          <a:fontRef idx="minor">
            <a:schemeClr val="dk1"/>
          </a:fontRef>
        </p:style>
        <p:txBody>
          <a:bodyPr wrap="square" rtlCol="0" anchor="ctr"/>
          <a:lstStyle/>
          <a:p>
            <a:pPr algn="ctr"/>
            <a:r>
              <a:rPr lang="en-US" altLang="ja-JP" sz="1477" b="1" dirty="0">
                <a:solidFill>
                  <a:schemeClr val="tx1"/>
                </a:solidFill>
                <a:latin typeface="Calibri" panose="020F0502020204030204" pitchFamily="34" charset="0"/>
                <a:cs typeface="Calibri" panose="020F0502020204030204" pitchFamily="34" charset="0"/>
              </a:rPr>
              <a:t>Type</a:t>
            </a:r>
            <a:r>
              <a:rPr lang="ja-JP" altLang="en-US" sz="1477" b="1" dirty="0">
                <a:solidFill>
                  <a:schemeClr val="tx1"/>
                </a:solidFill>
                <a:latin typeface="Calibri" panose="020F0502020204030204" pitchFamily="34" charset="0"/>
                <a:cs typeface="Calibri" panose="020F0502020204030204" pitchFamily="34" charset="0"/>
              </a:rPr>
              <a:t> </a:t>
            </a:r>
            <a:r>
              <a:rPr lang="en-US" altLang="ja-JP" sz="1477" b="1" dirty="0">
                <a:solidFill>
                  <a:schemeClr val="tx1"/>
                </a:solidFill>
                <a:latin typeface="Calibri" panose="020F0502020204030204" pitchFamily="34" charset="0"/>
                <a:cs typeface="Calibri" panose="020F0502020204030204" pitchFamily="34" charset="0"/>
              </a:rPr>
              <a:t>of provision services</a:t>
            </a:r>
            <a:endParaRPr lang="ja-JP" altLang="en-US" sz="1477" b="1" dirty="0">
              <a:solidFill>
                <a:schemeClr val="tx1"/>
              </a:solidFill>
              <a:latin typeface="Calibri" panose="020F0502020204030204" pitchFamily="34" charset="0"/>
              <a:cs typeface="Calibri" panose="020F0502020204030204" pitchFamily="34" charset="0"/>
            </a:endParaRPr>
          </a:p>
        </p:txBody>
      </p:sp>
      <p:sp>
        <p:nvSpPr>
          <p:cNvPr id="32" name="テキスト ボックス 31"/>
          <p:cNvSpPr txBox="1"/>
          <p:nvPr/>
        </p:nvSpPr>
        <p:spPr>
          <a:xfrm>
            <a:off x="3907311" y="6093315"/>
            <a:ext cx="5141297" cy="546945"/>
          </a:xfrm>
          <a:prstGeom prst="rect">
            <a:avLst/>
          </a:prstGeom>
          <a:noFill/>
        </p:spPr>
        <p:txBody>
          <a:bodyPr wrap="square" rtlCol="0">
            <a:spAutoFit/>
          </a:bodyPr>
          <a:lstStyle/>
          <a:p>
            <a:r>
              <a:rPr lang="en-US" altLang="ja-JP" sz="1477" dirty="0">
                <a:solidFill>
                  <a:schemeClr val="accent5"/>
                </a:solidFill>
                <a:latin typeface="Franklin Gothic Medium"/>
                <a:cs typeface="Franklin Gothic Medium"/>
              </a:rPr>
              <a:t>※e-Stat is a portal site for Japanese Government Statistics. </a:t>
            </a:r>
            <a:r>
              <a:rPr lang="ja-JP" altLang="en-US" sz="1477" dirty="0">
                <a:solidFill>
                  <a:schemeClr val="accent5"/>
                </a:solidFill>
                <a:latin typeface="Franklin Gothic Medium"/>
                <a:cs typeface="Franklin Gothic Medium"/>
              </a:rPr>
              <a:t>　　　</a:t>
            </a:r>
            <a:endParaRPr lang="en-US" altLang="ja-JP" sz="1477" dirty="0">
              <a:solidFill>
                <a:schemeClr val="accent5"/>
              </a:solidFill>
              <a:latin typeface="Franklin Gothic Medium"/>
              <a:cs typeface="Franklin Gothic Medium"/>
            </a:endParaRPr>
          </a:p>
          <a:p>
            <a:r>
              <a:rPr lang="ja-JP" altLang="en-US" sz="1477" dirty="0">
                <a:solidFill>
                  <a:schemeClr val="accent5"/>
                </a:solidFill>
                <a:latin typeface="Franklin Gothic Medium"/>
                <a:cs typeface="Franklin Gothic Medium"/>
              </a:rPr>
              <a:t>　</a:t>
            </a:r>
            <a:r>
              <a:rPr lang="en-US" altLang="ja-JP" sz="1477" dirty="0">
                <a:solidFill>
                  <a:schemeClr val="accent5"/>
                </a:solidFill>
                <a:latin typeface="Franklin Gothic Medium"/>
                <a:cs typeface="Franklin Gothic Medium"/>
              </a:rPr>
              <a:t>Users can search and download statistical table freely. </a:t>
            </a:r>
          </a:p>
        </p:txBody>
      </p:sp>
      <p:sp>
        <p:nvSpPr>
          <p:cNvPr id="5" name="左中かっこ 4"/>
          <p:cNvSpPr/>
          <p:nvPr/>
        </p:nvSpPr>
        <p:spPr>
          <a:xfrm rot="1660488">
            <a:off x="1529285" y="1604889"/>
            <a:ext cx="568828" cy="3111629"/>
          </a:xfrm>
          <a:prstGeom prst="leftBrace">
            <a:avLst>
              <a:gd name="adj1" fmla="val 49496"/>
              <a:gd name="adj2" fmla="val 56603"/>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62"/>
          </a:p>
        </p:txBody>
      </p:sp>
      <p:sp>
        <p:nvSpPr>
          <p:cNvPr id="33" name="テキスト ボックス 32"/>
          <p:cNvSpPr txBox="1"/>
          <p:nvPr/>
        </p:nvSpPr>
        <p:spPr>
          <a:xfrm rot="16200000">
            <a:off x="1297057" y="2424633"/>
            <a:ext cx="590103" cy="1439896"/>
          </a:xfrm>
          <a:prstGeom prst="rect">
            <a:avLst/>
          </a:prstGeom>
          <a:noFill/>
        </p:spPr>
        <p:txBody>
          <a:bodyPr vert="eaVert" wrap="square" rtlCol="0">
            <a:spAutoFit/>
          </a:bodyPr>
          <a:lstStyle/>
          <a:p>
            <a:r>
              <a:rPr lang="en-US" altLang="ja-JP" sz="1477" dirty="0">
                <a:solidFill>
                  <a:schemeClr val="accent5"/>
                </a:solidFill>
                <a:latin typeface="Franklin Gothic Medium"/>
                <a:cs typeface="Franklin Gothic Medium"/>
              </a:rPr>
              <a:t>e-Stat</a:t>
            </a:r>
          </a:p>
          <a:p>
            <a:r>
              <a:rPr lang="en-US" altLang="ja-JP" sz="1477" dirty="0">
                <a:solidFill>
                  <a:schemeClr val="accent5"/>
                </a:solidFill>
                <a:latin typeface="Franklin Gothic Medium"/>
                <a:cs typeface="Franklin Gothic Medium"/>
              </a:rPr>
              <a:t>Users</a:t>
            </a:r>
          </a:p>
        </p:txBody>
      </p:sp>
      <p:sp>
        <p:nvSpPr>
          <p:cNvPr id="4" name="日付プレースホルダー 3">
            <a:extLst>
              <a:ext uri="{FF2B5EF4-FFF2-40B4-BE49-F238E27FC236}">
                <a16:creationId xmlns:a16="http://schemas.microsoft.com/office/drawing/2014/main" id="{7C642454-B5ED-46B5-901B-285628C68757}"/>
              </a:ext>
            </a:extLst>
          </p:cNvPr>
          <p:cNvSpPr>
            <a:spLocks noGrp="1"/>
          </p:cNvSpPr>
          <p:nvPr>
            <p:ph type="dt" sz="half" idx="10"/>
          </p:nvPr>
        </p:nvSpPr>
        <p:spPr/>
        <p:txBody>
          <a:bodyPr/>
          <a:lstStyle/>
          <a:p>
            <a:r>
              <a:rPr kumimoji="1" lang="en-US" altLang="ja-JP"/>
              <a:t>2020/1/9</a:t>
            </a:r>
            <a:endParaRPr kumimoji="1" lang="ja-JP" altLang="en-US"/>
          </a:p>
        </p:txBody>
      </p:sp>
      <p:sp>
        <p:nvSpPr>
          <p:cNvPr id="6" name="フッター プレースホルダー 5">
            <a:extLst>
              <a:ext uri="{FF2B5EF4-FFF2-40B4-BE49-F238E27FC236}">
                <a16:creationId xmlns:a16="http://schemas.microsoft.com/office/drawing/2014/main" id="{E81AC4C5-F1AB-4674-A5BF-8539DB31393E}"/>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22805157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2082809" y="2084324"/>
            <a:ext cx="5003791" cy="4434353"/>
          </a:xfrm>
          <a:prstGeom prst="rect">
            <a:avLst/>
          </a:prstGeom>
        </p:spPr>
      </p:pic>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2" name="正方形/長方形 1"/>
          <p:cNvSpPr/>
          <p:nvPr/>
        </p:nvSpPr>
        <p:spPr>
          <a:xfrm>
            <a:off x="0" y="339234"/>
            <a:ext cx="4817344" cy="546945"/>
          </a:xfrm>
          <a:prstGeom prst="rect">
            <a:avLst/>
          </a:prstGeom>
        </p:spPr>
        <p:txBody>
          <a:bodyPr wrap="none">
            <a:spAutoFit/>
          </a:bodyPr>
          <a:lstStyle/>
          <a:p>
            <a:r>
              <a:rPr lang="ja-JP" altLang="en-US" sz="2954" b="1" dirty="0">
                <a:latin typeface="メイリオ" panose="020B0604030504040204" pitchFamily="50" charset="-128"/>
                <a:ea typeface="メイリオ" panose="020B0604030504040204" pitchFamily="50" charset="-128"/>
                <a:cs typeface="メイリオ" panose="020B0604030504040204" pitchFamily="50" charset="-128"/>
              </a:rPr>
              <a:t>① </a:t>
            </a:r>
            <a:r>
              <a:rPr lang="en-US" altLang="ja-JP" sz="2954"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Statistics Dashboard</a:t>
            </a:r>
          </a:p>
        </p:txBody>
      </p:sp>
      <p:sp>
        <p:nvSpPr>
          <p:cNvPr id="11" name="正方形/長方形 10"/>
          <p:cNvSpPr/>
          <p:nvPr/>
        </p:nvSpPr>
        <p:spPr>
          <a:xfrm>
            <a:off x="66469" y="1301994"/>
            <a:ext cx="8898041" cy="78233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662" dirty="0"/>
          </a:p>
        </p:txBody>
      </p:sp>
      <p:sp>
        <p:nvSpPr>
          <p:cNvPr id="13" name="角丸四角形 12"/>
          <p:cNvSpPr/>
          <p:nvPr/>
        </p:nvSpPr>
        <p:spPr>
          <a:xfrm>
            <a:off x="188040" y="1097281"/>
            <a:ext cx="2788706" cy="387892"/>
          </a:xfrm>
          <a:prstGeom prst="roundRect">
            <a:avLst/>
          </a:prstGeom>
        </p:spPr>
        <p:style>
          <a:lnRef idx="1">
            <a:schemeClr val="accent4"/>
          </a:lnRef>
          <a:fillRef idx="2">
            <a:schemeClr val="accent4"/>
          </a:fillRef>
          <a:effectRef idx="1">
            <a:schemeClr val="accent4"/>
          </a:effectRef>
          <a:fontRef idx="minor">
            <a:schemeClr val="dk1"/>
          </a:fontRef>
        </p:style>
        <p:txBody>
          <a:bodyPr lIns="71682" tIns="35841" rIns="71682" bIns="35841" spcCol="0" rtlCol="0" anchor="ctr"/>
          <a:lstStyle/>
          <a:p>
            <a:pPr lvl="0" algn="ctr"/>
            <a:r>
              <a:rPr lang="en-US" altLang="ja-JP" sz="1662" dirty="0">
                <a:solidFill>
                  <a:prstClr val="black"/>
                </a:solidFill>
                <a:latin typeface="Franklin Gothic Medium"/>
              </a:rPr>
              <a:t>Statistics Dashboard</a:t>
            </a:r>
            <a:endParaRPr lang="ja-JP" altLang="en-US" sz="1662" dirty="0">
              <a:solidFill>
                <a:prstClr val="black"/>
              </a:solidFill>
              <a:latin typeface="Franklin Gothic Medium"/>
            </a:endParaRPr>
          </a:p>
        </p:txBody>
      </p:sp>
      <p:sp>
        <p:nvSpPr>
          <p:cNvPr id="14" name="正方形/長方形 13"/>
          <p:cNvSpPr/>
          <p:nvPr/>
        </p:nvSpPr>
        <p:spPr>
          <a:xfrm>
            <a:off x="188041" y="1478178"/>
            <a:ext cx="8757623" cy="745782"/>
          </a:xfrm>
          <a:prstGeom prst="rect">
            <a:avLst/>
          </a:prstGeom>
        </p:spPr>
        <p:txBody>
          <a:bodyPr wrap="square">
            <a:spAutoFit/>
          </a:bodyPr>
          <a:lstStyle/>
          <a:p>
            <a:pPr lvl="0"/>
            <a:r>
              <a:rPr lang="en-US" altLang="ja-JP" sz="1477" dirty="0">
                <a:solidFill>
                  <a:prstClr val="black"/>
                </a:solidFill>
                <a:latin typeface="Franklin Gothic Medium"/>
              </a:rPr>
              <a:t>Statistics Dashboard is a system that summarizes various statistical data and displays a set of graphs and charts based on the processed data</a:t>
            </a:r>
          </a:p>
          <a:p>
            <a:endParaRPr lang="ja-JP" altLang="en-US" sz="1292" dirty="0">
              <a:latin typeface="+mn-ea"/>
            </a:endParaRPr>
          </a:p>
        </p:txBody>
      </p:sp>
      <p:sp>
        <p:nvSpPr>
          <p:cNvPr id="16" name="正方形/長方形 15"/>
          <p:cNvSpPr/>
          <p:nvPr/>
        </p:nvSpPr>
        <p:spPr>
          <a:xfrm>
            <a:off x="313800" y="2289038"/>
            <a:ext cx="1643249" cy="717119"/>
          </a:xfrm>
          <a:prstGeom prst="rect">
            <a:avLst/>
          </a:prstGeom>
          <a:solidFill>
            <a:schemeClr val="bg1">
              <a:alpha val="50000"/>
            </a:schemeClr>
          </a:solidFill>
          <a:ln w="38100">
            <a:solidFill>
              <a:srgbClr val="FF9900"/>
            </a:solidFill>
          </a:ln>
        </p:spPr>
        <p:txBody>
          <a:bodyPr wrap="square">
            <a:spAutoFit/>
          </a:bodyPr>
          <a:lstStyle>
            <a:defPPr>
              <a:defRPr lang="ja-JP"/>
            </a:defPPr>
            <a:lvl1pPr marL="0" algn="l" defTabSz="914400" rtl="0" eaLnBrk="1" latinLnBrk="0" hangingPunct="1">
              <a:defRPr kumimoji="1" sz="1800" kern="1200">
                <a:solidFill>
                  <a:sysClr val="windowText" lastClr="000000"/>
                </a:solidFill>
                <a:latin typeface="HGS創英角ｺﾞｼｯｸUB"/>
                <a:ea typeface="HGS創英角ｺﾞｼｯｸUB"/>
              </a:defRPr>
            </a:lvl1pPr>
            <a:lvl2pPr marL="457200" algn="l" defTabSz="914400" rtl="0" eaLnBrk="1" latinLnBrk="0" hangingPunct="1">
              <a:defRPr kumimoji="1" sz="1800" kern="1200">
                <a:solidFill>
                  <a:sysClr val="windowText" lastClr="000000"/>
                </a:solidFill>
                <a:latin typeface="HGS創英角ｺﾞｼｯｸUB"/>
                <a:ea typeface="HGS創英角ｺﾞｼｯｸUB"/>
              </a:defRPr>
            </a:lvl2pPr>
            <a:lvl3pPr marL="914400" algn="l" defTabSz="914400" rtl="0" eaLnBrk="1" latinLnBrk="0" hangingPunct="1">
              <a:defRPr kumimoji="1" sz="1800" kern="1200">
                <a:solidFill>
                  <a:sysClr val="windowText" lastClr="000000"/>
                </a:solidFill>
                <a:latin typeface="HGS創英角ｺﾞｼｯｸUB"/>
                <a:ea typeface="HGS創英角ｺﾞｼｯｸUB"/>
              </a:defRPr>
            </a:lvl3pPr>
            <a:lvl4pPr marL="1371600" algn="l" defTabSz="914400" rtl="0" eaLnBrk="1" latinLnBrk="0" hangingPunct="1">
              <a:defRPr kumimoji="1" sz="1800" kern="1200">
                <a:solidFill>
                  <a:sysClr val="windowText" lastClr="000000"/>
                </a:solidFill>
                <a:latin typeface="HGS創英角ｺﾞｼｯｸUB"/>
                <a:ea typeface="HGS創英角ｺﾞｼｯｸUB"/>
              </a:defRPr>
            </a:lvl4pPr>
            <a:lvl5pPr marL="1828800" algn="l" defTabSz="914400" rtl="0" eaLnBrk="1" latinLnBrk="0" hangingPunct="1">
              <a:defRPr kumimoji="1" sz="1800" kern="1200">
                <a:solidFill>
                  <a:sysClr val="windowText" lastClr="000000"/>
                </a:solidFill>
                <a:latin typeface="HGS創英角ｺﾞｼｯｸUB"/>
                <a:ea typeface="HGS創英角ｺﾞｼｯｸUB"/>
              </a:defRPr>
            </a:lvl5pPr>
            <a:lvl6pPr marL="2286000" algn="l" defTabSz="914400" rtl="0" eaLnBrk="1" latinLnBrk="0" hangingPunct="1">
              <a:defRPr kumimoji="1" sz="1800" kern="1200">
                <a:solidFill>
                  <a:sysClr val="windowText" lastClr="000000"/>
                </a:solidFill>
                <a:latin typeface="HGS創英角ｺﾞｼｯｸUB"/>
                <a:ea typeface="HGS創英角ｺﾞｼｯｸUB"/>
              </a:defRPr>
            </a:lvl6pPr>
            <a:lvl7pPr marL="2743200" algn="l" defTabSz="914400" rtl="0" eaLnBrk="1" latinLnBrk="0" hangingPunct="1">
              <a:defRPr kumimoji="1" sz="1800" kern="1200">
                <a:solidFill>
                  <a:sysClr val="windowText" lastClr="000000"/>
                </a:solidFill>
                <a:latin typeface="HGS創英角ｺﾞｼｯｸUB"/>
                <a:ea typeface="HGS創英角ｺﾞｼｯｸUB"/>
              </a:defRPr>
            </a:lvl7pPr>
            <a:lvl8pPr marL="3200400" algn="l" defTabSz="914400" rtl="0" eaLnBrk="1" latinLnBrk="0" hangingPunct="1">
              <a:defRPr kumimoji="1" sz="1800" kern="1200">
                <a:solidFill>
                  <a:sysClr val="windowText" lastClr="000000"/>
                </a:solidFill>
                <a:latin typeface="HGS創英角ｺﾞｼｯｸUB"/>
                <a:ea typeface="HGS創英角ｺﾞｼｯｸUB"/>
              </a:defRPr>
            </a:lvl8pPr>
            <a:lvl9pPr marL="3657600" algn="l" defTabSz="914400" rtl="0" eaLnBrk="1" latinLnBrk="0" hangingPunct="1">
              <a:defRPr kumimoji="1" sz="1800" kern="1200">
                <a:solidFill>
                  <a:sysClr val="windowText" lastClr="000000"/>
                </a:solidFill>
                <a:latin typeface="HGS創英角ｺﾞｼｯｸUB"/>
                <a:ea typeface="HGS創英角ｺﾞｼｯｸUB"/>
              </a:defRPr>
            </a:lvl9pPr>
          </a:lstStyle>
          <a:p>
            <a:pPr lvl="0"/>
            <a:r>
              <a:rPr lang="en-US" altLang="ja-JP" sz="1015" dirty="0">
                <a:solidFill>
                  <a:prstClr val="black"/>
                </a:solidFill>
                <a:latin typeface="Franklin Gothic Medium"/>
              </a:rPr>
              <a:t>Example:</a:t>
            </a:r>
            <a:endParaRPr lang="ja-JP" altLang="ja-JP" sz="1015" dirty="0">
              <a:solidFill>
                <a:prstClr val="black"/>
              </a:solidFill>
              <a:latin typeface="Franklin Gothic Medium"/>
            </a:endParaRPr>
          </a:p>
          <a:p>
            <a:pPr lvl="0"/>
            <a:r>
              <a:rPr lang="en-US" altLang="ja-JP" sz="1015" dirty="0">
                <a:solidFill>
                  <a:prstClr val="black"/>
                </a:solidFill>
                <a:latin typeface="Franklin Gothic Medium"/>
              </a:rPr>
              <a:t>Top page of </a:t>
            </a:r>
          </a:p>
          <a:p>
            <a:pPr lvl="0"/>
            <a:r>
              <a:rPr lang="en-US" altLang="ja-JP" sz="1015" dirty="0">
                <a:solidFill>
                  <a:prstClr val="black"/>
                </a:solidFill>
                <a:latin typeface="Franklin Gothic Medium"/>
              </a:rPr>
              <a:t>the statistics dashboard </a:t>
            </a:r>
          </a:p>
          <a:p>
            <a:pPr lvl="0"/>
            <a:r>
              <a:rPr lang="en-US" altLang="ja-JP" sz="1015" dirty="0">
                <a:solidFill>
                  <a:prstClr val="black"/>
                </a:solidFill>
                <a:latin typeface="Franklin Gothic Medium"/>
              </a:rPr>
              <a:t>of one day</a:t>
            </a:r>
            <a:endParaRPr lang="ja-JP" altLang="en-US" sz="1015" dirty="0">
              <a:solidFill>
                <a:prstClr val="black"/>
              </a:solidFill>
              <a:latin typeface="Franklin Gothic Medium"/>
            </a:endParaRPr>
          </a:p>
        </p:txBody>
      </p:sp>
      <p:sp>
        <p:nvSpPr>
          <p:cNvPr id="4" name="日付プレースホルダー 3">
            <a:extLst>
              <a:ext uri="{FF2B5EF4-FFF2-40B4-BE49-F238E27FC236}">
                <a16:creationId xmlns:a16="http://schemas.microsoft.com/office/drawing/2014/main" id="{452D4737-C371-4EEE-8DA8-8744B936EC87}"/>
              </a:ext>
            </a:extLst>
          </p:cNvPr>
          <p:cNvSpPr>
            <a:spLocks noGrp="1"/>
          </p:cNvSpPr>
          <p:nvPr>
            <p:ph type="dt" sz="half" idx="10"/>
          </p:nvPr>
        </p:nvSpPr>
        <p:spPr/>
        <p:txBody>
          <a:bodyPr/>
          <a:lstStyle/>
          <a:p>
            <a:r>
              <a:rPr kumimoji="1" lang="en-US" altLang="ja-JP"/>
              <a:t>2020/1/9</a:t>
            </a:r>
            <a:endParaRPr kumimoji="1" lang="ja-JP" altLang="en-US"/>
          </a:p>
        </p:txBody>
      </p:sp>
      <p:sp>
        <p:nvSpPr>
          <p:cNvPr id="5" name="フッター プレースホルダー 4">
            <a:extLst>
              <a:ext uri="{FF2B5EF4-FFF2-40B4-BE49-F238E27FC236}">
                <a16:creationId xmlns:a16="http://schemas.microsoft.com/office/drawing/2014/main" id="{8A0AF053-5286-4259-A4F9-23DCAAC0BAF8}"/>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147834022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66469" y="1301995"/>
            <a:ext cx="8898041" cy="86347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662" dirty="0"/>
          </a:p>
        </p:txBody>
      </p:sp>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13" name="角丸四角形 12"/>
          <p:cNvSpPr/>
          <p:nvPr/>
        </p:nvSpPr>
        <p:spPr>
          <a:xfrm>
            <a:off x="188040" y="1097281"/>
            <a:ext cx="4121073" cy="387892"/>
          </a:xfrm>
          <a:prstGeom prst="roundRect">
            <a:avLst/>
          </a:prstGeom>
        </p:spPr>
        <p:style>
          <a:lnRef idx="1">
            <a:schemeClr val="accent4"/>
          </a:lnRef>
          <a:fillRef idx="2">
            <a:schemeClr val="accent4"/>
          </a:fillRef>
          <a:effectRef idx="1">
            <a:schemeClr val="accent4"/>
          </a:effectRef>
          <a:fontRef idx="minor">
            <a:schemeClr val="dk1"/>
          </a:fontRef>
        </p:style>
        <p:txBody>
          <a:bodyPr lIns="71682" tIns="35841" rIns="71682" bIns="35841" spcCol="0" rtlCol="0" anchor="ctr"/>
          <a:lstStyle/>
          <a:p>
            <a:pPr lvl="0" algn="ctr"/>
            <a:r>
              <a:rPr lang="en-US" altLang="ja-JP" sz="1662" dirty="0">
                <a:solidFill>
                  <a:prstClr val="black"/>
                </a:solidFill>
                <a:latin typeface="Franklin Gothic Medium"/>
              </a:rPr>
              <a:t>Introduce API functions</a:t>
            </a:r>
            <a:endParaRPr lang="ja-JP" altLang="en-US" sz="1662" dirty="0">
              <a:solidFill>
                <a:prstClr val="black"/>
              </a:solidFill>
              <a:latin typeface="Franklin Gothic Medium"/>
            </a:endParaRPr>
          </a:p>
        </p:txBody>
      </p:sp>
      <p:sp>
        <p:nvSpPr>
          <p:cNvPr id="14" name="正方形/長方形 13"/>
          <p:cNvSpPr/>
          <p:nvPr/>
        </p:nvSpPr>
        <p:spPr>
          <a:xfrm>
            <a:off x="134857" y="1602380"/>
            <a:ext cx="8757623" cy="745782"/>
          </a:xfrm>
          <a:prstGeom prst="rect">
            <a:avLst/>
          </a:prstGeom>
        </p:spPr>
        <p:txBody>
          <a:bodyPr wrap="square">
            <a:spAutoFit/>
          </a:bodyPr>
          <a:lstStyle/>
          <a:p>
            <a:pPr lvl="0"/>
            <a:r>
              <a:rPr lang="en-US" altLang="ja-JP" sz="1477" dirty="0">
                <a:solidFill>
                  <a:prstClr val="black"/>
                </a:solidFill>
                <a:latin typeface="Franklin Gothic Medium"/>
              </a:rPr>
              <a:t>API (Application Programming Interface) functions provide statistical data converted to machine readable data</a:t>
            </a:r>
            <a:endParaRPr lang="ja-JP" altLang="en-US" sz="1477" dirty="0">
              <a:solidFill>
                <a:prstClr val="black"/>
              </a:solidFill>
              <a:latin typeface="Franklin Gothic Medium"/>
            </a:endParaRPr>
          </a:p>
          <a:p>
            <a:endParaRPr lang="ja-JP" altLang="en-US" sz="1292" dirty="0">
              <a:latin typeface="+mn-ea"/>
            </a:endParaRPr>
          </a:p>
        </p:txBody>
      </p:sp>
      <p:pic>
        <p:nvPicPr>
          <p:cNvPr id="45" name="図 4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174662" y="3913523"/>
            <a:ext cx="1703281" cy="1213208"/>
          </a:xfrm>
          <a:prstGeom prst="rect">
            <a:avLst/>
          </a:prstGeom>
          <a:ln>
            <a:solidFill>
              <a:schemeClr val="tx2"/>
            </a:solidFill>
          </a:ln>
        </p:spPr>
      </p:pic>
      <p:sp>
        <p:nvSpPr>
          <p:cNvPr id="46" name="テキスト ボックス 45"/>
          <p:cNvSpPr txBox="1"/>
          <p:nvPr/>
        </p:nvSpPr>
        <p:spPr>
          <a:xfrm>
            <a:off x="7014610" y="3131795"/>
            <a:ext cx="1961053" cy="688843"/>
          </a:xfrm>
          <a:prstGeom prst="rect">
            <a:avLst/>
          </a:prstGeom>
          <a:noFill/>
        </p:spPr>
        <p:txBody>
          <a:bodyPr wrap="square" rtlCol="0">
            <a:spAutoFit/>
          </a:bodyPr>
          <a:lstStyle/>
          <a:p>
            <a:pPr algn="ctr"/>
            <a:r>
              <a:rPr lang="en-US" altLang="ja-JP" sz="1292" dirty="0">
                <a:solidFill>
                  <a:srgbClr val="0070C0"/>
                </a:solidFill>
                <a:latin typeface="Franklin Gothic Medium"/>
                <a:cs typeface="Franklin Gothic Medium"/>
              </a:rPr>
              <a:t>Developer support information</a:t>
            </a:r>
          </a:p>
          <a:p>
            <a:pPr algn="ctr"/>
            <a:r>
              <a:rPr lang="en-US" altLang="ja-JP" sz="1292" dirty="0">
                <a:solidFill>
                  <a:srgbClr val="0070C0"/>
                </a:solidFill>
                <a:latin typeface="Franklin Gothic Medium"/>
                <a:cs typeface="Franklin Gothic Medium"/>
              </a:rPr>
              <a:t> is also available</a:t>
            </a:r>
          </a:p>
        </p:txBody>
      </p:sp>
      <p:pic>
        <p:nvPicPr>
          <p:cNvPr id="4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138" y="3206372"/>
            <a:ext cx="6026045" cy="234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図 38"/>
          <p:cNvPicPr>
            <a:picLocks noChangeAspect="1"/>
          </p:cNvPicPr>
          <p:nvPr/>
        </p:nvPicPr>
        <p:blipFill>
          <a:blip r:embed="rId5"/>
          <a:stretch>
            <a:fillRect/>
          </a:stretch>
        </p:blipFill>
        <p:spPr>
          <a:xfrm>
            <a:off x="-80110" y="3263075"/>
            <a:ext cx="1853334" cy="620396"/>
          </a:xfrm>
          <a:prstGeom prst="rect">
            <a:avLst/>
          </a:prstGeom>
        </p:spPr>
      </p:pic>
      <p:pic>
        <p:nvPicPr>
          <p:cNvPr id="40" name="図 39"/>
          <p:cNvPicPr>
            <a:picLocks noChangeAspect="1"/>
          </p:cNvPicPr>
          <p:nvPr/>
        </p:nvPicPr>
        <p:blipFill>
          <a:blip r:embed="rId6"/>
          <a:stretch>
            <a:fillRect/>
          </a:stretch>
        </p:blipFill>
        <p:spPr>
          <a:xfrm>
            <a:off x="1621697" y="3776378"/>
            <a:ext cx="588984" cy="1104554"/>
          </a:xfrm>
          <a:prstGeom prst="rect">
            <a:avLst/>
          </a:prstGeom>
        </p:spPr>
      </p:pic>
      <p:pic>
        <p:nvPicPr>
          <p:cNvPr id="47" name="図 46"/>
          <p:cNvPicPr>
            <a:picLocks noChangeAspect="1"/>
          </p:cNvPicPr>
          <p:nvPr/>
        </p:nvPicPr>
        <p:blipFill>
          <a:blip r:embed="rId7"/>
          <a:stretch>
            <a:fillRect/>
          </a:stretch>
        </p:blipFill>
        <p:spPr>
          <a:xfrm>
            <a:off x="2332952" y="3487756"/>
            <a:ext cx="455481" cy="1719833"/>
          </a:xfrm>
          <a:prstGeom prst="rect">
            <a:avLst/>
          </a:prstGeom>
        </p:spPr>
      </p:pic>
      <p:pic>
        <p:nvPicPr>
          <p:cNvPr id="48" name="図 47"/>
          <p:cNvPicPr>
            <a:picLocks noChangeAspect="1"/>
          </p:cNvPicPr>
          <p:nvPr/>
        </p:nvPicPr>
        <p:blipFill>
          <a:blip r:embed="rId8"/>
          <a:stretch>
            <a:fillRect/>
          </a:stretch>
        </p:blipFill>
        <p:spPr>
          <a:xfrm>
            <a:off x="3146136" y="3702474"/>
            <a:ext cx="1853334" cy="588984"/>
          </a:xfrm>
          <a:prstGeom prst="rect">
            <a:avLst/>
          </a:prstGeom>
        </p:spPr>
      </p:pic>
      <p:pic>
        <p:nvPicPr>
          <p:cNvPr id="49" name="図 48"/>
          <p:cNvPicPr>
            <a:picLocks noChangeAspect="1"/>
          </p:cNvPicPr>
          <p:nvPr/>
        </p:nvPicPr>
        <p:blipFill>
          <a:blip r:embed="rId9"/>
          <a:stretch>
            <a:fillRect/>
          </a:stretch>
        </p:blipFill>
        <p:spPr>
          <a:xfrm>
            <a:off x="3004204" y="4436598"/>
            <a:ext cx="1853334" cy="588984"/>
          </a:xfrm>
          <a:prstGeom prst="rect">
            <a:avLst/>
          </a:prstGeom>
        </p:spPr>
      </p:pic>
      <p:pic>
        <p:nvPicPr>
          <p:cNvPr id="50" name="図 49"/>
          <p:cNvPicPr>
            <a:picLocks noChangeAspect="1"/>
          </p:cNvPicPr>
          <p:nvPr/>
        </p:nvPicPr>
        <p:blipFill>
          <a:blip r:embed="rId10"/>
          <a:stretch>
            <a:fillRect/>
          </a:stretch>
        </p:blipFill>
        <p:spPr>
          <a:xfrm>
            <a:off x="3128654" y="5135013"/>
            <a:ext cx="1861187" cy="588984"/>
          </a:xfrm>
          <a:prstGeom prst="rect">
            <a:avLst/>
          </a:prstGeom>
        </p:spPr>
      </p:pic>
      <p:pic>
        <p:nvPicPr>
          <p:cNvPr id="51" name="図 50"/>
          <p:cNvPicPr>
            <a:picLocks noChangeAspect="1"/>
          </p:cNvPicPr>
          <p:nvPr/>
        </p:nvPicPr>
        <p:blipFill>
          <a:blip r:embed="rId11"/>
          <a:stretch>
            <a:fillRect/>
          </a:stretch>
        </p:blipFill>
        <p:spPr>
          <a:xfrm>
            <a:off x="4989841" y="2315571"/>
            <a:ext cx="1942648" cy="848137"/>
          </a:xfrm>
          <a:prstGeom prst="rect">
            <a:avLst/>
          </a:prstGeom>
        </p:spPr>
      </p:pic>
      <p:pic>
        <p:nvPicPr>
          <p:cNvPr id="52" name="図 51"/>
          <p:cNvPicPr>
            <a:picLocks noChangeAspect="1"/>
          </p:cNvPicPr>
          <p:nvPr/>
        </p:nvPicPr>
        <p:blipFill>
          <a:blip r:embed="rId12"/>
          <a:stretch>
            <a:fillRect/>
          </a:stretch>
        </p:blipFill>
        <p:spPr>
          <a:xfrm>
            <a:off x="4990300" y="5374047"/>
            <a:ext cx="2001734" cy="857886"/>
          </a:xfrm>
          <a:prstGeom prst="rect">
            <a:avLst/>
          </a:prstGeom>
        </p:spPr>
      </p:pic>
      <p:pic>
        <p:nvPicPr>
          <p:cNvPr id="53" name="図 52"/>
          <p:cNvPicPr>
            <a:picLocks noChangeAspect="1"/>
          </p:cNvPicPr>
          <p:nvPr/>
        </p:nvPicPr>
        <p:blipFill>
          <a:blip r:embed="rId13"/>
          <a:stretch>
            <a:fillRect/>
          </a:stretch>
        </p:blipFill>
        <p:spPr>
          <a:xfrm>
            <a:off x="2578915" y="3107521"/>
            <a:ext cx="1115142" cy="612543"/>
          </a:xfrm>
          <a:prstGeom prst="rect">
            <a:avLst/>
          </a:prstGeom>
        </p:spPr>
      </p:pic>
      <p:pic>
        <p:nvPicPr>
          <p:cNvPr id="54" name="図 53"/>
          <p:cNvPicPr>
            <a:picLocks noChangeAspect="1"/>
          </p:cNvPicPr>
          <p:nvPr/>
        </p:nvPicPr>
        <p:blipFill>
          <a:blip r:embed="rId14"/>
          <a:stretch>
            <a:fillRect/>
          </a:stretch>
        </p:blipFill>
        <p:spPr>
          <a:xfrm>
            <a:off x="2388972" y="4904725"/>
            <a:ext cx="1115142" cy="612543"/>
          </a:xfrm>
          <a:prstGeom prst="rect">
            <a:avLst/>
          </a:prstGeom>
        </p:spPr>
      </p:pic>
      <p:sp>
        <p:nvSpPr>
          <p:cNvPr id="59" name="タイトル 56"/>
          <p:cNvSpPr>
            <a:spLocks noGrp="1"/>
          </p:cNvSpPr>
          <p:nvPr>
            <p:ph type="title"/>
          </p:nvPr>
        </p:nvSpPr>
        <p:spPr>
          <a:xfrm>
            <a:off x="0" y="260554"/>
            <a:ext cx="5878404" cy="512833"/>
          </a:xfrm>
          <a:prstGeom prst="rect">
            <a:avLst/>
          </a:prstGeom>
        </p:spPr>
        <p:txBody>
          <a:bodyPr wrap="none">
            <a:spAutoFit/>
          </a:bodyPr>
          <a:lstStyle/>
          <a:p>
            <a:r>
              <a:rPr lang="ja-JP" altLang="en-US" sz="2954" b="1" dirty="0">
                <a:latin typeface="メイリオ" panose="020B0604030504040204" pitchFamily="50" charset="-128"/>
                <a:ea typeface="メイリオ" panose="020B0604030504040204" pitchFamily="50" charset="-128"/>
                <a:cs typeface="メイリオ" panose="020B0604030504040204" pitchFamily="50" charset="-128"/>
              </a:rPr>
              <a:t>② </a:t>
            </a:r>
            <a:r>
              <a:rPr lang="en-US" altLang="ja-JP" sz="2954"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sz="2954"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54"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function </a:t>
            </a:r>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&amp; </a:t>
            </a:r>
            <a:r>
              <a:rPr lang="en-US" altLang="ja-JP" sz="2954" b="1" dirty="0" err="1">
                <a:latin typeface="メイリオ" panose="020B0604030504040204" pitchFamily="50" charset="-128"/>
                <a:ea typeface="メイリオ" panose="020B0604030504040204" pitchFamily="50" charset="-128"/>
                <a:cs typeface="メイリオ" panose="020B0604030504040204" pitchFamily="50" charset="-128"/>
              </a:rPr>
              <a:t>jSTAT</a:t>
            </a:r>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 MAP</a:t>
            </a:r>
          </a:p>
        </p:txBody>
      </p:sp>
      <p:sp>
        <p:nvSpPr>
          <p:cNvPr id="2" name="日付プレースホルダー 1">
            <a:extLst>
              <a:ext uri="{FF2B5EF4-FFF2-40B4-BE49-F238E27FC236}">
                <a16:creationId xmlns:a16="http://schemas.microsoft.com/office/drawing/2014/main" id="{EAF367A0-FF5C-4552-BA65-33CA0E9BCE7B}"/>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250E8F86-ADB1-4B38-8012-6997EF0D96CF}"/>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1268941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a:xfrm>
            <a:off x="66469" y="1301994"/>
            <a:ext cx="8578163" cy="83427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662" dirty="0"/>
          </a:p>
        </p:txBody>
      </p:sp>
      <p:sp>
        <p:nvSpPr>
          <p:cNvPr id="39" name="角丸四角形 38"/>
          <p:cNvSpPr/>
          <p:nvPr/>
        </p:nvSpPr>
        <p:spPr>
          <a:xfrm>
            <a:off x="188040" y="1097281"/>
            <a:ext cx="4121073" cy="387892"/>
          </a:xfrm>
          <a:prstGeom prst="roundRect">
            <a:avLst/>
          </a:prstGeom>
        </p:spPr>
        <p:style>
          <a:lnRef idx="1">
            <a:schemeClr val="accent4"/>
          </a:lnRef>
          <a:fillRef idx="2">
            <a:schemeClr val="accent4"/>
          </a:fillRef>
          <a:effectRef idx="1">
            <a:schemeClr val="accent4"/>
          </a:effectRef>
          <a:fontRef idx="minor">
            <a:schemeClr val="dk1"/>
          </a:fontRef>
        </p:style>
        <p:txBody>
          <a:bodyPr lIns="71682" tIns="35841" rIns="71682" bIns="35841" spcCol="0" rtlCol="0" anchor="ctr"/>
          <a:lstStyle/>
          <a:p>
            <a:pPr algn="ctr"/>
            <a:r>
              <a:rPr lang="en-US" altLang="ja-JP" sz="1662" dirty="0">
                <a:solidFill>
                  <a:prstClr val="black"/>
                </a:solidFill>
                <a:latin typeface="Franklin Gothic Medium"/>
              </a:rPr>
              <a:t>Small area analytics on maps (</a:t>
            </a:r>
            <a:r>
              <a:rPr lang="en-US" altLang="ja-JP" sz="1662" dirty="0" err="1">
                <a:solidFill>
                  <a:prstClr val="black"/>
                </a:solidFill>
                <a:latin typeface="Franklin Gothic Medium"/>
              </a:rPr>
              <a:t>jSTAT</a:t>
            </a:r>
            <a:r>
              <a:rPr lang="en-US" altLang="ja-JP" sz="1662" dirty="0">
                <a:solidFill>
                  <a:prstClr val="black"/>
                </a:solidFill>
                <a:latin typeface="Franklin Gothic Medium"/>
              </a:rPr>
              <a:t> MAP</a:t>
            </a:r>
            <a:r>
              <a:rPr lang="en-US" altLang="ja-JP" sz="1662" dirty="0">
                <a:solidFill>
                  <a:schemeClr val="tx1"/>
                </a:solidFill>
                <a:latin typeface="Franklin Gothic Medium"/>
                <a:cs typeface="Franklin Gothic Medium"/>
              </a:rPr>
              <a:t>)</a:t>
            </a:r>
          </a:p>
        </p:txBody>
      </p:sp>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pic>
        <p:nvPicPr>
          <p:cNvPr id="20" name="table"/>
          <p:cNvPicPr>
            <a:picLocks noChangeAspect="1"/>
          </p:cNvPicPr>
          <p:nvPr/>
        </p:nvPicPr>
        <p:blipFill>
          <a:blip r:embed="rId3" cstate="print"/>
          <a:stretch>
            <a:fillRect/>
          </a:stretch>
        </p:blipFill>
        <p:spPr>
          <a:xfrm>
            <a:off x="2566487" y="4584479"/>
            <a:ext cx="1674392" cy="555901"/>
          </a:xfrm>
          <a:prstGeom prst="rect">
            <a:avLst/>
          </a:prstGeom>
        </p:spPr>
      </p:pic>
      <p:pic>
        <p:nvPicPr>
          <p:cNvPr id="2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698" y="2417868"/>
            <a:ext cx="2081297" cy="2701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角丸四角形 21"/>
          <p:cNvSpPr/>
          <p:nvPr/>
        </p:nvSpPr>
        <p:spPr bwMode="auto">
          <a:xfrm>
            <a:off x="3100973" y="4559918"/>
            <a:ext cx="1159229" cy="580459"/>
          </a:xfrm>
          <a:prstGeom prst="roundRect">
            <a:avLst/>
          </a:prstGeom>
          <a:noFill/>
          <a:ln w="25400" cap="flat" cmpd="sng" algn="ctr">
            <a:solidFill>
              <a:srgbClr val="FF0000"/>
            </a:solidFill>
            <a:prstDash val="solid"/>
          </a:ln>
          <a:effectLst/>
        </p:spPr>
        <p:txBody>
          <a:bodyPr lIns="95383" tIns="47692" rIns="95383" bIns="47692"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endParaRPr lang="ja-JP" altLang="en-US" sz="831" kern="0" dirty="0">
              <a:solidFill>
                <a:sysClr val="window" lastClr="FFFFFF"/>
              </a:solidFill>
              <a:latin typeface="Calibri"/>
              <a:ea typeface="ＭＳ Ｐゴシック"/>
            </a:endParaRPr>
          </a:p>
        </p:txBody>
      </p:sp>
      <p:sp>
        <p:nvSpPr>
          <p:cNvPr id="23" name="角丸四角形 22"/>
          <p:cNvSpPr/>
          <p:nvPr/>
        </p:nvSpPr>
        <p:spPr bwMode="auto">
          <a:xfrm>
            <a:off x="2547394" y="4559924"/>
            <a:ext cx="553579" cy="580459"/>
          </a:xfrm>
          <a:prstGeom prst="roundRect">
            <a:avLst/>
          </a:prstGeom>
          <a:noFill/>
          <a:ln w="25400" cap="flat" cmpd="sng" algn="ctr">
            <a:solidFill>
              <a:srgbClr val="0070C0"/>
            </a:solidFill>
            <a:prstDash val="solid"/>
          </a:ln>
          <a:effectLst/>
        </p:spPr>
        <p:txBody>
          <a:bodyPr lIns="95383" tIns="47692" rIns="95383" bIns="47692"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endParaRPr lang="ja-JP" altLang="en-US" sz="831" kern="0" dirty="0">
              <a:solidFill>
                <a:sysClr val="window" lastClr="FFFFFF"/>
              </a:solidFill>
              <a:latin typeface="Calibri"/>
              <a:ea typeface="ＭＳ Ｐゴシック"/>
            </a:endParaRPr>
          </a:p>
        </p:txBody>
      </p:sp>
      <p:sp>
        <p:nvSpPr>
          <p:cNvPr id="24" name="下矢印 23"/>
          <p:cNvSpPr/>
          <p:nvPr/>
        </p:nvSpPr>
        <p:spPr bwMode="auto">
          <a:xfrm>
            <a:off x="2694292" y="4157655"/>
            <a:ext cx="226160" cy="306751"/>
          </a:xfrm>
          <a:prstGeom prst="downArrow">
            <a:avLst/>
          </a:prstGeom>
          <a:solidFill>
            <a:srgbClr val="0070C0"/>
          </a:solidFill>
          <a:ln w="25400" cap="flat" cmpd="sng" algn="ctr">
            <a:solidFill>
              <a:sysClr val="window" lastClr="FFFFFF"/>
            </a:solidFill>
            <a:prstDash val="solid"/>
          </a:ln>
          <a:effectLst/>
        </p:spPr>
        <p:txBody>
          <a:bodyPr lIns="95383" tIns="47692" rIns="95383" bIns="47692"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endParaRPr lang="ja-JP" altLang="en-US" sz="831" kern="0" dirty="0">
              <a:solidFill>
                <a:sysClr val="window" lastClr="FFFFFF"/>
              </a:solidFill>
              <a:latin typeface="Calibri"/>
              <a:ea typeface="ＭＳ Ｐゴシック"/>
            </a:endParaRPr>
          </a:p>
        </p:txBody>
      </p:sp>
      <p:sp>
        <p:nvSpPr>
          <p:cNvPr id="25" name="下矢印 24"/>
          <p:cNvSpPr/>
          <p:nvPr/>
        </p:nvSpPr>
        <p:spPr bwMode="auto">
          <a:xfrm>
            <a:off x="3603152" y="4157655"/>
            <a:ext cx="154868" cy="284353"/>
          </a:xfrm>
          <a:prstGeom prst="downArrow">
            <a:avLst/>
          </a:prstGeom>
          <a:solidFill>
            <a:srgbClr val="FF0000"/>
          </a:solidFill>
          <a:ln w="25400" cap="flat" cmpd="sng" algn="ctr">
            <a:solidFill>
              <a:srgbClr val="FF0000"/>
            </a:solidFill>
            <a:prstDash val="solid"/>
          </a:ln>
          <a:effectLst/>
        </p:spPr>
        <p:txBody>
          <a:bodyPr lIns="95383" tIns="47692" rIns="95383" bIns="47692"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endParaRPr lang="ja-JP" altLang="en-US" sz="831" kern="0" dirty="0">
              <a:solidFill>
                <a:sysClr val="window" lastClr="FFFFFF"/>
              </a:solidFill>
              <a:latin typeface="Calibri"/>
              <a:ea typeface="ＭＳ Ｐゴシック"/>
            </a:endParaRPr>
          </a:p>
        </p:txBody>
      </p:sp>
      <p:pic>
        <p:nvPicPr>
          <p:cNvPr id="26" name="Picture 8"/>
          <p:cNvPicPr>
            <a:picLocks noChangeAspect="1" noChangeArrowheads="1"/>
          </p:cNvPicPr>
          <p:nvPr/>
        </p:nvPicPr>
        <p:blipFill>
          <a:blip r:embed="rId5" cstate="print"/>
          <a:srcRect/>
          <a:stretch>
            <a:fillRect/>
          </a:stretch>
        </p:blipFill>
        <p:spPr bwMode="auto">
          <a:xfrm>
            <a:off x="4761049" y="2360557"/>
            <a:ext cx="2133606" cy="2684327"/>
          </a:xfrm>
          <a:prstGeom prst="rect">
            <a:avLst/>
          </a:prstGeom>
          <a:noFill/>
          <a:ln w="9525">
            <a:noFill/>
            <a:miter lim="800000"/>
            <a:headEnd/>
            <a:tailEnd/>
          </a:ln>
        </p:spPr>
      </p:pic>
      <p:pic>
        <p:nvPicPr>
          <p:cNvPr id="27" name="Picture 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472002" y="2512509"/>
            <a:ext cx="1819782" cy="1869601"/>
          </a:xfrm>
          <a:prstGeom prst="rect">
            <a:avLst/>
          </a:prstGeom>
          <a:noFill/>
          <a:ln w="9525">
            <a:noFill/>
            <a:miter lim="800000"/>
            <a:headEnd/>
            <a:tailEnd/>
          </a:ln>
        </p:spPr>
      </p:pic>
      <p:sp>
        <p:nvSpPr>
          <p:cNvPr id="28" name="フリーフォーム 27"/>
          <p:cNvSpPr/>
          <p:nvPr/>
        </p:nvSpPr>
        <p:spPr>
          <a:xfrm>
            <a:off x="2551533" y="2669493"/>
            <a:ext cx="1627902" cy="1562824"/>
          </a:xfrm>
          <a:custGeom>
            <a:avLst/>
            <a:gdLst>
              <a:gd name="connsiteX0" fmla="*/ 0 w 3753134"/>
              <a:gd name="connsiteY0" fmla="*/ 1255594 h 1965277"/>
              <a:gd name="connsiteX1" fmla="*/ 2006221 w 3753134"/>
              <a:gd name="connsiteY1" fmla="*/ 0 h 1965277"/>
              <a:gd name="connsiteX2" fmla="*/ 3753134 w 3753134"/>
              <a:gd name="connsiteY2" fmla="*/ 682388 h 1965277"/>
              <a:gd name="connsiteX3" fmla="*/ 3671248 w 3753134"/>
              <a:gd name="connsiteY3" fmla="*/ 1105468 h 1965277"/>
              <a:gd name="connsiteX4" fmla="*/ 2129051 w 3753134"/>
              <a:gd name="connsiteY4" fmla="*/ 1419367 h 1965277"/>
              <a:gd name="connsiteX5" fmla="*/ 1119117 w 3753134"/>
              <a:gd name="connsiteY5" fmla="*/ 1965277 h 1965277"/>
              <a:gd name="connsiteX6" fmla="*/ 0 w 3753134"/>
              <a:gd name="connsiteY6" fmla="*/ 1255594 h 196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3134" h="1965277">
                <a:moveTo>
                  <a:pt x="0" y="1255594"/>
                </a:moveTo>
                <a:lnTo>
                  <a:pt x="2006221" y="0"/>
                </a:lnTo>
                <a:lnTo>
                  <a:pt x="3753134" y="682388"/>
                </a:lnTo>
                <a:lnTo>
                  <a:pt x="3671248" y="1105468"/>
                </a:lnTo>
                <a:lnTo>
                  <a:pt x="2129051" y="1419367"/>
                </a:lnTo>
                <a:lnTo>
                  <a:pt x="1119117" y="1965277"/>
                </a:lnTo>
                <a:lnTo>
                  <a:pt x="0" y="1255594"/>
                </a:lnTo>
                <a:close/>
              </a:path>
            </a:pathLst>
          </a:custGeom>
          <a:noFill/>
          <a:ln w="57150" cap="flat" cmpd="sng" algn="ctr">
            <a:solidFill>
              <a:srgbClr val="FF0000"/>
            </a:solidFill>
            <a:prstDash val="solid"/>
          </a:ln>
          <a:effectLst/>
        </p:spPr>
        <p:txBody>
          <a:bodyPr lIns="95383" tIns="47692" rIns="95383" bIns="47692" rtlCol="0" anchor="ctr"/>
          <a:lstStyle/>
          <a:p>
            <a:pPr algn="ctr" defTabSz="740119">
              <a:defRPr/>
            </a:pPr>
            <a:endParaRPr lang="ja-JP" altLang="en-US" sz="1108" kern="0" dirty="0">
              <a:solidFill>
                <a:sysClr val="window" lastClr="FFFFFF"/>
              </a:solidFill>
              <a:latin typeface="Calibri"/>
              <a:ea typeface="ＭＳ Ｐゴシック"/>
            </a:endParaRPr>
          </a:p>
        </p:txBody>
      </p:sp>
      <p:cxnSp>
        <p:nvCxnSpPr>
          <p:cNvPr id="29" name="直線矢印コネクタ 28"/>
          <p:cNvCxnSpPr/>
          <p:nvPr/>
        </p:nvCxnSpPr>
        <p:spPr>
          <a:xfrm flipH="1">
            <a:off x="3431162" y="2710645"/>
            <a:ext cx="278021" cy="866531"/>
          </a:xfrm>
          <a:prstGeom prst="straightConnector1">
            <a:avLst/>
          </a:prstGeom>
          <a:noFill/>
          <a:ln w="9525" cap="flat" cmpd="sng" algn="ctr">
            <a:solidFill>
              <a:srgbClr val="0070C0"/>
            </a:solidFill>
            <a:prstDash val="solid"/>
            <a:headEnd type="none" w="med" len="med"/>
            <a:tailEnd type="triangle" w="med" len="med"/>
          </a:ln>
          <a:effectLst/>
        </p:spPr>
      </p:cxnSp>
      <p:cxnSp>
        <p:nvCxnSpPr>
          <p:cNvPr id="30" name="直線矢印コネクタ 29"/>
          <p:cNvCxnSpPr/>
          <p:nvPr/>
        </p:nvCxnSpPr>
        <p:spPr>
          <a:xfrm flipH="1">
            <a:off x="3100973" y="2691848"/>
            <a:ext cx="615816" cy="1258866"/>
          </a:xfrm>
          <a:prstGeom prst="straightConnector1">
            <a:avLst/>
          </a:prstGeom>
          <a:noFill/>
          <a:ln w="9525" cap="flat" cmpd="sng" algn="ctr">
            <a:solidFill>
              <a:srgbClr val="0070C0"/>
            </a:solidFill>
            <a:prstDash val="solid"/>
            <a:headEnd type="none" w="med" len="med"/>
            <a:tailEnd type="triangle" w="med" len="med"/>
          </a:ln>
          <a:effectLst/>
        </p:spPr>
      </p:cxnSp>
      <p:cxnSp>
        <p:nvCxnSpPr>
          <p:cNvPr id="31" name="直線矢印コネクタ 30"/>
          <p:cNvCxnSpPr/>
          <p:nvPr/>
        </p:nvCxnSpPr>
        <p:spPr>
          <a:xfrm flipH="1">
            <a:off x="3412360" y="2710641"/>
            <a:ext cx="275164" cy="157686"/>
          </a:xfrm>
          <a:prstGeom prst="straightConnector1">
            <a:avLst/>
          </a:prstGeom>
          <a:noFill/>
          <a:ln w="9525" cap="flat" cmpd="sng" algn="ctr">
            <a:solidFill>
              <a:srgbClr val="0070C0"/>
            </a:solidFill>
            <a:prstDash val="solid"/>
            <a:headEnd type="none" w="med" len="med"/>
            <a:tailEnd type="triangle" w="med" len="med"/>
          </a:ln>
          <a:effectLst/>
        </p:spPr>
      </p:cxnSp>
      <p:cxnSp>
        <p:nvCxnSpPr>
          <p:cNvPr id="32" name="直線矢印コネクタ 31"/>
          <p:cNvCxnSpPr/>
          <p:nvPr/>
        </p:nvCxnSpPr>
        <p:spPr>
          <a:xfrm>
            <a:off x="3716788" y="2752969"/>
            <a:ext cx="292483" cy="536345"/>
          </a:xfrm>
          <a:prstGeom prst="straightConnector1">
            <a:avLst/>
          </a:prstGeom>
          <a:noFill/>
          <a:ln w="9525" cap="flat" cmpd="sng" algn="ctr">
            <a:solidFill>
              <a:srgbClr val="0070C0"/>
            </a:solidFill>
            <a:prstDash val="solid"/>
            <a:headEnd type="none" w="med" len="med"/>
            <a:tailEnd type="triangle" w="med" len="med"/>
          </a:ln>
          <a:effectLst/>
        </p:spPr>
      </p:cxnSp>
      <p:sp>
        <p:nvSpPr>
          <p:cNvPr id="33" name="テキスト ボックス 32"/>
          <p:cNvSpPr txBox="1"/>
          <p:nvPr/>
        </p:nvSpPr>
        <p:spPr>
          <a:xfrm>
            <a:off x="3572329" y="2329700"/>
            <a:ext cx="700432" cy="607802"/>
          </a:xfrm>
          <a:prstGeom prst="rect">
            <a:avLst/>
          </a:prstGeom>
          <a:solidFill>
            <a:srgbClr val="0070C0"/>
          </a:solidFill>
        </p:spPr>
        <p:txBody>
          <a:bodyPr wrap="square" lIns="95383" tIns="47692" rIns="95383" bIns="47692" rtlCol="0">
            <a:spAutoFit/>
          </a:bodyPr>
          <a:lstStyle/>
          <a:p>
            <a:pPr defTabSz="740119">
              <a:defRPr/>
            </a:pPr>
            <a:r>
              <a:rPr lang="en-US" altLang="ja-JP" sz="1108" kern="0" dirty="0">
                <a:solidFill>
                  <a:sysClr val="window" lastClr="FFFFFF"/>
                </a:solidFill>
                <a:latin typeface="メイリオ" panose="020B0604030504040204" pitchFamily="50" charset="-128"/>
                <a:ea typeface="メイリオ" panose="020B0604030504040204" pitchFamily="50" charset="-128"/>
                <a:cs typeface="メイリオ" panose="020B0604030504040204" pitchFamily="50" charset="-128"/>
              </a:rPr>
              <a:t>Data held by user</a:t>
            </a:r>
          </a:p>
        </p:txBody>
      </p:sp>
      <p:sp>
        <p:nvSpPr>
          <p:cNvPr id="34" name="下カーブ矢印 33"/>
          <p:cNvSpPr/>
          <p:nvPr/>
        </p:nvSpPr>
        <p:spPr bwMode="auto">
          <a:xfrm rot="21338222">
            <a:off x="1855361" y="3080558"/>
            <a:ext cx="1055468" cy="546135"/>
          </a:xfrm>
          <a:prstGeom prst="curvedDownArrow">
            <a:avLst>
              <a:gd name="adj1" fmla="val 25000"/>
              <a:gd name="adj2" fmla="val 61463"/>
              <a:gd name="adj3" fmla="val 43790"/>
            </a:avLst>
          </a:prstGeom>
          <a:solidFill>
            <a:schemeClr val="bg1"/>
          </a:solidFill>
          <a:ln w="25400" cap="flat" cmpd="sng" algn="ctr">
            <a:solidFill>
              <a:srgbClr val="4F81BD">
                <a:shade val="50000"/>
              </a:srgbClr>
            </a:solidFill>
            <a:prstDash val="solid"/>
          </a:ln>
          <a:effectLst/>
        </p:spPr>
        <p:txBody>
          <a:bodyPr lIns="95383" tIns="47692" rIns="95383" bIns="47692"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endParaRPr lang="ja-JP" altLang="en-US" sz="831" kern="0" dirty="0">
              <a:solidFill>
                <a:sysClr val="windowText" lastClr="000000"/>
              </a:solidFill>
              <a:latin typeface="Calibri"/>
              <a:ea typeface="ＭＳ Ｐゴシック"/>
            </a:endParaRPr>
          </a:p>
        </p:txBody>
      </p:sp>
      <p:sp>
        <p:nvSpPr>
          <p:cNvPr id="35" name="正方形/長方形 34"/>
          <p:cNvSpPr/>
          <p:nvPr/>
        </p:nvSpPr>
        <p:spPr>
          <a:xfrm>
            <a:off x="374698" y="5413843"/>
            <a:ext cx="2708239" cy="717119"/>
          </a:xfrm>
          <a:prstGeom prst="rect">
            <a:avLst/>
          </a:prstGeom>
          <a:solidFill>
            <a:schemeClr val="bg1">
              <a:alpha val="50000"/>
            </a:schemeClr>
          </a:solidFill>
          <a:ln w="38100">
            <a:solidFill>
              <a:srgbClr val="FF9900"/>
            </a:solidFill>
          </a:ln>
        </p:spPr>
        <p:txBody>
          <a:bodyPr wrap="square">
            <a:spAutoFit/>
          </a:bodyPr>
          <a:lstStyle>
            <a:defPPr>
              <a:defRPr lang="ja-JP"/>
            </a:defPPr>
            <a:lvl1pPr marL="0" algn="l" defTabSz="914400" rtl="0" eaLnBrk="1" latinLnBrk="0" hangingPunct="1">
              <a:defRPr kumimoji="1" sz="1800" kern="1200">
                <a:solidFill>
                  <a:sysClr val="windowText" lastClr="000000"/>
                </a:solidFill>
                <a:latin typeface="HGS創英角ｺﾞｼｯｸUB"/>
                <a:ea typeface="HGS創英角ｺﾞｼｯｸUB"/>
              </a:defRPr>
            </a:lvl1pPr>
            <a:lvl2pPr marL="457200" algn="l" defTabSz="914400" rtl="0" eaLnBrk="1" latinLnBrk="0" hangingPunct="1">
              <a:defRPr kumimoji="1" sz="1800" kern="1200">
                <a:solidFill>
                  <a:sysClr val="windowText" lastClr="000000"/>
                </a:solidFill>
                <a:latin typeface="HGS創英角ｺﾞｼｯｸUB"/>
                <a:ea typeface="HGS創英角ｺﾞｼｯｸUB"/>
              </a:defRPr>
            </a:lvl2pPr>
            <a:lvl3pPr marL="914400" algn="l" defTabSz="914400" rtl="0" eaLnBrk="1" latinLnBrk="0" hangingPunct="1">
              <a:defRPr kumimoji="1" sz="1800" kern="1200">
                <a:solidFill>
                  <a:sysClr val="windowText" lastClr="000000"/>
                </a:solidFill>
                <a:latin typeface="HGS創英角ｺﾞｼｯｸUB"/>
                <a:ea typeface="HGS創英角ｺﾞｼｯｸUB"/>
              </a:defRPr>
            </a:lvl3pPr>
            <a:lvl4pPr marL="1371600" algn="l" defTabSz="914400" rtl="0" eaLnBrk="1" latinLnBrk="0" hangingPunct="1">
              <a:defRPr kumimoji="1" sz="1800" kern="1200">
                <a:solidFill>
                  <a:sysClr val="windowText" lastClr="000000"/>
                </a:solidFill>
                <a:latin typeface="HGS創英角ｺﾞｼｯｸUB"/>
                <a:ea typeface="HGS創英角ｺﾞｼｯｸUB"/>
              </a:defRPr>
            </a:lvl4pPr>
            <a:lvl5pPr marL="1828800" algn="l" defTabSz="914400" rtl="0" eaLnBrk="1" latinLnBrk="0" hangingPunct="1">
              <a:defRPr kumimoji="1" sz="1800" kern="1200">
                <a:solidFill>
                  <a:sysClr val="windowText" lastClr="000000"/>
                </a:solidFill>
                <a:latin typeface="HGS創英角ｺﾞｼｯｸUB"/>
                <a:ea typeface="HGS創英角ｺﾞｼｯｸUB"/>
              </a:defRPr>
            </a:lvl5pPr>
            <a:lvl6pPr marL="2286000" algn="l" defTabSz="914400" rtl="0" eaLnBrk="1" latinLnBrk="0" hangingPunct="1">
              <a:defRPr kumimoji="1" sz="1800" kern="1200">
                <a:solidFill>
                  <a:sysClr val="windowText" lastClr="000000"/>
                </a:solidFill>
                <a:latin typeface="HGS創英角ｺﾞｼｯｸUB"/>
                <a:ea typeface="HGS創英角ｺﾞｼｯｸUB"/>
              </a:defRPr>
            </a:lvl6pPr>
            <a:lvl7pPr marL="2743200" algn="l" defTabSz="914400" rtl="0" eaLnBrk="1" latinLnBrk="0" hangingPunct="1">
              <a:defRPr kumimoji="1" sz="1800" kern="1200">
                <a:solidFill>
                  <a:sysClr val="windowText" lastClr="000000"/>
                </a:solidFill>
                <a:latin typeface="HGS創英角ｺﾞｼｯｸUB"/>
                <a:ea typeface="HGS創英角ｺﾞｼｯｸUB"/>
              </a:defRPr>
            </a:lvl7pPr>
            <a:lvl8pPr marL="3200400" algn="l" defTabSz="914400" rtl="0" eaLnBrk="1" latinLnBrk="0" hangingPunct="1">
              <a:defRPr kumimoji="1" sz="1800" kern="1200">
                <a:solidFill>
                  <a:sysClr val="windowText" lastClr="000000"/>
                </a:solidFill>
                <a:latin typeface="HGS創英角ｺﾞｼｯｸUB"/>
                <a:ea typeface="HGS創英角ｺﾞｼｯｸUB"/>
              </a:defRPr>
            </a:lvl8pPr>
            <a:lvl9pPr marL="3657600" algn="l" defTabSz="914400" rtl="0" eaLnBrk="1" latinLnBrk="0" hangingPunct="1">
              <a:defRPr kumimoji="1" sz="1800" kern="1200">
                <a:solidFill>
                  <a:sysClr val="windowText" lastClr="000000"/>
                </a:solidFill>
                <a:latin typeface="HGS創英角ｺﾞｼｯｸUB"/>
                <a:ea typeface="HGS創英角ｺﾞｼｯｸUB"/>
              </a:defRPr>
            </a:lvl9pPr>
          </a:lstStyle>
          <a:p>
            <a:pPr lvl="0"/>
            <a:r>
              <a:rPr lang="en-US" altLang="ja-JP" sz="1015" dirty="0">
                <a:solidFill>
                  <a:prstClr val="black"/>
                </a:solidFill>
                <a:latin typeface="Franklin Gothic Medium"/>
              </a:rPr>
              <a:t>Example 1:</a:t>
            </a:r>
            <a:endParaRPr lang="ja-JP" altLang="ja-JP" sz="1015" dirty="0">
              <a:solidFill>
                <a:prstClr val="black"/>
              </a:solidFill>
              <a:latin typeface="Franklin Gothic Medium"/>
            </a:endParaRPr>
          </a:p>
          <a:p>
            <a:pPr lvl="0"/>
            <a:r>
              <a:rPr lang="en-US" altLang="ja-JP" sz="1015" dirty="0">
                <a:solidFill>
                  <a:prstClr val="black"/>
                </a:solidFill>
                <a:latin typeface="Franklin Gothic Medium"/>
              </a:rPr>
              <a:t>The function enables retrieving various data held by data or making use of statistics data in an arbitrarily designated area</a:t>
            </a:r>
            <a:endParaRPr lang="ja-JP" altLang="en-US" sz="1015" dirty="0">
              <a:solidFill>
                <a:prstClr val="black"/>
              </a:solidFill>
              <a:latin typeface="Franklin Gothic Medium"/>
            </a:endParaRPr>
          </a:p>
        </p:txBody>
      </p:sp>
      <p:sp>
        <p:nvSpPr>
          <p:cNvPr id="36" name="正方形/長方形 35"/>
          <p:cNvSpPr/>
          <p:nvPr/>
        </p:nvSpPr>
        <p:spPr>
          <a:xfrm>
            <a:off x="5049155" y="5368632"/>
            <a:ext cx="1643249" cy="1029513"/>
          </a:xfrm>
          <a:prstGeom prst="rect">
            <a:avLst/>
          </a:prstGeom>
          <a:solidFill>
            <a:schemeClr val="bg1">
              <a:alpha val="50000"/>
            </a:schemeClr>
          </a:solidFill>
          <a:ln w="38100">
            <a:solidFill>
              <a:srgbClr val="FF9900"/>
            </a:solidFill>
          </a:ln>
        </p:spPr>
        <p:txBody>
          <a:bodyPr wrap="square">
            <a:spAutoFit/>
          </a:bodyPr>
          <a:lstStyle>
            <a:defPPr>
              <a:defRPr lang="ja-JP"/>
            </a:defPPr>
            <a:lvl1pPr marL="0" algn="l" defTabSz="914400" rtl="0" eaLnBrk="1" latinLnBrk="0" hangingPunct="1">
              <a:defRPr kumimoji="1" sz="1800" kern="1200">
                <a:solidFill>
                  <a:sysClr val="windowText" lastClr="000000"/>
                </a:solidFill>
                <a:latin typeface="HGS創英角ｺﾞｼｯｸUB"/>
                <a:ea typeface="HGS創英角ｺﾞｼｯｸUB"/>
              </a:defRPr>
            </a:lvl1pPr>
            <a:lvl2pPr marL="457200" algn="l" defTabSz="914400" rtl="0" eaLnBrk="1" latinLnBrk="0" hangingPunct="1">
              <a:defRPr kumimoji="1" sz="1800" kern="1200">
                <a:solidFill>
                  <a:sysClr val="windowText" lastClr="000000"/>
                </a:solidFill>
                <a:latin typeface="HGS創英角ｺﾞｼｯｸUB"/>
                <a:ea typeface="HGS創英角ｺﾞｼｯｸUB"/>
              </a:defRPr>
            </a:lvl2pPr>
            <a:lvl3pPr marL="914400" algn="l" defTabSz="914400" rtl="0" eaLnBrk="1" latinLnBrk="0" hangingPunct="1">
              <a:defRPr kumimoji="1" sz="1800" kern="1200">
                <a:solidFill>
                  <a:sysClr val="windowText" lastClr="000000"/>
                </a:solidFill>
                <a:latin typeface="HGS創英角ｺﾞｼｯｸUB"/>
                <a:ea typeface="HGS創英角ｺﾞｼｯｸUB"/>
              </a:defRPr>
            </a:lvl3pPr>
            <a:lvl4pPr marL="1371600" algn="l" defTabSz="914400" rtl="0" eaLnBrk="1" latinLnBrk="0" hangingPunct="1">
              <a:defRPr kumimoji="1" sz="1800" kern="1200">
                <a:solidFill>
                  <a:sysClr val="windowText" lastClr="000000"/>
                </a:solidFill>
                <a:latin typeface="HGS創英角ｺﾞｼｯｸUB"/>
                <a:ea typeface="HGS創英角ｺﾞｼｯｸUB"/>
              </a:defRPr>
            </a:lvl4pPr>
            <a:lvl5pPr marL="1828800" algn="l" defTabSz="914400" rtl="0" eaLnBrk="1" latinLnBrk="0" hangingPunct="1">
              <a:defRPr kumimoji="1" sz="1800" kern="1200">
                <a:solidFill>
                  <a:sysClr val="windowText" lastClr="000000"/>
                </a:solidFill>
                <a:latin typeface="HGS創英角ｺﾞｼｯｸUB"/>
                <a:ea typeface="HGS創英角ｺﾞｼｯｸUB"/>
              </a:defRPr>
            </a:lvl5pPr>
            <a:lvl6pPr marL="2286000" algn="l" defTabSz="914400" rtl="0" eaLnBrk="1" latinLnBrk="0" hangingPunct="1">
              <a:defRPr kumimoji="1" sz="1800" kern="1200">
                <a:solidFill>
                  <a:sysClr val="windowText" lastClr="000000"/>
                </a:solidFill>
                <a:latin typeface="HGS創英角ｺﾞｼｯｸUB"/>
                <a:ea typeface="HGS創英角ｺﾞｼｯｸUB"/>
              </a:defRPr>
            </a:lvl6pPr>
            <a:lvl7pPr marL="2743200" algn="l" defTabSz="914400" rtl="0" eaLnBrk="1" latinLnBrk="0" hangingPunct="1">
              <a:defRPr kumimoji="1" sz="1800" kern="1200">
                <a:solidFill>
                  <a:sysClr val="windowText" lastClr="000000"/>
                </a:solidFill>
                <a:latin typeface="HGS創英角ｺﾞｼｯｸUB"/>
                <a:ea typeface="HGS創英角ｺﾞｼｯｸUB"/>
              </a:defRPr>
            </a:lvl7pPr>
            <a:lvl8pPr marL="3200400" algn="l" defTabSz="914400" rtl="0" eaLnBrk="1" latinLnBrk="0" hangingPunct="1">
              <a:defRPr kumimoji="1" sz="1800" kern="1200">
                <a:solidFill>
                  <a:sysClr val="windowText" lastClr="000000"/>
                </a:solidFill>
                <a:latin typeface="HGS創英角ｺﾞｼｯｸUB"/>
                <a:ea typeface="HGS創英角ｺﾞｼｯｸUB"/>
              </a:defRPr>
            </a:lvl8pPr>
            <a:lvl9pPr marL="3657600" algn="l" defTabSz="914400" rtl="0" eaLnBrk="1" latinLnBrk="0" hangingPunct="1">
              <a:defRPr kumimoji="1" sz="1800" kern="1200">
                <a:solidFill>
                  <a:sysClr val="windowText" lastClr="000000"/>
                </a:solidFill>
                <a:latin typeface="HGS創英角ｺﾞｼｯｸUB"/>
                <a:ea typeface="HGS創英角ｺﾞｼｯｸUB"/>
              </a:defRPr>
            </a:lvl9pPr>
          </a:lstStyle>
          <a:p>
            <a:pPr lvl="0"/>
            <a:r>
              <a:rPr lang="en-US" altLang="ja-JP" sz="1015" dirty="0">
                <a:solidFill>
                  <a:prstClr val="black"/>
                </a:solidFill>
                <a:latin typeface="Franklin Gothic Medium"/>
              </a:rPr>
              <a:t>Example 2:</a:t>
            </a:r>
            <a:endParaRPr lang="ja-JP" altLang="ja-JP" sz="1015" dirty="0">
              <a:solidFill>
                <a:prstClr val="black"/>
              </a:solidFill>
              <a:latin typeface="Franklin Gothic Medium"/>
            </a:endParaRPr>
          </a:p>
          <a:p>
            <a:pPr lvl="0"/>
            <a:r>
              <a:rPr lang="en-US" altLang="ja-JP" sz="1015" dirty="0">
                <a:solidFill>
                  <a:prstClr val="black"/>
                </a:solidFill>
                <a:latin typeface="Franklin Gothic Medium"/>
              </a:rPr>
              <a:t>Prepare a report on the results of basic analysis including the age structure in the selected area</a:t>
            </a:r>
            <a:endParaRPr lang="ja-JP" altLang="en-US" sz="1015" dirty="0">
              <a:solidFill>
                <a:prstClr val="black"/>
              </a:solidFill>
              <a:latin typeface="Franklin Gothic Medium"/>
            </a:endParaRPr>
          </a:p>
        </p:txBody>
      </p:sp>
      <p:sp>
        <p:nvSpPr>
          <p:cNvPr id="37" name="正方形/長方形 36"/>
          <p:cNvSpPr/>
          <p:nvPr/>
        </p:nvSpPr>
        <p:spPr>
          <a:xfrm>
            <a:off x="144313" y="1525425"/>
            <a:ext cx="8798109" cy="518604"/>
          </a:xfrm>
          <a:prstGeom prst="rect">
            <a:avLst/>
          </a:prstGeom>
        </p:spPr>
        <p:txBody>
          <a:bodyPr wrap="square">
            <a:spAutoFit/>
          </a:bodyPr>
          <a:lstStyle/>
          <a:p>
            <a:r>
              <a:rPr lang="en-US" altLang="ja-JP" sz="1385" dirty="0">
                <a:latin typeface="Franklin Gothic Medium"/>
                <a:cs typeface="Franklin Gothic Medium"/>
              </a:rPr>
              <a:t>Provide functions that enable users to tabulate statistics in any arbitrarily designated area and to import and tabulate any data owned by users</a:t>
            </a:r>
            <a:endParaRPr lang="ja-JP" altLang="ja-JP" sz="1385" dirty="0">
              <a:latin typeface="Franklin Gothic Medium"/>
              <a:cs typeface="Franklin Gothic Medium"/>
            </a:endParaRPr>
          </a:p>
        </p:txBody>
      </p:sp>
      <p:pic>
        <p:nvPicPr>
          <p:cNvPr id="41" name="図 4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25449" y="3524305"/>
            <a:ext cx="1504978" cy="852815"/>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42" name="図 4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1564" y="4414352"/>
            <a:ext cx="933068" cy="301667"/>
          </a:xfrm>
          <a:prstGeom prst="rect">
            <a:avLst/>
          </a:prstGeom>
          <a:noFill/>
          <a:extLst>
            <a:ext uri="{909E8E84-426E-40DD-AFC4-6F175D3DCCD1}">
              <a14:hiddenFill xmlns:a14="http://schemas.microsoft.com/office/drawing/2010/main">
                <a:solidFill>
                  <a:srgbClr val="FFFFFF"/>
                </a:solidFill>
              </a14:hiddenFill>
            </a:ext>
          </a:extLst>
        </p:spPr>
      </p:pic>
      <p:pic>
        <p:nvPicPr>
          <p:cNvPr id="40" name="図 39"/>
          <p:cNvPicPr>
            <a:picLocks noChangeAspect="1"/>
          </p:cNvPicPr>
          <p:nvPr/>
        </p:nvPicPr>
        <p:blipFill>
          <a:blip r:embed="rId9"/>
          <a:stretch>
            <a:fillRect/>
          </a:stretch>
        </p:blipFill>
        <p:spPr>
          <a:xfrm>
            <a:off x="3344862" y="2409975"/>
            <a:ext cx="422068" cy="791526"/>
          </a:xfrm>
          <a:prstGeom prst="rect">
            <a:avLst/>
          </a:prstGeom>
        </p:spPr>
      </p:pic>
      <p:sp>
        <p:nvSpPr>
          <p:cNvPr id="56" name="テキスト ボックス 55"/>
          <p:cNvSpPr txBox="1"/>
          <p:nvPr/>
        </p:nvSpPr>
        <p:spPr>
          <a:xfrm>
            <a:off x="7404703" y="3004100"/>
            <a:ext cx="1523454" cy="490006"/>
          </a:xfrm>
          <a:prstGeom prst="rect">
            <a:avLst/>
          </a:prstGeom>
          <a:noFill/>
        </p:spPr>
        <p:txBody>
          <a:bodyPr wrap="square" rtlCol="0">
            <a:spAutoFit/>
          </a:bodyPr>
          <a:lstStyle/>
          <a:p>
            <a:pPr algn="ctr"/>
            <a:r>
              <a:rPr lang="en-US" altLang="ja-JP" sz="1292" dirty="0">
                <a:solidFill>
                  <a:srgbClr val="0070C0"/>
                </a:solidFill>
                <a:latin typeface="Franklin Gothic Medium"/>
                <a:cs typeface="Franklin Gothic Medium"/>
              </a:rPr>
              <a:t>An App for Tablet is also available</a:t>
            </a:r>
          </a:p>
        </p:txBody>
      </p:sp>
      <p:sp>
        <p:nvSpPr>
          <p:cNvPr id="59" name="タイトル 56"/>
          <p:cNvSpPr>
            <a:spLocks noGrp="1"/>
          </p:cNvSpPr>
          <p:nvPr>
            <p:ph type="title"/>
          </p:nvPr>
        </p:nvSpPr>
        <p:spPr>
          <a:xfrm>
            <a:off x="0" y="260554"/>
            <a:ext cx="5878404" cy="512833"/>
          </a:xfrm>
          <a:prstGeom prst="rect">
            <a:avLst/>
          </a:prstGeom>
        </p:spPr>
        <p:txBody>
          <a:bodyPr wrap="none">
            <a:spAutoFit/>
          </a:bodyPr>
          <a:lstStyle/>
          <a:p>
            <a:r>
              <a:rPr lang="ja-JP" altLang="en-US" sz="2954" b="1" dirty="0">
                <a:latin typeface="メイリオ" panose="020B0604030504040204" pitchFamily="50" charset="-128"/>
                <a:ea typeface="メイリオ" panose="020B0604030504040204" pitchFamily="50" charset="-128"/>
                <a:cs typeface="メイリオ" panose="020B0604030504040204" pitchFamily="50" charset="-128"/>
              </a:rPr>
              <a:t>② </a:t>
            </a:r>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sz="2954"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function &amp; </a:t>
            </a:r>
            <a:r>
              <a:rPr lang="en-US" altLang="ja-JP" sz="2954" b="1"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jSTAT</a:t>
            </a:r>
            <a:r>
              <a:rPr lang="en-US" altLang="ja-JP" sz="2954"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MAP</a:t>
            </a:r>
          </a:p>
        </p:txBody>
      </p:sp>
      <p:sp>
        <p:nvSpPr>
          <p:cNvPr id="43" name="テキスト ボックス 42"/>
          <p:cNvSpPr txBox="1"/>
          <p:nvPr/>
        </p:nvSpPr>
        <p:spPr>
          <a:xfrm>
            <a:off x="2606843" y="4616584"/>
            <a:ext cx="430122" cy="205890"/>
          </a:xfrm>
          <a:prstGeom prst="rect">
            <a:avLst/>
          </a:prstGeom>
          <a:solidFill>
            <a:schemeClr val="bg1"/>
          </a:solidFill>
        </p:spPr>
        <p:txBody>
          <a:bodyPr wrap="square" rtlCol="0">
            <a:spAutoFit/>
          </a:bodyPr>
          <a:lstStyle/>
          <a:p>
            <a:pPr algn="ctr"/>
            <a:r>
              <a:rPr lang="en-US" altLang="ja-JP" sz="738"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Sales</a:t>
            </a:r>
          </a:p>
        </p:txBody>
      </p:sp>
      <p:sp>
        <p:nvSpPr>
          <p:cNvPr id="44" name="テキスト ボックス 43"/>
          <p:cNvSpPr txBox="1"/>
          <p:nvPr/>
        </p:nvSpPr>
        <p:spPr>
          <a:xfrm>
            <a:off x="3098694" y="4623408"/>
            <a:ext cx="439120" cy="205890"/>
          </a:xfrm>
          <a:prstGeom prst="rect">
            <a:avLst/>
          </a:prstGeom>
          <a:solidFill>
            <a:schemeClr val="bg1"/>
          </a:solidFill>
        </p:spPr>
        <p:txBody>
          <a:bodyPr wrap="square" rtlCol="0">
            <a:spAutoFit/>
          </a:bodyPr>
          <a:lstStyle/>
          <a:p>
            <a:pPr algn="ctr"/>
            <a:r>
              <a:rPr lang="en-US" altLang="ja-JP" sz="738"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Total</a:t>
            </a:r>
          </a:p>
        </p:txBody>
      </p:sp>
      <p:sp>
        <p:nvSpPr>
          <p:cNvPr id="45" name="テキスト ボックス 44"/>
          <p:cNvSpPr txBox="1"/>
          <p:nvPr/>
        </p:nvSpPr>
        <p:spPr>
          <a:xfrm>
            <a:off x="3455865" y="4619816"/>
            <a:ext cx="430122" cy="205890"/>
          </a:xfrm>
          <a:prstGeom prst="rect">
            <a:avLst/>
          </a:prstGeom>
          <a:solidFill>
            <a:schemeClr val="bg1"/>
          </a:solidFill>
        </p:spPr>
        <p:txBody>
          <a:bodyPr wrap="square" rtlCol="0">
            <a:spAutoFit/>
          </a:bodyPr>
          <a:lstStyle/>
          <a:p>
            <a:pPr algn="ctr"/>
            <a:r>
              <a:rPr lang="en-US" altLang="ja-JP" sz="738"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Man</a:t>
            </a:r>
          </a:p>
        </p:txBody>
      </p:sp>
      <p:sp>
        <p:nvSpPr>
          <p:cNvPr id="46" name="テキスト ボックス 45"/>
          <p:cNvSpPr txBox="1"/>
          <p:nvPr/>
        </p:nvSpPr>
        <p:spPr>
          <a:xfrm>
            <a:off x="3766931" y="4623409"/>
            <a:ext cx="483610" cy="291105"/>
          </a:xfrm>
          <a:prstGeom prst="rect">
            <a:avLst/>
          </a:prstGeom>
          <a:solidFill>
            <a:schemeClr val="bg1"/>
          </a:solidFill>
        </p:spPr>
        <p:txBody>
          <a:bodyPr wrap="square" rtlCol="0">
            <a:spAutoFit/>
          </a:bodyPr>
          <a:lstStyle/>
          <a:p>
            <a:pPr algn="ctr"/>
            <a:r>
              <a:rPr lang="en-US" altLang="ja-JP" sz="646"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Woman</a:t>
            </a:r>
          </a:p>
        </p:txBody>
      </p:sp>
      <p:sp>
        <p:nvSpPr>
          <p:cNvPr id="2" name="日付プレースホルダー 1">
            <a:extLst>
              <a:ext uri="{FF2B5EF4-FFF2-40B4-BE49-F238E27FC236}">
                <a16:creationId xmlns:a16="http://schemas.microsoft.com/office/drawing/2014/main" id="{F6452D12-7B02-459A-89F1-71E535974A7B}"/>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62A2A606-5393-4CE6-BAB2-CA3C14390BB7}"/>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968853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375445"/>
          </a:xfrm>
        </p:spPr>
        <p:txBody>
          <a:bodyPr>
            <a:normAutofit fontScale="90000"/>
          </a:bodyPr>
          <a:lstStyle/>
          <a:p>
            <a:r>
              <a:rPr lang="ja-JP" altLang="en-US" sz="2954" b="1" dirty="0">
                <a:latin typeface="メイリオ"/>
                <a:ea typeface="メイリオ"/>
                <a:cs typeface="メイリオ"/>
              </a:rPr>
              <a:t>③</a:t>
            </a:r>
            <a:r>
              <a:rPr lang="en-US" altLang="ja-JP" sz="2954" b="1" dirty="0">
                <a:latin typeface="メイリオ"/>
                <a:ea typeface="メイリオ"/>
                <a:cs typeface="メイリオ"/>
              </a:rPr>
              <a:t> </a:t>
            </a:r>
            <a:r>
              <a:rPr lang="en-US" altLang="ja-JP" sz="2954" b="1" dirty="0">
                <a:solidFill>
                  <a:srgbClr val="FF0000"/>
                </a:solidFill>
                <a:latin typeface="メイリオ"/>
                <a:ea typeface="メイリオ"/>
                <a:cs typeface="メイリオ"/>
              </a:rPr>
              <a:t>Statistical Linked Open Data</a:t>
            </a:r>
            <a:r>
              <a:rPr lang="ja-JP" altLang="en-US" sz="2954" b="1" dirty="0">
                <a:solidFill>
                  <a:srgbClr val="FF0000"/>
                </a:solidFill>
                <a:latin typeface="メイリオ"/>
                <a:ea typeface="メイリオ"/>
                <a:cs typeface="メイリオ"/>
              </a:rPr>
              <a:t> </a:t>
            </a:r>
          </a:p>
        </p:txBody>
      </p:sp>
      <p:sp>
        <p:nvSpPr>
          <p:cNvPr id="25" name="スライド番号プレースホルダ 24"/>
          <p:cNvSpPr>
            <a:spLocks noGrp="1"/>
          </p:cNvSpPr>
          <p:nvPr>
            <p:ph type="sldNum" sz="quarter" idx="4294967295"/>
          </p:nvPr>
        </p:nvSpPr>
        <p:spPr>
          <a:xfrm>
            <a:off x="8459181" y="6310368"/>
            <a:ext cx="664615" cy="265846"/>
          </a:xfrm>
          <a:prstGeom prst="rect">
            <a:avLst/>
          </a:prstGeom>
        </p:spPr>
        <p:txBody>
          <a:bodyPr/>
          <a:lstStyle/>
          <a:p>
            <a:fld id="{D2D8002D-B5B0-4BAC-B1F6-782DDCCE6D9C}" type="slidenum">
              <a:rPr lang="ja-JP" altLang="en-US" smtClean="0"/>
              <a:pPr/>
              <a:t>18</a:t>
            </a:fld>
            <a:endParaRPr lang="ja-JP" altLang="en-US"/>
          </a:p>
        </p:txBody>
      </p:sp>
      <p:sp>
        <p:nvSpPr>
          <p:cNvPr id="3" name="正方形/長方形 2"/>
          <p:cNvSpPr/>
          <p:nvPr/>
        </p:nvSpPr>
        <p:spPr>
          <a:xfrm>
            <a:off x="445222" y="1341266"/>
            <a:ext cx="8308615" cy="6646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2215" dirty="0">
                <a:latin typeface="メイリオ"/>
                <a:ea typeface="メイリオ"/>
                <a:cs typeface="メイリオ"/>
              </a:rPr>
              <a:t>From link to files to link to data</a:t>
            </a:r>
            <a:endParaRPr kumimoji="1" lang="ja-JP" altLang="en-US" sz="2215" dirty="0">
              <a:latin typeface="メイリオ"/>
              <a:ea typeface="メイリオ"/>
              <a:cs typeface="メイリオ"/>
            </a:endParaRPr>
          </a:p>
        </p:txBody>
      </p:sp>
      <p:pic>
        <p:nvPicPr>
          <p:cNvPr id="7" name="図 6"/>
          <p:cNvPicPr>
            <a:picLocks noChangeAspect="1"/>
          </p:cNvPicPr>
          <p:nvPr/>
        </p:nvPicPr>
        <p:blipFill>
          <a:blip r:embed="rId3"/>
          <a:stretch>
            <a:fillRect/>
          </a:stretch>
        </p:blipFill>
        <p:spPr>
          <a:xfrm>
            <a:off x="4787359" y="2764311"/>
            <a:ext cx="4147662" cy="1329378"/>
          </a:xfrm>
          <a:prstGeom prst="rect">
            <a:avLst/>
          </a:prstGeom>
        </p:spPr>
      </p:pic>
      <p:pic>
        <p:nvPicPr>
          <p:cNvPr id="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13" y="3628407"/>
            <a:ext cx="1988173" cy="1262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52984" y="4957785"/>
            <a:ext cx="1674251" cy="1063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図 9"/>
          <p:cNvPicPr>
            <a:picLocks noChangeAspect="1"/>
          </p:cNvPicPr>
          <p:nvPr/>
        </p:nvPicPr>
        <p:blipFill>
          <a:blip r:embed="rId6"/>
          <a:stretch>
            <a:fillRect/>
          </a:stretch>
        </p:blipFill>
        <p:spPr>
          <a:xfrm>
            <a:off x="6731168" y="4802432"/>
            <a:ext cx="1351046" cy="1551201"/>
          </a:xfrm>
          <a:prstGeom prst="rect">
            <a:avLst/>
          </a:prstGeom>
        </p:spPr>
      </p:pic>
      <p:cxnSp>
        <p:nvCxnSpPr>
          <p:cNvPr id="27" name="直線矢印コネクタ 26"/>
          <p:cNvCxnSpPr/>
          <p:nvPr/>
        </p:nvCxnSpPr>
        <p:spPr>
          <a:xfrm flipH="1" flipV="1">
            <a:off x="6233723" y="3894282"/>
            <a:ext cx="1395847" cy="997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9" name="図 8"/>
          <p:cNvPicPr>
            <a:picLocks noChangeAspect="1"/>
          </p:cNvPicPr>
          <p:nvPr/>
        </p:nvPicPr>
        <p:blipFill>
          <a:blip r:embed="rId7"/>
          <a:stretch>
            <a:fillRect/>
          </a:stretch>
        </p:blipFill>
        <p:spPr>
          <a:xfrm>
            <a:off x="7762509" y="4824847"/>
            <a:ext cx="1320559" cy="952981"/>
          </a:xfrm>
          <a:prstGeom prst="rect">
            <a:avLst/>
          </a:prstGeom>
        </p:spPr>
      </p:pic>
      <p:cxnSp>
        <p:nvCxnSpPr>
          <p:cNvPr id="1121" name="直線矢印コネクタ 1120"/>
          <p:cNvCxnSpPr>
            <a:stCxn id="36" idx="0"/>
          </p:cNvCxnSpPr>
          <p:nvPr/>
        </p:nvCxnSpPr>
        <p:spPr>
          <a:xfrm flipV="1">
            <a:off x="5590110" y="3894282"/>
            <a:ext cx="178331" cy="10635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3" name="直線矢印コネクタ 1122"/>
          <p:cNvCxnSpPr>
            <a:stCxn id="34" idx="0"/>
            <a:endCxn id="1137" idx="1"/>
          </p:cNvCxnSpPr>
          <p:nvPr/>
        </p:nvCxnSpPr>
        <p:spPr>
          <a:xfrm flipV="1">
            <a:off x="1046200" y="3138813"/>
            <a:ext cx="1132919" cy="4895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7" name="直線矢印コネクタ 1126"/>
          <p:cNvCxnSpPr>
            <a:stCxn id="34" idx="2"/>
            <a:endCxn id="1143" idx="1"/>
          </p:cNvCxnSpPr>
          <p:nvPr/>
        </p:nvCxnSpPr>
        <p:spPr>
          <a:xfrm>
            <a:off x="1046200" y="4891316"/>
            <a:ext cx="974005" cy="7643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29" name="右矢印 1128"/>
          <p:cNvSpPr/>
          <p:nvPr/>
        </p:nvSpPr>
        <p:spPr>
          <a:xfrm>
            <a:off x="4040249" y="3960752"/>
            <a:ext cx="731158" cy="6646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62"/>
          </a:p>
        </p:txBody>
      </p:sp>
      <p:sp>
        <p:nvSpPr>
          <p:cNvPr id="1132" name="角丸四角形 1131"/>
          <p:cNvSpPr/>
          <p:nvPr/>
        </p:nvSpPr>
        <p:spPr>
          <a:xfrm>
            <a:off x="1846774" y="4118001"/>
            <a:ext cx="2060537" cy="7733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1015" b="1" dirty="0">
                <a:latin typeface="メイリオ"/>
                <a:ea typeface="メイリオ"/>
                <a:cs typeface="メイリオ"/>
              </a:rPr>
              <a:t>Addresses are given </a:t>
            </a:r>
          </a:p>
          <a:p>
            <a:pPr algn="ctr"/>
            <a:r>
              <a:rPr lang="en-US" altLang="ja-JP" sz="1015" b="1" dirty="0">
                <a:latin typeface="メイリオ"/>
                <a:ea typeface="メイリオ"/>
                <a:cs typeface="メイリオ"/>
              </a:rPr>
              <a:t>to each file</a:t>
            </a:r>
            <a:endParaRPr lang="en-US" altLang="ja-JP" sz="1015" b="1" baseline="30000" dirty="0">
              <a:latin typeface="メイリオ"/>
              <a:ea typeface="メイリオ"/>
              <a:cs typeface="メイリオ"/>
            </a:endParaRPr>
          </a:p>
          <a:p>
            <a:pPr eaLnBrk="0" latinLnBrk="1"/>
            <a:r>
              <a:rPr lang="en-US" altLang="ja-JP" sz="1015" dirty="0">
                <a:latin typeface="メイリオ"/>
                <a:ea typeface="メイリオ"/>
                <a:cs typeface="メイリオ"/>
              </a:rPr>
              <a:t>(http://www.e-stat.go.jp/</a:t>
            </a:r>
            <a:r>
              <a:rPr lang="en-US" altLang="en-US" sz="1015" dirty="0">
                <a:latin typeface="メイリオ"/>
                <a:ea typeface="メイリオ"/>
                <a:cs typeface="メイリオ"/>
              </a:rPr>
              <a:t>xls0001.xls)</a:t>
            </a:r>
            <a:endParaRPr lang="en-US" altLang="ja-JP" sz="1015" dirty="0">
              <a:latin typeface="メイリオ"/>
              <a:ea typeface="メイリオ"/>
              <a:cs typeface="メイリオ"/>
            </a:endParaRPr>
          </a:p>
        </p:txBody>
      </p:sp>
      <p:sp>
        <p:nvSpPr>
          <p:cNvPr id="53" name="角丸四角形 52"/>
          <p:cNvSpPr/>
          <p:nvPr/>
        </p:nvSpPr>
        <p:spPr>
          <a:xfrm>
            <a:off x="5369627" y="4226627"/>
            <a:ext cx="3006866" cy="5317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sz="1015" b="1" dirty="0">
                <a:latin typeface="メイリオ"/>
                <a:ea typeface="メイリオ"/>
                <a:cs typeface="メイリオ"/>
              </a:rPr>
              <a:t>Addresses are given to each data item</a:t>
            </a:r>
            <a:endParaRPr lang="en-US" altLang="ja-JP" sz="1015" b="1" baseline="30000" dirty="0">
              <a:latin typeface="メイリオ"/>
              <a:ea typeface="メイリオ"/>
              <a:cs typeface="メイリオ"/>
            </a:endParaRPr>
          </a:p>
          <a:p>
            <a:pPr eaLnBrk="0" latinLnBrk="1"/>
            <a:r>
              <a:rPr lang="en-US" altLang="ja-JP" sz="1015" dirty="0">
                <a:latin typeface="メイリオ"/>
                <a:ea typeface="メイリオ"/>
                <a:cs typeface="メイリオ"/>
              </a:rPr>
              <a:t>(http://data.e-stat.go.jp/</a:t>
            </a:r>
            <a:r>
              <a:rPr lang="en-US" altLang="ja-JP" sz="1015" dirty="0" err="1">
                <a:latin typeface="メイリオ"/>
                <a:ea typeface="メイリオ"/>
                <a:cs typeface="メイリオ"/>
              </a:rPr>
              <a:t>lod</a:t>
            </a:r>
            <a:r>
              <a:rPr lang="en-US" altLang="ja-JP" sz="1015" dirty="0">
                <a:latin typeface="メイリオ"/>
                <a:ea typeface="メイリオ"/>
                <a:cs typeface="メイリオ"/>
              </a:rPr>
              <a:t>/…</a:t>
            </a:r>
            <a:r>
              <a:rPr lang="en-US" altLang="en-US" sz="1015" dirty="0">
                <a:latin typeface="メイリオ"/>
                <a:ea typeface="メイリオ"/>
                <a:cs typeface="メイリオ"/>
              </a:rPr>
              <a:t>/obs00001)</a:t>
            </a:r>
            <a:endParaRPr lang="en-US" altLang="ja-JP" sz="1015" dirty="0">
              <a:latin typeface="メイリオ"/>
              <a:ea typeface="メイリオ"/>
              <a:cs typeface="メイリオ"/>
            </a:endParaRPr>
          </a:p>
        </p:txBody>
      </p:sp>
      <p:pic>
        <p:nvPicPr>
          <p:cNvPr id="1137" name="図 1136"/>
          <p:cNvPicPr>
            <a:picLocks noChangeAspect="1"/>
          </p:cNvPicPr>
          <p:nvPr/>
        </p:nvPicPr>
        <p:blipFill>
          <a:blip r:embed="rId8"/>
          <a:stretch>
            <a:fillRect/>
          </a:stretch>
        </p:blipFill>
        <p:spPr>
          <a:xfrm>
            <a:off x="2179119" y="2631373"/>
            <a:ext cx="1580898" cy="1014878"/>
          </a:xfrm>
          <a:prstGeom prst="rect">
            <a:avLst/>
          </a:prstGeom>
        </p:spPr>
        <p:style>
          <a:lnRef idx="2">
            <a:schemeClr val="accent1"/>
          </a:lnRef>
          <a:fillRef idx="1">
            <a:schemeClr val="lt1"/>
          </a:fillRef>
          <a:effectRef idx="0">
            <a:schemeClr val="accent1"/>
          </a:effectRef>
          <a:fontRef idx="minor">
            <a:schemeClr val="dk1"/>
          </a:fontRef>
        </p:style>
      </p:pic>
      <p:pic>
        <p:nvPicPr>
          <p:cNvPr id="1143" name="図 1142"/>
          <p:cNvPicPr>
            <a:picLocks noChangeAspect="1"/>
          </p:cNvPicPr>
          <p:nvPr/>
        </p:nvPicPr>
        <p:blipFill>
          <a:blip r:embed="rId9"/>
          <a:stretch>
            <a:fillRect/>
          </a:stretch>
        </p:blipFill>
        <p:spPr>
          <a:xfrm>
            <a:off x="2020205" y="5157192"/>
            <a:ext cx="1808250" cy="997034"/>
          </a:xfrm>
          <a:prstGeom prst="rect">
            <a:avLst/>
          </a:prstGeom>
        </p:spPr>
        <p:style>
          <a:lnRef idx="2">
            <a:schemeClr val="accent1"/>
          </a:lnRef>
          <a:fillRef idx="1">
            <a:schemeClr val="lt1"/>
          </a:fillRef>
          <a:effectRef idx="0">
            <a:schemeClr val="accent1"/>
          </a:effectRef>
          <a:fontRef idx="minor">
            <a:schemeClr val="dk1"/>
          </a:fontRef>
        </p:style>
      </p:pic>
      <p:pic>
        <p:nvPicPr>
          <p:cNvPr id="35" name="図 34"/>
          <p:cNvPicPr>
            <a:picLocks noChangeAspect="1"/>
          </p:cNvPicPr>
          <p:nvPr/>
        </p:nvPicPr>
        <p:blipFill>
          <a:blip r:embed="rId10"/>
          <a:stretch>
            <a:fillRect/>
          </a:stretch>
        </p:blipFill>
        <p:spPr>
          <a:xfrm>
            <a:off x="2109938" y="4957785"/>
            <a:ext cx="339127" cy="332345"/>
          </a:xfrm>
          <a:prstGeom prst="rect">
            <a:avLst/>
          </a:prstGeom>
        </p:spPr>
      </p:pic>
      <p:sp>
        <p:nvSpPr>
          <p:cNvPr id="37" name="角丸四角形 36"/>
          <p:cNvSpPr/>
          <p:nvPr/>
        </p:nvSpPr>
        <p:spPr>
          <a:xfrm>
            <a:off x="185051" y="2099621"/>
            <a:ext cx="1927599" cy="3988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62" dirty="0">
                <a:latin typeface="メイリオ"/>
                <a:ea typeface="メイリオ"/>
                <a:cs typeface="メイリオ"/>
              </a:rPr>
              <a:t>Link to files</a:t>
            </a:r>
            <a:endParaRPr kumimoji="1" lang="ja-JP" altLang="en-US" sz="1662" dirty="0">
              <a:latin typeface="メイリオ"/>
              <a:ea typeface="メイリオ"/>
              <a:cs typeface="メイリオ"/>
            </a:endParaRPr>
          </a:p>
        </p:txBody>
      </p:sp>
      <p:sp>
        <p:nvSpPr>
          <p:cNvPr id="76" name="角丸四角形 75"/>
          <p:cNvSpPr/>
          <p:nvPr/>
        </p:nvSpPr>
        <p:spPr>
          <a:xfrm>
            <a:off x="5768441" y="2099621"/>
            <a:ext cx="1927599" cy="3988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662" dirty="0">
                <a:latin typeface="メイリオ"/>
                <a:ea typeface="メイリオ"/>
                <a:cs typeface="メイリオ"/>
              </a:rPr>
              <a:t>Link to data</a:t>
            </a:r>
            <a:endParaRPr kumimoji="1" lang="ja-JP" altLang="en-US" sz="1662" dirty="0">
              <a:latin typeface="メイリオ"/>
              <a:ea typeface="メイリオ"/>
              <a:cs typeface="メイリオ"/>
            </a:endParaRPr>
          </a:p>
        </p:txBody>
      </p:sp>
      <p:sp>
        <p:nvSpPr>
          <p:cNvPr id="4" name="テキスト ボックス 3"/>
          <p:cNvSpPr txBox="1"/>
          <p:nvPr/>
        </p:nvSpPr>
        <p:spPr>
          <a:xfrm>
            <a:off x="5369627" y="2695851"/>
            <a:ext cx="3565394" cy="348109"/>
          </a:xfrm>
          <a:prstGeom prst="rect">
            <a:avLst/>
          </a:prstGeom>
          <a:noFill/>
        </p:spPr>
        <p:txBody>
          <a:bodyPr wrap="square" rtlCol="0">
            <a:spAutoFit/>
          </a:bodyPr>
          <a:lstStyle/>
          <a:p>
            <a:r>
              <a:rPr kumimoji="1" lang="en-US" altLang="ja-JP" sz="1662" dirty="0"/>
              <a:t>Total</a:t>
            </a:r>
            <a:r>
              <a:rPr kumimoji="1" lang="ja-JP" altLang="en-US" sz="1662" dirty="0"/>
              <a:t>　　　　</a:t>
            </a:r>
            <a:r>
              <a:rPr kumimoji="1" lang="en-US" altLang="ja-JP" sz="1662" dirty="0"/>
              <a:t>Male</a:t>
            </a:r>
            <a:r>
              <a:rPr kumimoji="1" lang="ja-JP" altLang="en-US" sz="1662" dirty="0"/>
              <a:t>　　　　　</a:t>
            </a:r>
            <a:r>
              <a:rPr kumimoji="1" lang="en-US" altLang="ja-JP" sz="1662" dirty="0"/>
              <a:t>Fem</a:t>
            </a:r>
            <a:endParaRPr kumimoji="1" lang="ja-JP" altLang="en-US" sz="1662" dirty="0"/>
          </a:p>
        </p:txBody>
      </p:sp>
      <p:sp>
        <p:nvSpPr>
          <p:cNvPr id="5" name="テキスト ボックス 4"/>
          <p:cNvSpPr txBox="1"/>
          <p:nvPr/>
        </p:nvSpPr>
        <p:spPr>
          <a:xfrm>
            <a:off x="4306125" y="3252009"/>
            <a:ext cx="586812" cy="348044"/>
          </a:xfrm>
          <a:prstGeom prst="rect">
            <a:avLst/>
          </a:prstGeom>
          <a:noFill/>
        </p:spPr>
        <p:txBody>
          <a:bodyPr wrap="square" rtlCol="0">
            <a:spAutoFit/>
          </a:bodyPr>
          <a:lstStyle/>
          <a:p>
            <a:endParaRPr kumimoji="1" lang="en-US" altLang="ja-JP" sz="831" dirty="0"/>
          </a:p>
          <a:p>
            <a:r>
              <a:rPr kumimoji="1" lang="en-US" altLang="ja-JP" sz="831" dirty="0"/>
              <a:t>Saitama</a:t>
            </a:r>
            <a:endParaRPr kumimoji="1" lang="ja-JP" altLang="en-US" sz="831" dirty="0"/>
          </a:p>
        </p:txBody>
      </p:sp>
      <p:sp>
        <p:nvSpPr>
          <p:cNvPr id="6" name="テキスト ボックス 5"/>
          <p:cNvSpPr txBox="1"/>
          <p:nvPr/>
        </p:nvSpPr>
        <p:spPr>
          <a:xfrm flipH="1">
            <a:off x="4180203" y="3592931"/>
            <a:ext cx="712734" cy="220188"/>
          </a:xfrm>
          <a:prstGeom prst="rect">
            <a:avLst/>
          </a:prstGeom>
          <a:noFill/>
        </p:spPr>
        <p:txBody>
          <a:bodyPr wrap="square" rtlCol="0">
            <a:spAutoFit/>
          </a:bodyPr>
          <a:lstStyle/>
          <a:p>
            <a:r>
              <a:rPr kumimoji="1" lang="en-US" altLang="ja-JP" sz="831" dirty="0"/>
              <a:t>Kawaguchi</a:t>
            </a:r>
            <a:endParaRPr kumimoji="1" lang="ja-JP" altLang="en-US" sz="831" dirty="0"/>
          </a:p>
        </p:txBody>
      </p:sp>
      <p:sp>
        <p:nvSpPr>
          <p:cNvPr id="8" name="テキスト ボックス 7"/>
          <p:cNvSpPr txBox="1"/>
          <p:nvPr/>
        </p:nvSpPr>
        <p:spPr>
          <a:xfrm>
            <a:off x="7907482" y="5947420"/>
            <a:ext cx="1395847" cy="348109"/>
          </a:xfrm>
          <a:prstGeom prst="rect">
            <a:avLst/>
          </a:prstGeom>
          <a:noFill/>
        </p:spPr>
        <p:txBody>
          <a:bodyPr wrap="square" rtlCol="0">
            <a:spAutoFit/>
          </a:bodyPr>
          <a:lstStyle/>
          <a:p>
            <a:r>
              <a:rPr kumimoji="1" lang="en-US" altLang="ja-JP" sz="1662" dirty="0"/>
              <a:t>Wikipedia</a:t>
            </a:r>
            <a:endParaRPr kumimoji="1" lang="ja-JP" altLang="en-US" sz="1662" dirty="0"/>
          </a:p>
        </p:txBody>
      </p:sp>
      <p:sp>
        <p:nvSpPr>
          <p:cNvPr id="30" name="角丸四角形 29"/>
          <p:cNvSpPr/>
          <p:nvPr/>
        </p:nvSpPr>
        <p:spPr>
          <a:xfrm>
            <a:off x="118582" y="888204"/>
            <a:ext cx="4634402" cy="387892"/>
          </a:xfrm>
          <a:prstGeom prst="roundRect">
            <a:avLst/>
          </a:prstGeom>
        </p:spPr>
        <p:style>
          <a:lnRef idx="1">
            <a:schemeClr val="accent4"/>
          </a:lnRef>
          <a:fillRef idx="2">
            <a:schemeClr val="accent4"/>
          </a:fillRef>
          <a:effectRef idx="1">
            <a:schemeClr val="accent4"/>
          </a:effectRef>
          <a:fontRef idx="minor">
            <a:schemeClr val="dk1"/>
          </a:fontRef>
        </p:style>
        <p:txBody>
          <a:bodyPr lIns="71682" tIns="35841" rIns="71682" bIns="35841" spcCol="0" rtlCol="0" anchor="ctr"/>
          <a:lstStyle/>
          <a:p>
            <a:pPr lvl="0" algn="ctr"/>
            <a:r>
              <a:rPr lang="en-US" altLang="ja-JP" sz="1662" dirty="0">
                <a:solidFill>
                  <a:prstClr val="black"/>
                </a:solidFill>
                <a:latin typeface="Franklin Gothic Medium"/>
              </a:rPr>
              <a:t>Statistical LOD  - Five Levels of Open Data -</a:t>
            </a:r>
            <a:endParaRPr lang="ja-JP" altLang="en-US" sz="1662" dirty="0">
              <a:solidFill>
                <a:prstClr val="black"/>
              </a:solidFill>
              <a:latin typeface="Franklin Gothic Medium"/>
            </a:endParaRPr>
          </a:p>
        </p:txBody>
      </p:sp>
      <p:sp>
        <p:nvSpPr>
          <p:cNvPr id="11" name="日付プレースホルダー 10">
            <a:extLst>
              <a:ext uri="{FF2B5EF4-FFF2-40B4-BE49-F238E27FC236}">
                <a16:creationId xmlns:a16="http://schemas.microsoft.com/office/drawing/2014/main" id="{9D9818B7-7D4A-4BE5-8541-158D04B77525}"/>
              </a:ext>
            </a:extLst>
          </p:cNvPr>
          <p:cNvSpPr>
            <a:spLocks noGrp="1"/>
          </p:cNvSpPr>
          <p:nvPr>
            <p:ph type="dt" sz="half" idx="10"/>
          </p:nvPr>
        </p:nvSpPr>
        <p:spPr/>
        <p:txBody>
          <a:bodyPr/>
          <a:lstStyle/>
          <a:p>
            <a:r>
              <a:rPr kumimoji="1" lang="en-US" altLang="ja-JP"/>
              <a:t>2020/1/9</a:t>
            </a:r>
            <a:endParaRPr kumimoji="1" lang="ja-JP" altLang="en-US"/>
          </a:p>
        </p:txBody>
      </p:sp>
      <p:sp>
        <p:nvSpPr>
          <p:cNvPr id="12" name="フッター プレースホルダー 11">
            <a:extLst>
              <a:ext uri="{FF2B5EF4-FFF2-40B4-BE49-F238E27FC236}">
                <a16:creationId xmlns:a16="http://schemas.microsoft.com/office/drawing/2014/main" id="{817935C1-4290-4A82-B593-542FF10452D9}"/>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247071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8" name="Picture 104" descr="http://lod-cloud.net/versions/2014-08-30/lod-cloud_color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7213" y="2622957"/>
            <a:ext cx="4696996" cy="30745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65126"/>
            <a:ext cx="7886700" cy="764539"/>
          </a:xfrm>
        </p:spPr>
        <p:txBody>
          <a:bodyPr>
            <a:normAutofit/>
          </a:bodyPr>
          <a:lstStyle/>
          <a:p>
            <a:r>
              <a:rPr lang="ja-JP" altLang="en-US" b="1" dirty="0">
                <a:latin typeface="メイリオ"/>
                <a:ea typeface="メイリオ"/>
                <a:cs typeface="メイリオ"/>
              </a:rPr>
              <a:t>③</a:t>
            </a:r>
            <a:r>
              <a:rPr lang="en-US" altLang="ja-JP" b="1" dirty="0">
                <a:latin typeface="メイリオ"/>
                <a:ea typeface="メイリオ"/>
                <a:cs typeface="メイリオ"/>
              </a:rPr>
              <a:t> Statistical LOD</a:t>
            </a:r>
            <a:endParaRPr lang="ja-JP" altLang="en-US" b="1" dirty="0">
              <a:latin typeface="メイリオ"/>
              <a:ea typeface="メイリオ"/>
              <a:cs typeface="メイリオ"/>
            </a:endParaRPr>
          </a:p>
        </p:txBody>
      </p:sp>
      <p:sp>
        <p:nvSpPr>
          <p:cNvPr id="25" name="スライド番号プレースホルダ 24"/>
          <p:cNvSpPr>
            <a:spLocks noGrp="1"/>
          </p:cNvSpPr>
          <p:nvPr>
            <p:ph type="sldNum" sz="quarter" idx="4294967295"/>
          </p:nvPr>
        </p:nvSpPr>
        <p:spPr>
          <a:xfrm>
            <a:off x="8459181" y="6310368"/>
            <a:ext cx="664615" cy="265846"/>
          </a:xfrm>
          <a:prstGeom prst="rect">
            <a:avLst/>
          </a:prstGeom>
        </p:spPr>
        <p:txBody>
          <a:bodyPr/>
          <a:lstStyle/>
          <a:p>
            <a:fld id="{D2D8002D-B5B0-4BAC-B1F6-782DDCCE6D9C}" type="slidenum">
              <a:rPr lang="ja-JP" altLang="en-US" smtClean="0"/>
              <a:pPr/>
              <a:t>19</a:t>
            </a:fld>
            <a:endParaRPr lang="ja-JP" altLang="en-US"/>
          </a:p>
        </p:txBody>
      </p:sp>
      <p:grpSp>
        <p:nvGrpSpPr>
          <p:cNvPr id="8" name="グループ化 7"/>
          <p:cNvGrpSpPr/>
          <p:nvPr/>
        </p:nvGrpSpPr>
        <p:grpSpPr>
          <a:xfrm>
            <a:off x="3087438" y="2077928"/>
            <a:ext cx="5753418" cy="4179264"/>
            <a:chOff x="2334979" y="2711502"/>
            <a:chExt cx="3760809" cy="2495630"/>
          </a:xfrm>
        </p:grpSpPr>
        <p:pic>
          <p:nvPicPr>
            <p:cNvPr id="12" name="図 11"/>
            <p:cNvPicPr>
              <a:picLocks noChangeAspect="1"/>
            </p:cNvPicPr>
            <p:nvPr/>
          </p:nvPicPr>
          <p:blipFill>
            <a:blip r:embed="rId4" cstate="print"/>
            <a:stretch>
              <a:fillRect/>
            </a:stretch>
          </p:blipFill>
          <p:spPr>
            <a:xfrm>
              <a:off x="4530984" y="4139225"/>
              <a:ext cx="1259773" cy="848515"/>
            </a:xfrm>
            <a:prstGeom prst="rect">
              <a:avLst/>
            </a:prstGeom>
          </p:spPr>
        </p:pic>
        <p:pic>
          <p:nvPicPr>
            <p:cNvPr id="13" name="Picture 2"/>
            <p:cNvPicPr>
              <a:picLocks noChangeAspect="1" noChangeArrowheads="1"/>
            </p:cNvPicPr>
            <p:nvPr/>
          </p:nvPicPr>
          <p:blipFill>
            <a:blip r:embed="rId5" cstate="print"/>
            <a:srcRect/>
            <a:stretch>
              <a:fillRect/>
            </a:stretch>
          </p:blipFill>
          <p:spPr bwMode="auto">
            <a:xfrm>
              <a:off x="3779980" y="3735712"/>
              <a:ext cx="947656" cy="273843"/>
            </a:xfrm>
            <a:prstGeom prst="rect">
              <a:avLst/>
            </a:prstGeom>
            <a:noFill/>
            <a:ln w="9525">
              <a:noFill/>
              <a:miter lim="800000"/>
              <a:headEnd/>
              <a:tailEnd/>
            </a:ln>
          </p:spPr>
        </p:pic>
        <p:pic>
          <p:nvPicPr>
            <p:cNvPr id="14" name="図 13"/>
            <p:cNvPicPr>
              <a:picLocks noChangeAspect="1"/>
            </p:cNvPicPr>
            <p:nvPr/>
          </p:nvPicPr>
          <p:blipFill>
            <a:blip r:embed="rId6" cstate="print"/>
            <a:stretch>
              <a:fillRect/>
            </a:stretch>
          </p:blipFill>
          <p:spPr>
            <a:xfrm>
              <a:off x="2490595" y="4183324"/>
              <a:ext cx="1230305" cy="726892"/>
            </a:xfrm>
            <a:prstGeom prst="rect">
              <a:avLst/>
            </a:prstGeom>
          </p:spPr>
        </p:pic>
        <p:sp>
          <p:nvSpPr>
            <p:cNvPr id="15" name="正方形/長方形 14"/>
            <p:cNvSpPr/>
            <p:nvPr/>
          </p:nvSpPr>
          <p:spPr>
            <a:xfrm>
              <a:off x="2334979" y="2711502"/>
              <a:ext cx="3760809" cy="249563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lstStyle/>
            <a:p>
              <a:pPr algn="ctr"/>
              <a:r>
                <a:rPr lang="en-US" altLang="ja-JP" sz="1662"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Links with other data</a:t>
              </a:r>
              <a:endParaRPr lang="ja-JP" altLang="en-US" sz="1662"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図 15"/>
            <p:cNvPicPr>
              <a:picLocks noChangeAspect="1"/>
            </p:cNvPicPr>
            <p:nvPr/>
          </p:nvPicPr>
          <p:blipFill>
            <a:blip r:embed="rId7" cstate="print"/>
            <a:stretch>
              <a:fillRect/>
            </a:stretch>
          </p:blipFill>
          <p:spPr>
            <a:xfrm>
              <a:off x="2551003" y="3067985"/>
              <a:ext cx="1061076" cy="697885"/>
            </a:xfrm>
            <a:prstGeom prst="rect">
              <a:avLst/>
            </a:prstGeom>
          </p:spPr>
        </p:pic>
        <p:pic>
          <p:nvPicPr>
            <p:cNvPr id="17" name="図 16"/>
            <p:cNvPicPr>
              <a:picLocks noChangeAspect="1"/>
            </p:cNvPicPr>
            <p:nvPr/>
          </p:nvPicPr>
          <p:blipFill>
            <a:blip r:embed="rId8" cstate="print"/>
            <a:stretch>
              <a:fillRect/>
            </a:stretch>
          </p:blipFill>
          <p:spPr>
            <a:xfrm>
              <a:off x="4888140" y="3024660"/>
              <a:ext cx="1056326" cy="711052"/>
            </a:xfrm>
            <a:prstGeom prst="rect">
              <a:avLst/>
            </a:prstGeom>
          </p:spPr>
        </p:pic>
        <p:sp>
          <p:nvSpPr>
            <p:cNvPr id="18" name="テキスト ボックス 17"/>
            <p:cNvSpPr txBox="1"/>
            <p:nvPr/>
          </p:nvSpPr>
          <p:spPr>
            <a:xfrm>
              <a:off x="2799521" y="3649871"/>
              <a:ext cx="576064" cy="148409"/>
            </a:xfrm>
            <a:prstGeom prst="rect">
              <a:avLst/>
            </a:prstGeom>
            <a:noFill/>
          </p:spPr>
          <p:txBody>
            <a:bodyPr wrap="square" rtlCol="0">
              <a:spAutoFit/>
            </a:bodyPr>
            <a:lstStyle/>
            <a:p>
              <a:pPr algn="ctr"/>
              <a:r>
                <a:rPr lang="en-US" altLang="ja-JP" sz="1015"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IMF</a:t>
              </a:r>
              <a:endParaRPr lang="ja-JP" altLang="en-US" sz="1015"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テキスト ボックス 18"/>
            <p:cNvSpPr txBox="1"/>
            <p:nvPr/>
          </p:nvSpPr>
          <p:spPr>
            <a:xfrm>
              <a:off x="5142098" y="3620992"/>
              <a:ext cx="576064" cy="148409"/>
            </a:xfrm>
            <a:prstGeom prst="rect">
              <a:avLst/>
            </a:prstGeom>
            <a:noFill/>
          </p:spPr>
          <p:txBody>
            <a:bodyPr wrap="square" rtlCol="0">
              <a:spAutoFit/>
            </a:bodyPr>
            <a:lstStyle/>
            <a:p>
              <a:pPr algn="ctr"/>
              <a:r>
                <a:rPr lang="en-US" altLang="ja-JP" sz="1015"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OECD</a:t>
              </a:r>
              <a:endParaRPr lang="ja-JP" altLang="en-US" sz="1015"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2591157" y="4870104"/>
              <a:ext cx="1008112" cy="190756"/>
            </a:xfrm>
            <a:prstGeom prst="rect">
              <a:avLst/>
            </a:prstGeom>
            <a:noFill/>
          </p:spPr>
          <p:txBody>
            <a:bodyPr wrap="square" rtlCol="0">
              <a:spAutoFit/>
            </a:bodyPr>
            <a:lstStyle/>
            <a:p>
              <a:pPr algn="ctr"/>
              <a:r>
                <a:rPr lang="en-US" altLang="ja-JP" sz="738"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Local governments</a:t>
              </a:r>
              <a:r>
                <a:rPr lang="ja-JP" altLang="en-US" sz="738" b="1" dirty="0" err="1">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738"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altLang="ja-JP" sz="738"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local public organization</a:t>
              </a:r>
            </a:p>
          </p:txBody>
        </p:sp>
        <p:sp>
          <p:nvSpPr>
            <p:cNvPr id="21" name="テキスト ボックス 20"/>
            <p:cNvSpPr txBox="1"/>
            <p:nvPr/>
          </p:nvSpPr>
          <p:spPr>
            <a:xfrm>
              <a:off x="4647535" y="4879579"/>
              <a:ext cx="1008112" cy="122946"/>
            </a:xfrm>
            <a:prstGeom prst="rect">
              <a:avLst/>
            </a:prstGeom>
            <a:noFill/>
          </p:spPr>
          <p:txBody>
            <a:bodyPr wrap="square" rtlCol="0">
              <a:spAutoFit/>
            </a:bodyPr>
            <a:lstStyle/>
            <a:p>
              <a:pPr algn="ctr"/>
              <a:r>
                <a:rPr lang="en-US" altLang="ja-JP" sz="738"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Data catalog </a:t>
              </a:r>
            </a:p>
          </p:txBody>
        </p:sp>
        <p:cxnSp>
          <p:nvCxnSpPr>
            <p:cNvPr id="22" name="直線コネクタ 21"/>
            <p:cNvCxnSpPr/>
            <p:nvPr/>
          </p:nvCxnSpPr>
          <p:spPr>
            <a:xfrm flipV="1">
              <a:off x="4631949" y="3533329"/>
              <a:ext cx="256191" cy="211297"/>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直線コネクタ 22"/>
            <p:cNvCxnSpPr/>
            <p:nvPr/>
          </p:nvCxnSpPr>
          <p:spPr>
            <a:xfrm flipH="1" flipV="1">
              <a:off x="3612079" y="3533329"/>
              <a:ext cx="253958" cy="193229"/>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直線コネクタ 23"/>
            <p:cNvCxnSpPr/>
            <p:nvPr/>
          </p:nvCxnSpPr>
          <p:spPr>
            <a:xfrm flipH="1">
              <a:off x="3720900" y="4005703"/>
              <a:ext cx="342271" cy="250261"/>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直線コネクタ 25"/>
            <p:cNvCxnSpPr/>
            <p:nvPr/>
          </p:nvCxnSpPr>
          <p:spPr>
            <a:xfrm>
              <a:off x="4454929" y="4005703"/>
              <a:ext cx="177020" cy="133522"/>
            </a:xfrm>
            <a:prstGeom prst="line">
              <a:avLst/>
            </a:prstGeom>
          </p:spPr>
          <p:style>
            <a:lnRef idx="1">
              <a:schemeClr val="accent2"/>
            </a:lnRef>
            <a:fillRef idx="0">
              <a:schemeClr val="accent2"/>
            </a:fillRef>
            <a:effectRef idx="0">
              <a:schemeClr val="accent2"/>
            </a:effectRef>
            <a:fontRef idx="minor">
              <a:schemeClr val="tx1"/>
            </a:fontRef>
          </p:style>
        </p:cxnSp>
      </p:grpSp>
      <p:sp>
        <p:nvSpPr>
          <p:cNvPr id="5" name="テキスト ボックス 4"/>
          <p:cNvSpPr txBox="1"/>
          <p:nvPr/>
        </p:nvSpPr>
        <p:spPr>
          <a:xfrm>
            <a:off x="3087438" y="1626891"/>
            <a:ext cx="5753418" cy="433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en-US" altLang="ja-JP" sz="1108" dirty="0">
                <a:latin typeface="メイリオ" panose="020B0604030504040204" pitchFamily="50" charset="-128"/>
                <a:ea typeface="メイリオ" panose="020B0604030504040204" pitchFamily="50" charset="-128"/>
                <a:cs typeface="メイリオ" panose="020B0604030504040204" pitchFamily="50" charset="-128"/>
              </a:rPr>
              <a:t>Defining data uniquely in the Internet by (URI), and expressing relationships by links.</a:t>
            </a:r>
            <a:endParaRPr kumimoji="1" lang="ja-JP" altLang="en-US" sz="1108"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7" name="正方形/長方形 1086"/>
          <p:cNvSpPr/>
          <p:nvPr/>
        </p:nvSpPr>
        <p:spPr>
          <a:xfrm>
            <a:off x="219505" y="1054243"/>
            <a:ext cx="2699980" cy="520294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en-US" altLang="ja-JP" sz="1662"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altLang="ja-JP" sz="1662"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Applications will be standardized</a:t>
            </a:r>
            <a:endParaRPr lang="ja-JP" altLang="en-US" sz="1662"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endParaRPr kumimoji="1" lang="ja-JP" altLang="en-US" sz="1662" dirty="0"/>
          </a:p>
        </p:txBody>
      </p:sp>
      <p:sp>
        <p:nvSpPr>
          <p:cNvPr id="1088" name="角丸四角形 1087"/>
          <p:cNvSpPr/>
          <p:nvPr/>
        </p:nvSpPr>
        <p:spPr>
          <a:xfrm>
            <a:off x="572572" y="2186347"/>
            <a:ext cx="1946768" cy="8320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292" dirty="0">
                <a:latin typeface="メイリオ" panose="020B0604030504040204" pitchFamily="50" charset="-128"/>
                <a:ea typeface="メイリオ" panose="020B0604030504040204" pitchFamily="50" charset="-128"/>
                <a:cs typeface="メイリオ" panose="020B0604030504040204" pitchFamily="50" charset="-128"/>
              </a:rPr>
              <a:t>Data are standardized</a:t>
            </a:r>
          </a:p>
          <a:p>
            <a:pPr algn="ctr"/>
            <a:r>
              <a:rPr lang="en-US" altLang="ja-JP" sz="923" dirty="0">
                <a:latin typeface="メイリオ" panose="020B0604030504040204" pitchFamily="50" charset="-128"/>
                <a:ea typeface="メイリオ" panose="020B0604030504040204" pitchFamily="50" charset="-128"/>
                <a:cs typeface="メイリオ" panose="020B0604030504040204" pitchFamily="50" charset="-128"/>
              </a:rPr>
              <a:t>(Use of international standards (RDF</a:t>
            </a:r>
            <a:r>
              <a:rPr lang="en-US" altLang="ja-JP" sz="923" baseline="30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923"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923"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9" name="角丸四角形 128"/>
          <p:cNvSpPr/>
          <p:nvPr/>
        </p:nvSpPr>
        <p:spPr>
          <a:xfrm>
            <a:off x="572572" y="3262998"/>
            <a:ext cx="1946768" cy="8320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292" dirty="0">
                <a:latin typeface="メイリオ" panose="020B0604030504040204" pitchFamily="50" charset="-128"/>
                <a:ea typeface="メイリオ" panose="020B0604030504040204" pitchFamily="50" charset="-128"/>
                <a:cs typeface="メイリオ" panose="020B0604030504040204" pitchFamily="50" charset="-128"/>
              </a:rPr>
              <a:t>Access procedures are standardized.</a:t>
            </a:r>
          </a:p>
          <a:p>
            <a:pPr algn="ctr"/>
            <a:r>
              <a:rPr lang="en-US" altLang="ja-JP" sz="923" dirty="0">
                <a:latin typeface="メイリオ" panose="020B0604030504040204" pitchFamily="50" charset="-128"/>
                <a:ea typeface="メイリオ" panose="020B0604030504040204" pitchFamily="50" charset="-128"/>
                <a:cs typeface="メイリオ" panose="020B0604030504040204" pitchFamily="50" charset="-128"/>
              </a:rPr>
              <a:t>(Use of international standards (SPARQL</a:t>
            </a:r>
            <a:r>
              <a:rPr lang="en-US" altLang="ja-JP" sz="923" baseline="300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923"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923"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9" name="テキスト ボックス 1088"/>
          <p:cNvSpPr txBox="1"/>
          <p:nvPr/>
        </p:nvSpPr>
        <p:spPr>
          <a:xfrm>
            <a:off x="4915377" y="5955749"/>
            <a:ext cx="4079322" cy="262892"/>
          </a:xfrm>
          <a:prstGeom prst="rect">
            <a:avLst/>
          </a:prstGeom>
          <a:noFill/>
        </p:spPr>
        <p:txBody>
          <a:bodyPr wrap="square" rtlCol="0">
            <a:spAutoFit/>
          </a:bodyPr>
          <a:lstStyle/>
          <a:p>
            <a:r>
              <a:rPr lang="en-US" altLang="ja-JP" sz="554" dirty="0">
                <a:latin typeface="メイリオ" panose="020B0604030504040204" pitchFamily="50" charset="-128"/>
                <a:ea typeface="メイリオ" panose="020B0604030504040204" pitchFamily="50" charset="-128"/>
                <a:cs typeface="メイリオ" panose="020B0604030504040204" pitchFamily="50" charset="-128"/>
              </a:rPr>
              <a:t>Linking Open Data cloud diagram 2014, by Max </a:t>
            </a:r>
            <a:r>
              <a:rPr lang="en-US" altLang="ja-JP" sz="554" dirty="0" err="1">
                <a:latin typeface="メイリオ" panose="020B0604030504040204" pitchFamily="50" charset="-128"/>
                <a:ea typeface="メイリオ" panose="020B0604030504040204" pitchFamily="50" charset="-128"/>
                <a:cs typeface="メイリオ" panose="020B0604030504040204" pitchFamily="50" charset="-128"/>
              </a:rPr>
              <a:t>Schmachtenberg</a:t>
            </a:r>
            <a:r>
              <a:rPr lang="en-US" altLang="ja-JP" sz="554" dirty="0">
                <a:latin typeface="メイリオ" panose="020B0604030504040204" pitchFamily="50" charset="-128"/>
                <a:ea typeface="メイリオ" panose="020B0604030504040204" pitchFamily="50" charset="-128"/>
                <a:cs typeface="メイリオ" panose="020B0604030504040204" pitchFamily="50" charset="-128"/>
              </a:rPr>
              <a:t>, Christian </a:t>
            </a:r>
            <a:r>
              <a:rPr lang="en-US" altLang="ja-JP" sz="554" dirty="0" err="1">
                <a:latin typeface="メイリオ" panose="020B0604030504040204" pitchFamily="50" charset="-128"/>
                <a:ea typeface="メイリオ" panose="020B0604030504040204" pitchFamily="50" charset="-128"/>
                <a:cs typeface="メイリオ" panose="020B0604030504040204" pitchFamily="50" charset="-128"/>
              </a:rPr>
              <a:t>Bizer</a:t>
            </a:r>
            <a:r>
              <a:rPr lang="en-US" altLang="ja-JP" sz="554" dirty="0">
                <a:latin typeface="メイリオ" panose="020B0604030504040204" pitchFamily="50" charset="-128"/>
                <a:ea typeface="メイリオ" panose="020B0604030504040204" pitchFamily="50" charset="-128"/>
                <a:cs typeface="メイリオ" panose="020B0604030504040204" pitchFamily="50" charset="-128"/>
              </a:rPr>
              <a:t>, Anja </a:t>
            </a:r>
            <a:r>
              <a:rPr lang="en-US" altLang="ja-JP" sz="554" dirty="0" err="1">
                <a:latin typeface="メイリオ" panose="020B0604030504040204" pitchFamily="50" charset="-128"/>
                <a:ea typeface="メイリオ" panose="020B0604030504040204" pitchFamily="50" charset="-128"/>
                <a:cs typeface="メイリオ" panose="020B0604030504040204" pitchFamily="50" charset="-128"/>
              </a:rPr>
              <a:t>Jentzsch</a:t>
            </a:r>
            <a:r>
              <a:rPr lang="en-US" altLang="ja-JP" sz="554" dirty="0">
                <a:latin typeface="メイリオ" panose="020B0604030504040204" pitchFamily="50" charset="-128"/>
                <a:ea typeface="メイリオ" panose="020B0604030504040204" pitchFamily="50" charset="-128"/>
                <a:cs typeface="メイリオ" panose="020B0604030504040204" pitchFamily="50" charset="-128"/>
              </a:rPr>
              <a:t> and Richard </a:t>
            </a:r>
            <a:r>
              <a:rPr lang="en-US" altLang="ja-JP" sz="554" dirty="0" err="1">
                <a:latin typeface="メイリオ" panose="020B0604030504040204" pitchFamily="50" charset="-128"/>
                <a:ea typeface="メイリオ" panose="020B0604030504040204" pitchFamily="50" charset="-128"/>
                <a:cs typeface="メイリオ" panose="020B0604030504040204" pitchFamily="50" charset="-128"/>
              </a:rPr>
              <a:t>Cyganiak</a:t>
            </a:r>
            <a:r>
              <a:rPr lang="en-US" altLang="ja-JP" sz="554"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554" dirty="0">
                <a:latin typeface="メイリオ" panose="020B0604030504040204" pitchFamily="50" charset="-128"/>
                <a:ea typeface="メイリオ" panose="020B0604030504040204" pitchFamily="50" charset="-128"/>
                <a:cs typeface="メイリオ" panose="020B0604030504040204" pitchFamily="50" charset="-128"/>
                <a:hlinkClick r:id="rId9"/>
              </a:rPr>
              <a:t>http://lod-cloud.net/</a:t>
            </a:r>
            <a:r>
              <a:rPr lang="en-US" altLang="ja-JP" sz="554" dirty="0">
                <a:latin typeface="メイリオ" panose="020B0604030504040204" pitchFamily="50" charset="-128"/>
                <a:ea typeface="メイリオ" panose="020B0604030504040204" pitchFamily="50" charset="-128"/>
                <a:cs typeface="メイリオ" panose="020B0604030504040204" pitchFamily="50" charset="-128"/>
              </a:rPr>
              <a:t> CC BY-SA</a:t>
            </a:r>
            <a:endParaRPr kumimoji="1" lang="ja-JP" altLang="en-US" sz="554"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219506" y="4542690"/>
            <a:ext cx="2544164" cy="1619615"/>
          </a:xfrm>
          <a:prstGeom prst="rect">
            <a:avLst/>
          </a:prstGeom>
          <a:noFill/>
        </p:spPr>
        <p:txBody>
          <a:bodyPr wrap="square" lIns="84332" tIns="42166" rIns="84332" bIns="42166">
            <a:spAutoFit/>
          </a:bodyPr>
          <a:lstStyle/>
          <a:p>
            <a:pPr>
              <a:defRPr/>
            </a:pPr>
            <a:r>
              <a:rPr lang="en-US" altLang="ja-JP" sz="1108" baseline="300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108"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RDF(Resource Description Framework ): A unified framework recommended by W3C (1999/02)  (an international body which promotes to standardize techniques used on web.</a:t>
            </a:r>
          </a:p>
          <a:p>
            <a:pPr>
              <a:defRPr/>
            </a:pPr>
            <a:r>
              <a:rPr lang="en-US" altLang="ja-JP" sz="1108"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08" baseline="300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108"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SPARQL:</a:t>
            </a:r>
            <a:r>
              <a:rPr lang="ja-JP" altLang="en-US" sz="1108"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08"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 language recommended by W3C</a:t>
            </a:r>
            <a:r>
              <a:rPr lang="ja-JP" altLang="en-US" sz="1108"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08"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(2008/01) to search RDF.</a:t>
            </a:r>
          </a:p>
        </p:txBody>
      </p:sp>
      <p:sp>
        <p:nvSpPr>
          <p:cNvPr id="30" name="角丸四角形 29"/>
          <p:cNvSpPr/>
          <p:nvPr/>
        </p:nvSpPr>
        <p:spPr>
          <a:xfrm>
            <a:off x="5418402" y="1060515"/>
            <a:ext cx="3422454" cy="387892"/>
          </a:xfrm>
          <a:prstGeom prst="roundRect">
            <a:avLst/>
          </a:prstGeom>
        </p:spPr>
        <p:style>
          <a:lnRef idx="1">
            <a:schemeClr val="accent4"/>
          </a:lnRef>
          <a:fillRef idx="2">
            <a:schemeClr val="accent4"/>
          </a:fillRef>
          <a:effectRef idx="1">
            <a:schemeClr val="accent4"/>
          </a:effectRef>
          <a:fontRef idx="minor">
            <a:schemeClr val="dk1"/>
          </a:fontRef>
        </p:style>
        <p:txBody>
          <a:bodyPr lIns="71682" tIns="35841" rIns="71682" bIns="35841" spcCol="0" rtlCol="0" anchor="ctr"/>
          <a:lstStyle/>
          <a:p>
            <a:pPr lvl="0" algn="ctr"/>
            <a:r>
              <a:rPr lang="en-US" altLang="ja-JP" sz="1662" dirty="0">
                <a:solidFill>
                  <a:prstClr val="black"/>
                </a:solidFill>
                <a:latin typeface="Franklin Gothic Medium"/>
              </a:rPr>
              <a:t>Merits as LOD of statistical data</a:t>
            </a:r>
          </a:p>
        </p:txBody>
      </p:sp>
      <p:sp>
        <p:nvSpPr>
          <p:cNvPr id="3" name="日付プレースホルダー 2">
            <a:extLst>
              <a:ext uri="{FF2B5EF4-FFF2-40B4-BE49-F238E27FC236}">
                <a16:creationId xmlns:a16="http://schemas.microsoft.com/office/drawing/2014/main" id="{F512FD50-AF5D-425B-80A2-165F12346324}"/>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723938C9-3A12-4E75-BAE4-72D7673D0026}"/>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116545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2</a:t>
            </a:fld>
            <a:endParaRPr lang="ja-JP" altLang="en-US" dirty="0"/>
          </a:p>
        </p:txBody>
      </p:sp>
      <p:sp>
        <p:nvSpPr>
          <p:cNvPr id="12" name="テキスト ボックス 11"/>
          <p:cNvSpPr txBox="1"/>
          <p:nvPr/>
        </p:nvSpPr>
        <p:spPr>
          <a:xfrm>
            <a:off x="185051" y="969650"/>
            <a:ext cx="8472035" cy="3160481"/>
          </a:xfrm>
          <a:prstGeom prst="rect">
            <a:avLst/>
          </a:prstGeom>
          <a:noFill/>
        </p:spPr>
        <p:txBody>
          <a:bodyPr wrap="square" rtlCol="0">
            <a:spAutoFit/>
          </a:bodyPr>
          <a:lstStyle/>
          <a:p>
            <a:r>
              <a:rPr lang="en-US" altLang="ja-JP" sz="3323"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rPr>
              <a:t>Ⅰ</a:t>
            </a:r>
            <a:r>
              <a:rPr kumimoji="1" lang="en-US" altLang="ja-JP" sz="3323"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323" dirty="0">
                <a:latin typeface="メイリオ" panose="020B0604030504040204" pitchFamily="50" charset="-128"/>
                <a:ea typeface="メイリオ" panose="020B0604030504040204" pitchFamily="50" charset="-128"/>
                <a:cs typeface="メイリオ" panose="020B0604030504040204" pitchFamily="50" charset="-128"/>
              </a:rPr>
              <a:t>Big data era in Official Statistics</a:t>
            </a:r>
          </a:p>
          <a:p>
            <a:r>
              <a:rPr lang="en-US" altLang="ja-JP" sz="3323"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rPr>
              <a:t>Ⅱ</a:t>
            </a:r>
            <a:r>
              <a:rPr lang="ja-JP" altLang="en-US" sz="3323" dirty="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323" dirty="0">
                <a:latin typeface="メイリオ" panose="020B0604030504040204" pitchFamily="50" charset="-128"/>
                <a:ea typeface="メイリオ" panose="020B0604030504040204" pitchFamily="50" charset="-128"/>
                <a:cs typeface="メイリオ" panose="020B0604030504040204" pitchFamily="50" charset="-128"/>
              </a:rPr>
              <a:t>Utilization of </a:t>
            </a:r>
            <a:r>
              <a:rPr kumimoji="1" lang="en-US" altLang="ja-JP" sz="3323"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New Input</a:t>
            </a:r>
            <a:endParaRPr lang="en-US" altLang="ja-JP" sz="3323"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323"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rPr>
              <a:t>Ⅲ</a:t>
            </a:r>
            <a:r>
              <a:rPr kumimoji="1" lang="en-US" altLang="ja-JP" sz="3323" dirty="0">
                <a:latin typeface="メイリオ" panose="020B0604030504040204" pitchFamily="50" charset="-128"/>
                <a:ea typeface="メイリオ" panose="020B0604030504040204" pitchFamily="50" charset="-128"/>
                <a:cs typeface="メイリオ" panose="020B0604030504040204" pitchFamily="50" charset="-128"/>
              </a:rPr>
              <a:t> Production of </a:t>
            </a:r>
            <a:r>
              <a:rPr kumimoji="1" lang="en-US" altLang="ja-JP" sz="3323"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New Output</a:t>
            </a:r>
          </a:p>
          <a:p>
            <a:r>
              <a:rPr kumimoji="1" lang="en-US" altLang="ja-JP" sz="3323" b="1" dirty="0">
                <a:solidFill>
                  <a:schemeClr val="accent4"/>
                </a:solidFill>
                <a:latin typeface="メイリオ" panose="020B0604030504040204" pitchFamily="50" charset="-128"/>
                <a:ea typeface="メイリオ" panose="020B0604030504040204" pitchFamily="50" charset="-128"/>
                <a:cs typeface="メイリオ" panose="020B0604030504040204" pitchFamily="50" charset="-128"/>
              </a:rPr>
              <a:t>Ⅳ</a:t>
            </a:r>
            <a:r>
              <a:rPr kumimoji="1" lang="ja-JP" altLang="en-US" sz="3323" dirty="0">
                <a:solidFill>
                  <a:schemeClr val="accent4"/>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323" dirty="0">
                <a:latin typeface="メイリオ" panose="020B0604030504040204" pitchFamily="50" charset="-128"/>
                <a:ea typeface="メイリオ" panose="020B0604030504040204" pitchFamily="50" charset="-128"/>
                <a:cs typeface="メイリオ" panose="020B0604030504040204" pitchFamily="50" charset="-128"/>
              </a:rPr>
              <a:t>What</a:t>
            </a:r>
            <a:r>
              <a:rPr kumimoji="1" lang="ja-JP" altLang="en-US" sz="3323" dirty="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323" dirty="0">
                <a:latin typeface="メイリオ" panose="020B0604030504040204" pitchFamily="50" charset="-128"/>
                <a:ea typeface="メイリオ" panose="020B0604030504040204" pitchFamily="50" charset="-128"/>
                <a:cs typeface="メイリオ" panose="020B0604030504040204" pitchFamily="50" charset="-128"/>
              </a:rPr>
              <a:t>we can do </a:t>
            </a:r>
            <a:br>
              <a:rPr kumimoji="1" lang="en-US" altLang="ja-JP" sz="3323"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3323" dirty="0">
                <a:latin typeface="メイリオ" panose="020B0604030504040204" pitchFamily="50" charset="-128"/>
                <a:ea typeface="メイリオ" panose="020B0604030504040204" pitchFamily="50" charset="-128"/>
                <a:cs typeface="メイリオ" panose="020B0604030504040204" pitchFamily="50" charset="-128"/>
              </a:rPr>
              <a:t>                 in an </a:t>
            </a:r>
            <a:r>
              <a:rPr kumimoji="1" lang="en-US" altLang="ja-JP" sz="3323"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Onsite Facility</a:t>
            </a:r>
          </a:p>
          <a:p>
            <a:r>
              <a:rPr lang="en-US" altLang="ja-JP" sz="3323" dirty="0">
                <a:solidFill>
                  <a:schemeClr val="accent4"/>
                </a:solidFill>
                <a:latin typeface="メイリオ" panose="020B0604030504040204" pitchFamily="50" charset="-128"/>
                <a:ea typeface="メイリオ" panose="020B0604030504040204" pitchFamily="50" charset="-128"/>
                <a:cs typeface="メイリオ" panose="020B0604030504040204" pitchFamily="50" charset="-128"/>
              </a:rPr>
              <a:t>Ⅴ</a:t>
            </a:r>
            <a:r>
              <a:rPr lang="en-US" altLang="ja-JP" sz="3323" dirty="0">
                <a:latin typeface="メイリオ" panose="020B0604030504040204" pitchFamily="50" charset="-128"/>
                <a:ea typeface="メイリオ" panose="020B0604030504040204" pitchFamily="50" charset="-128"/>
                <a:cs typeface="メイリオ" panose="020B0604030504040204" pitchFamily="50" charset="-128"/>
              </a:rPr>
              <a:t> Conclusion</a:t>
            </a:r>
            <a:endParaRPr kumimoji="1" lang="en-US" altLang="ja-JP" sz="3323"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0" y="339234"/>
            <a:ext cx="2356671" cy="546945"/>
          </a:xfrm>
          <a:prstGeom prst="rect">
            <a:avLst/>
          </a:prstGeom>
        </p:spPr>
        <p:txBody>
          <a:bodyPr wrap="none">
            <a:spAutoFit/>
          </a:bodyPr>
          <a:lstStyle/>
          <a:p>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CONTENTS</a:t>
            </a:r>
          </a:p>
        </p:txBody>
      </p:sp>
      <p:sp>
        <p:nvSpPr>
          <p:cNvPr id="2" name="日付プレースホルダー 1">
            <a:extLst>
              <a:ext uri="{FF2B5EF4-FFF2-40B4-BE49-F238E27FC236}">
                <a16:creationId xmlns:a16="http://schemas.microsoft.com/office/drawing/2014/main" id="{6B6DE260-732A-4BF1-8D02-D968ABF9B611}"/>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272CF9E9-6C54-4F8D-BAB7-9E705F29D607}"/>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2372711547"/>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2" name="正方形/長方形 1"/>
          <p:cNvSpPr/>
          <p:nvPr/>
        </p:nvSpPr>
        <p:spPr>
          <a:xfrm>
            <a:off x="0" y="339234"/>
            <a:ext cx="6600205" cy="546945"/>
          </a:xfrm>
          <a:prstGeom prst="rect">
            <a:avLst/>
          </a:prstGeom>
        </p:spPr>
        <p:txBody>
          <a:bodyPr wrap="none">
            <a:spAutoFit/>
          </a:bodyPr>
          <a:lstStyle/>
          <a:p>
            <a:r>
              <a:rPr lang="en-US" altLang="ja-JP" sz="2954" b="1" dirty="0">
                <a:solidFill>
                  <a:srgbClr val="FF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954" b="1" dirty="0">
                <a:solidFill>
                  <a:srgbClr val="FF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54" b="1" dirty="0">
                <a:solidFill>
                  <a:srgbClr val="FF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Different Micro Data Provision</a:t>
            </a:r>
          </a:p>
        </p:txBody>
      </p:sp>
      <p:sp>
        <p:nvSpPr>
          <p:cNvPr id="9" name="台形 8"/>
          <p:cNvSpPr/>
          <p:nvPr/>
        </p:nvSpPr>
        <p:spPr>
          <a:xfrm>
            <a:off x="650333" y="4522153"/>
            <a:ext cx="3855198" cy="1237068"/>
          </a:xfrm>
          <a:prstGeom prst="trapezoid">
            <a:avLst>
              <a:gd name="adj" fmla="val 46119"/>
            </a:avLst>
          </a:prstGeom>
          <a:solidFill>
            <a:schemeClr val="accent4">
              <a:lumMod val="60000"/>
              <a:lumOff val="4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923" dirty="0"/>
          </a:p>
        </p:txBody>
      </p:sp>
      <p:sp>
        <p:nvSpPr>
          <p:cNvPr id="10" name="台形 9"/>
          <p:cNvSpPr/>
          <p:nvPr/>
        </p:nvSpPr>
        <p:spPr>
          <a:xfrm>
            <a:off x="1248554" y="3156520"/>
            <a:ext cx="2658757" cy="1259597"/>
          </a:xfrm>
          <a:prstGeom prst="trapezoid">
            <a:avLst>
              <a:gd name="adj" fmla="val 46119"/>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923" dirty="0"/>
          </a:p>
        </p:txBody>
      </p:sp>
      <p:sp>
        <p:nvSpPr>
          <p:cNvPr id="11" name="二等辺三角形 10"/>
          <p:cNvSpPr/>
          <p:nvPr/>
        </p:nvSpPr>
        <p:spPr>
          <a:xfrm>
            <a:off x="1900436" y="1915851"/>
            <a:ext cx="1370754" cy="113463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923" dirty="0"/>
          </a:p>
        </p:txBody>
      </p:sp>
      <p:cxnSp>
        <p:nvCxnSpPr>
          <p:cNvPr id="13" name="直線矢印コネクタ 12"/>
          <p:cNvCxnSpPr/>
          <p:nvPr/>
        </p:nvCxnSpPr>
        <p:spPr>
          <a:xfrm>
            <a:off x="317989" y="6011370"/>
            <a:ext cx="4675349"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317989" y="1755752"/>
            <a:ext cx="0" cy="400347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rot="16200000">
            <a:off x="776619" y="1826936"/>
            <a:ext cx="866584" cy="1439896"/>
          </a:xfrm>
          <a:prstGeom prst="rect">
            <a:avLst/>
          </a:prstGeom>
          <a:noFill/>
        </p:spPr>
        <p:txBody>
          <a:bodyPr vert="eaVert" wrap="square" rtlCol="0">
            <a:spAutoFit/>
          </a:bodyPr>
          <a:lstStyle/>
          <a:p>
            <a:r>
              <a:rPr lang="en-US" altLang="ja-JP" sz="1477" dirty="0">
                <a:latin typeface="Franklin Gothic Medium"/>
                <a:cs typeface="Franklin Gothic Medium"/>
              </a:rPr>
              <a:t>Level of</a:t>
            </a:r>
          </a:p>
          <a:p>
            <a:r>
              <a:rPr lang="en-US" altLang="ja-JP" sz="1477" dirty="0">
                <a:latin typeface="Franklin Gothic Medium"/>
                <a:cs typeface="Franklin Gothic Medium"/>
              </a:rPr>
              <a:t>usage</a:t>
            </a:r>
          </a:p>
          <a:p>
            <a:r>
              <a:rPr lang="en-US" altLang="ja-JP" sz="1477" dirty="0">
                <a:latin typeface="Franklin Gothic Medium"/>
                <a:cs typeface="Franklin Gothic Medium"/>
              </a:rPr>
              <a:t>requirement</a:t>
            </a:r>
          </a:p>
        </p:txBody>
      </p:sp>
      <p:sp>
        <p:nvSpPr>
          <p:cNvPr id="16" name="テキスト ボックス 15"/>
          <p:cNvSpPr txBox="1"/>
          <p:nvPr/>
        </p:nvSpPr>
        <p:spPr>
          <a:xfrm>
            <a:off x="489963" y="6136938"/>
            <a:ext cx="4015568" cy="319639"/>
          </a:xfrm>
          <a:prstGeom prst="rect">
            <a:avLst/>
          </a:prstGeom>
          <a:noFill/>
        </p:spPr>
        <p:txBody>
          <a:bodyPr wrap="square" rtlCol="0">
            <a:spAutoFit/>
          </a:bodyPr>
          <a:lstStyle/>
          <a:p>
            <a:pPr algn="ctr"/>
            <a:r>
              <a:rPr lang="en-US" altLang="ja-JP" sz="1477" dirty="0">
                <a:latin typeface="Franklin Gothic Medium"/>
                <a:cs typeface="Franklin Gothic Medium"/>
              </a:rPr>
              <a:t>Range of users</a:t>
            </a:r>
          </a:p>
        </p:txBody>
      </p:sp>
      <p:sp>
        <p:nvSpPr>
          <p:cNvPr id="12" name="テキスト ボックス 11"/>
          <p:cNvSpPr txBox="1"/>
          <p:nvPr/>
        </p:nvSpPr>
        <p:spPr>
          <a:xfrm>
            <a:off x="1580899" y="4970226"/>
            <a:ext cx="2326412" cy="348109"/>
          </a:xfrm>
          <a:prstGeom prst="rect">
            <a:avLst/>
          </a:prstGeom>
          <a:noFill/>
        </p:spPr>
        <p:txBody>
          <a:bodyPr wrap="square" rtlCol="0">
            <a:spAutoFit/>
          </a:bodyPr>
          <a:lstStyle/>
          <a:p>
            <a:r>
              <a:rPr lang="en-US" altLang="ja-JP" sz="1662" dirty="0">
                <a:latin typeface="Franklin Gothic Medium"/>
                <a:cs typeface="Franklin Gothic Medium"/>
              </a:rPr>
              <a:t>Public use micro data </a:t>
            </a:r>
            <a:endParaRPr lang="ja-JP" altLang="en-US" sz="1662" dirty="0">
              <a:latin typeface="Franklin Gothic Medium"/>
              <a:cs typeface="Franklin Gothic Medium"/>
            </a:endParaRPr>
          </a:p>
        </p:txBody>
      </p:sp>
      <p:sp>
        <p:nvSpPr>
          <p:cNvPr id="21" name="テキスト ボックス 20"/>
          <p:cNvSpPr txBox="1"/>
          <p:nvPr/>
        </p:nvSpPr>
        <p:spPr>
          <a:xfrm>
            <a:off x="1900436" y="3526735"/>
            <a:ext cx="1462316" cy="603883"/>
          </a:xfrm>
          <a:prstGeom prst="rect">
            <a:avLst/>
          </a:prstGeom>
          <a:noFill/>
        </p:spPr>
        <p:txBody>
          <a:bodyPr wrap="square" rtlCol="0">
            <a:spAutoFit/>
          </a:bodyPr>
          <a:lstStyle/>
          <a:p>
            <a:pPr algn="ctr"/>
            <a:r>
              <a:rPr lang="en-US" altLang="ja-JP" sz="1662" dirty="0">
                <a:solidFill>
                  <a:sysClr val="windowText" lastClr="000000"/>
                </a:solidFill>
                <a:latin typeface="Franklin Gothic Medium"/>
                <a:cs typeface="Franklin Gothic Medium"/>
              </a:rPr>
              <a:t>Anonymized data</a:t>
            </a:r>
          </a:p>
        </p:txBody>
      </p:sp>
      <p:sp>
        <p:nvSpPr>
          <p:cNvPr id="22" name="テキスト ボックス 21"/>
          <p:cNvSpPr txBox="1"/>
          <p:nvPr/>
        </p:nvSpPr>
        <p:spPr>
          <a:xfrm>
            <a:off x="1854654" y="2437884"/>
            <a:ext cx="1462316" cy="603883"/>
          </a:xfrm>
          <a:prstGeom prst="rect">
            <a:avLst/>
          </a:prstGeom>
          <a:noFill/>
        </p:spPr>
        <p:txBody>
          <a:bodyPr wrap="square" rtlCol="0">
            <a:spAutoFit/>
          </a:bodyPr>
          <a:lstStyle/>
          <a:p>
            <a:pPr algn="ctr"/>
            <a:r>
              <a:rPr lang="en-US" altLang="ja-JP" sz="1662" dirty="0">
                <a:solidFill>
                  <a:sysClr val="windowText" lastClr="000000"/>
                </a:solidFill>
                <a:latin typeface="Franklin Gothic Medium"/>
                <a:cs typeface="Franklin Gothic Medium"/>
              </a:rPr>
              <a:t>Raw </a:t>
            </a:r>
          </a:p>
          <a:p>
            <a:pPr algn="ctr"/>
            <a:r>
              <a:rPr lang="en-US" altLang="ja-JP" sz="1662" dirty="0">
                <a:solidFill>
                  <a:sysClr val="windowText" lastClr="000000"/>
                </a:solidFill>
                <a:latin typeface="Franklin Gothic Medium"/>
                <a:cs typeface="Franklin Gothic Medium"/>
              </a:rPr>
              <a:t>data</a:t>
            </a:r>
          </a:p>
        </p:txBody>
      </p:sp>
      <p:sp>
        <p:nvSpPr>
          <p:cNvPr id="23" name="テキスト ボックス 22"/>
          <p:cNvSpPr txBox="1"/>
          <p:nvPr/>
        </p:nvSpPr>
        <p:spPr>
          <a:xfrm>
            <a:off x="191433" y="994485"/>
            <a:ext cx="8937607" cy="490134"/>
          </a:xfrm>
          <a:prstGeom prst="rect">
            <a:avLst/>
          </a:prstGeom>
          <a:noFill/>
        </p:spPr>
        <p:txBody>
          <a:bodyPr wrap="square" rtlCol="0">
            <a:spAutoFit/>
          </a:bodyPr>
          <a:lstStyle/>
          <a:p>
            <a:pPr marL="527552" indent="-527552">
              <a:buClr>
                <a:srgbClr val="FFC000"/>
              </a:buClr>
              <a:buFont typeface="Wingdings" panose="05000000000000000000" pitchFamily="2" charset="2"/>
              <a:buChar char="p"/>
            </a:pPr>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Provision of micro data by demand level of users </a:t>
            </a:r>
            <a:endParaRPr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角丸四角形 19"/>
          <p:cNvSpPr/>
          <p:nvPr/>
        </p:nvSpPr>
        <p:spPr>
          <a:xfrm>
            <a:off x="4959034" y="4522154"/>
            <a:ext cx="4066804" cy="1363651"/>
          </a:xfrm>
          <a:prstGeom prst="roundRect">
            <a:avLst/>
          </a:prstGeom>
          <a:ln/>
        </p:spPr>
        <p:style>
          <a:lnRef idx="2">
            <a:schemeClr val="accent1"/>
          </a:lnRef>
          <a:fillRef idx="1">
            <a:schemeClr val="lt1"/>
          </a:fillRef>
          <a:effectRef idx="0">
            <a:schemeClr val="accent1"/>
          </a:effectRef>
          <a:fontRef idx="minor">
            <a:schemeClr val="dk1"/>
          </a:fontRef>
        </p:style>
        <p:txBody>
          <a:bodyPr tIns="0" bIns="0" rtlCol="0" anchor="t" anchorCtr="0"/>
          <a:lstStyle/>
          <a:p>
            <a:pPr>
              <a:lnSpc>
                <a:spcPts val="1448"/>
              </a:lnSpc>
            </a:pPr>
            <a:r>
              <a:rPr lang="ja-JP" altLang="en-US"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①</a:t>
            </a:r>
            <a:r>
              <a:rPr lang="en-US" altLang="ja-JP"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Release of microdata files for public use</a:t>
            </a:r>
          </a:p>
          <a:p>
            <a:pPr>
              <a:lnSpc>
                <a:spcPts val="1448"/>
              </a:lnSpc>
            </a:pPr>
            <a:endPar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Beginners,</a:t>
            </a:r>
            <a:r>
              <a:rPr lang="ja-JP" altLang="en-US"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who want to know how to use micro data and want to analyze it simply and easily without any restriction.   </a:t>
            </a:r>
          </a:p>
          <a:p>
            <a:pPr>
              <a:lnSpc>
                <a:spcPts val="1448"/>
              </a:lnSpc>
            </a:pP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4" name="角丸四角形 23"/>
          <p:cNvSpPr/>
          <p:nvPr/>
        </p:nvSpPr>
        <p:spPr>
          <a:xfrm>
            <a:off x="4959034" y="3156521"/>
            <a:ext cx="4066804" cy="1259597"/>
          </a:xfrm>
          <a:prstGeom prst="roundRect">
            <a:avLst/>
          </a:prstGeom>
          <a:ln/>
        </p:spPr>
        <p:style>
          <a:lnRef idx="2">
            <a:schemeClr val="accent1"/>
          </a:lnRef>
          <a:fillRef idx="1">
            <a:schemeClr val="lt1"/>
          </a:fillRef>
          <a:effectRef idx="0">
            <a:schemeClr val="accent1"/>
          </a:effectRef>
          <a:fontRef idx="minor">
            <a:schemeClr val="dk1"/>
          </a:fontRef>
        </p:style>
        <p:txBody>
          <a:bodyPr tIns="0" bIns="0" rtlCol="0" anchor="t" anchorCtr="0"/>
          <a:lstStyle/>
          <a:p>
            <a:pPr>
              <a:lnSpc>
                <a:spcPts val="1448"/>
              </a:lnSpc>
            </a:pPr>
            <a:r>
              <a:rPr lang="ja-JP" altLang="en-US"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Provision of Anonymized data</a:t>
            </a:r>
          </a:p>
          <a:p>
            <a:pPr>
              <a:lnSpc>
                <a:spcPts val="1448"/>
              </a:lnSpc>
            </a:pPr>
            <a:endPar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Researchers who want to analyze micro data. Because anonymized micro data is provided with lower restrictions.</a:t>
            </a:r>
          </a:p>
          <a:p>
            <a:pPr>
              <a:lnSpc>
                <a:spcPts val="1448"/>
              </a:lnSpc>
            </a:pPr>
            <a:endPar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角丸四角形 24"/>
          <p:cNvSpPr/>
          <p:nvPr/>
        </p:nvSpPr>
        <p:spPr>
          <a:xfrm>
            <a:off x="4959034" y="1915851"/>
            <a:ext cx="4066804" cy="1156860"/>
          </a:xfrm>
          <a:prstGeom prst="roundRect">
            <a:avLst/>
          </a:prstGeom>
          <a:ln/>
        </p:spPr>
        <p:style>
          <a:lnRef idx="2">
            <a:schemeClr val="accent1"/>
          </a:lnRef>
          <a:fillRef idx="1">
            <a:schemeClr val="lt1"/>
          </a:fillRef>
          <a:effectRef idx="0">
            <a:schemeClr val="accent1"/>
          </a:effectRef>
          <a:fontRef idx="minor">
            <a:schemeClr val="dk1"/>
          </a:fontRef>
        </p:style>
        <p:txBody>
          <a:bodyPr tIns="0" bIns="0" rtlCol="0" anchor="t" anchorCtr="0"/>
          <a:lstStyle/>
          <a:p>
            <a:pPr>
              <a:lnSpc>
                <a:spcPts val="1448"/>
              </a:lnSpc>
            </a:pPr>
            <a:r>
              <a:rPr lang="ja-JP" altLang="en-US"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③</a:t>
            </a:r>
            <a:r>
              <a:rPr lang="en-US" altLang="ja-JP" sz="1477" b="1" u="sng"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On-site use of statistical microdata</a:t>
            </a:r>
          </a:p>
          <a:p>
            <a:pPr>
              <a:lnSpc>
                <a:spcPts val="1448"/>
              </a:lnSpc>
            </a:pPr>
            <a:endPar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ts val="1448"/>
              </a:lnSpc>
            </a:pP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Researchers who want to analyze micro data deeper even with strict restriction. </a:t>
            </a:r>
          </a:p>
          <a:p>
            <a:pPr>
              <a:lnSpc>
                <a:spcPts val="1448"/>
              </a:lnSpc>
            </a:pPr>
            <a:r>
              <a:rPr lang="en-US" altLang="ja-JP" sz="14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7" name="角丸四角形 26"/>
          <p:cNvSpPr/>
          <p:nvPr/>
        </p:nvSpPr>
        <p:spPr>
          <a:xfrm>
            <a:off x="1645163" y="1448492"/>
            <a:ext cx="1972862" cy="404576"/>
          </a:xfrm>
          <a:prstGeom prst="roundRect">
            <a:avLst/>
          </a:prstGeom>
          <a:solidFill>
            <a:schemeClr val="accent1">
              <a:lumMod val="40000"/>
              <a:lumOff val="60000"/>
            </a:schemeClr>
          </a:solidFill>
          <a:ln>
            <a:noFill/>
          </a:ln>
          <a:effectLst>
            <a:outerShdw blurRad="44450" dist="27940" dir="5400000" algn="ctr">
              <a:srgbClr val="000000">
                <a:alpha val="32000"/>
              </a:srgbClr>
            </a:outerShdw>
          </a:effectLst>
        </p:spPr>
        <p:style>
          <a:lnRef idx="1">
            <a:schemeClr val="accent4"/>
          </a:lnRef>
          <a:fillRef idx="2">
            <a:schemeClr val="accent4"/>
          </a:fillRef>
          <a:effectRef idx="1">
            <a:schemeClr val="accent4"/>
          </a:effectRef>
          <a:fontRef idx="minor">
            <a:schemeClr val="dk1"/>
          </a:fontRef>
        </p:style>
        <p:txBody>
          <a:bodyPr wrap="square" rtlCol="0" anchor="ctr"/>
          <a:lstStyle/>
          <a:p>
            <a:pPr algn="ctr"/>
            <a:r>
              <a:rPr lang="en-US" altLang="ja-JP" sz="1477" b="1" dirty="0">
                <a:solidFill>
                  <a:schemeClr val="tx1"/>
                </a:solidFill>
                <a:latin typeface="Calibri" panose="020F0502020204030204" pitchFamily="34" charset="0"/>
                <a:cs typeface="Calibri" panose="020F0502020204030204" pitchFamily="34" charset="0"/>
              </a:rPr>
              <a:t>Types of microdata</a:t>
            </a:r>
            <a:endParaRPr lang="ja-JP" altLang="en-US" sz="1477" b="1" dirty="0">
              <a:solidFill>
                <a:schemeClr val="tx1"/>
              </a:solidFill>
              <a:latin typeface="Calibri" panose="020F0502020204030204" pitchFamily="34" charset="0"/>
              <a:cs typeface="Calibri" panose="020F0502020204030204" pitchFamily="34" charset="0"/>
            </a:endParaRPr>
          </a:p>
        </p:txBody>
      </p:sp>
      <p:sp>
        <p:nvSpPr>
          <p:cNvPr id="28" name="下矢印 27"/>
          <p:cNvSpPr/>
          <p:nvPr/>
        </p:nvSpPr>
        <p:spPr>
          <a:xfrm rot="16200000">
            <a:off x="3791755" y="1781466"/>
            <a:ext cx="581264" cy="1530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29" name="下矢印 28"/>
          <p:cNvSpPr/>
          <p:nvPr/>
        </p:nvSpPr>
        <p:spPr>
          <a:xfrm rot="16200000">
            <a:off x="4086926" y="3254468"/>
            <a:ext cx="581264" cy="9404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30" name="下矢印 29"/>
          <p:cNvSpPr/>
          <p:nvPr/>
        </p:nvSpPr>
        <p:spPr>
          <a:xfrm rot="16200000">
            <a:off x="4302879" y="4731904"/>
            <a:ext cx="581264" cy="577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31" name="角丸四角形 30"/>
          <p:cNvSpPr/>
          <p:nvPr/>
        </p:nvSpPr>
        <p:spPr>
          <a:xfrm>
            <a:off x="5967848" y="1443686"/>
            <a:ext cx="2392881" cy="404576"/>
          </a:xfrm>
          <a:prstGeom prst="roundRect">
            <a:avLst/>
          </a:prstGeom>
          <a:solidFill>
            <a:schemeClr val="accent1">
              <a:lumMod val="40000"/>
              <a:lumOff val="60000"/>
            </a:schemeClr>
          </a:solidFill>
          <a:ln>
            <a:noFill/>
          </a:ln>
          <a:effectLst>
            <a:outerShdw blurRad="44450" dist="27940" dir="5400000" algn="ctr">
              <a:srgbClr val="000000">
                <a:alpha val="32000"/>
              </a:srgbClr>
            </a:outerShdw>
          </a:effectLst>
        </p:spPr>
        <p:style>
          <a:lnRef idx="1">
            <a:schemeClr val="accent4"/>
          </a:lnRef>
          <a:fillRef idx="2">
            <a:schemeClr val="accent4"/>
          </a:fillRef>
          <a:effectRef idx="1">
            <a:schemeClr val="accent4"/>
          </a:effectRef>
          <a:fontRef idx="minor">
            <a:schemeClr val="dk1"/>
          </a:fontRef>
        </p:style>
        <p:txBody>
          <a:bodyPr wrap="square" rtlCol="0" anchor="ctr"/>
          <a:lstStyle/>
          <a:p>
            <a:pPr algn="ctr"/>
            <a:r>
              <a:rPr lang="en-US" altLang="ja-JP" sz="1477" b="1" dirty="0">
                <a:solidFill>
                  <a:schemeClr val="tx1"/>
                </a:solidFill>
                <a:latin typeface="Calibri" panose="020F0502020204030204" pitchFamily="34" charset="0"/>
                <a:cs typeface="Calibri" panose="020F0502020204030204" pitchFamily="34" charset="0"/>
              </a:rPr>
              <a:t>Type</a:t>
            </a:r>
            <a:r>
              <a:rPr lang="ja-JP" altLang="en-US" sz="1477" b="1" dirty="0">
                <a:solidFill>
                  <a:schemeClr val="tx1"/>
                </a:solidFill>
                <a:latin typeface="Calibri" panose="020F0502020204030204" pitchFamily="34" charset="0"/>
                <a:cs typeface="Calibri" panose="020F0502020204030204" pitchFamily="34" charset="0"/>
              </a:rPr>
              <a:t> </a:t>
            </a:r>
            <a:r>
              <a:rPr lang="en-US" altLang="ja-JP" sz="1477" b="1" dirty="0">
                <a:solidFill>
                  <a:schemeClr val="tx1"/>
                </a:solidFill>
                <a:latin typeface="Calibri" panose="020F0502020204030204" pitchFamily="34" charset="0"/>
                <a:cs typeface="Calibri" panose="020F0502020204030204" pitchFamily="34" charset="0"/>
              </a:rPr>
              <a:t>of users &amp; services</a:t>
            </a:r>
            <a:endParaRPr lang="ja-JP" altLang="en-US" sz="1477" b="1" dirty="0">
              <a:solidFill>
                <a:schemeClr val="tx1"/>
              </a:solidFill>
              <a:latin typeface="Calibri" panose="020F0502020204030204" pitchFamily="34" charset="0"/>
              <a:cs typeface="Calibri" panose="020F0502020204030204" pitchFamily="34" charset="0"/>
            </a:endParaRPr>
          </a:p>
        </p:txBody>
      </p:sp>
      <p:sp>
        <p:nvSpPr>
          <p:cNvPr id="4" name="日付プレースホルダー 3">
            <a:extLst>
              <a:ext uri="{FF2B5EF4-FFF2-40B4-BE49-F238E27FC236}">
                <a16:creationId xmlns:a16="http://schemas.microsoft.com/office/drawing/2014/main" id="{0879BBEF-DA5D-4051-B04B-C9C41E229882}"/>
              </a:ext>
            </a:extLst>
          </p:cNvPr>
          <p:cNvSpPr>
            <a:spLocks noGrp="1"/>
          </p:cNvSpPr>
          <p:nvPr>
            <p:ph type="dt" sz="half" idx="10"/>
          </p:nvPr>
        </p:nvSpPr>
        <p:spPr/>
        <p:txBody>
          <a:bodyPr/>
          <a:lstStyle/>
          <a:p>
            <a:r>
              <a:rPr kumimoji="1" lang="en-US" altLang="ja-JP"/>
              <a:t>2020/1/9</a:t>
            </a:r>
            <a:endParaRPr kumimoji="1" lang="ja-JP" altLang="en-US"/>
          </a:p>
        </p:txBody>
      </p:sp>
      <p:sp>
        <p:nvSpPr>
          <p:cNvPr id="5" name="フッター プレースホルダー 4">
            <a:extLst>
              <a:ext uri="{FF2B5EF4-FFF2-40B4-BE49-F238E27FC236}">
                <a16:creationId xmlns:a16="http://schemas.microsoft.com/office/drawing/2014/main" id="{D8E9D168-2751-4F3A-92A3-DFDB6924B812}"/>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13160655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98D3ED8-99D0-4E1E-98B7-EABBED1C62A4}"/>
              </a:ext>
            </a:extLst>
          </p:cNvPr>
          <p:cNvSpPr>
            <a:spLocks noGrp="1"/>
          </p:cNvSpPr>
          <p:nvPr>
            <p:ph type="title"/>
          </p:nvPr>
        </p:nvSpPr>
        <p:spPr>
          <a:xfrm>
            <a:off x="628650" y="365127"/>
            <a:ext cx="7886700" cy="625742"/>
          </a:xfrm>
        </p:spPr>
        <p:txBody>
          <a:bodyPr>
            <a:norm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①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Release of </a:t>
            </a:r>
            <a:r>
              <a:rPr lang="en-US" altLang="ja-JP"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Public Use Microdata</a:t>
            </a:r>
            <a:r>
              <a:rPr lang="ja-JP" altLang="en-US"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File</a:t>
            </a:r>
            <a:endParaRPr kumimoji="1" lang="ja-JP" altLang="en-US" sz="2400" dirty="0"/>
          </a:p>
        </p:txBody>
      </p:sp>
      <p:sp>
        <p:nvSpPr>
          <p:cNvPr id="14" name="スライド番号プレースホルダー 13"/>
          <p:cNvSpPr>
            <a:spLocks noGrp="1"/>
          </p:cNvSpPr>
          <p:nvPr>
            <p:ph type="sldNum" sz="quarter" idx="12"/>
          </p:nvPr>
        </p:nvSpPr>
        <p:spPr/>
        <p:txBody>
          <a:bodyPr/>
          <a:lstStyle/>
          <a:p>
            <a:fld id="{D2D8002D-B5B0-4BAC-B1F6-782DDCCE6D9C}" type="slidenum">
              <a:rPr kumimoji="1" lang="ja-JP" altLang="en-US" smtClean="0"/>
              <a:pPr/>
              <a:t>21</a:t>
            </a:fld>
            <a:endParaRPr kumimoji="1" lang="ja-JP" altLang="en-US" dirty="0"/>
          </a:p>
        </p:txBody>
      </p:sp>
      <p:graphicFrame>
        <p:nvGraphicFramePr>
          <p:cNvPr id="9" name="コンテンツ プレースホルダー 6"/>
          <p:cNvGraphicFramePr>
            <a:graphicFrameLocks/>
          </p:cNvGraphicFramePr>
          <p:nvPr/>
        </p:nvGraphicFramePr>
        <p:xfrm>
          <a:off x="151817" y="2666007"/>
          <a:ext cx="8674194" cy="3794701"/>
        </p:xfrm>
        <a:graphic>
          <a:graphicData uri="http://schemas.openxmlformats.org/drawingml/2006/table">
            <a:tbl>
              <a:tblPr firstRow="1" bandRow="1">
                <a:tableStyleId>{7DF18680-E054-41AD-8BC1-D1AEF772440D}</a:tableStyleId>
              </a:tblPr>
              <a:tblGrid>
                <a:gridCol w="1304967">
                  <a:extLst>
                    <a:ext uri="{9D8B030D-6E8A-4147-A177-3AD203B41FA5}">
                      <a16:colId xmlns:a16="http://schemas.microsoft.com/office/drawing/2014/main" val="20000"/>
                    </a:ext>
                  </a:extLst>
                </a:gridCol>
                <a:gridCol w="921153">
                  <a:extLst>
                    <a:ext uri="{9D8B030D-6E8A-4147-A177-3AD203B41FA5}">
                      <a16:colId xmlns:a16="http://schemas.microsoft.com/office/drawing/2014/main" val="20001"/>
                    </a:ext>
                  </a:extLst>
                </a:gridCol>
                <a:gridCol w="3756083">
                  <a:extLst>
                    <a:ext uri="{9D8B030D-6E8A-4147-A177-3AD203B41FA5}">
                      <a16:colId xmlns:a16="http://schemas.microsoft.com/office/drawing/2014/main" val="20002"/>
                    </a:ext>
                  </a:extLst>
                </a:gridCol>
                <a:gridCol w="2691991">
                  <a:extLst>
                    <a:ext uri="{9D8B030D-6E8A-4147-A177-3AD203B41FA5}">
                      <a16:colId xmlns:a16="http://schemas.microsoft.com/office/drawing/2014/main" val="20003"/>
                    </a:ext>
                  </a:extLst>
                </a:gridCol>
              </a:tblGrid>
              <a:tr h="519291">
                <a:tc>
                  <a:txBody>
                    <a:bodyPr/>
                    <a:lstStyle/>
                    <a:p>
                      <a:pPr algn="just">
                        <a:spcAft>
                          <a:spcPts val="0"/>
                        </a:spcAft>
                      </a:pPr>
                      <a:r>
                        <a:rPr lang="en-US" sz="1700" kern="100" dirty="0">
                          <a:effectLst/>
                          <a:latin typeface="Calibri" panose="020F0502020204030204" pitchFamily="34" charset="0"/>
                        </a:rPr>
                        <a:t>Type of household</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tc>
                  <a:txBody>
                    <a:bodyPr/>
                    <a:lstStyle/>
                    <a:p>
                      <a:pPr algn="just">
                        <a:spcAft>
                          <a:spcPts val="0"/>
                        </a:spcAft>
                      </a:pPr>
                      <a:r>
                        <a:rPr lang="en-US" sz="1700" kern="100">
                          <a:effectLst/>
                          <a:latin typeface="Calibri" panose="020F0502020204030204" pitchFamily="34" charset="0"/>
                        </a:rPr>
                        <a:t>Record count</a:t>
                      </a:r>
                      <a:endParaRPr lang="ja-JP" sz="170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tc>
                  <a:txBody>
                    <a:bodyPr/>
                    <a:lstStyle/>
                    <a:p>
                      <a:pPr algn="just">
                        <a:spcAft>
                          <a:spcPts val="0"/>
                        </a:spcAft>
                      </a:pPr>
                      <a:r>
                        <a:rPr lang="en-US" sz="1700" kern="100" dirty="0">
                          <a:effectLst/>
                          <a:latin typeface="Calibri" panose="020F0502020204030204" pitchFamily="34" charset="0"/>
                        </a:rPr>
                        <a:t>Contents of household attributes, etc.</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tc>
                  <a:txBody>
                    <a:bodyPr/>
                    <a:lstStyle/>
                    <a:p>
                      <a:pPr algn="just">
                        <a:spcAft>
                          <a:spcPts val="0"/>
                        </a:spcAft>
                      </a:pPr>
                      <a:r>
                        <a:rPr lang="en-US" sz="1700" kern="100" dirty="0">
                          <a:effectLst/>
                          <a:latin typeface="Calibri" panose="020F0502020204030204" pitchFamily="34" charset="0"/>
                        </a:rPr>
                        <a:t>Classification of income and expenditure number</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extLst>
                  <a:ext uri="{0D108BD9-81ED-4DB2-BD59-A6C34878D82A}">
                    <a16:rowId xmlns:a16="http://schemas.microsoft.com/office/drawing/2014/main" val="10000"/>
                  </a:ext>
                </a:extLst>
              </a:tr>
              <a:tr h="1202770">
                <a:tc rowSpan="2">
                  <a:txBody>
                    <a:bodyPr/>
                    <a:lstStyle/>
                    <a:p>
                      <a:pPr algn="just">
                        <a:spcAft>
                          <a:spcPts val="0"/>
                        </a:spcAft>
                      </a:pPr>
                      <a:r>
                        <a:rPr lang="en-US" sz="1700" kern="100" dirty="0">
                          <a:effectLst/>
                          <a:latin typeface="Calibri" panose="020F0502020204030204" pitchFamily="34" charset="0"/>
                        </a:rPr>
                        <a:t>All  households</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tc rowSpan="2">
                  <a:txBody>
                    <a:bodyPr/>
                    <a:lstStyle/>
                    <a:p>
                      <a:pPr algn="just">
                        <a:spcAft>
                          <a:spcPts val="0"/>
                        </a:spcAft>
                      </a:pPr>
                      <a:r>
                        <a:rPr lang="en-US" sz="1700" kern="100" dirty="0">
                          <a:effectLst/>
                          <a:latin typeface="Calibri" panose="020F0502020204030204" pitchFamily="34" charset="0"/>
                        </a:rPr>
                        <a:t>45,811</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tc rowSpan="2">
                  <a:txBody>
                    <a:bodyPr/>
                    <a:lstStyle/>
                    <a:p>
                      <a:pPr algn="just">
                        <a:spcAft>
                          <a:spcPts val="0"/>
                        </a:spcAft>
                      </a:pPr>
                      <a:r>
                        <a:rPr lang="en-US" sz="1700" kern="100" dirty="0">
                          <a:effectLst/>
                          <a:latin typeface="Calibri" panose="020F0502020204030204" pitchFamily="34" charset="0"/>
                        </a:rPr>
                        <a:t>7 items</a:t>
                      </a:r>
                    </a:p>
                    <a:p>
                      <a:pPr algn="just">
                        <a:spcAft>
                          <a:spcPts val="0"/>
                        </a:spcAft>
                      </a:pPr>
                      <a:r>
                        <a:rPr lang="en-US" sz="1700" kern="100" dirty="0">
                          <a:effectLst/>
                          <a:latin typeface="Calibri" panose="020F0502020204030204" pitchFamily="34" charset="0"/>
                        </a:rPr>
                        <a:t>(3</a:t>
                      </a:r>
                      <a:r>
                        <a:rPr lang="en-US" sz="1700" kern="100" baseline="0" dirty="0">
                          <a:effectLst/>
                          <a:latin typeface="Calibri" panose="020F0502020204030204" pitchFamily="34" charset="0"/>
                        </a:rPr>
                        <a:t> major metropolitan areas or not, number of household members, number of earners, t</a:t>
                      </a:r>
                      <a:r>
                        <a:rPr lang="en-US" altLang="ja-JP" sz="1700" kern="100" dirty="0">
                          <a:effectLst/>
                          <a:latin typeface="Calibri" panose="020F0502020204030204" pitchFamily="34" charset="0"/>
                        </a:rPr>
                        <a:t>ype of tenure of dwelling, characteristic of</a:t>
                      </a:r>
                      <a:r>
                        <a:rPr lang="en-US" altLang="ja-JP" sz="1700" kern="100" baseline="0" dirty="0">
                          <a:effectLst/>
                          <a:latin typeface="Calibri" panose="020F0502020204030204" pitchFamily="34" charset="0"/>
                        </a:rPr>
                        <a:t> household head such as a</a:t>
                      </a:r>
                      <a:r>
                        <a:rPr lang="en-US" sz="1700" kern="100" dirty="0">
                          <a:effectLst/>
                          <a:latin typeface="Calibri" panose="020F0502020204030204" pitchFamily="34" charset="0"/>
                        </a:rPr>
                        <a:t>ge(2 items), employment status)</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tc>
                  <a:txBody>
                    <a:bodyPr/>
                    <a:lstStyle/>
                    <a:p>
                      <a:pPr algn="just">
                        <a:spcAft>
                          <a:spcPts val="0"/>
                        </a:spcAft>
                      </a:pPr>
                      <a:r>
                        <a:rPr lang="en-US" sz="1700" kern="100" dirty="0">
                          <a:effectLst/>
                          <a:latin typeface="Calibri" panose="020F0502020204030204" pitchFamily="34" charset="0"/>
                        </a:rPr>
                        <a:t>12 items</a:t>
                      </a:r>
                      <a:endParaRPr lang="ja-JP" sz="1700" dirty="0">
                        <a:effectLst/>
                        <a:latin typeface="Calibri" panose="020F0502020204030204" pitchFamily="34" charset="0"/>
                      </a:endParaRPr>
                    </a:p>
                    <a:p>
                      <a:pPr algn="just">
                        <a:spcAft>
                          <a:spcPts val="0"/>
                        </a:spcAft>
                      </a:pPr>
                      <a:r>
                        <a:rPr lang="en-US" sz="1700" kern="100" dirty="0">
                          <a:effectLst/>
                          <a:latin typeface="Calibri" panose="020F0502020204030204" pitchFamily="34" charset="0"/>
                        </a:rPr>
                        <a:t>(Yearly income, consumption expenditures, 10 major groups)</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extLst>
                  <a:ext uri="{0D108BD9-81ED-4DB2-BD59-A6C34878D82A}">
                    <a16:rowId xmlns:a16="http://schemas.microsoft.com/office/drawing/2014/main" val="10001"/>
                  </a:ext>
                </a:extLst>
              </a:tr>
              <a:tr h="1012874">
                <a:tc vMerge="1">
                  <a:txBody>
                    <a:bodyPr/>
                    <a:lstStyle/>
                    <a:p>
                      <a:pPr algn="just">
                        <a:spcAft>
                          <a:spcPts val="0"/>
                        </a:spcAft>
                      </a:pPr>
                      <a:endParaRPr lang="ja-JP" sz="1800" dirty="0">
                        <a:effectLst/>
                        <a:latin typeface="Calibri" panose="020F0502020204030204" pitchFamily="34" charset="0"/>
                        <a:ea typeface="ＭＳ 明朝" panose="02020609040205080304" pitchFamily="17" charset="-128"/>
                        <a:cs typeface="DaunPenh" panose="01010101010101010101" pitchFamily="2" charset="0"/>
                      </a:endParaRPr>
                    </a:p>
                  </a:txBody>
                  <a:tcPr marL="68580" marR="68580" marT="0" marB="0"/>
                </a:tc>
                <a:tc vMerge="1">
                  <a:txBody>
                    <a:bodyPr/>
                    <a:lstStyle/>
                    <a:p>
                      <a:pPr algn="just">
                        <a:spcAft>
                          <a:spcPts val="0"/>
                        </a:spcAft>
                      </a:pPr>
                      <a:endParaRPr lang="ja-JP" sz="1800" dirty="0">
                        <a:effectLst/>
                        <a:latin typeface="Calibri" panose="020F0502020204030204" pitchFamily="34" charset="0"/>
                        <a:ea typeface="ＭＳ 明朝" panose="02020609040205080304" pitchFamily="17" charset="-128"/>
                        <a:cs typeface="DaunPenh" panose="01010101010101010101" pitchFamily="2" charset="0"/>
                      </a:endParaRPr>
                    </a:p>
                  </a:txBody>
                  <a:tcPr marL="68580" marR="68580" marT="0" marB="0"/>
                </a:tc>
                <a:tc vMerge="1">
                  <a:txBody>
                    <a:bodyPr/>
                    <a:lstStyle/>
                    <a:p>
                      <a:pPr algn="just">
                        <a:spcAft>
                          <a:spcPts val="0"/>
                        </a:spcAft>
                      </a:pPr>
                      <a:endParaRPr lang="ja-JP" sz="1800" dirty="0">
                        <a:effectLst/>
                        <a:latin typeface="Calibri" panose="020F0502020204030204" pitchFamily="34" charset="0"/>
                        <a:ea typeface="ＭＳ 明朝" panose="02020609040205080304" pitchFamily="17" charset="-128"/>
                        <a:cs typeface="DaunPenh" panose="01010101010101010101" pitchFamily="2" charset="0"/>
                      </a:endParaRPr>
                    </a:p>
                  </a:txBody>
                  <a:tcPr marL="68580" marR="68580" marT="0" marB="0"/>
                </a:tc>
                <a:tc>
                  <a:txBody>
                    <a:bodyPr/>
                    <a:lstStyle/>
                    <a:p>
                      <a:pPr algn="just">
                        <a:spcAft>
                          <a:spcPts val="0"/>
                        </a:spcAft>
                      </a:pP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422 items</a:t>
                      </a:r>
                    </a:p>
                    <a:p>
                      <a:pPr algn="just">
                        <a:spcAft>
                          <a:spcPts val="0"/>
                        </a:spcAft>
                      </a:pP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(Yearly income, consumption expenditures, 10 major groups, 410 items)</a:t>
                      </a:r>
                    </a:p>
                  </a:txBody>
                  <a:tcPr marL="63305" marR="63305" marT="0" marB="0"/>
                </a:tc>
                <a:extLst>
                  <a:ext uri="{0D108BD9-81ED-4DB2-BD59-A6C34878D82A}">
                    <a16:rowId xmlns:a16="http://schemas.microsoft.com/office/drawing/2014/main" val="10003"/>
                  </a:ext>
                </a:extLst>
              </a:tr>
              <a:tr h="1024770">
                <a:tc>
                  <a:txBody>
                    <a:bodyPr/>
                    <a:lstStyle/>
                    <a:p>
                      <a:pPr algn="just">
                        <a:spcAft>
                          <a:spcPts val="0"/>
                        </a:spcAft>
                      </a:pPr>
                      <a:r>
                        <a:rPr lang="en-US" sz="1700" kern="100" dirty="0">
                          <a:effectLst/>
                          <a:latin typeface="Calibri" panose="020F0502020204030204" pitchFamily="34" charset="0"/>
                        </a:rPr>
                        <a:t>Worker's households</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tc>
                  <a:txBody>
                    <a:bodyPr/>
                    <a:lstStyle/>
                    <a:p>
                      <a:pPr algn="just">
                        <a:spcAft>
                          <a:spcPts val="0"/>
                        </a:spcAft>
                      </a:pPr>
                      <a:r>
                        <a:rPr lang="en-US" sz="1700" kern="100" dirty="0">
                          <a:effectLst/>
                          <a:latin typeface="Calibri" panose="020F0502020204030204" pitchFamily="34" charset="0"/>
                        </a:rPr>
                        <a:t>26,239</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tc>
                  <a:txBody>
                    <a:bodyPr/>
                    <a:lstStyle/>
                    <a:p>
                      <a:pPr algn="just">
                        <a:spcAft>
                          <a:spcPts val="0"/>
                        </a:spcAft>
                      </a:pPr>
                      <a:r>
                        <a:rPr lang="en-US" sz="1700" kern="100" dirty="0">
                          <a:effectLst/>
                          <a:latin typeface="Calibri" panose="020F0502020204030204" pitchFamily="34" charset="0"/>
                        </a:rPr>
                        <a:t>4 items</a:t>
                      </a:r>
                    </a:p>
                    <a:p>
                      <a:pPr algn="just">
                        <a:spcAft>
                          <a:spcPts val="0"/>
                        </a:spcAft>
                      </a:pPr>
                      <a:r>
                        <a:rPr lang="en-US" sz="1700" kern="100" dirty="0">
                          <a:effectLst/>
                          <a:latin typeface="Calibri" panose="020F0502020204030204" pitchFamily="34" charset="0"/>
                        </a:rPr>
                        <a:t>(characteristic of household head such as age, industry, occupation, size of enterprise)</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tc>
                  <a:txBody>
                    <a:bodyPr/>
                    <a:lstStyle/>
                    <a:p>
                      <a:pPr algn="just">
                        <a:spcAft>
                          <a:spcPts val="0"/>
                        </a:spcAft>
                      </a:pPr>
                      <a:r>
                        <a:rPr lang="en-US" sz="1700" kern="100" dirty="0">
                          <a:effectLst/>
                          <a:latin typeface="Calibri" panose="020F0502020204030204" pitchFamily="34" charset="0"/>
                        </a:rPr>
                        <a:t>Same as the above</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extLst>
                  <a:ext uri="{0D108BD9-81ED-4DB2-BD59-A6C34878D82A}">
                    <a16:rowId xmlns:a16="http://schemas.microsoft.com/office/drawing/2014/main" val="10002"/>
                  </a:ext>
                </a:extLst>
              </a:tr>
            </a:tbl>
          </a:graphicData>
        </a:graphic>
      </p:graphicFrame>
      <p:sp>
        <p:nvSpPr>
          <p:cNvPr id="3" name="正方形/長方形 2"/>
          <p:cNvSpPr/>
          <p:nvPr/>
        </p:nvSpPr>
        <p:spPr>
          <a:xfrm>
            <a:off x="151817" y="1102588"/>
            <a:ext cx="8840367" cy="1451699"/>
          </a:xfrm>
          <a:prstGeom prst="rect">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nchor="ctr"/>
          <a:lstStyle/>
          <a:p>
            <a:pPr marL="263776" indent="-263776">
              <a:buFont typeface="Arial" panose="020B0604020202020204" pitchFamily="34" charset="0"/>
              <a:buChar char="•"/>
            </a:pPr>
            <a:endParaRPr lang="en-US" altLang="ja-JP" sz="1662" b="1" dirty="0">
              <a:latin typeface="Calibri" panose="020F0502020204030204" pitchFamily="34" charset="0"/>
            </a:endParaRPr>
          </a:p>
          <a:p>
            <a:pPr marL="263776" indent="-263776">
              <a:buFont typeface="Arial" panose="020B0604020202020204" pitchFamily="34" charset="0"/>
              <a:buChar char="•"/>
            </a:pPr>
            <a:r>
              <a:rPr lang="en-US" altLang="ja-JP" sz="1662" b="1" dirty="0">
                <a:latin typeface="Calibri" panose="020F0502020204030204" pitchFamily="34" charset="0"/>
              </a:rPr>
              <a:t>PUMF can be used freely as data for preliminary study as part of data science in statistics education or business without entailing difficulties related to the confidentiality of individual household information.</a:t>
            </a:r>
          </a:p>
          <a:p>
            <a:pPr marL="263776" indent="-263776">
              <a:buFont typeface="Arial" panose="020B0604020202020204" pitchFamily="34" charset="0"/>
              <a:buChar char="•"/>
            </a:pPr>
            <a:r>
              <a:rPr lang="en-US" altLang="ja-JP" sz="1662" b="1" dirty="0">
                <a:latin typeface="Calibri" panose="020F0502020204030204" pitchFamily="34" charset="0"/>
              </a:rPr>
              <a:t>PUMF</a:t>
            </a:r>
            <a:r>
              <a:rPr lang="ja-JP" altLang="en-US" sz="1662" b="1" dirty="0">
                <a:latin typeface="Calibri" panose="020F0502020204030204" pitchFamily="34" charset="0"/>
              </a:rPr>
              <a:t> </a:t>
            </a:r>
            <a:r>
              <a:rPr lang="en-US" altLang="ja-JP" sz="1662" b="1" dirty="0">
                <a:latin typeface="Calibri" panose="020F0502020204030204" pitchFamily="34" charset="0"/>
              </a:rPr>
              <a:t>are not questionnaire information (microdata) itself, but simulative microdata which were randomly generated from the estimated correlation structure of the tabulated results.</a:t>
            </a:r>
          </a:p>
        </p:txBody>
      </p:sp>
      <p:sp>
        <p:nvSpPr>
          <p:cNvPr id="11" name="角丸四角形 10"/>
          <p:cNvSpPr/>
          <p:nvPr/>
        </p:nvSpPr>
        <p:spPr>
          <a:xfrm>
            <a:off x="251520" y="900300"/>
            <a:ext cx="2525465" cy="404576"/>
          </a:xfrm>
          <a:prstGeom prst="roundRect">
            <a:avLst/>
          </a:prstGeom>
          <a:ln/>
        </p:spPr>
        <p:style>
          <a:lnRef idx="1">
            <a:schemeClr val="accent4"/>
          </a:lnRef>
          <a:fillRef idx="2">
            <a:schemeClr val="accent4"/>
          </a:fillRef>
          <a:effectRef idx="1">
            <a:schemeClr val="accent4"/>
          </a:effectRef>
          <a:fontRef idx="minor">
            <a:schemeClr val="dk1"/>
          </a:fontRef>
        </p:style>
        <p:txBody>
          <a:bodyPr wrap="square" rtlCol="0" anchor="ctr"/>
          <a:lstStyle/>
          <a:p>
            <a:pPr algn="ctr"/>
            <a:r>
              <a:rPr lang="en-US" altLang="ja-JP" sz="1662" b="1" dirty="0">
                <a:latin typeface="Calibri" panose="020F0502020204030204" pitchFamily="34" charset="0"/>
              </a:rPr>
              <a:t>Public use microdata files</a:t>
            </a:r>
            <a:endParaRPr lang="ja-JP" altLang="en-US" sz="1662" b="1" dirty="0">
              <a:solidFill>
                <a:schemeClr val="tx1"/>
              </a:solidFill>
              <a:latin typeface="Calibri" panose="020F0502020204030204" pitchFamily="34" charset="0"/>
              <a:cs typeface="Calibri" panose="020F0502020204030204" pitchFamily="34" charset="0"/>
            </a:endParaRPr>
          </a:p>
        </p:txBody>
      </p:sp>
      <p:sp>
        <p:nvSpPr>
          <p:cNvPr id="2" name="日付プレースホルダー 1">
            <a:extLst>
              <a:ext uri="{FF2B5EF4-FFF2-40B4-BE49-F238E27FC236}">
                <a16:creationId xmlns:a16="http://schemas.microsoft.com/office/drawing/2014/main" id="{73A04875-980C-4B37-91A6-45C02C136E16}"/>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27062B49-EC1F-495C-91EC-691A6E72ADD1}"/>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315867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28650" y="365127"/>
            <a:ext cx="7886700" cy="342688"/>
          </a:xfrm>
        </p:spPr>
        <p:txBody>
          <a:bodyPr>
            <a:normAutofit fontScale="90000"/>
          </a:bodyPr>
          <a:lstStyle/>
          <a:p>
            <a:r>
              <a:rPr lang="ja-JP" altLang="en-US" sz="2954" b="1" dirty="0">
                <a:latin typeface="メイリオ" panose="020B0604030504040204" pitchFamily="50" charset="-128"/>
                <a:ea typeface="メイリオ" panose="020B0604030504040204" pitchFamily="50" charset="-128"/>
                <a:cs typeface="メイリオ" panose="020B0604030504040204" pitchFamily="50" charset="-128"/>
              </a:rPr>
              <a:t>② </a:t>
            </a:r>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Provision of</a:t>
            </a:r>
            <a:r>
              <a:rPr lang="ja-JP" altLang="en-US" sz="2954"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54"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Anonymized data</a:t>
            </a:r>
            <a:endParaRPr lang="ja-JP" altLang="en-US" sz="2954"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b="1" smtClean="0">
                <a:cs typeface="Calibri" panose="020F0502020204030204" pitchFamily="34" charset="0"/>
              </a:rPr>
              <a:pPr/>
              <a:t>22</a:t>
            </a:fld>
            <a:endParaRPr kumimoji="1" lang="ja-JP" altLang="en-US" b="1" dirty="0">
              <a:cs typeface="Calibri" panose="020F0502020204030204" pitchFamily="34" charset="0"/>
            </a:endParaRPr>
          </a:p>
        </p:txBody>
      </p:sp>
      <p:sp>
        <p:nvSpPr>
          <p:cNvPr id="132" name="Rectangle 316"/>
          <p:cNvSpPr>
            <a:spLocks noChangeArrowheads="1"/>
          </p:cNvSpPr>
          <p:nvPr/>
        </p:nvSpPr>
        <p:spPr bwMode="gray">
          <a:xfrm>
            <a:off x="1246636" y="5633443"/>
            <a:ext cx="1079706" cy="433876"/>
          </a:xfrm>
          <a:prstGeom prst="rect">
            <a:avLst/>
          </a:prstGeom>
          <a:noFill/>
          <a:ln w="9525" algn="ctr">
            <a:noFill/>
            <a:miter lim="800000"/>
            <a:headEnd/>
            <a:tailEnd/>
          </a:ln>
        </p:spPr>
        <p:txBody>
          <a:bodyPr wrap="none" lIns="88414" tIns="44207" rIns="88414" bIns="44207" anchor="ctr"/>
          <a:lstStyle/>
          <a:p>
            <a:pPr algn="ctr"/>
            <a:endParaRPr lang="en-US" altLang="ja-JP" sz="969" b="1" dirty="0">
              <a:latin typeface="Calibri" panose="020F0502020204030204" pitchFamily="34" charset="0"/>
              <a:cs typeface="Calibri" panose="020F0502020204030204" pitchFamily="34" charset="0"/>
            </a:endParaRPr>
          </a:p>
        </p:txBody>
      </p:sp>
      <p:sp>
        <p:nvSpPr>
          <p:cNvPr id="172" name="Rectangle 316"/>
          <p:cNvSpPr>
            <a:spLocks noChangeArrowheads="1"/>
          </p:cNvSpPr>
          <p:nvPr/>
        </p:nvSpPr>
        <p:spPr bwMode="gray">
          <a:xfrm>
            <a:off x="6994483" y="3341865"/>
            <a:ext cx="692219" cy="508452"/>
          </a:xfrm>
          <a:prstGeom prst="rect">
            <a:avLst/>
          </a:prstGeom>
          <a:noFill/>
          <a:ln w="9525" algn="ctr">
            <a:noFill/>
            <a:miter lim="800000"/>
            <a:headEnd/>
            <a:tailEnd/>
          </a:ln>
          <a:scene3d>
            <a:camera prst="orthographicFront">
              <a:rot lat="0" lon="10799999" rev="0"/>
            </a:camera>
            <a:lightRig rig="threePt" dir="t"/>
          </a:scene3d>
        </p:spPr>
        <p:txBody>
          <a:bodyPr wrap="none" lIns="88414" tIns="44207" rIns="88414" bIns="44207" anchor="ctr"/>
          <a:lstStyle/>
          <a:p>
            <a:pPr algn="ctr"/>
            <a:endParaRPr lang="en-US" altLang="ja-JP" sz="969" b="1" dirty="0">
              <a:latin typeface="Calibri" panose="020F0502020204030204" pitchFamily="34" charset="0"/>
              <a:cs typeface="Calibri" panose="020F0502020204030204" pitchFamily="34" charset="0"/>
            </a:endParaRPr>
          </a:p>
        </p:txBody>
      </p:sp>
      <p:sp>
        <p:nvSpPr>
          <p:cNvPr id="173" name="Rectangle 316"/>
          <p:cNvSpPr>
            <a:spLocks noChangeArrowheads="1"/>
          </p:cNvSpPr>
          <p:nvPr/>
        </p:nvSpPr>
        <p:spPr bwMode="gray">
          <a:xfrm>
            <a:off x="7049228" y="5633443"/>
            <a:ext cx="1118527" cy="433876"/>
          </a:xfrm>
          <a:prstGeom prst="rect">
            <a:avLst/>
          </a:prstGeom>
          <a:noFill/>
          <a:ln w="9525" algn="ctr">
            <a:noFill/>
            <a:miter lim="800000"/>
            <a:headEnd/>
            <a:tailEnd/>
          </a:ln>
        </p:spPr>
        <p:txBody>
          <a:bodyPr wrap="none" lIns="88414" tIns="44207" rIns="88414" bIns="44207" anchor="ctr"/>
          <a:lstStyle/>
          <a:p>
            <a:pPr algn="ctr"/>
            <a:endParaRPr lang="en-US" altLang="ja-JP" sz="969" b="1" dirty="0">
              <a:latin typeface="Calibri" panose="020F0502020204030204" pitchFamily="34" charset="0"/>
              <a:cs typeface="Calibri" panose="020F0502020204030204" pitchFamily="34" charset="0"/>
            </a:endParaRPr>
          </a:p>
        </p:txBody>
      </p:sp>
      <p:sp>
        <p:nvSpPr>
          <p:cNvPr id="225" name="正方形/長方形 224"/>
          <p:cNvSpPr/>
          <p:nvPr/>
        </p:nvSpPr>
        <p:spPr>
          <a:xfrm>
            <a:off x="151817" y="1076506"/>
            <a:ext cx="8840367" cy="1706608"/>
          </a:xfrm>
          <a:prstGeom prst="rect">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nchor="ctr"/>
          <a:lstStyle/>
          <a:p>
            <a:pPr marL="263776" indent="-263776">
              <a:buFont typeface="Arial" panose="020B0604020202020204" pitchFamily="34" charset="0"/>
              <a:buChar char="•"/>
            </a:pPr>
            <a:endParaRPr lang="en-US" altLang="ja-JP" sz="1662" b="1" dirty="0">
              <a:latin typeface="Calibri" panose="020F0502020204030204" pitchFamily="34" charset="0"/>
            </a:endParaRPr>
          </a:p>
          <a:p>
            <a:r>
              <a:rPr lang="en-US" altLang="ja-JP" sz="1662" b="1" dirty="0">
                <a:latin typeface="Calibri" panose="020F0502020204030204" pitchFamily="34" charset="0"/>
              </a:rPr>
              <a:t>The anonymized data provision service aims to provide (lend) applicants who have applied for use of data with questionnaire data obtained from statistical surveys as anonymized data, which was processed so that no survey objects can be identified (</a:t>
            </a:r>
            <a:r>
              <a:rPr lang="en-US" altLang="ja-JP" sz="1662" b="1" dirty="0" err="1">
                <a:latin typeface="Calibri" panose="020F0502020204030204" pitchFamily="34" charset="0"/>
              </a:rPr>
              <a:t>anonymization</a:t>
            </a:r>
            <a:r>
              <a:rPr lang="en-US" altLang="ja-JP" sz="1662" b="1" dirty="0">
                <a:latin typeface="Calibri" panose="020F0502020204030204" pitchFamily="34" charset="0"/>
              </a:rPr>
              <a:t> processing: not only deleting information that allows for direct identification of individuals, such as name, but also categorizing information more broadly by integrating various detailed categories for regions and attributes, and deleting distinguishing data).</a:t>
            </a:r>
          </a:p>
        </p:txBody>
      </p:sp>
      <p:sp>
        <p:nvSpPr>
          <p:cNvPr id="226" name="角丸四角形 225"/>
          <p:cNvSpPr/>
          <p:nvPr/>
        </p:nvSpPr>
        <p:spPr>
          <a:xfrm>
            <a:off x="208361" y="874218"/>
            <a:ext cx="3090805" cy="404576"/>
          </a:xfrm>
          <a:prstGeom prst="roundRect">
            <a:avLst/>
          </a:prstGeom>
          <a:ln/>
        </p:spPr>
        <p:style>
          <a:lnRef idx="1">
            <a:schemeClr val="accent4"/>
          </a:lnRef>
          <a:fillRef idx="2">
            <a:schemeClr val="accent4"/>
          </a:fillRef>
          <a:effectRef idx="1">
            <a:schemeClr val="accent4"/>
          </a:effectRef>
          <a:fontRef idx="minor">
            <a:schemeClr val="dk1"/>
          </a:fontRef>
        </p:style>
        <p:txBody>
          <a:bodyPr wrap="square" rtlCol="0" anchor="ctr"/>
          <a:lstStyle/>
          <a:p>
            <a:pPr algn="ctr"/>
            <a:r>
              <a:rPr lang="en-US" altLang="ja-JP" sz="1662" b="1" dirty="0">
                <a:latin typeface="Calibri" panose="020F0502020204030204" pitchFamily="34" charset="0"/>
              </a:rPr>
              <a:t>Provision of Anonymized data</a:t>
            </a:r>
            <a:endParaRPr lang="ja-JP" altLang="en-US" sz="1662" b="1" dirty="0">
              <a:solidFill>
                <a:schemeClr val="tx1"/>
              </a:solidFill>
              <a:latin typeface="Calibri" panose="020F0502020204030204" pitchFamily="34" charset="0"/>
              <a:cs typeface="Calibri" panose="020F0502020204030204" pitchFamily="34" charset="0"/>
            </a:endParaRPr>
          </a:p>
        </p:txBody>
      </p:sp>
      <p:graphicFrame>
        <p:nvGraphicFramePr>
          <p:cNvPr id="227" name="コンテンツ プレースホルダー 6"/>
          <p:cNvGraphicFramePr>
            <a:graphicFrameLocks/>
          </p:cNvGraphicFramePr>
          <p:nvPr/>
        </p:nvGraphicFramePr>
        <p:xfrm>
          <a:off x="151817" y="2870086"/>
          <a:ext cx="8405498" cy="3684986"/>
        </p:xfrm>
        <a:graphic>
          <a:graphicData uri="http://schemas.openxmlformats.org/drawingml/2006/table">
            <a:tbl>
              <a:tblPr firstRow="1" bandRow="1">
                <a:tableStyleId>{7DF18680-E054-41AD-8BC1-D1AEF772440D}</a:tableStyleId>
              </a:tblPr>
              <a:tblGrid>
                <a:gridCol w="4486652">
                  <a:extLst>
                    <a:ext uri="{9D8B030D-6E8A-4147-A177-3AD203B41FA5}">
                      <a16:colId xmlns:a16="http://schemas.microsoft.com/office/drawing/2014/main" val="20000"/>
                    </a:ext>
                  </a:extLst>
                </a:gridCol>
                <a:gridCol w="3918846">
                  <a:extLst>
                    <a:ext uri="{9D8B030D-6E8A-4147-A177-3AD203B41FA5}">
                      <a16:colId xmlns:a16="http://schemas.microsoft.com/office/drawing/2014/main" val="20001"/>
                    </a:ext>
                  </a:extLst>
                </a:gridCol>
              </a:tblGrid>
              <a:tr h="407394">
                <a:tc>
                  <a:txBody>
                    <a:bodyPr/>
                    <a:lstStyle/>
                    <a:p>
                      <a:pPr algn="just">
                        <a:spcAft>
                          <a:spcPts val="0"/>
                        </a:spcAft>
                      </a:pPr>
                      <a:r>
                        <a:rPr lang="en-US" sz="1700" kern="100" dirty="0">
                          <a:effectLst/>
                          <a:latin typeface="Calibri" panose="020F0502020204030204" pitchFamily="34" charset="0"/>
                        </a:rPr>
                        <a:t>Survey Name</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tc>
                  <a:txBody>
                    <a:bodyPr/>
                    <a:lstStyle/>
                    <a:p>
                      <a:pPr algn="just">
                        <a:spcAft>
                          <a:spcPts val="0"/>
                        </a:spcAft>
                      </a:pPr>
                      <a:r>
                        <a:rPr lang="en-US" sz="1700" kern="100" dirty="0">
                          <a:effectLst/>
                          <a:latin typeface="Calibri" panose="020F0502020204030204" pitchFamily="34" charset="0"/>
                        </a:rPr>
                        <a:t>Time period</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extLst>
                  <a:ext uri="{0D108BD9-81ED-4DB2-BD59-A6C34878D82A}">
                    <a16:rowId xmlns:a16="http://schemas.microsoft.com/office/drawing/2014/main" val="10000"/>
                  </a:ext>
                </a:extLst>
              </a:tr>
              <a:tr h="407394">
                <a:tc>
                  <a:txBody>
                    <a:bodyPr/>
                    <a:lstStyle/>
                    <a:p>
                      <a:pPr algn="just">
                        <a:spcAft>
                          <a:spcPts val="0"/>
                        </a:spcAft>
                      </a:pPr>
                      <a:r>
                        <a:rPr lang="en-US" sz="1700" kern="100" dirty="0">
                          <a:effectLst/>
                          <a:latin typeface="Calibri" panose="020F0502020204030204" pitchFamily="34" charset="0"/>
                        </a:rPr>
                        <a:t>Population Census</a:t>
                      </a:r>
                    </a:p>
                  </a:txBody>
                  <a:tcPr marL="63305" marR="63305" marT="0" marB="0"/>
                </a:tc>
                <a:tc>
                  <a:txBody>
                    <a:bodyPr/>
                    <a:lstStyle/>
                    <a:p>
                      <a:pPr algn="just">
                        <a:spcAft>
                          <a:spcPts val="0"/>
                        </a:spcAft>
                      </a:pPr>
                      <a:r>
                        <a:rPr lang="en-US" sz="1700" kern="100" dirty="0">
                          <a:effectLst/>
                          <a:latin typeface="Calibri" panose="020F0502020204030204" pitchFamily="34" charset="0"/>
                        </a:rPr>
                        <a:t>2000</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sz="1700" kern="100" dirty="0">
                          <a:effectLst/>
                          <a:latin typeface="Calibri" panose="020F0502020204030204" pitchFamily="34" charset="0"/>
                        </a:rPr>
                        <a:t>2005</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extLst>
                  <a:ext uri="{0D108BD9-81ED-4DB2-BD59-A6C34878D82A}">
                    <a16:rowId xmlns:a16="http://schemas.microsoft.com/office/drawing/2014/main" val="10001"/>
                  </a:ext>
                </a:extLst>
              </a:tr>
              <a:tr h="407394">
                <a:tc>
                  <a:txBody>
                    <a:bodyPr/>
                    <a:lstStyle/>
                    <a:p>
                      <a:pPr algn="just">
                        <a:spcAft>
                          <a:spcPts val="0"/>
                        </a:spcAft>
                      </a:pPr>
                      <a:r>
                        <a:rPr lang="en-US" sz="1700" kern="100" dirty="0" err="1">
                          <a:effectLst/>
                          <a:latin typeface="Calibri" panose="020F0502020204030204" pitchFamily="34" charset="0"/>
                        </a:rPr>
                        <a:t>Labour</a:t>
                      </a:r>
                      <a:r>
                        <a:rPr lang="en-US" sz="1700" kern="100" dirty="0">
                          <a:effectLst/>
                          <a:latin typeface="Calibri" panose="020F0502020204030204" pitchFamily="34" charset="0"/>
                        </a:rPr>
                        <a:t> Force Survey</a:t>
                      </a:r>
                    </a:p>
                  </a:txBody>
                  <a:tcPr marL="63305" marR="63305" marT="0" marB="0"/>
                </a:tc>
                <a:tc>
                  <a:txBody>
                    <a:bodyPr/>
                    <a:lstStyle/>
                    <a:p>
                      <a:pPr algn="just">
                        <a:spcAft>
                          <a:spcPts val="0"/>
                        </a:spcAft>
                      </a:pPr>
                      <a:r>
                        <a:rPr lang="en-US" sz="1700" kern="100" dirty="0">
                          <a:effectLst/>
                          <a:latin typeface="Calibri" panose="020F0502020204030204" pitchFamily="34" charset="0"/>
                        </a:rPr>
                        <a:t>1989～2012</a:t>
                      </a:r>
                      <a:endParaRPr 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extLst>
                  <a:ext uri="{0D108BD9-81ED-4DB2-BD59-A6C34878D82A}">
                    <a16:rowId xmlns:a16="http://schemas.microsoft.com/office/drawing/2014/main" val="10002"/>
                  </a:ext>
                </a:extLst>
              </a:tr>
              <a:tr h="407394">
                <a:tc>
                  <a:txBody>
                    <a:bodyPr/>
                    <a:lstStyle/>
                    <a:p>
                      <a:pPr algn="just">
                        <a:spcAft>
                          <a:spcPts val="0"/>
                        </a:spcAft>
                      </a:pP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Housing and Land Survey</a:t>
                      </a:r>
                    </a:p>
                  </a:txBody>
                  <a:tcPr marL="63305" marR="63305" marT="0" marB="0"/>
                </a:tc>
                <a:tc>
                  <a:txBody>
                    <a:bodyPr/>
                    <a:lstStyle/>
                    <a:p>
                      <a:pPr algn="just">
                        <a:spcAft>
                          <a:spcPts val="0"/>
                        </a:spcAft>
                      </a:pP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1993</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1998</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2003</a:t>
                      </a:r>
                    </a:p>
                  </a:txBody>
                  <a:tcPr marL="63305" marR="63305" marT="0" marB="0"/>
                </a:tc>
                <a:extLst>
                  <a:ext uri="{0D108BD9-81ED-4DB2-BD59-A6C34878D82A}">
                    <a16:rowId xmlns:a16="http://schemas.microsoft.com/office/drawing/2014/main" val="10003"/>
                  </a:ext>
                </a:extLst>
              </a:tr>
              <a:tr h="407394">
                <a:tc>
                  <a:txBody>
                    <a:bodyPr/>
                    <a:lstStyle/>
                    <a:p>
                      <a:pPr algn="just">
                        <a:spcAft>
                          <a:spcPts val="0"/>
                        </a:spcAft>
                      </a:pP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National Survey of Family Income and Expenditure</a:t>
                      </a:r>
                    </a:p>
                  </a:txBody>
                  <a:tcPr marL="63305" marR="63305" marT="0" marB="0"/>
                </a:tc>
                <a:tc>
                  <a:txBody>
                    <a:bodyPr/>
                    <a:lstStyle/>
                    <a:p>
                      <a:pPr algn="just">
                        <a:spcAft>
                          <a:spcPts val="0"/>
                        </a:spcAft>
                      </a:pP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1989</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1994</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1999</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2004</a:t>
                      </a:r>
                    </a:p>
                  </a:txBody>
                  <a:tcPr marL="63305" marR="63305" marT="0" marB="0"/>
                </a:tc>
                <a:extLst>
                  <a:ext uri="{0D108BD9-81ED-4DB2-BD59-A6C34878D82A}">
                    <a16:rowId xmlns:a16="http://schemas.microsoft.com/office/drawing/2014/main" val="10004"/>
                  </a:ext>
                </a:extLst>
              </a:tr>
              <a:tr h="407394">
                <a:tc>
                  <a:txBody>
                    <a:bodyPr/>
                    <a:lstStyle/>
                    <a:p>
                      <a:pPr algn="just">
                        <a:spcAft>
                          <a:spcPts val="0"/>
                        </a:spcAft>
                      </a:pP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Employment  Status Survey</a:t>
                      </a:r>
                    </a:p>
                  </a:txBody>
                  <a:tcPr marL="63305" marR="63305" marT="0" marB="0"/>
                </a:tc>
                <a:tc>
                  <a:txBody>
                    <a:bodyPr/>
                    <a:lstStyle/>
                    <a:p>
                      <a:pPr algn="just">
                        <a:spcAft>
                          <a:spcPts val="0"/>
                        </a:spcAft>
                      </a:pP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1992</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1997</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2002</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2007</a:t>
                      </a:r>
                    </a:p>
                  </a:txBody>
                  <a:tcPr marL="63305" marR="63305" marT="0" marB="0"/>
                </a:tc>
                <a:extLst>
                  <a:ext uri="{0D108BD9-81ED-4DB2-BD59-A6C34878D82A}">
                    <a16:rowId xmlns:a16="http://schemas.microsoft.com/office/drawing/2014/main" val="10005"/>
                  </a:ext>
                </a:extLst>
              </a:tr>
              <a:tr h="611696">
                <a:tc>
                  <a:txBody>
                    <a:bodyPr/>
                    <a:lstStyle/>
                    <a:p>
                      <a:pPr algn="just">
                        <a:spcAft>
                          <a:spcPts val="0"/>
                        </a:spcAft>
                      </a:pP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Survey on Time Use and Leisure Activities</a:t>
                      </a:r>
                    </a:p>
                  </a:txBody>
                  <a:tcPr marL="63305" marR="63305" marT="0" marB="0"/>
                </a:tc>
                <a:tc>
                  <a:txBody>
                    <a:bodyPr/>
                    <a:lstStyle/>
                    <a:p>
                      <a:pPr algn="just">
                        <a:spcAft>
                          <a:spcPts val="0"/>
                        </a:spcAft>
                      </a:pP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Questionnaire</a:t>
                      </a:r>
                      <a:r>
                        <a:rPr lang="ja-JP" altLang="fr-FR" sz="1700" dirty="0">
                          <a:effectLst/>
                          <a:latin typeface="Calibri" panose="020F0502020204030204" pitchFamily="34" charset="0"/>
                          <a:ea typeface="ＭＳ 明朝" panose="02020609040205080304" pitchFamily="17" charset="-128"/>
                          <a:cs typeface="DaunPenh" panose="01010101010101010101" pitchFamily="2" charset="0"/>
                        </a:rPr>
                        <a:t>Ａ </a:t>
                      </a:r>
                      <a:r>
                        <a:rPr lang="ja-JP" altLang="en-US" sz="1700" baseline="0" dirty="0">
                          <a:effectLst/>
                          <a:latin typeface="Calibri" panose="020F0502020204030204" pitchFamily="34" charset="0"/>
                          <a:ea typeface="ＭＳ 明朝" panose="02020609040205080304" pitchFamily="17" charset="-128"/>
                          <a:cs typeface="DaunPenh" panose="01010101010101010101" pitchFamily="2" charset="0"/>
                        </a:rPr>
                        <a:t> </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1991, 1996, 2001, 2006</a:t>
                      </a:r>
                      <a:r>
                        <a:rPr lang="ja-JP" altLang="fr-FR" sz="1700" dirty="0">
                          <a:effectLst/>
                          <a:latin typeface="Calibri" panose="020F0502020204030204" pitchFamily="34" charset="0"/>
                          <a:ea typeface="ＭＳ 明朝" panose="02020609040205080304" pitchFamily="17" charset="-128"/>
                          <a:cs typeface="DaunPenh" panose="01010101010101010101" pitchFamily="2" charset="0"/>
                        </a:rPr>
                        <a:t>　</a:t>
                      </a:r>
                    </a:p>
                    <a:p>
                      <a:pPr algn="just">
                        <a:spcAft>
                          <a:spcPts val="0"/>
                        </a:spcAft>
                      </a:pP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Questionnaire</a:t>
                      </a:r>
                      <a:r>
                        <a:rPr lang="ja-JP" altLang="fr-FR" sz="1700" dirty="0">
                          <a:effectLst/>
                          <a:latin typeface="Calibri" panose="020F0502020204030204" pitchFamily="34" charset="0"/>
                          <a:ea typeface="ＭＳ 明朝" panose="02020609040205080304" pitchFamily="17" charset="-128"/>
                          <a:cs typeface="DaunPenh" panose="01010101010101010101" pitchFamily="2" charset="0"/>
                        </a:rPr>
                        <a:t>Ｂ  </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2001, 2006</a:t>
                      </a:r>
                      <a:endParaRPr lang="en-US" alt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extLst>
                  <a:ext uri="{0D108BD9-81ED-4DB2-BD59-A6C34878D82A}">
                    <a16:rowId xmlns:a16="http://schemas.microsoft.com/office/drawing/2014/main" val="10006"/>
                  </a:ext>
                </a:extLst>
              </a:tr>
              <a:tr h="506437">
                <a:tc>
                  <a:txBody>
                    <a:bodyPr/>
                    <a:lstStyle/>
                    <a:p>
                      <a:pPr algn="just">
                        <a:spcAft>
                          <a:spcPts val="0"/>
                        </a:spcAft>
                      </a:pP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 Comprehensive Survey of</a:t>
                      </a:r>
                      <a:r>
                        <a:rPr lang="en-US" altLang="ja-JP" sz="1700" baseline="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Living Conditions</a:t>
                      </a:r>
                    </a:p>
                  </a:txBody>
                  <a:tcPr marL="63305" marR="63305" marT="0" marB="0"/>
                </a:tc>
                <a:tc>
                  <a:txBody>
                    <a:bodyPr/>
                    <a:lstStyle/>
                    <a:p>
                      <a:pPr algn="just">
                        <a:spcAft>
                          <a:spcPts val="0"/>
                        </a:spcAft>
                      </a:pP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1998</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2001</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2004</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2007</a:t>
                      </a:r>
                      <a:r>
                        <a:rPr lang="fr-FR" altLang="ja-JP" sz="1700" dirty="0">
                          <a:effectLst/>
                          <a:latin typeface="Calibri" panose="020F0502020204030204" pitchFamily="34" charset="0"/>
                          <a:ea typeface="ＭＳ 明朝" panose="02020609040205080304" pitchFamily="17" charset="-128"/>
                          <a:cs typeface="DaunPenh" panose="01010101010101010101" pitchFamily="2" charset="0"/>
                        </a:rPr>
                        <a:t>, </a:t>
                      </a:r>
                      <a:r>
                        <a:rPr lang="en-US" altLang="ja-JP" sz="1700" dirty="0">
                          <a:effectLst/>
                          <a:latin typeface="Calibri" panose="020F0502020204030204" pitchFamily="34" charset="0"/>
                          <a:ea typeface="ＭＳ 明朝" panose="02020609040205080304" pitchFamily="17" charset="-128"/>
                          <a:cs typeface="DaunPenh" panose="01010101010101010101" pitchFamily="2" charset="0"/>
                        </a:rPr>
                        <a:t>2010</a:t>
                      </a:r>
                    </a:p>
                    <a:p>
                      <a:pPr algn="just">
                        <a:spcAft>
                          <a:spcPts val="0"/>
                        </a:spcAft>
                      </a:pPr>
                      <a:endParaRPr lang="en-US" altLang="ja-JP" sz="1700" dirty="0">
                        <a:effectLst/>
                        <a:latin typeface="Calibri" panose="020F0502020204030204" pitchFamily="34" charset="0"/>
                        <a:ea typeface="ＭＳ 明朝" panose="02020609040205080304" pitchFamily="17" charset="-128"/>
                        <a:cs typeface="DaunPenh" panose="01010101010101010101" pitchFamily="2" charset="0"/>
                      </a:endParaRPr>
                    </a:p>
                  </a:txBody>
                  <a:tcPr marL="63305" marR="63305" marT="0" marB="0"/>
                </a:tc>
                <a:extLst>
                  <a:ext uri="{0D108BD9-81ED-4DB2-BD59-A6C34878D82A}">
                    <a16:rowId xmlns:a16="http://schemas.microsoft.com/office/drawing/2014/main" val="10007"/>
                  </a:ext>
                </a:extLst>
              </a:tr>
            </a:tbl>
          </a:graphicData>
        </a:graphic>
      </p:graphicFrame>
      <p:sp>
        <p:nvSpPr>
          <p:cNvPr id="4" name="日付プレースホルダー 3">
            <a:extLst>
              <a:ext uri="{FF2B5EF4-FFF2-40B4-BE49-F238E27FC236}">
                <a16:creationId xmlns:a16="http://schemas.microsoft.com/office/drawing/2014/main" id="{2A83F5B4-FE77-4663-A765-D644AB7B07A1}"/>
              </a:ext>
            </a:extLst>
          </p:cNvPr>
          <p:cNvSpPr>
            <a:spLocks noGrp="1"/>
          </p:cNvSpPr>
          <p:nvPr>
            <p:ph type="dt" sz="half" idx="10"/>
          </p:nvPr>
        </p:nvSpPr>
        <p:spPr/>
        <p:txBody>
          <a:bodyPr/>
          <a:lstStyle/>
          <a:p>
            <a:r>
              <a:rPr kumimoji="1" lang="en-US" altLang="ja-JP"/>
              <a:t>2020/1/9</a:t>
            </a:r>
            <a:endParaRPr kumimoji="1" lang="ja-JP" altLang="en-US"/>
          </a:p>
        </p:txBody>
      </p:sp>
      <p:sp>
        <p:nvSpPr>
          <p:cNvPr id="5" name="フッター プレースホルダー 4">
            <a:extLst>
              <a:ext uri="{FF2B5EF4-FFF2-40B4-BE49-F238E27FC236}">
                <a16:creationId xmlns:a16="http://schemas.microsoft.com/office/drawing/2014/main" id="{6DEE608E-3B47-4970-9D47-0C420F6B49AC}"/>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315146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fontScale="90000"/>
          </a:bodyPr>
          <a:lstStyle/>
          <a:p>
            <a:br>
              <a:rPr lang="en-US" altLang="ja-JP" b="1" dirty="0"/>
            </a:br>
            <a:br>
              <a:rPr lang="en-US" altLang="ja-JP" b="1" dirty="0"/>
            </a:br>
            <a:r>
              <a:rPr lang="en-US" altLang="ja-JP" b="1" dirty="0"/>
              <a:t>Example:</a:t>
            </a:r>
            <a:br>
              <a:rPr lang="en-US" altLang="ja-JP" b="1" dirty="0"/>
            </a:br>
            <a:r>
              <a:rPr lang="en-US" altLang="ja-JP" b="1" dirty="0"/>
              <a:t>Exploratory Data Analysis Using Anonymized Data:</a:t>
            </a:r>
            <a:br>
              <a:rPr lang="en-US" altLang="ja-JP" b="1" dirty="0"/>
            </a:br>
            <a:endParaRPr kumimoji="1" lang="ja-JP" altLang="en-US" dirty="0"/>
          </a:p>
        </p:txBody>
      </p:sp>
      <p:sp>
        <p:nvSpPr>
          <p:cNvPr id="8" name="テキスト プレースホルダー 7"/>
          <p:cNvSpPr>
            <a:spLocks noGrp="1"/>
          </p:cNvSpPr>
          <p:nvPr>
            <p:ph type="body" idx="1"/>
          </p:nvPr>
        </p:nvSpPr>
        <p:spPr/>
        <p:txBody>
          <a:bodyPr>
            <a:normAutofit lnSpcReduction="10000"/>
          </a:bodyPr>
          <a:lstStyle/>
          <a:p>
            <a:endParaRPr lang="en-US" altLang="ja-JP" dirty="0"/>
          </a:p>
          <a:p>
            <a:r>
              <a:rPr lang="en-US" altLang="ja-JP" dirty="0" err="1"/>
              <a:t>Takebayashi</a:t>
            </a:r>
            <a:r>
              <a:rPr lang="en-US" altLang="ja-JP" dirty="0"/>
              <a:t>, Y., Kubota, T. and Tsubaki, H. (2016) Risk profiles for severe mental health problem: </a:t>
            </a:r>
            <a:r>
              <a:rPr lang="en-US" altLang="ja-JP" b="1" dirty="0">
                <a:solidFill>
                  <a:srgbClr val="FF0000"/>
                </a:solidFill>
              </a:rPr>
              <a:t>classification and regression tree analysis,</a:t>
            </a:r>
            <a:r>
              <a:rPr lang="en-US" altLang="ja-JP" dirty="0"/>
              <a:t> </a:t>
            </a:r>
            <a:r>
              <a:rPr lang="en-US" altLang="ja-JP" i="1" dirty="0"/>
              <a:t>Proc. COMPSTAT 2016</a:t>
            </a:r>
            <a:r>
              <a:rPr lang="en-US" altLang="ja-JP" dirty="0"/>
              <a:t>, pp.291-302.</a:t>
            </a:r>
            <a:endParaRPr lang="ja-JP" altLang="ja-JP" dirty="0"/>
          </a:p>
          <a:p>
            <a:endParaRPr kumimoji="1" lang="ja-JP" altLang="en-US" dirty="0"/>
          </a:p>
        </p:txBody>
      </p:sp>
      <p:sp>
        <p:nvSpPr>
          <p:cNvPr id="2" name="日付プレースホルダー 1">
            <a:extLst>
              <a:ext uri="{FF2B5EF4-FFF2-40B4-BE49-F238E27FC236}">
                <a16:creationId xmlns:a16="http://schemas.microsoft.com/office/drawing/2014/main" id="{D8B3A687-8FF5-4E81-A820-248765C39B88}"/>
              </a:ext>
            </a:extLst>
          </p:cNvPr>
          <p:cNvSpPr>
            <a:spLocks noGrp="1"/>
          </p:cNvSpPr>
          <p:nvPr>
            <p:ph type="dt" sz="half" idx="10"/>
          </p:nvPr>
        </p:nvSpPr>
        <p:spPr/>
        <p:txBody>
          <a:bodyPr/>
          <a:lstStyle/>
          <a:p>
            <a:r>
              <a:rPr kumimoji="1" lang="en-US" altLang="ja-JP"/>
              <a:t>2020/1/9</a:t>
            </a:r>
            <a:endParaRPr kumimoji="1" lang="ja-JP" altLang="en-US"/>
          </a:p>
        </p:txBody>
      </p:sp>
      <p:sp>
        <p:nvSpPr>
          <p:cNvPr id="3" name="フッター プレースホルダー 2">
            <a:extLst>
              <a:ext uri="{FF2B5EF4-FFF2-40B4-BE49-F238E27FC236}">
                <a16:creationId xmlns:a16="http://schemas.microsoft.com/office/drawing/2014/main" id="{1C54BCFF-2672-450C-877C-66F6D86387ED}"/>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4" name="スライド番号プレースホルダー 3">
            <a:extLst>
              <a:ext uri="{FF2B5EF4-FFF2-40B4-BE49-F238E27FC236}">
                <a16:creationId xmlns:a16="http://schemas.microsoft.com/office/drawing/2014/main" id="{44CD1521-3B19-4718-BCE9-C0268C58B4E1}"/>
              </a:ext>
            </a:extLst>
          </p:cNvPr>
          <p:cNvSpPr>
            <a:spLocks noGrp="1"/>
          </p:cNvSpPr>
          <p:nvPr>
            <p:ph type="sldNum" sz="quarter" idx="12"/>
          </p:nvPr>
        </p:nvSpPr>
        <p:spPr/>
        <p:txBody>
          <a:bodyPr/>
          <a:lstStyle/>
          <a:p>
            <a:fld id="{47861797-5423-46FD-8DCB-FCB8CA6758F3}" type="slidenum">
              <a:rPr kumimoji="1" lang="ja-JP" altLang="en-US" smtClean="0"/>
              <a:t>23</a:t>
            </a:fld>
            <a:endParaRPr kumimoji="1" lang="ja-JP" altLang="en-US"/>
          </a:p>
        </p:txBody>
      </p:sp>
    </p:spTree>
    <p:extLst>
      <p:ext uri="{BB962C8B-B14F-4D97-AF65-F5344CB8AC3E}">
        <p14:creationId xmlns:p14="http://schemas.microsoft.com/office/powerpoint/2010/main" val="4058297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sz="2700" dirty="0"/>
              <a:t>Anonymized Micro Data from </a:t>
            </a:r>
            <a:br>
              <a:rPr lang="en-US" altLang="ja-JP" sz="2700" dirty="0"/>
            </a:br>
            <a:r>
              <a:rPr lang="en-US" altLang="ja-JP" sz="2325" b="1" i="1" dirty="0">
                <a:solidFill>
                  <a:srgbClr val="FF0000"/>
                </a:solidFill>
              </a:rPr>
              <a:t>the Japanese National Comprehensive Survey of Living Conditions (2010)</a:t>
            </a:r>
            <a:endParaRPr lang="ja-JP" altLang="en-US" sz="2325" b="1" i="1" dirty="0">
              <a:solidFill>
                <a:srgbClr val="FF0000"/>
              </a:solidFill>
            </a:endParaRPr>
          </a:p>
        </p:txBody>
      </p:sp>
      <p:sp>
        <p:nvSpPr>
          <p:cNvPr id="5" name="コンテンツ プレースホルダー 4"/>
          <p:cNvSpPr>
            <a:spLocks noGrp="1"/>
          </p:cNvSpPr>
          <p:nvPr>
            <p:ph idx="1"/>
          </p:nvPr>
        </p:nvSpPr>
        <p:spPr/>
        <p:txBody>
          <a:bodyPr>
            <a:normAutofit/>
          </a:bodyPr>
          <a:lstStyle/>
          <a:p>
            <a:r>
              <a:rPr lang="en-US" altLang="ja-JP" sz="2700" b="1" dirty="0"/>
              <a:t>Official Statistic by Ministry of Health, Labor and Welfare</a:t>
            </a:r>
          </a:p>
          <a:p>
            <a:pPr lvl="1"/>
            <a:r>
              <a:rPr lang="en-US" altLang="ja-JP" sz="2700" b="1" dirty="0"/>
              <a:t> </a:t>
            </a:r>
            <a:r>
              <a:rPr lang="en-US" altLang="ja-JP" sz="2700" dirty="0"/>
              <a:t>health, medical care, welfare, pension, and income</a:t>
            </a:r>
          </a:p>
          <a:p>
            <a:pPr lvl="2"/>
            <a:r>
              <a:rPr lang="en-US" altLang="ja-JP" sz="2400" b="1" i="1" dirty="0"/>
              <a:t>n</a:t>
            </a:r>
            <a:r>
              <a:rPr lang="en-US" altLang="ja-JP" sz="2400" b="1" dirty="0"/>
              <a:t> = 15901</a:t>
            </a:r>
            <a:endParaRPr lang="en-US" altLang="ja-JP" sz="2400" dirty="0"/>
          </a:p>
          <a:p>
            <a:r>
              <a:rPr lang="en-US" altLang="ja-JP" sz="2700" dirty="0"/>
              <a:t>Extracting High Suicidal Risk Groups</a:t>
            </a:r>
          </a:p>
          <a:p>
            <a:pPr lvl="1"/>
            <a:r>
              <a:rPr lang="en-US" altLang="ja-JP" sz="2700" dirty="0"/>
              <a:t>Psychiatric disorders:   	</a:t>
            </a:r>
            <a:r>
              <a:rPr lang="en-US" altLang="ja-JP" sz="2700" i="1" dirty="0"/>
              <a:t>n </a:t>
            </a:r>
            <a:r>
              <a:rPr lang="en-US" altLang="ja-JP" sz="2700" dirty="0"/>
              <a:t>= 259</a:t>
            </a:r>
          </a:p>
          <a:p>
            <a:pPr lvl="1"/>
            <a:r>
              <a:rPr lang="en-US" altLang="ja-JP" sz="2700" dirty="0"/>
              <a:t>Caregivers for relatives: 	</a:t>
            </a:r>
            <a:r>
              <a:rPr lang="en-US" altLang="ja-JP" sz="2700" i="1" dirty="0"/>
              <a:t>n </a:t>
            </a:r>
            <a:r>
              <a:rPr lang="en-US" altLang="ja-JP" sz="2700" dirty="0"/>
              <a:t>= 505</a:t>
            </a:r>
          </a:p>
          <a:p>
            <a:pPr lvl="1"/>
            <a:r>
              <a:rPr lang="en-US" altLang="ja-JP" sz="2700" dirty="0"/>
              <a:t>No Job :   			</a:t>
            </a:r>
            <a:r>
              <a:rPr lang="en-US" altLang="ja-JP" sz="2700" i="1" dirty="0"/>
              <a:t>n </a:t>
            </a:r>
            <a:r>
              <a:rPr lang="en-US" altLang="ja-JP" sz="2700" dirty="0"/>
              <a:t>= 550</a:t>
            </a:r>
          </a:p>
        </p:txBody>
      </p:sp>
      <p:sp>
        <p:nvSpPr>
          <p:cNvPr id="2" name="日付プレースホルダー 1">
            <a:extLst>
              <a:ext uri="{FF2B5EF4-FFF2-40B4-BE49-F238E27FC236}">
                <a16:creationId xmlns:a16="http://schemas.microsoft.com/office/drawing/2014/main" id="{80E99077-DFF7-49C1-8595-90AE6AC00DF6}"/>
              </a:ext>
            </a:extLst>
          </p:cNvPr>
          <p:cNvSpPr>
            <a:spLocks noGrp="1"/>
          </p:cNvSpPr>
          <p:nvPr>
            <p:ph type="dt" sz="half" idx="10"/>
          </p:nvPr>
        </p:nvSpPr>
        <p:spPr/>
        <p:txBody>
          <a:bodyPr/>
          <a:lstStyle/>
          <a:p>
            <a:r>
              <a:rPr kumimoji="1" lang="en-US" altLang="ja-JP"/>
              <a:t>2020/1/9</a:t>
            </a:r>
            <a:endParaRPr kumimoji="1" lang="ja-JP" altLang="en-US"/>
          </a:p>
        </p:txBody>
      </p:sp>
      <p:sp>
        <p:nvSpPr>
          <p:cNvPr id="3" name="フッター プレースホルダー 2">
            <a:extLst>
              <a:ext uri="{FF2B5EF4-FFF2-40B4-BE49-F238E27FC236}">
                <a16:creationId xmlns:a16="http://schemas.microsoft.com/office/drawing/2014/main" id="{2DB7440A-E71A-4163-AC7F-95639543A3CE}"/>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6" name="スライド番号プレースホルダー 5">
            <a:extLst>
              <a:ext uri="{FF2B5EF4-FFF2-40B4-BE49-F238E27FC236}">
                <a16:creationId xmlns:a16="http://schemas.microsoft.com/office/drawing/2014/main" id="{0EF5450C-1AC8-48CB-87F1-03A4F46182A0}"/>
              </a:ext>
            </a:extLst>
          </p:cNvPr>
          <p:cNvSpPr>
            <a:spLocks noGrp="1"/>
          </p:cNvSpPr>
          <p:nvPr>
            <p:ph type="sldNum" sz="quarter" idx="12"/>
          </p:nvPr>
        </p:nvSpPr>
        <p:spPr/>
        <p:txBody>
          <a:bodyPr/>
          <a:lstStyle/>
          <a:p>
            <a:fld id="{47861797-5423-46FD-8DCB-FCB8CA6758F3}" type="slidenum">
              <a:rPr kumimoji="1" lang="ja-JP" altLang="en-US" smtClean="0"/>
              <a:t>24</a:t>
            </a:fld>
            <a:endParaRPr kumimoji="1" lang="ja-JP" altLang="en-US"/>
          </a:p>
        </p:txBody>
      </p:sp>
    </p:spTree>
    <p:extLst>
      <p:ext uri="{BB962C8B-B14F-4D97-AF65-F5344CB8AC3E}">
        <p14:creationId xmlns:p14="http://schemas.microsoft.com/office/powerpoint/2010/main" val="2640746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fontScale="90000"/>
          </a:bodyPr>
          <a:lstStyle/>
          <a:p>
            <a:pPr eaLnBrk="0" fontAlgn="base" hangingPunct="0">
              <a:lnSpc>
                <a:spcPct val="100000"/>
              </a:lnSpc>
              <a:spcAft>
                <a:spcPct val="0"/>
              </a:spcAft>
            </a:pPr>
            <a:r>
              <a:rPr kumimoji="0" lang="en-US" altLang="ja-JP" sz="4050" b="1" dirty="0">
                <a:latin typeface="Arial" panose="020B0604020202020204" pitchFamily="34" charset="0"/>
                <a:ea typeface="Georgia" panose="02040502050405020303" pitchFamily="18" charset="0"/>
                <a:cs typeface="Georgia" panose="02040502050405020303" pitchFamily="18" charset="0"/>
              </a:rPr>
              <a:t>Outcome: </a:t>
            </a:r>
            <a:r>
              <a:rPr kumimoji="0" lang="en-US" altLang="ja-JP"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Severe </a:t>
            </a:r>
            <a:r>
              <a:rPr kumimoji="0" lang="en-US" altLang="ja-JP" dirty="0">
                <a:latin typeface="Arial" panose="020B0604020202020204" pitchFamily="34" charset="0"/>
                <a:ea typeface="Times New Roman" panose="02020603050405020304" pitchFamily="18" charset="0"/>
                <a:cs typeface="Times New Roman" panose="02020603050405020304" pitchFamily="18" charset="0"/>
              </a:rPr>
              <a:t>P</a:t>
            </a:r>
            <a:r>
              <a:rPr kumimoji="0" lang="en-US" altLang="ja-JP"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sychological </a:t>
            </a:r>
            <a:r>
              <a:rPr kumimoji="0" lang="en-US" altLang="ja-JP" dirty="0">
                <a:latin typeface="Arial" panose="020B0604020202020204" pitchFamily="34" charset="0"/>
                <a:ea typeface="Times New Roman" panose="02020603050405020304" pitchFamily="18" charset="0"/>
                <a:cs typeface="Times New Roman" panose="02020603050405020304" pitchFamily="18" charset="0"/>
              </a:rPr>
              <a:t>D</a:t>
            </a:r>
            <a:r>
              <a:rPr kumimoji="0" lang="en-US" altLang="ja-JP"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istress </a:t>
            </a:r>
            <a:r>
              <a:rPr kumimoji="0" lang="en-US" altLang="ja-JP"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Kesseer</a:t>
            </a:r>
            <a:r>
              <a:rPr kumimoji="0" lang="en-US" altLang="ja-JP"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6 (K6). </a:t>
            </a:r>
            <a:br>
              <a:rPr kumimoji="0" lang="en-US" altLang="ja-JP"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endParaRPr kumimoji="1" lang="ja-JP" altLang="en-US" dirty="0"/>
          </a:p>
        </p:txBody>
      </p:sp>
      <p:pic>
        <p:nvPicPr>
          <p:cNvPr id="16" name="コンテンツ プレースホルダー 15"/>
          <p:cNvPicPr>
            <a:picLocks noGrp="1" noChangeAspect="1"/>
          </p:cNvPicPr>
          <p:nvPr>
            <p:ph idx="1"/>
          </p:nvPr>
        </p:nvPicPr>
        <p:blipFill rotWithShape="1">
          <a:blip r:embed="rId3"/>
          <a:srcRect l="11015" t="-1317" r="10376" b="19108"/>
          <a:stretch/>
        </p:blipFill>
        <p:spPr>
          <a:xfrm>
            <a:off x="227020" y="3276869"/>
            <a:ext cx="8447912" cy="2754000"/>
          </a:xfrm>
          <a:prstGeom prst="rect">
            <a:avLst/>
          </a:prstGeom>
        </p:spPr>
      </p:pic>
      <p:sp>
        <p:nvSpPr>
          <p:cNvPr id="17" name="テキスト ボックス 16"/>
          <p:cNvSpPr txBox="1"/>
          <p:nvPr/>
        </p:nvSpPr>
        <p:spPr>
          <a:xfrm>
            <a:off x="1289136" y="1914958"/>
            <a:ext cx="7100047" cy="1384995"/>
          </a:xfrm>
          <a:prstGeom prst="rect">
            <a:avLst/>
          </a:prstGeom>
          <a:noFill/>
        </p:spPr>
        <p:txBody>
          <a:bodyPr wrap="square" rtlCol="0">
            <a:spAutoFit/>
          </a:bodyPr>
          <a:lstStyle/>
          <a:p>
            <a:r>
              <a:rPr lang="en-US" altLang="ja-JP" sz="2100" dirty="0"/>
              <a:t>Analytical</a:t>
            </a:r>
            <a:r>
              <a:rPr lang="ja-JP" altLang="en-US" sz="2100" dirty="0"/>
              <a:t> </a:t>
            </a:r>
            <a:r>
              <a:rPr lang="en-US" altLang="ja-JP" sz="2100" dirty="0"/>
              <a:t>Datasets  with K6 &amp; Age </a:t>
            </a:r>
            <a:r>
              <a:rPr lang="ja-JP" altLang="en-US" sz="2100" dirty="0">
                <a:latin typeface="Times New Roman" panose="02020603050405020304" pitchFamily="18" charset="0"/>
                <a:cs typeface="Times New Roman" panose="02020603050405020304" pitchFamily="18" charset="0"/>
              </a:rPr>
              <a:t>≧ </a:t>
            </a:r>
            <a:r>
              <a:rPr lang="en-US" altLang="ja-JP" sz="2100" dirty="0">
                <a:latin typeface="Times New Roman" panose="02020603050405020304" pitchFamily="18" charset="0"/>
                <a:cs typeface="Times New Roman" panose="02020603050405020304" pitchFamily="18" charset="0"/>
              </a:rPr>
              <a:t>15 </a:t>
            </a:r>
            <a:r>
              <a:rPr lang="en-US" altLang="ja-JP" sz="2100" dirty="0"/>
              <a:t>: </a:t>
            </a:r>
            <a:r>
              <a:rPr lang="en-US" altLang="ja-JP" sz="2100" i="1" dirty="0"/>
              <a:t>n</a:t>
            </a:r>
            <a:r>
              <a:rPr lang="en-US" altLang="ja-JP" sz="2100" dirty="0"/>
              <a:t>= 11239</a:t>
            </a:r>
          </a:p>
          <a:p>
            <a:r>
              <a:rPr lang="en-US" altLang="ja-JP" sz="2100" dirty="0"/>
              <a:t>	Psychiatric</a:t>
            </a:r>
            <a:r>
              <a:rPr lang="ja-JP" altLang="en-US" sz="2100" dirty="0"/>
              <a:t> </a:t>
            </a:r>
            <a:r>
              <a:rPr lang="en-US" altLang="ja-JP" sz="2100" dirty="0"/>
              <a:t>disorders :	</a:t>
            </a:r>
            <a:r>
              <a:rPr lang="en-US" altLang="ja-JP" sz="2100" i="1" dirty="0"/>
              <a:t>n</a:t>
            </a:r>
            <a:r>
              <a:rPr lang="en-US" altLang="ja-JP" sz="2100" dirty="0"/>
              <a:t> = 198</a:t>
            </a:r>
          </a:p>
          <a:p>
            <a:r>
              <a:rPr lang="en-US" altLang="ja-JP" sz="2100" dirty="0"/>
              <a:t>	Caregiver:                     	</a:t>
            </a:r>
            <a:r>
              <a:rPr lang="en-US" altLang="ja-JP" sz="2100" i="1" dirty="0"/>
              <a:t>n</a:t>
            </a:r>
            <a:r>
              <a:rPr lang="en-US" altLang="ja-JP" sz="2100" dirty="0"/>
              <a:t> = 304</a:t>
            </a:r>
          </a:p>
          <a:p>
            <a:r>
              <a:rPr lang="en-US" altLang="ja-JP" sz="2100" dirty="0"/>
              <a:t>	No  Job: 			       </a:t>
            </a:r>
            <a:r>
              <a:rPr lang="en-US" altLang="ja-JP" sz="2100" i="1" dirty="0"/>
              <a:t>n</a:t>
            </a:r>
            <a:r>
              <a:rPr lang="en-US" altLang="ja-JP" sz="2100" dirty="0"/>
              <a:t> = 428</a:t>
            </a:r>
            <a:endParaRPr kumimoji="1" lang="ja-JP" altLang="en-US" sz="2100" dirty="0"/>
          </a:p>
        </p:txBody>
      </p:sp>
      <p:sp>
        <p:nvSpPr>
          <p:cNvPr id="2" name="日付プレースホルダー 1">
            <a:extLst>
              <a:ext uri="{FF2B5EF4-FFF2-40B4-BE49-F238E27FC236}">
                <a16:creationId xmlns:a16="http://schemas.microsoft.com/office/drawing/2014/main" id="{F8837818-5FC1-4E2F-9672-31A0A6EB1A72}"/>
              </a:ext>
            </a:extLst>
          </p:cNvPr>
          <p:cNvSpPr>
            <a:spLocks noGrp="1"/>
          </p:cNvSpPr>
          <p:nvPr>
            <p:ph type="dt" sz="half" idx="10"/>
          </p:nvPr>
        </p:nvSpPr>
        <p:spPr/>
        <p:txBody>
          <a:bodyPr/>
          <a:lstStyle/>
          <a:p>
            <a:r>
              <a:rPr kumimoji="1" lang="en-US" altLang="ja-JP"/>
              <a:t>2020/1/9</a:t>
            </a:r>
            <a:endParaRPr kumimoji="1" lang="ja-JP" altLang="en-US"/>
          </a:p>
        </p:txBody>
      </p:sp>
      <p:sp>
        <p:nvSpPr>
          <p:cNvPr id="3" name="フッター プレースホルダー 2">
            <a:extLst>
              <a:ext uri="{FF2B5EF4-FFF2-40B4-BE49-F238E27FC236}">
                <a16:creationId xmlns:a16="http://schemas.microsoft.com/office/drawing/2014/main" id="{405C79D7-83EE-40E1-91F5-49ADF552DA43}"/>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5" name="スライド番号プレースホルダー 4">
            <a:extLst>
              <a:ext uri="{FF2B5EF4-FFF2-40B4-BE49-F238E27FC236}">
                <a16:creationId xmlns:a16="http://schemas.microsoft.com/office/drawing/2014/main" id="{05ABC5BD-AC5C-4B6D-8C5C-C0D9B672ACF0}"/>
              </a:ext>
            </a:extLst>
          </p:cNvPr>
          <p:cNvSpPr>
            <a:spLocks noGrp="1"/>
          </p:cNvSpPr>
          <p:nvPr>
            <p:ph type="sldNum" sz="quarter" idx="12"/>
          </p:nvPr>
        </p:nvSpPr>
        <p:spPr/>
        <p:txBody>
          <a:bodyPr/>
          <a:lstStyle/>
          <a:p>
            <a:fld id="{47861797-5423-46FD-8DCB-FCB8CA6758F3}" type="slidenum">
              <a:rPr kumimoji="1" lang="ja-JP" altLang="en-US" smtClean="0"/>
              <a:t>25</a:t>
            </a:fld>
            <a:endParaRPr kumimoji="1" lang="ja-JP" altLang="en-US"/>
          </a:p>
        </p:txBody>
      </p:sp>
    </p:spTree>
    <p:extLst>
      <p:ext uri="{BB962C8B-B14F-4D97-AF65-F5344CB8AC3E}">
        <p14:creationId xmlns:p14="http://schemas.microsoft.com/office/powerpoint/2010/main" val="4018148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02266" y="445557"/>
            <a:ext cx="6575986" cy="479192"/>
          </a:xfrm>
        </p:spPr>
        <p:txBody>
          <a:bodyPr>
            <a:normAutofit fontScale="90000"/>
          </a:bodyPr>
          <a:lstStyle/>
          <a:p>
            <a:r>
              <a:rPr lang="en-US" altLang="ja-JP" dirty="0"/>
              <a:t>63 Potential</a:t>
            </a:r>
            <a:r>
              <a:rPr kumimoji="1" lang="en-US" altLang="ja-JP" dirty="0"/>
              <a:t> Predictors for K6 </a:t>
            </a:r>
            <a:endParaRPr kumimoji="1" lang="ja-JP" altLang="en-US" dirty="0"/>
          </a:p>
        </p:txBody>
      </p:sp>
      <p:pic>
        <p:nvPicPr>
          <p:cNvPr id="4" name="コンテンツ プレースホルダー 3"/>
          <p:cNvPicPr>
            <a:picLocks noGrp="1" noChangeAspect="1"/>
          </p:cNvPicPr>
          <p:nvPr>
            <p:ph idx="1"/>
          </p:nvPr>
        </p:nvPicPr>
        <p:blipFill rotWithShape="1">
          <a:blip r:embed="rId3"/>
          <a:srcRect t="15774" b="5555"/>
          <a:stretch/>
        </p:blipFill>
        <p:spPr>
          <a:xfrm>
            <a:off x="254329" y="1066800"/>
            <a:ext cx="8632809" cy="5345643"/>
          </a:xfrm>
          <a:prstGeom prst="rect">
            <a:avLst/>
          </a:prstGeom>
        </p:spPr>
      </p:pic>
      <p:sp>
        <p:nvSpPr>
          <p:cNvPr id="3" name="日付プレースホルダー 2">
            <a:extLst>
              <a:ext uri="{FF2B5EF4-FFF2-40B4-BE49-F238E27FC236}">
                <a16:creationId xmlns:a16="http://schemas.microsoft.com/office/drawing/2014/main" id="{0980F337-4AD2-4A8E-BE27-7ED83656D5AB}"/>
              </a:ext>
            </a:extLst>
          </p:cNvPr>
          <p:cNvSpPr>
            <a:spLocks noGrp="1"/>
          </p:cNvSpPr>
          <p:nvPr>
            <p:ph type="dt" sz="half" idx="10"/>
          </p:nvPr>
        </p:nvSpPr>
        <p:spPr/>
        <p:txBody>
          <a:bodyPr/>
          <a:lstStyle/>
          <a:p>
            <a:r>
              <a:rPr kumimoji="1" lang="en-US" altLang="ja-JP"/>
              <a:t>2020/1/9</a:t>
            </a:r>
            <a:endParaRPr kumimoji="1" lang="ja-JP" altLang="en-US"/>
          </a:p>
        </p:txBody>
      </p:sp>
      <p:sp>
        <p:nvSpPr>
          <p:cNvPr id="5" name="フッター プレースホルダー 4">
            <a:extLst>
              <a:ext uri="{FF2B5EF4-FFF2-40B4-BE49-F238E27FC236}">
                <a16:creationId xmlns:a16="http://schemas.microsoft.com/office/drawing/2014/main" id="{8FD32BD5-019A-4D22-B362-E6FBB3EFCB96}"/>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6" name="スライド番号プレースホルダー 5">
            <a:extLst>
              <a:ext uri="{FF2B5EF4-FFF2-40B4-BE49-F238E27FC236}">
                <a16:creationId xmlns:a16="http://schemas.microsoft.com/office/drawing/2014/main" id="{18401349-BD82-4100-94C3-CEF32F37B8A6}"/>
              </a:ext>
            </a:extLst>
          </p:cNvPr>
          <p:cNvSpPr>
            <a:spLocks noGrp="1"/>
          </p:cNvSpPr>
          <p:nvPr>
            <p:ph type="sldNum" sz="quarter" idx="12"/>
          </p:nvPr>
        </p:nvSpPr>
        <p:spPr/>
        <p:txBody>
          <a:bodyPr/>
          <a:lstStyle/>
          <a:p>
            <a:fld id="{47861797-5423-46FD-8DCB-FCB8CA6758F3}" type="slidenum">
              <a:rPr kumimoji="1" lang="ja-JP" altLang="en-US" smtClean="0"/>
              <a:t>26</a:t>
            </a:fld>
            <a:endParaRPr kumimoji="1" lang="ja-JP" altLang="en-US"/>
          </a:p>
        </p:txBody>
      </p:sp>
    </p:spTree>
    <p:extLst>
      <p:ext uri="{BB962C8B-B14F-4D97-AF65-F5344CB8AC3E}">
        <p14:creationId xmlns:p14="http://schemas.microsoft.com/office/powerpoint/2010/main" val="494598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7384" y="612759"/>
            <a:ext cx="8192621" cy="411956"/>
          </a:xfrm>
        </p:spPr>
        <p:txBody>
          <a:bodyPr>
            <a:noAutofit/>
          </a:bodyPr>
          <a:lstStyle/>
          <a:p>
            <a:r>
              <a:rPr kumimoji="1" lang="en-US" altLang="ja-JP" sz="3200" dirty="0"/>
              <a:t>Classification Tree for </a:t>
            </a:r>
            <a:r>
              <a:rPr lang="en-US" altLang="ja-JP" sz="3200" dirty="0"/>
              <a:t>Psychiatric</a:t>
            </a:r>
            <a:r>
              <a:rPr lang="ja-JP" altLang="en-US" sz="3200" dirty="0"/>
              <a:t> </a:t>
            </a:r>
            <a:r>
              <a:rPr lang="en-US" altLang="ja-JP" sz="3200" dirty="0"/>
              <a:t>disorders Group</a:t>
            </a:r>
            <a:endParaRPr kumimoji="1" lang="ja-JP" altLang="en-US" sz="3200" dirty="0"/>
          </a:p>
        </p:txBody>
      </p:sp>
      <p:pic>
        <p:nvPicPr>
          <p:cNvPr id="8" name="コンテンツ プレースホルダー 7"/>
          <p:cNvPicPr>
            <a:picLocks noGrp="1" noChangeAspect="1"/>
          </p:cNvPicPr>
          <p:nvPr>
            <p:ph idx="1"/>
          </p:nvPr>
        </p:nvPicPr>
        <p:blipFill>
          <a:blip r:embed="rId3"/>
          <a:stretch>
            <a:fillRect/>
          </a:stretch>
        </p:blipFill>
        <p:spPr>
          <a:xfrm>
            <a:off x="126119" y="1375206"/>
            <a:ext cx="8695152" cy="5093327"/>
          </a:xfrm>
          <a:prstGeom prst="rect">
            <a:avLst/>
          </a:prstGeom>
        </p:spPr>
      </p:pic>
      <p:sp>
        <p:nvSpPr>
          <p:cNvPr id="3" name="日付プレースホルダー 2">
            <a:extLst>
              <a:ext uri="{FF2B5EF4-FFF2-40B4-BE49-F238E27FC236}">
                <a16:creationId xmlns:a16="http://schemas.microsoft.com/office/drawing/2014/main" id="{9D7F3ACE-E348-4BB3-BEC8-EC95E6CA2DAD}"/>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AB9907D6-B6EB-464F-9192-95D2426AA436}"/>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5" name="スライド番号プレースホルダー 4">
            <a:extLst>
              <a:ext uri="{FF2B5EF4-FFF2-40B4-BE49-F238E27FC236}">
                <a16:creationId xmlns:a16="http://schemas.microsoft.com/office/drawing/2014/main" id="{456429AD-1C43-4DCC-A2E7-195C65B8C72F}"/>
              </a:ext>
            </a:extLst>
          </p:cNvPr>
          <p:cNvSpPr>
            <a:spLocks noGrp="1"/>
          </p:cNvSpPr>
          <p:nvPr>
            <p:ph type="sldNum" sz="quarter" idx="12"/>
          </p:nvPr>
        </p:nvSpPr>
        <p:spPr/>
        <p:txBody>
          <a:bodyPr/>
          <a:lstStyle/>
          <a:p>
            <a:fld id="{47861797-5423-46FD-8DCB-FCB8CA6758F3}" type="slidenum">
              <a:rPr kumimoji="1" lang="ja-JP" altLang="en-US" smtClean="0"/>
              <a:t>27</a:t>
            </a:fld>
            <a:endParaRPr kumimoji="1" lang="ja-JP" altLang="en-US"/>
          </a:p>
        </p:txBody>
      </p:sp>
      <p:sp>
        <p:nvSpPr>
          <p:cNvPr id="6" name="テキスト ボックス 5">
            <a:extLst>
              <a:ext uri="{FF2B5EF4-FFF2-40B4-BE49-F238E27FC236}">
                <a16:creationId xmlns:a16="http://schemas.microsoft.com/office/drawing/2014/main" id="{85D33172-308F-4307-BCCB-B801849AE40D}"/>
              </a:ext>
            </a:extLst>
          </p:cNvPr>
          <p:cNvSpPr txBox="1"/>
          <p:nvPr/>
        </p:nvSpPr>
        <p:spPr>
          <a:xfrm>
            <a:off x="7230533" y="3488267"/>
            <a:ext cx="1787347" cy="923330"/>
          </a:xfrm>
          <a:prstGeom prst="rect">
            <a:avLst/>
          </a:prstGeom>
          <a:noFill/>
        </p:spPr>
        <p:txBody>
          <a:bodyPr wrap="square" rtlCol="0">
            <a:spAutoFit/>
          </a:bodyPr>
          <a:lstStyle/>
          <a:p>
            <a:pPr algn="r"/>
            <a:r>
              <a:rPr lang="en-US" dirty="0"/>
              <a:t>One-person</a:t>
            </a:r>
          </a:p>
          <a:p>
            <a:pPr algn="r"/>
            <a:r>
              <a:rPr lang="en-US" dirty="0"/>
              <a:t>Single-parent</a:t>
            </a:r>
          </a:p>
          <a:p>
            <a:pPr algn="r"/>
            <a:r>
              <a:rPr lang="en-US" dirty="0"/>
              <a:t>Three generation</a:t>
            </a:r>
          </a:p>
        </p:txBody>
      </p:sp>
    </p:spTree>
    <p:extLst>
      <p:ext uri="{BB962C8B-B14F-4D97-AF65-F5344CB8AC3E}">
        <p14:creationId xmlns:p14="http://schemas.microsoft.com/office/powerpoint/2010/main" val="41921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678166"/>
            <a:ext cx="7886700" cy="358168"/>
          </a:xfrm>
        </p:spPr>
        <p:txBody>
          <a:bodyPr>
            <a:normAutofit fontScale="90000"/>
          </a:bodyPr>
          <a:lstStyle/>
          <a:p>
            <a:r>
              <a:rPr lang="en-US" altLang="ja-JP" dirty="0"/>
              <a:t>Classification Tree for Caregivers</a:t>
            </a:r>
            <a:endParaRPr kumimoji="1" lang="ja-JP" altLang="en-US" dirty="0"/>
          </a:p>
        </p:txBody>
      </p:sp>
      <p:pic>
        <p:nvPicPr>
          <p:cNvPr id="6" name="コンテンツ プレースホルダー 5"/>
          <p:cNvPicPr>
            <a:picLocks noGrp="1" noChangeAspect="1"/>
          </p:cNvPicPr>
          <p:nvPr>
            <p:ph idx="1"/>
          </p:nvPr>
        </p:nvPicPr>
        <p:blipFill>
          <a:blip r:embed="rId3"/>
          <a:stretch>
            <a:fillRect/>
          </a:stretch>
        </p:blipFill>
        <p:spPr>
          <a:xfrm>
            <a:off x="107577" y="1368237"/>
            <a:ext cx="8848165" cy="5049495"/>
          </a:xfrm>
          <a:prstGeom prst="rect">
            <a:avLst/>
          </a:prstGeom>
        </p:spPr>
      </p:pic>
      <p:sp>
        <p:nvSpPr>
          <p:cNvPr id="3" name="日付プレースホルダー 2">
            <a:extLst>
              <a:ext uri="{FF2B5EF4-FFF2-40B4-BE49-F238E27FC236}">
                <a16:creationId xmlns:a16="http://schemas.microsoft.com/office/drawing/2014/main" id="{19214826-7B9D-4BC4-A301-DA4655216B0C}"/>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10339322-30B3-4F63-9E6F-D42FA4B6B8A9}"/>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5" name="スライド番号プレースホルダー 4">
            <a:extLst>
              <a:ext uri="{FF2B5EF4-FFF2-40B4-BE49-F238E27FC236}">
                <a16:creationId xmlns:a16="http://schemas.microsoft.com/office/drawing/2014/main" id="{1A5CE2FF-9E60-4582-836A-79E25814FA2B}"/>
              </a:ext>
            </a:extLst>
          </p:cNvPr>
          <p:cNvSpPr>
            <a:spLocks noGrp="1"/>
          </p:cNvSpPr>
          <p:nvPr>
            <p:ph type="sldNum" sz="quarter" idx="12"/>
          </p:nvPr>
        </p:nvSpPr>
        <p:spPr/>
        <p:txBody>
          <a:bodyPr/>
          <a:lstStyle/>
          <a:p>
            <a:fld id="{47861797-5423-46FD-8DCB-FCB8CA6758F3}" type="slidenum">
              <a:rPr kumimoji="1" lang="ja-JP" altLang="en-US" smtClean="0"/>
              <a:t>28</a:t>
            </a:fld>
            <a:endParaRPr kumimoji="1" lang="ja-JP" altLang="en-US"/>
          </a:p>
        </p:txBody>
      </p:sp>
    </p:spTree>
    <p:extLst>
      <p:ext uri="{BB962C8B-B14F-4D97-AF65-F5344CB8AC3E}">
        <p14:creationId xmlns:p14="http://schemas.microsoft.com/office/powerpoint/2010/main" val="2006319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6300" y="857251"/>
            <a:ext cx="7886700" cy="524435"/>
          </a:xfrm>
        </p:spPr>
        <p:txBody>
          <a:bodyPr>
            <a:noAutofit/>
          </a:bodyPr>
          <a:lstStyle/>
          <a:p>
            <a:r>
              <a:rPr lang="en-US" altLang="ja-JP" sz="3600" dirty="0"/>
              <a:t>Classification Tree for No Job</a:t>
            </a:r>
            <a:endParaRPr lang="ja-JP" altLang="en-US" sz="3600" dirty="0"/>
          </a:p>
        </p:txBody>
      </p:sp>
      <p:pic>
        <p:nvPicPr>
          <p:cNvPr id="6" name="コンテンツ プレースホルダー 5"/>
          <p:cNvPicPr>
            <a:picLocks noGrp="1" noChangeAspect="1"/>
          </p:cNvPicPr>
          <p:nvPr>
            <p:ph idx="1"/>
          </p:nvPr>
        </p:nvPicPr>
        <p:blipFill>
          <a:blip r:embed="rId2"/>
          <a:stretch>
            <a:fillRect/>
          </a:stretch>
        </p:blipFill>
        <p:spPr>
          <a:xfrm>
            <a:off x="174811" y="1381686"/>
            <a:ext cx="8969189" cy="4619065"/>
          </a:xfrm>
          <a:prstGeom prst="rect">
            <a:avLst/>
          </a:prstGeom>
        </p:spPr>
      </p:pic>
      <p:sp>
        <p:nvSpPr>
          <p:cNvPr id="3" name="日付プレースホルダー 2">
            <a:extLst>
              <a:ext uri="{FF2B5EF4-FFF2-40B4-BE49-F238E27FC236}">
                <a16:creationId xmlns:a16="http://schemas.microsoft.com/office/drawing/2014/main" id="{7211085B-31D8-48CC-B9CE-9EDB72BF0649}"/>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D4E8D719-21DD-4D48-9832-0106D3C881FB}"/>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5" name="スライド番号プレースホルダー 4">
            <a:extLst>
              <a:ext uri="{FF2B5EF4-FFF2-40B4-BE49-F238E27FC236}">
                <a16:creationId xmlns:a16="http://schemas.microsoft.com/office/drawing/2014/main" id="{6774DF69-CCE3-4025-B285-733EEDEA9583}"/>
              </a:ext>
            </a:extLst>
          </p:cNvPr>
          <p:cNvSpPr>
            <a:spLocks noGrp="1"/>
          </p:cNvSpPr>
          <p:nvPr>
            <p:ph type="sldNum" sz="quarter" idx="12"/>
          </p:nvPr>
        </p:nvSpPr>
        <p:spPr/>
        <p:txBody>
          <a:bodyPr/>
          <a:lstStyle/>
          <a:p>
            <a:fld id="{47861797-5423-46FD-8DCB-FCB8CA6758F3}" type="slidenum">
              <a:rPr kumimoji="1" lang="ja-JP" altLang="en-US" smtClean="0"/>
              <a:t>29</a:t>
            </a:fld>
            <a:endParaRPr kumimoji="1" lang="ja-JP" altLang="en-US"/>
          </a:p>
        </p:txBody>
      </p:sp>
    </p:spTree>
    <p:extLst>
      <p:ext uri="{BB962C8B-B14F-4D97-AF65-F5344CB8AC3E}">
        <p14:creationId xmlns:p14="http://schemas.microsoft.com/office/powerpoint/2010/main" val="367368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D71A7FA-CC7B-455D-B80B-7D756A22189D}"/>
              </a:ext>
            </a:extLst>
          </p:cNvPr>
          <p:cNvSpPr>
            <a:spLocks noGrp="1"/>
          </p:cNvSpPr>
          <p:nvPr>
            <p:ph type="title"/>
          </p:nvPr>
        </p:nvSpPr>
        <p:spPr/>
        <p:txBody>
          <a:bodyPr>
            <a:normAutofit/>
          </a:bodyPr>
          <a:lstStyle/>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Ⅰ Big Data Era in </a:t>
            </a:r>
            <a:br>
              <a:rPr lang="en-US" altLang="ja-JP" b="1"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Official Statistics</a:t>
            </a:r>
            <a:endParaRPr kumimoji="1" lang="ja-JP" altLang="en-US" dirty="0"/>
          </a:p>
        </p:txBody>
      </p:sp>
      <p:sp>
        <p:nvSpPr>
          <p:cNvPr id="5" name="コンテンツ プレースホルダー 4">
            <a:extLst>
              <a:ext uri="{FF2B5EF4-FFF2-40B4-BE49-F238E27FC236}">
                <a16:creationId xmlns:a16="http://schemas.microsoft.com/office/drawing/2014/main" id="{57C44BE4-3DDB-49C5-A0D9-399A7F0716D3}"/>
              </a:ext>
            </a:extLst>
          </p:cNvPr>
          <p:cNvSpPr>
            <a:spLocks noGrp="1"/>
          </p:cNvSpPr>
          <p:nvPr>
            <p:ph idx="1"/>
          </p:nvPr>
        </p:nvSpPr>
        <p:spPr/>
        <p:txBody>
          <a:bodyPr/>
          <a:lstStyle/>
          <a:p>
            <a:pPr marL="422041" indent="-422041">
              <a:buClr>
                <a:srgbClr val="FFC000"/>
              </a:buClr>
              <a:buAutoNum type="arabicPlain"/>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Role of Statistician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for Data Industrial Revolution</a:t>
            </a:r>
          </a:p>
          <a:p>
            <a:pPr marL="422041" indent="-422041">
              <a:buClr>
                <a:srgbClr val="FFC000"/>
              </a:buClr>
              <a:buAutoNum type="arabicPlain"/>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422041" indent="-422041">
              <a:buClr>
                <a:srgbClr val="FFC000"/>
              </a:buClr>
              <a:buAutoNum type="arabicPlain"/>
            </a:pPr>
            <a:r>
              <a:rPr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New Way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The Expansion of Data Sources for the Official Statistics</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422041" indent="-422041">
              <a:buClr>
                <a:srgbClr val="FFC000"/>
              </a:buClr>
              <a:buAutoNum type="arabicPlain"/>
            </a:pPr>
            <a:r>
              <a:rPr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New Mission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The Social Needs of new data sources from Official Statistics   </a:t>
            </a:r>
          </a:p>
          <a:p>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3</a:t>
            </a:fld>
            <a:endParaRPr lang="ja-JP" altLang="en-US" dirty="0"/>
          </a:p>
        </p:txBody>
      </p:sp>
      <p:sp>
        <p:nvSpPr>
          <p:cNvPr id="2" name="日付プレースホルダー 1">
            <a:extLst>
              <a:ext uri="{FF2B5EF4-FFF2-40B4-BE49-F238E27FC236}">
                <a16:creationId xmlns:a16="http://schemas.microsoft.com/office/drawing/2014/main" id="{E2D3C1A8-9959-485D-B377-B669ED438059}"/>
              </a:ext>
            </a:extLst>
          </p:cNvPr>
          <p:cNvSpPr>
            <a:spLocks noGrp="1"/>
          </p:cNvSpPr>
          <p:nvPr>
            <p:ph type="dt" sz="half" idx="10"/>
          </p:nvPr>
        </p:nvSpPr>
        <p:spPr/>
        <p:txBody>
          <a:bodyPr/>
          <a:lstStyle/>
          <a:p>
            <a:r>
              <a:rPr kumimoji="1" lang="en-US" altLang="ja-JP"/>
              <a:t>2020/1/9</a:t>
            </a:r>
            <a:endParaRPr kumimoji="1" lang="ja-JP" altLang="en-US"/>
          </a:p>
        </p:txBody>
      </p:sp>
      <p:sp>
        <p:nvSpPr>
          <p:cNvPr id="6" name="フッター プレースホルダー 5">
            <a:extLst>
              <a:ext uri="{FF2B5EF4-FFF2-40B4-BE49-F238E27FC236}">
                <a16:creationId xmlns:a16="http://schemas.microsoft.com/office/drawing/2014/main" id="{0A384256-B88F-42E1-A24E-12175CC72E7A}"/>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417646119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8309" y="969729"/>
            <a:ext cx="7886700" cy="546427"/>
          </a:xfrm>
        </p:spPr>
        <p:txBody>
          <a:bodyPr>
            <a:normAutofit fontScale="90000"/>
          </a:bodyPr>
          <a:lstStyle/>
          <a:p>
            <a:r>
              <a:rPr kumimoji="1" lang="en-US" altLang="ja-JP" dirty="0"/>
              <a:t>Predictor Variable Importance for K6 </a:t>
            </a:r>
            <a:endParaRPr kumimoji="1" lang="ja-JP" altLang="en-US" dirty="0"/>
          </a:p>
        </p:txBody>
      </p:sp>
      <p:pic>
        <p:nvPicPr>
          <p:cNvPr id="4" name="コンテンツ プレースホルダー 3"/>
          <p:cNvPicPr>
            <a:picLocks noGrp="1" noChangeAspect="1"/>
          </p:cNvPicPr>
          <p:nvPr>
            <p:ph idx="1"/>
          </p:nvPr>
        </p:nvPicPr>
        <p:blipFill rotWithShape="1">
          <a:blip r:embed="rId3"/>
          <a:srcRect r="36601"/>
          <a:stretch/>
        </p:blipFill>
        <p:spPr>
          <a:xfrm>
            <a:off x="0" y="1516156"/>
            <a:ext cx="5729021" cy="4484594"/>
          </a:xfrm>
          <a:prstGeom prst="rect">
            <a:avLst/>
          </a:prstGeom>
        </p:spPr>
      </p:pic>
      <p:pic>
        <p:nvPicPr>
          <p:cNvPr id="3" name="図 2" descr="caregiver_VI.pdf"/>
          <p:cNvPicPr>
            <a:picLocks noChangeAspect="1"/>
          </p:cNvPicPr>
          <p:nvPr/>
        </p:nvPicPr>
        <p:blipFill rotWithShape="1">
          <a:blip r:embed="rId4">
            <a:extLst>
              <a:ext uri="{28A0092B-C50C-407E-A947-70E740481C1C}">
                <a14:useLocalDpi xmlns:a14="http://schemas.microsoft.com/office/drawing/2010/main" val="0"/>
              </a:ext>
            </a:extLst>
          </a:blip>
          <a:srcRect l="7132" t="73389" r="5575" b="5208"/>
          <a:stretch/>
        </p:blipFill>
        <p:spPr>
          <a:xfrm rot="16200000">
            <a:off x="5069217" y="2290067"/>
            <a:ext cx="4563757" cy="2857608"/>
          </a:xfrm>
          <a:prstGeom prst="rect">
            <a:avLst/>
          </a:prstGeom>
        </p:spPr>
      </p:pic>
      <p:sp>
        <p:nvSpPr>
          <p:cNvPr id="5" name="日付プレースホルダー 4">
            <a:extLst>
              <a:ext uri="{FF2B5EF4-FFF2-40B4-BE49-F238E27FC236}">
                <a16:creationId xmlns:a16="http://schemas.microsoft.com/office/drawing/2014/main" id="{E87E86EF-8CC1-4626-AC1B-DFE9B2CC84CB}"/>
              </a:ext>
            </a:extLst>
          </p:cNvPr>
          <p:cNvSpPr>
            <a:spLocks noGrp="1"/>
          </p:cNvSpPr>
          <p:nvPr>
            <p:ph type="dt" sz="half" idx="10"/>
          </p:nvPr>
        </p:nvSpPr>
        <p:spPr/>
        <p:txBody>
          <a:bodyPr/>
          <a:lstStyle/>
          <a:p>
            <a:r>
              <a:rPr kumimoji="1" lang="en-US" altLang="ja-JP"/>
              <a:t>2020/1/9</a:t>
            </a:r>
            <a:endParaRPr kumimoji="1" lang="ja-JP" altLang="en-US"/>
          </a:p>
        </p:txBody>
      </p:sp>
      <p:sp>
        <p:nvSpPr>
          <p:cNvPr id="6" name="フッター プレースホルダー 5">
            <a:extLst>
              <a:ext uri="{FF2B5EF4-FFF2-40B4-BE49-F238E27FC236}">
                <a16:creationId xmlns:a16="http://schemas.microsoft.com/office/drawing/2014/main" id="{DFF72EE9-1483-4EF4-B77B-6DB065460456}"/>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7" name="スライド番号プレースホルダー 6">
            <a:extLst>
              <a:ext uri="{FF2B5EF4-FFF2-40B4-BE49-F238E27FC236}">
                <a16:creationId xmlns:a16="http://schemas.microsoft.com/office/drawing/2014/main" id="{503E4DFD-025C-466E-8B4B-13406526F9B2}"/>
              </a:ext>
            </a:extLst>
          </p:cNvPr>
          <p:cNvSpPr>
            <a:spLocks noGrp="1"/>
          </p:cNvSpPr>
          <p:nvPr>
            <p:ph type="sldNum" sz="quarter" idx="12"/>
          </p:nvPr>
        </p:nvSpPr>
        <p:spPr/>
        <p:txBody>
          <a:bodyPr/>
          <a:lstStyle/>
          <a:p>
            <a:fld id="{47861797-5423-46FD-8DCB-FCB8CA6758F3}" type="slidenum">
              <a:rPr kumimoji="1" lang="ja-JP" altLang="en-US" smtClean="0"/>
              <a:t>30</a:t>
            </a:fld>
            <a:endParaRPr kumimoji="1" lang="ja-JP" altLang="en-US"/>
          </a:p>
        </p:txBody>
      </p:sp>
    </p:spTree>
    <p:extLst>
      <p:ext uri="{BB962C8B-B14F-4D97-AF65-F5344CB8AC3E}">
        <p14:creationId xmlns:p14="http://schemas.microsoft.com/office/powerpoint/2010/main" val="2730390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en-US" altLang="ja-JP" sz="3200" dirty="0"/>
              <a:t>Comprehensive Exploratory Analyses of </a:t>
            </a:r>
            <a:br>
              <a:rPr lang="en-US" altLang="ja-JP" sz="3200" dirty="0"/>
            </a:br>
            <a:r>
              <a:rPr lang="en-US" altLang="ja-JP" sz="3200" dirty="0"/>
              <a:t>Micro Data from the Official Statistics</a:t>
            </a:r>
            <a:endParaRPr kumimoji="1" lang="ja-JP" altLang="en-US" sz="3200" dirty="0"/>
          </a:p>
        </p:txBody>
      </p:sp>
      <p:sp>
        <p:nvSpPr>
          <p:cNvPr id="5" name="コンテンツ プレースホルダー 4"/>
          <p:cNvSpPr>
            <a:spLocks noGrp="1"/>
          </p:cNvSpPr>
          <p:nvPr>
            <p:ph idx="1"/>
          </p:nvPr>
        </p:nvSpPr>
        <p:spPr/>
        <p:txBody>
          <a:bodyPr/>
          <a:lstStyle/>
          <a:p>
            <a:r>
              <a:rPr lang="en-US" altLang="ja-JP" dirty="0"/>
              <a:t>Although subjective stress factors are a commonly important factor in all three high risk groups, patterns of interaction between subjective stress and other factors to predict severe mental health difficulties differ greatly among mental health. </a:t>
            </a:r>
          </a:p>
          <a:p>
            <a:r>
              <a:rPr lang="en-US" altLang="ja-JP" dirty="0"/>
              <a:t>Not Anonymized but </a:t>
            </a:r>
            <a:r>
              <a:rPr lang="en-US" altLang="ja-JP" dirty="0">
                <a:solidFill>
                  <a:srgbClr val="FF0000"/>
                </a:solidFill>
              </a:rPr>
              <a:t>Original Microdata with Regional Information</a:t>
            </a:r>
            <a:r>
              <a:rPr lang="en-US" altLang="ja-JP" dirty="0"/>
              <a:t> from Official Statistics such as “Japanese National Comprehensive Survey of Living Conditions” will be  more Informative for Causal Analyses of Mental Health relevant with Suicides</a:t>
            </a:r>
            <a:endParaRPr lang="ja-JP" altLang="ja-JP" dirty="0"/>
          </a:p>
          <a:p>
            <a:pPr marL="0" indent="0">
              <a:buNone/>
            </a:pPr>
            <a:endParaRPr kumimoji="1" lang="ja-JP" altLang="en-US" dirty="0"/>
          </a:p>
        </p:txBody>
      </p:sp>
      <p:sp>
        <p:nvSpPr>
          <p:cNvPr id="2" name="日付プレースホルダー 1">
            <a:extLst>
              <a:ext uri="{FF2B5EF4-FFF2-40B4-BE49-F238E27FC236}">
                <a16:creationId xmlns:a16="http://schemas.microsoft.com/office/drawing/2014/main" id="{BC7B8369-5CFE-4C2C-B3D1-C5ADA07BE842}"/>
              </a:ext>
            </a:extLst>
          </p:cNvPr>
          <p:cNvSpPr>
            <a:spLocks noGrp="1"/>
          </p:cNvSpPr>
          <p:nvPr>
            <p:ph type="dt" sz="half" idx="10"/>
          </p:nvPr>
        </p:nvSpPr>
        <p:spPr/>
        <p:txBody>
          <a:bodyPr/>
          <a:lstStyle/>
          <a:p>
            <a:r>
              <a:rPr kumimoji="1" lang="en-US" altLang="ja-JP"/>
              <a:t>2020/1/9</a:t>
            </a:r>
            <a:endParaRPr kumimoji="1" lang="ja-JP" altLang="en-US"/>
          </a:p>
        </p:txBody>
      </p:sp>
      <p:sp>
        <p:nvSpPr>
          <p:cNvPr id="3" name="フッター プレースホルダー 2">
            <a:extLst>
              <a:ext uri="{FF2B5EF4-FFF2-40B4-BE49-F238E27FC236}">
                <a16:creationId xmlns:a16="http://schemas.microsoft.com/office/drawing/2014/main" id="{C9C560A3-6932-4057-884C-C3F776D2AAEF}"/>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6" name="スライド番号プレースホルダー 5">
            <a:extLst>
              <a:ext uri="{FF2B5EF4-FFF2-40B4-BE49-F238E27FC236}">
                <a16:creationId xmlns:a16="http://schemas.microsoft.com/office/drawing/2014/main" id="{DF648C22-18A2-4C8A-B3EC-0DABB9208347}"/>
              </a:ext>
            </a:extLst>
          </p:cNvPr>
          <p:cNvSpPr>
            <a:spLocks noGrp="1"/>
          </p:cNvSpPr>
          <p:nvPr>
            <p:ph type="sldNum" sz="quarter" idx="12"/>
          </p:nvPr>
        </p:nvSpPr>
        <p:spPr/>
        <p:txBody>
          <a:bodyPr/>
          <a:lstStyle/>
          <a:p>
            <a:fld id="{47861797-5423-46FD-8DCB-FCB8CA6758F3}" type="slidenum">
              <a:rPr kumimoji="1" lang="ja-JP" altLang="en-US" smtClean="0"/>
              <a:t>31</a:t>
            </a:fld>
            <a:endParaRPr kumimoji="1" lang="ja-JP" altLang="en-US"/>
          </a:p>
        </p:txBody>
      </p:sp>
    </p:spTree>
    <p:extLst>
      <p:ext uri="{BB962C8B-B14F-4D97-AF65-F5344CB8AC3E}">
        <p14:creationId xmlns:p14="http://schemas.microsoft.com/office/powerpoint/2010/main" val="3218440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28650" y="365126"/>
            <a:ext cx="7886700" cy="466261"/>
          </a:xfrm>
        </p:spPr>
        <p:txBody>
          <a:bodyPr>
            <a:normAutofit fontScale="90000"/>
          </a:bodyPr>
          <a:lstStyle/>
          <a:p>
            <a:r>
              <a:rPr lang="ja-JP" altLang="en-US" sz="2954" b="1" dirty="0">
                <a:latin typeface="メイリオ" panose="020B0604030504040204" pitchFamily="50" charset="-128"/>
                <a:ea typeface="メイリオ" panose="020B0604030504040204" pitchFamily="50" charset="-128"/>
                <a:cs typeface="メイリオ" panose="020B0604030504040204" pitchFamily="50" charset="-128"/>
              </a:rPr>
              <a:t>③ </a:t>
            </a:r>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On-site use of statistical microdata</a:t>
            </a:r>
            <a:endParaRPr lang="ja-JP" altLang="en-US" sz="2954"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b="1" smtClean="0">
                <a:cs typeface="Calibri" panose="020F0502020204030204" pitchFamily="34" charset="0"/>
              </a:rPr>
              <a:pPr/>
              <a:t>32</a:t>
            </a:fld>
            <a:endParaRPr kumimoji="1" lang="ja-JP" altLang="en-US" b="1" dirty="0">
              <a:cs typeface="Calibri" panose="020F0502020204030204" pitchFamily="34" charset="0"/>
            </a:endParaRPr>
          </a:p>
        </p:txBody>
      </p:sp>
      <p:grpSp>
        <p:nvGrpSpPr>
          <p:cNvPr id="46" name="Group 20"/>
          <p:cNvGrpSpPr>
            <a:grpSpLocks noChangeAspect="1"/>
          </p:cNvGrpSpPr>
          <p:nvPr/>
        </p:nvGrpSpPr>
        <p:grpSpPr bwMode="auto">
          <a:xfrm>
            <a:off x="7843950" y="4934794"/>
            <a:ext cx="808957" cy="894419"/>
            <a:chOff x="856" y="3827"/>
            <a:chExt cx="293" cy="360"/>
          </a:xfrm>
        </p:grpSpPr>
        <p:sp>
          <p:nvSpPr>
            <p:cNvPr id="47" name="AutoShape 19"/>
            <p:cNvSpPr>
              <a:spLocks noChangeAspect="1" noChangeArrowheads="1" noTextEdit="1"/>
            </p:cNvSpPr>
            <p:nvPr/>
          </p:nvSpPr>
          <p:spPr bwMode="auto">
            <a:xfrm>
              <a:off x="856" y="3827"/>
              <a:ext cx="29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48" name="Freeform 21"/>
            <p:cNvSpPr>
              <a:spLocks/>
            </p:cNvSpPr>
            <p:nvPr/>
          </p:nvSpPr>
          <p:spPr bwMode="auto">
            <a:xfrm>
              <a:off x="1017" y="4048"/>
              <a:ext cx="30" cy="38"/>
            </a:xfrm>
            <a:custGeom>
              <a:avLst/>
              <a:gdLst>
                <a:gd name="T0" fmla="*/ 77 w 121"/>
                <a:gd name="T1" fmla="*/ 0 h 113"/>
                <a:gd name="T2" fmla="*/ 0 w 121"/>
                <a:gd name="T3" fmla="*/ 20 h 113"/>
                <a:gd name="T4" fmla="*/ 52 w 121"/>
                <a:gd name="T5" fmla="*/ 100 h 113"/>
                <a:gd name="T6" fmla="*/ 93 w 121"/>
                <a:gd name="T7" fmla="*/ 113 h 113"/>
                <a:gd name="T8" fmla="*/ 121 w 121"/>
                <a:gd name="T9" fmla="*/ 105 h 113"/>
                <a:gd name="T10" fmla="*/ 77 w 121"/>
                <a:gd name="T11" fmla="*/ 0 h 113"/>
              </a:gdLst>
              <a:ahLst/>
              <a:cxnLst>
                <a:cxn ang="0">
                  <a:pos x="T0" y="T1"/>
                </a:cxn>
                <a:cxn ang="0">
                  <a:pos x="T2" y="T3"/>
                </a:cxn>
                <a:cxn ang="0">
                  <a:pos x="T4" y="T5"/>
                </a:cxn>
                <a:cxn ang="0">
                  <a:pos x="T6" y="T7"/>
                </a:cxn>
                <a:cxn ang="0">
                  <a:pos x="T8" y="T9"/>
                </a:cxn>
                <a:cxn ang="0">
                  <a:pos x="T10" y="T11"/>
                </a:cxn>
              </a:cxnLst>
              <a:rect l="0" t="0" r="r" b="b"/>
              <a:pathLst>
                <a:path w="121" h="113">
                  <a:moveTo>
                    <a:pt x="77" y="0"/>
                  </a:moveTo>
                  <a:lnTo>
                    <a:pt x="0" y="20"/>
                  </a:lnTo>
                  <a:lnTo>
                    <a:pt x="52" y="100"/>
                  </a:lnTo>
                  <a:lnTo>
                    <a:pt x="93" y="113"/>
                  </a:lnTo>
                  <a:lnTo>
                    <a:pt x="121" y="105"/>
                  </a:lnTo>
                  <a:lnTo>
                    <a:pt x="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76" name="Freeform 22"/>
            <p:cNvSpPr>
              <a:spLocks/>
            </p:cNvSpPr>
            <p:nvPr/>
          </p:nvSpPr>
          <p:spPr bwMode="auto">
            <a:xfrm>
              <a:off x="1022" y="4078"/>
              <a:ext cx="9" cy="7"/>
            </a:xfrm>
            <a:custGeom>
              <a:avLst/>
              <a:gdLst>
                <a:gd name="T0" fmla="*/ 25 w 34"/>
                <a:gd name="T1" fmla="*/ 0 h 22"/>
                <a:gd name="T2" fmla="*/ 0 w 34"/>
                <a:gd name="T3" fmla="*/ 16 h 22"/>
                <a:gd name="T4" fmla="*/ 34 w 34"/>
                <a:gd name="T5" fmla="*/ 22 h 22"/>
                <a:gd name="T6" fmla="*/ 25 w 34"/>
                <a:gd name="T7" fmla="*/ 0 h 22"/>
              </a:gdLst>
              <a:ahLst/>
              <a:cxnLst>
                <a:cxn ang="0">
                  <a:pos x="T0" y="T1"/>
                </a:cxn>
                <a:cxn ang="0">
                  <a:pos x="T2" y="T3"/>
                </a:cxn>
                <a:cxn ang="0">
                  <a:pos x="T4" y="T5"/>
                </a:cxn>
                <a:cxn ang="0">
                  <a:pos x="T6" y="T7"/>
                </a:cxn>
              </a:cxnLst>
              <a:rect l="0" t="0" r="r" b="b"/>
              <a:pathLst>
                <a:path w="34" h="22">
                  <a:moveTo>
                    <a:pt x="25" y="0"/>
                  </a:moveTo>
                  <a:lnTo>
                    <a:pt x="0" y="16"/>
                  </a:lnTo>
                  <a:lnTo>
                    <a:pt x="34" y="22"/>
                  </a:lnTo>
                  <a:lnTo>
                    <a:pt x="25" y="0"/>
                  </a:lnTo>
                  <a:close/>
                </a:path>
              </a:pathLst>
            </a:custGeom>
            <a:solidFill>
              <a:srgbClr val="4443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92" name="Freeform 23"/>
            <p:cNvSpPr>
              <a:spLocks/>
            </p:cNvSpPr>
            <p:nvPr/>
          </p:nvSpPr>
          <p:spPr bwMode="auto">
            <a:xfrm>
              <a:off x="856" y="4063"/>
              <a:ext cx="292" cy="124"/>
            </a:xfrm>
            <a:custGeom>
              <a:avLst/>
              <a:gdLst>
                <a:gd name="T0" fmla="*/ 1168 w 1168"/>
                <a:gd name="T1" fmla="*/ 126 h 371"/>
                <a:gd name="T2" fmla="*/ 282 w 1168"/>
                <a:gd name="T3" fmla="*/ 0 h 371"/>
                <a:gd name="T4" fmla="*/ 0 w 1168"/>
                <a:gd name="T5" fmla="*/ 202 h 371"/>
                <a:gd name="T6" fmla="*/ 1067 w 1168"/>
                <a:gd name="T7" fmla="*/ 371 h 371"/>
                <a:gd name="T8" fmla="*/ 1168 w 1168"/>
                <a:gd name="T9" fmla="*/ 126 h 371"/>
              </a:gdLst>
              <a:ahLst/>
              <a:cxnLst>
                <a:cxn ang="0">
                  <a:pos x="T0" y="T1"/>
                </a:cxn>
                <a:cxn ang="0">
                  <a:pos x="T2" y="T3"/>
                </a:cxn>
                <a:cxn ang="0">
                  <a:pos x="T4" y="T5"/>
                </a:cxn>
                <a:cxn ang="0">
                  <a:pos x="T6" y="T7"/>
                </a:cxn>
                <a:cxn ang="0">
                  <a:pos x="T8" y="T9"/>
                </a:cxn>
              </a:cxnLst>
              <a:rect l="0" t="0" r="r" b="b"/>
              <a:pathLst>
                <a:path w="1168" h="371">
                  <a:moveTo>
                    <a:pt x="1168" y="126"/>
                  </a:moveTo>
                  <a:lnTo>
                    <a:pt x="282" y="0"/>
                  </a:lnTo>
                  <a:lnTo>
                    <a:pt x="0" y="202"/>
                  </a:lnTo>
                  <a:lnTo>
                    <a:pt x="1067" y="371"/>
                  </a:lnTo>
                  <a:lnTo>
                    <a:pt x="1168" y="126"/>
                  </a:lnTo>
                  <a:close/>
                </a:path>
              </a:pathLst>
            </a:custGeom>
            <a:solidFill>
              <a:srgbClr val="D0B0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93" name="Freeform 24"/>
            <p:cNvSpPr>
              <a:spLocks/>
            </p:cNvSpPr>
            <p:nvPr/>
          </p:nvSpPr>
          <p:spPr bwMode="auto">
            <a:xfrm>
              <a:off x="1075" y="4032"/>
              <a:ext cx="42" cy="67"/>
            </a:xfrm>
            <a:custGeom>
              <a:avLst/>
              <a:gdLst>
                <a:gd name="T0" fmla="*/ 55 w 167"/>
                <a:gd name="T1" fmla="*/ 0 h 202"/>
                <a:gd name="T2" fmla="*/ 55 w 167"/>
                <a:gd name="T3" fmla="*/ 0 h 202"/>
                <a:gd name="T4" fmla="*/ 67 w 167"/>
                <a:gd name="T5" fmla="*/ 1 h 202"/>
                <a:gd name="T6" fmla="*/ 79 w 167"/>
                <a:gd name="T7" fmla="*/ 2 h 202"/>
                <a:gd name="T8" fmla="*/ 94 w 167"/>
                <a:gd name="T9" fmla="*/ 6 h 202"/>
                <a:gd name="T10" fmla="*/ 109 w 167"/>
                <a:gd name="T11" fmla="*/ 12 h 202"/>
                <a:gd name="T12" fmla="*/ 117 w 167"/>
                <a:gd name="T13" fmla="*/ 15 h 202"/>
                <a:gd name="T14" fmla="*/ 124 w 167"/>
                <a:gd name="T15" fmla="*/ 20 h 202"/>
                <a:gd name="T16" fmla="*/ 131 w 167"/>
                <a:gd name="T17" fmla="*/ 24 h 202"/>
                <a:gd name="T18" fmla="*/ 136 w 167"/>
                <a:gd name="T19" fmla="*/ 30 h 202"/>
                <a:gd name="T20" fmla="*/ 141 w 167"/>
                <a:gd name="T21" fmla="*/ 37 h 202"/>
                <a:gd name="T22" fmla="*/ 143 w 167"/>
                <a:gd name="T23" fmla="*/ 45 h 202"/>
                <a:gd name="T24" fmla="*/ 143 w 167"/>
                <a:gd name="T25" fmla="*/ 45 h 202"/>
                <a:gd name="T26" fmla="*/ 148 w 167"/>
                <a:gd name="T27" fmla="*/ 63 h 202"/>
                <a:gd name="T28" fmla="*/ 153 w 167"/>
                <a:gd name="T29" fmla="*/ 86 h 202"/>
                <a:gd name="T30" fmla="*/ 161 w 167"/>
                <a:gd name="T31" fmla="*/ 139 h 202"/>
                <a:gd name="T32" fmla="*/ 166 w 167"/>
                <a:gd name="T33" fmla="*/ 183 h 202"/>
                <a:gd name="T34" fmla="*/ 167 w 167"/>
                <a:gd name="T35" fmla="*/ 202 h 202"/>
                <a:gd name="T36" fmla="*/ 1 w 167"/>
                <a:gd name="T37" fmla="*/ 180 h 202"/>
                <a:gd name="T38" fmla="*/ 0 w 167"/>
                <a:gd name="T39" fmla="*/ 112 h 202"/>
                <a:gd name="T40" fmla="*/ 55 w 167"/>
                <a:gd name="T4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7" h="202">
                  <a:moveTo>
                    <a:pt x="55" y="0"/>
                  </a:moveTo>
                  <a:lnTo>
                    <a:pt x="55" y="0"/>
                  </a:lnTo>
                  <a:lnTo>
                    <a:pt x="67" y="1"/>
                  </a:lnTo>
                  <a:lnTo>
                    <a:pt x="79" y="2"/>
                  </a:lnTo>
                  <a:lnTo>
                    <a:pt x="94" y="6"/>
                  </a:lnTo>
                  <a:lnTo>
                    <a:pt x="109" y="12"/>
                  </a:lnTo>
                  <a:lnTo>
                    <a:pt x="117" y="15"/>
                  </a:lnTo>
                  <a:lnTo>
                    <a:pt x="124" y="20"/>
                  </a:lnTo>
                  <a:lnTo>
                    <a:pt x="131" y="24"/>
                  </a:lnTo>
                  <a:lnTo>
                    <a:pt x="136" y="30"/>
                  </a:lnTo>
                  <a:lnTo>
                    <a:pt x="141" y="37"/>
                  </a:lnTo>
                  <a:lnTo>
                    <a:pt x="143" y="45"/>
                  </a:lnTo>
                  <a:lnTo>
                    <a:pt x="143" y="45"/>
                  </a:lnTo>
                  <a:lnTo>
                    <a:pt x="148" y="63"/>
                  </a:lnTo>
                  <a:lnTo>
                    <a:pt x="153" y="86"/>
                  </a:lnTo>
                  <a:lnTo>
                    <a:pt x="161" y="139"/>
                  </a:lnTo>
                  <a:lnTo>
                    <a:pt x="166" y="183"/>
                  </a:lnTo>
                  <a:lnTo>
                    <a:pt x="167" y="202"/>
                  </a:lnTo>
                  <a:lnTo>
                    <a:pt x="1" y="180"/>
                  </a:lnTo>
                  <a:lnTo>
                    <a:pt x="0" y="112"/>
                  </a:lnTo>
                  <a:lnTo>
                    <a:pt x="55" y="0"/>
                  </a:lnTo>
                  <a:close/>
                </a:path>
              </a:pathLst>
            </a:custGeom>
            <a:solidFill>
              <a:srgbClr val="8585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94" name="Freeform 25"/>
            <p:cNvSpPr>
              <a:spLocks/>
            </p:cNvSpPr>
            <p:nvPr/>
          </p:nvSpPr>
          <p:spPr bwMode="auto">
            <a:xfrm>
              <a:off x="1001" y="3922"/>
              <a:ext cx="31" cy="106"/>
            </a:xfrm>
            <a:custGeom>
              <a:avLst/>
              <a:gdLst>
                <a:gd name="T0" fmla="*/ 56 w 126"/>
                <a:gd name="T1" fmla="*/ 318 h 318"/>
                <a:gd name="T2" fmla="*/ 56 w 126"/>
                <a:gd name="T3" fmla="*/ 318 h 318"/>
                <a:gd name="T4" fmla="*/ 58 w 126"/>
                <a:gd name="T5" fmla="*/ 298 h 318"/>
                <a:gd name="T6" fmla="*/ 62 w 126"/>
                <a:gd name="T7" fmla="*/ 279 h 318"/>
                <a:gd name="T8" fmla="*/ 72 w 126"/>
                <a:gd name="T9" fmla="*/ 240 h 318"/>
                <a:gd name="T10" fmla="*/ 82 w 126"/>
                <a:gd name="T11" fmla="*/ 200 h 318"/>
                <a:gd name="T12" fmla="*/ 93 w 126"/>
                <a:gd name="T13" fmla="*/ 161 h 318"/>
                <a:gd name="T14" fmla="*/ 105 w 126"/>
                <a:gd name="T15" fmla="*/ 122 h 318"/>
                <a:gd name="T16" fmla="*/ 115 w 126"/>
                <a:gd name="T17" fmla="*/ 82 h 318"/>
                <a:gd name="T18" fmla="*/ 122 w 126"/>
                <a:gd name="T19" fmla="*/ 43 h 318"/>
                <a:gd name="T20" fmla="*/ 125 w 126"/>
                <a:gd name="T21" fmla="*/ 23 h 318"/>
                <a:gd name="T22" fmla="*/ 126 w 126"/>
                <a:gd name="T23" fmla="*/ 3 h 318"/>
                <a:gd name="T24" fmla="*/ 123 w 126"/>
                <a:gd name="T25" fmla="*/ 0 h 318"/>
                <a:gd name="T26" fmla="*/ 3 w 126"/>
                <a:gd name="T27" fmla="*/ 41 h 318"/>
                <a:gd name="T28" fmla="*/ 3 w 126"/>
                <a:gd name="T29" fmla="*/ 41 h 318"/>
                <a:gd name="T30" fmla="*/ 0 w 126"/>
                <a:gd name="T31" fmla="*/ 77 h 318"/>
                <a:gd name="T32" fmla="*/ 0 w 126"/>
                <a:gd name="T33" fmla="*/ 113 h 318"/>
                <a:gd name="T34" fmla="*/ 2 w 126"/>
                <a:gd name="T35" fmla="*/ 149 h 318"/>
                <a:gd name="T36" fmla="*/ 5 w 126"/>
                <a:gd name="T37" fmla="*/ 185 h 318"/>
                <a:gd name="T38" fmla="*/ 9 w 126"/>
                <a:gd name="T39" fmla="*/ 203 h 318"/>
                <a:gd name="T40" fmla="*/ 13 w 126"/>
                <a:gd name="T41" fmla="*/ 219 h 318"/>
                <a:gd name="T42" fmla="*/ 18 w 126"/>
                <a:gd name="T43" fmla="*/ 236 h 318"/>
                <a:gd name="T44" fmla="*/ 23 w 126"/>
                <a:gd name="T45" fmla="*/ 254 h 318"/>
                <a:gd name="T46" fmla="*/ 29 w 126"/>
                <a:gd name="T47" fmla="*/ 270 h 318"/>
                <a:gd name="T48" fmla="*/ 37 w 126"/>
                <a:gd name="T49" fmla="*/ 287 h 318"/>
                <a:gd name="T50" fmla="*/ 46 w 126"/>
                <a:gd name="T51" fmla="*/ 303 h 318"/>
                <a:gd name="T52" fmla="*/ 56 w 126"/>
                <a:gd name="T53" fmla="*/ 318 h 318"/>
                <a:gd name="T54" fmla="*/ 56 w 126"/>
                <a:gd name="T5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6" h="318">
                  <a:moveTo>
                    <a:pt x="56" y="318"/>
                  </a:moveTo>
                  <a:lnTo>
                    <a:pt x="56" y="318"/>
                  </a:lnTo>
                  <a:lnTo>
                    <a:pt x="58" y="298"/>
                  </a:lnTo>
                  <a:lnTo>
                    <a:pt x="62" y="279"/>
                  </a:lnTo>
                  <a:lnTo>
                    <a:pt x="72" y="240"/>
                  </a:lnTo>
                  <a:lnTo>
                    <a:pt x="82" y="200"/>
                  </a:lnTo>
                  <a:lnTo>
                    <a:pt x="93" y="161"/>
                  </a:lnTo>
                  <a:lnTo>
                    <a:pt x="105" y="122"/>
                  </a:lnTo>
                  <a:lnTo>
                    <a:pt x="115" y="82"/>
                  </a:lnTo>
                  <a:lnTo>
                    <a:pt x="122" y="43"/>
                  </a:lnTo>
                  <a:lnTo>
                    <a:pt x="125" y="23"/>
                  </a:lnTo>
                  <a:lnTo>
                    <a:pt x="126" y="3"/>
                  </a:lnTo>
                  <a:lnTo>
                    <a:pt x="123" y="0"/>
                  </a:lnTo>
                  <a:lnTo>
                    <a:pt x="3" y="41"/>
                  </a:lnTo>
                  <a:lnTo>
                    <a:pt x="3" y="41"/>
                  </a:lnTo>
                  <a:lnTo>
                    <a:pt x="0" y="77"/>
                  </a:lnTo>
                  <a:lnTo>
                    <a:pt x="0" y="113"/>
                  </a:lnTo>
                  <a:lnTo>
                    <a:pt x="2" y="149"/>
                  </a:lnTo>
                  <a:lnTo>
                    <a:pt x="5" y="185"/>
                  </a:lnTo>
                  <a:lnTo>
                    <a:pt x="9" y="203"/>
                  </a:lnTo>
                  <a:lnTo>
                    <a:pt x="13" y="219"/>
                  </a:lnTo>
                  <a:lnTo>
                    <a:pt x="18" y="236"/>
                  </a:lnTo>
                  <a:lnTo>
                    <a:pt x="23" y="254"/>
                  </a:lnTo>
                  <a:lnTo>
                    <a:pt x="29" y="270"/>
                  </a:lnTo>
                  <a:lnTo>
                    <a:pt x="37" y="287"/>
                  </a:lnTo>
                  <a:lnTo>
                    <a:pt x="46" y="303"/>
                  </a:lnTo>
                  <a:lnTo>
                    <a:pt x="56" y="318"/>
                  </a:lnTo>
                  <a:lnTo>
                    <a:pt x="56" y="3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95" name="Freeform 26"/>
            <p:cNvSpPr>
              <a:spLocks/>
            </p:cNvSpPr>
            <p:nvPr/>
          </p:nvSpPr>
          <p:spPr bwMode="auto">
            <a:xfrm>
              <a:off x="960" y="3923"/>
              <a:ext cx="133" cy="171"/>
            </a:xfrm>
            <a:custGeom>
              <a:avLst/>
              <a:gdLst>
                <a:gd name="T0" fmla="*/ 487 w 529"/>
                <a:gd name="T1" fmla="*/ 94 h 513"/>
                <a:gd name="T2" fmla="*/ 470 w 529"/>
                <a:gd name="T3" fmla="*/ 75 h 513"/>
                <a:gd name="T4" fmla="*/ 455 w 529"/>
                <a:gd name="T5" fmla="*/ 61 h 513"/>
                <a:gd name="T6" fmla="*/ 440 w 529"/>
                <a:gd name="T7" fmla="*/ 54 h 513"/>
                <a:gd name="T8" fmla="*/ 416 w 529"/>
                <a:gd name="T9" fmla="*/ 47 h 513"/>
                <a:gd name="T10" fmla="*/ 400 w 529"/>
                <a:gd name="T11" fmla="*/ 47 h 513"/>
                <a:gd name="T12" fmla="*/ 286 w 529"/>
                <a:gd name="T13" fmla="*/ 0 h 513"/>
                <a:gd name="T14" fmla="*/ 285 w 529"/>
                <a:gd name="T15" fmla="*/ 20 h 513"/>
                <a:gd name="T16" fmla="*/ 275 w 529"/>
                <a:gd name="T17" fmla="*/ 79 h 513"/>
                <a:gd name="T18" fmla="*/ 253 w 529"/>
                <a:gd name="T19" fmla="*/ 158 h 513"/>
                <a:gd name="T20" fmla="*/ 232 w 529"/>
                <a:gd name="T21" fmla="*/ 237 h 513"/>
                <a:gd name="T22" fmla="*/ 218 w 529"/>
                <a:gd name="T23" fmla="*/ 295 h 513"/>
                <a:gd name="T24" fmla="*/ 216 w 529"/>
                <a:gd name="T25" fmla="*/ 315 h 513"/>
                <a:gd name="T26" fmla="*/ 197 w 529"/>
                <a:gd name="T27" fmla="*/ 284 h 513"/>
                <a:gd name="T28" fmla="*/ 183 w 529"/>
                <a:gd name="T29" fmla="*/ 251 h 513"/>
                <a:gd name="T30" fmla="*/ 173 w 529"/>
                <a:gd name="T31" fmla="*/ 216 h 513"/>
                <a:gd name="T32" fmla="*/ 165 w 529"/>
                <a:gd name="T33" fmla="*/ 182 h 513"/>
                <a:gd name="T34" fmla="*/ 160 w 529"/>
                <a:gd name="T35" fmla="*/ 110 h 513"/>
                <a:gd name="T36" fmla="*/ 163 w 529"/>
                <a:gd name="T37" fmla="*/ 38 h 513"/>
                <a:gd name="T38" fmla="*/ 135 w 529"/>
                <a:gd name="T39" fmla="*/ 69 h 513"/>
                <a:gd name="T40" fmla="*/ 69 w 529"/>
                <a:gd name="T41" fmla="*/ 116 h 513"/>
                <a:gd name="T42" fmla="*/ 35 w 529"/>
                <a:gd name="T43" fmla="*/ 218 h 513"/>
                <a:gd name="T44" fmla="*/ 20 w 529"/>
                <a:gd name="T45" fmla="*/ 265 h 513"/>
                <a:gd name="T46" fmla="*/ 0 w 529"/>
                <a:gd name="T47" fmla="*/ 338 h 513"/>
                <a:gd name="T48" fmla="*/ 122 w 529"/>
                <a:gd name="T49" fmla="*/ 328 h 513"/>
                <a:gd name="T50" fmla="*/ 169 w 529"/>
                <a:gd name="T51" fmla="*/ 423 h 513"/>
                <a:gd name="T52" fmla="*/ 241 w 529"/>
                <a:gd name="T53" fmla="*/ 413 h 513"/>
                <a:gd name="T54" fmla="*/ 271 w 529"/>
                <a:gd name="T55" fmla="*/ 396 h 513"/>
                <a:gd name="T56" fmla="*/ 276 w 529"/>
                <a:gd name="T57" fmla="*/ 403 h 513"/>
                <a:gd name="T58" fmla="*/ 295 w 529"/>
                <a:gd name="T59" fmla="*/ 431 h 513"/>
                <a:gd name="T60" fmla="*/ 305 w 529"/>
                <a:gd name="T61" fmla="*/ 457 h 513"/>
                <a:gd name="T62" fmla="*/ 307 w 529"/>
                <a:gd name="T63" fmla="*/ 469 h 513"/>
                <a:gd name="T64" fmla="*/ 311 w 529"/>
                <a:gd name="T65" fmla="*/ 495 h 513"/>
                <a:gd name="T66" fmla="*/ 312 w 529"/>
                <a:gd name="T67" fmla="*/ 496 h 513"/>
                <a:gd name="T68" fmla="*/ 341 w 529"/>
                <a:gd name="T69" fmla="*/ 486 h 513"/>
                <a:gd name="T70" fmla="*/ 488 w 529"/>
                <a:gd name="T71" fmla="*/ 429 h 513"/>
                <a:gd name="T72" fmla="*/ 494 w 529"/>
                <a:gd name="T73" fmla="*/ 427 h 513"/>
                <a:gd name="T74" fmla="*/ 508 w 529"/>
                <a:gd name="T75" fmla="*/ 417 h 513"/>
                <a:gd name="T76" fmla="*/ 522 w 529"/>
                <a:gd name="T77" fmla="*/ 396 h 513"/>
                <a:gd name="T78" fmla="*/ 527 w 529"/>
                <a:gd name="T79" fmla="*/ 382 h 513"/>
                <a:gd name="T80" fmla="*/ 528 w 529"/>
                <a:gd name="T81" fmla="*/ 365 h 513"/>
                <a:gd name="T82" fmla="*/ 529 w 529"/>
                <a:gd name="T83" fmla="*/ 341 h 513"/>
                <a:gd name="T84" fmla="*/ 527 w 529"/>
                <a:gd name="T85" fmla="*/ 272 h 513"/>
                <a:gd name="T86" fmla="*/ 519 w 529"/>
                <a:gd name="T87" fmla="*/ 192 h 513"/>
                <a:gd name="T88" fmla="*/ 511 w 529"/>
                <a:gd name="T89" fmla="*/ 154 h 513"/>
                <a:gd name="T90" fmla="*/ 501 w 529"/>
                <a:gd name="T91" fmla="*/ 120 h 513"/>
                <a:gd name="T92" fmla="*/ 487 w 529"/>
                <a:gd name="T93" fmla="*/ 9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9" h="513">
                  <a:moveTo>
                    <a:pt x="487" y="94"/>
                  </a:moveTo>
                  <a:lnTo>
                    <a:pt x="487" y="94"/>
                  </a:lnTo>
                  <a:lnTo>
                    <a:pt x="479" y="84"/>
                  </a:lnTo>
                  <a:lnTo>
                    <a:pt x="470" y="75"/>
                  </a:lnTo>
                  <a:lnTo>
                    <a:pt x="463" y="68"/>
                  </a:lnTo>
                  <a:lnTo>
                    <a:pt x="455" y="61"/>
                  </a:lnTo>
                  <a:lnTo>
                    <a:pt x="448" y="57"/>
                  </a:lnTo>
                  <a:lnTo>
                    <a:pt x="440" y="54"/>
                  </a:lnTo>
                  <a:lnTo>
                    <a:pt x="428" y="48"/>
                  </a:lnTo>
                  <a:lnTo>
                    <a:pt x="416" y="47"/>
                  </a:lnTo>
                  <a:lnTo>
                    <a:pt x="408" y="46"/>
                  </a:lnTo>
                  <a:lnTo>
                    <a:pt x="400" y="47"/>
                  </a:lnTo>
                  <a:lnTo>
                    <a:pt x="315" y="22"/>
                  </a:lnTo>
                  <a:lnTo>
                    <a:pt x="286" y="0"/>
                  </a:lnTo>
                  <a:lnTo>
                    <a:pt x="286" y="0"/>
                  </a:lnTo>
                  <a:lnTo>
                    <a:pt x="285" y="20"/>
                  </a:lnTo>
                  <a:lnTo>
                    <a:pt x="282" y="40"/>
                  </a:lnTo>
                  <a:lnTo>
                    <a:pt x="275" y="79"/>
                  </a:lnTo>
                  <a:lnTo>
                    <a:pt x="265" y="119"/>
                  </a:lnTo>
                  <a:lnTo>
                    <a:pt x="253" y="158"/>
                  </a:lnTo>
                  <a:lnTo>
                    <a:pt x="242" y="197"/>
                  </a:lnTo>
                  <a:lnTo>
                    <a:pt x="232" y="237"/>
                  </a:lnTo>
                  <a:lnTo>
                    <a:pt x="222" y="276"/>
                  </a:lnTo>
                  <a:lnTo>
                    <a:pt x="218" y="295"/>
                  </a:lnTo>
                  <a:lnTo>
                    <a:pt x="216" y="315"/>
                  </a:lnTo>
                  <a:lnTo>
                    <a:pt x="216" y="315"/>
                  </a:lnTo>
                  <a:lnTo>
                    <a:pt x="206" y="300"/>
                  </a:lnTo>
                  <a:lnTo>
                    <a:pt x="197" y="284"/>
                  </a:lnTo>
                  <a:lnTo>
                    <a:pt x="189" y="267"/>
                  </a:lnTo>
                  <a:lnTo>
                    <a:pt x="183" y="251"/>
                  </a:lnTo>
                  <a:lnTo>
                    <a:pt x="178" y="233"/>
                  </a:lnTo>
                  <a:lnTo>
                    <a:pt x="173" y="216"/>
                  </a:lnTo>
                  <a:lnTo>
                    <a:pt x="169" y="200"/>
                  </a:lnTo>
                  <a:lnTo>
                    <a:pt x="165" y="182"/>
                  </a:lnTo>
                  <a:lnTo>
                    <a:pt x="162" y="146"/>
                  </a:lnTo>
                  <a:lnTo>
                    <a:pt x="160" y="110"/>
                  </a:lnTo>
                  <a:lnTo>
                    <a:pt x="160" y="74"/>
                  </a:lnTo>
                  <a:lnTo>
                    <a:pt x="163" y="38"/>
                  </a:lnTo>
                  <a:lnTo>
                    <a:pt x="160" y="38"/>
                  </a:lnTo>
                  <a:lnTo>
                    <a:pt x="135" y="69"/>
                  </a:lnTo>
                  <a:lnTo>
                    <a:pt x="69" y="116"/>
                  </a:lnTo>
                  <a:lnTo>
                    <a:pt x="69" y="116"/>
                  </a:lnTo>
                  <a:lnTo>
                    <a:pt x="50" y="169"/>
                  </a:lnTo>
                  <a:lnTo>
                    <a:pt x="35" y="218"/>
                  </a:lnTo>
                  <a:lnTo>
                    <a:pt x="20" y="265"/>
                  </a:lnTo>
                  <a:lnTo>
                    <a:pt x="20" y="265"/>
                  </a:lnTo>
                  <a:lnTo>
                    <a:pt x="4" y="322"/>
                  </a:lnTo>
                  <a:lnTo>
                    <a:pt x="0" y="338"/>
                  </a:lnTo>
                  <a:lnTo>
                    <a:pt x="78" y="451"/>
                  </a:lnTo>
                  <a:lnTo>
                    <a:pt x="122" y="328"/>
                  </a:lnTo>
                  <a:lnTo>
                    <a:pt x="155" y="420"/>
                  </a:lnTo>
                  <a:lnTo>
                    <a:pt x="169" y="423"/>
                  </a:lnTo>
                  <a:lnTo>
                    <a:pt x="232" y="424"/>
                  </a:lnTo>
                  <a:lnTo>
                    <a:pt x="241" y="413"/>
                  </a:lnTo>
                  <a:lnTo>
                    <a:pt x="241" y="405"/>
                  </a:lnTo>
                  <a:lnTo>
                    <a:pt x="271" y="396"/>
                  </a:lnTo>
                  <a:lnTo>
                    <a:pt x="271" y="396"/>
                  </a:lnTo>
                  <a:lnTo>
                    <a:pt x="276" y="403"/>
                  </a:lnTo>
                  <a:lnTo>
                    <a:pt x="288" y="420"/>
                  </a:lnTo>
                  <a:lnTo>
                    <a:pt x="295" y="431"/>
                  </a:lnTo>
                  <a:lnTo>
                    <a:pt x="301" y="443"/>
                  </a:lnTo>
                  <a:lnTo>
                    <a:pt x="305" y="457"/>
                  </a:lnTo>
                  <a:lnTo>
                    <a:pt x="307" y="469"/>
                  </a:lnTo>
                  <a:lnTo>
                    <a:pt x="307" y="469"/>
                  </a:lnTo>
                  <a:lnTo>
                    <a:pt x="310" y="488"/>
                  </a:lnTo>
                  <a:lnTo>
                    <a:pt x="311" y="495"/>
                  </a:lnTo>
                  <a:lnTo>
                    <a:pt x="312" y="496"/>
                  </a:lnTo>
                  <a:lnTo>
                    <a:pt x="312" y="496"/>
                  </a:lnTo>
                  <a:lnTo>
                    <a:pt x="312" y="495"/>
                  </a:lnTo>
                  <a:lnTo>
                    <a:pt x="341" y="486"/>
                  </a:lnTo>
                  <a:lnTo>
                    <a:pt x="502" y="513"/>
                  </a:lnTo>
                  <a:lnTo>
                    <a:pt x="488" y="429"/>
                  </a:lnTo>
                  <a:lnTo>
                    <a:pt x="488" y="429"/>
                  </a:lnTo>
                  <a:lnTo>
                    <a:pt x="494" y="427"/>
                  </a:lnTo>
                  <a:lnTo>
                    <a:pt x="501" y="422"/>
                  </a:lnTo>
                  <a:lnTo>
                    <a:pt x="508" y="417"/>
                  </a:lnTo>
                  <a:lnTo>
                    <a:pt x="516" y="408"/>
                  </a:lnTo>
                  <a:lnTo>
                    <a:pt x="522" y="396"/>
                  </a:lnTo>
                  <a:lnTo>
                    <a:pt x="524" y="390"/>
                  </a:lnTo>
                  <a:lnTo>
                    <a:pt x="527" y="382"/>
                  </a:lnTo>
                  <a:lnTo>
                    <a:pt x="528" y="374"/>
                  </a:lnTo>
                  <a:lnTo>
                    <a:pt x="528" y="365"/>
                  </a:lnTo>
                  <a:lnTo>
                    <a:pt x="528" y="365"/>
                  </a:lnTo>
                  <a:lnTo>
                    <a:pt x="529" y="341"/>
                  </a:lnTo>
                  <a:lnTo>
                    <a:pt x="528" y="309"/>
                  </a:lnTo>
                  <a:lnTo>
                    <a:pt x="527" y="272"/>
                  </a:lnTo>
                  <a:lnTo>
                    <a:pt x="524" y="232"/>
                  </a:lnTo>
                  <a:lnTo>
                    <a:pt x="519" y="192"/>
                  </a:lnTo>
                  <a:lnTo>
                    <a:pt x="516" y="173"/>
                  </a:lnTo>
                  <a:lnTo>
                    <a:pt x="511" y="154"/>
                  </a:lnTo>
                  <a:lnTo>
                    <a:pt x="507" y="136"/>
                  </a:lnTo>
                  <a:lnTo>
                    <a:pt x="501" y="120"/>
                  </a:lnTo>
                  <a:lnTo>
                    <a:pt x="494" y="105"/>
                  </a:lnTo>
                  <a:lnTo>
                    <a:pt x="487" y="94"/>
                  </a:lnTo>
                  <a:lnTo>
                    <a:pt x="487" y="94"/>
                  </a:lnTo>
                  <a:close/>
                </a:path>
              </a:pathLst>
            </a:custGeom>
            <a:solidFill>
              <a:srgbClr val="4443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96" name="Freeform 27"/>
            <p:cNvSpPr>
              <a:spLocks/>
            </p:cNvSpPr>
            <p:nvPr/>
          </p:nvSpPr>
          <p:spPr bwMode="auto">
            <a:xfrm>
              <a:off x="969" y="3848"/>
              <a:ext cx="78" cy="96"/>
            </a:xfrm>
            <a:custGeom>
              <a:avLst/>
              <a:gdLst>
                <a:gd name="T0" fmla="*/ 36 w 311"/>
                <a:gd name="T1" fmla="*/ 205 h 286"/>
                <a:gd name="T2" fmla="*/ 31 w 311"/>
                <a:gd name="T3" fmla="*/ 212 h 286"/>
                <a:gd name="T4" fmla="*/ 30 w 311"/>
                <a:gd name="T5" fmla="*/ 225 h 286"/>
                <a:gd name="T6" fmla="*/ 35 w 311"/>
                <a:gd name="T7" fmla="*/ 235 h 286"/>
                <a:gd name="T8" fmla="*/ 43 w 311"/>
                <a:gd name="T9" fmla="*/ 241 h 286"/>
                <a:gd name="T10" fmla="*/ 49 w 311"/>
                <a:gd name="T11" fmla="*/ 243 h 286"/>
                <a:gd name="T12" fmla="*/ 103 w 311"/>
                <a:gd name="T13" fmla="*/ 260 h 286"/>
                <a:gd name="T14" fmla="*/ 128 w 311"/>
                <a:gd name="T15" fmla="*/ 264 h 286"/>
                <a:gd name="T16" fmla="*/ 146 w 311"/>
                <a:gd name="T17" fmla="*/ 264 h 286"/>
                <a:gd name="T18" fmla="*/ 149 w 311"/>
                <a:gd name="T19" fmla="*/ 269 h 286"/>
                <a:gd name="T20" fmla="*/ 157 w 311"/>
                <a:gd name="T21" fmla="*/ 279 h 286"/>
                <a:gd name="T22" fmla="*/ 171 w 311"/>
                <a:gd name="T23" fmla="*/ 286 h 286"/>
                <a:gd name="T24" fmla="*/ 178 w 311"/>
                <a:gd name="T25" fmla="*/ 286 h 286"/>
                <a:gd name="T26" fmla="*/ 186 w 311"/>
                <a:gd name="T27" fmla="*/ 282 h 286"/>
                <a:gd name="T28" fmla="*/ 194 w 311"/>
                <a:gd name="T29" fmla="*/ 275 h 286"/>
                <a:gd name="T30" fmla="*/ 212 w 311"/>
                <a:gd name="T31" fmla="*/ 256 h 286"/>
                <a:gd name="T32" fmla="*/ 221 w 311"/>
                <a:gd name="T33" fmla="*/ 243 h 286"/>
                <a:gd name="T34" fmla="*/ 228 w 311"/>
                <a:gd name="T35" fmla="*/ 237 h 286"/>
                <a:gd name="T36" fmla="*/ 257 w 311"/>
                <a:gd name="T37" fmla="*/ 215 h 286"/>
                <a:gd name="T38" fmla="*/ 271 w 311"/>
                <a:gd name="T39" fmla="*/ 197 h 286"/>
                <a:gd name="T40" fmla="*/ 275 w 311"/>
                <a:gd name="T41" fmla="*/ 189 h 286"/>
                <a:gd name="T42" fmla="*/ 280 w 311"/>
                <a:gd name="T43" fmla="*/ 188 h 286"/>
                <a:gd name="T44" fmla="*/ 292 w 311"/>
                <a:gd name="T45" fmla="*/ 183 h 286"/>
                <a:gd name="T46" fmla="*/ 305 w 311"/>
                <a:gd name="T47" fmla="*/ 173 h 286"/>
                <a:gd name="T48" fmla="*/ 310 w 311"/>
                <a:gd name="T49" fmla="*/ 165 h 286"/>
                <a:gd name="T50" fmla="*/ 311 w 311"/>
                <a:gd name="T51" fmla="*/ 155 h 286"/>
                <a:gd name="T52" fmla="*/ 311 w 311"/>
                <a:gd name="T53" fmla="*/ 144 h 286"/>
                <a:gd name="T54" fmla="*/ 305 w 311"/>
                <a:gd name="T55" fmla="*/ 116 h 286"/>
                <a:gd name="T56" fmla="*/ 297 w 311"/>
                <a:gd name="T57" fmla="*/ 99 h 286"/>
                <a:gd name="T58" fmla="*/ 296 w 311"/>
                <a:gd name="T59" fmla="*/ 94 h 286"/>
                <a:gd name="T60" fmla="*/ 281 w 311"/>
                <a:gd name="T61" fmla="*/ 66 h 286"/>
                <a:gd name="T62" fmla="*/ 267 w 311"/>
                <a:gd name="T63" fmla="*/ 48 h 286"/>
                <a:gd name="T64" fmla="*/ 250 w 311"/>
                <a:gd name="T65" fmla="*/ 29 h 286"/>
                <a:gd name="T66" fmla="*/ 227 w 311"/>
                <a:gd name="T67" fmla="*/ 14 h 286"/>
                <a:gd name="T68" fmla="*/ 201 w 311"/>
                <a:gd name="T69" fmla="*/ 3 h 286"/>
                <a:gd name="T70" fmla="*/ 169 w 311"/>
                <a:gd name="T71" fmla="*/ 0 h 286"/>
                <a:gd name="T72" fmla="*/ 153 w 311"/>
                <a:gd name="T73" fmla="*/ 1 h 286"/>
                <a:gd name="T74" fmla="*/ 123 w 311"/>
                <a:gd name="T75" fmla="*/ 7 h 286"/>
                <a:gd name="T76" fmla="*/ 93 w 311"/>
                <a:gd name="T77" fmla="*/ 15 h 286"/>
                <a:gd name="T78" fmla="*/ 65 w 311"/>
                <a:gd name="T79" fmla="*/ 26 h 286"/>
                <a:gd name="T80" fmla="*/ 51 w 311"/>
                <a:gd name="T81" fmla="*/ 33 h 286"/>
                <a:gd name="T82" fmla="*/ 26 w 311"/>
                <a:gd name="T83" fmla="*/ 48 h 286"/>
                <a:gd name="T84" fmla="*/ 6 w 311"/>
                <a:gd name="T85" fmla="*/ 67 h 286"/>
                <a:gd name="T86" fmla="*/ 1 w 311"/>
                <a:gd name="T87" fmla="*/ 74 h 286"/>
                <a:gd name="T88" fmla="*/ 0 w 311"/>
                <a:gd name="T89" fmla="*/ 85 h 286"/>
                <a:gd name="T90" fmla="*/ 5 w 311"/>
                <a:gd name="T91" fmla="*/ 102 h 286"/>
                <a:gd name="T92" fmla="*/ 10 w 311"/>
                <a:gd name="T93" fmla="*/ 116 h 286"/>
                <a:gd name="T94" fmla="*/ 36 w 311"/>
                <a:gd name="T95" fmla="*/ 20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1" h="286">
                  <a:moveTo>
                    <a:pt x="36" y="205"/>
                  </a:moveTo>
                  <a:lnTo>
                    <a:pt x="36" y="205"/>
                  </a:lnTo>
                  <a:lnTo>
                    <a:pt x="34" y="208"/>
                  </a:lnTo>
                  <a:lnTo>
                    <a:pt x="31" y="212"/>
                  </a:lnTo>
                  <a:lnTo>
                    <a:pt x="30" y="218"/>
                  </a:lnTo>
                  <a:lnTo>
                    <a:pt x="30" y="225"/>
                  </a:lnTo>
                  <a:lnTo>
                    <a:pt x="33" y="232"/>
                  </a:lnTo>
                  <a:lnTo>
                    <a:pt x="35" y="235"/>
                  </a:lnTo>
                  <a:lnTo>
                    <a:pt x="39" y="237"/>
                  </a:lnTo>
                  <a:lnTo>
                    <a:pt x="43" y="241"/>
                  </a:lnTo>
                  <a:lnTo>
                    <a:pt x="49" y="243"/>
                  </a:lnTo>
                  <a:lnTo>
                    <a:pt x="49" y="243"/>
                  </a:lnTo>
                  <a:lnTo>
                    <a:pt x="75" y="253"/>
                  </a:lnTo>
                  <a:lnTo>
                    <a:pt x="103" y="260"/>
                  </a:lnTo>
                  <a:lnTo>
                    <a:pt x="117" y="262"/>
                  </a:lnTo>
                  <a:lnTo>
                    <a:pt x="128" y="264"/>
                  </a:lnTo>
                  <a:lnTo>
                    <a:pt x="138" y="264"/>
                  </a:lnTo>
                  <a:lnTo>
                    <a:pt x="146" y="264"/>
                  </a:lnTo>
                  <a:lnTo>
                    <a:pt x="146" y="264"/>
                  </a:lnTo>
                  <a:lnTo>
                    <a:pt x="149" y="269"/>
                  </a:lnTo>
                  <a:lnTo>
                    <a:pt x="152" y="274"/>
                  </a:lnTo>
                  <a:lnTo>
                    <a:pt x="157" y="279"/>
                  </a:lnTo>
                  <a:lnTo>
                    <a:pt x="163" y="283"/>
                  </a:lnTo>
                  <a:lnTo>
                    <a:pt x="171" y="286"/>
                  </a:lnTo>
                  <a:lnTo>
                    <a:pt x="174" y="286"/>
                  </a:lnTo>
                  <a:lnTo>
                    <a:pt x="178" y="286"/>
                  </a:lnTo>
                  <a:lnTo>
                    <a:pt x="182" y="284"/>
                  </a:lnTo>
                  <a:lnTo>
                    <a:pt x="186" y="282"/>
                  </a:lnTo>
                  <a:lnTo>
                    <a:pt x="186" y="282"/>
                  </a:lnTo>
                  <a:lnTo>
                    <a:pt x="194" y="275"/>
                  </a:lnTo>
                  <a:lnTo>
                    <a:pt x="201" y="269"/>
                  </a:lnTo>
                  <a:lnTo>
                    <a:pt x="212" y="256"/>
                  </a:lnTo>
                  <a:lnTo>
                    <a:pt x="218" y="247"/>
                  </a:lnTo>
                  <a:lnTo>
                    <a:pt x="221" y="243"/>
                  </a:lnTo>
                  <a:lnTo>
                    <a:pt x="221" y="243"/>
                  </a:lnTo>
                  <a:lnTo>
                    <a:pt x="228" y="237"/>
                  </a:lnTo>
                  <a:lnTo>
                    <a:pt x="247" y="224"/>
                  </a:lnTo>
                  <a:lnTo>
                    <a:pt x="257" y="215"/>
                  </a:lnTo>
                  <a:lnTo>
                    <a:pt x="265" y="206"/>
                  </a:lnTo>
                  <a:lnTo>
                    <a:pt x="271" y="197"/>
                  </a:lnTo>
                  <a:lnTo>
                    <a:pt x="274" y="193"/>
                  </a:lnTo>
                  <a:lnTo>
                    <a:pt x="275" y="189"/>
                  </a:lnTo>
                  <a:lnTo>
                    <a:pt x="275" y="189"/>
                  </a:lnTo>
                  <a:lnTo>
                    <a:pt x="280" y="188"/>
                  </a:lnTo>
                  <a:lnTo>
                    <a:pt x="286" y="187"/>
                  </a:lnTo>
                  <a:lnTo>
                    <a:pt x="292" y="183"/>
                  </a:lnTo>
                  <a:lnTo>
                    <a:pt x="300" y="179"/>
                  </a:lnTo>
                  <a:lnTo>
                    <a:pt x="305" y="173"/>
                  </a:lnTo>
                  <a:lnTo>
                    <a:pt x="307" y="169"/>
                  </a:lnTo>
                  <a:lnTo>
                    <a:pt x="310" y="165"/>
                  </a:lnTo>
                  <a:lnTo>
                    <a:pt x="311" y="160"/>
                  </a:lnTo>
                  <a:lnTo>
                    <a:pt x="311" y="155"/>
                  </a:lnTo>
                  <a:lnTo>
                    <a:pt x="311" y="155"/>
                  </a:lnTo>
                  <a:lnTo>
                    <a:pt x="311" y="144"/>
                  </a:lnTo>
                  <a:lnTo>
                    <a:pt x="309" y="134"/>
                  </a:lnTo>
                  <a:lnTo>
                    <a:pt x="305" y="116"/>
                  </a:lnTo>
                  <a:lnTo>
                    <a:pt x="300" y="103"/>
                  </a:lnTo>
                  <a:lnTo>
                    <a:pt x="297" y="99"/>
                  </a:lnTo>
                  <a:lnTo>
                    <a:pt x="297" y="99"/>
                  </a:lnTo>
                  <a:lnTo>
                    <a:pt x="296" y="94"/>
                  </a:lnTo>
                  <a:lnTo>
                    <a:pt x="290" y="83"/>
                  </a:lnTo>
                  <a:lnTo>
                    <a:pt x="281" y="66"/>
                  </a:lnTo>
                  <a:lnTo>
                    <a:pt x="275" y="57"/>
                  </a:lnTo>
                  <a:lnTo>
                    <a:pt x="267" y="48"/>
                  </a:lnTo>
                  <a:lnTo>
                    <a:pt x="258" y="38"/>
                  </a:lnTo>
                  <a:lnTo>
                    <a:pt x="250" y="29"/>
                  </a:lnTo>
                  <a:lnTo>
                    <a:pt x="238" y="21"/>
                  </a:lnTo>
                  <a:lnTo>
                    <a:pt x="227" y="14"/>
                  </a:lnTo>
                  <a:lnTo>
                    <a:pt x="215" y="8"/>
                  </a:lnTo>
                  <a:lnTo>
                    <a:pt x="201" y="3"/>
                  </a:lnTo>
                  <a:lnTo>
                    <a:pt x="186" y="1"/>
                  </a:lnTo>
                  <a:lnTo>
                    <a:pt x="169" y="0"/>
                  </a:lnTo>
                  <a:lnTo>
                    <a:pt x="169" y="0"/>
                  </a:lnTo>
                  <a:lnTo>
                    <a:pt x="153" y="1"/>
                  </a:lnTo>
                  <a:lnTo>
                    <a:pt x="138" y="3"/>
                  </a:lnTo>
                  <a:lnTo>
                    <a:pt x="123" y="7"/>
                  </a:lnTo>
                  <a:lnTo>
                    <a:pt x="108" y="10"/>
                  </a:lnTo>
                  <a:lnTo>
                    <a:pt x="93" y="15"/>
                  </a:lnTo>
                  <a:lnTo>
                    <a:pt x="79" y="20"/>
                  </a:lnTo>
                  <a:lnTo>
                    <a:pt x="65" y="26"/>
                  </a:lnTo>
                  <a:lnTo>
                    <a:pt x="51" y="33"/>
                  </a:lnTo>
                  <a:lnTo>
                    <a:pt x="51" y="33"/>
                  </a:lnTo>
                  <a:lnTo>
                    <a:pt x="39" y="39"/>
                  </a:lnTo>
                  <a:lnTo>
                    <a:pt x="26" y="48"/>
                  </a:lnTo>
                  <a:lnTo>
                    <a:pt x="15" y="57"/>
                  </a:lnTo>
                  <a:lnTo>
                    <a:pt x="6" y="67"/>
                  </a:lnTo>
                  <a:lnTo>
                    <a:pt x="6" y="67"/>
                  </a:lnTo>
                  <a:lnTo>
                    <a:pt x="1" y="74"/>
                  </a:lnTo>
                  <a:lnTo>
                    <a:pt x="0" y="80"/>
                  </a:lnTo>
                  <a:lnTo>
                    <a:pt x="0" y="85"/>
                  </a:lnTo>
                  <a:lnTo>
                    <a:pt x="1" y="91"/>
                  </a:lnTo>
                  <a:lnTo>
                    <a:pt x="5" y="102"/>
                  </a:lnTo>
                  <a:lnTo>
                    <a:pt x="10" y="116"/>
                  </a:lnTo>
                  <a:lnTo>
                    <a:pt x="10" y="116"/>
                  </a:lnTo>
                  <a:lnTo>
                    <a:pt x="36" y="205"/>
                  </a:lnTo>
                  <a:lnTo>
                    <a:pt x="36" y="205"/>
                  </a:lnTo>
                  <a:close/>
                </a:path>
              </a:pathLst>
            </a:custGeom>
            <a:solidFill>
              <a:srgbClr val="FCC0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97" name="Freeform 28"/>
            <p:cNvSpPr>
              <a:spLocks/>
            </p:cNvSpPr>
            <p:nvPr/>
          </p:nvSpPr>
          <p:spPr bwMode="auto">
            <a:xfrm>
              <a:off x="996" y="4095"/>
              <a:ext cx="108" cy="59"/>
            </a:xfrm>
            <a:custGeom>
              <a:avLst/>
              <a:gdLst>
                <a:gd name="T0" fmla="*/ 212 w 432"/>
                <a:gd name="T1" fmla="*/ 0 h 177"/>
                <a:gd name="T2" fmla="*/ 0 w 432"/>
                <a:gd name="T3" fmla="*/ 103 h 177"/>
                <a:gd name="T4" fmla="*/ 5 w 432"/>
                <a:gd name="T5" fmla="*/ 110 h 177"/>
                <a:gd name="T6" fmla="*/ 24 w 432"/>
                <a:gd name="T7" fmla="*/ 111 h 177"/>
                <a:gd name="T8" fmla="*/ 0 w 432"/>
                <a:gd name="T9" fmla="*/ 123 h 177"/>
                <a:gd name="T10" fmla="*/ 226 w 432"/>
                <a:gd name="T11" fmla="*/ 177 h 177"/>
                <a:gd name="T12" fmla="*/ 432 w 432"/>
                <a:gd name="T13" fmla="*/ 51 h 177"/>
                <a:gd name="T14" fmla="*/ 404 w 432"/>
                <a:gd name="T15" fmla="*/ 40 h 177"/>
                <a:gd name="T16" fmla="*/ 420 w 432"/>
                <a:gd name="T17" fmla="*/ 29 h 177"/>
                <a:gd name="T18" fmla="*/ 212 w 432"/>
                <a:gd name="T1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177">
                  <a:moveTo>
                    <a:pt x="212" y="0"/>
                  </a:moveTo>
                  <a:lnTo>
                    <a:pt x="0" y="103"/>
                  </a:lnTo>
                  <a:lnTo>
                    <a:pt x="5" y="110"/>
                  </a:lnTo>
                  <a:lnTo>
                    <a:pt x="24" y="111"/>
                  </a:lnTo>
                  <a:lnTo>
                    <a:pt x="0" y="123"/>
                  </a:lnTo>
                  <a:lnTo>
                    <a:pt x="226" y="177"/>
                  </a:lnTo>
                  <a:lnTo>
                    <a:pt x="432" y="51"/>
                  </a:lnTo>
                  <a:lnTo>
                    <a:pt x="404" y="40"/>
                  </a:lnTo>
                  <a:lnTo>
                    <a:pt x="420" y="29"/>
                  </a:lnTo>
                  <a:lnTo>
                    <a:pt x="2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98" name="Freeform 29"/>
            <p:cNvSpPr>
              <a:spLocks/>
            </p:cNvSpPr>
            <p:nvPr/>
          </p:nvSpPr>
          <p:spPr bwMode="auto">
            <a:xfrm>
              <a:off x="909" y="4069"/>
              <a:ext cx="125" cy="45"/>
            </a:xfrm>
            <a:custGeom>
              <a:avLst/>
              <a:gdLst>
                <a:gd name="T0" fmla="*/ 0 w 500"/>
                <a:gd name="T1" fmla="*/ 102 h 135"/>
                <a:gd name="T2" fmla="*/ 160 w 500"/>
                <a:gd name="T3" fmla="*/ 0 h 135"/>
                <a:gd name="T4" fmla="*/ 500 w 500"/>
                <a:gd name="T5" fmla="*/ 45 h 135"/>
                <a:gd name="T6" fmla="*/ 325 w 500"/>
                <a:gd name="T7" fmla="*/ 135 h 135"/>
                <a:gd name="T8" fmla="*/ 0 w 500"/>
                <a:gd name="T9" fmla="*/ 102 h 135"/>
              </a:gdLst>
              <a:ahLst/>
              <a:cxnLst>
                <a:cxn ang="0">
                  <a:pos x="T0" y="T1"/>
                </a:cxn>
                <a:cxn ang="0">
                  <a:pos x="T2" y="T3"/>
                </a:cxn>
                <a:cxn ang="0">
                  <a:pos x="T4" y="T5"/>
                </a:cxn>
                <a:cxn ang="0">
                  <a:pos x="T6" y="T7"/>
                </a:cxn>
                <a:cxn ang="0">
                  <a:pos x="T8" y="T9"/>
                </a:cxn>
              </a:cxnLst>
              <a:rect l="0" t="0" r="r" b="b"/>
              <a:pathLst>
                <a:path w="500" h="135">
                  <a:moveTo>
                    <a:pt x="0" y="102"/>
                  </a:moveTo>
                  <a:lnTo>
                    <a:pt x="160" y="0"/>
                  </a:lnTo>
                  <a:lnTo>
                    <a:pt x="500" y="45"/>
                  </a:lnTo>
                  <a:lnTo>
                    <a:pt x="325" y="135"/>
                  </a:lnTo>
                  <a:lnTo>
                    <a:pt x="0" y="102"/>
                  </a:lnTo>
                  <a:close/>
                </a:path>
              </a:pathLst>
            </a:custGeom>
            <a:solidFill>
              <a:srgbClr val="8585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99" name="Freeform 30"/>
            <p:cNvSpPr>
              <a:spLocks/>
            </p:cNvSpPr>
            <p:nvPr/>
          </p:nvSpPr>
          <p:spPr bwMode="auto">
            <a:xfrm>
              <a:off x="983" y="4062"/>
              <a:ext cx="46" cy="37"/>
            </a:xfrm>
            <a:custGeom>
              <a:avLst/>
              <a:gdLst>
                <a:gd name="T0" fmla="*/ 41 w 184"/>
                <a:gd name="T1" fmla="*/ 10 h 112"/>
                <a:gd name="T2" fmla="*/ 31 w 184"/>
                <a:gd name="T3" fmla="*/ 16 h 112"/>
                <a:gd name="T4" fmla="*/ 7 w 184"/>
                <a:gd name="T5" fmla="*/ 49 h 112"/>
                <a:gd name="T6" fmla="*/ 3 w 184"/>
                <a:gd name="T7" fmla="*/ 55 h 112"/>
                <a:gd name="T8" fmla="*/ 2 w 184"/>
                <a:gd name="T9" fmla="*/ 63 h 112"/>
                <a:gd name="T10" fmla="*/ 3 w 184"/>
                <a:gd name="T11" fmla="*/ 68 h 112"/>
                <a:gd name="T12" fmla="*/ 14 w 184"/>
                <a:gd name="T13" fmla="*/ 95 h 112"/>
                <a:gd name="T14" fmla="*/ 18 w 184"/>
                <a:gd name="T15" fmla="*/ 93 h 112"/>
                <a:gd name="T16" fmla="*/ 24 w 184"/>
                <a:gd name="T17" fmla="*/ 85 h 112"/>
                <a:gd name="T18" fmla="*/ 32 w 184"/>
                <a:gd name="T19" fmla="*/ 77 h 112"/>
                <a:gd name="T20" fmla="*/ 36 w 184"/>
                <a:gd name="T21" fmla="*/ 76 h 112"/>
                <a:gd name="T22" fmla="*/ 34 w 184"/>
                <a:gd name="T23" fmla="*/ 94 h 112"/>
                <a:gd name="T24" fmla="*/ 37 w 184"/>
                <a:gd name="T25" fmla="*/ 102 h 112"/>
                <a:gd name="T26" fmla="*/ 42 w 184"/>
                <a:gd name="T27" fmla="*/ 109 h 112"/>
                <a:gd name="T28" fmla="*/ 47 w 184"/>
                <a:gd name="T29" fmla="*/ 112 h 112"/>
                <a:gd name="T30" fmla="*/ 54 w 184"/>
                <a:gd name="T31" fmla="*/ 112 h 112"/>
                <a:gd name="T32" fmla="*/ 61 w 184"/>
                <a:gd name="T33" fmla="*/ 106 h 112"/>
                <a:gd name="T34" fmla="*/ 64 w 184"/>
                <a:gd name="T35" fmla="*/ 99 h 112"/>
                <a:gd name="T36" fmla="*/ 64 w 184"/>
                <a:gd name="T37" fmla="*/ 94 h 112"/>
                <a:gd name="T38" fmla="*/ 74 w 184"/>
                <a:gd name="T39" fmla="*/ 103 h 112"/>
                <a:gd name="T40" fmla="*/ 78 w 184"/>
                <a:gd name="T41" fmla="*/ 105 h 112"/>
                <a:gd name="T42" fmla="*/ 85 w 184"/>
                <a:gd name="T43" fmla="*/ 87 h 112"/>
                <a:gd name="T44" fmla="*/ 88 w 184"/>
                <a:gd name="T45" fmla="*/ 79 h 112"/>
                <a:gd name="T46" fmla="*/ 98 w 184"/>
                <a:gd name="T47" fmla="*/ 72 h 112"/>
                <a:gd name="T48" fmla="*/ 105 w 184"/>
                <a:gd name="T49" fmla="*/ 68 h 112"/>
                <a:gd name="T50" fmla="*/ 125 w 184"/>
                <a:gd name="T51" fmla="*/ 65 h 112"/>
                <a:gd name="T52" fmla="*/ 144 w 184"/>
                <a:gd name="T53" fmla="*/ 61 h 112"/>
                <a:gd name="T54" fmla="*/ 150 w 184"/>
                <a:gd name="T55" fmla="*/ 58 h 112"/>
                <a:gd name="T56" fmla="*/ 164 w 184"/>
                <a:gd name="T57" fmla="*/ 48 h 112"/>
                <a:gd name="T58" fmla="*/ 169 w 184"/>
                <a:gd name="T59" fmla="*/ 46 h 112"/>
                <a:gd name="T60" fmla="*/ 181 w 184"/>
                <a:gd name="T61" fmla="*/ 43 h 112"/>
                <a:gd name="T62" fmla="*/ 184 w 184"/>
                <a:gd name="T63" fmla="*/ 41 h 112"/>
                <a:gd name="T64" fmla="*/ 184 w 184"/>
                <a:gd name="T65" fmla="*/ 33 h 112"/>
                <a:gd name="T66" fmla="*/ 176 w 184"/>
                <a:gd name="T67" fmla="*/ 15 h 112"/>
                <a:gd name="T68" fmla="*/ 166 w 184"/>
                <a:gd name="T69" fmla="*/ 3 h 112"/>
                <a:gd name="T70" fmla="*/ 162 w 184"/>
                <a:gd name="T71" fmla="*/ 1 h 112"/>
                <a:gd name="T72" fmla="*/ 155 w 184"/>
                <a:gd name="T73" fmla="*/ 0 h 112"/>
                <a:gd name="T74" fmla="*/ 136 w 184"/>
                <a:gd name="T75" fmla="*/ 3 h 112"/>
                <a:gd name="T76" fmla="*/ 127 w 184"/>
                <a:gd name="T77" fmla="*/ 4 h 112"/>
                <a:gd name="T78" fmla="*/ 106 w 184"/>
                <a:gd name="T79" fmla="*/ 4 h 112"/>
                <a:gd name="T80" fmla="*/ 72 w 184"/>
                <a:gd name="T81" fmla="*/ 3 h 112"/>
                <a:gd name="T82" fmla="*/ 51 w 184"/>
                <a:gd name="T83" fmla="*/ 5 h 112"/>
                <a:gd name="T84" fmla="*/ 41 w 184"/>
                <a:gd name="T85" fmla="*/ 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 h="112">
                  <a:moveTo>
                    <a:pt x="41" y="10"/>
                  </a:moveTo>
                  <a:lnTo>
                    <a:pt x="41" y="10"/>
                  </a:lnTo>
                  <a:lnTo>
                    <a:pt x="36" y="12"/>
                  </a:lnTo>
                  <a:lnTo>
                    <a:pt x="31" y="16"/>
                  </a:lnTo>
                  <a:lnTo>
                    <a:pt x="22" y="28"/>
                  </a:lnTo>
                  <a:lnTo>
                    <a:pt x="7" y="49"/>
                  </a:lnTo>
                  <a:lnTo>
                    <a:pt x="7" y="49"/>
                  </a:lnTo>
                  <a:lnTo>
                    <a:pt x="3" y="55"/>
                  </a:lnTo>
                  <a:lnTo>
                    <a:pt x="0" y="58"/>
                  </a:lnTo>
                  <a:lnTo>
                    <a:pt x="2" y="63"/>
                  </a:lnTo>
                  <a:lnTo>
                    <a:pt x="3" y="68"/>
                  </a:lnTo>
                  <a:lnTo>
                    <a:pt x="3" y="68"/>
                  </a:lnTo>
                  <a:lnTo>
                    <a:pt x="8" y="82"/>
                  </a:lnTo>
                  <a:lnTo>
                    <a:pt x="14" y="95"/>
                  </a:lnTo>
                  <a:lnTo>
                    <a:pt x="14" y="95"/>
                  </a:lnTo>
                  <a:lnTo>
                    <a:pt x="18" y="93"/>
                  </a:lnTo>
                  <a:lnTo>
                    <a:pt x="21" y="91"/>
                  </a:lnTo>
                  <a:lnTo>
                    <a:pt x="24" y="85"/>
                  </a:lnTo>
                  <a:lnTo>
                    <a:pt x="29" y="79"/>
                  </a:lnTo>
                  <a:lnTo>
                    <a:pt x="32" y="77"/>
                  </a:lnTo>
                  <a:lnTo>
                    <a:pt x="36" y="76"/>
                  </a:lnTo>
                  <a:lnTo>
                    <a:pt x="36" y="76"/>
                  </a:lnTo>
                  <a:lnTo>
                    <a:pt x="34" y="84"/>
                  </a:lnTo>
                  <a:lnTo>
                    <a:pt x="34" y="94"/>
                  </a:lnTo>
                  <a:lnTo>
                    <a:pt x="36" y="99"/>
                  </a:lnTo>
                  <a:lnTo>
                    <a:pt x="37" y="102"/>
                  </a:lnTo>
                  <a:lnTo>
                    <a:pt x="39" y="106"/>
                  </a:lnTo>
                  <a:lnTo>
                    <a:pt x="42" y="109"/>
                  </a:lnTo>
                  <a:lnTo>
                    <a:pt x="42" y="109"/>
                  </a:lnTo>
                  <a:lnTo>
                    <a:pt x="47" y="112"/>
                  </a:lnTo>
                  <a:lnTo>
                    <a:pt x="51" y="112"/>
                  </a:lnTo>
                  <a:lnTo>
                    <a:pt x="54" y="112"/>
                  </a:lnTo>
                  <a:lnTo>
                    <a:pt x="58" y="110"/>
                  </a:lnTo>
                  <a:lnTo>
                    <a:pt x="61" y="106"/>
                  </a:lnTo>
                  <a:lnTo>
                    <a:pt x="63" y="103"/>
                  </a:lnTo>
                  <a:lnTo>
                    <a:pt x="64" y="99"/>
                  </a:lnTo>
                  <a:lnTo>
                    <a:pt x="64" y="94"/>
                  </a:lnTo>
                  <a:lnTo>
                    <a:pt x="64" y="94"/>
                  </a:lnTo>
                  <a:lnTo>
                    <a:pt x="71" y="101"/>
                  </a:lnTo>
                  <a:lnTo>
                    <a:pt x="74" y="103"/>
                  </a:lnTo>
                  <a:lnTo>
                    <a:pt x="78" y="105"/>
                  </a:lnTo>
                  <a:lnTo>
                    <a:pt x="78" y="105"/>
                  </a:lnTo>
                  <a:lnTo>
                    <a:pt x="82" y="95"/>
                  </a:lnTo>
                  <a:lnTo>
                    <a:pt x="85" y="87"/>
                  </a:lnTo>
                  <a:lnTo>
                    <a:pt x="86" y="83"/>
                  </a:lnTo>
                  <a:lnTo>
                    <a:pt x="88" y="79"/>
                  </a:lnTo>
                  <a:lnTo>
                    <a:pt x="93" y="75"/>
                  </a:lnTo>
                  <a:lnTo>
                    <a:pt x="98" y="72"/>
                  </a:lnTo>
                  <a:lnTo>
                    <a:pt x="98" y="72"/>
                  </a:lnTo>
                  <a:lnTo>
                    <a:pt x="105" y="68"/>
                  </a:lnTo>
                  <a:lnTo>
                    <a:pt x="111" y="67"/>
                  </a:lnTo>
                  <a:lnTo>
                    <a:pt x="125" y="65"/>
                  </a:lnTo>
                  <a:lnTo>
                    <a:pt x="137" y="63"/>
                  </a:lnTo>
                  <a:lnTo>
                    <a:pt x="144" y="61"/>
                  </a:lnTo>
                  <a:lnTo>
                    <a:pt x="150" y="58"/>
                  </a:lnTo>
                  <a:lnTo>
                    <a:pt x="150" y="58"/>
                  </a:lnTo>
                  <a:lnTo>
                    <a:pt x="159" y="51"/>
                  </a:lnTo>
                  <a:lnTo>
                    <a:pt x="164" y="48"/>
                  </a:lnTo>
                  <a:lnTo>
                    <a:pt x="169" y="46"/>
                  </a:lnTo>
                  <a:lnTo>
                    <a:pt x="169" y="46"/>
                  </a:lnTo>
                  <a:lnTo>
                    <a:pt x="176" y="45"/>
                  </a:lnTo>
                  <a:lnTo>
                    <a:pt x="181" y="43"/>
                  </a:lnTo>
                  <a:lnTo>
                    <a:pt x="182" y="43"/>
                  </a:lnTo>
                  <a:lnTo>
                    <a:pt x="184" y="41"/>
                  </a:lnTo>
                  <a:lnTo>
                    <a:pt x="184" y="33"/>
                  </a:lnTo>
                  <a:lnTo>
                    <a:pt x="184" y="33"/>
                  </a:lnTo>
                  <a:lnTo>
                    <a:pt x="181" y="25"/>
                  </a:lnTo>
                  <a:lnTo>
                    <a:pt x="176" y="15"/>
                  </a:lnTo>
                  <a:lnTo>
                    <a:pt x="170" y="6"/>
                  </a:lnTo>
                  <a:lnTo>
                    <a:pt x="166" y="3"/>
                  </a:lnTo>
                  <a:lnTo>
                    <a:pt x="162" y="1"/>
                  </a:lnTo>
                  <a:lnTo>
                    <a:pt x="162" y="1"/>
                  </a:lnTo>
                  <a:lnTo>
                    <a:pt x="159" y="0"/>
                  </a:lnTo>
                  <a:lnTo>
                    <a:pt x="155" y="0"/>
                  </a:lnTo>
                  <a:lnTo>
                    <a:pt x="145" y="1"/>
                  </a:lnTo>
                  <a:lnTo>
                    <a:pt x="136" y="3"/>
                  </a:lnTo>
                  <a:lnTo>
                    <a:pt x="127" y="4"/>
                  </a:lnTo>
                  <a:lnTo>
                    <a:pt x="127" y="4"/>
                  </a:lnTo>
                  <a:lnTo>
                    <a:pt x="117" y="5"/>
                  </a:lnTo>
                  <a:lnTo>
                    <a:pt x="106" y="4"/>
                  </a:lnTo>
                  <a:lnTo>
                    <a:pt x="83" y="3"/>
                  </a:lnTo>
                  <a:lnTo>
                    <a:pt x="72" y="3"/>
                  </a:lnTo>
                  <a:lnTo>
                    <a:pt x="62" y="4"/>
                  </a:lnTo>
                  <a:lnTo>
                    <a:pt x="51" y="5"/>
                  </a:lnTo>
                  <a:lnTo>
                    <a:pt x="41" y="10"/>
                  </a:lnTo>
                  <a:lnTo>
                    <a:pt x="41" y="10"/>
                  </a:lnTo>
                  <a:close/>
                </a:path>
              </a:pathLst>
            </a:custGeom>
            <a:solidFill>
              <a:srgbClr val="FCC0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00" name="Freeform 31"/>
            <p:cNvSpPr>
              <a:spLocks/>
            </p:cNvSpPr>
            <p:nvPr/>
          </p:nvSpPr>
          <p:spPr bwMode="auto">
            <a:xfrm>
              <a:off x="989" y="4084"/>
              <a:ext cx="44" cy="39"/>
            </a:xfrm>
            <a:custGeom>
              <a:avLst/>
              <a:gdLst>
                <a:gd name="T0" fmla="*/ 175 w 176"/>
                <a:gd name="T1" fmla="*/ 0 h 119"/>
                <a:gd name="T2" fmla="*/ 0 w 176"/>
                <a:gd name="T3" fmla="*/ 94 h 119"/>
                <a:gd name="T4" fmla="*/ 2 w 176"/>
                <a:gd name="T5" fmla="*/ 119 h 119"/>
                <a:gd name="T6" fmla="*/ 176 w 176"/>
                <a:gd name="T7" fmla="*/ 26 h 119"/>
                <a:gd name="T8" fmla="*/ 175 w 176"/>
                <a:gd name="T9" fmla="*/ 0 h 119"/>
              </a:gdLst>
              <a:ahLst/>
              <a:cxnLst>
                <a:cxn ang="0">
                  <a:pos x="T0" y="T1"/>
                </a:cxn>
                <a:cxn ang="0">
                  <a:pos x="T2" y="T3"/>
                </a:cxn>
                <a:cxn ang="0">
                  <a:pos x="T4" y="T5"/>
                </a:cxn>
                <a:cxn ang="0">
                  <a:pos x="T6" y="T7"/>
                </a:cxn>
                <a:cxn ang="0">
                  <a:pos x="T8" y="T9"/>
                </a:cxn>
              </a:cxnLst>
              <a:rect l="0" t="0" r="r" b="b"/>
              <a:pathLst>
                <a:path w="176" h="119">
                  <a:moveTo>
                    <a:pt x="175" y="0"/>
                  </a:moveTo>
                  <a:lnTo>
                    <a:pt x="0" y="94"/>
                  </a:lnTo>
                  <a:lnTo>
                    <a:pt x="2" y="119"/>
                  </a:lnTo>
                  <a:lnTo>
                    <a:pt x="176" y="26"/>
                  </a:lnTo>
                  <a:lnTo>
                    <a:pt x="1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01" name="Freeform 32"/>
            <p:cNvSpPr>
              <a:spLocks/>
            </p:cNvSpPr>
            <p:nvPr/>
          </p:nvSpPr>
          <p:spPr bwMode="auto">
            <a:xfrm>
              <a:off x="908" y="4103"/>
              <a:ext cx="82" cy="21"/>
            </a:xfrm>
            <a:custGeom>
              <a:avLst/>
              <a:gdLst>
                <a:gd name="T0" fmla="*/ 326 w 328"/>
                <a:gd name="T1" fmla="*/ 36 h 62"/>
                <a:gd name="T2" fmla="*/ 0 w 328"/>
                <a:gd name="T3" fmla="*/ 0 h 62"/>
                <a:gd name="T4" fmla="*/ 0 w 328"/>
                <a:gd name="T5" fmla="*/ 26 h 62"/>
                <a:gd name="T6" fmla="*/ 326 w 328"/>
                <a:gd name="T7" fmla="*/ 62 h 62"/>
                <a:gd name="T8" fmla="*/ 328 w 328"/>
                <a:gd name="T9" fmla="*/ 61 h 62"/>
                <a:gd name="T10" fmla="*/ 326 w 328"/>
                <a:gd name="T11" fmla="*/ 36 h 62"/>
                <a:gd name="T12" fmla="*/ 326 w 328"/>
                <a:gd name="T13" fmla="*/ 36 h 62"/>
              </a:gdLst>
              <a:ahLst/>
              <a:cxnLst>
                <a:cxn ang="0">
                  <a:pos x="T0" y="T1"/>
                </a:cxn>
                <a:cxn ang="0">
                  <a:pos x="T2" y="T3"/>
                </a:cxn>
                <a:cxn ang="0">
                  <a:pos x="T4" y="T5"/>
                </a:cxn>
                <a:cxn ang="0">
                  <a:pos x="T6" y="T7"/>
                </a:cxn>
                <a:cxn ang="0">
                  <a:pos x="T8" y="T9"/>
                </a:cxn>
                <a:cxn ang="0">
                  <a:pos x="T10" y="T11"/>
                </a:cxn>
                <a:cxn ang="0">
                  <a:pos x="T12" y="T13"/>
                </a:cxn>
              </a:cxnLst>
              <a:rect l="0" t="0" r="r" b="b"/>
              <a:pathLst>
                <a:path w="328" h="62">
                  <a:moveTo>
                    <a:pt x="326" y="36"/>
                  </a:moveTo>
                  <a:lnTo>
                    <a:pt x="0" y="0"/>
                  </a:lnTo>
                  <a:lnTo>
                    <a:pt x="0" y="26"/>
                  </a:lnTo>
                  <a:lnTo>
                    <a:pt x="326" y="62"/>
                  </a:lnTo>
                  <a:lnTo>
                    <a:pt x="328" y="61"/>
                  </a:lnTo>
                  <a:lnTo>
                    <a:pt x="326" y="36"/>
                  </a:lnTo>
                  <a:lnTo>
                    <a:pt x="326" y="3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02" name="Freeform 33"/>
            <p:cNvSpPr>
              <a:spLocks/>
            </p:cNvSpPr>
            <p:nvPr/>
          </p:nvSpPr>
          <p:spPr bwMode="auto">
            <a:xfrm>
              <a:off x="881" y="4020"/>
              <a:ext cx="110" cy="89"/>
            </a:xfrm>
            <a:custGeom>
              <a:avLst/>
              <a:gdLst>
                <a:gd name="T0" fmla="*/ 0 w 441"/>
                <a:gd name="T1" fmla="*/ 17 h 269"/>
                <a:gd name="T2" fmla="*/ 106 w 441"/>
                <a:gd name="T3" fmla="*/ 233 h 269"/>
                <a:gd name="T4" fmla="*/ 432 w 441"/>
                <a:gd name="T5" fmla="*/ 269 h 269"/>
                <a:gd name="T6" fmla="*/ 432 w 441"/>
                <a:gd name="T7" fmla="*/ 269 h 269"/>
                <a:gd name="T8" fmla="*/ 433 w 441"/>
                <a:gd name="T9" fmla="*/ 268 h 269"/>
                <a:gd name="T10" fmla="*/ 438 w 441"/>
                <a:gd name="T11" fmla="*/ 264 h 269"/>
                <a:gd name="T12" fmla="*/ 439 w 441"/>
                <a:gd name="T13" fmla="*/ 260 h 269"/>
                <a:gd name="T14" fmla="*/ 441 w 441"/>
                <a:gd name="T15" fmla="*/ 257 h 269"/>
                <a:gd name="T16" fmla="*/ 441 w 441"/>
                <a:gd name="T17" fmla="*/ 251 h 269"/>
                <a:gd name="T18" fmla="*/ 438 w 441"/>
                <a:gd name="T19" fmla="*/ 246 h 269"/>
                <a:gd name="T20" fmla="*/ 438 w 441"/>
                <a:gd name="T21" fmla="*/ 246 h 269"/>
                <a:gd name="T22" fmla="*/ 422 w 441"/>
                <a:gd name="T23" fmla="*/ 205 h 269"/>
                <a:gd name="T24" fmla="*/ 393 w 441"/>
                <a:gd name="T25" fmla="*/ 133 h 269"/>
                <a:gd name="T26" fmla="*/ 354 w 441"/>
                <a:gd name="T27" fmla="*/ 33 h 269"/>
                <a:gd name="T28" fmla="*/ 354 w 441"/>
                <a:gd name="T29" fmla="*/ 33 h 269"/>
                <a:gd name="T30" fmla="*/ 351 w 441"/>
                <a:gd name="T31" fmla="*/ 31 h 269"/>
                <a:gd name="T32" fmla="*/ 344 w 441"/>
                <a:gd name="T33" fmla="*/ 28 h 269"/>
                <a:gd name="T34" fmla="*/ 330 w 441"/>
                <a:gd name="T35" fmla="*/ 23 h 269"/>
                <a:gd name="T36" fmla="*/ 321 w 441"/>
                <a:gd name="T37" fmla="*/ 21 h 269"/>
                <a:gd name="T38" fmla="*/ 311 w 441"/>
                <a:gd name="T39" fmla="*/ 20 h 269"/>
                <a:gd name="T40" fmla="*/ 311 w 441"/>
                <a:gd name="T41" fmla="*/ 20 h 269"/>
                <a:gd name="T42" fmla="*/ 252 w 441"/>
                <a:gd name="T43" fmla="*/ 15 h 269"/>
                <a:gd name="T44" fmla="*/ 154 w 441"/>
                <a:gd name="T45" fmla="*/ 9 h 269"/>
                <a:gd name="T46" fmla="*/ 20 w 441"/>
                <a:gd name="T47" fmla="*/ 0 h 269"/>
                <a:gd name="T48" fmla="*/ 20 w 441"/>
                <a:gd name="T49" fmla="*/ 0 h 269"/>
                <a:gd name="T50" fmla="*/ 16 w 441"/>
                <a:gd name="T51" fmla="*/ 0 h 269"/>
                <a:gd name="T52" fmla="*/ 9 w 441"/>
                <a:gd name="T53" fmla="*/ 1 h 269"/>
                <a:gd name="T54" fmla="*/ 5 w 441"/>
                <a:gd name="T55" fmla="*/ 3 h 269"/>
                <a:gd name="T56" fmla="*/ 3 w 441"/>
                <a:gd name="T57" fmla="*/ 5 h 269"/>
                <a:gd name="T58" fmla="*/ 0 w 441"/>
                <a:gd name="T59" fmla="*/ 10 h 269"/>
                <a:gd name="T60" fmla="*/ 0 w 441"/>
                <a:gd name="T61" fmla="*/ 17 h 269"/>
                <a:gd name="T62" fmla="*/ 0 w 441"/>
                <a:gd name="T63" fmla="*/ 17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1" h="269">
                  <a:moveTo>
                    <a:pt x="0" y="17"/>
                  </a:moveTo>
                  <a:lnTo>
                    <a:pt x="106" y="233"/>
                  </a:lnTo>
                  <a:lnTo>
                    <a:pt x="432" y="269"/>
                  </a:lnTo>
                  <a:lnTo>
                    <a:pt x="432" y="269"/>
                  </a:lnTo>
                  <a:lnTo>
                    <a:pt x="433" y="268"/>
                  </a:lnTo>
                  <a:lnTo>
                    <a:pt x="438" y="264"/>
                  </a:lnTo>
                  <a:lnTo>
                    <a:pt x="439" y="260"/>
                  </a:lnTo>
                  <a:lnTo>
                    <a:pt x="441" y="257"/>
                  </a:lnTo>
                  <a:lnTo>
                    <a:pt x="441" y="251"/>
                  </a:lnTo>
                  <a:lnTo>
                    <a:pt x="438" y="246"/>
                  </a:lnTo>
                  <a:lnTo>
                    <a:pt x="438" y="246"/>
                  </a:lnTo>
                  <a:lnTo>
                    <a:pt x="422" y="205"/>
                  </a:lnTo>
                  <a:lnTo>
                    <a:pt x="393" y="133"/>
                  </a:lnTo>
                  <a:lnTo>
                    <a:pt x="354" y="33"/>
                  </a:lnTo>
                  <a:lnTo>
                    <a:pt x="354" y="33"/>
                  </a:lnTo>
                  <a:lnTo>
                    <a:pt x="351" y="31"/>
                  </a:lnTo>
                  <a:lnTo>
                    <a:pt x="344" y="28"/>
                  </a:lnTo>
                  <a:lnTo>
                    <a:pt x="330" y="23"/>
                  </a:lnTo>
                  <a:lnTo>
                    <a:pt x="321" y="21"/>
                  </a:lnTo>
                  <a:lnTo>
                    <a:pt x="311" y="20"/>
                  </a:lnTo>
                  <a:lnTo>
                    <a:pt x="311" y="20"/>
                  </a:lnTo>
                  <a:lnTo>
                    <a:pt x="252" y="15"/>
                  </a:lnTo>
                  <a:lnTo>
                    <a:pt x="154" y="9"/>
                  </a:lnTo>
                  <a:lnTo>
                    <a:pt x="20" y="0"/>
                  </a:lnTo>
                  <a:lnTo>
                    <a:pt x="20" y="0"/>
                  </a:lnTo>
                  <a:lnTo>
                    <a:pt x="16" y="0"/>
                  </a:lnTo>
                  <a:lnTo>
                    <a:pt x="9" y="1"/>
                  </a:lnTo>
                  <a:lnTo>
                    <a:pt x="5" y="3"/>
                  </a:lnTo>
                  <a:lnTo>
                    <a:pt x="3" y="5"/>
                  </a:lnTo>
                  <a:lnTo>
                    <a:pt x="0" y="10"/>
                  </a:lnTo>
                  <a:lnTo>
                    <a:pt x="0" y="17"/>
                  </a:lnTo>
                  <a:lnTo>
                    <a:pt x="0" y="17"/>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03" name="Freeform 34"/>
            <p:cNvSpPr>
              <a:spLocks/>
            </p:cNvSpPr>
            <p:nvPr/>
          </p:nvSpPr>
          <p:spPr bwMode="auto">
            <a:xfrm>
              <a:off x="916" y="4094"/>
              <a:ext cx="12" cy="11"/>
            </a:xfrm>
            <a:custGeom>
              <a:avLst/>
              <a:gdLst>
                <a:gd name="T0" fmla="*/ 0 w 45"/>
                <a:gd name="T1" fmla="*/ 0 h 31"/>
                <a:gd name="T2" fmla="*/ 4 w 45"/>
                <a:gd name="T3" fmla="*/ 23 h 31"/>
                <a:gd name="T4" fmla="*/ 45 w 45"/>
                <a:gd name="T5" fmla="*/ 31 h 31"/>
                <a:gd name="T6" fmla="*/ 39 w 45"/>
                <a:gd name="T7" fmla="*/ 4 h 31"/>
                <a:gd name="T8" fmla="*/ 0 w 45"/>
                <a:gd name="T9" fmla="*/ 0 h 31"/>
              </a:gdLst>
              <a:ahLst/>
              <a:cxnLst>
                <a:cxn ang="0">
                  <a:pos x="T0" y="T1"/>
                </a:cxn>
                <a:cxn ang="0">
                  <a:pos x="T2" y="T3"/>
                </a:cxn>
                <a:cxn ang="0">
                  <a:pos x="T4" y="T5"/>
                </a:cxn>
                <a:cxn ang="0">
                  <a:pos x="T6" y="T7"/>
                </a:cxn>
                <a:cxn ang="0">
                  <a:pos x="T8" y="T9"/>
                </a:cxn>
              </a:cxnLst>
              <a:rect l="0" t="0" r="r" b="b"/>
              <a:pathLst>
                <a:path w="45" h="31">
                  <a:moveTo>
                    <a:pt x="0" y="0"/>
                  </a:moveTo>
                  <a:lnTo>
                    <a:pt x="4" y="23"/>
                  </a:lnTo>
                  <a:lnTo>
                    <a:pt x="45" y="31"/>
                  </a:lnTo>
                  <a:lnTo>
                    <a:pt x="39" y="4"/>
                  </a:lnTo>
                  <a:lnTo>
                    <a:pt x="0" y="0"/>
                  </a:lnTo>
                  <a:close/>
                </a:path>
              </a:pathLst>
            </a:custGeom>
            <a:solidFill>
              <a:srgbClr val="4F4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04" name="Freeform 35"/>
            <p:cNvSpPr>
              <a:spLocks/>
            </p:cNvSpPr>
            <p:nvPr/>
          </p:nvSpPr>
          <p:spPr bwMode="auto">
            <a:xfrm>
              <a:off x="964" y="4102"/>
              <a:ext cx="12" cy="10"/>
            </a:xfrm>
            <a:custGeom>
              <a:avLst/>
              <a:gdLst>
                <a:gd name="T0" fmla="*/ 0 w 45"/>
                <a:gd name="T1" fmla="*/ 0 h 30"/>
                <a:gd name="T2" fmla="*/ 4 w 45"/>
                <a:gd name="T3" fmla="*/ 22 h 30"/>
                <a:gd name="T4" fmla="*/ 45 w 45"/>
                <a:gd name="T5" fmla="*/ 30 h 30"/>
                <a:gd name="T6" fmla="*/ 39 w 45"/>
                <a:gd name="T7" fmla="*/ 3 h 30"/>
                <a:gd name="T8" fmla="*/ 0 w 45"/>
                <a:gd name="T9" fmla="*/ 0 h 30"/>
              </a:gdLst>
              <a:ahLst/>
              <a:cxnLst>
                <a:cxn ang="0">
                  <a:pos x="T0" y="T1"/>
                </a:cxn>
                <a:cxn ang="0">
                  <a:pos x="T2" y="T3"/>
                </a:cxn>
                <a:cxn ang="0">
                  <a:pos x="T4" y="T5"/>
                </a:cxn>
                <a:cxn ang="0">
                  <a:pos x="T6" y="T7"/>
                </a:cxn>
                <a:cxn ang="0">
                  <a:pos x="T8" y="T9"/>
                </a:cxn>
              </a:cxnLst>
              <a:rect l="0" t="0" r="r" b="b"/>
              <a:pathLst>
                <a:path w="45" h="30">
                  <a:moveTo>
                    <a:pt x="0" y="0"/>
                  </a:moveTo>
                  <a:lnTo>
                    <a:pt x="4" y="22"/>
                  </a:lnTo>
                  <a:lnTo>
                    <a:pt x="45" y="30"/>
                  </a:lnTo>
                  <a:lnTo>
                    <a:pt x="39" y="3"/>
                  </a:lnTo>
                  <a:lnTo>
                    <a:pt x="0" y="0"/>
                  </a:lnTo>
                  <a:close/>
                </a:path>
              </a:pathLst>
            </a:custGeom>
            <a:solidFill>
              <a:srgbClr val="4F4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05" name="Freeform 36"/>
            <p:cNvSpPr>
              <a:spLocks/>
            </p:cNvSpPr>
            <p:nvPr/>
          </p:nvSpPr>
          <p:spPr bwMode="auto">
            <a:xfrm>
              <a:off x="880" y="4020"/>
              <a:ext cx="111" cy="89"/>
            </a:xfrm>
            <a:custGeom>
              <a:avLst/>
              <a:gdLst>
                <a:gd name="T0" fmla="*/ 0 w 441"/>
                <a:gd name="T1" fmla="*/ 12 h 269"/>
                <a:gd name="T2" fmla="*/ 331 w 441"/>
                <a:gd name="T3" fmla="*/ 42 h 269"/>
                <a:gd name="T4" fmla="*/ 331 w 441"/>
                <a:gd name="T5" fmla="*/ 42 h 269"/>
                <a:gd name="T6" fmla="*/ 335 w 441"/>
                <a:gd name="T7" fmla="*/ 45 h 269"/>
                <a:gd name="T8" fmla="*/ 342 w 441"/>
                <a:gd name="T9" fmla="*/ 51 h 269"/>
                <a:gd name="T10" fmla="*/ 346 w 441"/>
                <a:gd name="T11" fmla="*/ 57 h 269"/>
                <a:gd name="T12" fmla="*/ 350 w 441"/>
                <a:gd name="T13" fmla="*/ 63 h 269"/>
                <a:gd name="T14" fmla="*/ 352 w 441"/>
                <a:gd name="T15" fmla="*/ 68 h 269"/>
                <a:gd name="T16" fmla="*/ 355 w 441"/>
                <a:gd name="T17" fmla="*/ 75 h 269"/>
                <a:gd name="T18" fmla="*/ 355 w 441"/>
                <a:gd name="T19" fmla="*/ 75 h 269"/>
                <a:gd name="T20" fmla="*/ 358 w 441"/>
                <a:gd name="T21" fmla="*/ 88 h 269"/>
                <a:gd name="T22" fmla="*/ 369 w 441"/>
                <a:gd name="T23" fmla="*/ 113 h 269"/>
                <a:gd name="T24" fmla="*/ 395 w 441"/>
                <a:gd name="T25" fmla="*/ 179 h 269"/>
                <a:gd name="T26" fmla="*/ 434 w 441"/>
                <a:gd name="T27" fmla="*/ 269 h 269"/>
                <a:gd name="T28" fmla="*/ 434 w 441"/>
                <a:gd name="T29" fmla="*/ 269 h 269"/>
                <a:gd name="T30" fmla="*/ 435 w 441"/>
                <a:gd name="T31" fmla="*/ 268 h 269"/>
                <a:gd name="T32" fmla="*/ 438 w 441"/>
                <a:gd name="T33" fmla="*/ 266 h 269"/>
                <a:gd name="T34" fmla="*/ 440 w 441"/>
                <a:gd name="T35" fmla="*/ 260 h 269"/>
                <a:gd name="T36" fmla="*/ 441 w 441"/>
                <a:gd name="T37" fmla="*/ 257 h 269"/>
                <a:gd name="T38" fmla="*/ 440 w 441"/>
                <a:gd name="T39" fmla="*/ 254 h 269"/>
                <a:gd name="T40" fmla="*/ 440 w 441"/>
                <a:gd name="T41" fmla="*/ 254 h 269"/>
                <a:gd name="T42" fmla="*/ 399 w 441"/>
                <a:gd name="T43" fmla="*/ 142 h 269"/>
                <a:gd name="T44" fmla="*/ 360 w 441"/>
                <a:gd name="T45" fmla="*/ 40 h 269"/>
                <a:gd name="T46" fmla="*/ 360 w 441"/>
                <a:gd name="T47" fmla="*/ 40 h 269"/>
                <a:gd name="T48" fmla="*/ 358 w 441"/>
                <a:gd name="T49" fmla="*/ 38 h 269"/>
                <a:gd name="T50" fmla="*/ 352 w 441"/>
                <a:gd name="T51" fmla="*/ 33 h 269"/>
                <a:gd name="T52" fmla="*/ 348 w 441"/>
                <a:gd name="T53" fmla="*/ 30 h 269"/>
                <a:gd name="T54" fmla="*/ 342 w 441"/>
                <a:gd name="T55" fmla="*/ 28 h 269"/>
                <a:gd name="T56" fmla="*/ 335 w 441"/>
                <a:gd name="T57" fmla="*/ 25 h 269"/>
                <a:gd name="T58" fmla="*/ 326 w 441"/>
                <a:gd name="T59" fmla="*/ 24 h 269"/>
                <a:gd name="T60" fmla="*/ 326 w 441"/>
                <a:gd name="T61" fmla="*/ 24 h 269"/>
                <a:gd name="T62" fmla="*/ 268 w 441"/>
                <a:gd name="T63" fmla="*/ 19 h 269"/>
                <a:gd name="T64" fmla="*/ 164 w 441"/>
                <a:gd name="T65" fmla="*/ 11 h 269"/>
                <a:gd name="T66" fmla="*/ 22 w 441"/>
                <a:gd name="T67" fmla="*/ 0 h 269"/>
                <a:gd name="T68" fmla="*/ 22 w 441"/>
                <a:gd name="T69" fmla="*/ 0 h 269"/>
                <a:gd name="T70" fmla="*/ 12 w 441"/>
                <a:gd name="T71" fmla="*/ 3 h 269"/>
                <a:gd name="T72" fmla="*/ 6 w 441"/>
                <a:gd name="T73" fmla="*/ 6 h 269"/>
                <a:gd name="T74" fmla="*/ 2 w 441"/>
                <a:gd name="T75" fmla="*/ 9 h 269"/>
                <a:gd name="T76" fmla="*/ 0 w 441"/>
                <a:gd name="T77" fmla="*/ 12 h 269"/>
                <a:gd name="T78" fmla="*/ 0 w 441"/>
                <a:gd name="T79" fmla="*/ 1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1" h="269">
                  <a:moveTo>
                    <a:pt x="0" y="12"/>
                  </a:moveTo>
                  <a:lnTo>
                    <a:pt x="331" y="42"/>
                  </a:lnTo>
                  <a:lnTo>
                    <a:pt x="331" y="42"/>
                  </a:lnTo>
                  <a:lnTo>
                    <a:pt x="335" y="45"/>
                  </a:lnTo>
                  <a:lnTo>
                    <a:pt x="342" y="51"/>
                  </a:lnTo>
                  <a:lnTo>
                    <a:pt x="346" y="57"/>
                  </a:lnTo>
                  <a:lnTo>
                    <a:pt x="350" y="63"/>
                  </a:lnTo>
                  <a:lnTo>
                    <a:pt x="352" y="68"/>
                  </a:lnTo>
                  <a:lnTo>
                    <a:pt x="355" y="75"/>
                  </a:lnTo>
                  <a:lnTo>
                    <a:pt x="355" y="75"/>
                  </a:lnTo>
                  <a:lnTo>
                    <a:pt x="358" y="88"/>
                  </a:lnTo>
                  <a:lnTo>
                    <a:pt x="369" y="113"/>
                  </a:lnTo>
                  <a:lnTo>
                    <a:pt x="395" y="179"/>
                  </a:lnTo>
                  <a:lnTo>
                    <a:pt x="434" y="269"/>
                  </a:lnTo>
                  <a:lnTo>
                    <a:pt x="434" y="269"/>
                  </a:lnTo>
                  <a:lnTo>
                    <a:pt x="435" y="268"/>
                  </a:lnTo>
                  <a:lnTo>
                    <a:pt x="438" y="266"/>
                  </a:lnTo>
                  <a:lnTo>
                    <a:pt x="440" y="260"/>
                  </a:lnTo>
                  <a:lnTo>
                    <a:pt x="441" y="257"/>
                  </a:lnTo>
                  <a:lnTo>
                    <a:pt x="440" y="254"/>
                  </a:lnTo>
                  <a:lnTo>
                    <a:pt x="440" y="254"/>
                  </a:lnTo>
                  <a:lnTo>
                    <a:pt x="399" y="142"/>
                  </a:lnTo>
                  <a:lnTo>
                    <a:pt x="360" y="40"/>
                  </a:lnTo>
                  <a:lnTo>
                    <a:pt x="360" y="40"/>
                  </a:lnTo>
                  <a:lnTo>
                    <a:pt x="358" y="38"/>
                  </a:lnTo>
                  <a:lnTo>
                    <a:pt x="352" y="33"/>
                  </a:lnTo>
                  <a:lnTo>
                    <a:pt x="348" y="30"/>
                  </a:lnTo>
                  <a:lnTo>
                    <a:pt x="342" y="28"/>
                  </a:lnTo>
                  <a:lnTo>
                    <a:pt x="335" y="25"/>
                  </a:lnTo>
                  <a:lnTo>
                    <a:pt x="326" y="24"/>
                  </a:lnTo>
                  <a:lnTo>
                    <a:pt x="326" y="24"/>
                  </a:lnTo>
                  <a:lnTo>
                    <a:pt x="268" y="19"/>
                  </a:lnTo>
                  <a:lnTo>
                    <a:pt x="164" y="11"/>
                  </a:lnTo>
                  <a:lnTo>
                    <a:pt x="22" y="0"/>
                  </a:lnTo>
                  <a:lnTo>
                    <a:pt x="22" y="0"/>
                  </a:lnTo>
                  <a:lnTo>
                    <a:pt x="12" y="3"/>
                  </a:lnTo>
                  <a:lnTo>
                    <a:pt x="6" y="6"/>
                  </a:lnTo>
                  <a:lnTo>
                    <a:pt x="2" y="9"/>
                  </a:lnTo>
                  <a:lnTo>
                    <a:pt x="0" y="12"/>
                  </a:lnTo>
                  <a:lnTo>
                    <a:pt x="0" y="12"/>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06" name="Freeform 37"/>
            <p:cNvSpPr>
              <a:spLocks/>
            </p:cNvSpPr>
            <p:nvPr/>
          </p:nvSpPr>
          <p:spPr bwMode="auto">
            <a:xfrm>
              <a:off x="1098" y="4041"/>
              <a:ext cx="12" cy="52"/>
            </a:xfrm>
            <a:custGeom>
              <a:avLst/>
              <a:gdLst>
                <a:gd name="T0" fmla="*/ 2 w 46"/>
                <a:gd name="T1" fmla="*/ 7 h 157"/>
                <a:gd name="T2" fmla="*/ 2 w 46"/>
                <a:gd name="T3" fmla="*/ 7 h 157"/>
                <a:gd name="T4" fmla="*/ 6 w 46"/>
                <a:gd name="T5" fmla="*/ 11 h 157"/>
                <a:gd name="T6" fmla="*/ 11 w 46"/>
                <a:gd name="T7" fmla="*/ 15 h 157"/>
                <a:gd name="T8" fmla="*/ 16 w 46"/>
                <a:gd name="T9" fmla="*/ 22 h 157"/>
                <a:gd name="T10" fmla="*/ 21 w 46"/>
                <a:gd name="T11" fmla="*/ 31 h 157"/>
                <a:gd name="T12" fmla="*/ 25 w 46"/>
                <a:gd name="T13" fmla="*/ 43 h 157"/>
                <a:gd name="T14" fmla="*/ 30 w 46"/>
                <a:gd name="T15" fmla="*/ 58 h 157"/>
                <a:gd name="T16" fmla="*/ 32 w 46"/>
                <a:gd name="T17" fmla="*/ 76 h 157"/>
                <a:gd name="T18" fmla="*/ 32 w 46"/>
                <a:gd name="T19" fmla="*/ 76 h 157"/>
                <a:gd name="T20" fmla="*/ 35 w 46"/>
                <a:gd name="T21" fmla="*/ 112 h 157"/>
                <a:gd name="T22" fmla="*/ 35 w 46"/>
                <a:gd name="T23" fmla="*/ 136 h 157"/>
                <a:gd name="T24" fmla="*/ 35 w 46"/>
                <a:gd name="T25" fmla="*/ 152 h 157"/>
                <a:gd name="T26" fmla="*/ 35 w 46"/>
                <a:gd name="T27" fmla="*/ 152 h 157"/>
                <a:gd name="T28" fmla="*/ 36 w 46"/>
                <a:gd name="T29" fmla="*/ 154 h 157"/>
                <a:gd name="T30" fmla="*/ 36 w 46"/>
                <a:gd name="T31" fmla="*/ 156 h 157"/>
                <a:gd name="T32" fmla="*/ 39 w 46"/>
                <a:gd name="T33" fmla="*/ 157 h 157"/>
                <a:gd name="T34" fmla="*/ 40 w 46"/>
                <a:gd name="T35" fmla="*/ 157 h 157"/>
                <a:gd name="T36" fmla="*/ 40 w 46"/>
                <a:gd name="T37" fmla="*/ 157 h 157"/>
                <a:gd name="T38" fmla="*/ 42 w 46"/>
                <a:gd name="T39" fmla="*/ 157 h 157"/>
                <a:gd name="T40" fmla="*/ 44 w 46"/>
                <a:gd name="T41" fmla="*/ 156 h 157"/>
                <a:gd name="T42" fmla="*/ 45 w 46"/>
                <a:gd name="T43" fmla="*/ 155 h 157"/>
                <a:gd name="T44" fmla="*/ 45 w 46"/>
                <a:gd name="T45" fmla="*/ 152 h 157"/>
                <a:gd name="T46" fmla="*/ 45 w 46"/>
                <a:gd name="T47" fmla="*/ 152 h 157"/>
                <a:gd name="T48" fmla="*/ 46 w 46"/>
                <a:gd name="T49" fmla="*/ 136 h 157"/>
                <a:gd name="T50" fmla="*/ 45 w 46"/>
                <a:gd name="T51" fmla="*/ 112 h 157"/>
                <a:gd name="T52" fmla="*/ 42 w 46"/>
                <a:gd name="T53" fmla="*/ 76 h 157"/>
                <a:gd name="T54" fmla="*/ 42 w 46"/>
                <a:gd name="T55" fmla="*/ 76 h 157"/>
                <a:gd name="T56" fmla="*/ 39 w 46"/>
                <a:gd name="T57" fmla="*/ 56 h 157"/>
                <a:gd name="T58" fmla="*/ 35 w 46"/>
                <a:gd name="T59" fmla="*/ 39 h 157"/>
                <a:gd name="T60" fmla="*/ 29 w 46"/>
                <a:gd name="T61" fmla="*/ 27 h 157"/>
                <a:gd name="T62" fmla="*/ 24 w 46"/>
                <a:gd name="T63" fmla="*/ 16 h 157"/>
                <a:gd name="T64" fmla="*/ 17 w 46"/>
                <a:gd name="T65" fmla="*/ 9 h 157"/>
                <a:gd name="T66" fmla="*/ 14 w 46"/>
                <a:gd name="T67" fmla="*/ 4 h 157"/>
                <a:gd name="T68" fmla="*/ 7 w 46"/>
                <a:gd name="T69" fmla="*/ 1 h 157"/>
                <a:gd name="T70" fmla="*/ 7 w 46"/>
                <a:gd name="T71" fmla="*/ 1 h 157"/>
                <a:gd name="T72" fmla="*/ 6 w 46"/>
                <a:gd name="T73" fmla="*/ 0 h 157"/>
                <a:gd name="T74" fmla="*/ 3 w 46"/>
                <a:gd name="T75" fmla="*/ 0 h 157"/>
                <a:gd name="T76" fmla="*/ 2 w 46"/>
                <a:gd name="T77" fmla="*/ 1 h 157"/>
                <a:gd name="T78" fmla="*/ 1 w 46"/>
                <a:gd name="T79" fmla="*/ 2 h 157"/>
                <a:gd name="T80" fmla="*/ 1 w 46"/>
                <a:gd name="T81" fmla="*/ 2 h 157"/>
                <a:gd name="T82" fmla="*/ 0 w 46"/>
                <a:gd name="T83" fmla="*/ 3 h 157"/>
                <a:gd name="T84" fmla="*/ 0 w 46"/>
                <a:gd name="T85" fmla="*/ 5 h 157"/>
                <a:gd name="T86" fmla="*/ 1 w 46"/>
                <a:gd name="T87" fmla="*/ 6 h 157"/>
                <a:gd name="T88" fmla="*/ 2 w 46"/>
                <a:gd name="T89" fmla="*/ 7 h 157"/>
                <a:gd name="T90" fmla="*/ 2 w 46"/>
                <a:gd name="T91"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157">
                  <a:moveTo>
                    <a:pt x="2" y="7"/>
                  </a:moveTo>
                  <a:lnTo>
                    <a:pt x="2" y="7"/>
                  </a:lnTo>
                  <a:lnTo>
                    <a:pt x="6" y="11"/>
                  </a:lnTo>
                  <a:lnTo>
                    <a:pt x="11" y="15"/>
                  </a:lnTo>
                  <a:lnTo>
                    <a:pt x="16" y="22"/>
                  </a:lnTo>
                  <a:lnTo>
                    <a:pt x="21" y="31"/>
                  </a:lnTo>
                  <a:lnTo>
                    <a:pt x="25" y="43"/>
                  </a:lnTo>
                  <a:lnTo>
                    <a:pt x="30" y="58"/>
                  </a:lnTo>
                  <a:lnTo>
                    <a:pt x="32" y="76"/>
                  </a:lnTo>
                  <a:lnTo>
                    <a:pt x="32" y="76"/>
                  </a:lnTo>
                  <a:lnTo>
                    <a:pt x="35" y="112"/>
                  </a:lnTo>
                  <a:lnTo>
                    <a:pt x="35" y="136"/>
                  </a:lnTo>
                  <a:lnTo>
                    <a:pt x="35" y="152"/>
                  </a:lnTo>
                  <a:lnTo>
                    <a:pt x="35" y="152"/>
                  </a:lnTo>
                  <a:lnTo>
                    <a:pt x="36" y="154"/>
                  </a:lnTo>
                  <a:lnTo>
                    <a:pt x="36" y="156"/>
                  </a:lnTo>
                  <a:lnTo>
                    <a:pt x="39" y="157"/>
                  </a:lnTo>
                  <a:lnTo>
                    <a:pt x="40" y="157"/>
                  </a:lnTo>
                  <a:lnTo>
                    <a:pt x="40" y="157"/>
                  </a:lnTo>
                  <a:lnTo>
                    <a:pt x="42" y="157"/>
                  </a:lnTo>
                  <a:lnTo>
                    <a:pt x="44" y="156"/>
                  </a:lnTo>
                  <a:lnTo>
                    <a:pt x="45" y="155"/>
                  </a:lnTo>
                  <a:lnTo>
                    <a:pt x="45" y="152"/>
                  </a:lnTo>
                  <a:lnTo>
                    <a:pt x="45" y="152"/>
                  </a:lnTo>
                  <a:lnTo>
                    <a:pt x="46" y="136"/>
                  </a:lnTo>
                  <a:lnTo>
                    <a:pt x="45" y="112"/>
                  </a:lnTo>
                  <a:lnTo>
                    <a:pt x="42" y="76"/>
                  </a:lnTo>
                  <a:lnTo>
                    <a:pt x="42" y="76"/>
                  </a:lnTo>
                  <a:lnTo>
                    <a:pt x="39" y="56"/>
                  </a:lnTo>
                  <a:lnTo>
                    <a:pt x="35" y="39"/>
                  </a:lnTo>
                  <a:lnTo>
                    <a:pt x="29" y="27"/>
                  </a:lnTo>
                  <a:lnTo>
                    <a:pt x="24" y="16"/>
                  </a:lnTo>
                  <a:lnTo>
                    <a:pt x="17" y="9"/>
                  </a:lnTo>
                  <a:lnTo>
                    <a:pt x="14" y="4"/>
                  </a:lnTo>
                  <a:lnTo>
                    <a:pt x="7" y="1"/>
                  </a:lnTo>
                  <a:lnTo>
                    <a:pt x="7" y="1"/>
                  </a:lnTo>
                  <a:lnTo>
                    <a:pt x="6" y="0"/>
                  </a:lnTo>
                  <a:lnTo>
                    <a:pt x="3" y="0"/>
                  </a:lnTo>
                  <a:lnTo>
                    <a:pt x="2" y="1"/>
                  </a:lnTo>
                  <a:lnTo>
                    <a:pt x="1" y="2"/>
                  </a:lnTo>
                  <a:lnTo>
                    <a:pt x="1" y="2"/>
                  </a:lnTo>
                  <a:lnTo>
                    <a:pt x="0" y="3"/>
                  </a:lnTo>
                  <a:lnTo>
                    <a:pt x="0" y="5"/>
                  </a:lnTo>
                  <a:lnTo>
                    <a:pt x="1" y="6"/>
                  </a:lnTo>
                  <a:lnTo>
                    <a:pt x="2"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07" name="Freeform 38"/>
            <p:cNvSpPr>
              <a:spLocks noEditPoints="1"/>
            </p:cNvSpPr>
            <p:nvPr/>
          </p:nvSpPr>
          <p:spPr bwMode="auto">
            <a:xfrm>
              <a:off x="993" y="4094"/>
              <a:ext cx="113" cy="60"/>
            </a:xfrm>
            <a:custGeom>
              <a:avLst/>
              <a:gdLst>
                <a:gd name="T0" fmla="*/ 425 w 450"/>
                <a:gd name="T1" fmla="*/ 44 h 181"/>
                <a:gd name="T2" fmla="*/ 439 w 450"/>
                <a:gd name="T3" fmla="*/ 37 h 181"/>
                <a:gd name="T4" fmla="*/ 438 w 450"/>
                <a:gd name="T5" fmla="*/ 32 h 181"/>
                <a:gd name="T6" fmla="*/ 341 w 450"/>
                <a:gd name="T7" fmla="*/ 18 h 181"/>
                <a:gd name="T8" fmla="*/ 227 w 450"/>
                <a:gd name="T9" fmla="*/ 0 h 181"/>
                <a:gd name="T10" fmla="*/ 223 w 450"/>
                <a:gd name="T11" fmla="*/ 0 h 181"/>
                <a:gd name="T12" fmla="*/ 44 w 450"/>
                <a:gd name="T13" fmla="*/ 85 h 181"/>
                <a:gd name="T14" fmla="*/ 12 w 450"/>
                <a:gd name="T15" fmla="*/ 101 h 181"/>
                <a:gd name="T16" fmla="*/ 3 w 450"/>
                <a:gd name="T17" fmla="*/ 108 h 181"/>
                <a:gd name="T18" fmla="*/ 2 w 450"/>
                <a:gd name="T19" fmla="*/ 113 h 181"/>
                <a:gd name="T20" fmla="*/ 6 w 450"/>
                <a:gd name="T21" fmla="*/ 115 h 181"/>
                <a:gd name="T22" fmla="*/ 2 w 450"/>
                <a:gd name="T23" fmla="*/ 126 h 181"/>
                <a:gd name="T24" fmla="*/ 0 w 450"/>
                <a:gd name="T25" fmla="*/ 131 h 181"/>
                <a:gd name="T26" fmla="*/ 3 w 450"/>
                <a:gd name="T27" fmla="*/ 135 h 181"/>
                <a:gd name="T28" fmla="*/ 121 w 450"/>
                <a:gd name="T29" fmla="*/ 158 h 181"/>
                <a:gd name="T30" fmla="*/ 198 w 450"/>
                <a:gd name="T31" fmla="*/ 174 h 181"/>
                <a:gd name="T32" fmla="*/ 239 w 450"/>
                <a:gd name="T33" fmla="*/ 181 h 181"/>
                <a:gd name="T34" fmla="*/ 316 w 450"/>
                <a:gd name="T35" fmla="*/ 134 h 181"/>
                <a:gd name="T36" fmla="*/ 411 w 450"/>
                <a:gd name="T37" fmla="*/ 78 h 181"/>
                <a:gd name="T38" fmla="*/ 448 w 450"/>
                <a:gd name="T39" fmla="*/ 56 h 181"/>
                <a:gd name="T40" fmla="*/ 450 w 450"/>
                <a:gd name="T41" fmla="*/ 52 h 181"/>
                <a:gd name="T42" fmla="*/ 446 w 450"/>
                <a:gd name="T43" fmla="*/ 49 h 181"/>
                <a:gd name="T44" fmla="*/ 141 w 450"/>
                <a:gd name="T45" fmla="*/ 49 h 181"/>
                <a:gd name="T46" fmla="*/ 241 w 450"/>
                <a:gd name="T47" fmla="*/ 13 h 181"/>
                <a:gd name="T48" fmla="*/ 417 w 450"/>
                <a:gd name="T49" fmla="*/ 37 h 181"/>
                <a:gd name="T50" fmla="*/ 376 w 450"/>
                <a:gd name="T51" fmla="*/ 59 h 181"/>
                <a:gd name="T52" fmla="*/ 332 w 450"/>
                <a:gd name="T53" fmla="*/ 87 h 181"/>
                <a:gd name="T54" fmla="*/ 305 w 450"/>
                <a:gd name="T55" fmla="*/ 106 h 181"/>
                <a:gd name="T56" fmla="*/ 223 w 450"/>
                <a:gd name="T57" fmla="*/ 148 h 181"/>
                <a:gd name="T58" fmla="*/ 82 w 450"/>
                <a:gd name="T59" fmla="*/ 121 h 181"/>
                <a:gd name="T60" fmla="*/ 30 w 450"/>
                <a:gd name="T61" fmla="*/ 101 h 181"/>
                <a:gd name="T62" fmla="*/ 406 w 450"/>
                <a:gd name="T63" fmla="*/ 70 h 181"/>
                <a:gd name="T64" fmla="*/ 317 w 450"/>
                <a:gd name="T65" fmla="*/ 123 h 181"/>
                <a:gd name="T66" fmla="*/ 193 w 450"/>
                <a:gd name="T67" fmla="*/ 164 h 181"/>
                <a:gd name="T68" fmla="*/ 125 w 450"/>
                <a:gd name="T69" fmla="*/ 150 h 181"/>
                <a:gd name="T70" fmla="*/ 21 w 450"/>
                <a:gd name="T71" fmla="*/ 128 h 181"/>
                <a:gd name="T72" fmla="*/ 35 w 450"/>
                <a:gd name="T73" fmla="*/ 123 h 181"/>
                <a:gd name="T74" fmla="*/ 80 w 450"/>
                <a:gd name="T75" fmla="*/ 130 h 181"/>
                <a:gd name="T76" fmla="*/ 223 w 450"/>
                <a:gd name="T77" fmla="*/ 157 h 181"/>
                <a:gd name="T78" fmla="*/ 225 w 450"/>
                <a:gd name="T79" fmla="*/ 157 h 181"/>
                <a:gd name="T80" fmla="*/ 291 w 450"/>
                <a:gd name="T81" fmla="*/ 125 h 181"/>
                <a:gd name="T82" fmla="*/ 338 w 450"/>
                <a:gd name="T83" fmla="*/ 94 h 181"/>
                <a:gd name="T84" fmla="*/ 375 w 450"/>
                <a:gd name="T85" fmla="*/ 70 h 181"/>
                <a:gd name="T86" fmla="*/ 412 w 450"/>
                <a:gd name="T87" fmla="*/ 50 h 181"/>
                <a:gd name="T88" fmla="*/ 433 w 450"/>
                <a:gd name="T89" fmla="*/ 55 h 181"/>
                <a:gd name="T90" fmla="*/ 406 w 450"/>
                <a:gd name="T91" fmla="*/ 7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0" h="181">
                  <a:moveTo>
                    <a:pt x="446" y="49"/>
                  </a:moveTo>
                  <a:lnTo>
                    <a:pt x="425" y="44"/>
                  </a:lnTo>
                  <a:lnTo>
                    <a:pt x="425" y="44"/>
                  </a:lnTo>
                  <a:lnTo>
                    <a:pt x="436" y="39"/>
                  </a:lnTo>
                  <a:lnTo>
                    <a:pt x="436" y="39"/>
                  </a:lnTo>
                  <a:lnTo>
                    <a:pt x="439" y="37"/>
                  </a:lnTo>
                  <a:lnTo>
                    <a:pt x="439" y="34"/>
                  </a:lnTo>
                  <a:lnTo>
                    <a:pt x="439" y="34"/>
                  </a:lnTo>
                  <a:lnTo>
                    <a:pt x="438" y="32"/>
                  </a:lnTo>
                  <a:lnTo>
                    <a:pt x="435" y="31"/>
                  </a:lnTo>
                  <a:lnTo>
                    <a:pt x="435" y="31"/>
                  </a:lnTo>
                  <a:lnTo>
                    <a:pt x="341" y="18"/>
                  </a:lnTo>
                  <a:lnTo>
                    <a:pt x="271" y="8"/>
                  </a:lnTo>
                  <a:lnTo>
                    <a:pt x="243" y="4"/>
                  </a:lnTo>
                  <a:lnTo>
                    <a:pt x="227" y="0"/>
                  </a:lnTo>
                  <a:lnTo>
                    <a:pt x="227" y="0"/>
                  </a:lnTo>
                  <a:lnTo>
                    <a:pt x="224" y="0"/>
                  </a:lnTo>
                  <a:lnTo>
                    <a:pt x="223" y="0"/>
                  </a:lnTo>
                  <a:lnTo>
                    <a:pt x="223" y="0"/>
                  </a:lnTo>
                  <a:lnTo>
                    <a:pt x="145" y="37"/>
                  </a:lnTo>
                  <a:lnTo>
                    <a:pt x="44" y="85"/>
                  </a:lnTo>
                  <a:lnTo>
                    <a:pt x="44" y="85"/>
                  </a:lnTo>
                  <a:lnTo>
                    <a:pt x="25" y="95"/>
                  </a:lnTo>
                  <a:lnTo>
                    <a:pt x="12" y="101"/>
                  </a:lnTo>
                  <a:lnTo>
                    <a:pt x="5" y="106"/>
                  </a:lnTo>
                  <a:lnTo>
                    <a:pt x="3" y="108"/>
                  </a:lnTo>
                  <a:lnTo>
                    <a:pt x="3" y="108"/>
                  </a:lnTo>
                  <a:lnTo>
                    <a:pt x="2" y="110"/>
                  </a:lnTo>
                  <a:lnTo>
                    <a:pt x="2" y="113"/>
                  </a:lnTo>
                  <a:lnTo>
                    <a:pt x="2" y="113"/>
                  </a:lnTo>
                  <a:lnTo>
                    <a:pt x="3" y="114"/>
                  </a:lnTo>
                  <a:lnTo>
                    <a:pt x="6" y="115"/>
                  </a:lnTo>
                  <a:lnTo>
                    <a:pt x="6" y="115"/>
                  </a:lnTo>
                  <a:lnTo>
                    <a:pt x="22" y="118"/>
                  </a:lnTo>
                  <a:lnTo>
                    <a:pt x="2" y="126"/>
                  </a:lnTo>
                  <a:lnTo>
                    <a:pt x="2" y="126"/>
                  </a:lnTo>
                  <a:lnTo>
                    <a:pt x="0" y="128"/>
                  </a:lnTo>
                  <a:lnTo>
                    <a:pt x="0" y="131"/>
                  </a:lnTo>
                  <a:lnTo>
                    <a:pt x="0" y="131"/>
                  </a:lnTo>
                  <a:lnTo>
                    <a:pt x="1" y="134"/>
                  </a:lnTo>
                  <a:lnTo>
                    <a:pt x="3" y="135"/>
                  </a:lnTo>
                  <a:lnTo>
                    <a:pt x="3" y="135"/>
                  </a:lnTo>
                  <a:lnTo>
                    <a:pt x="45" y="142"/>
                  </a:lnTo>
                  <a:lnTo>
                    <a:pt x="82" y="150"/>
                  </a:lnTo>
                  <a:lnTo>
                    <a:pt x="121" y="158"/>
                  </a:lnTo>
                  <a:lnTo>
                    <a:pt x="121" y="158"/>
                  </a:lnTo>
                  <a:lnTo>
                    <a:pt x="160" y="167"/>
                  </a:lnTo>
                  <a:lnTo>
                    <a:pt x="198" y="174"/>
                  </a:lnTo>
                  <a:lnTo>
                    <a:pt x="238" y="181"/>
                  </a:lnTo>
                  <a:lnTo>
                    <a:pt x="238" y="181"/>
                  </a:lnTo>
                  <a:lnTo>
                    <a:pt x="239" y="181"/>
                  </a:lnTo>
                  <a:lnTo>
                    <a:pt x="242" y="181"/>
                  </a:lnTo>
                  <a:lnTo>
                    <a:pt x="242" y="181"/>
                  </a:lnTo>
                  <a:lnTo>
                    <a:pt x="316" y="134"/>
                  </a:lnTo>
                  <a:lnTo>
                    <a:pt x="372" y="99"/>
                  </a:lnTo>
                  <a:lnTo>
                    <a:pt x="395" y="86"/>
                  </a:lnTo>
                  <a:lnTo>
                    <a:pt x="411" y="78"/>
                  </a:lnTo>
                  <a:lnTo>
                    <a:pt x="411" y="78"/>
                  </a:lnTo>
                  <a:lnTo>
                    <a:pt x="448" y="56"/>
                  </a:lnTo>
                  <a:lnTo>
                    <a:pt x="448" y="56"/>
                  </a:lnTo>
                  <a:lnTo>
                    <a:pt x="449" y="54"/>
                  </a:lnTo>
                  <a:lnTo>
                    <a:pt x="450" y="52"/>
                  </a:lnTo>
                  <a:lnTo>
                    <a:pt x="450" y="52"/>
                  </a:lnTo>
                  <a:lnTo>
                    <a:pt x="449" y="50"/>
                  </a:lnTo>
                  <a:lnTo>
                    <a:pt x="446" y="49"/>
                  </a:lnTo>
                  <a:lnTo>
                    <a:pt x="446" y="49"/>
                  </a:lnTo>
                  <a:close/>
                  <a:moveTo>
                    <a:pt x="49" y="92"/>
                  </a:moveTo>
                  <a:lnTo>
                    <a:pt x="49" y="92"/>
                  </a:lnTo>
                  <a:lnTo>
                    <a:pt x="141" y="49"/>
                  </a:lnTo>
                  <a:lnTo>
                    <a:pt x="225" y="9"/>
                  </a:lnTo>
                  <a:lnTo>
                    <a:pt x="225" y="9"/>
                  </a:lnTo>
                  <a:lnTo>
                    <a:pt x="241" y="13"/>
                  </a:lnTo>
                  <a:lnTo>
                    <a:pt x="262" y="16"/>
                  </a:lnTo>
                  <a:lnTo>
                    <a:pt x="316" y="24"/>
                  </a:lnTo>
                  <a:lnTo>
                    <a:pt x="417" y="37"/>
                  </a:lnTo>
                  <a:lnTo>
                    <a:pt x="417" y="37"/>
                  </a:lnTo>
                  <a:lnTo>
                    <a:pt x="399" y="46"/>
                  </a:lnTo>
                  <a:lnTo>
                    <a:pt x="376" y="59"/>
                  </a:lnTo>
                  <a:lnTo>
                    <a:pt x="352" y="73"/>
                  </a:lnTo>
                  <a:lnTo>
                    <a:pt x="342" y="80"/>
                  </a:lnTo>
                  <a:lnTo>
                    <a:pt x="332" y="87"/>
                  </a:lnTo>
                  <a:lnTo>
                    <a:pt x="332" y="87"/>
                  </a:lnTo>
                  <a:lnTo>
                    <a:pt x="320" y="96"/>
                  </a:lnTo>
                  <a:lnTo>
                    <a:pt x="305" y="106"/>
                  </a:lnTo>
                  <a:lnTo>
                    <a:pt x="271" y="124"/>
                  </a:lnTo>
                  <a:lnTo>
                    <a:pt x="241" y="140"/>
                  </a:lnTo>
                  <a:lnTo>
                    <a:pt x="223" y="148"/>
                  </a:lnTo>
                  <a:lnTo>
                    <a:pt x="223" y="148"/>
                  </a:lnTo>
                  <a:lnTo>
                    <a:pt x="82" y="121"/>
                  </a:lnTo>
                  <a:lnTo>
                    <a:pt x="82" y="121"/>
                  </a:lnTo>
                  <a:lnTo>
                    <a:pt x="17" y="108"/>
                  </a:lnTo>
                  <a:lnTo>
                    <a:pt x="17" y="108"/>
                  </a:lnTo>
                  <a:lnTo>
                    <a:pt x="30" y="101"/>
                  </a:lnTo>
                  <a:lnTo>
                    <a:pt x="49" y="92"/>
                  </a:lnTo>
                  <a:lnTo>
                    <a:pt x="49" y="92"/>
                  </a:lnTo>
                  <a:close/>
                  <a:moveTo>
                    <a:pt x="406" y="70"/>
                  </a:moveTo>
                  <a:lnTo>
                    <a:pt x="406" y="70"/>
                  </a:lnTo>
                  <a:lnTo>
                    <a:pt x="370" y="90"/>
                  </a:lnTo>
                  <a:lnTo>
                    <a:pt x="317" y="123"/>
                  </a:lnTo>
                  <a:lnTo>
                    <a:pt x="238" y="172"/>
                  </a:lnTo>
                  <a:lnTo>
                    <a:pt x="238" y="172"/>
                  </a:lnTo>
                  <a:lnTo>
                    <a:pt x="193" y="164"/>
                  </a:lnTo>
                  <a:lnTo>
                    <a:pt x="159" y="158"/>
                  </a:lnTo>
                  <a:lnTo>
                    <a:pt x="125" y="150"/>
                  </a:lnTo>
                  <a:lnTo>
                    <a:pt x="125" y="150"/>
                  </a:lnTo>
                  <a:lnTo>
                    <a:pt x="97" y="143"/>
                  </a:lnTo>
                  <a:lnTo>
                    <a:pt x="69" y="137"/>
                  </a:lnTo>
                  <a:lnTo>
                    <a:pt x="21" y="128"/>
                  </a:lnTo>
                  <a:lnTo>
                    <a:pt x="21" y="128"/>
                  </a:lnTo>
                  <a:lnTo>
                    <a:pt x="35" y="123"/>
                  </a:lnTo>
                  <a:lnTo>
                    <a:pt x="35" y="123"/>
                  </a:lnTo>
                  <a:lnTo>
                    <a:pt x="37" y="122"/>
                  </a:lnTo>
                  <a:lnTo>
                    <a:pt x="37" y="122"/>
                  </a:lnTo>
                  <a:lnTo>
                    <a:pt x="80" y="130"/>
                  </a:lnTo>
                  <a:lnTo>
                    <a:pt x="80" y="130"/>
                  </a:lnTo>
                  <a:lnTo>
                    <a:pt x="167" y="146"/>
                  </a:lnTo>
                  <a:lnTo>
                    <a:pt x="223" y="157"/>
                  </a:lnTo>
                  <a:lnTo>
                    <a:pt x="223" y="157"/>
                  </a:lnTo>
                  <a:lnTo>
                    <a:pt x="225" y="157"/>
                  </a:lnTo>
                  <a:lnTo>
                    <a:pt x="225" y="157"/>
                  </a:lnTo>
                  <a:lnTo>
                    <a:pt x="241" y="150"/>
                  </a:lnTo>
                  <a:lnTo>
                    <a:pt x="272" y="134"/>
                  </a:lnTo>
                  <a:lnTo>
                    <a:pt x="291" y="125"/>
                  </a:lnTo>
                  <a:lnTo>
                    <a:pt x="308" y="114"/>
                  </a:lnTo>
                  <a:lnTo>
                    <a:pt x="326" y="104"/>
                  </a:lnTo>
                  <a:lnTo>
                    <a:pt x="338" y="94"/>
                  </a:lnTo>
                  <a:lnTo>
                    <a:pt x="338" y="94"/>
                  </a:lnTo>
                  <a:lnTo>
                    <a:pt x="356" y="82"/>
                  </a:lnTo>
                  <a:lnTo>
                    <a:pt x="375" y="70"/>
                  </a:lnTo>
                  <a:lnTo>
                    <a:pt x="395" y="59"/>
                  </a:lnTo>
                  <a:lnTo>
                    <a:pt x="412" y="50"/>
                  </a:lnTo>
                  <a:lnTo>
                    <a:pt x="412" y="50"/>
                  </a:lnTo>
                  <a:lnTo>
                    <a:pt x="416" y="52"/>
                  </a:lnTo>
                  <a:lnTo>
                    <a:pt x="416" y="52"/>
                  </a:lnTo>
                  <a:lnTo>
                    <a:pt x="433" y="55"/>
                  </a:lnTo>
                  <a:lnTo>
                    <a:pt x="433" y="55"/>
                  </a:lnTo>
                  <a:lnTo>
                    <a:pt x="406" y="70"/>
                  </a:lnTo>
                  <a:lnTo>
                    <a:pt x="406"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08" name="Freeform 39"/>
            <p:cNvSpPr>
              <a:spLocks/>
            </p:cNvSpPr>
            <p:nvPr/>
          </p:nvSpPr>
          <p:spPr bwMode="auto">
            <a:xfrm>
              <a:off x="990" y="3901"/>
              <a:ext cx="10" cy="16"/>
            </a:xfrm>
            <a:custGeom>
              <a:avLst/>
              <a:gdLst>
                <a:gd name="T0" fmla="*/ 39 w 40"/>
                <a:gd name="T1" fmla="*/ 35 h 46"/>
                <a:gd name="T2" fmla="*/ 39 w 40"/>
                <a:gd name="T3" fmla="*/ 35 h 46"/>
                <a:gd name="T4" fmla="*/ 37 w 40"/>
                <a:gd name="T5" fmla="*/ 34 h 46"/>
                <a:gd name="T6" fmla="*/ 36 w 40"/>
                <a:gd name="T7" fmla="*/ 33 h 46"/>
                <a:gd name="T8" fmla="*/ 34 w 40"/>
                <a:gd name="T9" fmla="*/ 33 h 46"/>
                <a:gd name="T10" fmla="*/ 32 w 40"/>
                <a:gd name="T11" fmla="*/ 34 h 46"/>
                <a:gd name="T12" fmla="*/ 32 w 40"/>
                <a:gd name="T13" fmla="*/ 34 h 46"/>
                <a:gd name="T14" fmla="*/ 30 w 40"/>
                <a:gd name="T15" fmla="*/ 35 h 46"/>
                <a:gd name="T16" fmla="*/ 25 w 40"/>
                <a:gd name="T17" fmla="*/ 37 h 46"/>
                <a:gd name="T18" fmla="*/ 21 w 40"/>
                <a:gd name="T19" fmla="*/ 37 h 46"/>
                <a:gd name="T20" fmla="*/ 17 w 40"/>
                <a:gd name="T21" fmla="*/ 37 h 46"/>
                <a:gd name="T22" fmla="*/ 15 w 40"/>
                <a:gd name="T23" fmla="*/ 34 h 46"/>
                <a:gd name="T24" fmla="*/ 11 w 40"/>
                <a:gd name="T25" fmla="*/ 32 h 46"/>
                <a:gd name="T26" fmla="*/ 11 w 40"/>
                <a:gd name="T27" fmla="*/ 32 h 46"/>
                <a:gd name="T28" fmla="*/ 10 w 40"/>
                <a:gd name="T29" fmla="*/ 31 h 46"/>
                <a:gd name="T30" fmla="*/ 10 w 40"/>
                <a:gd name="T31" fmla="*/ 29 h 46"/>
                <a:gd name="T32" fmla="*/ 10 w 40"/>
                <a:gd name="T33" fmla="*/ 29 h 46"/>
                <a:gd name="T34" fmla="*/ 11 w 40"/>
                <a:gd name="T35" fmla="*/ 23 h 46"/>
                <a:gd name="T36" fmla="*/ 16 w 40"/>
                <a:gd name="T37" fmla="*/ 17 h 46"/>
                <a:gd name="T38" fmla="*/ 22 w 40"/>
                <a:gd name="T39" fmla="*/ 12 h 46"/>
                <a:gd name="T40" fmla="*/ 27 w 40"/>
                <a:gd name="T41" fmla="*/ 7 h 46"/>
                <a:gd name="T42" fmla="*/ 27 w 40"/>
                <a:gd name="T43" fmla="*/ 7 h 46"/>
                <a:gd name="T44" fmla="*/ 29 w 40"/>
                <a:gd name="T45" fmla="*/ 6 h 46"/>
                <a:gd name="T46" fmla="*/ 30 w 40"/>
                <a:gd name="T47" fmla="*/ 5 h 46"/>
                <a:gd name="T48" fmla="*/ 30 w 40"/>
                <a:gd name="T49" fmla="*/ 3 h 46"/>
                <a:gd name="T50" fmla="*/ 29 w 40"/>
                <a:gd name="T51" fmla="*/ 2 h 46"/>
                <a:gd name="T52" fmla="*/ 29 w 40"/>
                <a:gd name="T53" fmla="*/ 2 h 46"/>
                <a:gd name="T54" fmla="*/ 27 w 40"/>
                <a:gd name="T55" fmla="*/ 1 h 46"/>
                <a:gd name="T56" fmla="*/ 26 w 40"/>
                <a:gd name="T57" fmla="*/ 0 h 46"/>
                <a:gd name="T58" fmla="*/ 24 w 40"/>
                <a:gd name="T59" fmla="*/ 0 h 46"/>
                <a:gd name="T60" fmla="*/ 22 w 40"/>
                <a:gd name="T61" fmla="*/ 1 h 46"/>
                <a:gd name="T62" fmla="*/ 22 w 40"/>
                <a:gd name="T63" fmla="*/ 1 h 46"/>
                <a:gd name="T64" fmla="*/ 17 w 40"/>
                <a:gd name="T65" fmla="*/ 4 h 46"/>
                <a:gd name="T66" fmla="*/ 10 w 40"/>
                <a:gd name="T67" fmla="*/ 10 h 46"/>
                <a:gd name="T68" fmla="*/ 4 w 40"/>
                <a:gd name="T69" fmla="*/ 19 h 46"/>
                <a:gd name="T70" fmla="*/ 1 w 40"/>
                <a:gd name="T71" fmla="*/ 23 h 46"/>
                <a:gd name="T72" fmla="*/ 0 w 40"/>
                <a:gd name="T73" fmla="*/ 28 h 46"/>
                <a:gd name="T74" fmla="*/ 0 w 40"/>
                <a:gd name="T75" fmla="*/ 28 h 46"/>
                <a:gd name="T76" fmla="*/ 0 w 40"/>
                <a:gd name="T77" fmla="*/ 33 h 46"/>
                <a:gd name="T78" fmla="*/ 4 w 40"/>
                <a:gd name="T79" fmla="*/ 39 h 46"/>
                <a:gd name="T80" fmla="*/ 4 w 40"/>
                <a:gd name="T81" fmla="*/ 39 h 46"/>
                <a:gd name="T82" fmla="*/ 9 w 40"/>
                <a:gd name="T83" fmla="*/ 42 h 46"/>
                <a:gd name="T84" fmla="*/ 14 w 40"/>
                <a:gd name="T85" fmla="*/ 44 h 46"/>
                <a:gd name="T86" fmla="*/ 19 w 40"/>
                <a:gd name="T87" fmla="*/ 46 h 46"/>
                <a:gd name="T88" fmla="*/ 22 w 40"/>
                <a:gd name="T89" fmla="*/ 46 h 46"/>
                <a:gd name="T90" fmla="*/ 31 w 40"/>
                <a:gd name="T91" fmla="*/ 44 h 46"/>
                <a:gd name="T92" fmla="*/ 37 w 40"/>
                <a:gd name="T93" fmla="*/ 41 h 46"/>
                <a:gd name="T94" fmla="*/ 37 w 40"/>
                <a:gd name="T95" fmla="*/ 41 h 46"/>
                <a:gd name="T96" fmla="*/ 39 w 40"/>
                <a:gd name="T97" fmla="*/ 40 h 46"/>
                <a:gd name="T98" fmla="*/ 40 w 40"/>
                <a:gd name="T99" fmla="*/ 39 h 46"/>
                <a:gd name="T100" fmla="*/ 40 w 40"/>
                <a:gd name="T101" fmla="*/ 37 h 46"/>
                <a:gd name="T102" fmla="*/ 39 w 40"/>
                <a:gd name="T103" fmla="*/ 35 h 46"/>
                <a:gd name="T104" fmla="*/ 39 w 40"/>
                <a:gd name="T105"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 h="46">
                  <a:moveTo>
                    <a:pt x="39" y="35"/>
                  </a:moveTo>
                  <a:lnTo>
                    <a:pt x="39" y="35"/>
                  </a:lnTo>
                  <a:lnTo>
                    <a:pt x="37" y="34"/>
                  </a:lnTo>
                  <a:lnTo>
                    <a:pt x="36" y="33"/>
                  </a:lnTo>
                  <a:lnTo>
                    <a:pt x="34" y="33"/>
                  </a:lnTo>
                  <a:lnTo>
                    <a:pt x="32" y="34"/>
                  </a:lnTo>
                  <a:lnTo>
                    <a:pt x="32" y="34"/>
                  </a:lnTo>
                  <a:lnTo>
                    <a:pt x="30" y="35"/>
                  </a:lnTo>
                  <a:lnTo>
                    <a:pt x="25" y="37"/>
                  </a:lnTo>
                  <a:lnTo>
                    <a:pt x="21" y="37"/>
                  </a:lnTo>
                  <a:lnTo>
                    <a:pt x="17" y="37"/>
                  </a:lnTo>
                  <a:lnTo>
                    <a:pt x="15" y="34"/>
                  </a:lnTo>
                  <a:lnTo>
                    <a:pt x="11" y="32"/>
                  </a:lnTo>
                  <a:lnTo>
                    <a:pt x="11" y="32"/>
                  </a:lnTo>
                  <a:lnTo>
                    <a:pt x="10" y="31"/>
                  </a:lnTo>
                  <a:lnTo>
                    <a:pt x="10" y="29"/>
                  </a:lnTo>
                  <a:lnTo>
                    <a:pt x="10" y="29"/>
                  </a:lnTo>
                  <a:lnTo>
                    <a:pt x="11" y="23"/>
                  </a:lnTo>
                  <a:lnTo>
                    <a:pt x="16" y="17"/>
                  </a:lnTo>
                  <a:lnTo>
                    <a:pt x="22" y="12"/>
                  </a:lnTo>
                  <a:lnTo>
                    <a:pt x="27" y="7"/>
                  </a:lnTo>
                  <a:lnTo>
                    <a:pt x="27" y="7"/>
                  </a:lnTo>
                  <a:lnTo>
                    <a:pt x="29" y="6"/>
                  </a:lnTo>
                  <a:lnTo>
                    <a:pt x="30" y="5"/>
                  </a:lnTo>
                  <a:lnTo>
                    <a:pt x="30" y="3"/>
                  </a:lnTo>
                  <a:lnTo>
                    <a:pt x="29" y="2"/>
                  </a:lnTo>
                  <a:lnTo>
                    <a:pt x="29" y="2"/>
                  </a:lnTo>
                  <a:lnTo>
                    <a:pt x="27" y="1"/>
                  </a:lnTo>
                  <a:lnTo>
                    <a:pt x="26" y="0"/>
                  </a:lnTo>
                  <a:lnTo>
                    <a:pt x="24" y="0"/>
                  </a:lnTo>
                  <a:lnTo>
                    <a:pt x="22" y="1"/>
                  </a:lnTo>
                  <a:lnTo>
                    <a:pt x="22" y="1"/>
                  </a:lnTo>
                  <a:lnTo>
                    <a:pt x="17" y="4"/>
                  </a:lnTo>
                  <a:lnTo>
                    <a:pt x="10" y="10"/>
                  </a:lnTo>
                  <a:lnTo>
                    <a:pt x="4" y="19"/>
                  </a:lnTo>
                  <a:lnTo>
                    <a:pt x="1" y="23"/>
                  </a:lnTo>
                  <a:lnTo>
                    <a:pt x="0" y="28"/>
                  </a:lnTo>
                  <a:lnTo>
                    <a:pt x="0" y="28"/>
                  </a:lnTo>
                  <a:lnTo>
                    <a:pt x="0" y="33"/>
                  </a:lnTo>
                  <a:lnTo>
                    <a:pt x="4" y="39"/>
                  </a:lnTo>
                  <a:lnTo>
                    <a:pt x="4" y="39"/>
                  </a:lnTo>
                  <a:lnTo>
                    <a:pt x="9" y="42"/>
                  </a:lnTo>
                  <a:lnTo>
                    <a:pt x="14" y="44"/>
                  </a:lnTo>
                  <a:lnTo>
                    <a:pt x="19" y="46"/>
                  </a:lnTo>
                  <a:lnTo>
                    <a:pt x="22" y="46"/>
                  </a:lnTo>
                  <a:lnTo>
                    <a:pt x="31" y="44"/>
                  </a:lnTo>
                  <a:lnTo>
                    <a:pt x="37" y="41"/>
                  </a:lnTo>
                  <a:lnTo>
                    <a:pt x="37" y="41"/>
                  </a:lnTo>
                  <a:lnTo>
                    <a:pt x="39" y="40"/>
                  </a:lnTo>
                  <a:lnTo>
                    <a:pt x="40" y="39"/>
                  </a:lnTo>
                  <a:lnTo>
                    <a:pt x="40" y="37"/>
                  </a:lnTo>
                  <a:lnTo>
                    <a:pt x="39" y="35"/>
                  </a:lnTo>
                  <a:lnTo>
                    <a:pt x="3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09" name="Freeform 40"/>
            <p:cNvSpPr>
              <a:spLocks/>
            </p:cNvSpPr>
            <p:nvPr/>
          </p:nvSpPr>
          <p:spPr bwMode="auto">
            <a:xfrm>
              <a:off x="997" y="3917"/>
              <a:ext cx="12" cy="7"/>
            </a:xfrm>
            <a:custGeom>
              <a:avLst/>
              <a:gdLst>
                <a:gd name="T0" fmla="*/ 49 w 51"/>
                <a:gd name="T1" fmla="*/ 2 h 21"/>
                <a:gd name="T2" fmla="*/ 49 w 51"/>
                <a:gd name="T3" fmla="*/ 2 h 21"/>
                <a:gd name="T4" fmla="*/ 48 w 51"/>
                <a:gd name="T5" fmla="*/ 0 h 21"/>
                <a:gd name="T6" fmla="*/ 46 w 51"/>
                <a:gd name="T7" fmla="*/ 0 h 21"/>
                <a:gd name="T8" fmla="*/ 44 w 51"/>
                <a:gd name="T9" fmla="*/ 0 h 21"/>
                <a:gd name="T10" fmla="*/ 43 w 51"/>
                <a:gd name="T11" fmla="*/ 1 h 21"/>
                <a:gd name="T12" fmla="*/ 43 w 51"/>
                <a:gd name="T13" fmla="*/ 1 h 21"/>
                <a:gd name="T14" fmla="*/ 34 w 51"/>
                <a:gd name="T15" fmla="*/ 5 h 21"/>
                <a:gd name="T16" fmla="*/ 28 w 51"/>
                <a:gd name="T17" fmla="*/ 9 h 21"/>
                <a:gd name="T18" fmla="*/ 22 w 51"/>
                <a:gd name="T19" fmla="*/ 11 h 21"/>
                <a:gd name="T20" fmla="*/ 17 w 51"/>
                <a:gd name="T21" fmla="*/ 12 h 21"/>
                <a:gd name="T22" fmla="*/ 10 w 51"/>
                <a:gd name="T23" fmla="*/ 12 h 21"/>
                <a:gd name="T24" fmla="*/ 8 w 51"/>
                <a:gd name="T25" fmla="*/ 11 h 21"/>
                <a:gd name="T26" fmla="*/ 8 w 51"/>
                <a:gd name="T27" fmla="*/ 11 h 21"/>
                <a:gd name="T28" fmla="*/ 5 w 51"/>
                <a:gd name="T29" fmla="*/ 11 h 21"/>
                <a:gd name="T30" fmla="*/ 4 w 51"/>
                <a:gd name="T31" fmla="*/ 11 h 21"/>
                <a:gd name="T32" fmla="*/ 2 w 51"/>
                <a:gd name="T33" fmla="*/ 12 h 21"/>
                <a:gd name="T34" fmla="*/ 0 w 51"/>
                <a:gd name="T35" fmla="*/ 13 h 21"/>
                <a:gd name="T36" fmla="*/ 0 w 51"/>
                <a:gd name="T37" fmla="*/ 13 h 21"/>
                <a:gd name="T38" fmla="*/ 0 w 51"/>
                <a:gd name="T39" fmla="*/ 15 h 21"/>
                <a:gd name="T40" fmla="*/ 0 w 51"/>
                <a:gd name="T41" fmla="*/ 17 h 21"/>
                <a:gd name="T42" fmla="*/ 2 w 51"/>
                <a:gd name="T43" fmla="*/ 19 h 21"/>
                <a:gd name="T44" fmla="*/ 3 w 51"/>
                <a:gd name="T45" fmla="*/ 20 h 21"/>
                <a:gd name="T46" fmla="*/ 3 w 51"/>
                <a:gd name="T47" fmla="*/ 20 h 21"/>
                <a:gd name="T48" fmla="*/ 7 w 51"/>
                <a:gd name="T49" fmla="*/ 21 h 21"/>
                <a:gd name="T50" fmla="*/ 10 w 51"/>
                <a:gd name="T51" fmla="*/ 21 h 21"/>
                <a:gd name="T52" fmla="*/ 15 w 51"/>
                <a:gd name="T53" fmla="*/ 21 h 21"/>
                <a:gd name="T54" fmla="*/ 23 w 51"/>
                <a:gd name="T55" fmla="*/ 20 h 21"/>
                <a:gd name="T56" fmla="*/ 31 w 51"/>
                <a:gd name="T57" fmla="*/ 18 h 21"/>
                <a:gd name="T58" fmla="*/ 39 w 51"/>
                <a:gd name="T59" fmla="*/ 14 h 21"/>
                <a:gd name="T60" fmla="*/ 49 w 51"/>
                <a:gd name="T61" fmla="*/ 8 h 21"/>
                <a:gd name="T62" fmla="*/ 49 w 51"/>
                <a:gd name="T63" fmla="*/ 8 h 21"/>
                <a:gd name="T64" fmla="*/ 51 w 51"/>
                <a:gd name="T65" fmla="*/ 6 h 21"/>
                <a:gd name="T66" fmla="*/ 51 w 51"/>
                <a:gd name="T67" fmla="*/ 4 h 21"/>
                <a:gd name="T68" fmla="*/ 51 w 51"/>
                <a:gd name="T69" fmla="*/ 3 h 21"/>
                <a:gd name="T70" fmla="*/ 49 w 51"/>
                <a:gd name="T71" fmla="*/ 2 h 21"/>
                <a:gd name="T72" fmla="*/ 49 w 51"/>
                <a:gd name="T7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 h="21">
                  <a:moveTo>
                    <a:pt x="49" y="2"/>
                  </a:moveTo>
                  <a:lnTo>
                    <a:pt x="49" y="2"/>
                  </a:lnTo>
                  <a:lnTo>
                    <a:pt x="48" y="0"/>
                  </a:lnTo>
                  <a:lnTo>
                    <a:pt x="46" y="0"/>
                  </a:lnTo>
                  <a:lnTo>
                    <a:pt x="44" y="0"/>
                  </a:lnTo>
                  <a:lnTo>
                    <a:pt x="43" y="1"/>
                  </a:lnTo>
                  <a:lnTo>
                    <a:pt x="43" y="1"/>
                  </a:lnTo>
                  <a:lnTo>
                    <a:pt x="34" y="5"/>
                  </a:lnTo>
                  <a:lnTo>
                    <a:pt x="28" y="9"/>
                  </a:lnTo>
                  <a:lnTo>
                    <a:pt x="22" y="11"/>
                  </a:lnTo>
                  <a:lnTo>
                    <a:pt x="17" y="12"/>
                  </a:lnTo>
                  <a:lnTo>
                    <a:pt x="10" y="12"/>
                  </a:lnTo>
                  <a:lnTo>
                    <a:pt x="8" y="11"/>
                  </a:lnTo>
                  <a:lnTo>
                    <a:pt x="8" y="11"/>
                  </a:lnTo>
                  <a:lnTo>
                    <a:pt x="5" y="11"/>
                  </a:lnTo>
                  <a:lnTo>
                    <a:pt x="4" y="11"/>
                  </a:lnTo>
                  <a:lnTo>
                    <a:pt x="2" y="12"/>
                  </a:lnTo>
                  <a:lnTo>
                    <a:pt x="0" y="13"/>
                  </a:lnTo>
                  <a:lnTo>
                    <a:pt x="0" y="13"/>
                  </a:lnTo>
                  <a:lnTo>
                    <a:pt x="0" y="15"/>
                  </a:lnTo>
                  <a:lnTo>
                    <a:pt x="0" y="17"/>
                  </a:lnTo>
                  <a:lnTo>
                    <a:pt x="2" y="19"/>
                  </a:lnTo>
                  <a:lnTo>
                    <a:pt x="3" y="20"/>
                  </a:lnTo>
                  <a:lnTo>
                    <a:pt x="3" y="20"/>
                  </a:lnTo>
                  <a:lnTo>
                    <a:pt x="7" y="21"/>
                  </a:lnTo>
                  <a:lnTo>
                    <a:pt x="10" y="21"/>
                  </a:lnTo>
                  <a:lnTo>
                    <a:pt x="15" y="21"/>
                  </a:lnTo>
                  <a:lnTo>
                    <a:pt x="23" y="20"/>
                  </a:lnTo>
                  <a:lnTo>
                    <a:pt x="31" y="18"/>
                  </a:lnTo>
                  <a:lnTo>
                    <a:pt x="39" y="14"/>
                  </a:lnTo>
                  <a:lnTo>
                    <a:pt x="49" y="8"/>
                  </a:lnTo>
                  <a:lnTo>
                    <a:pt x="49" y="8"/>
                  </a:lnTo>
                  <a:lnTo>
                    <a:pt x="51" y="6"/>
                  </a:lnTo>
                  <a:lnTo>
                    <a:pt x="51" y="4"/>
                  </a:lnTo>
                  <a:lnTo>
                    <a:pt x="51" y="3"/>
                  </a:lnTo>
                  <a:lnTo>
                    <a:pt x="49" y="2"/>
                  </a:lnTo>
                  <a:lnTo>
                    <a:pt x="4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10" name="Freeform 41"/>
            <p:cNvSpPr>
              <a:spLocks/>
            </p:cNvSpPr>
            <p:nvPr/>
          </p:nvSpPr>
          <p:spPr bwMode="auto">
            <a:xfrm>
              <a:off x="1008" y="3875"/>
              <a:ext cx="17" cy="7"/>
            </a:xfrm>
            <a:custGeom>
              <a:avLst/>
              <a:gdLst>
                <a:gd name="T0" fmla="*/ 8 w 67"/>
                <a:gd name="T1" fmla="*/ 16 h 19"/>
                <a:gd name="T2" fmla="*/ 8 w 67"/>
                <a:gd name="T3" fmla="*/ 16 h 19"/>
                <a:gd name="T4" fmla="*/ 12 w 67"/>
                <a:gd name="T5" fmla="*/ 13 h 19"/>
                <a:gd name="T6" fmla="*/ 17 w 67"/>
                <a:gd name="T7" fmla="*/ 11 h 19"/>
                <a:gd name="T8" fmla="*/ 23 w 67"/>
                <a:gd name="T9" fmla="*/ 9 h 19"/>
                <a:gd name="T10" fmla="*/ 31 w 67"/>
                <a:gd name="T11" fmla="*/ 9 h 19"/>
                <a:gd name="T12" fmla="*/ 40 w 67"/>
                <a:gd name="T13" fmla="*/ 9 h 19"/>
                <a:gd name="T14" fmla="*/ 50 w 67"/>
                <a:gd name="T15" fmla="*/ 12 h 19"/>
                <a:gd name="T16" fmla="*/ 59 w 67"/>
                <a:gd name="T17" fmla="*/ 18 h 19"/>
                <a:gd name="T18" fmla="*/ 59 w 67"/>
                <a:gd name="T19" fmla="*/ 18 h 19"/>
                <a:gd name="T20" fmla="*/ 61 w 67"/>
                <a:gd name="T21" fmla="*/ 19 h 19"/>
                <a:gd name="T22" fmla="*/ 62 w 67"/>
                <a:gd name="T23" fmla="*/ 19 h 19"/>
                <a:gd name="T24" fmla="*/ 65 w 67"/>
                <a:gd name="T25" fmla="*/ 19 h 19"/>
                <a:gd name="T26" fmla="*/ 66 w 67"/>
                <a:gd name="T27" fmla="*/ 18 h 19"/>
                <a:gd name="T28" fmla="*/ 66 w 67"/>
                <a:gd name="T29" fmla="*/ 18 h 19"/>
                <a:gd name="T30" fmla="*/ 67 w 67"/>
                <a:gd name="T31" fmla="*/ 16 h 19"/>
                <a:gd name="T32" fmla="*/ 67 w 67"/>
                <a:gd name="T33" fmla="*/ 15 h 19"/>
                <a:gd name="T34" fmla="*/ 67 w 67"/>
                <a:gd name="T35" fmla="*/ 12 h 19"/>
                <a:gd name="T36" fmla="*/ 66 w 67"/>
                <a:gd name="T37" fmla="*/ 11 h 19"/>
                <a:gd name="T38" fmla="*/ 66 w 67"/>
                <a:gd name="T39" fmla="*/ 11 h 19"/>
                <a:gd name="T40" fmla="*/ 60 w 67"/>
                <a:gd name="T41" fmla="*/ 7 h 19"/>
                <a:gd name="T42" fmla="*/ 54 w 67"/>
                <a:gd name="T43" fmla="*/ 4 h 19"/>
                <a:gd name="T44" fmla="*/ 47 w 67"/>
                <a:gd name="T45" fmla="*/ 2 h 19"/>
                <a:gd name="T46" fmla="*/ 42 w 67"/>
                <a:gd name="T47" fmla="*/ 0 h 19"/>
                <a:gd name="T48" fmla="*/ 31 w 67"/>
                <a:gd name="T49" fmla="*/ 0 h 19"/>
                <a:gd name="T50" fmla="*/ 21 w 67"/>
                <a:gd name="T51" fmla="*/ 1 h 19"/>
                <a:gd name="T52" fmla="*/ 13 w 67"/>
                <a:gd name="T53" fmla="*/ 3 h 19"/>
                <a:gd name="T54" fmla="*/ 7 w 67"/>
                <a:gd name="T55" fmla="*/ 6 h 19"/>
                <a:gd name="T56" fmla="*/ 1 w 67"/>
                <a:gd name="T57" fmla="*/ 9 h 19"/>
                <a:gd name="T58" fmla="*/ 1 w 67"/>
                <a:gd name="T59" fmla="*/ 9 h 19"/>
                <a:gd name="T60" fmla="*/ 0 w 67"/>
                <a:gd name="T61" fmla="*/ 10 h 19"/>
                <a:gd name="T62" fmla="*/ 0 w 67"/>
                <a:gd name="T63" fmla="*/ 12 h 19"/>
                <a:gd name="T64" fmla="*/ 0 w 67"/>
                <a:gd name="T65" fmla="*/ 13 h 19"/>
                <a:gd name="T66" fmla="*/ 1 w 67"/>
                <a:gd name="T67" fmla="*/ 16 h 19"/>
                <a:gd name="T68" fmla="*/ 1 w 67"/>
                <a:gd name="T69" fmla="*/ 16 h 19"/>
                <a:gd name="T70" fmla="*/ 2 w 67"/>
                <a:gd name="T71" fmla="*/ 17 h 19"/>
                <a:gd name="T72" fmla="*/ 5 w 67"/>
                <a:gd name="T73" fmla="*/ 17 h 19"/>
                <a:gd name="T74" fmla="*/ 6 w 67"/>
                <a:gd name="T75" fmla="*/ 17 h 19"/>
                <a:gd name="T76" fmla="*/ 8 w 67"/>
                <a:gd name="T77" fmla="*/ 16 h 19"/>
                <a:gd name="T78" fmla="*/ 8 w 67"/>
                <a:gd name="T7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19">
                  <a:moveTo>
                    <a:pt x="8" y="16"/>
                  </a:moveTo>
                  <a:lnTo>
                    <a:pt x="8" y="16"/>
                  </a:lnTo>
                  <a:lnTo>
                    <a:pt x="12" y="13"/>
                  </a:lnTo>
                  <a:lnTo>
                    <a:pt x="17" y="11"/>
                  </a:lnTo>
                  <a:lnTo>
                    <a:pt x="23" y="9"/>
                  </a:lnTo>
                  <a:lnTo>
                    <a:pt x="31" y="9"/>
                  </a:lnTo>
                  <a:lnTo>
                    <a:pt x="40" y="9"/>
                  </a:lnTo>
                  <a:lnTo>
                    <a:pt x="50" y="12"/>
                  </a:lnTo>
                  <a:lnTo>
                    <a:pt x="59" y="18"/>
                  </a:lnTo>
                  <a:lnTo>
                    <a:pt x="59" y="18"/>
                  </a:lnTo>
                  <a:lnTo>
                    <a:pt x="61" y="19"/>
                  </a:lnTo>
                  <a:lnTo>
                    <a:pt x="62" y="19"/>
                  </a:lnTo>
                  <a:lnTo>
                    <a:pt x="65" y="19"/>
                  </a:lnTo>
                  <a:lnTo>
                    <a:pt x="66" y="18"/>
                  </a:lnTo>
                  <a:lnTo>
                    <a:pt x="66" y="18"/>
                  </a:lnTo>
                  <a:lnTo>
                    <a:pt x="67" y="16"/>
                  </a:lnTo>
                  <a:lnTo>
                    <a:pt x="67" y="15"/>
                  </a:lnTo>
                  <a:lnTo>
                    <a:pt x="67" y="12"/>
                  </a:lnTo>
                  <a:lnTo>
                    <a:pt x="66" y="11"/>
                  </a:lnTo>
                  <a:lnTo>
                    <a:pt x="66" y="11"/>
                  </a:lnTo>
                  <a:lnTo>
                    <a:pt x="60" y="7"/>
                  </a:lnTo>
                  <a:lnTo>
                    <a:pt x="54" y="4"/>
                  </a:lnTo>
                  <a:lnTo>
                    <a:pt x="47" y="2"/>
                  </a:lnTo>
                  <a:lnTo>
                    <a:pt x="42" y="0"/>
                  </a:lnTo>
                  <a:lnTo>
                    <a:pt x="31" y="0"/>
                  </a:lnTo>
                  <a:lnTo>
                    <a:pt x="21" y="1"/>
                  </a:lnTo>
                  <a:lnTo>
                    <a:pt x="13" y="3"/>
                  </a:lnTo>
                  <a:lnTo>
                    <a:pt x="7" y="6"/>
                  </a:lnTo>
                  <a:lnTo>
                    <a:pt x="1" y="9"/>
                  </a:lnTo>
                  <a:lnTo>
                    <a:pt x="1" y="9"/>
                  </a:lnTo>
                  <a:lnTo>
                    <a:pt x="0" y="10"/>
                  </a:lnTo>
                  <a:lnTo>
                    <a:pt x="0" y="12"/>
                  </a:lnTo>
                  <a:lnTo>
                    <a:pt x="0" y="13"/>
                  </a:lnTo>
                  <a:lnTo>
                    <a:pt x="1" y="16"/>
                  </a:lnTo>
                  <a:lnTo>
                    <a:pt x="1" y="16"/>
                  </a:lnTo>
                  <a:lnTo>
                    <a:pt x="2" y="17"/>
                  </a:lnTo>
                  <a:lnTo>
                    <a:pt x="5" y="17"/>
                  </a:lnTo>
                  <a:lnTo>
                    <a:pt x="6" y="17"/>
                  </a:lnTo>
                  <a:lnTo>
                    <a:pt x="8" y="16"/>
                  </a:lnTo>
                  <a:lnTo>
                    <a:pt x="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11" name="Freeform 42"/>
            <p:cNvSpPr>
              <a:spLocks/>
            </p:cNvSpPr>
            <p:nvPr/>
          </p:nvSpPr>
          <p:spPr bwMode="auto">
            <a:xfrm>
              <a:off x="977" y="3877"/>
              <a:ext cx="15" cy="6"/>
            </a:xfrm>
            <a:custGeom>
              <a:avLst/>
              <a:gdLst>
                <a:gd name="T0" fmla="*/ 59 w 60"/>
                <a:gd name="T1" fmla="*/ 15 h 20"/>
                <a:gd name="T2" fmla="*/ 59 w 60"/>
                <a:gd name="T3" fmla="*/ 15 h 20"/>
                <a:gd name="T4" fmla="*/ 60 w 60"/>
                <a:gd name="T5" fmla="*/ 14 h 20"/>
                <a:gd name="T6" fmla="*/ 60 w 60"/>
                <a:gd name="T7" fmla="*/ 12 h 20"/>
                <a:gd name="T8" fmla="*/ 59 w 60"/>
                <a:gd name="T9" fmla="*/ 11 h 20"/>
                <a:gd name="T10" fmla="*/ 58 w 60"/>
                <a:gd name="T11" fmla="*/ 9 h 20"/>
                <a:gd name="T12" fmla="*/ 58 w 60"/>
                <a:gd name="T13" fmla="*/ 9 h 20"/>
                <a:gd name="T14" fmla="*/ 49 w 60"/>
                <a:gd name="T15" fmla="*/ 4 h 20"/>
                <a:gd name="T16" fmla="*/ 40 w 60"/>
                <a:gd name="T17" fmla="*/ 2 h 20"/>
                <a:gd name="T18" fmla="*/ 31 w 60"/>
                <a:gd name="T19" fmla="*/ 0 h 20"/>
                <a:gd name="T20" fmla="*/ 24 w 60"/>
                <a:gd name="T21" fmla="*/ 2 h 20"/>
                <a:gd name="T22" fmla="*/ 16 w 60"/>
                <a:gd name="T23" fmla="*/ 4 h 20"/>
                <a:gd name="T24" fmla="*/ 10 w 60"/>
                <a:gd name="T25" fmla="*/ 6 h 20"/>
                <a:gd name="T26" fmla="*/ 5 w 60"/>
                <a:gd name="T27" fmla="*/ 8 h 20"/>
                <a:gd name="T28" fmla="*/ 1 w 60"/>
                <a:gd name="T29" fmla="*/ 12 h 20"/>
                <a:gd name="T30" fmla="*/ 1 w 60"/>
                <a:gd name="T31" fmla="*/ 12 h 20"/>
                <a:gd name="T32" fmla="*/ 0 w 60"/>
                <a:gd name="T33" fmla="*/ 13 h 20"/>
                <a:gd name="T34" fmla="*/ 0 w 60"/>
                <a:gd name="T35" fmla="*/ 15 h 20"/>
                <a:gd name="T36" fmla="*/ 0 w 60"/>
                <a:gd name="T37" fmla="*/ 16 h 20"/>
                <a:gd name="T38" fmla="*/ 1 w 60"/>
                <a:gd name="T39" fmla="*/ 18 h 20"/>
                <a:gd name="T40" fmla="*/ 1 w 60"/>
                <a:gd name="T41" fmla="*/ 18 h 20"/>
                <a:gd name="T42" fmla="*/ 3 w 60"/>
                <a:gd name="T43" fmla="*/ 20 h 20"/>
                <a:gd name="T44" fmla="*/ 5 w 60"/>
                <a:gd name="T45" fmla="*/ 20 h 20"/>
                <a:gd name="T46" fmla="*/ 6 w 60"/>
                <a:gd name="T47" fmla="*/ 20 h 20"/>
                <a:gd name="T48" fmla="*/ 9 w 60"/>
                <a:gd name="T49" fmla="*/ 18 h 20"/>
                <a:gd name="T50" fmla="*/ 9 w 60"/>
                <a:gd name="T51" fmla="*/ 18 h 20"/>
                <a:gd name="T52" fmla="*/ 13 w 60"/>
                <a:gd name="T53" fmla="*/ 15 h 20"/>
                <a:gd name="T54" fmla="*/ 16 w 60"/>
                <a:gd name="T55" fmla="*/ 13 h 20"/>
                <a:gd name="T56" fmla="*/ 21 w 60"/>
                <a:gd name="T57" fmla="*/ 12 h 20"/>
                <a:gd name="T58" fmla="*/ 29 w 60"/>
                <a:gd name="T59" fmla="*/ 11 h 20"/>
                <a:gd name="T60" fmla="*/ 35 w 60"/>
                <a:gd name="T61" fmla="*/ 11 h 20"/>
                <a:gd name="T62" fmla="*/ 44 w 60"/>
                <a:gd name="T63" fmla="*/ 12 h 20"/>
                <a:gd name="T64" fmla="*/ 53 w 60"/>
                <a:gd name="T65" fmla="*/ 16 h 20"/>
                <a:gd name="T66" fmla="*/ 53 w 60"/>
                <a:gd name="T67" fmla="*/ 16 h 20"/>
                <a:gd name="T68" fmla="*/ 54 w 60"/>
                <a:gd name="T69" fmla="*/ 17 h 20"/>
                <a:gd name="T70" fmla="*/ 57 w 60"/>
                <a:gd name="T71" fmla="*/ 17 h 20"/>
                <a:gd name="T72" fmla="*/ 58 w 60"/>
                <a:gd name="T73" fmla="*/ 16 h 20"/>
                <a:gd name="T74" fmla="*/ 59 w 60"/>
                <a:gd name="T75" fmla="*/ 15 h 20"/>
                <a:gd name="T76" fmla="*/ 59 w 60"/>
                <a:gd name="T7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 h="20">
                  <a:moveTo>
                    <a:pt x="59" y="15"/>
                  </a:moveTo>
                  <a:lnTo>
                    <a:pt x="59" y="15"/>
                  </a:lnTo>
                  <a:lnTo>
                    <a:pt x="60" y="14"/>
                  </a:lnTo>
                  <a:lnTo>
                    <a:pt x="60" y="12"/>
                  </a:lnTo>
                  <a:lnTo>
                    <a:pt x="59" y="11"/>
                  </a:lnTo>
                  <a:lnTo>
                    <a:pt x="58" y="9"/>
                  </a:lnTo>
                  <a:lnTo>
                    <a:pt x="58" y="9"/>
                  </a:lnTo>
                  <a:lnTo>
                    <a:pt x="49" y="4"/>
                  </a:lnTo>
                  <a:lnTo>
                    <a:pt x="40" y="2"/>
                  </a:lnTo>
                  <a:lnTo>
                    <a:pt x="31" y="0"/>
                  </a:lnTo>
                  <a:lnTo>
                    <a:pt x="24" y="2"/>
                  </a:lnTo>
                  <a:lnTo>
                    <a:pt x="16" y="4"/>
                  </a:lnTo>
                  <a:lnTo>
                    <a:pt x="10" y="6"/>
                  </a:lnTo>
                  <a:lnTo>
                    <a:pt x="5" y="8"/>
                  </a:lnTo>
                  <a:lnTo>
                    <a:pt x="1" y="12"/>
                  </a:lnTo>
                  <a:lnTo>
                    <a:pt x="1" y="12"/>
                  </a:lnTo>
                  <a:lnTo>
                    <a:pt x="0" y="13"/>
                  </a:lnTo>
                  <a:lnTo>
                    <a:pt x="0" y="15"/>
                  </a:lnTo>
                  <a:lnTo>
                    <a:pt x="0" y="16"/>
                  </a:lnTo>
                  <a:lnTo>
                    <a:pt x="1" y="18"/>
                  </a:lnTo>
                  <a:lnTo>
                    <a:pt x="1" y="18"/>
                  </a:lnTo>
                  <a:lnTo>
                    <a:pt x="3" y="20"/>
                  </a:lnTo>
                  <a:lnTo>
                    <a:pt x="5" y="20"/>
                  </a:lnTo>
                  <a:lnTo>
                    <a:pt x="6" y="20"/>
                  </a:lnTo>
                  <a:lnTo>
                    <a:pt x="9" y="18"/>
                  </a:lnTo>
                  <a:lnTo>
                    <a:pt x="9" y="18"/>
                  </a:lnTo>
                  <a:lnTo>
                    <a:pt x="13" y="15"/>
                  </a:lnTo>
                  <a:lnTo>
                    <a:pt x="16" y="13"/>
                  </a:lnTo>
                  <a:lnTo>
                    <a:pt x="21" y="12"/>
                  </a:lnTo>
                  <a:lnTo>
                    <a:pt x="29" y="11"/>
                  </a:lnTo>
                  <a:lnTo>
                    <a:pt x="35" y="11"/>
                  </a:lnTo>
                  <a:lnTo>
                    <a:pt x="44" y="12"/>
                  </a:lnTo>
                  <a:lnTo>
                    <a:pt x="53" y="16"/>
                  </a:lnTo>
                  <a:lnTo>
                    <a:pt x="53" y="16"/>
                  </a:lnTo>
                  <a:lnTo>
                    <a:pt x="54" y="17"/>
                  </a:lnTo>
                  <a:lnTo>
                    <a:pt x="57" y="17"/>
                  </a:lnTo>
                  <a:lnTo>
                    <a:pt x="58" y="16"/>
                  </a:lnTo>
                  <a:lnTo>
                    <a:pt x="59" y="15"/>
                  </a:lnTo>
                  <a:lnTo>
                    <a:pt x="5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12" name="Freeform 43"/>
            <p:cNvSpPr>
              <a:spLocks/>
            </p:cNvSpPr>
            <p:nvPr/>
          </p:nvSpPr>
          <p:spPr bwMode="auto">
            <a:xfrm>
              <a:off x="1037" y="3897"/>
              <a:ext cx="7" cy="6"/>
            </a:xfrm>
            <a:custGeom>
              <a:avLst/>
              <a:gdLst>
                <a:gd name="T0" fmla="*/ 9 w 28"/>
                <a:gd name="T1" fmla="*/ 16 h 18"/>
                <a:gd name="T2" fmla="*/ 9 w 28"/>
                <a:gd name="T3" fmla="*/ 16 h 18"/>
                <a:gd name="T4" fmla="*/ 13 w 28"/>
                <a:gd name="T5" fmla="*/ 12 h 18"/>
                <a:gd name="T6" fmla="*/ 18 w 28"/>
                <a:gd name="T7" fmla="*/ 10 h 18"/>
                <a:gd name="T8" fmla="*/ 23 w 28"/>
                <a:gd name="T9" fmla="*/ 9 h 18"/>
                <a:gd name="T10" fmla="*/ 23 w 28"/>
                <a:gd name="T11" fmla="*/ 9 h 18"/>
                <a:gd name="T12" fmla="*/ 25 w 28"/>
                <a:gd name="T13" fmla="*/ 9 h 18"/>
                <a:gd name="T14" fmla="*/ 26 w 28"/>
                <a:gd name="T15" fmla="*/ 8 h 18"/>
                <a:gd name="T16" fmla="*/ 28 w 28"/>
                <a:gd name="T17" fmla="*/ 7 h 18"/>
                <a:gd name="T18" fmla="*/ 28 w 28"/>
                <a:gd name="T19" fmla="*/ 5 h 18"/>
                <a:gd name="T20" fmla="*/ 28 w 28"/>
                <a:gd name="T21" fmla="*/ 5 h 18"/>
                <a:gd name="T22" fmla="*/ 28 w 28"/>
                <a:gd name="T23" fmla="*/ 2 h 18"/>
                <a:gd name="T24" fmla="*/ 26 w 28"/>
                <a:gd name="T25" fmla="*/ 1 h 18"/>
                <a:gd name="T26" fmla="*/ 25 w 28"/>
                <a:gd name="T27" fmla="*/ 0 h 18"/>
                <a:gd name="T28" fmla="*/ 23 w 28"/>
                <a:gd name="T29" fmla="*/ 0 h 18"/>
                <a:gd name="T30" fmla="*/ 23 w 28"/>
                <a:gd name="T31" fmla="*/ 0 h 18"/>
                <a:gd name="T32" fmla="*/ 18 w 28"/>
                <a:gd name="T33" fmla="*/ 0 h 18"/>
                <a:gd name="T34" fmla="*/ 14 w 28"/>
                <a:gd name="T35" fmla="*/ 1 h 18"/>
                <a:gd name="T36" fmla="*/ 8 w 28"/>
                <a:gd name="T37" fmla="*/ 6 h 18"/>
                <a:gd name="T38" fmla="*/ 3 w 28"/>
                <a:gd name="T39" fmla="*/ 9 h 18"/>
                <a:gd name="T40" fmla="*/ 1 w 28"/>
                <a:gd name="T41" fmla="*/ 11 h 18"/>
                <a:gd name="T42" fmla="*/ 1 w 28"/>
                <a:gd name="T43" fmla="*/ 11 h 18"/>
                <a:gd name="T44" fmla="*/ 0 w 28"/>
                <a:gd name="T45" fmla="*/ 12 h 18"/>
                <a:gd name="T46" fmla="*/ 0 w 28"/>
                <a:gd name="T47" fmla="*/ 15 h 18"/>
                <a:gd name="T48" fmla="*/ 1 w 28"/>
                <a:gd name="T49" fmla="*/ 16 h 18"/>
                <a:gd name="T50" fmla="*/ 3 w 28"/>
                <a:gd name="T51" fmla="*/ 17 h 18"/>
                <a:gd name="T52" fmla="*/ 3 w 28"/>
                <a:gd name="T53" fmla="*/ 17 h 18"/>
                <a:gd name="T54" fmla="*/ 4 w 28"/>
                <a:gd name="T55" fmla="*/ 18 h 18"/>
                <a:gd name="T56" fmla="*/ 6 w 28"/>
                <a:gd name="T57" fmla="*/ 18 h 18"/>
                <a:gd name="T58" fmla="*/ 8 w 28"/>
                <a:gd name="T59" fmla="*/ 17 h 18"/>
                <a:gd name="T60" fmla="*/ 9 w 28"/>
                <a:gd name="T61" fmla="*/ 16 h 18"/>
                <a:gd name="T62" fmla="*/ 9 w 28"/>
                <a:gd name="T6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 h="18">
                  <a:moveTo>
                    <a:pt x="9" y="16"/>
                  </a:moveTo>
                  <a:lnTo>
                    <a:pt x="9" y="16"/>
                  </a:lnTo>
                  <a:lnTo>
                    <a:pt x="13" y="12"/>
                  </a:lnTo>
                  <a:lnTo>
                    <a:pt x="18" y="10"/>
                  </a:lnTo>
                  <a:lnTo>
                    <a:pt x="23" y="9"/>
                  </a:lnTo>
                  <a:lnTo>
                    <a:pt x="23" y="9"/>
                  </a:lnTo>
                  <a:lnTo>
                    <a:pt x="25" y="9"/>
                  </a:lnTo>
                  <a:lnTo>
                    <a:pt x="26" y="8"/>
                  </a:lnTo>
                  <a:lnTo>
                    <a:pt x="28" y="7"/>
                  </a:lnTo>
                  <a:lnTo>
                    <a:pt x="28" y="5"/>
                  </a:lnTo>
                  <a:lnTo>
                    <a:pt x="28" y="5"/>
                  </a:lnTo>
                  <a:lnTo>
                    <a:pt x="28" y="2"/>
                  </a:lnTo>
                  <a:lnTo>
                    <a:pt x="26" y="1"/>
                  </a:lnTo>
                  <a:lnTo>
                    <a:pt x="25" y="0"/>
                  </a:lnTo>
                  <a:lnTo>
                    <a:pt x="23" y="0"/>
                  </a:lnTo>
                  <a:lnTo>
                    <a:pt x="23" y="0"/>
                  </a:lnTo>
                  <a:lnTo>
                    <a:pt x="18" y="0"/>
                  </a:lnTo>
                  <a:lnTo>
                    <a:pt x="14" y="1"/>
                  </a:lnTo>
                  <a:lnTo>
                    <a:pt x="8" y="6"/>
                  </a:lnTo>
                  <a:lnTo>
                    <a:pt x="3" y="9"/>
                  </a:lnTo>
                  <a:lnTo>
                    <a:pt x="1" y="11"/>
                  </a:lnTo>
                  <a:lnTo>
                    <a:pt x="1" y="11"/>
                  </a:lnTo>
                  <a:lnTo>
                    <a:pt x="0" y="12"/>
                  </a:lnTo>
                  <a:lnTo>
                    <a:pt x="0" y="15"/>
                  </a:lnTo>
                  <a:lnTo>
                    <a:pt x="1" y="16"/>
                  </a:lnTo>
                  <a:lnTo>
                    <a:pt x="3" y="17"/>
                  </a:lnTo>
                  <a:lnTo>
                    <a:pt x="3" y="17"/>
                  </a:lnTo>
                  <a:lnTo>
                    <a:pt x="4" y="18"/>
                  </a:lnTo>
                  <a:lnTo>
                    <a:pt x="6" y="18"/>
                  </a:lnTo>
                  <a:lnTo>
                    <a:pt x="8" y="17"/>
                  </a:lnTo>
                  <a:lnTo>
                    <a:pt x="9" y="16"/>
                  </a:lnTo>
                  <a:lnTo>
                    <a:pt x="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13" name="Freeform 44"/>
            <p:cNvSpPr>
              <a:spLocks/>
            </p:cNvSpPr>
            <p:nvPr/>
          </p:nvSpPr>
          <p:spPr bwMode="auto">
            <a:xfrm>
              <a:off x="1010" y="3893"/>
              <a:ext cx="4" cy="12"/>
            </a:xfrm>
            <a:custGeom>
              <a:avLst/>
              <a:gdLst>
                <a:gd name="T0" fmla="*/ 19 w 19"/>
                <a:gd name="T1" fmla="*/ 18 h 36"/>
                <a:gd name="T2" fmla="*/ 19 w 19"/>
                <a:gd name="T3" fmla="*/ 18 h 36"/>
                <a:gd name="T4" fmla="*/ 17 w 19"/>
                <a:gd name="T5" fmla="*/ 12 h 36"/>
                <a:gd name="T6" fmla="*/ 16 w 19"/>
                <a:gd name="T7" fmla="*/ 7 h 36"/>
                <a:gd name="T8" fmla="*/ 14 w 19"/>
                <a:gd name="T9" fmla="*/ 2 h 36"/>
                <a:gd name="T10" fmla="*/ 11 w 19"/>
                <a:gd name="T11" fmla="*/ 0 h 36"/>
                <a:gd name="T12" fmla="*/ 9 w 19"/>
                <a:gd name="T13" fmla="*/ 0 h 36"/>
                <a:gd name="T14" fmla="*/ 9 w 19"/>
                <a:gd name="T15" fmla="*/ 0 h 36"/>
                <a:gd name="T16" fmla="*/ 6 w 19"/>
                <a:gd name="T17" fmla="*/ 0 h 36"/>
                <a:gd name="T18" fmla="*/ 4 w 19"/>
                <a:gd name="T19" fmla="*/ 2 h 36"/>
                <a:gd name="T20" fmla="*/ 1 w 19"/>
                <a:gd name="T21" fmla="*/ 7 h 36"/>
                <a:gd name="T22" fmla="*/ 0 w 19"/>
                <a:gd name="T23" fmla="*/ 12 h 36"/>
                <a:gd name="T24" fmla="*/ 0 w 19"/>
                <a:gd name="T25" fmla="*/ 18 h 36"/>
                <a:gd name="T26" fmla="*/ 0 w 19"/>
                <a:gd name="T27" fmla="*/ 18 h 36"/>
                <a:gd name="T28" fmla="*/ 0 w 19"/>
                <a:gd name="T29" fmla="*/ 23 h 36"/>
                <a:gd name="T30" fmla="*/ 1 w 19"/>
                <a:gd name="T31" fmla="*/ 29 h 36"/>
                <a:gd name="T32" fmla="*/ 4 w 19"/>
                <a:gd name="T33" fmla="*/ 34 h 36"/>
                <a:gd name="T34" fmla="*/ 6 w 19"/>
                <a:gd name="T35" fmla="*/ 36 h 36"/>
                <a:gd name="T36" fmla="*/ 9 w 19"/>
                <a:gd name="T37" fmla="*/ 36 h 36"/>
                <a:gd name="T38" fmla="*/ 9 w 19"/>
                <a:gd name="T39" fmla="*/ 36 h 36"/>
                <a:gd name="T40" fmla="*/ 11 w 19"/>
                <a:gd name="T41" fmla="*/ 36 h 36"/>
                <a:gd name="T42" fmla="*/ 14 w 19"/>
                <a:gd name="T43" fmla="*/ 34 h 36"/>
                <a:gd name="T44" fmla="*/ 16 w 19"/>
                <a:gd name="T45" fmla="*/ 29 h 36"/>
                <a:gd name="T46" fmla="*/ 17 w 19"/>
                <a:gd name="T47" fmla="*/ 23 h 36"/>
                <a:gd name="T48" fmla="*/ 19 w 19"/>
                <a:gd name="T49" fmla="*/ 18 h 36"/>
                <a:gd name="T50" fmla="*/ 19 w 19"/>
                <a:gd name="T51"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36">
                  <a:moveTo>
                    <a:pt x="19" y="18"/>
                  </a:moveTo>
                  <a:lnTo>
                    <a:pt x="19" y="18"/>
                  </a:lnTo>
                  <a:lnTo>
                    <a:pt x="17" y="12"/>
                  </a:lnTo>
                  <a:lnTo>
                    <a:pt x="16" y="7"/>
                  </a:lnTo>
                  <a:lnTo>
                    <a:pt x="14" y="2"/>
                  </a:lnTo>
                  <a:lnTo>
                    <a:pt x="11" y="0"/>
                  </a:lnTo>
                  <a:lnTo>
                    <a:pt x="9" y="0"/>
                  </a:lnTo>
                  <a:lnTo>
                    <a:pt x="9" y="0"/>
                  </a:lnTo>
                  <a:lnTo>
                    <a:pt x="6" y="0"/>
                  </a:lnTo>
                  <a:lnTo>
                    <a:pt x="4" y="2"/>
                  </a:lnTo>
                  <a:lnTo>
                    <a:pt x="1" y="7"/>
                  </a:lnTo>
                  <a:lnTo>
                    <a:pt x="0" y="12"/>
                  </a:lnTo>
                  <a:lnTo>
                    <a:pt x="0" y="18"/>
                  </a:lnTo>
                  <a:lnTo>
                    <a:pt x="0" y="18"/>
                  </a:lnTo>
                  <a:lnTo>
                    <a:pt x="0" y="23"/>
                  </a:lnTo>
                  <a:lnTo>
                    <a:pt x="1" y="29"/>
                  </a:lnTo>
                  <a:lnTo>
                    <a:pt x="4" y="34"/>
                  </a:lnTo>
                  <a:lnTo>
                    <a:pt x="6" y="36"/>
                  </a:lnTo>
                  <a:lnTo>
                    <a:pt x="9" y="36"/>
                  </a:lnTo>
                  <a:lnTo>
                    <a:pt x="9" y="36"/>
                  </a:lnTo>
                  <a:lnTo>
                    <a:pt x="11" y="36"/>
                  </a:lnTo>
                  <a:lnTo>
                    <a:pt x="14" y="34"/>
                  </a:lnTo>
                  <a:lnTo>
                    <a:pt x="16" y="29"/>
                  </a:lnTo>
                  <a:lnTo>
                    <a:pt x="17" y="23"/>
                  </a:lnTo>
                  <a:lnTo>
                    <a:pt x="19" y="18"/>
                  </a:lnTo>
                  <a:lnTo>
                    <a:pt x="1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14" name="Freeform 45"/>
            <p:cNvSpPr>
              <a:spLocks/>
            </p:cNvSpPr>
            <p:nvPr/>
          </p:nvSpPr>
          <p:spPr bwMode="auto">
            <a:xfrm>
              <a:off x="982" y="3894"/>
              <a:ext cx="5" cy="12"/>
            </a:xfrm>
            <a:custGeom>
              <a:avLst/>
              <a:gdLst>
                <a:gd name="T0" fmla="*/ 19 w 20"/>
                <a:gd name="T1" fmla="*/ 17 h 36"/>
                <a:gd name="T2" fmla="*/ 19 w 20"/>
                <a:gd name="T3" fmla="*/ 17 h 36"/>
                <a:gd name="T4" fmla="*/ 17 w 20"/>
                <a:gd name="T5" fmla="*/ 11 h 36"/>
                <a:gd name="T6" fmla="*/ 15 w 20"/>
                <a:gd name="T7" fmla="*/ 6 h 36"/>
                <a:gd name="T8" fmla="*/ 11 w 20"/>
                <a:gd name="T9" fmla="*/ 1 h 36"/>
                <a:gd name="T10" fmla="*/ 8 w 20"/>
                <a:gd name="T11" fmla="*/ 0 h 36"/>
                <a:gd name="T12" fmla="*/ 6 w 20"/>
                <a:gd name="T13" fmla="*/ 0 h 36"/>
                <a:gd name="T14" fmla="*/ 6 w 20"/>
                <a:gd name="T15" fmla="*/ 0 h 36"/>
                <a:gd name="T16" fmla="*/ 3 w 20"/>
                <a:gd name="T17" fmla="*/ 1 h 36"/>
                <a:gd name="T18" fmla="*/ 1 w 20"/>
                <a:gd name="T19" fmla="*/ 3 h 36"/>
                <a:gd name="T20" fmla="*/ 0 w 20"/>
                <a:gd name="T21" fmla="*/ 8 h 36"/>
                <a:gd name="T22" fmla="*/ 0 w 20"/>
                <a:gd name="T23" fmla="*/ 15 h 36"/>
                <a:gd name="T24" fmla="*/ 1 w 20"/>
                <a:gd name="T25" fmla="*/ 19 h 36"/>
                <a:gd name="T26" fmla="*/ 1 w 20"/>
                <a:gd name="T27" fmla="*/ 19 h 36"/>
                <a:gd name="T28" fmla="*/ 2 w 20"/>
                <a:gd name="T29" fmla="*/ 25 h 36"/>
                <a:gd name="T30" fmla="*/ 5 w 20"/>
                <a:gd name="T31" fmla="*/ 30 h 36"/>
                <a:gd name="T32" fmla="*/ 8 w 20"/>
                <a:gd name="T33" fmla="*/ 35 h 36"/>
                <a:gd name="T34" fmla="*/ 11 w 20"/>
                <a:gd name="T35" fmla="*/ 36 h 36"/>
                <a:gd name="T36" fmla="*/ 13 w 20"/>
                <a:gd name="T37" fmla="*/ 36 h 36"/>
                <a:gd name="T38" fmla="*/ 13 w 20"/>
                <a:gd name="T39" fmla="*/ 36 h 36"/>
                <a:gd name="T40" fmla="*/ 16 w 20"/>
                <a:gd name="T41" fmla="*/ 35 h 36"/>
                <a:gd name="T42" fmla="*/ 19 w 20"/>
                <a:gd name="T43" fmla="*/ 33 h 36"/>
                <a:gd name="T44" fmla="*/ 20 w 20"/>
                <a:gd name="T45" fmla="*/ 28 h 36"/>
                <a:gd name="T46" fmla="*/ 20 w 20"/>
                <a:gd name="T47" fmla="*/ 21 h 36"/>
                <a:gd name="T48" fmla="*/ 19 w 20"/>
                <a:gd name="T49" fmla="*/ 17 h 36"/>
                <a:gd name="T50" fmla="*/ 19 w 20"/>
                <a:gd name="T5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36">
                  <a:moveTo>
                    <a:pt x="19" y="17"/>
                  </a:moveTo>
                  <a:lnTo>
                    <a:pt x="19" y="17"/>
                  </a:lnTo>
                  <a:lnTo>
                    <a:pt x="17" y="11"/>
                  </a:lnTo>
                  <a:lnTo>
                    <a:pt x="15" y="6"/>
                  </a:lnTo>
                  <a:lnTo>
                    <a:pt x="11" y="1"/>
                  </a:lnTo>
                  <a:lnTo>
                    <a:pt x="8" y="0"/>
                  </a:lnTo>
                  <a:lnTo>
                    <a:pt x="6" y="0"/>
                  </a:lnTo>
                  <a:lnTo>
                    <a:pt x="6" y="0"/>
                  </a:lnTo>
                  <a:lnTo>
                    <a:pt x="3" y="1"/>
                  </a:lnTo>
                  <a:lnTo>
                    <a:pt x="1" y="3"/>
                  </a:lnTo>
                  <a:lnTo>
                    <a:pt x="0" y="8"/>
                  </a:lnTo>
                  <a:lnTo>
                    <a:pt x="0" y="15"/>
                  </a:lnTo>
                  <a:lnTo>
                    <a:pt x="1" y="19"/>
                  </a:lnTo>
                  <a:lnTo>
                    <a:pt x="1" y="19"/>
                  </a:lnTo>
                  <a:lnTo>
                    <a:pt x="2" y="25"/>
                  </a:lnTo>
                  <a:lnTo>
                    <a:pt x="5" y="30"/>
                  </a:lnTo>
                  <a:lnTo>
                    <a:pt x="8" y="35"/>
                  </a:lnTo>
                  <a:lnTo>
                    <a:pt x="11" y="36"/>
                  </a:lnTo>
                  <a:lnTo>
                    <a:pt x="13" y="36"/>
                  </a:lnTo>
                  <a:lnTo>
                    <a:pt x="13" y="36"/>
                  </a:lnTo>
                  <a:lnTo>
                    <a:pt x="16" y="35"/>
                  </a:lnTo>
                  <a:lnTo>
                    <a:pt x="19" y="33"/>
                  </a:lnTo>
                  <a:lnTo>
                    <a:pt x="20" y="28"/>
                  </a:lnTo>
                  <a:lnTo>
                    <a:pt x="20" y="21"/>
                  </a:lnTo>
                  <a:lnTo>
                    <a:pt x="19" y="17"/>
                  </a:lnTo>
                  <a:lnTo>
                    <a:pt x="1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15" name="Freeform 46"/>
            <p:cNvSpPr>
              <a:spLocks/>
            </p:cNvSpPr>
            <p:nvPr/>
          </p:nvSpPr>
          <p:spPr bwMode="auto">
            <a:xfrm>
              <a:off x="1004" y="3942"/>
              <a:ext cx="14" cy="84"/>
            </a:xfrm>
            <a:custGeom>
              <a:avLst/>
              <a:gdLst>
                <a:gd name="T0" fmla="*/ 40 w 58"/>
                <a:gd name="T1" fmla="*/ 0 h 252"/>
                <a:gd name="T2" fmla="*/ 40 w 58"/>
                <a:gd name="T3" fmla="*/ 0 h 252"/>
                <a:gd name="T4" fmla="*/ 34 w 58"/>
                <a:gd name="T5" fmla="*/ 0 h 252"/>
                <a:gd name="T6" fmla="*/ 28 w 58"/>
                <a:gd name="T7" fmla="*/ 0 h 252"/>
                <a:gd name="T8" fmla="*/ 19 w 58"/>
                <a:gd name="T9" fmla="*/ 2 h 252"/>
                <a:gd name="T10" fmla="*/ 13 w 58"/>
                <a:gd name="T11" fmla="*/ 14 h 252"/>
                <a:gd name="T12" fmla="*/ 17 w 58"/>
                <a:gd name="T13" fmla="*/ 50 h 252"/>
                <a:gd name="T14" fmla="*/ 17 w 58"/>
                <a:gd name="T15" fmla="*/ 50 h 252"/>
                <a:gd name="T16" fmla="*/ 14 w 58"/>
                <a:gd name="T17" fmla="*/ 61 h 252"/>
                <a:gd name="T18" fmla="*/ 8 w 58"/>
                <a:gd name="T19" fmla="*/ 87 h 252"/>
                <a:gd name="T20" fmla="*/ 2 w 58"/>
                <a:gd name="T21" fmla="*/ 118 h 252"/>
                <a:gd name="T22" fmla="*/ 0 w 58"/>
                <a:gd name="T23" fmla="*/ 133 h 252"/>
                <a:gd name="T24" fmla="*/ 0 w 58"/>
                <a:gd name="T25" fmla="*/ 145 h 252"/>
                <a:gd name="T26" fmla="*/ 0 w 58"/>
                <a:gd name="T27" fmla="*/ 145 h 252"/>
                <a:gd name="T28" fmla="*/ 2 w 58"/>
                <a:gd name="T29" fmla="*/ 159 h 252"/>
                <a:gd name="T30" fmla="*/ 7 w 58"/>
                <a:gd name="T31" fmla="*/ 174 h 252"/>
                <a:gd name="T32" fmla="*/ 18 w 58"/>
                <a:gd name="T33" fmla="*/ 209 h 252"/>
                <a:gd name="T34" fmla="*/ 29 w 58"/>
                <a:gd name="T35" fmla="*/ 240 h 252"/>
                <a:gd name="T36" fmla="*/ 35 w 58"/>
                <a:gd name="T37" fmla="*/ 252 h 252"/>
                <a:gd name="T38" fmla="*/ 58 w 58"/>
                <a:gd name="T39" fmla="*/ 184 h 252"/>
                <a:gd name="T40" fmla="*/ 45 w 58"/>
                <a:gd name="T41" fmla="*/ 116 h 252"/>
                <a:gd name="T42" fmla="*/ 45 w 58"/>
                <a:gd name="T43" fmla="*/ 41 h 252"/>
                <a:gd name="T44" fmla="*/ 55 w 58"/>
                <a:gd name="T45" fmla="*/ 14 h 252"/>
                <a:gd name="T46" fmla="*/ 40 w 58"/>
                <a:gd name="T4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252">
                  <a:moveTo>
                    <a:pt x="40" y="0"/>
                  </a:moveTo>
                  <a:lnTo>
                    <a:pt x="40" y="0"/>
                  </a:lnTo>
                  <a:lnTo>
                    <a:pt x="34" y="0"/>
                  </a:lnTo>
                  <a:lnTo>
                    <a:pt x="28" y="0"/>
                  </a:lnTo>
                  <a:lnTo>
                    <a:pt x="19" y="2"/>
                  </a:lnTo>
                  <a:lnTo>
                    <a:pt x="13" y="14"/>
                  </a:lnTo>
                  <a:lnTo>
                    <a:pt x="17" y="50"/>
                  </a:lnTo>
                  <a:lnTo>
                    <a:pt x="17" y="50"/>
                  </a:lnTo>
                  <a:lnTo>
                    <a:pt x="14" y="61"/>
                  </a:lnTo>
                  <a:lnTo>
                    <a:pt x="8" y="87"/>
                  </a:lnTo>
                  <a:lnTo>
                    <a:pt x="2" y="118"/>
                  </a:lnTo>
                  <a:lnTo>
                    <a:pt x="0" y="133"/>
                  </a:lnTo>
                  <a:lnTo>
                    <a:pt x="0" y="145"/>
                  </a:lnTo>
                  <a:lnTo>
                    <a:pt x="0" y="145"/>
                  </a:lnTo>
                  <a:lnTo>
                    <a:pt x="2" y="159"/>
                  </a:lnTo>
                  <a:lnTo>
                    <a:pt x="7" y="174"/>
                  </a:lnTo>
                  <a:lnTo>
                    <a:pt x="18" y="209"/>
                  </a:lnTo>
                  <a:lnTo>
                    <a:pt x="29" y="240"/>
                  </a:lnTo>
                  <a:lnTo>
                    <a:pt x="35" y="252"/>
                  </a:lnTo>
                  <a:lnTo>
                    <a:pt x="58" y="184"/>
                  </a:lnTo>
                  <a:lnTo>
                    <a:pt x="45" y="116"/>
                  </a:lnTo>
                  <a:lnTo>
                    <a:pt x="45" y="41"/>
                  </a:lnTo>
                  <a:lnTo>
                    <a:pt x="55" y="14"/>
                  </a:lnTo>
                  <a:lnTo>
                    <a:pt x="40" y="0"/>
                  </a:lnTo>
                  <a:close/>
                </a:path>
              </a:pathLst>
            </a:custGeom>
            <a:solidFill>
              <a:srgbClr val="3581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16" name="Freeform 47"/>
            <p:cNvSpPr>
              <a:spLocks noEditPoints="1"/>
            </p:cNvSpPr>
            <p:nvPr/>
          </p:nvSpPr>
          <p:spPr bwMode="auto">
            <a:xfrm>
              <a:off x="879" y="3827"/>
              <a:ext cx="270" cy="297"/>
            </a:xfrm>
            <a:custGeom>
              <a:avLst/>
              <a:gdLst>
                <a:gd name="T0" fmla="*/ 858 w 1080"/>
                <a:gd name="T1" fmla="*/ 566 h 892"/>
                <a:gd name="T2" fmla="*/ 632 w 1080"/>
                <a:gd name="T3" fmla="*/ 273 h 892"/>
                <a:gd name="T4" fmla="*/ 685 w 1080"/>
                <a:gd name="T5" fmla="*/ 148 h 892"/>
                <a:gd name="T6" fmla="*/ 579 w 1080"/>
                <a:gd name="T7" fmla="*/ 11 h 892"/>
                <a:gd name="T8" fmla="*/ 306 w 1080"/>
                <a:gd name="T9" fmla="*/ 129 h 892"/>
                <a:gd name="T10" fmla="*/ 325 w 1080"/>
                <a:gd name="T11" fmla="*/ 167 h 892"/>
                <a:gd name="T12" fmla="*/ 386 w 1080"/>
                <a:gd name="T13" fmla="*/ 290 h 892"/>
                <a:gd name="T14" fmla="*/ 351 w 1080"/>
                <a:gd name="T15" fmla="*/ 524 h 892"/>
                <a:gd name="T16" fmla="*/ 110 w 1080"/>
                <a:gd name="T17" fmla="*/ 817 h 892"/>
                <a:gd name="T18" fmla="*/ 115 w 1080"/>
                <a:gd name="T19" fmla="*/ 859 h 892"/>
                <a:gd name="T20" fmla="*/ 640 w 1080"/>
                <a:gd name="T21" fmla="*/ 787 h 892"/>
                <a:gd name="T22" fmla="*/ 399 w 1080"/>
                <a:gd name="T23" fmla="*/ 293 h 892"/>
                <a:gd name="T24" fmla="*/ 395 w 1080"/>
                <a:gd name="T25" fmla="*/ 126 h 892"/>
                <a:gd name="T26" fmla="*/ 460 w 1080"/>
                <a:gd name="T27" fmla="*/ 116 h 892"/>
                <a:gd name="T28" fmla="*/ 500 w 1080"/>
                <a:gd name="T29" fmla="*/ 133 h 892"/>
                <a:gd name="T30" fmla="*/ 628 w 1080"/>
                <a:gd name="T31" fmla="*/ 207 h 892"/>
                <a:gd name="T32" fmla="*/ 640 w 1080"/>
                <a:gd name="T33" fmla="*/ 248 h 892"/>
                <a:gd name="T34" fmla="*/ 466 w 1080"/>
                <a:gd name="T35" fmla="*/ 319 h 892"/>
                <a:gd name="T36" fmla="*/ 512 w 1080"/>
                <a:gd name="T37" fmla="*/ 519 h 892"/>
                <a:gd name="T38" fmla="*/ 549 w 1080"/>
                <a:gd name="T39" fmla="*/ 333 h 892"/>
                <a:gd name="T40" fmla="*/ 519 w 1080"/>
                <a:gd name="T41" fmla="*/ 360 h 892"/>
                <a:gd name="T42" fmla="*/ 519 w 1080"/>
                <a:gd name="T43" fmla="*/ 348 h 892"/>
                <a:gd name="T44" fmla="*/ 554 w 1080"/>
                <a:gd name="T45" fmla="*/ 371 h 892"/>
                <a:gd name="T46" fmla="*/ 589 w 1080"/>
                <a:gd name="T47" fmla="*/ 307 h 892"/>
                <a:gd name="T48" fmla="*/ 18 w 1080"/>
                <a:gd name="T49" fmla="*/ 588 h 892"/>
                <a:gd name="T50" fmla="*/ 435 w 1080"/>
                <a:gd name="T51" fmla="*/ 842 h 892"/>
                <a:gd name="T52" fmla="*/ 20 w 1080"/>
                <a:gd name="T53" fmla="*/ 599 h 892"/>
                <a:gd name="T54" fmla="*/ 195 w 1080"/>
                <a:gd name="T55" fmla="*/ 816 h 892"/>
                <a:gd name="T56" fmla="*/ 471 w 1080"/>
                <a:gd name="T57" fmla="*/ 708 h 892"/>
                <a:gd name="T58" fmla="*/ 530 w 1080"/>
                <a:gd name="T59" fmla="*/ 769 h 892"/>
                <a:gd name="T60" fmla="*/ 499 w 1080"/>
                <a:gd name="T61" fmla="*/ 763 h 892"/>
                <a:gd name="T62" fmla="*/ 474 w 1080"/>
                <a:gd name="T63" fmla="*/ 792 h 892"/>
                <a:gd name="T64" fmla="*/ 499 w 1080"/>
                <a:gd name="T65" fmla="*/ 736 h 892"/>
                <a:gd name="T66" fmla="*/ 445 w 1080"/>
                <a:gd name="T67" fmla="*/ 765 h 892"/>
                <a:gd name="T68" fmla="*/ 425 w 1080"/>
                <a:gd name="T69" fmla="*/ 762 h 892"/>
                <a:gd name="T70" fmla="*/ 602 w 1080"/>
                <a:gd name="T71" fmla="*/ 764 h 892"/>
                <a:gd name="T72" fmla="*/ 448 w 1080"/>
                <a:gd name="T73" fmla="*/ 793 h 892"/>
                <a:gd name="T74" fmla="*/ 493 w 1080"/>
                <a:gd name="T75" fmla="*/ 817 h 892"/>
                <a:gd name="T76" fmla="*/ 433 w 1080"/>
                <a:gd name="T77" fmla="*/ 786 h 892"/>
                <a:gd name="T78" fmla="*/ 338 w 1080"/>
                <a:gd name="T79" fmla="*/ 841 h 892"/>
                <a:gd name="T80" fmla="*/ 121 w 1080"/>
                <a:gd name="T81" fmla="*/ 851 h 892"/>
                <a:gd name="T82" fmla="*/ 543 w 1080"/>
                <a:gd name="T83" fmla="*/ 802 h 892"/>
                <a:gd name="T84" fmla="*/ 443 w 1080"/>
                <a:gd name="T85" fmla="*/ 856 h 892"/>
                <a:gd name="T86" fmla="*/ 520 w 1080"/>
                <a:gd name="T87" fmla="*/ 828 h 892"/>
                <a:gd name="T88" fmla="*/ 613 w 1080"/>
                <a:gd name="T89" fmla="*/ 793 h 892"/>
                <a:gd name="T90" fmla="*/ 576 w 1080"/>
                <a:gd name="T91" fmla="*/ 695 h 892"/>
                <a:gd name="T92" fmla="*/ 631 w 1080"/>
                <a:gd name="T93" fmla="*/ 763 h 892"/>
                <a:gd name="T94" fmla="*/ 791 w 1080"/>
                <a:gd name="T95" fmla="*/ 654 h 892"/>
                <a:gd name="T96" fmla="*/ 760 w 1080"/>
                <a:gd name="T97" fmla="*/ 473 h 892"/>
                <a:gd name="T98" fmla="*/ 769 w 1080"/>
                <a:gd name="T99" fmla="*/ 393 h 892"/>
                <a:gd name="T100" fmla="*/ 577 w 1080"/>
                <a:gd name="T101" fmla="*/ 675 h 892"/>
                <a:gd name="T102" fmla="*/ 481 w 1080"/>
                <a:gd name="T103" fmla="*/ 706 h 892"/>
                <a:gd name="T104" fmla="*/ 370 w 1080"/>
                <a:gd name="T105" fmla="*/ 620 h 892"/>
                <a:gd name="T106" fmla="*/ 436 w 1080"/>
                <a:gd name="T107" fmla="*/ 447 h 892"/>
                <a:gd name="T108" fmla="*/ 512 w 1080"/>
                <a:gd name="T109" fmla="*/ 606 h 892"/>
                <a:gd name="T110" fmla="*/ 480 w 1080"/>
                <a:gd name="T111" fmla="*/ 468 h 892"/>
                <a:gd name="T112" fmla="*/ 527 w 1080"/>
                <a:gd name="T113" fmla="*/ 590 h 892"/>
                <a:gd name="T114" fmla="*/ 608 w 1080"/>
                <a:gd name="T115" fmla="*/ 451 h 892"/>
                <a:gd name="T116" fmla="*/ 553 w 1080"/>
                <a:gd name="T117" fmla="*/ 606 h 892"/>
                <a:gd name="T118" fmla="*/ 665 w 1080"/>
                <a:gd name="T119" fmla="*/ 430 h 892"/>
                <a:gd name="T120" fmla="*/ 847 w 1080"/>
                <a:gd name="T121" fmla="*/ 538 h 892"/>
                <a:gd name="T122" fmla="*/ 643 w 1080"/>
                <a:gd name="T123" fmla="*/ 777 h 892"/>
                <a:gd name="T124" fmla="*/ 859 w 1080"/>
                <a:gd name="T125" fmla="*/ 62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0" h="892">
                  <a:moveTo>
                    <a:pt x="1076" y="829"/>
                  </a:moveTo>
                  <a:lnTo>
                    <a:pt x="956" y="813"/>
                  </a:lnTo>
                  <a:lnTo>
                    <a:pt x="956" y="813"/>
                  </a:lnTo>
                  <a:lnTo>
                    <a:pt x="955" y="789"/>
                  </a:lnTo>
                  <a:lnTo>
                    <a:pt x="951" y="748"/>
                  </a:lnTo>
                  <a:lnTo>
                    <a:pt x="947" y="725"/>
                  </a:lnTo>
                  <a:lnTo>
                    <a:pt x="943" y="702"/>
                  </a:lnTo>
                  <a:lnTo>
                    <a:pt x="939" y="681"/>
                  </a:lnTo>
                  <a:lnTo>
                    <a:pt x="933" y="663"/>
                  </a:lnTo>
                  <a:lnTo>
                    <a:pt x="933" y="663"/>
                  </a:lnTo>
                  <a:lnTo>
                    <a:pt x="931" y="655"/>
                  </a:lnTo>
                  <a:lnTo>
                    <a:pt x="926" y="648"/>
                  </a:lnTo>
                  <a:lnTo>
                    <a:pt x="921" y="642"/>
                  </a:lnTo>
                  <a:lnTo>
                    <a:pt x="916" y="636"/>
                  </a:lnTo>
                  <a:lnTo>
                    <a:pt x="911" y="632"/>
                  </a:lnTo>
                  <a:lnTo>
                    <a:pt x="904" y="627"/>
                  </a:lnTo>
                  <a:lnTo>
                    <a:pt x="892" y="621"/>
                  </a:lnTo>
                  <a:lnTo>
                    <a:pt x="880" y="617"/>
                  </a:lnTo>
                  <a:lnTo>
                    <a:pt x="870" y="615"/>
                  </a:lnTo>
                  <a:lnTo>
                    <a:pt x="859" y="614"/>
                  </a:lnTo>
                  <a:lnTo>
                    <a:pt x="859" y="614"/>
                  </a:lnTo>
                  <a:lnTo>
                    <a:pt x="858" y="566"/>
                  </a:lnTo>
                  <a:lnTo>
                    <a:pt x="857" y="541"/>
                  </a:lnTo>
                  <a:lnTo>
                    <a:pt x="854" y="516"/>
                  </a:lnTo>
                  <a:lnTo>
                    <a:pt x="850" y="491"/>
                  </a:lnTo>
                  <a:lnTo>
                    <a:pt x="847" y="466"/>
                  </a:lnTo>
                  <a:lnTo>
                    <a:pt x="842" y="444"/>
                  </a:lnTo>
                  <a:lnTo>
                    <a:pt x="835" y="424"/>
                  </a:lnTo>
                  <a:lnTo>
                    <a:pt x="835" y="424"/>
                  </a:lnTo>
                  <a:lnTo>
                    <a:pt x="825" y="397"/>
                  </a:lnTo>
                  <a:lnTo>
                    <a:pt x="815" y="376"/>
                  </a:lnTo>
                  <a:lnTo>
                    <a:pt x="808" y="362"/>
                  </a:lnTo>
                  <a:lnTo>
                    <a:pt x="799" y="352"/>
                  </a:lnTo>
                  <a:lnTo>
                    <a:pt x="793" y="346"/>
                  </a:lnTo>
                  <a:lnTo>
                    <a:pt x="786" y="342"/>
                  </a:lnTo>
                  <a:lnTo>
                    <a:pt x="781" y="341"/>
                  </a:lnTo>
                  <a:lnTo>
                    <a:pt x="776" y="339"/>
                  </a:lnTo>
                  <a:lnTo>
                    <a:pt x="774" y="339"/>
                  </a:lnTo>
                  <a:lnTo>
                    <a:pt x="774" y="339"/>
                  </a:lnTo>
                  <a:lnTo>
                    <a:pt x="645" y="308"/>
                  </a:lnTo>
                  <a:lnTo>
                    <a:pt x="618" y="289"/>
                  </a:lnTo>
                  <a:lnTo>
                    <a:pt x="618" y="289"/>
                  </a:lnTo>
                  <a:lnTo>
                    <a:pt x="626" y="281"/>
                  </a:lnTo>
                  <a:lnTo>
                    <a:pt x="632" y="273"/>
                  </a:lnTo>
                  <a:lnTo>
                    <a:pt x="637" y="266"/>
                  </a:lnTo>
                  <a:lnTo>
                    <a:pt x="638" y="257"/>
                  </a:lnTo>
                  <a:lnTo>
                    <a:pt x="638" y="257"/>
                  </a:lnTo>
                  <a:lnTo>
                    <a:pt x="650" y="255"/>
                  </a:lnTo>
                  <a:lnTo>
                    <a:pt x="656" y="252"/>
                  </a:lnTo>
                  <a:lnTo>
                    <a:pt x="662" y="247"/>
                  </a:lnTo>
                  <a:lnTo>
                    <a:pt x="668" y="242"/>
                  </a:lnTo>
                  <a:lnTo>
                    <a:pt x="672" y="234"/>
                  </a:lnTo>
                  <a:lnTo>
                    <a:pt x="676" y="224"/>
                  </a:lnTo>
                  <a:lnTo>
                    <a:pt x="677" y="211"/>
                  </a:lnTo>
                  <a:lnTo>
                    <a:pt x="677" y="211"/>
                  </a:lnTo>
                  <a:lnTo>
                    <a:pt x="677" y="202"/>
                  </a:lnTo>
                  <a:lnTo>
                    <a:pt x="675" y="194"/>
                  </a:lnTo>
                  <a:lnTo>
                    <a:pt x="672" y="189"/>
                  </a:lnTo>
                  <a:lnTo>
                    <a:pt x="670" y="184"/>
                  </a:lnTo>
                  <a:lnTo>
                    <a:pt x="670" y="184"/>
                  </a:lnTo>
                  <a:lnTo>
                    <a:pt x="675" y="181"/>
                  </a:lnTo>
                  <a:lnTo>
                    <a:pt x="680" y="173"/>
                  </a:lnTo>
                  <a:lnTo>
                    <a:pt x="681" y="169"/>
                  </a:lnTo>
                  <a:lnTo>
                    <a:pt x="683" y="163"/>
                  </a:lnTo>
                  <a:lnTo>
                    <a:pt x="685" y="156"/>
                  </a:lnTo>
                  <a:lnTo>
                    <a:pt x="685" y="148"/>
                  </a:lnTo>
                  <a:lnTo>
                    <a:pt x="685" y="148"/>
                  </a:lnTo>
                  <a:lnTo>
                    <a:pt x="685" y="137"/>
                  </a:lnTo>
                  <a:lnTo>
                    <a:pt x="682" y="125"/>
                  </a:lnTo>
                  <a:lnTo>
                    <a:pt x="682" y="125"/>
                  </a:lnTo>
                  <a:lnTo>
                    <a:pt x="678" y="111"/>
                  </a:lnTo>
                  <a:lnTo>
                    <a:pt x="673" y="100"/>
                  </a:lnTo>
                  <a:lnTo>
                    <a:pt x="666" y="91"/>
                  </a:lnTo>
                  <a:lnTo>
                    <a:pt x="662" y="88"/>
                  </a:lnTo>
                  <a:lnTo>
                    <a:pt x="658" y="84"/>
                  </a:lnTo>
                  <a:lnTo>
                    <a:pt x="658" y="84"/>
                  </a:lnTo>
                  <a:lnTo>
                    <a:pt x="650" y="81"/>
                  </a:lnTo>
                  <a:lnTo>
                    <a:pt x="643" y="81"/>
                  </a:lnTo>
                  <a:lnTo>
                    <a:pt x="643" y="81"/>
                  </a:lnTo>
                  <a:lnTo>
                    <a:pt x="641" y="73"/>
                  </a:lnTo>
                  <a:lnTo>
                    <a:pt x="636" y="62"/>
                  </a:lnTo>
                  <a:lnTo>
                    <a:pt x="627" y="48"/>
                  </a:lnTo>
                  <a:lnTo>
                    <a:pt x="622" y="42"/>
                  </a:lnTo>
                  <a:lnTo>
                    <a:pt x="616" y="35"/>
                  </a:lnTo>
                  <a:lnTo>
                    <a:pt x="608" y="28"/>
                  </a:lnTo>
                  <a:lnTo>
                    <a:pt x="599" y="22"/>
                  </a:lnTo>
                  <a:lnTo>
                    <a:pt x="589" y="16"/>
                  </a:lnTo>
                  <a:lnTo>
                    <a:pt x="579" y="11"/>
                  </a:lnTo>
                  <a:lnTo>
                    <a:pt x="567" y="7"/>
                  </a:lnTo>
                  <a:lnTo>
                    <a:pt x="553" y="3"/>
                  </a:lnTo>
                  <a:lnTo>
                    <a:pt x="538" y="1"/>
                  </a:lnTo>
                  <a:lnTo>
                    <a:pt x="522" y="0"/>
                  </a:lnTo>
                  <a:lnTo>
                    <a:pt x="522" y="0"/>
                  </a:lnTo>
                  <a:lnTo>
                    <a:pt x="505" y="0"/>
                  </a:lnTo>
                  <a:lnTo>
                    <a:pt x="490" y="2"/>
                  </a:lnTo>
                  <a:lnTo>
                    <a:pt x="475" y="4"/>
                  </a:lnTo>
                  <a:lnTo>
                    <a:pt x="460" y="8"/>
                  </a:lnTo>
                  <a:lnTo>
                    <a:pt x="445" y="12"/>
                  </a:lnTo>
                  <a:lnTo>
                    <a:pt x="433" y="17"/>
                  </a:lnTo>
                  <a:lnTo>
                    <a:pt x="407" y="28"/>
                  </a:lnTo>
                  <a:lnTo>
                    <a:pt x="386" y="39"/>
                  </a:lnTo>
                  <a:lnTo>
                    <a:pt x="371" y="49"/>
                  </a:lnTo>
                  <a:lnTo>
                    <a:pt x="355" y="60"/>
                  </a:lnTo>
                  <a:lnTo>
                    <a:pt x="355" y="60"/>
                  </a:lnTo>
                  <a:lnTo>
                    <a:pt x="343" y="71"/>
                  </a:lnTo>
                  <a:lnTo>
                    <a:pt x="332" y="83"/>
                  </a:lnTo>
                  <a:lnTo>
                    <a:pt x="325" y="94"/>
                  </a:lnTo>
                  <a:lnTo>
                    <a:pt x="317" y="105"/>
                  </a:lnTo>
                  <a:lnTo>
                    <a:pt x="308" y="121"/>
                  </a:lnTo>
                  <a:lnTo>
                    <a:pt x="306" y="129"/>
                  </a:lnTo>
                  <a:lnTo>
                    <a:pt x="306" y="129"/>
                  </a:lnTo>
                  <a:lnTo>
                    <a:pt x="306" y="133"/>
                  </a:lnTo>
                  <a:lnTo>
                    <a:pt x="308" y="135"/>
                  </a:lnTo>
                  <a:lnTo>
                    <a:pt x="308" y="135"/>
                  </a:lnTo>
                  <a:lnTo>
                    <a:pt x="312" y="135"/>
                  </a:lnTo>
                  <a:lnTo>
                    <a:pt x="315" y="133"/>
                  </a:lnTo>
                  <a:lnTo>
                    <a:pt x="315" y="133"/>
                  </a:lnTo>
                  <a:lnTo>
                    <a:pt x="322" y="126"/>
                  </a:lnTo>
                  <a:lnTo>
                    <a:pt x="330" y="119"/>
                  </a:lnTo>
                  <a:lnTo>
                    <a:pt x="343" y="109"/>
                  </a:lnTo>
                  <a:lnTo>
                    <a:pt x="343" y="109"/>
                  </a:lnTo>
                  <a:lnTo>
                    <a:pt x="335" y="120"/>
                  </a:lnTo>
                  <a:lnTo>
                    <a:pt x="327" y="134"/>
                  </a:lnTo>
                  <a:lnTo>
                    <a:pt x="321" y="148"/>
                  </a:lnTo>
                  <a:lnTo>
                    <a:pt x="316" y="163"/>
                  </a:lnTo>
                  <a:lnTo>
                    <a:pt x="316" y="163"/>
                  </a:lnTo>
                  <a:lnTo>
                    <a:pt x="316" y="166"/>
                  </a:lnTo>
                  <a:lnTo>
                    <a:pt x="318" y="169"/>
                  </a:lnTo>
                  <a:lnTo>
                    <a:pt x="318" y="169"/>
                  </a:lnTo>
                  <a:lnTo>
                    <a:pt x="322" y="169"/>
                  </a:lnTo>
                  <a:lnTo>
                    <a:pt x="325" y="167"/>
                  </a:lnTo>
                  <a:lnTo>
                    <a:pt x="325" y="167"/>
                  </a:lnTo>
                  <a:lnTo>
                    <a:pt x="350" y="140"/>
                  </a:lnTo>
                  <a:lnTo>
                    <a:pt x="350" y="140"/>
                  </a:lnTo>
                  <a:lnTo>
                    <a:pt x="343" y="174"/>
                  </a:lnTo>
                  <a:lnTo>
                    <a:pt x="343" y="174"/>
                  </a:lnTo>
                  <a:lnTo>
                    <a:pt x="343" y="175"/>
                  </a:lnTo>
                  <a:lnTo>
                    <a:pt x="343" y="175"/>
                  </a:lnTo>
                  <a:lnTo>
                    <a:pt x="345" y="178"/>
                  </a:lnTo>
                  <a:lnTo>
                    <a:pt x="347" y="180"/>
                  </a:lnTo>
                  <a:lnTo>
                    <a:pt x="347" y="180"/>
                  </a:lnTo>
                  <a:lnTo>
                    <a:pt x="350" y="180"/>
                  </a:lnTo>
                  <a:lnTo>
                    <a:pt x="352" y="178"/>
                  </a:lnTo>
                  <a:lnTo>
                    <a:pt x="361" y="166"/>
                  </a:lnTo>
                  <a:lnTo>
                    <a:pt x="361" y="166"/>
                  </a:lnTo>
                  <a:lnTo>
                    <a:pt x="376" y="219"/>
                  </a:lnTo>
                  <a:lnTo>
                    <a:pt x="385" y="248"/>
                  </a:lnTo>
                  <a:lnTo>
                    <a:pt x="392" y="269"/>
                  </a:lnTo>
                  <a:lnTo>
                    <a:pt x="392" y="269"/>
                  </a:lnTo>
                  <a:lnTo>
                    <a:pt x="389" y="275"/>
                  </a:lnTo>
                  <a:lnTo>
                    <a:pt x="386" y="281"/>
                  </a:lnTo>
                  <a:lnTo>
                    <a:pt x="386" y="285"/>
                  </a:lnTo>
                  <a:lnTo>
                    <a:pt x="386" y="285"/>
                  </a:lnTo>
                  <a:lnTo>
                    <a:pt x="386" y="290"/>
                  </a:lnTo>
                  <a:lnTo>
                    <a:pt x="386" y="290"/>
                  </a:lnTo>
                  <a:lnTo>
                    <a:pt x="387" y="294"/>
                  </a:lnTo>
                  <a:lnTo>
                    <a:pt x="390" y="298"/>
                  </a:lnTo>
                  <a:lnTo>
                    <a:pt x="396" y="303"/>
                  </a:lnTo>
                  <a:lnTo>
                    <a:pt x="405" y="309"/>
                  </a:lnTo>
                  <a:lnTo>
                    <a:pt x="417" y="315"/>
                  </a:lnTo>
                  <a:lnTo>
                    <a:pt x="417" y="315"/>
                  </a:lnTo>
                  <a:lnTo>
                    <a:pt x="453" y="326"/>
                  </a:lnTo>
                  <a:lnTo>
                    <a:pt x="464" y="328"/>
                  </a:lnTo>
                  <a:lnTo>
                    <a:pt x="474" y="330"/>
                  </a:lnTo>
                  <a:lnTo>
                    <a:pt x="463" y="350"/>
                  </a:lnTo>
                  <a:lnTo>
                    <a:pt x="389" y="403"/>
                  </a:lnTo>
                  <a:lnTo>
                    <a:pt x="389" y="403"/>
                  </a:lnTo>
                  <a:lnTo>
                    <a:pt x="386" y="405"/>
                  </a:lnTo>
                  <a:lnTo>
                    <a:pt x="386" y="405"/>
                  </a:lnTo>
                  <a:lnTo>
                    <a:pt x="384" y="412"/>
                  </a:lnTo>
                  <a:lnTo>
                    <a:pt x="376" y="430"/>
                  </a:lnTo>
                  <a:lnTo>
                    <a:pt x="367" y="459"/>
                  </a:lnTo>
                  <a:lnTo>
                    <a:pt x="362" y="474"/>
                  </a:lnTo>
                  <a:lnTo>
                    <a:pt x="358" y="491"/>
                  </a:lnTo>
                  <a:lnTo>
                    <a:pt x="358" y="491"/>
                  </a:lnTo>
                  <a:lnTo>
                    <a:pt x="351" y="524"/>
                  </a:lnTo>
                  <a:lnTo>
                    <a:pt x="341" y="555"/>
                  </a:lnTo>
                  <a:lnTo>
                    <a:pt x="327" y="598"/>
                  </a:lnTo>
                  <a:lnTo>
                    <a:pt x="327" y="598"/>
                  </a:lnTo>
                  <a:lnTo>
                    <a:pt x="178" y="587"/>
                  </a:lnTo>
                  <a:lnTo>
                    <a:pt x="96" y="580"/>
                  </a:lnTo>
                  <a:lnTo>
                    <a:pt x="44" y="577"/>
                  </a:lnTo>
                  <a:lnTo>
                    <a:pt x="44" y="577"/>
                  </a:lnTo>
                  <a:lnTo>
                    <a:pt x="28" y="577"/>
                  </a:lnTo>
                  <a:lnTo>
                    <a:pt x="16" y="579"/>
                  </a:lnTo>
                  <a:lnTo>
                    <a:pt x="7" y="582"/>
                  </a:lnTo>
                  <a:lnTo>
                    <a:pt x="5" y="583"/>
                  </a:lnTo>
                  <a:lnTo>
                    <a:pt x="2" y="587"/>
                  </a:lnTo>
                  <a:lnTo>
                    <a:pt x="2" y="587"/>
                  </a:lnTo>
                  <a:lnTo>
                    <a:pt x="0" y="590"/>
                  </a:lnTo>
                  <a:lnTo>
                    <a:pt x="0" y="593"/>
                  </a:lnTo>
                  <a:lnTo>
                    <a:pt x="0" y="597"/>
                  </a:lnTo>
                  <a:lnTo>
                    <a:pt x="1" y="599"/>
                  </a:lnTo>
                  <a:lnTo>
                    <a:pt x="1" y="599"/>
                  </a:lnTo>
                  <a:lnTo>
                    <a:pt x="106" y="814"/>
                  </a:lnTo>
                  <a:lnTo>
                    <a:pt x="106" y="814"/>
                  </a:lnTo>
                  <a:lnTo>
                    <a:pt x="108" y="816"/>
                  </a:lnTo>
                  <a:lnTo>
                    <a:pt x="110" y="817"/>
                  </a:lnTo>
                  <a:lnTo>
                    <a:pt x="126" y="818"/>
                  </a:lnTo>
                  <a:lnTo>
                    <a:pt x="114" y="823"/>
                  </a:lnTo>
                  <a:lnTo>
                    <a:pt x="114" y="823"/>
                  </a:lnTo>
                  <a:lnTo>
                    <a:pt x="113" y="824"/>
                  </a:lnTo>
                  <a:lnTo>
                    <a:pt x="113" y="824"/>
                  </a:lnTo>
                  <a:lnTo>
                    <a:pt x="113" y="824"/>
                  </a:lnTo>
                  <a:lnTo>
                    <a:pt x="113" y="824"/>
                  </a:lnTo>
                  <a:lnTo>
                    <a:pt x="113" y="824"/>
                  </a:lnTo>
                  <a:lnTo>
                    <a:pt x="113" y="824"/>
                  </a:lnTo>
                  <a:lnTo>
                    <a:pt x="111" y="825"/>
                  </a:lnTo>
                  <a:lnTo>
                    <a:pt x="111" y="825"/>
                  </a:lnTo>
                  <a:lnTo>
                    <a:pt x="111" y="825"/>
                  </a:lnTo>
                  <a:lnTo>
                    <a:pt x="111" y="825"/>
                  </a:lnTo>
                  <a:lnTo>
                    <a:pt x="111" y="827"/>
                  </a:lnTo>
                  <a:lnTo>
                    <a:pt x="111" y="827"/>
                  </a:lnTo>
                  <a:lnTo>
                    <a:pt x="111" y="827"/>
                  </a:lnTo>
                  <a:lnTo>
                    <a:pt x="111" y="827"/>
                  </a:lnTo>
                  <a:lnTo>
                    <a:pt x="111" y="827"/>
                  </a:lnTo>
                  <a:lnTo>
                    <a:pt x="111" y="854"/>
                  </a:lnTo>
                  <a:lnTo>
                    <a:pt x="111" y="854"/>
                  </a:lnTo>
                  <a:lnTo>
                    <a:pt x="113" y="857"/>
                  </a:lnTo>
                  <a:lnTo>
                    <a:pt x="115" y="859"/>
                  </a:lnTo>
                  <a:lnTo>
                    <a:pt x="444" y="892"/>
                  </a:lnTo>
                  <a:lnTo>
                    <a:pt x="444" y="892"/>
                  </a:lnTo>
                  <a:lnTo>
                    <a:pt x="444" y="892"/>
                  </a:lnTo>
                  <a:lnTo>
                    <a:pt x="444" y="892"/>
                  </a:lnTo>
                  <a:lnTo>
                    <a:pt x="445" y="892"/>
                  </a:lnTo>
                  <a:lnTo>
                    <a:pt x="445" y="892"/>
                  </a:lnTo>
                  <a:lnTo>
                    <a:pt x="446" y="892"/>
                  </a:lnTo>
                  <a:lnTo>
                    <a:pt x="446" y="892"/>
                  </a:lnTo>
                  <a:lnTo>
                    <a:pt x="446" y="892"/>
                  </a:lnTo>
                  <a:lnTo>
                    <a:pt x="621" y="799"/>
                  </a:lnTo>
                  <a:lnTo>
                    <a:pt x="621" y="799"/>
                  </a:lnTo>
                  <a:lnTo>
                    <a:pt x="622" y="798"/>
                  </a:lnTo>
                  <a:lnTo>
                    <a:pt x="623" y="796"/>
                  </a:lnTo>
                  <a:lnTo>
                    <a:pt x="623" y="777"/>
                  </a:lnTo>
                  <a:lnTo>
                    <a:pt x="632" y="787"/>
                  </a:lnTo>
                  <a:lnTo>
                    <a:pt x="632" y="787"/>
                  </a:lnTo>
                  <a:lnTo>
                    <a:pt x="633" y="788"/>
                  </a:lnTo>
                  <a:lnTo>
                    <a:pt x="635" y="788"/>
                  </a:lnTo>
                  <a:lnTo>
                    <a:pt x="637" y="788"/>
                  </a:lnTo>
                  <a:lnTo>
                    <a:pt x="638" y="787"/>
                  </a:lnTo>
                  <a:lnTo>
                    <a:pt x="638" y="787"/>
                  </a:lnTo>
                  <a:lnTo>
                    <a:pt x="640" y="787"/>
                  </a:lnTo>
                  <a:lnTo>
                    <a:pt x="640" y="787"/>
                  </a:lnTo>
                  <a:lnTo>
                    <a:pt x="641" y="787"/>
                  </a:lnTo>
                  <a:lnTo>
                    <a:pt x="663" y="780"/>
                  </a:lnTo>
                  <a:lnTo>
                    <a:pt x="663" y="780"/>
                  </a:lnTo>
                  <a:lnTo>
                    <a:pt x="665" y="781"/>
                  </a:lnTo>
                  <a:lnTo>
                    <a:pt x="1074" y="838"/>
                  </a:lnTo>
                  <a:lnTo>
                    <a:pt x="1074" y="838"/>
                  </a:lnTo>
                  <a:lnTo>
                    <a:pt x="1076" y="838"/>
                  </a:lnTo>
                  <a:lnTo>
                    <a:pt x="1077" y="837"/>
                  </a:lnTo>
                  <a:lnTo>
                    <a:pt x="1079" y="836"/>
                  </a:lnTo>
                  <a:lnTo>
                    <a:pt x="1080" y="835"/>
                  </a:lnTo>
                  <a:lnTo>
                    <a:pt x="1080" y="835"/>
                  </a:lnTo>
                  <a:lnTo>
                    <a:pt x="1080" y="833"/>
                  </a:lnTo>
                  <a:lnTo>
                    <a:pt x="1079" y="832"/>
                  </a:lnTo>
                  <a:lnTo>
                    <a:pt x="1077" y="831"/>
                  </a:lnTo>
                  <a:lnTo>
                    <a:pt x="1076" y="829"/>
                  </a:lnTo>
                  <a:lnTo>
                    <a:pt x="1076" y="829"/>
                  </a:lnTo>
                  <a:close/>
                  <a:moveTo>
                    <a:pt x="420" y="306"/>
                  </a:moveTo>
                  <a:lnTo>
                    <a:pt x="420" y="306"/>
                  </a:lnTo>
                  <a:lnTo>
                    <a:pt x="411" y="302"/>
                  </a:lnTo>
                  <a:lnTo>
                    <a:pt x="404" y="298"/>
                  </a:lnTo>
                  <a:lnTo>
                    <a:pt x="399" y="293"/>
                  </a:lnTo>
                  <a:lnTo>
                    <a:pt x="396" y="289"/>
                  </a:lnTo>
                  <a:lnTo>
                    <a:pt x="396" y="289"/>
                  </a:lnTo>
                  <a:lnTo>
                    <a:pt x="396" y="285"/>
                  </a:lnTo>
                  <a:lnTo>
                    <a:pt x="396" y="285"/>
                  </a:lnTo>
                  <a:lnTo>
                    <a:pt x="396" y="281"/>
                  </a:lnTo>
                  <a:lnTo>
                    <a:pt x="399" y="276"/>
                  </a:lnTo>
                  <a:lnTo>
                    <a:pt x="402" y="273"/>
                  </a:lnTo>
                  <a:lnTo>
                    <a:pt x="402" y="273"/>
                  </a:lnTo>
                  <a:lnTo>
                    <a:pt x="404" y="272"/>
                  </a:lnTo>
                  <a:lnTo>
                    <a:pt x="404" y="270"/>
                  </a:lnTo>
                  <a:lnTo>
                    <a:pt x="404" y="270"/>
                  </a:lnTo>
                  <a:lnTo>
                    <a:pt x="404" y="267"/>
                  </a:lnTo>
                  <a:lnTo>
                    <a:pt x="404" y="267"/>
                  </a:lnTo>
                  <a:lnTo>
                    <a:pt x="400" y="258"/>
                  </a:lnTo>
                  <a:lnTo>
                    <a:pt x="395" y="244"/>
                  </a:lnTo>
                  <a:lnTo>
                    <a:pt x="384" y="209"/>
                  </a:lnTo>
                  <a:lnTo>
                    <a:pt x="369" y="156"/>
                  </a:lnTo>
                  <a:lnTo>
                    <a:pt x="369" y="156"/>
                  </a:lnTo>
                  <a:lnTo>
                    <a:pt x="375" y="147"/>
                  </a:lnTo>
                  <a:lnTo>
                    <a:pt x="381" y="139"/>
                  </a:lnTo>
                  <a:lnTo>
                    <a:pt x="387" y="133"/>
                  </a:lnTo>
                  <a:lnTo>
                    <a:pt x="395" y="126"/>
                  </a:lnTo>
                  <a:lnTo>
                    <a:pt x="410" y="114"/>
                  </a:lnTo>
                  <a:lnTo>
                    <a:pt x="425" y="105"/>
                  </a:lnTo>
                  <a:lnTo>
                    <a:pt x="425" y="105"/>
                  </a:lnTo>
                  <a:lnTo>
                    <a:pt x="419" y="115"/>
                  </a:lnTo>
                  <a:lnTo>
                    <a:pt x="416" y="124"/>
                  </a:lnTo>
                  <a:lnTo>
                    <a:pt x="414" y="130"/>
                  </a:lnTo>
                  <a:lnTo>
                    <a:pt x="414" y="136"/>
                  </a:lnTo>
                  <a:lnTo>
                    <a:pt x="414" y="136"/>
                  </a:lnTo>
                  <a:lnTo>
                    <a:pt x="414" y="140"/>
                  </a:lnTo>
                  <a:lnTo>
                    <a:pt x="414" y="140"/>
                  </a:lnTo>
                  <a:lnTo>
                    <a:pt x="415" y="143"/>
                  </a:lnTo>
                  <a:lnTo>
                    <a:pt x="417" y="144"/>
                  </a:lnTo>
                  <a:lnTo>
                    <a:pt x="417" y="144"/>
                  </a:lnTo>
                  <a:lnTo>
                    <a:pt x="420" y="144"/>
                  </a:lnTo>
                  <a:lnTo>
                    <a:pt x="422" y="142"/>
                  </a:lnTo>
                  <a:lnTo>
                    <a:pt x="422" y="142"/>
                  </a:lnTo>
                  <a:lnTo>
                    <a:pt x="433" y="131"/>
                  </a:lnTo>
                  <a:lnTo>
                    <a:pt x="444" y="122"/>
                  </a:lnTo>
                  <a:lnTo>
                    <a:pt x="455" y="115"/>
                  </a:lnTo>
                  <a:lnTo>
                    <a:pt x="465" y="107"/>
                  </a:lnTo>
                  <a:lnTo>
                    <a:pt x="465" y="107"/>
                  </a:lnTo>
                  <a:lnTo>
                    <a:pt x="460" y="116"/>
                  </a:lnTo>
                  <a:lnTo>
                    <a:pt x="458" y="124"/>
                  </a:lnTo>
                  <a:lnTo>
                    <a:pt x="456" y="130"/>
                  </a:lnTo>
                  <a:lnTo>
                    <a:pt x="456" y="130"/>
                  </a:lnTo>
                  <a:lnTo>
                    <a:pt x="458" y="133"/>
                  </a:lnTo>
                  <a:lnTo>
                    <a:pt x="460" y="135"/>
                  </a:lnTo>
                  <a:lnTo>
                    <a:pt x="460" y="135"/>
                  </a:lnTo>
                  <a:lnTo>
                    <a:pt x="463" y="135"/>
                  </a:lnTo>
                  <a:lnTo>
                    <a:pt x="465" y="134"/>
                  </a:lnTo>
                  <a:lnTo>
                    <a:pt x="465" y="134"/>
                  </a:lnTo>
                  <a:lnTo>
                    <a:pt x="478" y="122"/>
                  </a:lnTo>
                  <a:lnTo>
                    <a:pt x="490" y="115"/>
                  </a:lnTo>
                  <a:lnTo>
                    <a:pt x="503" y="107"/>
                  </a:lnTo>
                  <a:lnTo>
                    <a:pt x="515" y="101"/>
                  </a:lnTo>
                  <a:lnTo>
                    <a:pt x="515" y="101"/>
                  </a:lnTo>
                  <a:lnTo>
                    <a:pt x="507" y="112"/>
                  </a:lnTo>
                  <a:lnTo>
                    <a:pt x="502" y="121"/>
                  </a:lnTo>
                  <a:lnTo>
                    <a:pt x="499" y="127"/>
                  </a:lnTo>
                  <a:lnTo>
                    <a:pt x="499" y="130"/>
                  </a:lnTo>
                  <a:lnTo>
                    <a:pt x="499" y="130"/>
                  </a:lnTo>
                  <a:lnTo>
                    <a:pt x="499" y="130"/>
                  </a:lnTo>
                  <a:lnTo>
                    <a:pt x="499" y="130"/>
                  </a:lnTo>
                  <a:lnTo>
                    <a:pt x="500" y="133"/>
                  </a:lnTo>
                  <a:lnTo>
                    <a:pt x="502" y="135"/>
                  </a:lnTo>
                  <a:lnTo>
                    <a:pt x="502" y="135"/>
                  </a:lnTo>
                  <a:lnTo>
                    <a:pt x="505" y="135"/>
                  </a:lnTo>
                  <a:lnTo>
                    <a:pt x="508" y="134"/>
                  </a:lnTo>
                  <a:lnTo>
                    <a:pt x="508" y="134"/>
                  </a:lnTo>
                  <a:lnTo>
                    <a:pt x="517" y="126"/>
                  </a:lnTo>
                  <a:lnTo>
                    <a:pt x="525" y="119"/>
                  </a:lnTo>
                  <a:lnTo>
                    <a:pt x="534" y="114"/>
                  </a:lnTo>
                  <a:lnTo>
                    <a:pt x="544" y="109"/>
                  </a:lnTo>
                  <a:lnTo>
                    <a:pt x="561" y="102"/>
                  </a:lnTo>
                  <a:lnTo>
                    <a:pt x="572" y="98"/>
                  </a:lnTo>
                  <a:lnTo>
                    <a:pt x="572" y="98"/>
                  </a:lnTo>
                  <a:lnTo>
                    <a:pt x="578" y="107"/>
                  </a:lnTo>
                  <a:lnTo>
                    <a:pt x="584" y="117"/>
                  </a:lnTo>
                  <a:lnTo>
                    <a:pt x="602" y="136"/>
                  </a:lnTo>
                  <a:lnTo>
                    <a:pt x="617" y="152"/>
                  </a:lnTo>
                  <a:lnTo>
                    <a:pt x="627" y="162"/>
                  </a:lnTo>
                  <a:lnTo>
                    <a:pt x="627" y="162"/>
                  </a:lnTo>
                  <a:lnTo>
                    <a:pt x="625" y="202"/>
                  </a:lnTo>
                  <a:lnTo>
                    <a:pt x="625" y="202"/>
                  </a:lnTo>
                  <a:lnTo>
                    <a:pt x="626" y="206"/>
                  </a:lnTo>
                  <a:lnTo>
                    <a:pt x="628" y="207"/>
                  </a:lnTo>
                  <a:lnTo>
                    <a:pt x="628" y="207"/>
                  </a:lnTo>
                  <a:lnTo>
                    <a:pt x="632" y="206"/>
                  </a:lnTo>
                  <a:lnTo>
                    <a:pt x="635" y="203"/>
                  </a:lnTo>
                  <a:lnTo>
                    <a:pt x="635" y="203"/>
                  </a:lnTo>
                  <a:lnTo>
                    <a:pt x="638" y="196"/>
                  </a:lnTo>
                  <a:lnTo>
                    <a:pt x="643" y="189"/>
                  </a:lnTo>
                  <a:lnTo>
                    <a:pt x="650" y="185"/>
                  </a:lnTo>
                  <a:lnTo>
                    <a:pt x="655" y="185"/>
                  </a:lnTo>
                  <a:lnTo>
                    <a:pt x="655" y="185"/>
                  </a:lnTo>
                  <a:lnTo>
                    <a:pt x="657" y="185"/>
                  </a:lnTo>
                  <a:lnTo>
                    <a:pt x="660" y="188"/>
                  </a:lnTo>
                  <a:lnTo>
                    <a:pt x="663" y="193"/>
                  </a:lnTo>
                  <a:lnTo>
                    <a:pt x="666" y="201"/>
                  </a:lnTo>
                  <a:lnTo>
                    <a:pt x="667" y="211"/>
                  </a:lnTo>
                  <a:lnTo>
                    <a:pt x="667" y="211"/>
                  </a:lnTo>
                  <a:lnTo>
                    <a:pt x="667" y="218"/>
                  </a:lnTo>
                  <a:lnTo>
                    <a:pt x="666" y="224"/>
                  </a:lnTo>
                  <a:lnTo>
                    <a:pt x="662" y="233"/>
                  </a:lnTo>
                  <a:lnTo>
                    <a:pt x="657" y="239"/>
                  </a:lnTo>
                  <a:lnTo>
                    <a:pt x="651" y="244"/>
                  </a:lnTo>
                  <a:lnTo>
                    <a:pt x="646" y="247"/>
                  </a:lnTo>
                  <a:lnTo>
                    <a:pt x="640" y="248"/>
                  </a:lnTo>
                  <a:lnTo>
                    <a:pt x="635" y="249"/>
                  </a:lnTo>
                  <a:lnTo>
                    <a:pt x="635" y="249"/>
                  </a:lnTo>
                  <a:lnTo>
                    <a:pt x="631" y="251"/>
                  </a:lnTo>
                  <a:lnTo>
                    <a:pt x="630" y="254"/>
                  </a:lnTo>
                  <a:lnTo>
                    <a:pt x="630" y="254"/>
                  </a:lnTo>
                  <a:lnTo>
                    <a:pt x="628" y="261"/>
                  </a:lnTo>
                  <a:lnTo>
                    <a:pt x="625" y="269"/>
                  </a:lnTo>
                  <a:lnTo>
                    <a:pt x="618" y="276"/>
                  </a:lnTo>
                  <a:lnTo>
                    <a:pt x="609" y="284"/>
                  </a:lnTo>
                  <a:lnTo>
                    <a:pt x="609" y="284"/>
                  </a:lnTo>
                  <a:lnTo>
                    <a:pt x="596" y="293"/>
                  </a:lnTo>
                  <a:lnTo>
                    <a:pt x="579" y="301"/>
                  </a:lnTo>
                  <a:lnTo>
                    <a:pt x="563" y="308"/>
                  </a:lnTo>
                  <a:lnTo>
                    <a:pt x="547" y="314"/>
                  </a:lnTo>
                  <a:lnTo>
                    <a:pt x="530" y="318"/>
                  </a:lnTo>
                  <a:lnTo>
                    <a:pt x="517" y="321"/>
                  </a:lnTo>
                  <a:lnTo>
                    <a:pt x="505" y="324"/>
                  </a:lnTo>
                  <a:lnTo>
                    <a:pt x="497" y="324"/>
                  </a:lnTo>
                  <a:lnTo>
                    <a:pt x="494" y="324"/>
                  </a:lnTo>
                  <a:lnTo>
                    <a:pt x="494" y="324"/>
                  </a:lnTo>
                  <a:lnTo>
                    <a:pt x="480" y="321"/>
                  </a:lnTo>
                  <a:lnTo>
                    <a:pt x="466" y="319"/>
                  </a:lnTo>
                  <a:lnTo>
                    <a:pt x="448" y="315"/>
                  </a:lnTo>
                  <a:lnTo>
                    <a:pt x="420" y="306"/>
                  </a:lnTo>
                  <a:lnTo>
                    <a:pt x="420" y="306"/>
                  </a:lnTo>
                  <a:close/>
                  <a:moveTo>
                    <a:pt x="520" y="403"/>
                  </a:moveTo>
                  <a:lnTo>
                    <a:pt x="537" y="403"/>
                  </a:lnTo>
                  <a:lnTo>
                    <a:pt x="537" y="403"/>
                  </a:lnTo>
                  <a:lnTo>
                    <a:pt x="539" y="428"/>
                  </a:lnTo>
                  <a:lnTo>
                    <a:pt x="543" y="466"/>
                  </a:lnTo>
                  <a:lnTo>
                    <a:pt x="548" y="505"/>
                  </a:lnTo>
                  <a:lnTo>
                    <a:pt x="550" y="519"/>
                  </a:lnTo>
                  <a:lnTo>
                    <a:pt x="554" y="530"/>
                  </a:lnTo>
                  <a:lnTo>
                    <a:pt x="554" y="530"/>
                  </a:lnTo>
                  <a:lnTo>
                    <a:pt x="554" y="532"/>
                  </a:lnTo>
                  <a:lnTo>
                    <a:pt x="554" y="532"/>
                  </a:lnTo>
                  <a:lnTo>
                    <a:pt x="538" y="590"/>
                  </a:lnTo>
                  <a:lnTo>
                    <a:pt x="538" y="590"/>
                  </a:lnTo>
                  <a:lnTo>
                    <a:pt x="529" y="575"/>
                  </a:lnTo>
                  <a:lnTo>
                    <a:pt x="523" y="559"/>
                  </a:lnTo>
                  <a:lnTo>
                    <a:pt x="517" y="539"/>
                  </a:lnTo>
                  <a:lnTo>
                    <a:pt x="512" y="520"/>
                  </a:lnTo>
                  <a:lnTo>
                    <a:pt x="512" y="520"/>
                  </a:lnTo>
                  <a:lnTo>
                    <a:pt x="512" y="519"/>
                  </a:lnTo>
                  <a:lnTo>
                    <a:pt x="512" y="519"/>
                  </a:lnTo>
                  <a:lnTo>
                    <a:pt x="509" y="501"/>
                  </a:lnTo>
                  <a:lnTo>
                    <a:pt x="508" y="483"/>
                  </a:lnTo>
                  <a:lnTo>
                    <a:pt x="509" y="466"/>
                  </a:lnTo>
                  <a:lnTo>
                    <a:pt x="510" y="450"/>
                  </a:lnTo>
                  <a:lnTo>
                    <a:pt x="515" y="420"/>
                  </a:lnTo>
                  <a:lnTo>
                    <a:pt x="520" y="403"/>
                  </a:lnTo>
                  <a:lnTo>
                    <a:pt x="520" y="403"/>
                  </a:lnTo>
                  <a:close/>
                  <a:moveTo>
                    <a:pt x="533" y="342"/>
                  </a:moveTo>
                  <a:lnTo>
                    <a:pt x="533" y="342"/>
                  </a:lnTo>
                  <a:lnTo>
                    <a:pt x="527" y="342"/>
                  </a:lnTo>
                  <a:lnTo>
                    <a:pt x="522" y="339"/>
                  </a:lnTo>
                  <a:lnTo>
                    <a:pt x="517" y="335"/>
                  </a:lnTo>
                  <a:lnTo>
                    <a:pt x="513" y="332"/>
                  </a:lnTo>
                  <a:lnTo>
                    <a:pt x="513" y="332"/>
                  </a:lnTo>
                  <a:lnTo>
                    <a:pt x="525" y="329"/>
                  </a:lnTo>
                  <a:lnTo>
                    <a:pt x="538" y="326"/>
                  </a:lnTo>
                  <a:lnTo>
                    <a:pt x="553" y="321"/>
                  </a:lnTo>
                  <a:lnTo>
                    <a:pt x="568" y="316"/>
                  </a:lnTo>
                  <a:lnTo>
                    <a:pt x="568" y="316"/>
                  </a:lnTo>
                  <a:lnTo>
                    <a:pt x="559" y="325"/>
                  </a:lnTo>
                  <a:lnTo>
                    <a:pt x="549" y="333"/>
                  </a:lnTo>
                  <a:lnTo>
                    <a:pt x="540" y="339"/>
                  </a:lnTo>
                  <a:lnTo>
                    <a:pt x="537" y="341"/>
                  </a:lnTo>
                  <a:lnTo>
                    <a:pt x="533" y="342"/>
                  </a:lnTo>
                  <a:lnTo>
                    <a:pt x="533" y="342"/>
                  </a:lnTo>
                  <a:close/>
                  <a:moveTo>
                    <a:pt x="535" y="351"/>
                  </a:moveTo>
                  <a:lnTo>
                    <a:pt x="535" y="351"/>
                  </a:lnTo>
                  <a:lnTo>
                    <a:pt x="540" y="353"/>
                  </a:lnTo>
                  <a:lnTo>
                    <a:pt x="550" y="359"/>
                  </a:lnTo>
                  <a:lnTo>
                    <a:pt x="550" y="359"/>
                  </a:lnTo>
                  <a:lnTo>
                    <a:pt x="544" y="366"/>
                  </a:lnTo>
                  <a:lnTo>
                    <a:pt x="542" y="376"/>
                  </a:lnTo>
                  <a:lnTo>
                    <a:pt x="539" y="387"/>
                  </a:lnTo>
                  <a:lnTo>
                    <a:pt x="537" y="394"/>
                  </a:lnTo>
                  <a:lnTo>
                    <a:pt x="537" y="394"/>
                  </a:lnTo>
                  <a:lnTo>
                    <a:pt x="520" y="394"/>
                  </a:lnTo>
                  <a:lnTo>
                    <a:pt x="520" y="394"/>
                  </a:lnTo>
                  <a:lnTo>
                    <a:pt x="518" y="384"/>
                  </a:lnTo>
                  <a:lnTo>
                    <a:pt x="518" y="376"/>
                  </a:lnTo>
                  <a:lnTo>
                    <a:pt x="518" y="376"/>
                  </a:lnTo>
                  <a:lnTo>
                    <a:pt x="519" y="364"/>
                  </a:lnTo>
                  <a:lnTo>
                    <a:pt x="519" y="360"/>
                  </a:lnTo>
                  <a:lnTo>
                    <a:pt x="519" y="360"/>
                  </a:lnTo>
                  <a:lnTo>
                    <a:pt x="520" y="359"/>
                  </a:lnTo>
                  <a:lnTo>
                    <a:pt x="520" y="359"/>
                  </a:lnTo>
                  <a:lnTo>
                    <a:pt x="529" y="353"/>
                  </a:lnTo>
                  <a:lnTo>
                    <a:pt x="535" y="351"/>
                  </a:lnTo>
                  <a:lnTo>
                    <a:pt x="535" y="351"/>
                  </a:lnTo>
                  <a:close/>
                  <a:moveTo>
                    <a:pt x="519" y="348"/>
                  </a:moveTo>
                  <a:lnTo>
                    <a:pt x="519" y="348"/>
                  </a:lnTo>
                  <a:lnTo>
                    <a:pt x="505" y="359"/>
                  </a:lnTo>
                  <a:lnTo>
                    <a:pt x="493" y="369"/>
                  </a:lnTo>
                  <a:lnTo>
                    <a:pt x="493" y="369"/>
                  </a:lnTo>
                  <a:lnTo>
                    <a:pt x="491" y="334"/>
                  </a:lnTo>
                  <a:lnTo>
                    <a:pt x="491" y="334"/>
                  </a:lnTo>
                  <a:lnTo>
                    <a:pt x="491" y="333"/>
                  </a:lnTo>
                  <a:lnTo>
                    <a:pt x="491" y="333"/>
                  </a:lnTo>
                  <a:lnTo>
                    <a:pt x="493" y="333"/>
                  </a:lnTo>
                  <a:lnTo>
                    <a:pt x="497" y="333"/>
                  </a:lnTo>
                  <a:lnTo>
                    <a:pt x="497" y="333"/>
                  </a:lnTo>
                  <a:lnTo>
                    <a:pt x="502" y="333"/>
                  </a:lnTo>
                  <a:lnTo>
                    <a:pt x="502" y="333"/>
                  </a:lnTo>
                  <a:lnTo>
                    <a:pt x="508" y="341"/>
                  </a:lnTo>
                  <a:lnTo>
                    <a:pt x="513" y="345"/>
                  </a:lnTo>
                  <a:lnTo>
                    <a:pt x="519" y="348"/>
                  </a:lnTo>
                  <a:lnTo>
                    <a:pt x="519" y="348"/>
                  </a:lnTo>
                  <a:close/>
                  <a:moveTo>
                    <a:pt x="508" y="367"/>
                  </a:moveTo>
                  <a:lnTo>
                    <a:pt x="508" y="367"/>
                  </a:lnTo>
                  <a:lnTo>
                    <a:pt x="508" y="374"/>
                  </a:lnTo>
                  <a:lnTo>
                    <a:pt x="508" y="382"/>
                  </a:lnTo>
                  <a:lnTo>
                    <a:pt x="509" y="390"/>
                  </a:lnTo>
                  <a:lnTo>
                    <a:pt x="512" y="399"/>
                  </a:lnTo>
                  <a:lnTo>
                    <a:pt x="512" y="399"/>
                  </a:lnTo>
                  <a:lnTo>
                    <a:pt x="507" y="419"/>
                  </a:lnTo>
                  <a:lnTo>
                    <a:pt x="503" y="436"/>
                  </a:lnTo>
                  <a:lnTo>
                    <a:pt x="500" y="456"/>
                  </a:lnTo>
                  <a:lnTo>
                    <a:pt x="500" y="456"/>
                  </a:lnTo>
                  <a:lnTo>
                    <a:pt x="495" y="416"/>
                  </a:lnTo>
                  <a:lnTo>
                    <a:pt x="493" y="381"/>
                  </a:lnTo>
                  <a:lnTo>
                    <a:pt x="493" y="381"/>
                  </a:lnTo>
                  <a:lnTo>
                    <a:pt x="508" y="367"/>
                  </a:lnTo>
                  <a:lnTo>
                    <a:pt x="508" y="367"/>
                  </a:lnTo>
                  <a:close/>
                  <a:moveTo>
                    <a:pt x="547" y="399"/>
                  </a:moveTo>
                  <a:lnTo>
                    <a:pt x="547" y="399"/>
                  </a:lnTo>
                  <a:lnTo>
                    <a:pt x="548" y="390"/>
                  </a:lnTo>
                  <a:lnTo>
                    <a:pt x="550" y="380"/>
                  </a:lnTo>
                  <a:lnTo>
                    <a:pt x="554" y="371"/>
                  </a:lnTo>
                  <a:lnTo>
                    <a:pt x="558" y="364"/>
                  </a:lnTo>
                  <a:lnTo>
                    <a:pt x="558" y="364"/>
                  </a:lnTo>
                  <a:lnTo>
                    <a:pt x="573" y="376"/>
                  </a:lnTo>
                  <a:lnTo>
                    <a:pt x="591" y="392"/>
                  </a:lnTo>
                  <a:lnTo>
                    <a:pt x="591" y="392"/>
                  </a:lnTo>
                  <a:lnTo>
                    <a:pt x="591" y="392"/>
                  </a:lnTo>
                  <a:lnTo>
                    <a:pt x="591" y="392"/>
                  </a:lnTo>
                  <a:lnTo>
                    <a:pt x="576" y="453"/>
                  </a:lnTo>
                  <a:lnTo>
                    <a:pt x="559" y="514"/>
                  </a:lnTo>
                  <a:lnTo>
                    <a:pt x="559" y="514"/>
                  </a:lnTo>
                  <a:lnTo>
                    <a:pt x="554" y="481"/>
                  </a:lnTo>
                  <a:lnTo>
                    <a:pt x="550" y="445"/>
                  </a:lnTo>
                  <a:lnTo>
                    <a:pt x="547" y="399"/>
                  </a:lnTo>
                  <a:lnTo>
                    <a:pt x="547" y="399"/>
                  </a:lnTo>
                  <a:close/>
                  <a:moveTo>
                    <a:pt x="547" y="346"/>
                  </a:moveTo>
                  <a:lnTo>
                    <a:pt x="547" y="346"/>
                  </a:lnTo>
                  <a:lnTo>
                    <a:pt x="554" y="342"/>
                  </a:lnTo>
                  <a:lnTo>
                    <a:pt x="561" y="336"/>
                  </a:lnTo>
                  <a:lnTo>
                    <a:pt x="573" y="325"/>
                  </a:lnTo>
                  <a:lnTo>
                    <a:pt x="588" y="308"/>
                  </a:lnTo>
                  <a:lnTo>
                    <a:pt x="588" y="308"/>
                  </a:lnTo>
                  <a:lnTo>
                    <a:pt x="589" y="307"/>
                  </a:lnTo>
                  <a:lnTo>
                    <a:pt x="589" y="307"/>
                  </a:lnTo>
                  <a:lnTo>
                    <a:pt x="599" y="301"/>
                  </a:lnTo>
                  <a:lnTo>
                    <a:pt x="609" y="296"/>
                  </a:lnTo>
                  <a:lnTo>
                    <a:pt x="609" y="296"/>
                  </a:lnTo>
                  <a:lnTo>
                    <a:pt x="608" y="309"/>
                  </a:lnTo>
                  <a:lnTo>
                    <a:pt x="604" y="329"/>
                  </a:lnTo>
                  <a:lnTo>
                    <a:pt x="593" y="382"/>
                  </a:lnTo>
                  <a:lnTo>
                    <a:pt x="593" y="382"/>
                  </a:lnTo>
                  <a:lnTo>
                    <a:pt x="572" y="362"/>
                  </a:lnTo>
                  <a:lnTo>
                    <a:pt x="559" y="353"/>
                  </a:lnTo>
                  <a:lnTo>
                    <a:pt x="547" y="346"/>
                  </a:lnTo>
                  <a:lnTo>
                    <a:pt x="547" y="346"/>
                  </a:lnTo>
                  <a:close/>
                  <a:moveTo>
                    <a:pt x="114" y="808"/>
                  </a:moveTo>
                  <a:lnTo>
                    <a:pt x="114" y="808"/>
                  </a:lnTo>
                  <a:lnTo>
                    <a:pt x="10" y="596"/>
                  </a:lnTo>
                  <a:lnTo>
                    <a:pt x="10" y="596"/>
                  </a:lnTo>
                  <a:lnTo>
                    <a:pt x="10" y="593"/>
                  </a:lnTo>
                  <a:lnTo>
                    <a:pt x="10" y="593"/>
                  </a:lnTo>
                  <a:lnTo>
                    <a:pt x="11" y="591"/>
                  </a:lnTo>
                  <a:lnTo>
                    <a:pt x="11" y="591"/>
                  </a:lnTo>
                  <a:lnTo>
                    <a:pt x="12" y="589"/>
                  </a:lnTo>
                  <a:lnTo>
                    <a:pt x="18" y="588"/>
                  </a:lnTo>
                  <a:lnTo>
                    <a:pt x="27" y="586"/>
                  </a:lnTo>
                  <a:lnTo>
                    <a:pt x="42" y="586"/>
                  </a:lnTo>
                  <a:lnTo>
                    <a:pt x="42" y="586"/>
                  </a:lnTo>
                  <a:lnTo>
                    <a:pt x="109" y="590"/>
                  </a:lnTo>
                  <a:lnTo>
                    <a:pt x="210" y="598"/>
                  </a:lnTo>
                  <a:lnTo>
                    <a:pt x="343" y="608"/>
                  </a:lnTo>
                  <a:lnTo>
                    <a:pt x="343" y="608"/>
                  </a:lnTo>
                  <a:lnTo>
                    <a:pt x="346" y="609"/>
                  </a:lnTo>
                  <a:lnTo>
                    <a:pt x="350" y="611"/>
                  </a:lnTo>
                  <a:lnTo>
                    <a:pt x="356" y="616"/>
                  </a:lnTo>
                  <a:lnTo>
                    <a:pt x="357" y="619"/>
                  </a:lnTo>
                  <a:lnTo>
                    <a:pt x="360" y="623"/>
                  </a:lnTo>
                  <a:lnTo>
                    <a:pt x="360" y="623"/>
                  </a:lnTo>
                  <a:lnTo>
                    <a:pt x="401" y="729"/>
                  </a:lnTo>
                  <a:lnTo>
                    <a:pt x="441" y="833"/>
                  </a:lnTo>
                  <a:lnTo>
                    <a:pt x="441" y="833"/>
                  </a:lnTo>
                  <a:lnTo>
                    <a:pt x="441" y="836"/>
                  </a:lnTo>
                  <a:lnTo>
                    <a:pt x="441" y="836"/>
                  </a:lnTo>
                  <a:lnTo>
                    <a:pt x="441" y="840"/>
                  </a:lnTo>
                  <a:lnTo>
                    <a:pt x="438" y="842"/>
                  </a:lnTo>
                  <a:lnTo>
                    <a:pt x="438" y="842"/>
                  </a:lnTo>
                  <a:lnTo>
                    <a:pt x="435" y="842"/>
                  </a:lnTo>
                  <a:lnTo>
                    <a:pt x="435" y="842"/>
                  </a:lnTo>
                  <a:lnTo>
                    <a:pt x="435" y="840"/>
                  </a:lnTo>
                  <a:lnTo>
                    <a:pt x="356" y="634"/>
                  </a:lnTo>
                  <a:lnTo>
                    <a:pt x="356" y="634"/>
                  </a:lnTo>
                  <a:lnTo>
                    <a:pt x="356" y="632"/>
                  </a:lnTo>
                  <a:lnTo>
                    <a:pt x="352" y="627"/>
                  </a:lnTo>
                  <a:lnTo>
                    <a:pt x="347" y="621"/>
                  </a:lnTo>
                  <a:lnTo>
                    <a:pt x="340" y="617"/>
                  </a:lnTo>
                  <a:lnTo>
                    <a:pt x="340" y="617"/>
                  </a:lnTo>
                  <a:lnTo>
                    <a:pt x="337" y="616"/>
                  </a:lnTo>
                  <a:lnTo>
                    <a:pt x="21" y="590"/>
                  </a:lnTo>
                  <a:lnTo>
                    <a:pt x="21" y="590"/>
                  </a:lnTo>
                  <a:lnTo>
                    <a:pt x="18" y="591"/>
                  </a:lnTo>
                  <a:lnTo>
                    <a:pt x="17" y="591"/>
                  </a:lnTo>
                  <a:lnTo>
                    <a:pt x="16" y="592"/>
                  </a:lnTo>
                  <a:lnTo>
                    <a:pt x="16" y="595"/>
                  </a:lnTo>
                  <a:lnTo>
                    <a:pt x="16" y="595"/>
                  </a:lnTo>
                  <a:lnTo>
                    <a:pt x="16" y="595"/>
                  </a:lnTo>
                  <a:lnTo>
                    <a:pt x="16" y="595"/>
                  </a:lnTo>
                  <a:lnTo>
                    <a:pt x="17" y="598"/>
                  </a:lnTo>
                  <a:lnTo>
                    <a:pt x="20" y="599"/>
                  </a:lnTo>
                  <a:lnTo>
                    <a:pt x="20" y="599"/>
                  </a:lnTo>
                  <a:lnTo>
                    <a:pt x="335" y="625"/>
                  </a:lnTo>
                  <a:lnTo>
                    <a:pt x="335" y="625"/>
                  </a:lnTo>
                  <a:lnTo>
                    <a:pt x="341" y="628"/>
                  </a:lnTo>
                  <a:lnTo>
                    <a:pt x="345" y="633"/>
                  </a:lnTo>
                  <a:lnTo>
                    <a:pt x="347" y="637"/>
                  </a:lnTo>
                  <a:lnTo>
                    <a:pt x="347" y="637"/>
                  </a:lnTo>
                  <a:lnTo>
                    <a:pt x="425" y="841"/>
                  </a:lnTo>
                  <a:lnTo>
                    <a:pt x="425" y="841"/>
                  </a:lnTo>
                  <a:lnTo>
                    <a:pt x="387" y="837"/>
                  </a:lnTo>
                  <a:lnTo>
                    <a:pt x="385" y="827"/>
                  </a:lnTo>
                  <a:lnTo>
                    <a:pt x="385" y="827"/>
                  </a:lnTo>
                  <a:lnTo>
                    <a:pt x="384" y="825"/>
                  </a:lnTo>
                  <a:lnTo>
                    <a:pt x="381" y="824"/>
                  </a:lnTo>
                  <a:lnTo>
                    <a:pt x="341" y="819"/>
                  </a:lnTo>
                  <a:lnTo>
                    <a:pt x="341" y="819"/>
                  </a:lnTo>
                  <a:lnTo>
                    <a:pt x="338" y="820"/>
                  </a:lnTo>
                  <a:lnTo>
                    <a:pt x="336" y="822"/>
                  </a:lnTo>
                  <a:lnTo>
                    <a:pt x="336" y="822"/>
                  </a:lnTo>
                  <a:lnTo>
                    <a:pt x="335" y="823"/>
                  </a:lnTo>
                  <a:lnTo>
                    <a:pt x="335" y="825"/>
                  </a:lnTo>
                  <a:lnTo>
                    <a:pt x="336" y="832"/>
                  </a:lnTo>
                  <a:lnTo>
                    <a:pt x="195" y="816"/>
                  </a:lnTo>
                  <a:lnTo>
                    <a:pt x="195" y="816"/>
                  </a:lnTo>
                  <a:lnTo>
                    <a:pt x="194" y="816"/>
                  </a:lnTo>
                  <a:lnTo>
                    <a:pt x="192" y="807"/>
                  </a:lnTo>
                  <a:lnTo>
                    <a:pt x="192" y="807"/>
                  </a:lnTo>
                  <a:lnTo>
                    <a:pt x="189" y="805"/>
                  </a:lnTo>
                  <a:lnTo>
                    <a:pt x="187" y="804"/>
                  </a:lnTo>
                  <a:lnTo>
                    <a:pt x="146" y="799"/>
                  </a:lnTo>
                  <a:lnTo>
                    <a:pt x="146" y="799"/>
                  </a:lnTo>
                  <a:lnTo>
                    <a:pt x="144" y="799"/>
                  </a:lnTo>
                  <a:lnTo>
                    <a:pt x="143" y="800"/>
                  </a:lnTo>
                  <a:lnTo>
                    <a:pt x="143" y="800"/>
                  </a:lnTo>
                  <a:lnTo>
                    <a:pt x="141" y="804"/>
                  </a:lnTo>
                  <a:lnTo>
                    <a:pt x="141" y="804"/>
                  </a:lnTo>
                  <a:lnTo>
                    <a:pt x="141" y="804"/>
                  </a:lnTo>
                  <a:lnTo>
                    <a:pt x="143" y="810"/>
                  </a:lnTo>
                  <a:lnTo>
                    <a:pt x="143" y="810"/>
                  </a:lnTo>
                  <a:lnTo>
                    <a:pt x="114" y="808"/>
                  </a:lnTo>
                  <a:lnTo>
                    <a:pt x="114" y="808"/>
                  </a:lnTo>
                  <a:close/>
                  <a:moveTo>
                    <a:pt x="412" y="733"/>
                  </a:moveTo>
                  <a:lnTo>
                    <a:pt x="448" y="624"/>
                  </a:lnTo>
                  <a:lnTo>
                    <a:pt x="448" y="624"/>
                  </a:lnTo>
                  <a:lnTo>
                    <a:pt x="471" y="708"/>
                  </a:lnTo>
                  <a:lnTo>
                    <a:pt x="471" y="708"/>
                  </a:lnTo>
                  <a:lnTo>
                    <a:pt x="463" y="710"/>
                  </a:lnTo>
                  <a:lnTo>
                    <a:pt x="456" y="713"/>
                  </a:lnTo>
                  <a:lnTo>
                    <a:pt x="456" y="713"/>
                  </a:lnTo>
                  <a:lnTo>
                    <a:pt x="446" y="723"/>
                  </a:lnTo>
                  <a:lnTo>
                    <a:pt x="434" y="737"/>
                  </a:lnTo>
                  <a:lnTo>
                    <a:pt x="414" y="734"/>
                  </a:lnTo>
                  <a:lnTo>
                    <a:pt x="414" y="734"/>
                  </a:lnTo>
                  <a:lnTo>
                    <a:pt x="412" y="734"/>
                  </a:lnTo>
                  <a:lnTo>
                    <a:pt x="412" y="734"/>
                  </a:lnTo>
                  <a:lnTo>
                    <a:pt x="412" y="733"/>
                  </a:lnTo>
                  <a:lnTo>
                    <a:pt x="412" y="733"/>
                  </a:lnTo>
                  <a:close/>
                  <a:moveTo>
                    <a:pt x="581" y="753"/>
                  </a:moveTo>
                  <a:lnTo>
                    <a:pt x="581" y="753"/>
                  </a:lnTo>
                  <a:lnTo>
                    <a:pt x="578" y="753"/>
                  </a:lnTo>
                  <a:lnTo>
                    <a:pt x="578" y="753"/>
                  </a:lnTo>
                  <a:lnTo>
                    <a:pt x="574" y="756"/>
                  </a:lnTo>
                  <a:lnTo>
                    <a:pt x="563" y="763"/>
                  </a:lnTo>
                  <a:lnTo>
                    <a:pt x="555" y="765"/>
                  </a:lnTo>
                  <a:lnTo>
                    <a:pt x="548" y="768"/>
                  </a:lnTo>
                  <a:lnTo>
                    <a:pt x="539" y="770"/>
                  </a:lnTo>
                  <a:lnTo>
                    <a:pt x="530" y="769"/>
                  </a:lnTo>
                  <a:lnTo>
                    <a:pt x="530" y="769"/>
                  </a:lnTo>
                  <a:lnTo>
                    <a:pt x="530" y="769"/>
                  </a:lnTo>
                  <a:lnTo>
                    <a:pt x="530" y="769"/>
                  </a:lnTo>
                  <a:lnTo>
                    <a:pt x="525" y="769"/>
                  </a:lnTo>
                  <a:lnTo>
                    <a:pt x="519" y="770"/>
                  </a:lnTo>
                  <a:lnTo>
                    <a:pt x="513" y="772"/>
                  </a:lnTo>
                  <a:lnTo>
                    <a:pt x="507" y="777"/>
                  </a:lnTo>
                  <a:lnTo>
                    <a:pt x="500" y="782"/>
                  </a:lnTo>
                  <a:lnTo>
                    <a:pt x="494" y="791"/>
                  </a:lnTo>
                  <a:lnTo>
                    <a:pt x="490" y="802"/>
                  </a:lnTo>
                  <a:lnTo>
                    <a:pt x="490" y="802"/>
                  </a:lnTo>
                  <a:lnTo>
                    <a:pt x="488" y="800"/>
                  </a:lnTo>
                  <a:lnTo>
                    <a:pt x="485" y="797"/>
                  </a:lnTo>
                  <a:lnTo>
                    <a:pt x="485" y="797"/>
                  </a:lnTo>
                  <a:lnTo>
                    <a:pt x="484" y="793"/>
                  </a:lnTo>
                  <a:lnTo>
                    <a:pt x="484" y="789"/>
                  </a:lnTo>
                  <a:lnTo>
                    <a:pt x="484" y="789"/>
                  </a:lnTo>
                  <a:lnTo>
                    <a:pt x="485" y="783"/>
                  </a:lnTo>
                  <a:lnTo>
                    <a:pt x="489" y="775"/>
                  </a:lnTo>
                  <a:lnTo>
                    <a:pt x="489" y="775"/>
                  </a:lnTo>
                  <a:lnTo>
                    <a:pt x="494" y="769"/>
                  </a:lnTo>
                  <a:lnTo>
                    <a:pt x="499" y="763"/>
                  </a:lnTo>
                  <a:lnTo>
                    <a:pt x="508" y="757"/>
                  </a:lnTo>
                  <a:lnTo>
                    <a:pt x="512" y="755"/>
                  </a:lnTo>
                  <a:lnTo>
                    <a:pt x="514" y="755"/>
                  </a:lnTo>
                  <a:lnTo>
                    <a:pt x="514" y="755"/>
                  </a:lnTo>
                  <a:lnTo>
                    <a:pt x="518" y="754"/>
                  </a:lnTo>
                  <a:lnTo>
                    <a:pt x="519" y="753"/>
                  </a:lnTo>
                  <a:lnTo>
                    <a:pt x="519" y="752"/>
                  </a:lnTo>
                  <a:lnTo>
                    <a:pt x="519" y="752"/>
                  </a:lnTo>
                  <a:lnTo>
                    <a:pt x="519" y="748"/>
                  </a:lnTo>
                  <a:lnTo>
                    <a:pt x="517" y="746"/>
                  </a:lnTo>
                  <a:lnTo>
                    <a:pt x="517" y="746"/>
                  </a:lnTo>
                  <a:lnTo>
                    <a:pt x="513" y="746"/>
                  </a:lnTo>
                  <a:lnTo>
                    <a:pt x="509" y="746"/>
                  </a:lnTo>
                  <a:lnTo>
                    <a:pt x="505" y="748"/>
                  </a:lnTo>
                  <a:lnTo>
                    <a:pt x="500" y="751"/>
                  </a:lnTo>
                  <a:lnTo>
                    <a:pt x="494" y="755"/>
                  </a:lnTo>
                  <a:lnTo>
                    <a:pt x="488" y="762"/>
                  </a:lnTo>
                  <a:lnTo>
                    <a:pt x="480" y="771"/>
                  </a:lnTo>
                  <a:lnTo>
                    <a:pt x="480" y="771"/>
                  </a:lnTo>
                  <a:lnTo>
                    <a:pt x="476" y="778"/>
                  </a:lnTo>
                  <a:lnTo>
                    <a:pt x="474" y="786"/>
                  </a:lnTo>
                  <a:lnTo>
                    <a:pt x="474" y="792"/>
                  </a:lnTo>
                  <a:lnTo>
                    <a:pt x="475" y="798"/>
                  </a:lnTo>
                  <a:lnTo>
                    <a:pt x="475" y="798"/>
                  </a:lnTo>
                  <a:lnTo>
                    <a:pt x="475" y="800"/>
                  </a:lnTo>
                  <a:lnTo>
                    <a:pt x="475" y="800"/>
                  </a:lnTo>
                  <a:lnTo>
                    <a:pt x="474" y="804"/>
                  </a:lnTo>
                  <a:lnTo>
                    <a:pt x="473" y="806"/>
                  </a:lnTo>
                  <a:lnTo>
                    <a:pt x="471" y="808"/>
                  </a:lnTo>
                  <a:lnTo>
                    <a:pt x="470" y="808"/>
                  </a:lnTo>
                  <a:lnTo>
                    <a:pt x="470" y="808"/>
                  </a:lnTo>
                  <a:lnTo>
                    <a:pt x="466" y="807"/>
                  </a:lnTo>
                  <a:lnTo>
                    <a:pt x="464" y="802"/>
                  </a:lnTo>
                  <a:lnTo>
                    <a:pt x="464" y="802"/>
                  </a:lnTo>
                  <a:lnTo>
                    <a:pt x="461" y="793"/>
                  </a:lnTo>
                  <a:lnTo>
                    <a:pt x="461" y="786"/>
                  </a:lnTo>
                  <a:lnTo>
                    <a:pt x="464" y="778"/>
                  </a:lnTo>
                  <a:lnTo>
                    <a:pt x="468" y="770"/>
                  </a:lnTo>
                  <a:lnTo>
                    <a:pt x="473" y="763"/>
                  </a:lnTo>
                  <a:lnTo>
                    <a:pt x="479" y="756"/>
                  </a:lnTo>
                  <a:lnTo>
                    <a:pt x="493" y="743"/>
                  </a:lnTo>
                  <a:lnTo>
                    <a:pt x="499" y="737"/>
                  </a:lnTo>
                  <a:lnTo>
                    <a:pt x="499" y="737"/>
                  </a:lnTo>
                  <a:lnTo>
                    <a:pt x="499" y="736"/>
                  </a:lnTo>
                  <a:lnTo>
                    <a:pt x="500" y="734"/>
                  </a:lnTo>
                  <a:lnTo>
                    <a:pt x="499" y="733"/>
                  </a:lnTo>
                  <a:lnTo>
                    <a:pt x="498" y="730"/>
                  </a:lnTo>
                  <a:lnTo>
                    <a:pt x="498" y="730"/>
                  </a:lnTo>
                  <a:lnTo>
                    <a:pt x="497" y="730"/>
                  </a:lnTo>
                  <a:lnTo>
                    <a:pt x="495" y="729"/>
                  </a:lnTo>
                  <a:lnTo>
                    <a:pt x="493" y="730"/>
                  </a:lnTo>
                  <a:lnTo>
                    <a:pt x="491" y="732"/>
                  </a:lnTo>
                  <a:lnTo>
                    <a:pt x="485" y="736"/>
                  </a:lnTo>
                  <a:lnTo>
                    <a:pt x="485" y="736"/>
                  </a:lnTo>
                  <a:lnTo>
                    <a:pt x="469" y="753"/>
                  </a:lnTo>
                  <a:lnTo>
                    <a:pt x="463" y="761"/>
                  </a:lnTo>
                  <a:lnTo>
                    <a:pt x="456" y="771"/>
                  </a:lnTo>
                  <a:lnTo>
                    <a:pt x="456" y="771"/>
                  </a:lnTo>
                  <a:lnTo>
                    <a:pt x="454" y="772"/>
                  </a:lnTo>
                  <a:lnTo>
                    <a:pt x="436" y="792"/>
                  </a:lnTo>
                  <a:lnTo>
                    <a:pt x="435" y="791"/>
                  </a:lnTo>
                  <a:lnTo>
                    <a:pt x="435" y="791"/>
                  </a:lnTo>
                  <a:lnTo>
                    <a:pt x="435" y="791"/>
                  </a:lnTo>
                  <a:lnTo>
                    <a:pt x="435" y="791"/>
                  </a:lnTo>
                  <a:lnTo>
                    <a:pt x="433" y="786"/>
                  </a:lnTo>
                  <a:lnTo>
                    <a:pt x="445" y="765"/>
                  </a:lnTo>
                  <a:lnTo>
                    <a:pt x="445" y="765"/>
                  </a:lnTo>
                  <a:lnTo>
                    <a:pt x="459" y="748"/>
                  </a:lnTo>
                  <a:lnTo>
                    <a:pt x="475" y="732"/>
                  </a:lnTo>
                  <a:lnTo>
                    <a:pt x="475" y="732"/>
                  </a:lnTo>
                  <a:lnTo>
                    <a:pt x="476" y="729"/>
                  </a:lnTo>
                  <a:lnTo>
                    <a:pt x="476" y="728"/>
                  </a:lnTo>
                  <a:lnTo>
                    <a:pt x="476" y="726"/>
                  </a:lnTo>
                  <a:lnTo>
                    <a:pt x="475" y="725"/>
                  </a:lnTo>
                  <a:lnTo>
                    <a:pt x="475" y="725"/>
                  </a:lnTo>
                  <a:lnTo>
                    <a:pt x="473" y="724"/>
                  </a:lnTo>
                  <a:lnTo>
                    <a:pt x="471" y="724"/>
                  </a:lnTo>
                  <a:lnTo>
                    <a:pt x="469" y="724"/>
                  </a:lnTo>
                  <a:lnTo>
                    <a:pt x="468" y="725"/>
                  </a:lnTo>
                  <a:lnTo>
                    <a:pt x="468" y="725"/>
                  </a:lnTo>
                  <a:lnTo>
                    <a:pt x="454" y="741"/>
                  </a:lnTo>
                  <a:lnTo>
                    <a:pt x="444" y="752"/>
                  </a:lnTo>
                  <a:lnTo>
                    <a:pt x="438" y="761"/>
                  </a:lnTo>
                  <a:lnTo>
                    <a:pt x="429" y="774"/>
                  </a:lnTo>
                  <a:lnTo>
                    <a:pt x="429" y="774"/>
                  </a:lnTo>
                  <a:lnTo>
                    <a:pt x="424" y="763"/>
                  </a:lnTo>
                  <a:lnTo>
                    <a:pt x="424" y="763"/>
                  </a:lnTo>
                  <a:lnTo>
                    <a:pt x="425" y="762"/>
                  </a:lnTo>
                  <a:lnTo>
                    <a:pt x="425" y="762"/>
                  </a:lnTo>
                  <a:lnTo>
                    <a:pt x="440" y="744"/>
                  </a:lnTo>
                  <a:lnTo>
                    <a:pt x="453" y="729"/>
                  </a:lnTo>
                  <a:lnTo>
                    <a:pt x="463" y="719"/>
                  </a:lnTo>
                  <a:lnTo>
                    <a:pt x="463" y="719"/>
                  </a:lnTo>
                  <a:lnTo>
                    <a:pt x="468" y="718"/>
                  </a:lnTo>
                  <a:lnTo>
                    <a:pt x="475" y="716"/>
                  </a:lnTo>
                  <a:lnTo>
                    <a:pt x="498" y="714"/>
                  </a:lnTo>
                  <a:lnTo>
                    <a:pt x="527" y="713"/>
                  </a:lnTo>
                  <a:lnTo>
                    <a:pt x="558" y="711"/>
                  </a:lnTo>
                  <a:lnTo>
                    <a:pt x="558" y="711"/>
                  </a:lnTo>
                  <a:lnTo>
                    <a:pt x="561" y="711"/>
                  </a:lnTo>
                  <a:lnTo>
                    <a:pt x="573" y="708"/>
                  </a:lnTo>
                  <a:lnTo>
                    <a:pt x="573" y="708"/>
                  </a:lnTo>
                  <a:lnTo>
                    <a:pt x="587" y="726"/>
                  </a:lnTo>
                  <a:lnTo>
                    <a:pt x="593" y="736"/>
                  </a:lnTo>
                  <a:lnTo>
                    <a:pt x="598" y="746"/>
                  </a:lnTo>
                  <a:lnTo>
                    <a:pt x="581" y="753"/>
                  </a:lnTo>
                  <a:close/>
                  <a:moveTo>
                    <a:pt x="601" y="755"/>
                  </a:moveTo>
                  <a:lnTo>
                    <a:pt x="601" y="755"/>
                  </a:lnTo>
                  <a:lnTo>
                    <a:pt x="602" y="764"/>
                  </a:lnTo>
                  <a:lnTo>
                    <a:pt x="602" y="764"/>
                  </a:lnTo>
                  <a:lnTo>
                    <a:pt x="602" y="766"/>
                  </a:lnTo>
                  <a:lnTo>
                    <a:pt x="581" y="763"/>
                  </a:lnTo>
                  <a:lnTo>
                    <a:pt x="581" y="763"/>
                  </a:lnTo>
                  <a:lnTo>
                    <a:pt x="584" y="761"/>
                  </a:lnTo>
                  <a:lnTo>
                    <a:pt x="584" y="761"/>
                  </a:lnTo>
                  <a:lnTo>
                    <a:pt x="601" y="755"/>
                  </a:lnTo>
                  <a:lnTo>
                    <a:pt x="601" y="755"/>
                  </a:lnTo>
                  <a:close/>
                  <a:moveTo>
                    <a:pt x="454" y="804"/>
                  </a:moveTo>
                  <a:lnTo>
                    <a:pt x="454" y="804"/>
                  </a:lnTo>
                  <a:lnTo>
                    <a:pt x="454" y="805"/>
                  </a:lnTo>
                  <a:lnTo>
                    <a:pt x="454" y="805"/>
                  </a:lnTo>
                  <a:lnTo>
                    <a:pt x="458" y="810"/>
                  </a:lnTo>
                  <a:lnTo>
                    <a:pt x="441" y="808"/>
                  </a:lnTo>
                  <a:lnTo>
                    <a:pt x="441" y="808"/>
                  </a:lnTo>
                  <a:lnTo>
                    <a:pt x="440" y="804"/>
                  </a:lnTo>
                  <a:lnTo>
                    <a:pt x="441" y="801"/>
                  </a:lnTo>
                  <a:lnTo>
                    <a:pt x="454" y="804"/>
                  </a:lnTo>
                  <a:close/>
                  <a:moveTo>
                    <a:pt x="448" y="793"/>
                  </a:moveTo>
                  <a:lnTo>
                    <a:pt x="451" y="790"/>
                  </a:lnTo>
                  <a:lnTo>
                    <a:pt x="451" y="790"/>
                  </a:lnTo>
                  <a:lnTo>
                    <a:pt x="451" y="795"/>
                  </a:lnTo>
                  <a:lnTo>
                    <a:pt x="448" y="793"/>
                  </a:lnTo>
                  <a:close/>
                  <a:moveTo>
                    <a:pt x="480" y="823"/>
                  </a:moveTo>
                  <a:lnTo>
                    <a:pt x="480" y="823"/>
                  </a:lnTo>
                  <a:lnTo>
                    <a:pt x="470" y="827"/>
                  </a:lnTo>
                  <a:lnTo>
                    <a:pt x="470" y="827"/>
                  </a:lnTo>
                  <a:lnTo>
                    <a:pt x="448" y="825"/>
                  </a:lnTo>
                  <a:lnTo>
                    <a:pt x="448" y="825"/>
                  </a:lnTo>
                  <a:lnTo>
                    <a:pt x="445" y="817"/>
                  </a:lnTo>
                  <a:lnTo>
                    <a:pt x="480" y="823"/>
                  </a:lnTo>
                  <a:close/>
                  <a:moveTo>
                    <a:pt x="479" y="814"/>
                  </a:moveTo>
                  <a:lnTo>
                    <a:pt x="479" y="814"/>
                  </a:lnTo>
                  <a:lnTo>
                    <a:pt x="483" y="808"/>
                  </a:lnTo>
                  <a:lnTo>
                    <a:pt x="483" y="808"/>
                  </a:lnTo>
                  <a:lnTo>
                    <a:pt x="488" y="811"/>
                  </a:lnTo>
                  <a:lnTo>
                    <a:pt x="490" y="813"/>
                  </a:lnTo>
                  <a:lnTo>
                    <a:pt x="493" y="813"/>
                  </a:lnTo>
                  <a:lnTo>
                    <a:pt x="493" y="813"/>
                  </a:lnTo>
                  <a:lnTo>
                    <a:pt x="497" y="811"/>
                  </a:lnTo>
                  <a:lnTo>
                    <a:pt x="497" y="811"/>
                  </a:lnTo>
                  <a:lnTo>
                    <a:pt x="497" y="811"/>
                  </a:lnTo>
                  <a:lnTo>
                    <a:pt x="502" y="813"/>
                  </a:lnTo>
                  <a:lnTo>
                    <a:pt x="502" y="813"/>
                  </a:lnTo>
                  <a:lnTo>
                    <a:pt x="493" y="817"/>
                  </a:lnTo>
                  <a:lnTo>
                    <a:pt x="493" y="817"/>
                  </a:lnTo>
                  <a:lnTo>
                    <a:pt x="489" y="815"/>
                  </a:lnTo>
                  <a:lnTo>
                    <a:pt x="479" y="814"/>
                  </a:lnTo>
                  <a:close/>
                  <a:moveTo>
                    <a:pt x="500" y="802"/>
                  </a:moveTo>
                  <a:lnTo>
                    <a:pt x="500" y="802"/>
                  </a:lnTo>
                  <a:lnTo>
                    <a:pt x="504" y="793"/>
                  </a:lnTo>
                  <a:lnTo>
                    <a:pt x="504" y="793"/>
                  </a:lnTo>
                  <a:lnTo>
                    <a:pt x="505" y="795"/>
                  </a:lnTo>
                  <a:lnTo>
                    <a:pt x="507" y="796"/>
                  </a:lnTo>
                  <a:lnTo>
                    <a:pt x="507" y="796"/>
                  </a:lnTo>
                  <a:lnTo>
                    <a:pt x="527" y="800"/>
                  </a:lnTo>
                  <a:lnTo>
                    <a:pt x="527" y="800"/>
                  </a:lnTo>
                  <a:lnTo>
                    <a:pt x="515" y="806"/>
                  </a:lnTo>
                  <a:lnTo>
                    <a:pt x="515" y="806"/>
                  </a:lnTo>
                  <a:lnTo>
                    <a:pt x="515" y="805"/>
                  </a:lnTo>
                  <a:lnTo>
                    <a:pt x="500" y="802"/>
                  </a:lnTo>
                  <a:close/>
                  <a:moveTo>
                    <a:pt x="433" y="786"/>
                  </a:moveTo>
                  <a:lnTo>
                    <a:pt x="433" y="786"/>
                  </a:lnTo>
                  <a:lnTo>
                    <a:pt x="430" y="780"/>
                  </a:lnTo>
                  <a:lnTo>
                    <a:pt x="430" y="780"/>
                  </a:lnTo>
                  <a:lnTo>
                    <a:pt x="433" y="782"/>
                  </a:lnTo>
                  <a:lnTo>
                    <a:pt x="433" y="786"/>
                  </a:lnTo>
                  <a:lnTo>
                    <a:pt x="433" y="786"/>
                  </a:lnTo>
                  <a:close/>
                  <a:moveTo>
                    <a:pt x="420" y="753"/>
                  </a:moveTo>
                  <a:lnTo>
                    <a:pt x="420" y="753"/>
                  </a:lnTo>
                  <a:lnTo>
                    <a:pt x="416" y="744"/>
                  </a:lnTo>
                  <a:lnTo>
                    <a:pt x="426" y="745"/>
                  </a:lnTo>
                  <a:lnTo>
                    <a:pt x="426" y="745"/>
                  </a:lnTo>
                  <a:lnTo>
                    <a:pt x="420" y="753"/>
                  </a:lnTo>
                  <a:lnTo>
                    <a:pt x="420" y="753"/>
                  </a:lnTo>
                  <a:close/>
                  <a:moveTo>
                    <a:pt x="380" y="848"/>
                  </a:moveTo>
                  <a:lnTo>
                    <a:pt x="380" y="848"/>
                  </a:lnTo>
                  <a:lnTo>
                    <a:pt x="350" y="844"/>
                  </a:lnTo>
                  <a:lnTo>
                    <a:pt x="350" y="844"/>
                  </a:lnTo>
                  <a:lnTo>
                    <a:pt x="346" y="829"/>
                  </a:lnTo>
                  <a:lnTo>
                    <a:pt x="346" y="829"/>
                  </a:lnTo>
                  <a:lnTo>
                    <a:pt x="376" y="833"/>
                  </a:lnTo>
                  <a:lnTo>
                    <a:pt x="376" y="833"/>
                  </a:lnTo>
                  <a:lnTo>
                    <a:pt x="380" y="848"/>
                  </a:lnTo>
                  <a:lnTo>
                    <a:pt x="380" y="848"/>
                  </a:lnTo>
                  <a:close/>
                  <a:moveTo>
                    <a:pt x="340" y="846"/>
                  </a:moveTo>
                  <a:lnTo>
                    <a:pt x="198" y="831"/>
                  </a:lnTo>
                  <a:lnTo>
                    <a:pt x="195" y="825"/>
                  </a:lnTo>
                  <a:lnTo>
                    <a:pt x="338" y="841"/>
                  </a:lnTo>
                  <a:lnTo>
                    <a:pt x="338" y="841"/>
                  </a:lnTo>
                  <a:lnTo>
                    <a:pt x="338" y="841"/>
                  </a:lnTo>
                  <a:lnTo>
                    <a:pt x="340" y="846"/>
                  </a:lnTo>
                  <a:close/>
                  <a:moveTo>
                    <a:pt x="187" y="827"/>
                  </a:moveTo>
                  <a:lnTo>
                    <a:pt x="187" y="827"/>
                  </a:lnTo>
                  <a:lnTo>
                    <a:pt x="155" y="823"/>
                  </a:lnTo>
                  <a:lnTo>
                    <a:pt x="155" y="823"/>
                  </a:lnTo>
                  <a:lnTo>
                    <a:pt x="153" y="813"/>
                  </a:lnTo>
                  <a:lnTo>
                    <a:pt x="153" y="813"/>
                  </a:lnTo>
                  <a:lnTo>
                    <a:pt x="153" y="808"/>
                  </a:lnTo>
                  <a:lnTo>
                    <a:pt x="153" y="808"/>
                  </a:lnTo>
                  <a:lnTo>
                    <a:pt x="182" y="811"/>
                  </a:lnTo>
                  <a:lnTo>
                    <a:pt x="182" y="811"/>
                  </a:lnTo>
                  <a:lnTo>
                    <a:pt x="187" y="827"/>
                  </a:lnTo>
                  <a:lnTo>
                    <a:pt x="187" y="827"/>
                  </a:lnTo>
                  <a:close/>
                  <a:moveTo>
                    <a:pt x="145" y="826"/>
                  </a:moveTo>
                  <a:lnTo>
                    <a:pt x="135" y="825"/>
                  </a:lnTo>
                  <a:lnTo>
                    <a:pt x="145" y="822"/>
                  </a:lnTo>
                  <a:lnTo>
                    <a:pt x="145" y="826"/>
                  </a:lnTo>
                  <a:close/>
                  <a:moveTo>
                    <a:pt x="439" y="883"/>
                  </a:moveTo>
                  <a:lnTo>
                    <a:pt x="439" y="883"/>
                  </a:lnTo>
                  <a:lnTo>
                    <a:pt x="121" y="851"/>
                  </a:lnTo>
                  <a:lnTo>
                    <a:pt x="121" y="851"/>
                  </a:lnTo>
                  <a:lnTo>
                    <a:pt x="121" y="832"/>
                  </a:lnTo>
                  <a:lnTo>
                    <a:pt x="121" y="832"/>
                  </a:lnTo>
                  <a:lnTo>
                    <a:pt x="439" y="865"/>
                  </a:lnTo>
                  <a:lnTo>
                    <a:pt x="439" y="865"/>
                  </a:lnTo>
                  <a:lnTo>
                    <a:pt x="439" y="883"/>
                  </a:lnTo>
                  <a:lnTo>
                    <a:pt x="439" y="883"/>
                  </a:lnTo>
                  <a:close/>
                  <a:moveTo>
                    <a:pt x="443" y="856"/>
                  </a:moveTo>
                  <a:lnTo>
                    <a:pt x="391" y="851"/>
                  </a:lnTo>
                  <a:lnTo>
                    <a:pt x="390" y="846"/>
                  </a:lnTo>
                  <a:lnTo>
                    <a:pt x="439" y="851"/>
                  </a:lnTo>
                  <a:lnTo>
                    <a:pt x="439" y="851"/>
                  </a:lnTo>
                  <a:lnTo>
                    <a:pt x="441" y="851"/>
                  </a:lnTo>
                  <a:lnTo>
                    <a:pt x="441" y="851"/>
                  </a:lnTo>
                  <a:lnTo>
                    <a:pt x="446" y="847"/>
                  </a:lnTo>
                  <a:lnTo>
                    <a:pt x="450" y="843"/>
                  </a:lnTo>
                  <a:lnTo>
                    <a:pt x="451" y="838"/>
                  </a:lnTo>
                  <a:lnTo>
                    <a:pt x="451" y="834"/>
                  </a:lnTo>
                  <a:lnTo>
                    <a:pt x="470" y="837"/>
                  </a:lnTo>
                  <a:lnTo>
                    <a:pt x="470" y="837"/>
                  </a:lnTo>
                  <a:lnTo>
                    <a:pt x="473" y="836"/>
                  </a:lnTo>
                  <a:lnTo>
                    <a:pt x="543" y="802"/>
                  </a:lnTo>
                  <a:lnTo>
                    <a:pt x="543" y="802"/>
                  </a:lnTo>
                  <a:lnTo>
                    <a:pt x="545" y="800"/>
                  </a:lnTo>
                  <a:lnTo>
                    <a:pt x="545" y="797"/>
                  </a:lnTo>
                  <a:lnTo>
                    <a:pt x="545" y="797"/>
                  </a:lnTo>
                  <a:lnTo>
                    <a:pt x="544" y="795"/>
                  </a:lnTo>
                  <a:lnTo>
                    <a:pt x="542" y="793"/>
                  </a:lnTo>
                  <a:lnTo>
                    <a:pt x="509" y="787"/>
                  </a:lnTo>
                  <a:lnTo>
                    <a:pt x="509" y="787"/>
                  </a:lnTo>
                  <a:lnTo>
                    <a:pt x="509" y="787"/>
                  </a:lnTo>
                  <a:lnTo>
                    <a:pt x="509" y="787"/>
                  </a:lnTo>
                  <a:lnTo>
                    <a:pt x="512" y="783"/>
                  </a:lnTo>
                  <a:lnTo>
                    <a:pt x="515" y="781"/>
                  </a:lnTo>
                  <a:lnTo>
                    <a:pt x="522" y="779"/>
                  </a:lnTo>
                  <a:lnTo>
                    <a:pt x="527" y="778"/>
                  </a:lnTo>
                  <a:lnTo>
                    <a:pt x="529" y="778"/>
                  </a:lnTo>
                  <a:lnTo>
                    <a:pt x="529" y="778"/>
                  </a:lnTo>
                  <a:lnTo>
                    <a:pt x="540" y="778"/>
                  </a:lnTo>
                  <a:lnTo>
                    <a:pt x="550" y="777"/>
                  </a:lnTo>
                  <a:lnTo>
                    <a:pt x="561" y="774"/>
                  </a:lnTo>
                  <a:lnTo>
                    <a:pt x="568" y="770"/>
                  </a:lnTo>
                  <a:lnTo>
                    <a:pt x="603" y="775"/>
                  </a:lnTo>
                  <a:lnTo>
                    <a:pt x="443" y="856"/>
                  </a:lnTo>
                  <a:close/>
                  <a:moveTo>
                    <a:pt x="449" y="880"/>
                  </a:moveTo>
                  <a:lnTo>
                    <a:pt x="449" y="863"/>
                  </a:lnTo>
                  <a:lnTo>
                    <a:pt x="449" y="863"/>
                  </a:lnTo>
                  <a:lnTo>
                    <a:pt x="495" y="841"/>
                  </a:lnTo>
                  <a:lnTo>
                    <a:pt x="495" y="855"/>
                  </a:lnTo>
                  <a:lnTo>
                    <a:pt x="495" y="855"/>
                  </a:lnTo>
                  <a:lnTo>
                    <a:pt x="495" y="856"/>
                  </a:lnTo>
                  <a:lnTo>
                    <a:pt x="495" y="856"/>
                  </a:lnTo>
                  <a:lnTo>
                    <a:pt x="449" y="880"/>
                  </a:lnTo>
                  <a:lnTo>
                    <a:pt x="449" y="880"/>
                  </a:lnTo>
                  <a:close/>
                  <a:moveTo>
                    <a:pt x="505" y="851"/>
                  </a:moveTo>
                  <a:lnTo>
                    <a:pt x="505" y="835"/>
                  </a:lnTo>
                  <a:lnTo>
                    <a:pt x="505" y="835"/>
                  </a:lnTo>
                  <a:lnTo>
                    <a:pt x="510" y="833"/>
                  </a:lnTo>
                  <a:lnTo>
                    <a:pt x="510" y="846"/>
                  </a:lnTo>
                  <a:lnTo>
                    <a:pt x="510" y="846"/>
                  </a:lnTo>
                  <a:lnTo>
                    <a:pt x="510" y="847"/>
                  </a:lnTo>
                  <a:lnTo>
                    <a:pt x="510" y="847"/>
                  </a:lnTo>
                  <a:lnTo>
                    <a:pt x="505" y="851"/>
                  </a:lnTo>
                  <a:lnTo>
                    <a:pt x="505" y="851"/>
                  </a:lnTo>
                  <a:close/>
                  <a:moveTo>
                    <a:pt x="520" y="843"/>
                  </a:moveTo>
                  <a:lnTo>
                    <a:pt x="520" y="828"/>
                  </a:lnTo>
                  <a:lnTo>
                    <a:pt x="520" y="828"/>
                  </a:lnTo>
                  <a:lnTo>
                    <a:pt x="520" y="828"/>
                  </a:lnTo>
                  <a:lnTo>
                    <a:pt x="520" y="828"/>
                  </a:lnTo>
                  <a:lnTo>
                    <a:pt x="525" y="825"/>
                  </a:lnTo>
                  <a:lnTo>
                    <a:pt x="525" y="837"/>
                  </a:lnTo>
                  <a:lnTo>
                    <a:pt x="525" y="837"/>
                  </a:lnTo>
                  <a:lnTo>
                    <a:pt x="525" y="840"/>
                  </a:lnTo>
                  <a:lnTo>
                    <a:pt x="525" y="840"/>
                  </a:lnTo>
                  <a:lnTo>
                    <a:pt x="520" y="843"/>
                  </a:lnTo>
                  <a:lnTo>
                    <a:pt x="520" y="843"/>
                  </a:lnTo>
                  <a:close/>
                  <a:moveTo>
                    <a:pt x="535" y="835"/>
                  </a:moveTo>
                  <a:lnTo>
                    <a:pt x="535" y="820"/>
                  </a:lnTo>
                  <a:lnTo>
                    <a:pt x="535" y="820"/>
                  </a:lnTo>
                  <a:lnTo>
                    <a:pt x="540" y="818"/>
                  </a:lnTo>
                  <a:lnTo>
                    <a:pt x="540" y="828"/>
                  </a:lnTo>
                  <a:lnTo>
                    <a:pt x="540" y="828"/>
                  </a:lnTo>
                  <a:lnTo>
                    <a:pt x="542" y="832"/>
                  </a:lnTo>
                  <a:lnTo>
                    <a:pt x="542" y="832"/>
                  </a:lnTo>
                  <a:lnTo>
                    <a:pt x="535" y="835"/>
                  </a:lnTo>
                  <a:lnTo>
                    <a:pt x="535" y="835"/>
                  </a:lnTo>
                  <a:close/>
                  <a:moveTo>
                    <a:pt x="613" y="793"/>
                  </a:moveTo>
                  <a:lnTo>
                    <a:pt x="613" y="793"/>
                  </a:lnTo>
                  <a:lnTo>
                    <a:pt x="550" y="826"/>
                  </a:lnTo>
                  <a:lnTo>
                    <a:pt x="550" y="813"/>
                  </a:lnTo>
                  <a:lnTo>
                    <a:pt x="550" y="813"/>
                  </a:lnTo>
                  <a:lnTo>
                    <a:pt x="550" y="813"/>
                  </a:lnTo>
                  <a:lnTo>
                    <a:pt x="550" y="813"/>
                  </a:lnTo>
                  <a:lnTo>
                    <a:pt x="613" y="781"/>
                  </a:lnTo>
                  <a:lnTo>
                    <a:pt x="613" y="781"/>
                  </a:lnTo>
                  <a:lnTo>
                    <a:pt x="613" y="793"/>
                  </a:lnTo>
                  <a:lnTo>
                    <a:pt x="613" y="793"/>
                  </a:lnTo>
                  <a:close/>
                  <a:moveTo>
                    <a:pt x="612" y="768"/>
                  </a:moveTo>
                  <a:lnTo>
                    <a:pt x="616" y="766"/>
                  </a:lnTo>
                  <a:lnTo>
                    <a:pt x="616" y="766"/>
                  </a:lnTo>
                  <a:lnTo>
                    <a:pt x="616" y="769"/>
                  </a:lnTo>
                  <a:lnTo>
                    <a:pt x="612" y="768"/>
                  </a:lnTo>
                  <a:close/>
                  <a:moveTo>
                    <a:pt x="612" y="759"/>
                  </a:moveTo>
                  <a:lnTo>
                    <a:pt x="612" y="759"/>
                  </a:lnTo>
                  <a:lnTo>
                    <a:pt x="609" y="750"/>
                  </a:lnTo>
                  <a:lnTo>
                    <a:pt x="606" y="741"/>
                  </a:lnTo>
                  <a:lnTo>
                    <a:pt x="601" y="732"/>
                  </a:lnTo>
                  <a:lnTo>
                    <a:pt x="596" y="723"/>
                  </a:lnTo>
                  <a:lnTo>
                    <a:pt x="584" y="707"/>
                  </a:lnTo>
                  <a:lnTo>
                    <a:pt x="576" y="695"/>
                  </a:lnTo>
                  <a:lnTo>
                    <a:pt x="576" y="695"/>
                  </a:lnTo>
                  <a:lnTo>
                    <a:pt x="594" y="691"/>
                  </a:lnTo>
                  <a:lnTo>
                    <a:pt x="594" y="691"/>
                  </a:lnTo>
                  <a:lnTo>
                    <a:pt x="597" y="690"/>
                  </a:lnTo>
                  <a:lnTo>
                    <a:pt x="598" y="688"/>
                  </a:lnTo>
                  <a:lnTo>
                    <a:pt x="598" y="688"/>
                  </a:lnTo>
                  <a:lnTo>
                    <a:pt x="603" y="693"/>
                  </a:lnTo>
                  <a:lnTo>
                    <a:pt x="608" y="700"/>
                  </a:lnTo>
                  <a:lnTo>
                    <a:pt x="613" y="708"/>
                  </a:lnTo>
                  <a:lnTo>
                    <a:pt x="617" y="717"/>
                  </a:lnTo>
                  <a:lnTo>
                    <a:pt x="625" y="736"/>
                  </a:lnTo>
                  <a:lnTo>
                    <a:pt x="630" y="754"/>
                  </a:lnTo>
                  <a:lnTo>
                    <a:pt x="630" y="754"/>
                  </a:lnTo>
                  <a:lnTo>
                    <a:pt x="612" y="759"/>
                  </a:lnTo>
                  <a:lnTo>
                    <a:pt x="612" y="759"/>
                  </a:lnTo>
                  <a:close/>
                  <a:moveTo>
                    <a:pt x="584" y="683"/>
                  </a:moveTo>
                  <a:lnTo>
                    <a:pt x="586" y="682"/>
                  </a:lnTo>
                  <a:lnTo>
                    <a:pt x="586" y="682"/>
                  </a:lnTo>
                  <a:lnTo>
                    <a:pt x="589" y="682"/>
                  </a:lnTo>
                  <a:lnTo>
                    <a:pt x="584" y="683"/>
                  </a:lnTo>
                  <a:close/>
                  <a:moveTo>
                    <a:pt x="625" y="764"/>
                  </a:moveTo>
                  <a:lnTo>
                    <a:pt x="631" y="763"/>
                  </a:lnTo>
                  <a:lnTo>
                    <a:pt x="631" y="763"/>
                  </a:lnTo>
                  <a:lnTo>
                    <a:pt x="633" y="774"/>
                  </a:lnTo>
                  <a:lnTo>
                    <a:pt x="625" y="764"/>
                  </a:lnTo>
                  <a:close/>
                  <a:moveTo>
                    <a:pt x="643" y="777"/>
                  </a:moveTo>
                  <a:lnTo>
                    <a:pt x="643" y="777"/>
                  </a:lnTo>
                  <a:lnTo>
                    <a:pt x="640" y="755"/>
                  </a:lnTo>
                  <a:lnTo>
                    <a:pt x="636" y="741"/>
                  </a:lnTo>
                  <a:lnTo>
                    <a:pt x="631" y="726"/>
                  </a:lnTo>
                  <a:lnTo>
                    <a:pt x="626" y="711"/>
                  </a:lnTo>
                  <a:lnTo>
                    <a:pt x="618" y="697"/>
                  </a:lnTo>
                  <a:lnTo>
                    <a:pt x="613" y="691"/>
                  </a:lnTo>
                  <a:lnTo>
                    <a:pt x="608" y="686"/>
                  </a:lnTo>
                  <a:lnTo>
                    <a:pt x="603" y="681"/>
                  </a:lnTo>
                  <a:lnTo>
                    <a:pt x="598" y="677"/>
                  </a:lnTo>
                  <a:lnTo>
                    <a:pt x="598" y="677"/>
                  </a:lnTo>
                  <a:lnTo>
                    <a:pt x="745" y="636"/>
                  </a:lnTo>
                  <a:lnTo>
                    <a:pt x="745" y="636"/>
                  </a:lnTo>
                  <a:lnTo>
                    <a:pt x="752" y="637"/>
                  </a:lnTo>
                  <a:lnTo>
                    <a:pt x="766" y="641"/>
                  </a:lnTo>
                  <a:lnTo>
                    <a:pt x="775" y="644"/>
                  </a:lnTo>
                  <a:lnTo>
                    <a:pt x="783" y="648"/>
                  </a:lnTo>
                  <a:lnTo>
                    <a:pt x="791" y="654"/>
                  </a:lnTo>
                  <a:lnTo>
                    <a:pt x="799" y="662"/>
                  </a:lnTo>
                  <a:lnTo>
                    <a:pt x="799" y="662"/>
                  </a:lnTo>
                  <a:lnTo>
                    <a:pt x="800" y="663"/>
                  </a:lnTo>
                  <a:lnTo>
                    <a:pt x="803" y="663"/>
                  </a:lnTo>
                  <a:lnTo>
                    <a:pt x="804" y="663"/>
                  </a:lnTo>
                  <a:lnTo>
                    <a:pt x="806" y="662"/>
                  </a:lnTo>
                  <a:lnTo>
                    <a:pt x="806" y="662"/>
                  </a:lnTo>
                  <a:lnTo>
                    <a:pt x="808" y="661"/>
                  </a:lnTo>
                  <a:lnTo>
                    <a:pt x="808" y="659"/>
                  </a:lnTo>
                  <a:lnTo>
                    <a:pt x="808" y="657"/>
                  </a:lnTo>
                  <a:lnTo>
                    <a:pt x="806" y="655"/>
                  </a:lnTo>
                  <a:lnTo>
                    <a:pt x="806" y="655"/>
                  </a:lnTo>
                  <a:lnTo>
                    <a:pt x="799" y="648"/>
                  </a:lnTo>
                  <a:lnTo>
                    <a:pt x="791" y="643"/>
                  </a:lnTo>
                  <a:lnTo>
                    <a:pt x="784" y="638"/>
                  </a:lnTo>
                  <a:lnTo>
                    <a:pt x="775" y="635"/>
                  </a:lnTo>
                  <a:lnTo>
                    <a:pt x="761" y="629"/>
                  </a:lnTo>
                  <a:lnTo>
                    <a:pt x="750" y="628"/>
                  </a:lnTo>
                  <a:lnTo>
                    <a:pt x="750" y="628"/>
                  </a:lnTo>
                  <a:lnTo>
                    <a:pt x="756" y="542"/>
                  </a:lnTo>
                  <a:lnTo>
                    <a:pt x="760" y="492"/>
                  </a:lnTo>
                  <a:lnTo>
                    <a:pt x="760" y="473"/>
                  </a:lnTo>
                  <a:lnTo>
                    <a:pt x="760" y="463"/>
                  </a:lnTo>
                  <a:lnTo>
                    <a:pt x="760" y="463"/>
                  </a:lnTo>
                  <a:lnTo>
                    <a:pt x="760" y="455"/>
                  </a:lnTo>
                  <a:lnTo>
                    <a:pt x="760" y="447"/>
                  </a:lnTo>
                  <a:lnTo>
                    <a:pt x="761" y="437"/>
                  </a:lnTo>
                  <a:lnTo>
                    <a:pt x="763" y="427"/>
                  </a:lnTo>
                  <a:lnTo>
                    <a:pt x="766" y="418"/>
                  </a:lnTo>
                  <a:lnTo>
                    <a:pt x="770" y="408"/>
                  </a:lnTo>
                  <a:lnTo>
                    <a:pt x="776" y="399"/>
                  </a:lnTo>
                  <a:lnTo>
                    <a:pt x="784" y="392"/>
                  </a:lnTo>
                  <a:lnTo>
                    <a:pt x="784" y="392"/>
                  </a:lnTo>
                  <a:lnTo>
                    <a:pt x="785" y="391"/>
                  </a:lnTo>
                  <a:lnTo>
                    <a:pt x="785" y="389"/>
                  </a:lnTo>
                  <a:lnTo>
                    <a:pt x="785" y="388"/>
                  </a:lnTo>
                  <a:lnTo>
                    <a:pt x="784" y="385"/>
                  </a:lnTo>
                  <a:lnTo>
                    <a:pt x="784" y="385"/>
                  </a:lnTo>
                  <a:lnTo>
                    <a:pt x="783" y="384"/>
                  </a:lnTo>
                  <a:lnTo>
                    <a:pt x="780" y="384"/>
                  </a:lnTo>
                  <a:lnTo>
                    <a:pt x="779" y="384"/>
                  </a:lnTo>
                  <a:lnTo>
                    <a:pt x="776" y="385"/>
                  </a:lnTo>
                  <a:lnTo>
                    <a:pt x="776" y="385"/>
                  </a:lnTo>
                  <a:lnTo>
                    <a:pt x="769" y="393"/>
                  </a:lnTo>
                  <a:lnTo>
                    <a:pt x="763" y="402"/>
                  </a:lnTo>
                  <a:lnTo>
                    <a:pt x="758" y="412"/>
                  </a:lnTo>
                  <a:lnTo>
                    <a:pt x="754" y="424"/>
                  </a:lnTo>
                  <a:lnTo>
                    <a:pt x="751" y="435"/>
                  </a:lnTo>
                  <a:lnTo>
                    <a:pt x="750" y="445"/>
                  </a:lnTo>
                  <a:lnTo>
                    <a:pt x="750" y="455"/>
                  </a:lnTo>
                  <a:lnTo>
                    <a:pt x="750" y="463"/>
                  </a:lnTo>
                  <a:lnTo>
                    <a:pt x="750" y="463"/>
                  </a:lnTo>
                  <a:lnTo>
                    <a:pt x="750" y="488"/>
                  </a:lnTo>
                  <a:lnTo>
                    <a:pt x="747" y="532"/>
                  </a:lnTo>
                  <a:lnTo>
                    <a:pt x="740" y="628"/>
                  </a:lnTo>
                  <a:lnTo>
                    <a:pt x="581" y="672"/>
                  </a:lnTo>
                  <a:lnTo>
                    <a:pt x="581" y="672"/>
                  </a:lnTo>
                  <a:lnTo>
                    <a:pt x="579" y="672"/>
                  </a:lnTo>
                  <a:lnTo>
                    <a:pt x="579" y="672"/>
                  </a:lnTo>
                  <a:lnTo>
                    <a:pt x="579" y="673"/>
                  </a:lnTo>
                  <a:lnTo>
                    <a:pt x="579" y="673"/>
                  </a:lnTo>
                  <a:lnTo>
                    <a:pt x="578" y="673"/>
                  </a:lnTo>
                  <a:lnTo>
                    <a:pt x="578" y="673"/>
                  </a:lnTo>
                  <a:lnTo>
                    <a:pt x="578" y="674"/>
                  </a:lnTo>
                  <a:lnTo>
                    <a:pt x="578" y="674"/>
                  </a:lnTo>
                  <a:lnTo>
                    <a:pt x="577" y="675"/>
                  </a:lnTo>
                  <a:lnTo>
                    <a:pt x="577" y="675"/>
                  </a:lnTo>
                  <a:lnTo>
                    <a:pt x="577" y="675"/>
                  </a:lnTo>
                  <a:lnTo>
                    <a:pt x="577" y="675"/>
                  </a:lnTo>
                  <a:lnTo>
                    <a:pt x="577" y="675"/>
                  </a:lnTo>
                  <a:lnTo>
                    <a:pt x="574" y="686"/>
                  </a:lnTo>
                  <a:lnTo>
                    <a:pt x="566" y="688"/>
                  </a:lnTo>
                  <a:lnTo>
                    <a:pt x="566" y="688"/>
                  </a:lnTo>
                  <a:lnTo>
                    <a:pt x="563" y="689"/>
                  </a:lnTo>
                  <a:lnTo>
                    <a:pt x="562" y="691"/>
                  </a:lnTo>
                  <a:lnTo>
                    <a:pt x="562" y="691"/>
                  </a:lnTo>
                  <a:lnTo>
                    <a:pt x="562" y="693"/>
                  </a:lnTo>
                  <a:lnTo>
                    <a:pt x="563" y="696"/>
                  </a:lnTo>
                  <a:lnTo>
                    <a:pt x="563" y="696"/>
                  </a:lnTo>
                  <a:lnTo>
                    <a:pt x="567" y="700"/>
                  </a:lnTo>
                  <a:lnTo>
                    <a:pt x="567" y="700"/>
                  </a:lnTo>
                  <a:lnTo>
                    <a:pt x="558" y="702"/>
                  </a:lnTo>
                  <a:lnTo>
                    <a:pt x="558" y="702"/>
                  </a:lnTo>
                  <a:lnTo>
                    <a:pt x="525" y="704"/>
                  </a:lnTo>
                  <a:lnTo>
                    <a:pt x="503" y="705"/>
                  </a:lnTo>
                  <a:lnTo>
                    <a:pt x="481" y="707"/>
                  </a:lnTo>
                  <a:lnTo>
                    <a:pt x="481" y="707"/>
                  </a:lnTo>
                  <a:lnTo>
                    <a:pt x="481" y="706"/>
                  </a:lnTo>
                  <a:lnTo>
                    <a:pt x="481" y="706"/>
                  </a:lnTo>
                  <a:lnTo>
                    <a:pt x="444" y="579"/>
                  </a:lnTo>
                  <a:lnTo>
                    <a:pt x="409" y="460"/>
                  </a:lnTo>
                  <a:lnTo>
                    <a:pt x="409" y="460"/>
                  </a:lnTo>
                  <a:lnTo>
                    <a:pt x="407" y="459"/>
                  </a:lnTo>
                  <a:lnTo>
                    <a:pt x="406" y="457"/>
                  </a:lnTo>
                  <a:lnTo>
                    <a:pt x="405" y="456"/>
                  </a:lnTo>
                  <a:lnTo>
                    <a:pt x="402" y="456"/>
                  </a:lnTo>
                  <a:lnTo>
                    <a:pt x="402" y="456"/>
                  </a:lnTo>
                  <a:lnTo>
                    <a:pt x="401" y="457"/>
                  </a:lnTo>
                  <a:lnTo>
                    <a:pt x="400" y="459"/>
                  </a:lnTo>
                  <a:lnTo>
                    <a:pt x="399" y="460"/>
                  </a:lnTo>
                  <a:lnTo>
                    <a:pt x="399" y="462"/>
                  </a:lnTo>
                  <a:lnTo>
                    <a:pt x="399" y="462"/>
                  </a:lnTo>
                  <a:lnTo>
                    <a:pt x="444" y="611"/>
                  </a:lnTo>
                  <a:lnTo>
                    <a:pt x="444" y="611"/>
                  </a:lnTo>
                  <a:lnTo>
                    <a:pt x="441" y="612"/>
                  </a:lnTo>
                  <a:lnTo>
                    <a:pt x="440" y="615"/>
                  </a:lnTo>
                  <a:lnTo>
                    <a:pt x="406" y="718"/>
                  </a:lnTo>
                  <a:lnTo>
                    <a:pt x="406" y="718"/>
                  </a:lnTo>
                  <a:lnTo>
                    <a:pt x="370" y="620"/>
                  </a:lnTo>
                  <a:lnTo>
                    <a:pt x="370" y="620"/>
                  </a:lnTo>
                  <a:lnTo>
                    <a:pt x="366" y="615"/>
                  </a:lnTo>
                  <a:lnTo>
                    <a:pt x="363" y="609"/>
                  </a:lnTo>
                  <a:lnTo>
                    <a:pt x="360" y="606"/>
                  </a:lnTo>
                  <a:lnTo>
                    <a:pt x="355" y="603"/>
                  </a:lnTo>
                  <a:lnTo>
                    <a:pt x="348" y="600"/>
                  </a:lnTo>
                  <a:lnTo>
                    <a:pt x="345" y="599"/>
                  </a:lnTo>
                  <a:lnTo>
                    <a:pt x="345" y="599"/>
                  </a:lnTo>
                  <a:lnTo>
                    <a:pt x="337" y="599"/>
                  </a:lnTo>
                  <a:lnTo>
                    <a:pt x="337" y="599"/>
                  </a:lnTo>
                  <a:lnTo>
                    <a:pt x="352" y="555"/>
                  </a:lnTo>
                  <a:lnTo>
                    <a:pt x="361" y="524"/>
                  </a:lnTo>
                  <a:lnTo>
                    <a:pt x="369" y="493"/>
                  </a:lnTo>
                  <a:lnTo>
                    <a:pt x="369" y="493"/>
                  </a:lnTo>
                  <a:lnTo>
                    <a:pt x="376" y="463"/>
                  </a:lnTo>
                  <a:lnTo>
                    <a:pt x="385" y="437"/>
                  </a:lnTo>
                  <a:lnTo>
                    <a:pt x="391" y="419"/>
                  </a:lnTo>
                  <a:lnTo>
                    <a:pt x="395" y="409"/>
                  </a:lnTo>
                  <a:lnTo>
                    <a:pt x="395" y="409"/>
                  </a:lnTo>
                  <a:lnTo>
                    <a:pt x="458" y="364"/>
                  </a:lnTo>
                  <a:lnTo>
                    <a:pt x="436" y="446"/>
                  </a:lnTo>
                  <a:lnTo>
                    <a:pt x="436" y="446"/>
                  </a:lnTo>
                  <a:lnTo>
                    <a:pt x="436" y="447"/>
                  </a:lnTo>
                  <a:lnTo>
                    <a:pt x="436" y="447"/>
                  </a:lnTo>
                  <a:lnTo>
                    <a:pt x="438" y="450"/>
                  </a:lnTo>
                  <a:lnTo>
                    <a:pt x="439" y="451"/>
                  </a:lnTo>
                  <a:lnTo>
                    <a:pt x="439" y="451"/>
                  </a:lnTo>
                  <a:lnTo>
                    <a:pt x="469" y="466"/>
                  </a:lnTo>
                  <a:lnTo>
                    <a:pt x="469" y="466"/>
                  </a:lnTo>
                  <a:lnTo>
                    <a:pt x="450" y="494"/>
                  </a:lnTo>
                  <a:lnTo>
                    <a:pt x="450" y="494"/>
                  </a:lnTo>
                  <a:lnTo>
                    <a:pt x="449" y="497"/>
                  </a:lnTo>
                  <a:lnTo>
                    <a:pt x="449" y="497"/>
                  </a:lnTo>
                  <a:lnTo>
                    <a:pt x="449" y="498"/>
                  </a:lnTo>
                  <a:lnTo>
                    <a:pt x="449" y="498"/>
                  </a:lnTo>
                  <a:lnTo>
                    <a:pt x="451" y="510"/>
                  </a:lnTo>
                  <a:lnTo>
                    <a:pt x="455" y="524"/>
                  </a:lnTo>
                  <a:lnTo>
                    <a:pt x="461" y="539"/>
                  </a:lnTo>
                  <a:lnTo>
                    <a:pt x="469" y="556"/>
                  </a:lnTo>
                  <a:lnTo>
                    <a:pt x="480" y="574"/>
                  </a:lnTo>
                  <a:lnTo>
                    <a:pt x="486" y="582"/>
                  </a:lnTo>
                  <a:lnTo>
                    <a:pt x="494" y="591"/>
                  </a:lnTo>
                  <a:lnTo>
                    <a:pt x="502" y="599"/>
                  </a:lnTo>
                  <a:lnTo>
                    <a:pt x="512" y="606"/>
                  </a:lnTo>
                  <a:lnTo>
                    <a:pt x="512" y="606"/>
                  </a:lnTo>
                  <a:lnTo>
                    <a:pt x="513" y="607"/>
                  </a:lnTo>
                  <a:lnTo>
                    <a:pt x="514" y="607"/>
                  </a:lnTo>
                  <a:lnTo>
                    <a:pt x="517" y="607"/>
                  </a:lnTo>
                  <a:lnTo>
                    <a:pt x="518" y="605"/>
                  </a:lnTo>
                  <a:lnTo>
                    <a:pt x="518" y="605"/>
                  </a:lnTo>
                  <a:lnTo>
                    <a:pt x="519" y="602"/>
                  </a:lnTo>
                  <a:lnTo>
                    <a:pt x="519" y="602"/>
                  </a:lnTo>
                  <a:lnTo>
                    <a:pt x="519" y="600"/>
                  </a:lnTo>
                  <a:lnTo>
                    <a:pt x="518" y="599"/>
                  </a:lnTo>
                  <a:lnTo>
                    <a:pt x="518" y="599"/>
                  </a:lnTo>
                  <a:lnTo>
                    <a:pt x="509" y="592"/>
                  </a:lnTo>
                  <a:lnTo>
                    <a:pt x="502" y="586"/>
                  </a:lnTo>
                  <a:lnTo>
                    <a:pt x="495" y="579"/>
                  </a:lnTo>
                  <a:lnTo>
                    <a:pt x="490" y="571"/>
                  </a:lnTo>
                  <a:lnTo>
                    <a:pt x="480" y="555"/>
                  </a:lnTo>
                  <a:lnTo>
                    <a:pt x="473" y="541"/>
                  </a:lnTo>
                  <a:lnTo>
                    <a:pt x="466" y="526"/>
                  </a:lnTo>
                  <a:lnTo>
                    <a:pt x="463" y="514"/>
                  </a:lnTo>
                  <a:lnTo>
                    <a:pt x="459" y="498"/>
                  </a:lnTo>
                  <a:lnTo>
                    <a:pt x="459" y="498"/>
                  </a:lnTo>
                  <a:lnTo>
                    <a:pt x="480" y="468"/>
                  </a:lnTo>
                  <a:lnTo>
                    <a:pt x="480" y="468"/>
                  </a:lnTo>
                  <a:lnTo>
                    <a:pt x="481" y="465"/>
                  </a:lnTo>
                  <a:lnTo>
                    <a:pt x="481" y="465"/>
                  </a:lnTo>
                  <a:lnTo>
                    <a:pt x="481" y="464"/>
                  </a:lnTo>
                  <a:lnTo>
                    <a:pt x="481" y="464"/>
                  </a:lnTo>
                  <a:lnTo>
                    <a:pt x="480" y="463"/>
                  </a:lnTo>
                  <a:lnTo>
                    <a:pt x="479" y="462"/>
                  </a:lnTo>
                  <a:lnTo>
                    <a:pt x="479" y="462"/>
                  </a:lnTo>
                  <a:lnTo>
                    <a:pt x="448" y="445"/>
                  </a:lnTo>
                  <a:lnTo>
                    <a:pt x="448" y="445"/>
                  </a:lnTo>
                  <a:lnTo>
                    <a:pt x="471" y="354"/>
                  </a:lnTo>
                  <a:lnTo>
                    <a:pt x="471" y="354"/>
                  </a:lnTo>
                  <a:lnTo>
                    <a:pt x="481" y="337"/>
                  </a:lnTo>
                  <a:lnTo>
                    <a:pt x="481" y="337"/>
                  </a:lnTo>
                  <a:lnTo>
                    <a:pt x="483" y="383"/>
                  </a:lnTo>
                  <a:lnTo>
                    <a:pt x="485" y="418"/>
                  </a:lnTo>
                  <a:lnTo>
                    <a:pt x="489" y="456"/>
                  </a:lnTo>
                  <a:lnTo>
                    <a:pt x="495" y="498"/>
                  </a:lnTo>
                  <a:lnTo>
                    <a:pt x="500" y="518"/>
                  </a:lnTo>
                  <a:lnTo>
                    <a:pt x="505" y="537"/>
                  </a:lnTo>
                  <a:lnTo>
                    <a:pt x="512" y="556"/>
                  </a:lnTo>
                  <a:lnTo>
                    <a:pt x="518" y="574"/>
                  </a:lnTo>
                  <a:lnTo>
                    <a:pt x="527" y="590"/>
                  </a:lnTo>
                  <a:lnTo>
                    <a:pt x="535" y="605"/>
                  </a:lnTo>
                  <a:lnTo>
                    <a:pt x="535" y="605"/>
                  </a:lnTo>
                  <a:lnTo>
                    <a:pt x="537" y="607"/>
                  </a:lnTo>
                  <a:lnTo>
                    <a:pt x="540" y="607"/>
                  </a:lnTo>
                  <a:lnTo>
                    <a:pt x="540" y="607"/>
                  </a:lnTo>
                  <a:lnTo>
                    <a:pt x="543" y="606"/>
                  </a:lnTo>
                  <a:lnTo>
                    <a:pt x="544" y="603"/>
                  </a:lnTo>
                  <a:lnTo>
                    <a:pt x="544" y="603"/>
                  </a:lnTo>
                  <a:lnTo>
                    <a:pt x="557" y="561"/>
                  </a:lnTo>
                  <a:lnTo>
                    <a:pt x="581" y="472"/>
                  </a:lnTo>
                  <a:lnTo>
                    <a:pt x="594" y="423"/>
                  </a:lnTo>
                  <a:lnTo>
                    <a:pt x="606" y="374"/>
                  </a:lnTo>
                  <a:lnTo>
                    <a:pt x="614" y="333"/>
                  </a:lnTo>
                  <a:lnTo>
                    <a:pt x="617" y="315"/>
                  </a:lnTo>
                  <a:lnTo>
                    <a:pt x="619" y="301"/>
                  </a:lnTo>
                  <a:lnTo>
                    <a:pt x="619" y="301"/>
                  </a:lnTo>
                  <a:lnTo>
                    <a:pt x="637" y="315"/>
                  </a:lnTo>
                  <a:lnTo>
                    <a:pt x="637" y="315"/>
                  </a:lnTo>
                  <a:lnTo>
                    <a:pt x="655" y="426"/>
                  </a:lnTo>
                  <a:lnTo>
                    <a:pt x="655" y="426"/>
                  </a:lnTo>
                  <a:lnTo>
                    <a:pt x="608" y="451"/>
                  </a:lnTo>
                  <a:lnTo>
                    <a:pt x="608" y="451"/>
                  </a:lnTo>
                  <a:lnTo>
                    <a:pt x="606" y="452"/>
                  </a:lnTo>
                  <a:lnTo>
                    <a:pt x="606" y="454"/>
                  </a:lnTo>
                  <a:lnTo>
                    <a:pt x="606" y="454"/>
                  </a:lnTo>
                  <a:lnTo>
                    <a:pt x="606" y="455"/>
                  </a:lnTo>
                  <a:lnTo>
                    <a:pt x="606" y="455"/>
                  </a:lnTo>
                  <a:lnTo>
                    <a:pt x="606" y="456"/>
                  </a:lnTo>
                  <a:lnTo>
                    <a:pt x="607" y="459"/>
                  </a:lnTo>
                  <a:lnTo>
                    <a:pt x="607" y="459"/>
                  </a:lnTo>
                  <a:lnTo>
                    <a:pt x="637" y="484"/>
                  </a:lnTo>
                  <a:lnTo>
                    <a:pt x="637" y="484"/>
                  </a:lnTo>
                  <a:lnTo>
                    <a:pt x="626" y="503"/>
                  </a:lnTo>
                  <a:lnTo>
                    <a:pt x="606" y="534"/>
                  </a:lnTo>
                  <a:lnTo>
                    <a:pt x="593" y="552"/>
                  </a:lnTo>
                  <a:lnTo>
                    <a:pt x="581" y="569"/>
                  </a:lnTo>
                  <a:lnTo>
                    <a:pt x="567" y="584"/>
                  </a:lnTo>
                  <a:lnTo>
                    <a:pt x="553" y="599"/>
                  </a:lnTo>
                  <a:lnTo>
                    <a:pt x="553" y="599"/>
                  </a:lnTo>
                  <a:lnTo>
                    <a:pt x="552" y="602"/>
                  </a:lnTo>
                  <a:lnTo>
                    <a:pt x="552" y="602"/>
                  </a:lnTo>
                  <a:lnTo>
                    <a:pt x="552" y="605"/>
                  </a:lnTo>
                  <a:lnTo>
                    <a:pt x="553" y="606"/>
                  </a:lnTo>
                  <a:lnTo>
                    <a:pt x="553" y="606"/>
                  </a:lnTo>
                  <a:lnTo>
                    <a:pt x="555" y="607"/>
                  </a:lnTo>
                  <a:lnTo>
                    <a:pt x="557" y="607"/>
                  </a:lnTo>
                  <a:lnTo>
                    <a:pt x="559" y="607"/>
                  </a:lnTo>
                  <a:lnTo>
                    <a:pt x="561" y="606"/>
                  </a:lnTo>
                  <a:lnTo>
                    <a:pt x="561" y="606"/>
                  </a:lnTo>
                  <a:lnTo>
                    <a:pt x="576" y="589"/>
                  </a:lnTo>
                  <a:lnTo>
                    <a:pt x="592" y="570"/>
                  </a:lnTo>
                  <a:lnTo>
                    <a:pt x="606" y="551"/>
                  </a:lnTo>
                  <a:lnTo>
                    <a:pt x="619" y="532"/>
                  </a:lnTo>
                  <a:lnTo>
                    <a:pt x="640" y="500"/>
                  </a:lnTo>
                  <a:lnTo>
                    <a:pt x="648" y="487"/>
                  </a:lnTo>
                  <a:lnTo>
                    <a:pt x="648" y="487"/>
                  </a:lnTo>
                  <a:lnTo>
                    <a:pt x="648" y="484"/>
                  </a:lnTo>
                  <a:lnTo>
                    <a:pt x="648" y="484"/>
                  </a:lnTo>
                  <a:lnTo>
                    <a:pt x="648" y="482"/>
                  </a:lnTo>
                  <a:lnTo>
                    <a:pt x="647" y="481"/>
                  </a:lnTo>
                  <a:lnTo>
                    <a:pt x="647" y="481"/>
                  </a:lnTo>
                  <a:lnTo>
                    <a:pt x="618" y="455"/>
                  </a:lnTo>
                  <a:lnTo>
                    <a:pt x="618" y="455"/>
                  </a:lnTo>
                  <a:lnTo>
                    <a:pt x="663" y="432"/>
                  </a:lnTo>
                  <a:lnTo>
                    <a:pt x="663" y="432"/>
                  </a:lnTo>
                  <a:lnTo>
                    <a:pt x="665" y="430"/>
                  </a:lnTo>
                  <a:lnTo>
                    <a:pt x="666" y="428"/>
                  </a:lnTo>
                  <a:lnTo>
                    <a:pt x="666" y="428"/>
                  </a:lnTo>
                  <a:lnTo>
                    <a:pt x="666" y="427"/>
                  </a:lnTo>
                  <a:lnTo>
                    <a:pt x="648" y="318"/>
                  </a:lnTo>
                  <a:lnTo>
                    <a:pt x="648" y="318"/>
                  </a:lnTo>
                  <a:lnTo>
                    <a:pt x="771" y="348"/>
                  </a:lnTo>
                  <a:lnTo>
                    <a:pt x="775" y="348"/>
                  </a:lnTo>
                  <a:lnTo>
                    <a:pt x="775" y="348"/>
                  </a:lnTo>
                  <a:lnTo>
                    <a:pt x="779" y="350"/>
                  </a:lnTo>
                  <a:lnTo>
                    <a:pt x="783" y="351"/>
                  </a:lnTo>
                  <a:lnTo>
                    <a:pt x="788" y="354"/>
                  </a:lnTo>
                  <a:lnTo>
                    <a:pt x="794" y="360"/>
                  </a:lnTo>
                  <a:lnTo>
                    <a:pt x="800" y="369"/>
                  </a:lnTo>
                  <a:lnTo>
                    <a:pt x="808" y="382"/>
                  </a:lnTo>
                  <a:lnTo>
                    <a:pt x="816" y="401"/>
                  </a:lnTo>
                  <a:lnTo>
                    <a:pt x="825" y="426"/>
                  </a:lnTo>
                  <a:lnTo>
                    <a:pt x="825" y="426"/>
                  </a:lnTo>
                  <a:lnTo>
                    <a:pt x="832" y="446"/>
                  </a:lnTo>
                  <a:lnTo>
                    <a:pt x="837" y="468"/>
                  </a:lnTo>
                  <a:lnTo>
                    <a:pt x="840" y="491"/>
                  </a:lnTo>
                  <a:lnTo>
                    <a:pt x="844" y="515"/>
                  </a:lnTo>
                  <a:lnTo>
                    <a:pt x="847" y="538"/>
                  </a:lnTo>
                  <a:lnTo>
                    <a:pt x="848" y="562"/>
                  </a:lnTo>
                  <a:lnTo>
                    <a:pt x="849" y="607"/>
                  </a:lnTo>
                  <a:lnTo>
                    <a:pt x="849" y="607"/>
                  </a:lnTo>
                  <a:lnTo>
                    <a:pt x="848" y="637"/>
                  </a:lnTo>
                  <a:lnTo>
                    <a:pt x="847" y="661"/>
                  </a:lnTo>
                  <a:lnTo>
                    <a:pt x="844" y="679"/>
                  </a:lnTo>
                  <a:lnTo>
                    <a:pt x="843" y="684"/>
                  </a:lnTo>
                  <a:lnTo>
                    <a:pt x="842" y="688"/>
                  </a:lnTo>
                  <a:lnTo>
                    <a:pt x="842" y="688"/>
                  </a:lnTo>
                  <a:lnTo>
                    <a:pt x="837" y="692"/>
                  </a:lnTo>
                  <a:lnTo>
                    <a:pt x="830" y="697"/>
                  </a:lnTo>
                  <a:lnTo>
                    <a:pt x="811" y="709"/>
                  </a:lnTo>
                  <a:lnTo>
                    <a:pt x="811" y="709"/>
                  </a:lnTo>
                  <a:lnTo>
                    <a:pt x="811" y="709"/>
                  </a:lnTo>
                  <a:lnTo>
                    <a:pt x="811" y="709"/>
                  </a:lnTo>
                  <a:lnTo>
                    <a:pt x="790" y="721"/>
                  </a:lnTo>
                  <a:lnTo>
                    <a:pt x="763" y="734"/>
                  </a:lnTo>
                  <a:lnTo>
                    <a:pt x="729" y="748"/>
                  </a:lnTo>
                  <a:lnTo>
                    <a:pt x="691" y="762"/>
                  </a:lnTo>
                  <a:lnTo>
                    <a:pt x="691" y="762"/>
                  </a:lnTo>
                  <a:lnTo>
                    <a:pt x="643" y="777"/>
                  </a:lnTo>
                  <a:lnTo>
                    <a:pt x="643" y="777"/>
                  </a:lnTo>
                  <a:close/>
                  <a:moveTo>
                    <a:pt x="682" y="774"/>
                  </a:moveTo>
                  <a:lnTo>
                    <a:pt x="694" y="771"/>
                  </a:lnTo>
                  <a:lnTo>
                    <a:pt x="694" y="771"/>
                  </a:lnTo>
                  <a:lnTo>
                    <a:pt x="731" y="757"/>
                  </a:lnTo>
                  <a:lnTo>
                    <a:pt x="763" y="744"/>
                  </a:lnTo>
                  <a:lnTo>
                    <a:pt x="789" y="732"/>
                  </a:lnTo>
                  <a:lnTo>
                    <a:pt x="810" y="720"/>
                  </a:lnTo>
                  <a:lnTo>
                    <a:pt x="820" y="793"/>
                  </a:lnTo>
                  <a:lnTo>
                    <a:pt x="682" y="774"/>
                  </a:lnTo>
                  <a:close/>
                  <a:moveTo>
                    <a:pt x="830" y="795"/>
                  </a:moveTo>
                  <a:lnTo>
                    <a:pt x="820" y="716"/>
                  </a:lnTo>
                  <a:lnTo>
                    <a:pt x="820" y="716"/>
                  </a:lnTo>
                  <a:lnTo>
                    <a:pt x="839" y="702"/>
                  </a:lnTo>
                  <a:lnTo>
                    <a:pt x="845" y="697"/>
                  </a:lnTo>
                  <a:lnTo>
                    <a:pt x="849" y="692"/>
                  </a:lnTo>
                  <a:lnTo>
                    <a:pt x="849" y="692"/>
                  </a:lnTo>
                  <a:lnTo>
                    <a:pt x="852" y="689"/>
                  </a:lnTo>
                  <a:lnTo>
                    <a:pt x="853" y="684"/>
                  </a:lnTo>
                  <a:lnTo>
                    <a:pt x="857" y="669"/>
                  </a:lnTo>
                  <a:lnTo>
                    <a:pt x="858" y="647"/>
                  </a:lnTo>
                  <a:lnTo>
                    <a:pt x="859" y="623"/>
                  </a:lnTo>
                  <a:lnTo>
                    <a:pt x="859" y="623"/>
                  </a:lnTo>
                  <a:lnTo>
                    <a:pt x="869" y="624"/>
                  </a:lnTo>
                  <a:lnTo>
                    <a:pt x="878" y="626"/>
                  </a:lnTo>
                  <a:lnTo>
                    <a:pt x="888" y="629"/>
                  </a:lnTo>
                  <a:lnTo>
                    <a:pt x="898" y="635"/>
                  </a:lnTo>
                  <a:lnTo>
                    <a:pt x="908" y="643"/>
                  </a:lnTo>
                  <a:lnTo>
                    <a:pt x="913" y="647"/>
                  </a:lnTo>
                  <a:lnTo>
                    <a:pt x="917" y="653"/>
                  </a:lnTo>
                  <a:lnTo>
                    <a:pt x="921" y="659"/>
                  </a:lnTo>
                  <a:lnTo>
                    <a:pt x="924" y="666"/>
                  </a:lnTo>
                  <a:lnTo>
                    <a:pt x="924" y="666"/>
                  </a:lnTo>
                  <a:lnTo>
                    <a:pt x="929" y="683"/>
                  </a:lnTo>
                  <a:lnTo>
                    <a:pt x="933" y="702"/>
                  </a:lnTo>
                  <a:lnTo>
                    <a:pt x="937" y="724"/>
                  </a:lnTo>
                  <a:lnTo>
                    <a:pt x="939" y="746"/>
                  </a:lnTo>
                  <a:lnTo>
                    <a:pt x="943" y="787"/>
                  </a:lnTo>
                  <a:lnTo>
                    <a:pt x="946" y="811"/>
                  </a:lnTo>
                  <a:lnTo>
                    <a:pt x="830" y="7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grpSp>
      <p:sp>
        <p:nvSpPr>
          <p:cNvPr id="117" name="円/楕円 116"/>
          <p:cNvSpPr/>
          <p:nvPr/>
        </p:nvSpPr>
        <p:spPr>
          <a:xfrm>
            <a:off x="1831436" y="3145847"/>
            <a:ext cx="958931" cy="52928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846" b="1" dirty="0">
              <a:latin typeface="Calibri" panose="020F0502020204030204" pitchFamily="34" charset="0"/>
              <a:cs typeface="Calibri" panose="020F0502020204030204" pitchFamily="34" charset="0"/>
            </a:endParaRPr>
          </a:p>
        </p:txBody>
      </p:sp>
      <p:cxnSp>
        <p:nvCxnSpPr>
          <p:cNvPr id="118" name="直線コネクタ 117"/>
          <p:cNvCxnSpPr/>
          <p:nvPr/>
        </p:nvCxnSpPr>
        <p:spPr>
          <a:xfrm>
            <a:off x="2688280" y="3590104"/>
            <a:ext cx="459604" cy="126394"/>
          </a:xfrm>
          <a:prstGeom prst="line">
            <a:avLst/>
          </a:prstGeom>
          <a:noFill/>
          <a:ln w="50800">
            <a:solidFill>
              <a:srgbClr val="FFC000"/>
            </a:solidFill>
            <a:round/>
            <a:headEnd/>
            <a:tailEnd/>
          </a:ln>
          <a:effectLst>
            <a:outerShdw blurRad="50800" dist="38100" dir="2700000" algn="tl" rotWithShape="0">
              <a:prstClr val="black">
                <a:alpha val="40000"/>
              </a:prstClr>
            </a:outerShdw>
          </a:effectLst>
        </p:spPr>
      </p:cxnSp>
      <p:cxnSp>
        <p:nvCxnSpPr>
          <p:cNvPr id="119" name="直線コネクタ 118"/>
          <p:cNvCxnSpPr/>
          <p:nvPr/>
        </p:nvCxnSpPr>
        <p:spPr>
          <a:xfrm flipV="1">
            <a:off x="6039058" y="3552606"/>
            <a:ext cx="608653" cy="170811"/>
          </a:xfrm>
          <a:prstGeom prst="line">
            <a:avLst/>
          </a:prstGeom>
          <a:noFill/>
          <a:ln w="50800">
            <a:solidFill>
              <a:srgbClr val="FFC000"/>
            </a:solidFill>
            <a:round/>
            <a:headEnd/>
            <a:tailEnd/>
          </a:ln>
          <a:effectLst>
            <a:outerShdw blurRad="50800" dist="38100" dir="2700000" algn="tl" rotWithShape="0">
              <a:prstClr val="black">
                <a:alpha val="40000"/>
              </a:prstClr>
            </a:outerShdw>
          </a:effectLst>
        </p:spPr>
      </p:cxnSp>
      <p:cxnSp>
        <p:nvCxnSpPr>
          <p:cNvPr id="120" name="直線コネクタ 119"/>
          <p:cNvCxnSpPr/>
          <p:nvPr/>
        </p:nvCxnSpPr>
        <p:spPr>
          <a:xfrm flipV="1">
            <a:off x="2289705" y="4656229"/>
            <a:ext cx="568746" cy="143694"/>
          </a:xfrm>
          <a:prstGeom prst="line">
            <a:avLst/>
          </a:prstGeom>
          <a:noFill/>
          <a:ln w="50800">
            <a:solidFill>
              <a:srgbClr val="FFC000"/>
            </a:solidFill>
            <a:round/>
            <a:headEnd/>
            <a:tailEnd/>
          </a:ln>
          <a:effectLst>
            <a:outerShdw blurRad="50800" dist="38100" dir="2700000" algn="tl" rotWithShape="0">
              <a:prstClr val="black">
                <a:alpha val="40000"/>
              </a:prstClr>
            </a:outerShdw>
          </a:effectLst>
        </p:spPr>
      </p:cxnSp>
      <p:grpSp>
        <p:nvGrpSpPr>
          <p:cNvPr id="121" name="Group 45"/>
          <p:cNvGrpSpPr>
            <a:grpSpLocks/>
          </p:cNvGrpSpPr>
          <p:nvPr/>
        </p:nvGrpSpPr>
        <p:grpSpPr bwMode="auto">
          <a:xfrm>
            <a:off x="1819138" y="3538296"/>
            <a:ext cx="5566374" cy="1266025"/>
            <a:chOff x="1878" y="2766"/>
            <a:chExt cx="680" cy="1043"/>
          </a:xfrm>
          <a:effectLst>
            <a:outerShdw blurRad="50800" dist="38100" dir="2700000" algn="tl" rotWithShape="0">
              <a:prstClr val="black">
                <a:alpha val="40000"/>
              </a:prstClr>
            </a:outerShdw>
          </a:effectLst>
        </p:grpSpPr>
        <p:sp>
          <p:nvSpPr>
            <p:cNvPr id="122" name="Oval 46"/>
            <p:cNvSpPr>
              <a:spLocks noChangeArrowheads="1"/>
            </p:cNvSpPr>
            <p:nvPr/>
          </p:nvSpPr>
          <p:spPr bwMode="auto">
            <a:xfrm>
              <a:off x="1878" y="2766"/>
              <a:ext cx="680" cy="1043"/>
            </a:xfrm>
            <a:prstGeom prst="ellipse">
              <a:avLst/>
            </a:prstGeom>
            <a:noFill/>
            <a:ln w="50800" algn="ctr">
              <a:solidFill>
                <a:srgbClr val="FFC000"/>
              </a:solidFill>
              <a:round/>
              <a:headEnd/>
              <a:tailEnd/>
            </a:ln>
          </p:spPr>
          <p:txBody>
            <a:bodyPr vert="eaVert" wrap="none" anchor="ctr"/>
            <a:lstStyle/>
            <a:p>
              <a:endParaRPr lang="ja-JP" altLang="en-US" sz="923" b="1" dirty="0">
                <a:latin typeface="Calibri" panose="020F0502020204030204" pitchFamily="34" charset="0"/>
                <a:cs typeface="Calibri" panose="020F0502020204030204" pitchFamily="34" charset="0"/>
              </a:endParaRPr>
            </a:p>
          </p:txBody>
        </p:sp>
        <p:sp>
          <p:nvSpPr>
            <p:cNvPr id="123" name="Line 47"/>
            <p:cNvSpPr>
              <a:spLocks noChangeShapeType="1"/>
            </p:cNvSpPr>
            <p:nvPr/>
          </p:nvSpPr>
          <p:spPr bwMode="auto">
            <a:xfrm>
              <a:off x="2015" y="2861"/>
              <a:ext cx="404" cy="842"/>
            </a:xfrm>
            <a:prstGeom prst="line">
              <a:avLst/>
            </a:prstGeom>
            <a:noFill/>
            <a:ln w="50800">
              <a:solidFill>
                <a:srgbClr val="FFC000"/>
              </a:solidFill>
              <a:round/>
              <a:headEnd/>
              <a:tailEnd/>
            </a:ln>
          </p:spPr>
          <p:txBody>
            <a:bodyPr vert="eaVert" wrap="none" anchor="ctr" anchorCtr="1"/>
            <a:lstStyle/>
            <a:p>
              <a:endParaRPr lang="ja-JP" altLang="en-US" sz="923" b="1" dirty="0">
                <a:latin typeface="Calibri" panose="020F0502020204030204" pitchFamily="34" charset="0"/>
                <a:cs typeface="Calibri" panose="020F0502020204030204" pitchFamily="34" charset="0"/>
              </a:endParaRPr>
            </a:p>
          </p:txBody>
        </p:sp>
        <p:sp>
          <p:nvSpPr>
            <p:cNvPr id="124" name="Line 48"/>
            <p:cNvSpPr>
              <a:spLocks noChangeShapeType="1"/>
            </p:cNvSpPr>
            <p:nvPr/>
          </p:nvSpPr>
          <p:spPr bwMode="auto">
            <a:xfrm flipH="1">
              <a:off x="2001" y="2872"/>
              <a:ext cx="416" cy="814"/>
            </a:xfrm>
            <a:prstGeom prst="line">
              <a:avLst/>
            </a:prstGeom>
            <a:noFill/>
            <a:ln w="50800">
              <a:solidFill>
                <a:srgbClr val="FFC000"/>
              </a:solidFill>
              <a:round/>
              <a:headEnd/>
              <a:tailEnd/>
            </a:ln>
          </p:spPr>
          <p:txBody>
            <a:bodyPr vert="eaVert" wrap="none" anchor="ctr" anchorCtr="1"/>
            <a:lstStyle/>
            <a:p>
              <a:endParaRPr lang="ja-JP" altLang="en-US" sz="923" b="1" dirty="0">
                <a:latin typeface="Calibri" panose="020F0502020204030204" pitchFamily="34" charset="0"/>
                <a:cs typeface="Calibri" panose="020F0502020204030204" pitchFamily="34" charset="0"/>
              </a:endParaRPr>
            </a:p>
          </p:txBody>
        </p:sp>
      </p:grpSp>
      <p:pic>
        <p:nvPicPr>
          <p:cNvPr id="125" name="Picture 124" descr="CSBL005"/>
          <p:cNvPicPr>
            <a:picLocks noChangeAspect="1" noChangeArrowheads="1"/>
          </p:cNvPicPr>
          <p:nvPr/>
        </p:nvPicPr>
        <p:blipFill>
          <a:blip r:embed="rId3" cstate="print"/>
          <a:srcRect/>
          <a:stretch>
            <a:fillRect/>
          </a:stretch>
        </p:blipFill>
        <p:spPr bwMode="auto">
          <a:xfrm>
            <a:off x="3282934" y="3279480"/>
            <a:ext cx="2624090" cy="544662"/>
          </a:xfrm>
          <a:prstGeom prst="rect">
            <a:avLst/>
          </a:prstGeom>
          <a:noFill/>
          <a:ln w="9525">
            <a:noFill/>
            <a:miter lim="800000"/>
            <a:headEnd/>
            <a:tailEnd/>
          </a:ln>
        </p:spPr>
      </p:pic>
      <p:cxnSp>
        <p:nvCxnSpPr>
          <p:cNvPr id="126" name="直線コネクタ 125"/>
          <p:cNvCxnSpPr/>
          <p:nvPr/>
        </p:nvCxnSpPr>
        <p:spPr>
          <a:xfrm>
            <a:off x="6260212" y="4685892"/>
            <a:ext cx="598098" cy="219934"/>
          </a:xfrm>
          <a:prstGeom prst="line">
            <a:avLst/>
          </a:prstGeom>
          <a:noFill/>
          <a:ln w="50800">
            <a:solidFill>
              <a:srgbClr val="FFC000"/>
            </a:solidFill>
            <a:round/>
            <a:headEnd/>
            <a:tailEnd/>
          </a:ln>
          <a:effectLst>
            <a:outerShdw blurRad="50800" dist="38100" dir="2700000" algn="tl" rotWithShape="0">
              <a:prstClr val="black">
                <a:alpha val="40000"/>
              </a:prstClr>
            </a:outerShdw>
          </a:effectLst>
        </p:spPr>
      </p:cxnSp>
      <p:grpSp>
        <p:nvGrpSpPr>
          <p:cNvPr id="127" name="グループ化 220"/>
          <p:cNvGrpSpPr/>
          <p:nvPr/>
        </p:nvGrpSpPr>
        <p:grpSpPr>
          <a:xfrm>
            <a:off x="4644780" y="3727812"/>
            <a:ext cx="1810823" cy="620578"/>
            <a:chOff x="2486990" y="4785906"/>
            <a:chExt cx="1400924" cy="599267"/>
          </a:xfrm>
        </p:grpSpPr>
        <p:pic>
          <p:nvPicPr>
            <p:cNvPr id="128" name="Picture 12" descr="mcna0670"/>
            <p:cNvPicPr>
              <a:picLocks noChangeAspect="1" noChangeArrowheads="1"/>
            </p:cNvPicPr>
            <p:nvPr/>
          </p:nvPicPr>
          <p:blipFill>
            <a:blip r:embed="rId4" cstate="print"/>
            <a:srcRect/>
            <a:stretch>
              <a:fillRect/>
            </a:stretch>
          </p:blipFill>
          <p:spPr bwMode="auto">
            <a:xfrm>
              <a:off x="2486990" y="4785906"/>
              <a:ext cx="597894" cy="422431"/>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129" name="Picture 12" descr="mcna0670"/>
            <p:cNvPicPr>
              <a:picLocks noChangeAspect="1" noChangeArrowheads="1"/>
            </p:cNvPicPr>
            <p:nvPr/>
          </p:nvPicPr>
          <p:blipFill>
            <a:blip r:embed="rId4" cstate="print"/>
            <a:srcRect/>
            <a:stretch>
              <a:fillRect/>
            </a:stretch>
          </p:blipFill>
          <p:spPr bwMode="auto">
            <a:xfrm>
              <a:off x="2734911" y="4837641"/>
              <a:ext cx="617700" cy="434471"/>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130" name="Picture 12" descr="mcna0670"/>
            <p:cNvPicPr>
              <a:picLocks noChangeAspect="1" noChangeArrowheads="1"/>
            </p:cNvPicPr>
            <p:nvPr/>
          </p:nvPicPr>
          <p:blipFill>
            <a:blip r:embed="rId4" cstate="print"/>
            <a:srcRect/>
            <a:stretch>
              <a:fillRect/>
            </a:stretch>
          </p:blipFill>
          <p:spPr bwMode="auto">
            <a:xfrm>
              <a:off x="3013050" y="4897846"/>
              <a:ext cx="564804" cy="448933"/>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131" name="Picture 12" descr="mcna0670"/>
            <p:cNvPicPr>
              <a:picLocks noChangeAspect="1" noChangeArrowheads="1"/>
            </p:cNvPicPr>
            <p:nvPr/>
          </p:nvPicPr>
          <p:blipFill>
            <a:blip r:embed="rId4" cstate="print"/>
            <a:srcRect/>
            <a:stretch>
              <a:fillRect/>
            </a:stretch>
          </p:blipFill>
          <p:spPr bwMode="auto">
            <a:xfrm>
              <a:off x="3295771" y="4955299"/>
              <a:ext cx="592143" cy="429874"/>
            </a:xfrm>
            <a:prstGeom prst="rect">
              <a:avLst/>
            </a:prstGeom>
            <a:noFill/>
            <a:ln w="9525">
              <a:noFill/>
              <a:miter lim="800000"/>
              <a:headEnd/>
              <a:tailEnd/>
            </a:ln>
            <a:effectLst>
              <a:outerShdw blurRad="50800" dist="38100" dir="5400000" algn="t" rotWithShape="0">
                <a:prstClr val="black">
                  <a:alpha val="40000"/>
                </a:prstClr>
              </a:outerShdw>
            </a:effectLst>
          </p:spPr>
        </p:pic>
      </p:grpSp>
      <p:sp>
        <p:nvSpPr>
          <p:cNvPr id="132" name="Rectangle 316"/>
          <p:cNvSpPr>
            <a:spLocks noChangeArrowheads="1"/>
          </p:cNvSpPr>
          <p:nvPr/>
        </p:nvSpPr>
        <p:spPr bwMode="gray">
          <a:xfrm>
            <a:off x="1246636" y="5633443"/>
            <a:ext cx="1079706" cy="433876"/>
          </a:xfrm>
          <a:prstGeom prst="rect">
            <a:avLst/>
          </a:prstGeom>
          <a:noFill/>
          <a:ln w="9525" algn="ctr">
            <a:noFill/>
            <a:miter lim="800000"/>
            <a:headEnd/>
            <a:tailEnd/>
          </a:ln>
        </p:spPr>
        <p:txBody>
          <a:bodyPr wrap="none" lIns="88414" tIns="44207" rIns="88414" bIns="44207" anchor="ctr"/>
          <a:lstStyle/>
          <a:p>
            <a:pPr algn="ctr"/>
            <a:endParaRPr lang="en-US" altLang="ja-JP" sz="969" b="1" dirty="0">
              <a:latin typeface="Calibri" panose="020F0502020204030204" pitchFamily="34" charset="0"/>
              <a:cs typeface="Calibri" panose="020F0502020204030204" pitchFamily="34" charset="0"/>
            </a:endParaRPr>
          </a:p>
        </p:txBody>
      </p:sp>
      <p:grpSp>
        <p:nvGrpSpPr>
          <p:cNvPr id="133" name="Group 50"/>
          <p:cNvGrpSpPr>
            <a:grpSpLocks noChangeAspect="1"/>
          </p:cNvGrpSpPr>
          <p:nvPr/>
        </p:nvGrpSpPr>
        <p:grpSpPr bwMode="auto">
          <a:xfrm flipH="1">
            <a:off x="1499986" y="4897552"/>
            <a:ext cx="1043850" cy="890012"/>
            <a:chOff x="1606" y="3886"/>
            <a:chExt cx="352" cy="352"/>
          </a:xfrm>
          <a:scene3d>
            <a:camera prst="orthographicFront">
              <a:rot lat="0" lon="300000" rev="0"/>
            </a:camera>
            <a:lightRig rig="threePt" dir="t"/>
          </a:scene3d>
        </p:grpSpPr>
        <p:sp>
          <p:nvSpPr>
            <p:cNvPr id="134" name="AutoShape 49"/>
            <p:cNvSpPr>
              <a:spLocks noChangeAspect="1" noChangeArrowheads="1" noTextEdit="1"/>
            </p:cNvSpPr>
            <p:nvPr/>
          </p:nvSpPr>
          <p:spPr bwMode="auto">
            <a:xfrm>
              <a:off x="1606" y="3886"/>
              <a:ext cx="35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35" name="Freeform 51"/>
            <p:cNvSpPr>
              <a:spLocks/>
            </p:cNvSpPr>
            <p:nvPr/>
          </p:nvSpPr>
          <p:spPr bwMode="auto">
            <a:xfrm>
              <a:off x="1606" y="4108"/>
              <a:ext cx="352" cy="130"/>
            </a:xfrm>
            <a:custGeom>
              <a:avLst/>
              <a:gdLst>
                <a:gd name="T0" fmla="*/ 1055 w 1055"/>
                <a:gd name="T1" fmla="*/ 125 h 390"/>
                <a:gd name="T2" fmla="*/ 263 w 1055"/>
                <a:gd name="T3" fmla="*/ 0 h 390"/>
                <a:gd name="T4" fmla="*/ 0 w 1055"/>
                <a:gd name="T5" fmla="*/ 222 h 390"/>
                <a:gd name="T6" fmla="*/ 954 w 1055"/>
                <a:gd name="T7" fmla="*/ 390 h 390"/>
                <a:gd name="T8" fmla="*/ 1055 w 1055"/>
                <a:gd name="T9" fmla="*/ 125 h 390"/>
              </a:gdLst>
              <a:ahLst/>
              <a:cxnLst>
                <a:cxn ang="0">
                  <a:pos x="T0" y="T1"/>
                </a:cxn>
                <a:cxn ang="0">
                  <a:pos x="T2" y="T3"/>
                </a:cxn>
                <a:cxn ang="0">
                  <a:pos x="T4" y="T5"/>
                </a:cxn>
                <a:cxn ang="0">
                  <a:pos x="T6" y="T7"/>
                </a:cxn>
                <a:cxn ang="0">
                  <a:pos x="T8" y="T9"/>
                </a:cxn>
              </a:cxnLst>
              <a:rect l="0" t="0" r="r" b="b"/>
              <a:pathLst>
                <a:path w="1055" h="390">
                  <a:moveTo>
                    <a:pt x="1055" y="125"/>
                  </a:moveTo>
                  <a:lnTo>
                    <a:pt x="263" y="0"/>
                  </a:lnTo>
                  <a:lnTo>
                    <a:pt x="0" y="222"/>
                  </a:lnTo>
                  <a:lnTo>
                    <a:pt x="954" y="390"/>
                  </a:lnTo>
                  <a:lnTo>
                    <a:pt x="1055" y="125"/>
                  </a:lnTo>
                  <a:close/>
                </a:path>
              </a:pathLst>
            </a:custGeom>
            <a:solidFill>
              <a:srgbClr val="D0B0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36" name="Freeform 52"/>
            <p:cNvSpPr>
              <a:spLocks/>
            </p:cNvSpPr>
            <p:nvPr/>
          </p:nvSpPr>
          <p:spPr bwMode="auto">
            <a:xfrm>
              <a:off x="1781" y="4141"/>
              <a:ext cx="128" cy="63"/>
            </a:xfrm>
            <a:custGeom>
              <a:avLst/>
              <a:gdLst>
                <a:gd name="T0" fmla="*/ 192 w 384"/>
                <a:gd name="T1" fmla="*/ 0 h 188"/>
                <a:gd name="T2" fmla="*/ 3 w 384"/>
                <a:gd name="T3" fmla="*/ 111 h 188"/>
                <a:gd name="T4" fmla="*/ 16 w 384"/>
                <a:gd name="T5" fmla="*/ 112 h 188"/>
                <a:gd name="T6" fmla="*/ 4 w 384"/>
                <a:gd name="T7" fmla="*/ 124 h 188"/>
                <a:gd name="T8" fmla="*/ 13 w 384"/>
                <a:gd name="T9" fmla="*/ 129 h 188"/>
                <a:gd name="T10" fmla="*/ 0 w 384"/>
                <a:gd name="T11" fmla="*/ 142 h 188"/>
                <a:gd name="T12" fmla="*/ 200 w 384"/>
                <a:gd name="T13" fmla="*/ 188 h 188"/>
                <a:gd name="T14" fmla="*/ 382 w 384"/>
                <a:gd name="T15" fmla="*/ 58 h 188"/>
                <a:gd name="T16" fmla="*/ 377 w 384"/>
                <a:gd name="T17" fmla="*/ 52 h 188"/>
                <a:gd name="T18" fmla="*/ 384 w 384"/>
                <a:gd name="T19" fmla="*/ 47 h 188"/>
                <a:gd name="T20" fmla="*/ 358 w 384"/>
                <a:gd name="T21" fmla="*/ 39 h 188"/>
                <a:gd name="T22" fmla="*/ 371 w 384"/>
                <a:gd name="T23" fmla="*/ 25 h 188"/>
                <a:gd name="T24" fmla="*/ 192 w 384"/>
                <a:gd name="T25"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4" h="188">
                  <a:moveTo>
                    <a:pt x="192" y="0"/>
                  </a:moveTo>
                  <a:lnTo>
                    <a:pt x="3" y="111"/>
                  </a:lnTo>
                  <a:lnTo>
                    <a:pt x="16" y="112"/>
                  </a:lnTo>
                  <a:lnTo>
                    <a:pt x="4" y="124"/>
                  </a:lnTo>
                  <a:lnTo>
                    <a:pt x="13" y="129"/>
                  </a:lnTo>
                  <a:lnTo>
                    <a:pt x="0" y="142"/>
                  </a:lnTo>
                  <a:lnTo>
                    <a:pt x="200" y="188"/>
                  </a:lnTo>
                  <a:lnTo>
                    <a:pt x="382" y="58"/>
                  </a:lnTo>
                  <a:lnTo>
                    <a:pt x="377" y="52"/>
                  </a:lnTo>
                  <a:lnTo>
                    <a:pt x="384" y="47"/>
                  </a:lnTo>
                  <a:lnTo>
                    <a:pt x="358" y="39"/>
                  </a:lnTo>
                  <a:lnTo>
                    <a:pt x="371" y="25"/>
                  </a:lnTo>
                  <a:lnTo>
                    <a:pt x="1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37" name="Freeform 53"/>
            <p:cNvSpPr>
              <a:spLocks/>
            </p:cNvSpPr>
            <p:nvPr/>
          </p:nvSpPr>
          <p:spPr bwMode="auto">
            <a:xfrm>
              <a:off x="1669" y="4120"/>
              <a:ext cx="149" cy="45"/>
            </a:xfrm>
            <a:custGeom>
              <a:avLst/>
              <a:gdLst>
                <a:gd name="T0" fmla="*/ 0 w 447"/>
                <a:gd name="T1" fmla="*/ 102 h 134"/>
                <a:gd name="T2" fmla="*/ 143 w 447"/>
                <a:gd name="T3" fmla="*/ 0 h 134"/>
                <a:gd name="T4" fmla="*/ 447 w 447"/>
                <a:gd name="T5" fmla="*/ 45 h 134"/>
                <a:gd name="T6" fmla="*/ 290 w 447"/>
                <a:gd name="T7" fmla="*/ 134 h 134"/>
                <a:gd name="T8" fmla="*/ 0 w 447"/>
                <a:gd name="T9" fmla="*/ 102 h 134"/>
              </a:gdLst>
              <a:ahLst/>
              <a:cxnLst>
                <a:cxn ang="0">
                  <a:pos x="T0" y="T1"/>
                </a:cxn>
                <a:cxn ang="0">
                  <a:pos x="T2" y="T3"/>
                </a:cxn>
                <a:cxn ang="0">
                  <a:pos x="T4" y="T5"/>
                </a:cxn>
                <a:cxn ang="0">
                  <a:pos x="T6" y="T7"/>
                </a:cxn>
                <a:cxn ang="0">
                  <a:pos x="T8" y="T9"/>
                </a:cxn>
              </a:cxnLst>
              <a:rect l="0" t="0" r="r" b="b"/>
              <a:pathLst>
                <a:path w="447" h="134">
                  <a:moveTo>
                    <a:pt x="0" y="102"/>
                  </a:moveTo>
                  <a:lnTo>
                    <a:pt x="143" y="0"/>
                  </a:lnTo>
                  <a:lnTo>
                    <a:pt x="447" y="45"/>
                  </a:lnTo>
                  <a:lnTo>
                    <a:pt x="290" y="134"/>
                  </a:lnTo>
                  <a:lnTo>
                    <a:pt x="0" y="102"/>
                  </a:lnTo>
                  <a:close/>
                </a:path>
              </a:pathLst>
            </a:custGeom>
            <a:solidFill>
              <a:srgbClr val="8585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38" name="Freeform 54"/>
            <p:cNvSpPr>
              <a:spLocks/>
            </p:cNvSpPr>
            <p:nvPr/>
          </p:nvSpPr>
          <p:spPr bwMode="auto">
            <a:xfrm>
              <a:off x="1765" y="4135"/>
              <a:ext cx="52" cy="39"/>
            </a:xfrm>
            <a:custGeom>
              <a:avLst/>
              <a:gdLst>
                <a:gd name="T0" fmla="*/ 156 w 157"/>
                <a:gd name="T1" fmla="*/ 0 h 118"/>
                <a:gd name="T2" fmla="*/ 0 w 157"/>
                <a:gd name="T3" fmla="*/ 94 h 118"/>
                <a:gd name="T4" fmla="*/ 1 w 157"/>
                <a:gd name="T5" fmla="*/ 118 h 118"/>
                <a:gd name="T6" fmla="*/ 157 w 157"/>
                <a:gd name="T7" fmla="*/ 25 h 118"/>
                <a:gd name="T8" fmla="*/ 156 w 157"/>
                <a:gd name="T9" fmla="*/ 0 h 118"/>
              </a:gdLst>
              <a:ahLst/>
              <a:cxnLst>
                <a:cxn ang="0">
                  <a:pos x="T0" y="T1"/>
                </a:cxn>
                <a:cxn ang="0">
                  <a:pos x="T2" y="T3"/>
                </a:cxn>
                <a:cxn ang="0">
                  <a:pos x="T4" y="T5"/>
                </a:cxn>
                <a:cxn ang="0">
                  <a:pos x="T6" y="T7"/>
                </a:cxn>
                <a:cxn ang="0">
                  <a:pos x="T8" y="T9"/>
                </a:cxn>
              </a:cxnLst>
              <a:rect l="0" t="0" r="r" b="b"/>
              <a:pathLst>
                <a:path w="157" h="118">
                  <a:moveTo>
                    <a:pt x="156" y="0"/>
                  </a:moveTo>
                  <a:lnTo>
                    <a:pt x="0" y="94"/>
                  </a:lnTo>
                  <a:lnTo>
                    <a:pt x="1" y="118"/>
                  </a:lnTo>
                  <a:lnTo>
                    <a:pt x="157" y="25"/>
                  </a:lnTo>
                  <a:lnTo>
                    <a:pt x="15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39" name="Freeform 55"/>
            <p:cNvSpPr>
              <a:spLocks/>
            </p:cNvSpPr>
            <p:nvPr/>
          </p:nvSpPr>
          <p:spPr bwMode="auto">
            <a:xfrm>
              <a:off x="1668" y="4154"/>
              <a:ext cx="97" cy="21"/>
            </a:xfrm>
            <a:custGeom>
              <a:avLst/>
              <a:gdLst>
                <a:gd name="T0" fmla="*/ 292 w 293"/>
                <a:gd name="T1" fmla="*/ 36 h 62"/>
                <a:gd name="T2" fmla="*/ 0 w 293"/>
                <a:gd name="T3" fmla="*/ 0 h 62"/>
                <a:gd name="T4" fmla="*/ 0 w 293"/>
                <a:gd name="T5" fmla="*/ 26 h 62"/>
                <a:gd name="T6" fmla="*/ 292 w 293"/>
                <a:gd name="T7" fmla="*/ 62 h 62"/>
                <a:gd name="T8" fmla="*/ 293 w 293"/>
                <a:gd name="T9" fmla="*/ 60 h 62"/>
                <a:gd name="T10" fmla="*/ 292 w 293"/>
                <a:gd name="T11" fmla="*/ 36 h 62"/>
                <a:gd name="T12" fmla="*/ 292 w 293"/>
                <a:gd name="T13" fmla="*/ 36 h 62"/>
              </a:gdLst>
              <a:ahLst/>
              <a:cxnLst>
                <a:cxn ang="0">
                  <a:pos x="T0" y="T1"/>
                </a:cxn>
                <a:cxn ang="0">
                  <a:pos x="T2" y="T3"/>
                </a:cxn>
                <a:cxn ang="0">
                  <a:pos x="T4" y="T5"/>
                </a:cxn>
                <a:cxn ang="0">
                  <a:pos x="T6" y="T7"/>
                </a:cxn>
                <a:cxn ang="0">
                  <a:pos x="T8" y="T9"/>
                </a:cxn>
                <a:cxn ang="0">
                  <a:pos x="T10" y="T11"/>
                </a:cxn>
                <a:cxn ang="0">
                  <a:pos x="T12" y="T13"/>
                </a:cxn>
              </a:cxnLst>
              <a:rect l="0" t="0" r="r" b="b"/>
              <a:pathLst>
                <a:path w="293" h="62">
                  <a:moveTo>
                    <a:pt x="292" y="36"/>
                  </a:moveTo>
                  <a:lnTo>
                    <a:pt x="0" y="0"/>
                  </a:lnTo>
                  <a:lnTo>
                    <a:pt x="0" y="26"/>
                  </a:lnTo>
                  <a:lnTo>
                    <a:pt x="292" y="62"/>
                  </a:lnTo>
                  <a:lnTo>
                    <a:pt x="293" y="60"/>
                  </a:lnTo>
                  <a:lnTo>
                    <a:pt x="292" y="36"/>
                  </a:lnTo>
                  <a:lnTo>
                    <a:pt x="292" y="3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40" name="Freeform 56"/>
            <p:cNvSpPr>
              <a:spLocks/>
            </p:cNvSpPr>
            <p:nvPr/>
          </p:nvSpPr>
          <p:spPr bwMode="auto">
            <a:xfrm>
              <a:off x="1636" y="4071"/>
              <a:ext cx="131" cy="90"/>
            </a:xfrm>
            <a:custGeom>
              <a:avLst/>
              <a:gdLst>
                <a:gd name="T0" fmla="*/ 0 w 394"/>
                <a:gd name="T1" fmla="*/ 17 h 269"/>
                <a:gd name="T2" fmla="*/ 94 w 394"/>
                <a:gd name="T3" fmla="*/ 233 h 269"/>
                <a:gd name="T4" fmla="*/ 386 w 394"/>
                <a:gd name="T5" fmla="*/ 269 h 269"/>
                <a:gd name="T6" fmla="*/ 386 w 394"/>
                <a:gd name="T7" fmla="*/ 269 h 269"/>
                <a:gd name="T8" fmla="*/ 387 w 394"/>
                <a:gd name="T9" fmla="*/ 268 h 269"/>
                <a:gd name="T10" fmla="*/ 391 w 394"/>
                <a:gd name="T11" fmla="*/ 263 h 269"/>
                <a:gd name="T12" fmla="*/ 392 w 394"/>
                <a:gd name="T13" fmla="*/ 260 h 269"/>
                <a:gd name="T14" fmla="*/ 394 w 394"/>
                <a:gd name="T15" fmla="*/ 257 h 269"/>
                <a:gd name="T16" fmla="*/ 394 w 394"/>
                <a:gd name="T17" fmla="*/ 251 h 269"/>
                <a:gd name="T18" fmla="*/ 391 w 394"/>
                <a:gd name="T19" fmla="*/ 245 h 269"/>
                <a:gd name="T20" fmla="*/ 391 w 394"/>
                <a:gd name="T21" fmla="*/ 245 h 269"/>
                <a:gd name="T22" fmla="*/ 377 w 394"/>
                <a:gd name="T23" fmla="*/ 205 h 269"/>
                <a:gd name="T24" fmla="*/ 351 w 394"/>
                <a:gd name="T25" fmla="*/ 133 h 269"/>
                <a:gd name="T26" fmla="*/ 316 w 394"/>
                <a:gd name="T27" fmla="*/ 34 h 269"/>
                <a:gd name="T28" fmla="*/ 316 w 394"/>
                <a:gd name="T29" fmla="*/ 34 h 269"/>
                <a:gd name="T30" fmla="*/ 314 w 394"/>
                <a:gd name="T31" fmla="*/ 31 h 269"/>
                <a:gd name="T32" fmla="*/ 307 w 394"/>
                <a:gd name="T33" fmla="*/ 28 h 269"/>
                <a:gd name="T34" fmla="*/ 295 w 394"/>
                <a:gd name="T35" fmla="*/ 23 h 269"/>
                <a:gd name="T36" fmla="*/ 287 w 394"/>
                <a:gd name="T37" fmla="*/ 21 h 269"/>
                <a:gd name="T38" fmla="*/ 278 w 394"/>
                <a:gd name="T39" fmla="*/ 20 h 269"/>
                <a:gd name="T40" fmla="*/ 278 w 394"/>
                <a:gd name="T41" fmla="*/ 20 h 269"/>
                <a:gd name="T42" fmla="*/ 225 w 394"/>
                <a:gd name="T43" fmla="*/ 16 h 269"/>
                <a:gd name="T44" fmla="*/ 138 w 394"/>
                <a:gd name="T45" fmla="*/ 9 h 269"/>
                <a:gd name="T46" fmla="*/ 18 w 394"/>
                <a:gd name="T47" fmla="*/ 0 h 269"/>
                <a:gd name="T48" fmla="*/ 18 w 394"/>
                <a:gd name="T49" fmla="*/ 0 h 269"/>
                <a:gd name="T50" fmla="*/ 14 w 394"/>
                <a:gd name="T51" fmla="*/ 0 h 269"/>
                <a:gd name="T52" fmla="*/ 8 w 394"/>
                <a:gd name="T53" fmla="*/ 1 h 269"/>
                <a:gd name="T54" fmla="*/ 4 w 394"/>
                <a:gd name="T55" fmla="*/ 3 h 269"/>
                <a:gd name="T56" fmla="*/ 2 w 394"/>
                <a:gd name="T57" fmla="*/ 6 h 269"/>
                <a:gd name="T58" fmla="*/ 0 w 394"/>
                <a:gd name="T59" fmla="*/ 10 h 269"/>
                <a:gd name="T60" fmla="*/ 0 w 394"/>
                <a:gd name="T61" fmla="*/ 17 h 269"/>
                <a:gd name="T62" fmla="*/ 0 w 394"/>
                <a:gd name="T63" fmla="*/ 17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4" h="269">
                  <a:moveTo>
                    <a:pt x="0" y="17"/>
                  </a:moveTo>
                  <a:lnTo>
                    <a:pt x="94" y="233"/>
                  </a:lnTo>
                  <a:lnTo>
                    <a:pt x="386" y="269"/>
                  </a:lnTo>
                  <a:lnTo>
                    <a:pt x="386" y="269"/>
                  </a:lnTo>
                  <a:lnTo>
                    <a:pt x="387" y="268"/>
                  </a:lnTo>
                  <a:lnTo>
                    <a:pt x="391" y="263"/>
                  </a:lnTo>
                  <a:lnTo>
                    <a:pt x="392" y="260"/>
                  </a:lnTo>
                  <a:lnTo>
                    <a:pt x="394" y="257"/>
                  </a:lnTo>
                  <a:lnTo>
                    <a:pt x="394" y="251"/>
                  </a:lnTo>
                  <a:lnTo>
                    <a:pt x="391" y="245"/>
                  </a:lnTo>
                  <a:lnTo>
                    <a:pt x="391" y="245"/>
                  </a:lnTo>
                  <a:lnTo>
                    <a:pt x="377" y="205"/>
                  </a:lnTo>
                  <a:lnTo>
                    <a:pt x="351" y="133"/>
                  </a:lnTo>
                  <a:lnTo>
                    <a:pt x="316" y="34"/>
                  </a:lnTo>
                  <a:lnTo>
                    <a:pt x="316" y="34"/>
                  </a:lnTo>
                  <a:lnTo>
                    <a:pt x="314" y="31"/>
                  </a:lnTo>
                  <a:lnTo>
                    <a:pt x="307" y="28"/>
                  </a:lnTo>
                  <a:lnTo>
                    <a:pt x="295" y="23"/>
                  </a:lnTo>
                  <a:lnTo>
                    <a:pt x="287" y="21"/>
                  </a:lnTo>
                  <a:lnTo>
                    <a:pt x="278" y="20"/>
                  </a:lnTo>
                  <a:lnTo>
                    <a:pt x="278" y="20"/>
                  </a:lnTo>
                  <a:lnTo>
                    <a:pt x="225" y="16"/>
                  </a:lnTo>
                  <a:lnTo>
                    <a:pt x="138" y="9"/>
                  </a:lnTo>
                  <a:lnTo>
                    <a:pt x="18" y="0"/>
                  </a:lnTo>
                  <a:lnTo>
                    <a:pt x="18" y="0"/>
                  </a:lnTo>
                  <a:lnTo>
                    <a:pt x="14" y="0"/>
                  </a:lnTo>
                  <a:lnTo>
                    <a:pt x="8" y="1"/>
                  </a:lnTo>
                  <a:lnTo>
                    <a:pt x="4" y="3"/>
                  </a:lnTo>
                  <a:lnTo>
                    <a:pt x="2" y="6"/>
                  </a:lnTo>
                  <a:lnTo>
                    <a:pt x="0" y="10"/>
                  </a:lnTo>
                  <a:lnTo>
                    <a:pt x="0" y="17"/>
                  </a:lnTo>
                  <a:lnTo>
                    <a:pt x="0" y="17"/>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41" name="Freeform 57"/>
            <p:cNvSpPr>
              <a:spLocks/>
            </p:cNvSpPr>
            <p:nvPr/>
          </p:nvSpPr>
          <p:spPr bwMode="auto">
            <a:xfrm>
              <a:off x="1860" y="4075"/>
              <a:ext cx="50" cy="67"/>
            </a:xfrm>
            <a:custGeom>
              <a:avLst/>
              <a:gdLst>
                <a:gd name="T0" fmla="*/ 49 w 149"/>
                <a:gd name="T1" fmla="*/ 0 h 202"/>
                <a:gd name="T2" fmla="*/ 49 w 149"/>
                <a:gd name="T3" fmla="*/ 0 h 202"/>
                <a:gd name="T4" fmla="*/ 59 w 149"/>
                <a:gd name="T5" fmla="*/ 1 h 202"/>
                <a:gd name="T6" fmla="*/ 71 w 149"/>
                <a:gd name="T7" fmla="*/ 2 h 202"/>
                <a:gd name="T8" fmla="*/ 84 w 149"/>
                <a:gd name="T9" fmla="*/ 7 h 202"/>
                <a:gd name="T10" fmla="*/ 98 w 149"/>
                <a:gd name="T11" fmla="*/ 12 h 202"/>
                <a:gd name="T12" fmla="*/ 104 w 149"/>
                <a:gd name="T13" fmla="*/ 16 h 202"/>
                <a:gd name="T14" fmla="*/ 111 w 149"/>
                <a:gd name="T15" fmla="*/ 20 h 202"/>
                <a:gd name="T16" fmla="*/ 117 w 149"/>
                <a:gd name="T17" fmla="*/ 25 h 202"/>
                <a:gd name="T18" fmla="*/ 121 w 149"/>
                <a:gd name="T19" fmla="*/ 30 h 202"/>
                <a:gd name="T20" fmla="*/ 126 w 149"/>
                <a:gd name="T21" fmla="*/ 37 h 202"/>
                <a:gd name="T22" fmla="*/ 128 w 149"/>
                <a:gd name="T23" fmla="*/ 45 h 202"/>
                <a:gd name="T24" fmla="*/ 128 w 149"/>
                <a:gd name="T25" fmla="*/ 45 h 202"/>
                <a:gd name="T26" fmla="*/ 132 w 149"/>
                <a:gd name="T27" fmla="*/ 63 h 202"/>
                <a:gd name="T28" fmla="*/ 137 w 149"/>
                <a:gd name="T29" fmla="*/ 86 h 202"/>
                <a:gd name="T30" fmla="*/ 144 w 149"/>
                <a:gd name="T31" fmla="*/ 139 h 202"/>
                <a:gd name="T32" fmla="*/ 148 w 149"/>
                <a:gd name="T33" fmla="*/ 183 h 202"/>
                <a:gd name="T34" fmla="*/ 149 w 149"/>
                <a:gd name="T35" fmla="*/ 202 h 202"/>
                <a:gd name="T36" fmla="*/ 1 w 149"/>
                <a:gd name="T37" fmla="*/ 179 h 202"/>
                <a:gd name="T38" fmla="*/ 0 w 149"/>
                <a:gd name="T39" fmla="*/ 112 h 202"/>
                <a:gd name="T40" fmla="*/ 49 w 149"/>
                <a:gd name="T4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202">
                  <a:moveTo>
                    <a:pt x="49" y="0"/>
                  </a:moveTo>
                  <a:lnTo>
                    <a:pt x="49" y="0"/>
                  </a:lnTo>
                  <a:lnTo>
                    <a:pt x="59" y="1"/>
                  </a:lnTo>
                  <a:lnTo>
                    <a:pt x="71" y="2"/>
                  </a:lnTo>
                  <a:lnTo>
                    <a:pt x="84" y="7"/>
                  </a:lnTo>
                  <a:lnTo>
                    <a:pt x="98" y="12"/>
                  </a:lnTo>
                  <a:lnTo>
                    <a:pt x="104" y="16"/>
                  </a:lnTo>
                  <a:lnTo>
                    <a:pt x="111" y="20"/>
                  </a:lnTo>
                  <a:lnTo>
                    <a:pt x="117" y="25"/>
                  </a:lnTo>
                  <a:lnTo>
                    <a:pt x="121" y="30"/>
                  </a:lnTo>
                  <a:lnTo>
                    <a:pt x="126" y="37"/>
                  </a:lnTo>
                  <a:lnTo>
                    <a:pt x="128" y="45"/>
                  </a:lnTo>
                  <a:lnTo>
                    <a:pt x="128" y="45"/>
                  </a:lnTo>
                  <a:lnTo>
                    <a:pt x="132" y="63"/>
                  </a:lnTo>
                  <a:lnTo>
                    <a:pt x="137" y="86"/>
                  </a:lnTo>
                  <a:lnTo>
                    <a:pt x="144" y="139"/>
                  </a:lnTo>
                  <a:lnTo>
                    <a:pt x="148" y="183"/>
                  </a:lnTo>
                  <a:lnTo>
                    <a:pt x="149" y="202"/>
                  </a:lnTo>
                  <a:lnTo>
                    <a:pt x="1" y="179"/>
                  </a:lnTo>
                  <a:lnTo>
                    <a:pt x="0" y="112"/>
                  </a:lnTo>
                  <a:lnTo>
                    <a:pt x="49" y="0"/>
                  </a:lnTo>
                  <a:close/>
                </a:path>
              </a:pathLst>
            </a:custGeom>
            <a:solidFill>
              <a:srgbClr val="8585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42" name="Freeform 58"/>
            <p:cNvSpPr>
              <a:spLocks/>
            </p:cNvSpPr>
            <p:nvPr/>
          </p:nvSpPr>
          <p:spPr bwMode="auto">
            <a:xfrm>
              <a:off x="1852" y="4124"/>
              <a:ext cx="18" cy="11"/>
            </a:xfrm>
            <a:custGeom>
              <a:avLst/>
              <a:gdLst>
                <a:gd name="T0" fmla="*/ 55 w 55"/>
                <a:gd name="T1" fmla="*/ 32 h 32"/>
                <a:gd name="T2" fmla="*/ 44 w 55"/>
                <a:gd name="T3" fmla="*/ 0 h 32"/>
                <a:gd name="T4" fmla="*/ 0 w 55"/>
                <a:gd name="T5" fmla="*/ 24 h 32"/>
                <a:gd name="T6" fmla="*/ 55 w 55"/>
                <a:gd name="T7" fmla="*/ 32 h 32"/>
              </a:gdLst>
              <a:ahLst/>
              <a:cxnLst>
                <a:cxn ang="0">
                  <a:pos x="T0" y="T1"/>
                </a:cxn>
                <a:cxn ang="0">
                  <a:pos x="T2" y="T3"/>
                </a:cxn>
                <a:cxn ang="0">
                  <a:pos x="T4" y="T5"/>
                </a:cxn>
                <a:cxn ang="0">
                  <a:pos x="T6" y="T7"/>
                </a:cxn>
              </a:cxnLst>
              <a:rect l="0" t="0" r="r" b="b"/>
              <a:pathLst>
                <a:path w="55" h="32">
                  <a:moveTo>
                    <a:pt x="55" y="32"/>
                  </a:moveTo>
                  <a:lnTo>
                    <a:pt x="44" y="0"/>
                  </a:lnTo>
                  <a:lnTo>
                    <a:pt x="0" y="24"/>
                  </a:lnTo>
                  <a:lnTo>
                    <a:pt x="55" y="32"/>
                  </a:lnTo>
                  <a:close/>
                </a:path>
              </a:pathLst>
            </a:custGeom>
            <a:solidFill>
              <a:srgbClr val="3339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43" name="Freeform 59"/>
            <p:cNvSpPr>
              <a:spLocks/>
            </p:cNvSpPr>
            <p:nvPr/>
          </p:nvSpPr>
          <p:spPr bwMode="auto">
            <a:xfrm>
              <a:off x="1746" y="3994"/>
              <a:ext cx="136" cy="138"/>
            </a:xfrm>
            <a:custGeom>
              <a:avLst/>
              <a:gdLst>
                <a:gd name="T0" fmla="*/ 408 w 408"/>
                <a:gd name="T1" fmla="*/ 294 h 416"/>
                <a:gd name="T2" fmla="*/ 402 w 408"/>
                <a:gd name="T3" fmla="*/ 212 h 416"/>
                <a:gd name="T4" fmla="*/ 395 w 408"/>
                <a:gd name="T5" fmla="*/ 137 h 416"/>
                <a:gd name="T6" fmla="*/ 386 w 408"/>
                <a:gd name="T7" fmla="*/ 88 h 416"/>
                <a:gd name="T8" fmla="*/ 379 w 408"/>
                <a:gd name="T9" fmla="*/ 68 h 416"/>
                <a:gd name="T10" fmla="*/ 376 w 408"/>
                <a:gd name="T11" fmla="*/ 63 h 416"/>
                <a:gd name="T12" fmla="*/ 352 w 408"/>
                <a:gd name="T13" fmla="*/ 40 h 416"/>
                <a:gd name="T14" fmla="*/ 342 w 408"/>
                <a:gd name="T15" fmla="*/ 35 h 416"/>
                <a:gd name="T16" fmla="*/ 331 w 408"/>
                <a:gd name="T17" fmla="*/ 33 h 416"/>
                <a:gd name="T18" fmla="*/ 148 w 408"/>
                <a:gd name="T19" fmla="*/ 22 h 416"/>
                <a:gd name="T20" fmla="*/ 103 w 408"/>
                <a:gd name="T21" fmla="*/ 56 h 416"/>
                <a:gd name="T22" fmla="*/ 97 w 408"/>
                <a:gd name="T23" fmla="*/ 57 h 416"/>
                <a:gd name="T24" fmla="*/ 88 w 408"/>
                <a:gd name="T25" fmla="*/ 63 h 416"/>
                <a:gd name="T26" fmla="*/ 80 w 408"/>
                <a:gd name="T27" fmla="*/ 73 h 416"/>
                <a:gd name="T28" fmla="*/ 77 w 408"/>
                <a:gd name="T29" fmla="*/ 82 h 416"/>
                <a:gd name="T30" fmla="*/ 71 w 408"/>
                <a:gd name="T31" fmla="*/ 104 h 416"/>
                <a:gd name="T32" fmla="*/ 66 w 408"/>
                <a:gd name="T33" fmla="*/ 155 h 416"/>
                <a:gd name="T34" fmla="*/ 0 w 408"/>
                <a:gd name="T35" fmla="*/ 294 h 416"/>
                <a:gd name="T36" fmla="*/ 35 w 408"/>
                <a:gd name="T37" fmla="*/ 371 h 416"/>
                <a:gd name="T38" fmla="*/ 44 w 408"/>
                <a:gd name="T39" fmla="*/ 369 h 416"/>
                <a:gd name="T40" fmla="*/ 66 w 408"/>
                <a:gd name="T41" fmla="*/ 361 h 416"/>
                <a:gd name="T42" fmla="*/ 89 w 408"/>
                <a:gd name="T43" fmla="*/ 348 h 416"/>
                <a:gd name="T44" fmla="*/ 97 w 408"/>
                <a:gd name="T45" fmla="*/ 341 h 416"/>
                <a:gd name="T46" fmla="*/ 103 w 408"/>
                <a:gd name="T47" fmla="*/ 331 h 416"/>
                <a:gd name="T48" fmla="*/ 114 w 408"/>
                <a:gd name="T49" fmla="*/ 288 h 416"/>
                <a:gd name="T50" fmla="*/ 132 w 408"/>
                <a:gd name="T51" fmla="*/ 288 h 416"/>
                <a:gd name="T52" fmla="*/ 199 w 408"/>
                <a:gd name="T53" fmla="*/ 340 h 416"/>
                <a:gd name="T54" fmla="*/ 197 w 408"/>
                <a:gd name="T55" fmla="*/ 397 h 416"/>
                <a:gd name="T56" fmla="*/ 362 w 408"/>
                <a:gd name="T57" fmla="*/ 392 h 416"/>
                <a:gd name="T58" fmla="*/ 351 w 408"/>
                <a:gd name="T59" fmla="*/ 362 h 416"/>
                <a:gd name="T60" fmla="*/ 369 w 408"/>
                <a:gd name="T61" fmla="*/ 348 h 416"/>
                <a:gd name="T62" fmla="*/ 390 w 408"/>
                <a:gd name="T63" fmla="*/ 329 h 416"/>
                <a:gd name="T64" fmla="*/ 402 w 408"/>
                <a:gd name="T65" fmla="*/ 311 h 416"/>
                <a:gd name="T66" fmla="*/ 407 w 408"/>
                <a:gd name="T67" fmla="*/ 299 h 416"/>
                <a:gd name="T68" fmla="*/ 408 w 408"/>
                <a:gd name="T69" fmla="*/ 294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8" h="416">
                  <a:moveTo>
                    <a:pt x="408" y="294"/>
                  </a:moveTo>
                  <a:lnTo>
                    <a:pt x="408" y="294"/>
                  </a:lnTo>
                  <a:lnTo>
                    <a:pt x="406" y="248"/>
                  </a:lnTo>
                  <a:lnTo>
                    <a:pt x="402" y="212"/>
                  </a:lnTo>
                  <a:lnTo>
                    <a:pt x="399" y="174"/>
                  </a:lnTo>
                  <a:lnTo>
                    <a:pt x="395" y="137"/>
                  </a:lnTo>
                  <a:lnTo>
                    <a:pt x="389" y="103"/>
                  </a:lnTo>
                  <a:lnTo>
                    <a:pt x="386" y="88"/>
                  </a:lnTo>
                  <a:lnTo>
                    <a:pt x="382" y="77"/>
                  </a:lnTo>
                  <a:lnTo>
                    <a:pt x="379" y="68"/>
                  </a:lnTo>
                  <a:lnTo>
                    <a:pt x="376" y="63"/>
                  </a:lnTo>
                  <a:lnTo>
                    <a:pt x="376" y="63"/>
                  </a:lnTo>
                  <a:lnTo>
                    <a:pt x="363" y="49"/>
                  </a:lnTo>
                  <a:lnTo>
                    <a:pt x="352" y="40"/>
                  </a:lnTo>
                  <a:lnTo>
                    <a:pt x="346" y="37"/>
                  </a:lnTo>
                  <a:lnTo>
                    <a:pt x="342" y="35"/>
                  </a:lnTo>
                  <a:lnTo>
                    <a:pt x="336" y="33"/>
                  </a:lnTo>
                  <a:lnTo>
                    <a:pt x="331" y="33"/>
                  </a:lnTo>
                  <a:lnTo>
                    <a:pt x="264" y="0"/>
                  </a:lnTo>
                  <a:lnTo>
                    <a:pt x="148" y="22"/>
                  </a:lnTo>
                  <a:lnTo>
                    <a:pt x="103" y="56"/>
                  </a:lnTo>
                  <a:lnTo>
                    <a:pt x="103" y="56"/>
                  </a:lnTo>
                  <a:lnTo>
                    <a:pt x="99" y="56"/>
                  </a:lnTo>
                  <a:lnTo>
                    <a:pt x="97" y="57"/>
                  </a:lnTo>
                  <a:lnTo>
                    <a:pt x="93" y="59"/>
                  </a:lnTo>
                  <a:lnTo>
                    <a:pt x="88" y="63"/>
                  </a:lnTo>
                  <a:lnTo>
                    <a:pt x="85" y="67"/>
                  </a:lnTo>
                  <a:lnTo>
                    <a:pt x="80" y="73"/>
                  </a:lnTo>
                  <a:lnTo>
                    <a:pt x="77" y="82"/>
                  </a:lnTo>
                  <a:lnTo>
                    <a:pt x="77" y="82"/>
                  </a:lnTo>
                  <a:lnTo>
                    <a:pt x="75" y="92"/>
                  </a:lnTo>
                  <a:lnTo>
                    <a:pt x="71" y="104"/>
                  </a:lnTo>
                  <a:lnTo>
                    <a:pt x="68" y="128"/>
                  </a:lnTo>
                  <a:lnTo>
                    <a:pt x="66" y="155"/>
                  </a:lnTo>
                  <a:lnTo>
                    <a:pt x="46" y="269"/>
                  </a:lnTo>
                  <a:lnTo>
                    <a:pt x="0" y="294"/>
                  </a:lnTo>
                  <a:lnTo>
                    <a:pt x="24" y="372"/>
                  </a:lnTo>
                  <a:lnTo>
                    <a:pt x="35" y="371"/>
                  </a:lnTo>
                  <a:lnTo>
                    <a:pt x="35" y="371"/>
                  </a:lnTo>
                  <a:lnTo>
                    <a:pt x="44" y="369"/>
                  </a:lnTo>
                  <a:lnTo>
                    <a:pt x="55" y="365"/>
                  </a:lnTo>
                  <a:lnTo>
                    <a:pt x="66" y="361"/>
                  </a:lnTo>
                  <a:lnTo>
                    <a:pt x="78" y="355"/>
                  </a:lnTo>
                  <a:lnTo>
                    <a:pt x="89" y="348"/>
                  </a:lnTo>
                  <a:lnTo>
                    <a:pt x="94" y="345"/>
                  </a:lnTo>
                  <a:lnTo>
                    <a:pt x="97" y="341"/>
                  </a:lnTo>
                  <a:lnTo>
                    <a:pt x="101" y="336"/>
                  </a:lnTo>
                  <a:lnTo>
                    <a:pt x="103" y="331"/>
                  </a:lnTo>
                  <a:lnTo>
                    <a:pt x="103" y="331"/>
                  </a:lnTo>
                  <a:lnTo>
                    <a:pt x="114" y="288"/>
                  </a:lnTo>
                  <a:lnTo>
                    <a:pt x="120" y="267"/>
                  </a:lnTo>
                  <a:lnTo>
                    <a:pt x="132" y="288"/>
                  </a:lnTo>
                  <a:lnTo>
                    <a:pt x="138" y="351"/>
                  </a:lnTo>
                  <a:lnTo>
                    <a:pt x="199" y="340"/>
                  </a:lnTo>
                  <a:lnTo>
                    <a:pt x="216" y="385"/>
                  </a:lnTo>
                  <a:lnTo>
                    <a:pt x="197" y="397"/>
                  </a:lnTo>
                  <a:lnTo>
                    <a:pt x="318" y="416"/>
                  </a:lnTo>
                  <a:lnTo>
                    <a:pt x="362" y="392"/>
                  </a:lnTo>
                  <a:lnTo>
                    <a:pt x="351" y="362"/>
                  </a:lnTo>
                  <a:lnTo>
                    <a:pt x="351" y="362"/>
                  </a:lnTo>
                  <a:lnTo>
                    <a:pt x="360" y="355"/>
                  </a:lnTo>
                  <a:lnTo>
                    <a:pt x="369" y="348"/>
                  </a:lnTo>
                  <a:lnTo>
                    <a:pt x="380" y="340"/>
                  </a:lnTo>
                  <a:lnTo>
                    <a:pt x="390" y="329"/>
                  </a:lnTo>
                  <a:lnTo>
                    <a:pt x="399" y="317"/>
                  </a:lnTo>
                  <a:lnTo>
                    <a:pt x="402" y="311"/>
                  </a:lnTo>
                  <a:lnTo>
                    <a:pt x="406" y="306"/>
                  </a:lnTo>
                  <a:lnTo>
                    <a:pt x="407" y="299"/>
                  </a:lnTo>
                  <a:lnTo>
                    <a:pt x="408" y="294"/>
                  </a:lnTo>
                  <a:lnTo>
                    <a:pt x="408" y="294"/>
                  </a:lnTo>
                  <a:close/>
                </a:path>
              </a:pathLst>
            </a:custGeom>
            <a:solidFill>
              <a:srgbClr val="95D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44" name="Freeform 60"/>
            <p:cNvSpPr>
              <a:spLocks/>
            </p:cNvSpPr>
            <p:nvPr/>
          </p:nvSpPr>
          <p:spPr bwMode="auto">
            <a:xfrm>
              <a:off x="1772" y="4045"/>
              <a:ext cx="12" cy="11"/>
            </a:xfrm>
            <a:custGeom>
              <a:avLst/>
              <a:gdLst>
                <a:gd name="T0" fmla="*/ 4 w 37"/>
                <a:gd name="T1" fmla="*/ 0 h 32"/>
                <a:gd name="T2" fmla="*/ 37 w 37"/>
                <a:gd name="T3" fmla="*/ 7 h 32"/>
                <a:gd name="T4" fmla="*/ 37 w 37"/>
                <a:gd name="T5" fmla="*/ 20 h 32"/>
                <a:gd name="T6" fmla="*/ 5 w 37"/>
                <a:gd name="T7" fmla="*/ 32 h 32"/>
                <a:gd name="T8" fmla="*/ 5 w 37"/>
                <a:gd name="T9" fmla="*/ 32 h 32"/>
                <a:gd name="T10" fmla="*/ 4 w 37"/>
                <a:gd name="T11" fmla="*/ 29 h 32"/>
                <a:gd name="T12" fmla="*/ 1 w 37"/>
                <a:gd name="T13" fmla="*/ 21 h 32"/>
                <a:gd name="T14" fmla="*/ 0 w 37"/>
                <a:gd name="T15" fmla="*/ 16 h 32"/>
                <a:gd name="T16" fmla="*/ 0 w 37"/>
                <a:gd name="T17" fmla="*/ 11 h 32"/>
                <a:gd name="T18" fmla="*/ 1 w 37"/>
                <a:gd name="T19" fmla="*/ 5 h 32"/>
                <a:gd name="T20" fmla="*/ 4 w 37"/>
                <a:gd name="T21" fmla="*/ 0 h 32"/>
                <a:gd name="T22" fmla="*/ 4 w 37"/>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2">
                  <a:moveTo>
                    <a:pt x="4" y="0"/>
                  </a:moveTo>
                  <a:lnTo>
                    <a:pt x="37" y="7"/>
                  </a:lnTo>
                  <a:lnTo>
                    <a:pt x="37" y="20"/>
                  </a:lnTo>
                  <a:lnTo>
                    <a:pt x="5" y="32"/>
                  </a:lnTo>
                  <a:lnTo>
                    <a:pt x="5" y="32"/>
                  </a:lnTo>
                  <a:lnTo>
                    <a:pt x="4" y="29"/>
                  </a:lnTo>
                  <a:lnTo>
                    <a:pt x="1" y="21"/>
                  </a:lnTo>
                  <a:lnTo>
                    <a:pt x="0" y="16"/>
                  </a:lnTo>
                  <a:lnTo>
                    <a:pt x="0" y="11"/>
                  </a:lnTo>
                  <a:lnTo>
                    <a:pt x="1" y="5"/>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45" name="Freeform 61"/>
            <p:cNvSpPr>
              <a:spLocks/>
            </p:cNvSpPr>
            <p:nvPr/>
          </p:nvSpPr>
          <p:spPr bwMode="auto">
            <a:xfrm>
              <a:off x="1826" y="4046"/>
              <a:ext cx="20" cy="9"/>
            </a:xfrm>
            <a:custGeom>
              <a:avLst/>
              <a:gdLst>
                <a:gd name="T0" fmla="*/ 0 w 59"/>
                <a:gd name="T1" fmla="*/ 4 h 28"/>
                <a:gd name="T2" fmla="*/ 0 w 59"/>
                <a:gd name="T3" fmla="*/ 18 h 28"/>
                <a:gd name="T4" fmla="*/ 33 w 59"/>
                <a:gd name="T5" fmla="*/ 28 h 28"/>
                <a:gd name="T6" fmla="*/ 58 w 59"/>
                <a:gd name="T7" fmla="*/ 12 h 28"/>
                <a:gd name="T8" fmla="*/ 59 w 59"/>
                <a:gd name="T9" fmla="*/ 0 h 28"/>
                <a:gd name="T10" fmla="*/ 59 w 59"/>
                <a:gd name="T11" fmla="*/ 0 h 28"/>
                <a:gd name="T12" fmla="*/ 3 w 59"/>
                <a:gd name="T13" fmla="*/ 4 h 28"/>
                <a:gd name="T14" fmla="*/ 0 w 59"/>
                <a:gd name="T15" fmla="*/ 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28">
                  <a:moveTo>
                    <a:pt x="0" y="4"/>
                  </a:moveTo>
                  <a:lnTo>
                    <a:pt x="0" y="18"/>
                  </a:lnTo>
                  <a:lnTo>
                    <a:pt x="33" y="28"/>
                  </a:lnTo>
                  <a:lnTo>
                    <a:pt x="58" y="12"/>
                  </a:lnTo>
                  <a:lnTo>
                    <a:pt x="59" y="0"/>
                  </a:lnTo>
                  <a:lnTo>
                    <a:pt x="59" y="0"/>
                  </a:lnTo>
                  <a:lnTo>
                    <a:pt x="3"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46" name="Freeform 62"/>
            <p:cNvSpPr>
              <a:spLocks/>
            </p:cNvSpPr>
            <p:nvPr/>
          </p:nvSpPr>
          <p:spPr bwMode="auto">
            <a:xfrm>
              <a:off x="1826" y="4046"/>
              <a:ext cx="20" cy="9"/>
            </a:xfrm>
            <a:custGeom>
              <a:avLst/>
              <a:gdLst>
                <a:gd name="T0" fmla="*/ 0 w 59"/>
                <a:gd name="T1" fmla="*/ 4 h 28"/>
                <a:gd name="T2" fmla="*/ 0 w 59"/>
                <a:gd name="T3" fmla="*/ 18 h 28"/>
                <a:gd name="T4" fmla="*/ 33 w 59"/>
                <a:gd name="T5" fmla="*/ 28 h 28"/>
                <a:gd name="T6" fmla="*/ 58 w 59"/>
                <a:gd name="T7" fmla="*/ 12 h 28"/>
                <a:gd name="T8" fmla="*/ 59 w 59"/>
                <a:gd name="T9" fmla="*/ 0 h 28"/>
                <a:gd name="T10" fmla="*/ 59 w 59"/>
                <a:gd name="T11" fmla="*/ 0 h 28"/>
                <a:gd name="T12" fmla="*/ 3 w 59"/>
                <a:gd name="T13" fmla="*/ 4 h 28"/>
              </a:gdLst>
              <a:ahLst/>
              <a:cxnLst>
                <a:cxn ang="0">
                  <a:pos x="T0" y="T1"/>
                </a:cxn>
                <a:cxn ang="0">
                  <a:pos x="T2" y="T3"/>
                </a:cxn>
                <a:cxn ang="0">
                  <a:pos x="T4" y="T5"/>
                </a:cxn>
                <a:cxn ang="0">
                  <a:pos x="T6" y="T7"/>
                </a:cxn>
                <a:cxn ang="0">
                  <a:pos x="T8" y="T9"/>
                </a:cxn>
                <a:cxn ang="0">
                  <a:pos x="T10" y="T11"/>
                </a:cxn>
                <a:cxn ang="0">
                  <a:pos x="T12" y="T13"/>
                </a:cxn>
              </a:cxnLst>
              <a:rect l="0" t="0" r="r" b="b"/>
              <a:pathLst>
                <a:path w="59" h="28">
                  <a:moveTo>
                    <a:pt x="0" y="4"/>
                  </a:moveTo>
                  <a:lnTo>
                    <a:pt x="0" y="18"/>
                  </a:lnTo>
                  <a:lnTo>
                    <a:pt x="33" y="28"/>
                  </a:lnTo>
                  <a:lnTo>
                    <a:pt x="58" y="12"/>
                  </a:lnTo>
                  <a:lnTo>
                    <a:pt x="59" y="0"/>
                  </a:lnTo>
                  <a:lnTo>
                    <a:pt x="59" y="0"/>
                  </a:lnTo>
                  <a:lnTo>
                    <a:pt x="3"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47" name="Freeform 63"/>
            <p:cNvSpPr>
              <a:spLocks/>
            </p:cNvSpPr>
            <p:nvPr/>
          </p:nvSpPr>
          <p:spPr bwMode="auto">
            <a:xfrm>
              <a:off x="1792" y="3987"/>
              <a:ext cx="46" cy="40"/>
            </a:xfrm>
            <a:custGeom>
              <a:avLst/>
              <a:gdLst>
                <a:gd name="T0" fmla="*/ 42 w 139"/>
                <a:gd name="T1" fmla="*/ 9 h 121"/>
                <a:gd name="T2" fmla="*/ 3 w 139"/>
                <a:gd name="T3" fmla="*/ 46 h 121"/>
                <a:gd name="T4" fmla="*/ 0 w 139"/>
                <a:gd name="T5" fmla="*/ 118 h 121"/>
                <a:gd name="T6" fmla="*/ 46 w 139"/>
                <a:gd name="T7" fmla="*/ 86 h 121"/>
                <a:gd name="T8" fmla="*/ 91 w 139"/>
                <a:gd name="T9" fmla="*/ 121 h 121"/>
                <a:gd name="T10" fmla="*/ 139 w 139"/>
                <a:gd name="T11" fmla="*/ 23 h 121"/>
                <a:gd name="T12" fmla="*/ 102 w 139"/>
                <a:gd name="T13" fmla="*/ 0 h 121"/>
                <a:gd name="T14" fmla="*/ 88 w 139"/>
                <a:gd name="T15" fmla="*/ 11 h 121"/>
                <a:gd name="T16" fmla="*/ 42 w 139"/>
                <a:gd name="T17" fmla="*/ 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21">
                  <a:moveTo>
                    <a:pt x="42" y="9"/>
                  </a:moveTo>
                  <a:lnTo>
                    <a:pt x="3" y="46"/>
                  </a:lnTo>
                  <a:lnTo>
                    <a:pt x="0" y="118"/>
                  </a:lnTo>
                  <a:lnTo>
                    <a:pt x="46" y="86"/>
                  </a:lnTo>
                  <a:lnTo>
                    <a:pt x="91" y="121"/>
                  </a:lnTo>
                  <a:lnTo>
                    <a:pt x="139" y="23"/>
                  </a:lnTo>
                  <a:lnTo>
                    <a:pt x="102" y="0"/>
                  </a:lnTo>
                  <a:lnTo>
                    <a:pt x="88" y="11"/>
                  </a:lnTo>
                  <a:lnTo>
                    <a:pt x="4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48" name="Freeform 64"/>
            <p:cNvSpPr>
              <a:spLocks/>
            </p:cNvSpPr>
            <p:nvPr/>
          </p:nvSpPr>
          <p:spPr bwMode="auto">
            <a:xfrm>
              <a:off x="1771" y="4107"/>
              <a:ext cx="45" cy="39"/>
            </a:xfrm>
            <a:custGeom>
              <a:avLst/>
              <a:gdLst>
                <a:gd name="T0" fmla="*/ 132 w 135"/>
                <a:gd name="T1" fmla="*/ 44 h 118"/>
                <a:gd name="T2" fmla="*/ 126 w 135"/>
                <a:gd name="T3" fmla="*/ 51 h 118"/>
                <a:gd name="T4" fmla="*/ 110 w 135"/>
                <a:gd name="T5" fmla="*/ 58 h 118"/>
                <a:gd name="T6" fmla="*/ 101 w 135"/>
                <a:gd name="T7" fmla="*/ 65 h 118"/>
                <a:gd name="T8" fmla="*/ 98 w 135"/>
                <a:gd name="T9" fmla="*/ 69 h 118"/>
                <a:gd name="T10" fmla="*/ 91 w 135"/>
                <a:gd name="T11" fmla="*/ 89 h 118"/>
                <a:gd name="T12" fmla="*/ 88 w 135"/>
                <a:gd name="T13" fmla="*/ 100 h 118"/>
                <a:gd name="T14" fmla="*/ 83 w 135"/>
                <a:gd name="T15" fmla="*/ 112 h 118"/>
                <a:gd name="T16" fmla="*/ 80 w 135"/>
                <a:gd name="T17" fmla="*/ 114 h 118"/>
                <a:gd name="T18" fmla="*/ 75 w 135"/>
                <a:gd name="T19" fmla="*/ 115 h 118"/>
                <a:gd name="T20" fmla="*/ 72 w 135"/>
                <a:gd name="T21" fmla="*/ 108 h 118"/>
                <a:gd name="T22" fmla="*/ 71 w 135"/>
                <a:gd name="T23" fmla="*/ 103 h 118"/>
                <a:gd name="T24" fmla="*/ 72 w 135"/>
                <a:gd name="T25" fmla="*/ 89 h 118"/>
                <a:gd name="T26" fmla="*/ 73 w 135"/>
                <a:gd name="T27" fmla="*/ 75 h 118"/>
                <a:gd name="T28" fmla="*/ 70 w 135"/>
                <a:gd name="T29" fmla="*/ 80 h 118"/>
                <a:gd name="T30" fmla="*/ 58 w 135"/>
                <a:gd name="T31" fmla="*/ 100 h 118"/>
                <a:gd name="T32" fmla="*/ 49 w 135"/>
                <a:gd name="T33" fmla="*/ 113 h 118"/>
                <a:gd name="T34" fmla="*/ 40 w 135"/>
                <a:gd name="T35" fmla="*/ 117 h 118"/>
                <a:gd name="T36" fmla="*/ 37 w 135"/>
                <a:gd name="T37" fmla="*/ 118 h 118"/>
                <a:gd name="T38" fmla="*/ 35 w 135"/>
                <a:gd name="T39" fmla="*/ 106 h 118"/>
                <a:gd name="T40" fmla="*/ 39 w 135"/>
                <a:gd name="T41" fmla="*/ 94 h 118"/>
                <a:gd name="T42" fmla="*/ 47 w 135"/>
                <a:gd name="T43" fmla="*/ 74 h 118"/>
                <a:gd name="T44" fmla="*/ 48 w 135"/>
                <a:gd name="T45" fmla="*/ 68 h 118"/>
                <a:gd name="T46" fmla="*/ 43 w 135"/>
                <a:gd name="T47" fmla="*/ 71 h 118"/>
                <a:gd name="T48" fmla="*/ 26 w 135"/>
                <a:gd name="T49" fmla="*/ 87 h 118"/>
                <a:gd name="T50" fmla="*/ 15 w 135"/>
                <a:gd name="T51" fmla="*/ 98 h 118"/>
                <a:gd name="T52" fmla="*/ 6 w 135"/>
                <a:gd name="T53" fmla="*/ 105 h 118"/>
                <a:gd name="T54" fmla="*/ 2 w 135"/>
                <a:gd name="T55" fmla="*/ 105 h 118"/>
                <a:gd name="T56" fmla="*/ 3 w 135"/>
                <a:gd name="T57" fmla="*/ 98 h 118"/>
                <a:gd name="T58" fmla="*/ 5 w 135"/>
                <a:gd name="T59" fmla="*/ 91 h 118"/>
                <a:gd name="T60" fmla="*/ 1 w 135"/>
                <a:gd name="T61" fmla="*/ 89 h 118"/>
                <a:gd name="T62" fmla="*/ 0 w 135"/>
                <a:gd name="T63" fmla="*/ 82 h 118"/>
                <a:gd name="T64" fmla="*/ 6 w 135"/>
                <a:gd name="T65" fmla="*/ 66 h 118"/>
                <a:gd name="T66" fmla="*/ 22 w 135"/>
                <a:gd name="T67" fmla="*/ 40 h 118"/>
                <a:gd name="T68" fmla="*/ 39 w 135"/>
                <a:gd name="T69" fmla="*/ 20 h 118"/>
                <a:gd name="T70" fmla="*/ 45 w 135"/>
                <a:gd name="T71" fmla="*/ 15 h 118"/>
                <a:gd name="T72" fmla="*/ 65 w 135"/>
                <a:gd name="T73" fmla="*/ 7 h 118"/>
                <a:gd name="T74" fmla="*/ 86 w 135"/>
                <a:gd name="T75" fmla="*/ 5 h 118"/>
                <a:gd name="T76" fmla="*/ 108 w 135"/>
                <a:gd name="T77" fmla="*/ 1 h 118"/>
                <a:gd name="T78" fmla="*/ 118 w 135"/>
                <a:gd name="T79" fmla="*/ 0 h 118"/>
                <a:gd name="T80" fmla="*/ 126 w 135"/>
                <a:gd name="T81" fmla="*/ 4 h 118"/>
                <a:gd name="T82" fmla="*/ 128 w 135"/>
                <a:gd name="T83" fmla="*/ 7 h 118"/>
                <a:gd name="T84" fmla="*/ 134 w 135"/>
                <a:gd name="T85" fmla="*/ 24 h 118"/>
                <a:gd name="T86" fmla="*/ 135 w 135"/>
                <a:gd name="T87" fmla="*/ 35 h 118"/>
                <a:gd name="T88" fmla="*/ 132 w 135"/>
                <a:gd name="T89" fmla="*/ 4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18">
                  <a:moveTo>
                    <a:pt x="132" y="44"/>
                  </a:moveTo>
                  <a:lnTo>
                    <a:pt x="132" y="44"/>
                  </a:lnTo>
                  <a:lnTo>
                    <a:pt x="130" y="49"/>
                  </a:lnTo>
                  <a:lnTo>
                    <a:pt x="126" y="51"/>
                  </a:lnTo>
                  <a:lnTo>
                    <a:pt x="116" y="56"/>
                  </a:lnTo>
                  <a:lnTo>
                    <a:pt x="110" y="58"/>
                  </a:lnTo>
                  <a:lnTo>
                    <a:pt x="106" y="61"/>
                  </a:lnTo>
                  <a:lnTo>
                    <a:pt x="101" y="65"/>
                  </a:lnTo>
                  <a:lnTo>
                    <a:pt x="98" y="69"/>
                  </a:lnTo>
                  <a:lnTo>
                    <a:pt x="98" y="69"/>
                  </a:lnTo>
                  <a:lnTo>
                    <a:pt x="94" y="79"/>
                  </a:lnTo>
                  <a:lnTo>
                    <a:pt x="91" y="89"/>
                  </a:lnTo>
                  <a:lnTo>
                    <a:pt x="91" y="89"/>
                  </a:lnTo>
                  <a:lnTo>
                    <a:pt x="88" y="100"/>
                  </a:lnTo>
                  <a:lnTo>
                    <a:pt x="85" y="107"/>
                  </a:lnTo>
                  <a:lnTo>
                    <a:pt x="83" y="112"/>
                  </a:lnTo>
                  <a:lnTo>
                    <a:pt x="83" y="112"/>
                  </a:lnTo>
                  <a:lnTo>
                    <a:pt x="80" y="114"/>
                  </a:lnTo>
                  <a:lnTo>
                    <a:pt x="77" y="115"/>
                  </a:lnTo>
                  <a:lnTo>
                    <a:pt x="75" y="115"/>
                  </a:lnTo>
                  <a:lnTo>
                    <a:pt x="74" y="114"/>
                  </a:lnTo>
                  <a:lnTo>
                    <a:pt x="72" y="108"/>
                  </a:lnTo>
                  <a:lnTo>
                    <a:pt x="71" y="103"/>
                  </a:lnTo>
                  <a:lnTo>
                    <a:pt x="71" y="103"/>
                  </a:lnTo>
                  <a:lnTo>
                    <a:pt x="71" y="96"/>
                  </a:lnTo>
                  <a:lnTo>
                    <a:pt x="72" y="89"/>
                  </a:lnTo>
                  <a:lnTo>
                    <a:pt x="73" y="82"/>
                  </a:lnTo>
                  <a:lnTo>
                    <a:pt x="73" y="75"/>
                  </a:lnTo>
                  <a:lnTo>
                    <a:pt x="73" y="75"/>
                  </a:lnTo>
                  <a:lnTo>
                    <a:pt x="70" y="80"/>
                  </a:lnTo>
                  <a:lnTo>
                    <a:pt x="66" y="86"/>
                  </a:lnTo>
                  <a:lnTo>
                    <a:pt x="58" y="100"/>
                  </a:lnTo>
                  <a:lnTo>
                    <a:pt x="54" y="107"/>
                  </a:lnTo>
                  <a:lnTo>
                    <a:pt x="49" y="113"/>
                  </a:lnTo>
                  <a:lnTo>
                    <a:pt x="44" y="116"/>
                  </a:lnTo>
                  <a:lnTo>
                    <a:pt x="40" y="117"/>
                  </a:lnTo>
                  <a:lnTo>
                    <a:pt x="37" y="118"/>
                  </a:lnTo>
                  <a:lnTo>
                    <a:pt x="37" y="118"/>
                  </a:lnTo>
                  <a:lnTo>
                    <a:pt x="35" y="113"/>
                  </a:lnTo>
                  <a:lnTo>
                    <a:pt x="35" y="106"/>
                  </a:lnTo>
                  <a:lnTo>
                    <a:pt x="37" y="100"/>
                  </a:lnTo>
                  <a:lnTo>
                    <a:pt x="39" y="94"/>
                  </a:lnTo>
                  <a:lnTo>
                    <a:pt x="45" y="80"/>
                  </a:lnTo>
                  <a:lnTo>
                    <a:pt x="47" y="74"/>
                  </a:lnTo>
                  <a:lnTo>
                    <a:pt x="48" y="68"/>
                  </a:lnTo>
                  <a:lnTo>
                    <a:pt x="48" y="68"/>
                  </a:lnTo>
                  <a:lnTo>
                    <a:pt x="46" y="69"/>
                  </a:lnTo>
                  <a:lnTo>
                    <a:pt x="43" y="71"/>
                  </a:lnTo>
                  <a:lnTo>
                    <a:pt x="37" y="77"/>
                  </a:lnTo>
                  <a:lnTo>
                    <a:pt x="26" y="87"/>
                  </a:lnTo>
                  <a:lnTo>
                    <a:pt x="26" y="87"/>
                  </a:lnTo>
                  <a:lnTo>
                    <a:pt x="15" y="98"/>
                  </a:lnTo>
                  <a:lnTo>
                    <a:pt x="9" y="103"/>
                  </a:lnTo>
                  <a:lnTo>
                    <a:pt x="6" y="105"/>
                  </a:lnTo>
                  <a:lnTo>
                    <a:pt x="2" y="105"/>
                  </a:lnTo>
                  <a:lnTo>
                    <a:pt x="2" y="105"/>
                  </a:lnTo>
                  <a:lnTo>
                    <a:pt x="2" y="102"/>
                  </a:lnTo>
                  <a:lnTo>
                    <a:pt x="3" y="98"/>
                  </a:lnTo>
                  <a:lnTo>
                    <a:pt x="5" y="95"/>
                  </a:lnTo>
                  <a:lnTo>
                    <a:pt x="5" y="91"/>
                  </a:lnTo>
                  <a:lnTo>
                    <a:pt x="5" y="91"/>
                  </a:lnTo>
                  <a:lnTo>
                    <a:pt x="1" y="89"/>
                  </a:lnTo>
                  <a:lnTo>
                    <a:pt x="0" y="87"/>
                  </a:lnTo>
                  <a:lnTo>
                    <a:pt x="0" y="82"/>
                  </a:lnTo>
                  <a:lnTo>
                    <a:pt x="1" y="77"/>
                  </a:lnTo>
                  <a:lnTo>
                    <a:pt x="6" y="66"/>
                  </a:lnTo>
                  <a:lnTo>
                    <a:pt x="13" y="53"/>
                  </a:lnTo>
                  <a:lnTo>
                    <a:pt x="22" y="40"/>
                  </a:lnTo>
                  <a:lnTo>
                    <a:pt x="31" y="29"/>
                  </a:lnTo>
                  <a:lnTo>
                    <a:pt x="39" y="20"/>
                  </a:lnTo>
                  <a:lnTo>
                    <a:pt x="45" y="15"/>
                  </a:lnTo>
                  <a:lnTo>
                    <a:pt x="45" y="15"/>
                  </a:lnTo>
                  <a:lnTo>
                    <a:pt x="55" y="11"/>
                  </a:lnTo>
                  <a:lnTo>
                    <a:pt x="65" y="7"/>
                  </a:lnTo>
                  <a:lnTo>
                    <a:pt x="86" y="5"/>
                  </a:lnTo>
                  <a:lnTo>
                    <a:pt x="86" y="5"/>
                  </a:lnTo>
                  <a:lnTo>
                    <a:pt x="97" y="3"/>
                  </a:lnTo>
                  <a:lnTo>
                    <a:pt x="108" y="1"/>
                  </a:lnTo>
                  <a:lnTo>
                    <a:pt x="112" y="0"/>
                  </a:lnTo>
                  <a:lnTo>
                    <a:pt x="118" y="0"/>
                  </a:lnTo>
                  <a:lnTo>
                    <a:pt x="122" y="2"/>
                  </a:lnTo>
                  <a:lnTo>
                    <a:pt x="126" y="4"/>
                  </a:lnTo>
                  <a:lnTo>
                    <a:pt x="126" y="4"/>
                  </a:lnTo>
                  <a:lnTo>
                    <a:pt x="128" y="7"/>
                  </a:lnTo>
                  <a:lnTo>
                    <a:pt x="130" y="13"/>
                  </a:lnTo>
                  <a:lnTo>
                    <a:pt x="134" y="24"/>
                  </a:lnTo>
                  <a:lnTo>
                    <a:pt x="135" y="30"/>
                  </a:lnTo>
                  <a:lnTo>
                    <a:pt x="135" y="35"/>
                  </a:lnTo>
                  <a:lnTo>
                    <a:pt x="135" y="40"/>
                  </a:lnTo>
                  <a:lnTo>
                    <a:pt x="132" y="44"/>
                  </a:lnTo>
                  <a:lnTo>
                    <a:pt x="132" y="44"/>
                  </a:lnTo>
                  <a:close/>
                </a:path>
              </a:pathLst>
            </a:custGeom>
            <a:solidFill>
              <a:srgbClr val="FCC0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49" name="Freeform 65"/>
            <p:cNvSpPr>
              <a:spLocks/>
            </p:cNvSpPr>
            <p:nvPr/>
          </p:nvSpPr>
          <p:spPr bwMode="auto">
            <a:xfrm>
              <a:off x="1759" y="3916"/>
              <a:ext cx="86" cy="98"/>
            </a:xfrm>
            <a:custGeom>
              <a:avLst/>
              <a:gdLst>
                <a:gd name="T0" fmla="*/ 0 w 256"/>
                <a:gd name="T1" fmla="*/ 86 h 294"/>
                <a:gd name="T2" fmla="*/ 41 w 256"/>
                <a:gd name="T3" fmla="*/ 167 h 294"/>
                <a:gd name="T4" fmla="*/ 41 w 256"/>
                <a:gd name="T5" fmla="*/ 167 h 294"/>
                <a:gd name="T6" fmla="*/ 38 w 256"/>
                <a:gd name="T7" fmla="*/ 171 h 294"/>
                <a:gd name="T8" fmla="*/ 37 w 256"/>
                <a:gd name="T9" fmla="*/ 177 h 294"/>
                <a:gd name="T10" fmla="*/ 37 w 256"/>
                <a:gd name="T11" fmla="*/ 183 h 294"/>
                <a:gd name="T12" fmla="*/ 38 w 256"/>
                <a:gd name="T13" fmla="*/ 190 h 294"/>
                <a:gd name="T14" fmla="*/ 39 w 256"/>
                <a:gd name="T15" fmla="*/ 193 h 294"/>
                <a:gd name="T16" fmla="*/ 43 w 256"/>
                <a:gd name="T17" fmla="*/ 197 h 294"/>
                <a:gd name="T18" fmla="*/ 46 w 256"/>
                <a:gd name="T19" fmla="*/ 201 h 294"/>
                <a:gd name="T20" fmla="*/ 51 w 256"/>
                <a:gd name="T21" fmla="*/ 205 h 294"/>
                <a:gd name="T22" fmla="*/ 56 w 256"/>
                <a:gd name="T23" fmla="*/ 207 h 294"/>
                <a:gd name="T24" fmla="*/ 63 w 256"/>
                <a:gd name="T25" fmla="*/ 210 h 294"/>
                <a:gd name="T26" fmla="*/ 63 w 256"/>
                <a:gd name="T27" fmla="*/ 210 h 294"/>
                <a:gd name="T28" fmla="*/ 90 w 256"/>
                <a:gd name="T29" fmla="*/ 219 h 294"/>
                <a:gd name="T30" fmla="*/ 100 w 256"/>
                <a:gd name="T31" fmla="*/ 223 h 294"/>
                <a:gd name="T32" fmla="*/ 110 w 256"/>
                <a:gd name="T33" fmla="*/ 225 h 294"/>
                <a:gd name="T34" fmla="*/ 118 w 256"/>
                <a:gd name="T35" fmla="*/ 226 h 294"/>
                <a:gd name="T36" fmla="*/ 126 w 256"/>
                <a:gd name="T37" fmla="*/ 226 h 294"/>
                <a:gd name="T38" fmla="*/ 133 w 256"/>
                <a:gd name="T39" fmla="*/ 224 h 294"/>
                <a:gd name="T40" fmla="*/ 139 w 256"/>
                <a:gd name="T41" fmla="*/ 222 h 294"/>
                <a:gd name="T42" fmla="*/ 143 w 256"/>
                <a:gd name="T43" fmla="*/ 237 h 294"/>
                <a:gd name="T44" fmla="*/ 143 w 256"/>
                <a:gd name="T45" fmla="*/ 237 h 294"/>
                <a:gd name="T46" fmla="*/ 140 w 256"/>
                <a:gd name="T47" fmla="*/ 242 h 294"/>
                <a:gd name="T48" fmla="*/ 138 w 256"/>
                <a:gd name="T49" fmla="*/ 246 h 294"/>
                <a:gd name="T50" fmla="*/ 136 w 256"/>
                <a:gd name="T51" fmla="*/ 254 h 294"/>
                <a:gd name="T52" fmla="*/ 135 w 256"/>
                <a:gd name="T53" fmla="*/ 262 h 294"/>
                <a:gd name="T54" fmla="*/ 135 w 256"/>
                <a:gd name="T55" fmla="*/ 272 h 294"/>
                <a:gd name="T56" fmla="*/ 137 w 256"/>
                <a:gd name="T57" fmla="*/ 282 h 294"/>
                <a:gd name="T58" fmla="*/ 142 w 256"/>
                <a:gd name="T59" fmla="*/ 294 h 294"/>
                <a:gd name="T60" fmla="*/ 189 w 256"/>
                <a:gd name="T61" fmla="*/ 224 h 294"/>
                <a:gd name="T62" fmla="*/ 186 w 256"/>
                <a:gd name="T63" fmla="*/ 198 h 294"/>
                <a:gd name="T64" fmla="*/ 186 w 256"/>
                <a:gd name="T65" fmla="*/ 198 h 294"/>
                <a:gd name="T66" fmla="*/ 196 w 256"/>
                <a:gd name="T67" fmla="*/ 185 h 294"/>
                <a:gd name="T68" fmla="*/ 209 w 256"/>
                <a:gd name="T69" fmla="*/ 165 h 294"/>
                <a:gd name="T70" fmla="*/ 209 w 256"/>
                <a:gd name="T71" fmla="*/ 165 h 294"/>
                <a:gd name="T72" fmla="*/ 213 w 256"/>
                <a:gd name="T73" fmla="*/ 165 h 294"/>
                <a:gd name="T74" fmla="*/ 218 w 256"/>
                <a:gd name="T75" fmla="*/ 165 h 294"/>
                <a:gd name="T76" fmla="*/ 223 w 256"/>
                <a:gd name="T77" fmla="*/ 164 h 294"/>
                <a:gd name="T78" fmla="*/ 229 w 256"/>
                <a:gd name="T79" fmla="*/ 162 h 294"/>
                <a:gd name="T80" fmla="*/ 236 w 256"/>
                <a:gd name="T81" fmla="*/ 159 h 294"/>
                <a:gd name="T82" fmla="*/ 241 w 256"/>
                <a:gd name="T83" fmla="*/ 153 h 294"/>
                <a:gd name="T84" fmla="*/ 247 w 256"/>
                <a:gd name="T85" fmla="*/ 146 h 294"/>
                <a:gd name="T86" fmla="*/ 247 w 256"/>
                <a:gd name="T87" fmla="*/ 146 h 294"/>
                <a:gd name="T88" fmla="*/ 251 w 256"/>
                <a:gd name="T89" fmla="*/ 139 h 294"/>
                <a:gd name="T90" fmla="*/ 255 w 256"/>
                <a:gd name="T91" fmla="*/ 131 h 294"/>
                <a:gd name="T92" fmla="*/ 256 w 256"/>
                <a:gd name="T93" fmla="*/ 123 h 294"/>
                <a:gd name="T94" fmla="*/ 256 w 256"/>
                <a:gd name="T95" fmla="*/ 116 h 294"/>
                <a:gd name="T96" fmla="*/ 254 w 256"/>
                <a:gd name="T97" fmla="*/ 109 h 294"/>
                <a:gd name="T98" fmla="*/ 250 w 256"/>
                <a:gd name="T99" fmla="*/ 103 h 294"/>
                <a:gd name="T100" fmla="*/ 246 w 256"/>
                <a:gd name="T101" fmla="*/ 97 h 294"/>
                <a:gd name="T102" fmla="*/ 239 w 256"/>
                <a:gd name="T103" fmla="*/ 93 h 294"/>
                <a:gd name="T104" fmla="*/ 239 w 256"/>
                <a:gd name="T105" fmla="*/ 93 h 294"/>
                <a:gd name="T106" fmla="*/ 230 w 256"/>
                <a:gd name="T107" fmla="*/ 85 h 294"/>
                <a:gd name="T108" fmla="*/ 218 w 256"/>
                <a:gd name="T109" fmla="*/ 72 h 294"/>
                <a:gd name="T110" fmla="*/ 191 w 256"/>
                <a:gd name="T111" fmla="*/ 41 h 294"/>
                <a:gd name="T112" fmla="*/ 168 w 256"/>
                <a:gd name="T113" fmla="*/ 12 h 294"/>
                <a:gd name="T114" fmla="*/ 158 w 256"/>
                <a:gd name="T115" fmla="*/ 0 h 294"/>
                <a:gd name="T116" fmla="*/ 0 w 256"/>
                <a:gd name="T117" fmla="*/ 8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6" h="294">
                  <a:moveTo>
                    <a:pt x="0" y="86"/>
                  </a:moveTo>
                  <a:lnTo>
                    <a:pt x="41" y="167"/>
                  </a:lnTo>
                  <a:lnTo>
                    <a:pt x="41" y="167"/>
                  </a:lnTo>
                  <a:lnTo>
                    <a:pt x="38" y="171"/>
                  </a:lnTo>
                  <a:lnTo>
                    <a:pt x="37" y="177"/>
                  </a:lnTo>
                  <a:lnTo>
                    <a:pt x="37" y="183"/>
                  </a:lnTo>
                  <a:lnTo>
                    <a:pt x="38" y="190"/>
                  </a:lnTo>
                  <a:lnTo>
                    <a:pt x="39" y="193"/>
                  </a:lnTo>
                  <a:lnTo>
                    <a:pt x="43" y="197"/>
                  </a:lnTo>
                  <a:lnTo>
                    <a:pt x="46" y="201"/>
                  </a:lnTo>
                  <a:lnTo>
                    <a:pt x="51" y="205"/>
                  </a:lnTo>
                  <a:lnTo>
                    <a:pt x="56" y="207"/>
                  </a:lnTo>
                  <a:lnTo>
                    <a:pt x="63" y="210"/>
                  </a:lnTo>
                  <a:lnTo>
                    <a:pt x="63" y="210"/>
                  </a:lnTo>
                  <a:lnTo>
                    <a:pt x="90" y="219"/>
                  </a:lnTo>
                  <a:lnTo>
                    <a:pt x="100" y="223"/>
                  </a:lnTo>
                  <a:lnTo>
                    <a:pt x="110" y="225"/>
                  </a:lnTo>
                  <a:lnTo>
                    <a:pt x="118" y="226"/>
                  </a:lnTo>
                  <a:lnTo>
                    <a:pt x="126" y="226"/>
                  </a:lnTo>
                  <a:lnTo>
                    <a:pt x="133" y="224"/>
                  </a:lnTo>
                  <a:lnTo>
                    <a:pt x="139" y="222"/>
                  </a:lnTo>
                  <a:lnTo>
                    <a:pt x="143" y="237"/>
                  </a:lnTo>
                  <a:lnTo>
                    <a:pt x="143" y="237"/>
                  </a:lnTo>
                  <a:lnTo>
                    <a:pt x="140" y="242"/>
                  </a:lnTo>
                  <a:lnTo>
                    <a:pt x="138" y="246"/>
                  </a:lnTo>
                  <a:lnTo>
                    <a:pt x="136" y="254"/>
                  </a:lnTo>
                  <a:lnTo>
                    <a:pt x="135" y="262"/>
                  </a:lnTo>
                  <a:lnTo>
                    <a:pt x="135" y="272"/>
                  </a:lnTo>
                  <a:lnTo>
                    <a:pt x="137" y="282"/>
                  </a:lnTo>
                  <a:lnTo>
                    <a:pt x="142" y="294"/>
                  </a:lnTo>
                  <a:lnTo>
                    <a:pt x="189" y="224"/>
                  </a:lnTo>
                  <a:lnTo>
                    <a:pt x="186" y="198"/>
                  </a:lnTo>
                  <a:lnTo>
                    <a:pt x="186" y="198"/>
                  </a:lnTo>
                  <a:lnTo>
                    <a:pt x="196" y="185"/>
                  </a:lnTo>
                  <a:lnTo>
                    <a:pt x="209" y="165"/>
                  </a:lnTo>
                  <a:lnTo>
                    <a:pt x="209" y="165"/>
                  </a:lnTo>
                  <a:lnTo>
                    <a:pt x="213" y="165"/>
                  </a:lnTo>
                  <a:lnTo>
                    <a:pt x="218" y="165"/>
                  </a:lnTo>
                  <a:lnTo>
                    <a:pt x="223" y="164"/>
                  </a:lnTo>
                  <a:lnTo>
                    <a:pt x="229" y="162"/>
                  </a:lnTo>
                  <a:lnTo>
                    <a:pt x="236" y="159"/>
                  </a:lnTo>
                  <a:lnTo>
                    <a:pt x="241" y="153"/>
                  </a:lnTo>
                  <a:lnTo>
                    <a:pt x="247" y="146"/>
                  </a:lnTo>
                  <a:lnTo>
                    <a:pt x="247" y="146"/>
                  </a:lnTo>
                  <a:lnTo>
                    <a:pt x="251" y="139"/>
                  </a:lnTo>
                  <a:lnTo>
                    <a:pt x="255" y="131"/>
                  </a:lnTo>
                  <a:lnTo>
                    <a:pt x="256" y="123"/>
                  </a:lnTo>
                  <a:lnTo>
                    <a:pt x="256" y="116"/>
                  </a:lnTo>
                  <a:lnTo>
                    <a:pt x="254" y="109"/>
                  </a:lnTo>
                  <a:lnTo>
                    <a:pt x="250" y="103"/>
                  </a:lnTo>
                  <a:lnTo>
                    <a:pt x="246" y="97"/>
                  </a:lnTo>
                  <a:lnTo>
                    <a:pt x="239" y="93"/>
                  </a:lnTo>
                  <a:lnTo>
                    <a:pt x="239" y="93"/>
                  </a:lnTo>
                  <a:lnTo>
                    <a:pt x="230" y="85"/>
                  </a:lnTo>
                  <a:lnTo>
                    <a:pt x="218" y="72"/>
                  </a:lnTo>
                  <a:lnTo>
                    <a:pt x="191" y="41"/>
                  </a:lnTo>
                  <a:lnTo>
                    <a:pt x="168" y="12"/>
                  </a:lnTo>
                  <a:lnTo>
                    <a:pt x="158" y="0"/>
                  </a:lnTo>
                  <a:lnTo>
                    <a:pt x="0" y="86"/>
                  </a:lnTo>
                  <a:close/>
                </a:path>
              </a:pathLst>
            </a:custGeom>
            <a:solidFill>
              <a:srgbClr val="FCC0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50" name="Freeform 66"/>
            <p:cNvSpPr>
              <a:spLocks/>
            </p:cNvSpPr>
            <p:nvPr/>
          </p:nvSpPr>
          <p:spPr bwMode="auto">
            <a:xfrm>
              <a:off x="1796" y="4014"/>
              <a:ext cx="25" cy="34"/>
            </a:xfrm>
            <a:custGeom>
              <a:avLst/>
              <a:gdLst>
                <a:gd name="T0" fmla="*/ 31 w 74"/>
                <a:gd name="T1" fmla="*/ 0 h 104"/>
                <a:gd name="T2" fmla="*/ 11 w 74"/>
                <a:gd name="T3" fmla="*/ 19 h 104"/>
                <a:gd name="T4" fmla="*/ 11 w 74"/>
                <a:gd name="T5" fmla="*/ 19 h 104"/>
                <a:gd name="T6" fmla="*/ 8 w 74"/>
                <a:gd name="T7" fmla="*/ 31 h 104"/>
                <a:gd name="T8" fmla="*/ 4 w 74"/>
                <a:gd name="T9" fmla="*/ 54 h 104"/>
                <a:gd name="T10" fmla="*/ 1 w 74"/>
                <a:gd name="T11" fmla="*/ 68 h 104"/>
                <a:gd name="T12" fmla="*/ 0 w 74"/>
                <a:gd name="T13" fmla="*/ 81 h 104"/>
                <a:gd name="T14" fmla="*/ 1 w 74"/>
                <a:gd name="T15" fmla="*/ 87 h 104"/>
                <a:gd name="T16" fmla="*/ 1 w 74"/>
                <a:gd name="T17" fmla="*/ 91 h 104"/>
                <a:gd name="T18" fmla="*/ 4 w 74"/>
                <a:gd name="T19" fmla="*/ 96 h 104"/>
                <a:gd name="T20" fmla="*/ 6 w 74"/>
                <a:gd name="T21" fmla="*/ 98 h 104"/>
                <a:gd name="T22" fmla="*/ 6 w 74"/>
                <a:gd name="T23" fmla="*/ 98 h 104"/>
                <a:gd name="T24" fmla="*/ 13 w 74"/>
                <a:gd name="T25" fmla="*/ 101 h 104"/>
                <a:gd name="T26" fmla="*/ 20 w 74"/>
                <a:gd name="T27" fmla="*/ 104 h 104"/>
                <a:gd name="T28" fmla="*/ 29 w 74"/>
                <a:gd name="T29" fmla="*/ 104 h 104"/>
                <a:gd name="T30" fmla="*/ 37 w 74"/>
                <a:gd name="T31" fmla="*/ 104 h 104"/>
                <a:gd name="T32" fmla="*/ 52 w 74"/>
                <a:gd name="T33" fmla="*/ 101 h 104"/>
                <a:gd name="T34" fmla="*/ 59 w 74"/>
                <a:gd name="T35" fmla="*/ 100 h 104"/>
                <a:gd name="T36" fmla="*/ 59 w 74"/>
                <a:gd name="T37" fmla="*/ 74 h 104"/>
                <a:gd name="T38" fmla="*/ 74 w 74"/>
                <a:gd name="T39" fmla="*/ 67 h 104"/>
                <a:gd name="T40" fmla="*/ 52 w 74"/>
                <a:gd name="T41" fmla="*/ 22 h 104"/>
                <a:gd name="T42" fmla="*/ 31 w 74"/>
                <a:gd name="T4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104">
                  <a:moveTo>
                    <a:pt x="31" y="0"/>
                  </a:moveTo>
                  <a:lnTo>
                    <a:pt x="11" y="19"/>
                  </a:lnTo>
                  <a:lnTo>
                    <a:pt x="11" y="19"/>
                  </a:lnTo>
                  <a:lnTo>
                    <a:pt x="8" y="31"/>
                  </a:lnTo>
                  <a:lnTo>
                    <a:pt x="4" y="54"/>
                  </a:lnTo>
                  <a:lnTo>
                    <a:pt x="1" y="68"/>
                  </a:lnTo>
                  <a:lnTo>
                    <a:pt x="0" y="81"/>
                  </a:lnTo>
                  <a:lnTo>
                    <a:pt x="1" y="87"/>
                  </a:lnTo>
                  <a:lnTo>
                    <a:pt x="1" y="91"/>
                  </a:lnTo>
                  <a:lnTo>
                    <a:pt x="4" y="96"/>
                  </a:lnTo>
                  <a:lnTo>
                    <a:pt x="6" y="98"/>
                  </a:lnTo>
                  <a:lnTo>
                    <a:pt x="6" y="98"/>
                  </a:lnTo>
                  <a:lnTo>
                    <a:pt x="13" y="101"/>
                  </a:lnTo>
                  <a:lnTo>
                    <a:pt x="20" y="104"/>
                  </a:lnTo>
                  <a:lnTo>
                    <a:pt x="29" y="104"/>
                  </a:lnTo>
                  <a:lnTo>
                    <a:pt x="37" y="104"/>
                  </a:lnTo>
                  <a:lnTo>
                    <a:pt x="52" y="101"/>
                  </a:lnTo>
                  <a:lnTo>
                    <a:pt x="59" y="100"/>
                  </a:lnTo>
                  <a:lnTo>
                    <a:pt x="59" y="74"/>
                  </a:lnTo>
                  <a:lnTo>
                    <a:pt x="74" y="67"/>
                  </a:lnTo>
                  <a:lnTo>
                    <a:pt x="52" y="22"/>
                  </a:lnTo>
                  <a:lnTo>
                    <a:pt x="31" y="0"/>
                  </a:lnTo>
                  <a:close/>
                </a:path>
              </a:pathLst>
            </a:custGeom>
            <a:solidFill>
              <a:srgbClr val="3339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51" name="Freeform 67"/>
            <p:cNvSpPr>
              <a:spLocks/>
            </p:cNvSpPr>
            <p:nvPr/>
          </p:nvSpPr>
          <p:spPr bwMode="auto">
            <a:xfrm>
              <a:off x="1678" y="4146"/>
              <a:ext cx="13" cy="10"/>
            </a:xfrm>
            <a:custGeom>
              <a:avLst/>
              <a:gdLst>
                <a:gd name="T0" fmla="*/ 0 w 41"/>
                <a:gd name="T1" fmla="*/ 0 h 30"/>
                <a:gd name="T2" fmla="*/ 4 w 41"/>
                <a:gd name="T3" fmla="*/ 23 h 30"/>
                <a:gd name="T4" fmla="*/ 41 w 41"/>
                <a:gd name="T5" fmla="*/ 30 h 30"/>
                <a:gd name="T6" fmla="*/ 35 w 41"/>
                <a:gd name="T7" fmla="*/ 3 h 30"/>
                <a:gd name="T8" fmla="*/ 0 w 41"/>
                <a:gd name="T9" fmla="*/ 0 h 30"/>
              </a:gdLst>
              <a:ahLst/>
              <a:cxnLst>
                <a:cxn ang="0">
                  <a:pos x="T0" y="T1"/>
                </a:cxn>
                <a:cxn ang="0">
                  <a:pos x="T2" y="T3"/>
                </a:cxn>
                <a:cxn ang="0">
                  <a:pos x="T4" y="T5"/>
                </a:cxn>
                <a:cxn ang="0">
                  <a:pos x="T6" y="T7"/>
                </a:cxn>
                <a:cxn ang="0">
                  <a:pos x="T8" y="T9"/>
                </a:cxn>
              </a:cxnLst>
              <a:rect l="0" t="0" r="r" b="b"/>
              <a:pathLst>
                <a:path w="41" h="30">
                  <a:moveTo>
                    <a:pt x="0" y="0"/>
                  </a:moveTo>
                  <a:lnTo>
                    <a:pt x="4" y="23"/>
                  </a:lnTo>
                  <a:lnTo>
                    <a:pt x="41" y="30"/>
                  </a:lnTo>
                  <a:lnTo>
                    <a:pt x="35" y="3"/>
                  </a:lnTo>
                  <a:lnTo>
                    <a:pt x="0" y="0"/>
                  </a:lnTo>
                  <a:close/>
                </a:path>
              </a:pathLst>
            </a:custGeom>
            <a:solidFill>
              <a:srgbClr val="4F4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52" name="Freeform 68"/>
            <p:cNvSpPr>
              <a:spLocks/>
            </p:cNvSpPr>
            <p:nvPr/>
          </p:nvSpPr>
          <p:spPr bwMode="auto">
            <a:xfrm>
              <a:off x="1735" y="4153"/>
              <a:ext cx="14" cy="10"/>
            </a:xfrm>
            <a:custGeom>
              <a:avLst/>
              <a:gdLst>
                <a:gd name="T0" fmla="*/ 0 w 41"/>
                <a:gd name="T1" fmla="*/ 0 h 30"/>
                <a:gd name="T2" fmla="*/ 4 w 41"/>
                <a:gd name="T3" fmla="*/ 22 h 30"/>
                <a:gd name="T4" fmla="*/ 41 w 41"/>
                <a:gd name="T5" fmla="*/ 30 h 30"/>
                <a:gd name="T6" fmla="*/ 35 w 41"/>
                <a:gd name="T7" fmla="*/ 3 h 30"/>
                <a:gd name="T8" fmla="*/ 0 w 41"/>
                <a:gd name="T9" fmla="*/ 0 h 30"/>
              </a:gdLst>
              <a:ahLst/>
              <a:cxnLst>
                <a:cxn ang="0">
                  <a:pos x="T0" y="T1"/>
                </a:cxn>
                <a:cxn ang="0">
                  <a:pos x="T2" y="T3"/>
                </a:cxn>
                <a:cxn ang="0">
                  <a:pos x="T4" y="T5"/>
                </a:cxn>
                <a:cxn ang="0">
                  <a:pos x="T6" y="T7"/>
                </a:cxn>
                <a:cxn ang="0">
                  <a:pos x="T8" y="T9"/>
                </a:cxn>
              </a:cxnLst>
              <a:rect l="0" t="0" r="r" b="b"/>
              <a:pathLst>
                <a:path w="41" h="30">
                  <a:moveTo>
                    <a:pt x="0" y="0"/>
                  </a:moveTo>
                  <a:lnTo>
                    <a:pt x="4" y="22"/>
                  </a:lnTo>
                  <a:lnTo>
                    <a:pt x="41" y="30"/>
                  </a:lnTo>
                  <a:lnTo>
                    <a:pt x="35" y="3"/>
                  </a:lnTo>
                  <a:lnTo>
                    <a:pt x="0" y="0"/>
                  </a:lnTo>
                  <a:close/>
                </a:path>
              </a:pathLst>
            </a:custGeom>
            <a:solidFill>
              <a:srgbClr val="4F4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53" name="Freeform 69"/>
            <p:cNvSpPr>
              <a:spLocks/>
            </p:cNvSpPr>
            <p:nvPr/>
          </p:nvSpPr>
          <p:spPr bwMode="auto">
            <a:xfrm>
              <a:off x="1635" y="4071"/>
              <a:ext cx="131" cy="90"/>
            </a:xfrm>
            <a:custGeom>
              <a:avLst/>
              <a:gdLst>
                <a:gd name="T0" fmla="*/ 0 w 395"/>
                <a:gd name="T1" fmla="*/ 12 h 269"/>
                <a:gd name="T2" fmla="*/ 297 w 395"/>
                <a:gd name="T3" fmla="*/ 43 h 269"/>
                <a:gd name="T4" fmla="*/ 297 w 395"/>
                <a:gd name="T5" fmla="*/ 43 h 269"/>
                <a:gd name="T6" fmla="*/ 300 w 395"/>
                <a:gd name="T7" fmla="*/ 45 h 269"/>
                <a:gd name="T8" fmla="*/ 307 w 395"/>
                <a:gd name="T9" fmla="*/ 51 h 269"/>
                <a:gd name="T10" fmla="*/ 310 w 395"/>
                <a:gd name="T11" fmla="*/ 57 h 269"/>
                <a:gd name="T12" fmla="*/ 314 w 395"/>
                <a:gd name="T13" fmla="*/ 63 h 269"/>
                <a:gd name="T14" fmla="*/ 316 w 395"/>
                <a:gd name="T15" fmla="*/ 68 h 269"/>
                <a:gd name="T16" fmla="*/ 318 w 395"/>
                <a:gd name="T17" fmla="*/ 75 h 269"/>
                <a:gd name="T18" fmla="*/ 318 w 395"/>
                <a:gd name="T19" fmla="*/ 75 h 269"/>
                <a:gd name="T20" fmla="*/ 321 w 395"/>
                <a:gd name="T21" fmla="*/ 88 h 269"/>
                <a:gd name="T22" fmla="*/ 330 w 395"/>
                <a:gd name="T23" fmla="*/ 113 h 269"/>
                <a:gd name="T24" fmla="*/ 354 w 395"/>
                <a:gd name="T25" fmla="*/ 179 h 269"/>
                <a:gd name="T26" fmla="*/ 389 w 395"/>
                <a:gd name="T27" fmla="*/ 269 h 269"/>
                <a:gd name="T28" fmla="*/ 389 w 395"/>
                <a:gd name="T29" fmla="*/ 269 h 269"/>
                <a:gd name="T30" fmla="*/ 390 w 395"/>
                <a:gd name="T31" fmla="*/ 268 h 269"/>
                <a:gd name="T32" fmla="*/ 392 w 395"/>
                <a:gd name="T33" fmla="*/ 266 h 269"/>
                <a:gd name="T34" fmla="*/ 394 w 395"/>
                <a:gd name="T35" fmla="*/ 260 h 269"/>
                <a:gd name="T36" fmla="*/ 395 w 395"/>
                <a:gd name="T37" fmla="*/ 257 h 269"/>
                <a:gd name="T38" fmla="*/ 394 w 395"/>
                <a:gd name="T39" fmla="*/ 253 h 269"/>
                <a:gd name="T40" fmla="*/ 394 w 395"/>
                <a:gd name="T41" fmla="*/ 253 h 269"/>
                <a:gd name="T42" fmla="*/ 357 w 395"/>
                <a:gd name="T43" fmla="*/ 142 h 269"/>
                <a:gd name="T44" fmla="*/ 322 w 395"/>
                <a:gd name="T45" fmla="*/ 40 h 269"/>
                <a:gd name="T46" fmla="*/ 322 w 395"/>
                <a:gd name="T47" fmla="*/ 40 h 269"/>
                <a:gd name="T48" fmla="*/ 321 w 395"/>
                <a:gd name="T49" fmla="*/ 38 h 269"/>
                <a:gd name="T50" fmla="*/ 316 w 395"/>
                <a:gd name="T51" fmla="*/ 34 h 269"/>
                <a:gd name="T52" fmla="*/ 312 w 395"/>
                <a:gd name="T53" fmla="*/ 30 h 269"/>
                <a:gd name="T54" fmla="*/ 307 w 395"/>
                <a:gd name="T55" fmla="*/ 28 h 269"/>
                <a:gd name="T56" fmla="*/ 300 w 395"/>
                <a:gd name="T57" fmla="*/ 26 h 269"/>
                <a:gd name="T58" fmla="*/ 292 w 395"/>
                <a:gd name="T59" fmla="*/ 25 h 269"/>
                <a:gd name="T60" fmla="*/ 292 w 395"/>
                <a:gd name="T61" fmla="*/ 25 h 269"/>
                <a:gd name="T62" fmla="*/ 241 w 395"/>
                <a:gd name="T63" fmla="*/ 19 h 269"/>
                <a:gd name="T64" fmla="*/ 147 w 395"/>
                <a:gd name="T65" fmla="*/ 11 h 269"/>
                <a:gd name="T66" fmla="*/ 21 w 395"/>
                <a:gd name="T67" fmla="*/ 0 h 269"/>
                <a:gd name="T68" fmla="*/ 21 w 395"/>
                <a:gd name="T69" fmla="*/ 0 h 269"/>
                <a:gd name="T70" fmla="*/ 12 w 395"/>
                <a:gd name="T71" fmla="*/ 3 h 269"/>
                <a:gd name="T72" fmla="*/ 6 w 395"/>
                <a:gd name="T73" fmla="*/ 7 h 269"/>
                <a:gd name="T74" fmla="*/ 3 w 395"/>
                <a:gd name="T75" fmla="*/ 9 h 269"/>
                <a:gd name="T76" fmla="*/ 0 w 395"/>
                <a:gd name="T77" fmla="*/ 12 h 269"/>
                <a:gd name="T78" fmla="*/ 0 w 395"/>
                <a:gd name="T79" fmla="*/ 1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5" h="269">
                  <a:moveTo>
                    <a:pt x="0" y="12"/>
                  </a:moveTo>
                  <a:lnTo>
                    <a:pt x="297" y="43"/>
                  </a:lnTo>
                  <a:lnTo>
                    <a:pt x="297" y="43"/>
                  </a:lnTo>
                  <a:lnTo>
                    <a:pt x="300" y="45"/>
                  </a:lnTo>
                  <a:lnTo>
                    <a:pt x="307" y="51"/>
                  </a:lnTo>
                  <a:lnTo>
                    <a:pt x="310" y="57"/>
                  </a:lnTo>
                  <a:lnTo>
                    <a:pt x="314" y="63"/>
                  </a:lnTo>
                  <a:lnTo>
                    <a:pt x="316" y="68"/>
                  </a:lnTo>
                  <a:lnTo>
                    <a:pt x="318" y="75"/>
                  </a:lnTo>
                  <a:lnTo>
                    <a:pt x="318" y="75"/>
                  </a:lnTo>
                  <a:lnTo>
                    <a:pt x="321" y="88"/>
                  </a:lnTo>
                  <a:lnTo>
                    <a:pt x="330" y="113"/>
                  </a:lnTo>
                  <a:lnTo>
                    <a:pt x="354" y="179"/>
                  </a:lnTo>
                  <a:lnTo>
                    <a:pt x="389" y="269"/>
                  </a:lnTo>
                  <a:lnTo>
                    <a:pt x="389" y="269"/>
                  </a:lnTo>
                  <a:lnTo>
                    <a:pt x="390" y="268"/>
                  </a:lnTo>
                  <a:lnTo>
                    <a:pt x="392" y="266"/>
                  </a:lnTo>
                  <a:lnTo>
                    <a:pt x="394" y="260"/>
                  </a:lnTo>
                  <a:lnTo>
                    <a:pt x="395" y="257"/>
                  </a:lnTo>
                  <a:lnTo>
                    <a:pt x="394" y="253"/>
                  </a:lnTo>
                  <a:lnTo>
                    <a:pt x="394" y="253"/>
                  </a:lnTo>
                  <a:lnTo>
                    <a:pt x="357" y="142"/>
                  </a:lnTo>
                  <a:lnTo>
                    <a:pt x="322" y="40"/>
                  </a:lnTo>
                  <a:lnTo>
                    <a:pt x="322" y="40"/>
                  </a:lnTo>
                  <a:lnTo>
                    <a:pt x="321" y="38"/>
                  </a:lnTo>
                  <a:lnTo>
                    <a:pt x="316" y="34"/>
                  </a:lnTo>
                  <a:lnTo>
                    <a:pt x="312" y="30"/>
                  </a:lnTo>
                  <a:lnTo>
                    <a:pt x="307" y="28"/>
                  </a:lnTo>
                  <a:lnTo>
                    <a:pt x="300" y="26"/>
                  </a:lnTo>
                  <a:lnTo>
                    <a:pt x="292" y="25"/>
                  </a:lnTo>
                  <a:lnTo>
                    <a:pt x="292" y="25"/>
                  </a:lnTo>
                  <a:lnTo>
                    <a:pt x="241" y="19"/>
                  </a:lnTo>
                  <a:lnTo>
                    <a:pt x="147" y="11"/>
                  </a:lnTo>
                  <a:lnTo>
                    <a:pt x="21" y="0"/>
                  </a:lnTo>
                  <a:lnTo>
                    <a:pt x="21" y="0"/>
                  </a:lnTo>
                  <a:lnTo>
                    <a:pt x="12" y="3"/>
                  </a:lnTo>
                  <a:lnTo>
                    <a:pt x="6" y="7"/>
                  </a:lnTo>
                  <a:lnTo>
                    <a:pt x="3" y="9"/>
                  </a:lnTo>
                  <a:lnTo>
                    <a:pt x="0" y="12"/>
                  </a:lnTo>
                  <a:lnTo>
                    <a:pt x="0" y="12"/>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54" name="Freeform 70"/>
            <p:cNvSpPr>
              <a:spLocks/>
            </p:cNvSpPr>
            <p:nvPr/>
          </p:nvSpPr>
          <p:spPr bwMode="auto">
            <a:xfrm>
              <a:off x="1844" y="3910"/>
              <a:ext cx="10" cy="14"/>
            </a:xfrm>
            <a:custGeom>
              <a:avLst/>
              <a:gdLst>
                <a:gd name="T0" fmla="*/ 9 w 29"/>
                <a:gd name="T1" fmla="*/ 43 h 43"/>
                <a:gd name="T2" fmla="*/ 9 w 29"/>
                <a:gd name="T3" fmla="*/ 43 h 43"/>
                <a:gd name="T4" fmla="*/ 5 w 29"/>
                <a:gd name="T5" fmla="*/ 37 h 43"/>
                <a:gd name="T6" fmla="*/ 3 w 29"/>
                <a:gd name="T7" fmla="*/ 29 h 43"/>
                <a:gd name="T8" fmla="*/ 1 w 29"/>
                <a:gd name="T9" fmla="*/ 14 h 43"/>
                <a:gd name="T10" fmla="*/ 1 w 29"/>
                <a:gd name="T11" fmla="*/ 14 h 43"/>
                <a:gd name="T12" fmla="*/ 0 w 29"/>
                <a:gd name="T13" fmla="*/ 6 h 43"/>
                <a:gd name="T14" fmla="*/ 1 w 29"/>
                <a:gd name="T15" fmla="*/ 4 h 43"/>
                <a:gd name="T16" fmla="*/ 1 w 29"/>
                <a:gd name="T17" fmla="*/ 2 h 43"/>
                <a:gd name="T18" fmla="*/ 3 w 29"/>
                <a:gd name="T19" fmla="*/ 1 h 43"/>
                <a:gd name="T20" fmla="*/ 5 w 29"/>
                <a:gd name="T21" fmla="*/ 0 h 43"/>
                <a:gd name="T22" fmla="*/ 12 w 29"/>
                <a:gd name="T23" fmla="*/ 0 h 43"/>
                <a:gd name="T24" fmla="*/ 12 w 29"/>
                <a:gd name="T25" fmla="*/ 0 h 43"/>
                <a:gd name="T26" fmla="*/ 20 w 29"/>
                <a:gd name="T27" fmla="*/ 0 h 43"/>
                <a:gd name="T28" fmla="*/ 26 w 29"/>
                <a:gd name="T29" fmla="*/ 1 h 43"/>
                <a:gd name="T30" fmla="*/ 28 w 29"/>
                <a:gd name="T31" fmla="*/ 2 h 43"/>
                <a:gd name="T32" fmla="*/ 29 w 29"/>
                <a:gd name="T33" fmla="*/ 4 h 43"/>
                <a:gd name="T34" fmla="*/ 29 w 29"/>
                <a:gd name="T35" fmla="*/ 6 h 43"/>
                <a:gd name="T36" fmla="*/ 28 w 29"/>
                <a:gd name="T37" fmla="*/ 11 h 43"/>
                <a:gd name="T38" fmla="*/ 28 w 29"/>
                <a:gd name="T39" fmla="*/ 11 h 43"/>
                <a:gd name="T40" fmla="*/ 26 w 29"/>
                <a:gd name="T41" fmla="*/ 18 h 43"/>
                <a:gd name="T42" fmla="*/ 21 w 29"/>
                <a:gd name="T43" fmla="*/ 26 h 43"/>
                <a:gd name="T44" fmla="*/ 17 w 29"/>
                <a:gd name="T45" fmla="*/ 32 h 43"/>
                <a:gd name="T46" fmla="*/ 13 w 29"/>
                <a:gd name="T47" fmla="*/ 39 h 43"/>
                <a:gd name="T48" fmla="*/ 9 w 29"/>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3">
                  <a:moveTo>
                    <a:pt x="9" y="43"/>
                  </a:moveTo>
                  <a:lnTo>
                    <a:pt x="9" y="43"/>
                  </a:lnTo>
                  <a:lnTo>
                    <a:pt x="5" y="37"/>
                  </a:lnTo>
                  <a:lnTo>
                    <a:pt x="3" y="29"/>
                  </a:lnTo>
                  <a:lnTo>
                    <a:pt x="1" y="14"/>
                  </a:lnTo>
                  <a:lnTo>
                    <a:pt x="1" y="14"/>
                  </a:lnTo>
                  <a:lnTo>
                    <a:pt x="0" y="6"/>
                  </a:lnTo>
                  <a:lnTo>
                    <a:pt x="1" y="4"/>
                  </a:lnTo>
                  <a:lnTo>
                    <a:pt x="1" y="2"/>
                  </a:lnTo>
                  <a:lnTo>
                    <a:pt x="3" y="1"/>
                  </a:lnTo>
                  <a:lnTo>
                    <a:pt x="5" y="0"/>
                  </a:lnTo>
                  <a:lnTo>
                    <a:pt x="12" y="0"/>
                  </a:lnTo>
                  <a:lnTo>
                    <a:pt x="12" y="0"/>
                  </a:lnTo>
                  <a:lnTo>
                    <a:pt x="20" y="0"/>
                  </a:lnTo>
                  <a:lnTo>
                    <a:pt x="26" y="1"/>
                  </a:lnTo>
                  <a:lnTo>
                    <a:pt x="28" y="2"/>
                  </a:lnTo>
                  <a:lnTo>
                    <a:pt x="29" y="4"/>
                  </a:lnTo>
                  <a:lnTo>
                    <a:pt x="29" y="6"/>
                  </a:lnTo>
                  <a:lnTo>
                    <a:pt x="28" y="11"/>
                  </a:lnTo>
                  <a:lnTo>
                    <a:pt x="28" y="11"/>
                  </a:lnTo>
                  <a:lnTo>
                    <a:pt x="26" y="18"/>
                  </a:lnTo>
                  <a:lnTo>
                    <a:pt x="21" y="26"/>
                  </a:lnTo>
                  <a:lnTo>
                    <a:pt x="17" y="32"/>
                  </a:lnTo>
                  <a:lnTo>
                    <a:pt x="13" y="39"/>
                  </a:lnTo>
                  <a:lnTo>
                    <a:pt x="9" y="43"/>
                  </a:lnTo>
                  <a:close/>
                </a:path>
              </a:pathLst>
            </a:custGeom>
            <a:solidFill>
              <a:srgbClr val="3339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55" name="Freeform 71"/>
            <p:cNvSpPr>
              <a:spLocks/>
            </p:cNvSpPr>
            <p:nvPr/>
          </p:nvSpPr>
          <p:spPr bwMode="auto">
            <a:xfrm>
              <a:off x="1749" y="3887"/>
              <a:ext cx="127" cy="72"/>
            </a:xfrm>
            <a:custGeom>
              <a:avLst/>
              <a:gdLst>
                <a:gd name="T0" fmla="*/ 39 w 381"/>
                <a:gd name="T1" fmla="*/ 193 h 216"/>
                <a:gd name="T2" fmla="*/ 14 w 381"/>
                <a:gd name="T3" fmla="*/ 179 h 216"/>
                <a:gd name="T4" fmla="*/ 4 w 381"/>
                <a:gd name="T5" fmla="*/ 163 h 216"/>
                <a:gd name="T6" fmla="*/ 0 w 381"/>
                <a:gd name="T7" fmla="*/ 139 h 216"/>
                <a:gd name="T8" fmla="*/ 3 w 381"/>
                <a:gd name="T9" fmla="*/ 114 h 216"/>
                <a:gd name="T10" fmla="*/ 12 w 381"/>
                <a:gd name="T11" fmla="*/ 90 h 216"/>
                <a:gd name="T12" fmla="*/ 28 w 381"/>
                <a:gd name="T13" fmla="*/ 68 h 216"/>
                <a:gd name="T14" fmla="*/ 72 w 381"/>
                <a:gd name="T15" fmla="*/ 32 h 216"/>
                <a:gd name="T16" fmla="*/ 110 w 381"/>
                <a:gd name="T17" fmla="*/ 10 h 216"/>
                <a:gd name="T18" fmla="*/ 148 w 381"/>
                <a:gd name="T19" fmla="*/ 0 h 216"/>
                <a:gd name="T20" fmla="*/ 182 w 381"/>
                <a:gd name="T21" fmla="*/ 1 h 216"/>
                <a:gd name="T22" fmla="*/ 212 w 381"/>
                <a:gd name="T23" fmla="*/ 12 h 216"/>
                <a:gd name="T24" fmla="*/ 234 w 381"/>
                <a:gd name="T25" fmla="*/ 25 h 216"/>
                <a:gd name="T26" fmla="*/ 249 w 381"/>
                <a:gd name="T27" fmla="*/ 42 h 216"/>
                <a:gd name="T28" fmla="*/ 262 w 381"/>
                <a:gd name="T29" fmla="*/ 67 h 216"/>
                <a:gd name="T30" fmla="*/ 261 w 381"/>
                <a:gd name="T31" fmla="*/ 69 h 216"/>
                <a:gd name="T32" fmla="*/ 281 w 381"/>
                <a:gd name="T33" fmla="*/ 89 h 216"/>
                <a:gd name="T34" fmla="*/ 294 w 381"/>
                <a:gd name="T35" fmla="*/ 111 h 216"/>
                <a:gd name="T36" fmla="*/ 298 w 381"/>
                <a:gd name="T37" fmla="*/ 105 h 216"/>
                <a:gd name="T38" fmla="*/ 312 w 381"/>
                <a:gd name="T39" fmla="*/ 95 h 216"/>
                <a:gd name="T40" fmla="*/ 329 w 381"/>
                <a:gd name="T41" fmla="*/ 93 h 216"/>
                <a:gd name="T42" fmla="*/ 357 w 381"/>
                <a:gd name="T43" fmla="*/ 103 h 216"/>
                <a:gd name="T44" fmla="*/ 376 w 381"/>
                <a:gd name="T45" fmla="*/ 121 h 216"/>
                <a:gd name="T46" fmla="*/ 379 w 381"/>
                <a:gd name="T47" fmla="*/ 136 h 216"/>
                <a:gd name="T48" fmla="*/ 371 w 381"/>
                <a:gd name="T49" fmla="*/ 164 h 216"/>
                <a:gd name="T50" fmla="*/ 367 w 381"/>
                <a:gd name="T51" fmla="*/ 185 h 216"/>
                <a:gd name="T52" fmla="*/ 370 w 381"/>
                <a:gd name="T53" fmla="*/ 198 h 216"/>
                <a:gd name="T54" fmla="*/ 381 w 381"/>
                <a:gd name="T55" fmla="*/ 201 h 216"/>
                <a:gd name="T56" fmla="*/ 376 w 381"/>
                <a:gd name="T57" fmla="*/ 210 h 216"/>
                <a:gd name="T58" fmla="*/ 366 w 381"/>
                <a:gd name="T59" fmla="*/ 216 h 216"/>
                <a:gd name="T60" fmla="*/ 354 w 381"/>
                <a:gd name="T61" fmla="*/ 212 h 216"/>
                <a:gd name="T62" fmla="*/ 341 w 381"/>
                <a:gd name="T63" fmla="*/ 195 h 216"/>
                <a:gd name="T64" fmla="*/ 338 w 381"/>
                <a:gd name="T65" fmla="*/ 202 h 216"/>
                <a:gd name="T66" fmla="*/ 327 w 381"/>
                <a:gd name="T67" fmla="*/ 206 h 216"/>
                <a:gd name="T68" fmla="*/ 319 w 381"/>
                <a:gd name="T69" fmla="*/ 201 h 216"/>
                <a:gd name="T70" fmla="*/ 311 w 381"/>
                <a:gd name="T71" fmla="*/ 188 h 216"/>
                <a:gd name="T72" fmla="*/ 296 w 381"/>
                <a:gd name="T73" fmla="*/ 166 h 216"/>
                <a:gd name="T74" fmla="*/ 283 w 381"/>
                <a:gd name="T75" fmla="*/ 186 h 216"/>
                <a:gd name="T76" fmla="*/ 267 w 381"/>
                <a:gd name="T77" fmla="*/ 186 h 216"/>
                <a:gd name="T78" fmla="*/ 246 w 381"/>
                <a:gd name="T79" fmla="*/ 204 h 216"/>
                <a:gd name="T80" fmla="*/ 131 w 381"/>
                <a:gd name="T81" fmla="*/ 115 h 216"/>
                <a:gd name="T82" fmla="*/ 64 w 381"/>
                <a:gd name="T83" fmla="*/ 149 h 216"/>
                <a:gd name="T84" fmla="*/ 47 w 381"/>
                <a:gd name="T85" fmla="*/ 16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1" h="216">
                  <a:moveTo>
                    <a:pt x="47" y="195"/>
                  </a:moveTo>
                  <a:lnTo>
                    <a:pt x="47" y="195"/>
                  </a:lnTo>
                  <a:lnTo>
                    <a:pt x="39" y="193"/>
                  </a:lnTo>
                  <a:lnTo>
                    <a:pt x="31" y="191"/>
                  </a:lnTo>
                  <a:lnTo>
                    <a:pt x="23" y="185"/>
                  </a:lnTo>
                  <a:lnTo>
                    <a:pt x="14" y="179"/>
                  </a:lnTo>
                  <a:lnTo>
                    <a:pt x="10" y="174"/>
                  </a:lnTo>
                  <a:lnTo>
                    <a:pt x="7" y="169"/>
                  </a:lnTo>
                  <a:lnTo>
                    <a:pt x="4" y="163"/>
                  </a:lnTo>
                  <a:lnTo>
                    <a:pt x="2" y="155"/>
                  </a:lnTo>
                  <a:lnTo>
                    <a:pt x="0" y="148"/>
                  </a:lnTo>
                  <a:lnTo>
                    <a:pt x="0" y="139"/>
                  </a:lnTo>
                  <a:lnTo>
                    <a:pt x="0" y="139"/>
                  </a:lnTo>
                  <a:lnTo>
                    <a:pt x="1" y="121"/>
                  </a:lnTo>
                  <a:lnTo>
                    <a:pt x="3" y="114"/>
                  </a:lnTo>
                  <a:lnTo>
                    <a:pt x="5" y="106"/>
                  </a:lnTo>
                  <a:lnTo>
                    <a:pt x="9" y="98"/>
                  </a:lnTo>
                  <a:lnTo>
                    <a:pt x="12" y="90"/>
                  </a:lnTo>
                  <a:lnTo>
                    <a:pt x="17" y="82"/>
                  </a:lnTo>
                  <a:lnTo>
                    <a:pt x="22" y="74"/>
                  </a:lnTo>
                  <a:lnTo>
                    <a:pt x="28" y="68"/>
                  </a:lnTo>
                  <a:lnTo>
                    <a:pt x="35" y="60"/>
                  </a:lnTo>
                  <a:lnTo>
                    <a:pt x="51" y="45"/>
                  </a:lnTo>
                  <a:lnTo>
                    <a:pt x="72" y="32"/>
                  </a:lnTo>
                  <a:lnTo>
                    <a:pt x="96" y="17"/>
                  </a:lnTo>
                  <a:lnTo>
                    <a:pt x="96" y="17"/>
                  </a:lnTo>
                  <a:lnTo>
                    <a:pt x="110" y="10"/>
                  </a:lnTo>
                  <a:lnTo>
                    <a:pt x="122" y="6"/>
                  </a:lnTo>
                  <a:lnTo>
                    <a:pt x="136" y="3"/>
                  </a:lnTo>
                  <a:lnTo>
                    <a:pt x="148" y="0"/>
                  </a:lnTo>
                  <a:lnTo>
                    <a:pt x="159" y="0"/>
                  </a:lnTo>
                  <a:lnTo>
                    <a:pt x="170" y="0"/>
                  </a:lnTo>
                  <a:lnTo>
                    <a:pt x="182" y="1"/>
                  </a:lnTo>
                  <a:lnTo>
                    <a:pt x="193" y="4"/>
                  </a:lnTo>
                  <a:lnTo>
                    <a:pt x="202" y="7"/>
                  </a:lnTo>
                  <a:lnTo>
                    <a:pt x="212" y="12"/>
                  </a:lnTo>
                  <a:lnTo>
                    <a:pt x="220" y="16"/>
                  </a:lnTo>
                  <a:lnTo>
                    <a:pt x="228" y="21"/>
                  </a:lnTo>
                  <a:lnTo>
                    <a:pt x="234" y="25"/>
                  </a:lnTo>
                  <a:lnTo>
                    <a:pt x="240" y="31"/>
                  </a:lnTo>
                  <a:lnTo>
                    <a:pt x="246" y="36"/>
                  </a:lnTo>
                  <a:lnTo>
                    <a:pt x="249" y="42"/>
                  </a:lnTo>
                  <a:lnTo>
                    <a:pt x="249" y="42"/>
                  </a:lnTo>
                  <a:lnTo>
                    <a:pt x="258" y="59"/>
                  </a:lnTo>
                  <a:lnTo>
                    <a:pt x="262" y="67"/>
                  </a:lnTo>
                  <a:lnTo>
                    <a:pt x="262" y="69"/>
                  </a:lnTo>
                  <a:lnTo>
                    <a:pt x="261" y="69"/>
                  </a:lnTo>
                  <a:lnTo>
                    <a:pt x="261" y="69"/>
                  </a:lnTo>
                  <a:lnTo>
                    <a:pt x="266" y="72"/>
                  </a:lnTo>
                  <a:lnTo>
                    <a:pt x="276" y="82"/>
                  </a:lnTo>
                  <a:lnTo>
                    <a:pt x="281" y="89"/>
                  </a:lnTo>
                  <a:lnTo>
                    <a:pt x="287" y="96"/>
                  </a:lnTo>
                  <a:lnTo>
                    <a:pt x="292" y="103"/>
                  </a:lnTo>
                  <a:lnTo>
                    <a:pt x="294" y="111"/>
                  </a:lnTo>
                  <a:lnTo>
                    <a:pt x="294" y="111"/>
                  </a:lnTo>
                  <a:lnTo>
                    <a:pt x="296" y="108"/>
                  </a:lnTo>
                  <a:lnTo>
                    <a:pt x="298" y="105"/>
                  </a:lnTo>
                  <a:lnTo>
                    <a:pt x="302" y="100"/>
                  </a:lnTo>
                  <a:lnTo>
                    <a:pt x="306" y="97"/>
                  </a:lnTo>
                  <a:lnTo>
                    <a:pt x="312" y="95"/>
                  </a:lnTo>
                  <a:lnTo>
                    <a:pt x="320" y="93"/>
                  </a:lnTo>
                  <a:lnTo>
                    <a:pt x="329" y="93"/>
                  </a:lnTo>
                  <a:lnTo>
                    <a:pt x="329" y="93"/>
                  </a:lnTo>
                  <a:lnTo>
                    <a:pt x="339" y="96"/>
                  </a:lnTo>
                  <a:lnTo>
                    <a:pt x="348" y="99"/>
                  </a:lnTo>
                  <a:lnTo>
                    <a:pt x="357" y="103"/>
                  </a:lnTo>
                  <a:lnTo>
                    <a:pt x="365" y="109"/>
                  </a:lnTo>
                  <a:lnTo>
                    <a:pt x="371" y="116"/>
                  </a:lnTo>
                  <a:lnTo>
                    <a:pt x="376" y="121"/>
                  </a:lnTo>
                  <a:lnTo>
                    <a:pt x="379" y="129"/>
                  </a:lnTo>
                  <a:lnTo>
                    <a:pt x="379" y="133"/>
                  </a:lnTo>
                  <a:lnTo>
                    <a:pt x="379" y="136"/>
                  </a:lnTo>
                  <a:lnTo>
                    <a:pt x="379" y="136"/>
                  </a:lnTo>
                  <a:lnTo>
                    <a:pt x="376" y="151"/>
                  </a:lnTo>
                  <a:lnTo>
                    <a:pt x="371" y="164"/>
                  </a:lnTo>
                  <a:lnTo>
                    <a:pt x="367" y="175"/>
                  </a:lnTo>
                  <a:lnTo>
                    <a:pt x="367" y="181"/>
                  </a:lnTo>
                  <a:lnTo>
                    <a:pt x="367" y="185"/>
                  </a:lnTo>
                  <a:lnTo>
                    <a:pt x="367" y="185"/>
                  </a:lnTo>
                  <a:lnTo>
                    <a:pt x="368" y="192"/>
                  </a:lnTo>
                  <a:lnTo>
                    <a:pt x="370" y="198"/>
                  </a:lnTo>
                  <a:lnTo>
                    <a:pt x="371" y="199"/>
                  </a:lnTo>
                  <a:lnTo>
                    <a:pt x="374" y="200"/>
                  </a:lnTo>
                  <a:lnTo>
                    <a:pt x="381" y="201"/>
                  </a:lnTo>
                  <a:lnTo>
                    <a:pt x="381" y="201"/>
                  </a:lnTo>
                  <a:lnTo>
                    <a:pt x="379" y="207"/>
                  </a:lnTo>
                  <a:lnTo>
                    <a:pt x="376" y="210"/>
                  </a:lnTo>
                  <a:lnTo>
                    <a:pt x="371" y="214"/>
                  </a:lnTo>
                  <a:lnTo>
                    <a:pt x="369" y="216"/>
                  </a:lnTo>
                  <a:lnTo>
                    <a:pt x="366" y="216"/>
                  </a:lnTo>
                  <a:lnTo>
                    <a:pt x="362" y="216"/>
                  </a:lnTo>
                  <a:lnTo>
                    <a:pt x="359" y="214"/>
                  </a:lnTo>
                  <a:lnTo>
                    <a:pt x="354" y="212"/>
                  </a:lnTo>
                  <a:lnTo>
                    <a:pt x="350" y="208"/>
                  </a:lnTo>
                  <a:lnTo>
                    <a:pt x="345" y="202"/>
                  </a:lnTo>
                  <a:lnTo>
                    <a:pt x="341" y="195"/>
                  </a:lnTo>
                  <a:lnTo>
                    <a:pt x="341" y="195"/>
                  </a:lnTo>
                  <a:lnTo>
                    <a:pt x="340" y="198"/>
                  </a:lnTo>
                  <a:lnTo>
                    <a:pt x="338" y="202"/>
                  </a:lnTo>
                  <a:lnTo>
                    <a:pt x="335" y="204"/>
                  </a:lnTo>
                  <a:lnTo>
                    <a:pt x="332" y="206"/>
                  </a:lnTo>
                  <a:lnTo>
                    <a:pt x="327" y="206"/>
                  </a:lnTo>
                  <a:lnTo>
                    <a:pt x="323" y="204"/>
                  </a:lnTo>
                  <a:lnTo>
                    <a:pt x="323" y="204"/>
                  </a:lnTo>
                  <a:lnTo>
                    <a:pt x="319" y="201"/>
                  </a:lnTo>
                  <a:lnTo>
                    <a:pt x="314" y="198"/>
                  </a:lnTo>
                  <a:lnTo>
                    <a:pt x="312" y="192"/>
                  </a:lnTo>
                  <a:lnTo>
                    <a:pt x="311" y="188"/>
                  </a:lnTo>
                  <a:lnTo>
                    <a:pt x="308" y="179"/>
                  </a:lnTo>
                  <a:lnTo>
                    <a:pt x="308" y="174"/>
                  </a:lnTo>
                  <a:lnTo>
                    <a:pt x="296" y="166"/>
                  </a:lnTo>
                  <a:lnTo>
                    <a:pt x="286" y="188"/>
                  </a:lnTo>
                  <a:lnTo>
                    <a:pt x="286" y="188"/>
                  </a:lnTo>
                  <a:lnTo>
                    <a:pt x="283" y="186"/>
                  </a:lnTo>
                  <a:lnTo>
                    <a:pt x="278" y="185"/>
                  </a:lnTo>
                  <a:lnTo>
                    <a:pt x="274" y="185"/>
                  </a:lnTo>
                  <a:lnTo>
                    <a:pt x="267" y="186"/>
                  </a:lnTo>
                  <a:lnTo>
                    <a:pt x="260" y="190"/>
                  </a:lnTo>
                  <a:lnTo>
                    <a:pt x="253" y="195"/>
                  </a:lnTo>
                  <a:lnTo>
                    <a:pt x="246" y="204"/>
                  </a:lnTo>
                  <a:lnTo>
                    <a:pt x="187" y="90"/>
                  </a:lnTo>
                  <a:lnTo>
                    <a:pt x="187" y="90"/>
                  </a:lnTo>
                  <a:lnTo>
                    <a:pt x="131" y="115"/>
                  </a:lnTo>
                  <a:lnTo>
                    <a:pt x="90" y="135"/>
                  </a:lnTo>
                  <a:lnTo>
                    <a:pt x="73" y="144"/>
                  </a:lnTo>
                  <a:lnTo>
                    <a:pt x="64" y="149"/>
                  </a:lnTo>
                  <a:lnTo>
                    <a:pt x="64" y="149"/>
                  </a:lnTo>
                  <a:lnTo>
                    <a:pt x="54" y="160"/>
                  </a:lnTo>
                  <a:lnTo>
                    <a:pt x="47" y="169"/>
                  </a:lnTo>
                  <a:lnTo>
                    <a:pt x="40" y="177"/>
                  </a:lnTo>
                  <a:lnTo>
                    <a:pt x="47" y="195"/>
                  </a:lnTo>
                  <a:close/>
                </a:path>
              </a:pathLst>
            </a:custGeom>
            <a:solidFill>
              <a:srgbClr val="70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56" name="Freeform 72"/>
            <p:cNvSpPr>
              <a:spLocks noEditPoints="1"/>
            </p:cNvSpPr>
            <p:nvPr/>
          </p:nvSpPr>
          <p:spPr bwMode="auto">
            <a:xfrm>
              <a:off x="1633" y="3886"/>
              <a:ext cx="325" cy="290"/>
            </a:xfrm>
            <a:custGeom>
              <a:avLst/>
              <a:gdLst>
                <a:gd name="T0" fmla="*/ 738 w 974"/>
                <a:gd name="T1" fmla="*/ 473 h 869"/>
                <a:gd name="T2" fmla="*/ 569 w 974"/>
                <a:gd name="T3" fmla="*/ 289 h 869"/>
                <a:gd name="T4" fmla="*/ 652 w 974"/>
                <a:gd name="T5" fmla="*/ 182 h 869"/>
                <a:gd name="T6" fmla="*/ 734 w 974"/>
                <a:gd name="T7" fmla="*/ 206 h 869"/>
                <a:gd name="T8" fmla="*/ 700 w 974"/>
                <a:gd name="T9" fmla="*/ 100 h 869"/>
                <a:gd name="T10" fmla="*/ 613 w 974"/>
                <a:gd name="T11" fmla="*/ 68 h 869"/>
                <a:gd name="T12" fmla="*/ 342 w 974"/>
                <a:gd name="T13" fmla="*/ 130 h 869"/>
                <a:gd name="T14" fmla="*/ 472 w 974"/>
                <a:gd name="T15" fmla="*/ 316 h 869"/>
                <a:gd name="T16" fmla="*/ 376 w 974"/>
                <a:gd name="T17" fmla="*/ 587 h 869"/>
                <a:gd name="T18" fmla="*/ 2 w 974"/>
                <a:gd name="T19" fmla="*/ 563 h 869"/>
                <a:gd name="T20" fmla="*/ 100 w 974"/>
                <a:gd name="T21" fmla="*/ 831 h 869"/>
                <a:gd name="T22" fmla="*/ 555 w 974"/>
                <a:gd name="T23" fmla="*/ 745 h 869"/>
                <a:gd name="T24" fmla="*/ 971 w 974"/>
                <a:gd name="T25" fmla="*/ 794 h 869"/>
                <a:gd name="T26" fmla="*/ 743 w 974"/>
                <a:gd name="T27" fmla="*/ 645 h 869"/>
                <a:gd name="T28" fmla="*/ 670 w 974"/>
                <a:gd name="T29" fmla="*/ 354 h 869"/>
                <a:gd name="T30" fmla="*/ 543 w 974"/>
                <a:gd name="T31" fmla="*/ 480 h 869"/>
                <a:gd name="T32" fmla="*/ 514 w 974"/>
                <a:gd name="T33" fmla="*/ 434 h 869"/>
                <a:gd name="T34" fmla="*/ 517 w 974"/>
                <a:gd name="T35" fmla="*/ 358 h 869"/>
                <a:gd name="T36" fmla="*/ 709 w 974"/>
                <a:gd name="T37" fmla="*/ 117 h 869"/>
                <a:gd name="T38" fmla="*/ 702 w 974"/>
                <a:gd name="T39" fmla="*/ 207 h 869"/>
                <a:gd name="T40" fmla="*/ 662 w 974"/>
                <a:gd name="T41" fmla="*/ 177 h 869"/>
                <a:gd name="T42" fmla="*/ 641 w 974"/>
                <a:gd name="T43" fmla="*/ 100 h 869"/>
                <a:gd name="T44" fmla="*/ 477 w 974"/>
                <a:gd name="T45" fmla="*/ 48 h 869"/>
                <a:gd name="T46" fmla="*/ 353 w 974"/>
                <a:gd name="T47" fmla="*/ 158 h 869"/>
                <a:gd name="T48" fmla="*/ 588 w 974"/>
                <a:gd name="T49" fmla="*/ 43 h 869"/>
                <a:gd name="T50" fmla="*/ 614 w 974"/>
                <a:gd name="T51" fmla="*/ 161 h 869"/>
                <a:gd name="T52" fmla="*/ 595 w 974"/>
                <a:gd name="T53" fmla="*/ 201 h 869"/>
                <a:gd name="T54" fmla="*/ 482 w 974"/>
                <a:gd name="T55" fmla="*/ 84 h 869"/>
                <a:gd name="T56" fmla="*/ 439 w 974"/>
                <a:gd name="T57" fmla="*/ 294 h 869"/>
                <a:gd name="T58" fmla="*/ 416 w 974"/>
                <a:gd name="T59" fmla="*/ 159 h 869"/>
                <a:gd name="T60" fmla="*/ 586 w 974"/>
                <a:gd name="T61" fmla="*/ 203 h 869"/>
                <a:gd name="T62" fmla="*/ 591 w 974"/>
                <a:gd name="T63" fmla="*/ 252 h 869"/>
                <a:gd name="T64" fmla="*/ 511 w 974"/>
                <a:gd name="T65" fmla="*/ 328 h 869"/>
                <a:gd name="T66" fmla="*/ 188 w 974"/>
                <a:gd name="T67" fmla="*/ 575 h 869"/>
                <a:gd name="T68" fmla="*/ 302 w 974"/>
                <a:gd name="T69" fmla="*/ 593 h 869"/>
                <a:gd name="T70" fmla="*/ 305 w 974"/>
                <a:gd name="T71" fmla="*/ 796 h 869"/>
                <a:gd name="T72" fmla="*/ 10 w 974"/>
                <a:gd name="T73" fmla="*/ 572 h 869"/>
                <a:gd name="T74" fmla="*/ 466 w 974"/>
                <a:gd name="T75" fmla="*/ 617 h 869"/>
                <a:gd name="T76" fmla="*/ 443 w 974"/>
                <a:gd name="T77" fmla="*/ 832 h 869"/>
                <a:gd name="T78" fmla="*/ 484 w 974"/>
                <a:gd name="T79" fmla="*/ 805 h 869"/>
                <a:gd name="T80" fmla="*/ 137 w 974"/>
                <a:gd name="T81" fmla="*/ 785 h 869"/>
                <a:gd name="T82" fmla="*/ 341 w 974"/>
                <a:gd name="T83" fmla="*/ 825 h 869"/>
                <a:gd name="T84" fmla="*/ 466 w 974"/>
                <a:gd name="T85" fmla="*/ 776 h 869"/>
                <a:gd name="T86" fmla="*/ 422 w 974"/>
                <a:gd name="T87" fmla="*/ 771 h 869"/>
                <a:gd name="T88" fmla="*/ 393 w 974"/>
                <a:gd name="T89" fmla="*/ 860 h 869"/>
                <a:gd name="T90" fmla="*/ 504 w 974"/>
                <a:gd name="T91" fmla="*/ 742 h 869"/>
                <a:gd name="T92" fmla="*/ 477 w 974"/>
                <a:gd name="T93" fmla="*/ 713 h 869"/>
                <a:gd name="T94" fmla="*/ 427 w 974"/>
                <a:gd name="T95" fmla="*/ 737 h 869"/>
                <a:gd name="T96" fmla="*/ 569 w 974"/>
                <a:gd name="T97" fmla="*/ 688 h 869"/>
                <a:gd name="T98" fmla="*/ 571 w 974"/>
                <a:gd name="T99" fmla="*/ 719 h 869"/>
                <a:gd name="T100" fmla="*/ 555 w 974"/>
                <a:gd name="T101" fmla="*/ 649 h 869"/>
                <a:gd name="T102" fmla="*/ 697 w 974"/>
                <a:gd name="T103" fmla="*/ 598 h 869"/>
                <a:gd name="T104" fmla="*/ 654 w 974"/>
                <a:gd name="T105" fmla="*/ 455 h 869"/>
                <a:gd name="T106" fmla="*/ 461 w 974"/>
                <a:gd name="T107" fmla="*/ 584 h 869"/>
                <a:gd name="T108" fmla="*/ 443 w 974"/>
                <a:gd name="T109" fmla="*/ 404 h 869"/>
                <a:gd name="T110" fmla="*/ 448 w 974"/>
                <a:gd name="T111" fmla="*/ 604 h 869"/>
                <a:gd name="T112" fmla="*/ 393 w 974"/>
                <a:gd name="T113" fmla="*/ 600 h 869"/>
                <a:gd name="T114" fmla="*/ 407 w 974"/>
                <a:gd name="T115" fmla="*/ 474 h 869"/>
                <a:gd name="T116" fmla="*/ 489 w 974"/>
                <a:gd name="T117" fmla="*/ 427 h 869"/>
                <a:gd name="T118" fmla="*/ 568 w 974"/>
                <a:gd name="T119" fmla="*/ 453 h 869"/>
                <a:gd name="T120" fmla="*/ 719 w 974"/>
                <a:gd name="T121" fmla="*/ 409 h 869"/>
                <a:gd name="T122" fmla="*/ 422 w 974"/>
                <a:gd name="T123" fmla="*/ 484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4" h="869">
                  <a:moveTo>
                    <a:pt x="971" y="785"/>
                  </a:moveTo>
                  <a:lnTo>
                    <a:pt x="834" y="763"/>
                  </a:lnTo>
                  <a:lnTo>
                    <a:pt x="834" y="763"/>
                  </a:lnTo>
                  <a:lnTo>
                    <a:pt x="834" y="762"/>
                  </a:lnTo>
                  <a:lnTo>
                    <a:pt x="834" y="762"/>
                  </a:lnTo>
                  <a:lnTo>
                    <a:pt x="833" y="744"/>
                  </a:lnTo>
                  <a:lnTo>
                    <a:pt x="829" y="703"/>
                  </a:lnTo>
                  <a:lnTo>
                    <a:pt x="827" y="678"/>
                  </a:lnTo>
                  <a:lnTo>
                    <a:pt x="824" y="654"/>
                  </a:lnTo>
                  <a:lnTo>
                    <a:pt x="819" y="631"/>
                  </a:lnTo>
                  <a:lnTo>
                    <a:pt x="814" y="612"/>
                  </a:lnTo>
                  <a:lnTo>
                    <a:pt x="814" y="612"/>
                  </a:lnTo>
                  <a:lnTo>
                    <a:pt x="810" y="604"/>
                  </a:lnTo>
                  <a:lnTo>
                    <a:pt x="807" y="596"/>
                  </a:lnTo>
                  <a:lnTo>
                    <a:pt x="802" y="590"/>
                  </a:lnTo>
                  <a:lnTo>
                    <a:pt x="797" y="584"/>
                  </a:lnTo>
                  <a:lnTo>
                    <a:pt x="791" y="580"/>
                  </a:lnTo>
                  <a:lnTo>
                    <a:pt x="787" y="576"/>
                  </a:lnTo>
                  <a:lnTo>
                    <a:pt x="775" y="569"/>
                  </a:lnTo>
                  <a:lnTo>
                    <a:pt x="764" y="566"/>
                  </a:lnTo>
                  <a:lnTo>
                    <a:pt x="755" y="564"/>
                  </a:lnTo>
                  <a:lnTo>
                    <a:pt x="747" y="563"/>
                  </a:lnTo>
                  <a:lnTo>
                    <a:pt x="747" y="563"/>
                  </a:lnTo>
                  <a:lnTo>
                    <a:pt x="746" y="563"/>
                  </a:lnTo>
                  <a:lnTo>
                    <a:pt x="746" y="563"/>
                  </a:lnTo>
                  <a:lnTo>
                    <a:pt x="743" y="518"/>
                  </a:lnTo>
                  <a:lnTo>
                    <a:pt x="738" y="473"/>
                  </a:lnTo>
                  <a:lnTo>
                    <a:pt x="734" y="435"/>
                  </a:lnTo>
                  <a:lnTo>
                    <a:pt x="730" y="419"/>
                  </a:lnTo>
                  <a:lnTo>
                    <a:pt x="728" y="407"/>
                  </a:lnTo>
                  <a:lnTo>
                    <a:pt x="728" y="407"/>
                  </a:lnTo>
                  <a:lnTo>
                    <a:pt x="725" y="398"/>
                  </a:lnTo>
                  <a:lnTo>
                    <a:pt x="722" y="390"/>
                  </a:lnTo>
                  <a:lnTo>
                    <a:pt x="718" y="383"/>
                  </a:lnTo>
                  <a:lnTo>
                    <a:pt x="714" y="377"/>
                  </a:lnTo>
                  <a:lnTo>
                    <a:pt x="706" y="368"/>
                  </a:lnTo>
                  <a:lnTo>
                    <a:pt x="697" y="361"/>
                  </a:lnTo>
                  <a:lnTo>
                    <a:pt x="689" y="358"/>
                  </a:lnTo>
                  <a:lnTo>
                    <a:pt x="681" y="355"/>
                  </a:lnTo>
                  <a:lnTo>
                    <a:pt x="675" y="354"/>
                  </a:lnTo>
                  <a:lnTo>
                    <a:pt x="671" y="354"/>
                  </a:lnTo>
                  <a:lnTo>
                    <a:pt x="671" y="354"/>
                  </a:lnTo>
                  <a:lnTo>
                    <a:pt x="616" y="319"/>
                  </a:lnTo>
                  <a:lnTo>
                    <a:pt x="616" y="319"/>
                  </a:lnTo>
                  <a:lnTo>
                    <a:pt x="579" y="296"/>
                  </a:lnTo>
                  <a:lnTo>
                    <a:pt x="579" y="296"/>
                  </a:lnTo>
                  <a:lnTo>
                    <a:pt x="577" y="295"/>
                  </a:lnTo>
                  <a:lnTo>
                    <a:pt x="576" y="295"/>
                  </a:lnTo>
                  <a:lnTo>
                    <a:pt x="576" y="295"/>
                  </a:lnTo>
                  <a:lnTo>
                    <a:pt x="573" y="296"/>
                  </a:lnTo>
                  <a:lnTo>
                    <a:pt x="572" y="297"/>
                  </a:lnTo>
                  <a:lnTo>
                    <a:pt x="572" y="297"/>
                  </a:lnTo>
                  <a:lnTo>
                    <a:pt x="570" y="300"/>
                  </a:lnTo>
                  <a:lnTo>
                    <a:pt x="569" y="289"/>
                  </a:lnTo>
                  <a:lnTo>
                    <a:pt x="569" y="289"/>
                  </a:lnTo>
                  <a:lnTo>
                    <a:pt x="574" y="284"/>
                  </a:lnTo>
                  <a:lnTo>
                    <a:pt x="580" y="277"/>
                  </a:lnTo>
                  <a:lnTo>
                    <a:pt x="585" y="270"/>
                  </a:lnTo>
                  <a:lnTo>
                    <a:pt x="590" y="262"/>
                  </a:lnTo>
                  <a:lnTo>
                    <a:pt x="590" y="262"/>
                  </a:lnTo>
                  <a:lnTo>
                    <a:pt x="599" y="259"/>
                  </a:lnTo>
                  <a:lnTo>
                    <a:pt x="606" y="256"/>
                  </a:lnTo>
                  <a:lnTo>
                    <a:pt x="613" y="252"/>
                  </a:lnTo>
                  <a:lnTo>
                    <a:pt x="619" y="247"/>
                  </a:lnTo>
                  <a:lnTo>
                    <a:pt x="626" y="241"/>
                  </a:lnTo>
                  <a:lnTo>
                    <a:pt x="632" y="233"/>
                  </a:lnTo>
                  <a:lnTo>
                    <a:pt x="636" y="223"/>
                  </a:lnTo>
                  <a:lnTo>
                    <a:pt x="636" y="223"/>
                  </a:lnTo>
                  <a:lnTo>
                    <a:pt x="637" y="216"/>
                  </a:lnTo>
                  <a:lnTo>
                    <a:pt x="638" y="209"/>
                  </a:lnTo>
                  <a:lnTo>
                    <a:pt x="638" y="209"/>
                  </a:lnTo>
                  <a:lnTo>
                    <a:pt x="637" y="201"/>
                  </a:lnTo>
                  <a:lnTo>
                    <a:pt x="634" y="193"/>
                  </a:lnTo>
                  <a:lnTo>
                    <a:pt x="634" y="193"/>
                  </a:lnTo>
                  <a:lnTo>
                    <a:pt x="636" y="192"/>
                  </a:lnTo>
                  <a:lnTo>
                    <a:pt x="638" y="191"/>
                  </a:lnTo>
                  <a:lnTo>
                    <a:pt x="638" y="191"/>
                  </a:lnTo>
                  <a:lnTo>
                    <a:pt x="644" y="175"/>
                  </a:lnTo>
                  <a:lnTo>
                    <a:pt x="644" y="175"/>
                  </a:lnTo>
                  <a:lnTo>
                    <a:pt x="647" y="179"/>
                  </a:lnTo>
                  <a:lnTo>
                    <a:pt x="652" y="182"/>
                  </a:lnTo>
                  <a:lnTo>
                    <a:pt x="652" y="182"/>
                  </a:lnTo>
                  <a:lnTo>
                    <a:pt x="651" y="188"/>
                  </a:lnTo>
                  <a:lnTo>
                    <a:pt x="651" y="188"/>
                  </a:lnTo>
                  <a:lnTo>
                    <a:pt x="652" y="194"/>
                  </a:lnTo>
                  <a:lnTo>
                    <a:pt x="653" y="198"/>
                  </a:lnTo>
                  <a:lnTo>
                    <a:pt x="655" y="203"/>
                  </a:lnTo>
                  <a:lnTo>
                    <a:pt x="659" y="206"/>
                  </a:lnTo>
                  <a:lnTo>
                    <a:pt x="659" y="206"/>
                  </a:lnTo>
                  <a:lnTo>
                    <a:pt x="664" y="211"/>
                  </a:lnTo>
                  <a:lnTo>
                    <a:pt x="671" y="214"/>
                  </a:lnTo>
                  <a:lnTo>
                    <a:pt x="678" y="214"/>
                  </a:lnTo>
                  <a:lnTo>
                    <a:pt x="683" y="213"/>
                  </a:lnTo>
                  <a:lnTo>
                    <a:pt x="683" y="213"/>
                  </a:lnTo>
                  <a:lnTo>
                    <a:pt x="687" y="211"/>
                  </a:lnTo>
                  <a:lnTo>
                    <a:pt x="690" y="207"/>
                  </a:lnTo>
                  <a:lnTo>
                    <a:pt x="690" y="207"/>
                  </a:lnTo>
                  <a:lnTo>
                    <a:pt x="696" y="213"/>
                  </a:lnTo>
                  <a:lnTo>
                    <a:pt x="701" y="217"/>
                  </a:lnTo>
                  <a:lnTo>
                    <a:pt x="708" y="221"/>
                  </a:lnTo>
                  <a:lnTo>
                    <a:pt x="715" y="222"/>
                  </a:lnTo>
                  <a:lnTo>
                    <a:pt x="715" y="222"/>
                  </a:lnTo>
                  <a:lnTo>
                    <a:pt x="719" y="221"/>
                  </a:lnTo>
                  <a:lnTo>
                    <a:pt x="725" y="219"/>
                  </a:lnTo>
                  <a:lnTo>
                    <a:pt x="729" y="214"/>
                  </a:lnTo>
                  <a:lnTo>
                    <a:pt x="733" y="211"/>
                  </a:lnTo>
                  <a:lnTo>
                    <a:pt x="734" y="206"/>
                  </a:lnTo>
                  <a:lnTo>
                    <a:pt x="734" y="206"/>
                  </a:lnTo>
                  <a:lnTo>
                    <a:pt x="735" y="204"/>
                  </a:lnTo>
                  <a:lnTo>
                    <a:pt x="734" y="202"/>
                  </a:lnTo>
                  <a:lnTo>
                    <a:pt x="734" y="202"/>
                  </a:lnTo>
                  <a:lnTo>
                    <a:pt x="732" y="201"/>
                  </a:lnTo>
                  <a:lnTo>
                    <a:pt x="729" y="201"/>
                  </a:lnTo>
                  <a:lnTo>
                    <a:pt x="729" y="201"/>
                  </a:lnTo>
                  <a:lnTo>
                    <a:pt x="725" y="202"/>
                  </a:lnTo>
                  <a:lnTo>
                    <a:pt x="723" y="202"/>
                  </a:lnTo>
                  <a:lnTo>
                    <a:pt x="722" y="201"/>
                  </a:lnTo>
                  <a:lnTo>
                    <a:pt x="722" y="201"/>
                  </a:lnTo>
                  <a:lnTo>
                    <a:pt x="720" y="198"/>
                  </a:lnTo>
                  <a:lnTo>
                    <a:pt x="719" y="196"/>
                  </a:lnTo>
                  <a:lnTo>
                    <a:pt x="719" y="188"/>
                  </a:lnTo>
                  <a:lnTo>
                    <a:pt x="720" y="180"/>
                  </a:lnTo>
                  <a:lnTo>
                    <a:pt x="724" y="172"/>
                  </a:lnTo>
                  <a:lnTo>
                    <a:pt x="724" y="172"/>
                  </a:lnTo>
                  <a:lnTo>
                    <a:pt x="727" y="160"/>
                  </a:lnTo>
                  <a:lnTo>
                    <a:pt x="730" y="148"/>
                  </a:lnTo>
                  <a:lnTo>
                    <a:pt x="730" y="142"/>
                  </a:lnTo>
                  <a:lnTo>
                    <a:pt x="730" y="137"/>
                  </a:lnTo>
                  <a:lnTo>
                    <a:pt x="728" y="130"/>
                  </a:lnTo>
                  <a:lnTo>
                    <a:pt x="726" y="123"/>
                  </a:lnTo>
                  <a:lnTo>
                    <a:pt x="726" y="123"/>
                  </a:lnTo>
                  <a:lnTo>
                    <a:pt x="722" y="117"/>
                  </a:lnTo>
                  <a:lnTo>
                    <a:pt x="716" y="110"/>
                  </a:lnTo>
                  <a:lnTo>
                    <a:pt x="709" y="104"/>
                  </a:lnTo>
                  <a:lnTo>
                    <a:pt x="700" y="100"/>
                  </a:lnTo>
                  <a:lnTo>
                    <a:pt x="691" y="95"/>
                  </a:lnTo>
                  <a:lnTo>
                    <a:pt x="682" y="93"/>
                  </a:lnTo>
                  <a:lnTo>
                    <a:pt x="672" y="91"/>
                  </a:lnTo>
                  <a:lnTo>
                    <a:pt x="663" y="92"/>
                  </a:lnTo>
                  <a:lnTo>
                    <a:pt x="663" y="92"/>
                  </a:lnTo>
                  <a:lnTo>
                    <a:pt x="659" y="92"/>
                  </a:lnTo>
                  <a:lnTo>
                    <a:pt x="654" y="94"/>
                  </a:lnTo>
                  <a:lnTo>
                    <a:pt x="667" y="74"/>
                  </a:lnTo>
                  <a:lnTo>
                    <a:pt x="667" y="74"/>
                  </a:lnTo>
                  <a:lnTo>
                    <a:pt x="668" y="72"/>
                  </a:lnTo>
                  <a:lnTo>
                    <a:pt x="668" y="70"/>
                  </a:lnTo>
                  <a:lnTo>
                    <a:pt x="668" y="70"/>
                  </a:lnTo>
                  <a:lnTo>
                    <a:pt x="665" y="68"/>
                  </a:lnTo>
                  <a:lnTo>
                    <a:pt x="663" y="67"/>
                  </a:lnTo>
                  <a:lnTo>
                    <a:pt x="634" y="65"/>
                  </a:lnTo>
                  <a:lnTo>
                    <a:pt x="634" y="65"/>
                  </a:lnTo>
                  <a:lnTo>
                    <a:pt x="633" y="65"/>
                  </a:lnTo>
                  <a:lnTo>
                    <a:pt x="631" y="66"/>
                  </a:lnTo>
                  <a:lnTo>
                    <a:pt x="631" y="66"/>
                  </a:lnTo>
                  <a:lnTo>
                    <a:pt x="629" y="68"/>
                  </a:lnTo>
                  <a:lnTo>
                    <a:pt x="629" y="70"/>
                  </a:lnTo>
                  <a:lnTo>
                    <a:pt x="631" y="87"/>
                  </a:lnTo>
                  <a:lnTo>
                    <a:pt x="631" y="87"/>
                  </a:lnTo>
                  <a:lnTo>
                    <a:pt x="625" y="81"/>
                  </a:lnTo>
                  <a:lnTo>
                    <a:pt x="619" y="75"/>
                  </a:lnTo>
                  <a:lnTo>
                    <a:pt x="613" y="68"/>
                  </a:lnTo>
                  <a:lnTo>
                    <a:pt x="613" y="68"/>
                  </a:lnTo>
                  <a:lnTo>
                    <a:pt x="608" y="57"/>
                  </a:lnTo>
                  <a:lnTo>
                    <a:pt x="601" y="46"/>
                  </a:lnTo>
                  <a:lnTo>
                    <a:pt x="595" y="37"/>
                  </a:lnTo>
                  <a:lnTo>
                    <a:pt x="587" y="28"/>
                  </a:lnTo>
                  <a:lnTo>
                    <a:pt x="579" y="20"/>
                  </a:lnTo>
                  <a:lnTo>
                    <a:pt x="570" y="13"/>
                  </a:lnTo>
                  <a:lnTo>
                    <a:pt x="560" y="9"/>
                  </a:lnTo>
                  <a:lnTo>
                    <a:pt x="550" y="4"/>
                  </a:lnTo>
                  <a:lnTo>
                    <a:pt x="550" y="4"/>
                  </a:lnTo>
                  <a:lnTo>
                    <a:pt x="536" y="1"/>
                  </a:lnTo>
                  <a:lnTo>
                    <a:pt x="521" y="0"/>
                  </a:lnTo>
                  <a:lnTo>
                    <a:pt x="505" y="0"/>
                  </a:lnTo>
                  <a:lnTo>
                    <a:pt x="489" y="2"/>
                  </a:lnTo>
                  <a:lnTo>
                    <a:pt x="472" y="7"/>
                  </a:lnTo>
                  <a:lnTo>
                    <a:pt x="456" y="13"/>
                  </a:lnTo>
                  <a:lnTo>
                    <a:pt x="439" y="21"/>
                  </a:lnTo>
                  <a:lnTo>
                    <a:pt x="422" y="31"/>
                  </a:lnTo>
                  <a:lnTo>
                    <a:pt x="422" y="31"/>
                  </a:lnTo>
                  <a:lnTo>
                    <a:pt x="406" y="41"/>
                  </a:lnTo>
                  <a:lnTo>
                    <a:pt x="392" y="54"/>
                  </a:lnTo>
                  <a:lnTo>
                    <a:pt x="378" y="66"/>
                  </a:lnTo>
                  <a:lnTo>
                    <a:pt x="367" y="80"/>
                  </a:lnTo>
                  <a:lnTo>
                    <a:pt x="358" y="92"/>
                  </a:lnTo>
                  <a:lnTo>
                    <a:pt x="350" y="105"/>
                  </a:lnTo>
                  <a:lnTo>
                    <a:pt x="344" y="118"/>
                  </a:lnTo>
                  <a:lnTo>
                    <a:pt x="342" y="130"/>
                  </a:lnTo>
                  <a:lnTo>
                    <a:pt x="342" y="130"/>
                  </a:lnTo>
                  <a:lnTo>
                    <a:pt x="341" y="140"/>
                  </a:lnTo>
                  <a:lnTo>
                    <a:pt x="342" y="150"/>
                  </a:lnTo>
                  <a:lnTo>
                    <a:pt x="343" y="159"/>
                  </a:lnTo>
                  <a:lnTo>
                    <a:pt x="347" y="167"/>
                  </a:lnTo>
                  <a:lnTo>
                    <a:pt x="350" y="174"/>
                  </a:lnTo>
                  <a:lnTo>
                    <a:pt x="353" y="179"/>
                  </a:lnTo>
                  <a:lnTo>
                    <a:pt x="358" y="185"/>
                  </a:lnTo>
                  <a:lnTo>
                    <a:pt x="362" y="189"/>
                  </a:lnTo>
                  <a:lnTo>
                    <a:pt x="372" y="196"/>
                  </a:lnTo>
                  <a:lnTo>
                    <a:pt x="380" y="201"/>
                  </a:lnTo>
                  <a:lnTo>
                    <a:pt x="390" y="204"/>
                  </a:lnTo>
                  <a:lnTo>
                    <a:pt x="390" y="204"/>
                  </a:lnTo>
                  <a:lnTo>
                    <a:pt x="414" y="260"/>
                  </a:lnTo>
                  <a:lnTo>
                    <a:pt x="414" y="260"/>
                  </a:lnTo>
                  <a:lnTo>
                    <a:pt x="411" y="266"/>
                  </a:lnTo>
                  <a:lnTo>
                    <a:pt x="410" y="269"/>
                  </a:lnTo>
                  <a:lnTo>
                    <a:pt x="410" y="274"/>
                  </a:lnTo>
                  <a:lnTo>
                    <a:pt x="410" y="274"/>
                  </a:lnTo>
                  <a:lnTo>
                    <a:pt x="411" y="279"/>
                  </a:lnTo>
                  <a:lnTo>
                    <a:pt x="411" y="279"/>
                  </a:lnTo>
                  <a:lnTo>
                    <a:pt x="413" y="286"/>
                  </a:lnTo>
                  <a:lnTo>
                    <a:pt x="419" y="291"/>
                  </a:lnTo>
                  <a:lnTo>
                    <a:pt x="425" y="297"/>
                  </a:lnTo>
                  <a:lnTo>
                    <a:pt x="434" y="303"/>
                  </a:lnTo>
                  <a:lnTo>
                    <a:pt x="434" y="303"/>
                  </a:lnTo>
                  <a:lnTo>
                    <a:pt x="454" y="311"/>
                  </a:lnTo>
                  <a:lnTo>
                    <a:pt x="472" y="316"/>
                  </a:lnTo>
                  <a:lnTo>
                    <a:pt x="480" y="318"/>
                  </a:lnTo>
                  <a:lnTo>
                    <a:pt x="488" y="319"/>
                  </a:lnTo>
                  <a:lnTo>
                    <a:pt x="496" y="319"/>
                  </a:lnTo>
                  <a:lnTo>
                    <a:pt x="503" y="318"/>
                  </a:lnTo>
                  <a:lnTo>
                    <a:pt x="475" y="341"/>
                  </a:lnTo>
                  <a:lnTo>
                    <a:pt x="475" y="341"/>
                  </a:lnTo>
                  <a:lnTo>
                    <a:pt x="473" y="342"/>
                  </a:lnTo>
                  <a:lnTo>
                    <a:pt x="473" y="344"/>
                  </a:lnTo>
                  <a:lnTo>
                    <a:pt x="473" y="346"/>
                  </a:lnTo>
                  <a:lnTo>
                    <a:pt x="473" y="346"/>
                  </a:lnTo>
                  <a:lnTo>
                    <a:pt x="472" y="348"/>
                  </a:lnTo>
                  <a:lnTo>
                    <a:pt x="472" y="348"/>
                  </a:lnTo>
                  <a:lnTo>
                    <a:pt x="438" y="374"/>
                  </a:lnTo>
                  <a:lnTo>
                    <a:pt x="438" y="374"/>
                  </a:lnTo>
                  <a:lnTo>
                    <a:pt x="433" y="376"/>
                  </a:lnTo>
                  <a:lnTo>
                    <a:pt x="427" y="378"/>
                  </a:lnTo>
                  <a:lnTo>
                    <a:pt x="427" y="378"/>
                  </a:lnTo>
                  <a:lnTo>
                    <a:pt x="424" y="381"/>
                  </a:lnTo>
                  <a:lnTo>
                    <a:pt x="420" y="387"/>
                  </a:lnTo>
                  <a:lnTo>
                    <a:pt x="415" y="395"/>
                  </a:lnTo>
                  <a:lnTo>
                    <a:pt x="412" y="404"/>
                  </a:lnTo>
                  <a:lnTo>
                    <a:pt x="407" y="416"/>
                  </a:lnTo>
                  <a:lnTo>
                    <a:pt x="404" y="432"/>
                  </a:lnTo>
                  <a:lnTo>
                    <a:pt x="401" y="451"/>
                  </a:lnTo>
                  <a:lnTo>
                    <a:pt x="398" y="473"/>
                  </a:lnTo>
                  <a:lnTo>
                    <a:pt x="398" y="473"/>
                  </a:lnTo>
                  <a:lnTo>
                    <a:pt x="376" y="587"/>
                  </a:lnTo>
                  <a:lnTo>
                    <a:pt x="376" y="587"/>
                  </a:lnTo>
                  <a:lnTo>
                    <a:pt x="376" y="590"/>
                  </a:lnTo>
                  <a:lnTo>
                    <a:pt x="377" y="591"/>
                  </a:lnTo>
                  <a:lnTo>
                    <a:pt x="377" y="591"/>
                  </a:lnTo>
                  <a:lnTo>
                    <a:pt x="376" y="592"/>
                  </a:lnTo>
                  <a:lnTo>
                    <a:pt x="376" y="592"/>
                  </a:lnTo>
                  <a:lnTo>
                    <a:pt x="355" y="603"/>
                  </a:lnTo>
                  <a:lnTo>
                    <a:pt x="337" y="613"/>
                  </a:lnTo>
                  <a:lnTo>
                    <a:pt x="337" y="613"/>
                  </a:lnTo>
                  <a:lnTo>
                    <a:pt x="331" y="598"/>
                  </a:lnTo>
                  <a:lnTo>
                    <a:pt x="331" y="598"/>
                  </a:lnTo>
                  <a:lnTo>
                    <a:pt x="329" y="591"/>
                  </a:lnTo>
                  <a:lnTo>
                    <a:pt x="325" y="586"/>
                  </a:lnTo>
                  <a:lnTo>
                    <a:pt x="322" y="583"/>
                  </a:lnTo>
                  <a:lnTo>
                    <a:pt x="319" y="580"/>
                  </a:lnTo>
                  <a:lnTo>
                    <a:pt x="312" y="577"/>
                  </a:lnTo>
                  <a:lnTo>
                    <a:pt x="310" y="576"/>
                  </a:lnTo>
                  <a:lnTo>
                    <a:pt x="310" y="576"/>
                  </a:lnTo>
                  <a:lnTo>
                    <a:pt x="190" y="566"/>
                  </a:lnTo>
                  <a:lnTo>
                    <a:pt x="99" y="558"/>
                  </a:lnTo>
                  <a:lnTo>
                    <a:pt x="39" y="554"/>
                  </a:lnTo>
                  <a:lnTo>
                    <a:pt x="39" y="554"/>
                  </a:lnTo>
                  <a:lnTo>
                    <a:pt x="26" y="554"/>
                  </a:lnTo>
                  <a:lnTo>
                    <a:pt x="16" y="555"/>
                  </a:lnTo>
                  <a:lnTo>
                    <a:pt x="8" y="558"/>
                  </a:lnTo>
                  <a:lnTo>
                    <a:pt x="4" y="561"/>
                  </a:lnTo>
                  <a:lnTo>
                    <a:pt x="2" y="563"/>
                  </a:lnTo>
                  <a:lnTo>
                    <a:pt x="2" y="563"/>
                  </a:lnTo>
                  <a:lnTo>
                    <a:pt x="1" y="567"/>
                  </a:lnTo>
                  <a:lnTo>
                    <a:pt x="0" y="571"/>
                  </a:lnTo>
                  <a:lnTo>
                    <a:pt x="1" y="574"/>
                  </a:lnTo>
                  <a:lnTo>
                    <a:pt x="1" y="576"/>
                  </a:lnTo>
                  <a:lnTo>
                    <a:pt x="1" y="576"/>
                  </a:lnTo>
                  <a:lnTo>
                    <a:pt x="95" y="790"/>
                  </a:lnTo>
                  <a:lnTo>
                    <a:pt x="95" y="790"/>
                  </a:lnTo>
                  <a:lnTo>
                    <a:pt x="98" y="793"/>
                  </a:lnTo>
                  <a:lnTo>
                    <a:pt x="100" y="793"/>
                  </a:lnTo>
                  <a:lnTo>
                    <a:pt x="110" y="794"/>
                  </a:lnTo>
                  <a:lnTo>
                    <a:pt x="102" y="799"/>
                  </a:lnTo>
                  <a:lnTo>
                    <a:pt x="102" y="799"/>
                  </a:lnTo>
                  <a:lnTo>
                    <a:pt x="102" y="800"/>
                  </a:lnTo>
                  <a:lnTo>
                    <a:pt x="102" y="800"/>
                  </a:lnTo>
                  <a:lnTo>
                    <a:pt x="101" y="800"/>
                  </a:lnTo>
                  <a:lnTo>
                    <a:pt x="101" y="800"/>
                  </a:lnTo>
                  <a:lnTo>
                    <a:pt x="101" y="800"/>
                  </a:lnTo>
                  <a:lnTo>
                    <a:pt x="101" y="800"/>
                  </a:lnTo>
                  <a:lnTo>
                    <a:pt x="101" y="802"/>
                  </a:lnTo>
                  <a:lnTo>
                    <a:pt x="101" y="802"/>
                  </a:lnTo>
                  <a:lnTo>
                    <a:pt x="100" y="802"/>
                  </a:lnTo>
                  <a:lnTo>
                    <a:pt x="100" y="802"/>
                  </a:lnTo>
                  <a:lnTo>
                    <a:pt x="100" y="803"/>
                  </a:lnTo>
                  <a:lnTo>
                    <a:pt x="100" y="803"/>
                  </a:lnTo>
                  <a:lnTo>
                    <a:pt x="100" y="804"/>
                  </a:lnTo>
                  <a:lnTo>
                    <a:pt x="100" y="831"/>
                  </a:lnTo>
                  <a:lnTo>
                    <a:pt x="100" y="831"/>
                  </a:lnTo>
                  <a:lnTo>
                    <a:pt x="101" y="834"/>
                  </a:lnTo>
                  <a:lnTo>
                    <a:pt x="104" y="835"/>
                  </a:lnTo>
                  <a:lnTo>
                    <a:pt x="397" y="869"/>
                  </a:lnTo>
                  <a:lnTo>
                    <a:pt x="397" y="869"/>
                  </a:lnTo>
                  <a:lnTo>
                    <a:pt x="397" y="869"/>
                  </a:lnTo>
                  <a:lnTo>
                    <a:pt x="397" y="869"/>
                  </a:lnTo>
                  <a:lnTo>
                    <a:pt x="398" y="869"/>
                  </a:lnTo>
                  <a:lnTo>
                    <a:pt x="398" y="869"/>
                  </a:lnTo>
                  <a:lnTo>
                    <a:pt x="399" y="869"/>
                  </a:lnTo>
                  <a:lnTo>
                    <a:pt x="399" y="869"/>
                  </a:lnTo>
                  <a:lnTo>
                    <a:pt x="399" y="868"/>
                  </a:lnTo>
                  <a:lnTo>
                    <a:pt x="555" y="776"/>
                  </a:lnTo>
                  <a:lnTo>
                    <a:pt x="555" y="776"/>
                  </a:lnTo>
                  <a:lnTo>
                    <a:pt x="557" y="775"/>
                  </a:lnTo>
                  <a:lnTo>
                    <a:pt x="558" y="772"/>
                  </a:lnTo>
                  <a:lnTo>
                    <a:pt x="558" y="750"/>
                  </a:lnTo>
                  <a:lnTo>
                    <a:pt x="558" y="750"/>
                  </a:lnTo>
                  <a:lnTo>
                    <a:pt x="558" y="749"/>
                  </a:lnTo>
                  <a:lnTo>
                    <a:pt x="558" y="749"/>
                  </a:lnTo>
                  <a:lnTo>
                    <a:pt x="558" y="749"/>
                  </a:lnTo>
                  <a:lnTo>
                    <a:pt x="558" y="749"/>
                  </a:lnTo>
                  <a:lnTo>
                    <a:pt x="557" y="747"/>
                  </a:lnTo>
                  <a:lnTo>
                    <a:pt x="557" y="747"/>
                  </a:lnTo>
                  <a:lnTo>
                    <a:pt x="557" y="747"/>
                  </a:lnTo>
                  <a:lnTo>
                    <a:pt x="557" y="747"/>
                  </a:lnTo>
                  <a:lnTo>
                    <a:pt x="555" y="745"/>
                  </a:lnTo>
                  <a:lnTo>
                    <a:pt x="555" y="745"/>
                  </a:lnTo>
                  <a:lnTo>
                    <a:pt x="555" y="745"/>
                  </a:lnTo>
                  <a:lnTo>
                    <a:pt x="555" y="745"/>
                  </a:lnTo>
                  <a:lnTo>
                    <a:pt x="555" y="745"/>
                  </a:lnTo>
                  <a:lnTo>
                    <a:pt x="555" y="745"/>
                  </a:lnTo>
                  <a:lnTo>
                    <a:pt x="554" y="745"/>
                  </a:lnTo>
                  <a:lnTo>
                    <a:pt x="554" y="745"/>
                  </a:lnTo>
                  <a:lnTo>
                    <a:pt x="554" y="745"/>
                  </a:lnTo>
                  <a:lnTo>
                    <a:pt x="515" y="739"/>
                  </a:lnTo>
                  <a:lnTo>
                    <a:pt x="515" y="739"/>
                  </a:lnTo>
                  <a:lnTo>
                    <a:pt x="516" y="730"/>
                  </a:lnTo>
                  <a:lnTo>
                    <a:pt x="516" y="730"/>
                  </a:lnTo>
                  <a:lnTo>
                    <a:pt x="526" y="725"/>
                  </a:lnTo>
                  <a:lnTo>
                    <a:pt x="576" y="733"/>
                  </a:lnTo>
                  <a:lnTo>
                    <a:pt x="576" y="733"/>
                  </a:lnTo>
                  <a:lnTo>
                    <a:pt x="577" y="733"/>
                  </a:lnTo>
                  <a:lnTo>
                    <a:pt x="582" y="737"/>
                  </a:lnTo>
                  <a:lnTo>
                    <a:pt x="582" y="737"/>
                  </a:lnTo>
                  <a:lnTo>
                    <a:pt x="586" y="738"/>
                  </a:lnTo>
                  <a:lnTo>
                    <a:pt x="586" y="738"/>
                  </a:lnTo>
                  <a:lnTo>
                    <a:pt x="594" y="737"/>
                  </a:lnTo>
                  <a:lnTo>
                    <a:pt x="601" y="735"/>
                  </a:lnTo>
                  <a:lnTo>
                    <a:pt x="601" y="735"/>
                  </a:lnTo>
                  <a:lnTo>
                    <a:pt x="603" y="737"/>
                  </a:lnTo>
                  <a:lnTo>
                    <a:pt x="968" y="794"/>
                  </a:lnTo>
                  <a:lnTo>
                    <a:pt x="968" y="794"/>
                  </a:lnTo>
                  <a:lnTo>
                    <a:pt x="971" y="794"/>
                  </a:lnTo>
                  <a:lnTo>
                    <a:pt x="972" y="793"/>
                  </a:lnTo>
                  <a:lnTo>
                    <a:pt x="973" y="791"/>
                  </a:lnTo>
                  <a:lnTo>
                    <a:pt x="974" y="790"/>
                  </a:lnTo>
                  <a:lnTo>
                    <a:pt x="974" y="790"/>
                  </a:lnTo>
                  <a:lnTo>
                    <a:pt x="974" y="788"/>
                  </a:lnTo>
                  <a:lnTo>
                    <a:pt x="973" y="787"/>
                  </a:lnTo>
                  <a:lnTo>
                    <a:pt x="972" y="786"/>
                  </a:lnTo>
                  <a:lnTo>
                    <a:pt x="971" y="785"/>
                  </a:lnTo>
                  <a:lnTo>
                    <a:pt x="971" y="785"/>
                  </a:lnTo>
                  <a:close/>
                  <a:moveTo>
                    <a:pt x="806" y="615"/>
                  </a:moveTo>
                  <a:lnTo>
                    <a:pt x="806" y="615"/>
                  </a:lnTo>
                  <a:lnTo>
                    <a:pt x="810" y="632"/>
                  </a:lnTo>
                  <a:lnTo>
                    <a:pt x="815" y="654"/>
                  </a:lnTo>
                  <a:lnTo>
                    <a:pt x="817" y="676"/>
                  </a:lnTo>
                  <a:lnTo>
                    <a:pt x="820" y="700"/>
                  </a:lnTo>
                  <a:lnTo>
                    <a:pt x="824" y="740"/>
                  </a:lnTo>
                  <a:lnTo>
                    <a:pt x="825" y="762"/>
                  </a:lnTo>
                  <a:lnTo>
                    <a:pt x="714" y="744"/>
                  </a:lnTo>
                  <a:lnTo>
                    <a:pt x="714" y="744"/>
                  </a:lnTo>
                  <a:lnTo>
                    <a:pt x="714" y="743"/>
                  </a:lnTo>
                  <a:lnTo>
                    <a:pt x="692" y="689"/>
                  </a:lnTo>
                  <a:lnTo>
                    <a:pt x="692" y="689"/>
                  </a:lnTo>
                  <a:lnTo>
                    <a:pt x="692" y="689"/>
                  </a:lnTo>
                  <a:lnTo>
                    <a:pt x="692" y="689"/>
                  </a:lnTo>
                  <a:lnTo>
                    <a:pt x="714" y="673"/>
                  </a:lnTo>
                  <a:lnTo>
                    <a:pt x="732" y="657"/>
                  </a:lnTo>
                  <a:lnTo>
                    <a:pt x="743" y="645"/>
                  </a:lnTo>
                  <a:lnTo>
                    <a:pt x="746" y="639"/>
                  </a:lnTo>
                  <a:lnTo>
                    <a:pt x="748" y="636"/>
                  </a:lnTo>
                  <a:lnTo>
                    <a:pt x="748" y="636"/>
                  </a:lnTo>
                  <a:lnTo>
                    <a:pt x="748" y="628"/>
                  </a:lnTo>
                  <a:lnTo>
                    <a:pt x="748" y="613"/>
                  </a:lnTo>
                  <a:lnTo>
                    <a:pt x="747" y="572"/>
                  </a:lnTo>
                  <a:lnTo>
                    <a:pt x="747" y="572"/>
                  </a:lnTo>
                  <a:lnTo>
                    <a:pt x="755" y="573"/>
                  </a:lnTo>
                  <a:lnTo>
                    <a:pt x="763" y="575"/>
                  </a:lnTo>
                  <a:lnTo>
                    <a:pt x="772" y="578"/>
                  </a:lnTo>
                  <a:lnTo>
                    <a:pt x="782" y="583"/>
                  </a:lnTo>
                  <a:lnTo>
                    <a:pt x="791" y="591"/>
                  </a:lnTo>
                  <a:lnTo>
                    <a:pt x="796" y="596"/>
                  </a:lnTo>
                  <a:lnTo>
                    <a:pt x="799" y="601"/>
                  </a:lnTo>
                  <a:lnTo>
                    <a:pt x="802" y="608"/>
                  </a:lnTo>
                  <a:lnTo>
                    <a:pt x="806" y="615"/>
                  </a:lnTo>
                  <a:lnTo>
                    <a:pt x="806" y="615"/>
                  </a:lnTo>
                  <a:close/>
                  <a:moveTo>
                    <a:pt x="704" y="743"/>
                  </a:moveTo>
                  <a:lnTo>
                    <a:pt x="668" y="738"/>
                  </a:lnTo>
                  <a:lnTo>
                    <a:pt x="697" y="724"/>
                  </a:lnTo>
                  <a:lnTo>
                    <a:pt x="704" y="743"/>
                  </a:lnTo>
                  <a:close/>
                  <a:moveTo>
                    <a:pt x="670" y="354"/>
                  </a:moveTo>
                  <a:lnTo>
                    <a:pt x="670" y="354"/>
                  </a:lnTo>
                  <a:lnTo>
                    <a:pt x="670" y="354"/>
                  </a:lnTo>
                  <a:lnTo>
                    <a:pt x="670" y="354"/>
                  </a:lnTo>
                  <a:lnTo>
                    <a:pt x="670" y="354"/>
                  </a:lnTo>
                  <a:lnTo>
                    <a:pt x="670" y="354"/>
                  </a:lnTo>
                  <a:close/>
                  <a:moveTo>
                    <a:pt x="578" y="306"/>
                  </a:moveTo>
                  <a:lnTo>
                    <a:pt x="578" y="306"/>
                  </a:lnTo>
                  <a:lnTo>
                    <a:pt x="608" y="325"/>
                  </a:lnTo>
                  <a:lnTo>
                    <a:pt x="608" y="325"/>
                  </a:lnTo>
                  <a:lnTo>
                    <a:pt x="563" y="418"/>
                  </a:lnTo>
                  <a:lnTo>
                    <a:pt x="563" y="418"/>
                  </a:lnTo>
                  <a:lnTo>
                    <a:pt x="527" y="385"/>
                  </a:lnTo>
                  <a:lnTo>
                    <a:pt x="527" y="385"/>
                  </a:lnTo>
                  <a:lnTo>
                    <a:pt x="578" y="306"/>
                  </a:lnTo>
                  <a:lnTo>
                    <a:pt x="578" y="306"/>
                  </a:lnTo>
                  <a:close/>
                  <a:moveTo>
                    <a:pt x="517" y="419"/>
                  </a:moveTo>
                  <a:lnTo>
                    <a:pt x="517" y="419"/>
                  </a:lnTo>
                  <a:lnTo>
                    <a:pt x="516" y="413"/>
                  </a:lnTo>
                  <a:lnTo>
                    <a:pt x="518" y="406"/>
                  </a:lnTo>
                  <a:lnTo>
                    <a:pt x="523" y="392"/>
                  </a:lnTo>
                  <a:lnTo>
                    <a:pt x="523" y="392"/>
                  </a:lnTo>
                  <a:lnTo>
                    <a:pt x="532" y="401"/>
                  </a:lnTo>
                  <a:lnTo>
                    <a:pt x="532" y="401"/>
                  </a:lnTo>
                  <a:lnTo>
                    <a:pt x="531" y="409"/>
                  </a:lnTo>
                  <a:lnTo>
                    <a:pt x="531" y="409"/>
                  </a:lnTo>
                  <a:lnTo>
                    <a:pt x="532" y="416"/>
                  </a:lnTo>
                  <a:lnTo>
                    <a:pt x="533" y="423"/>
                  </a:lnTo>
                  <a:lnTo>
                    <a:pt x="533" y="423"/>
                  </a:lnTo>
                  <a:lnTo>
                    <a:pt x="535" y="429"/>
                  </a:lnTo>
                  <a:lnTo>
                    <a:pt x="537" y="443"/>
                  </a:lnTo>
                  <a:lnTo>
                    <a:pt x="543" y="480"/>
                  </a:lnTo>
                  <a:lnTo>
                    <a:pt x="543" y="480"/>
                  </a:lnTo>
                  <a:lnTo>
                    <a:pt x="537" y="482"/>
                  </a:lnTo>
                  <a:lnTo>
                    <a:pt x="531" y="483"/>
                  </a:lnTo>
                  <a:lnTo>
                    <a:pt x="524" y="483"/>
                  </a:lnTo>
                  <a:lnTo>
                    <a:pt x="517" y="482"/>
                  </a:lnTo>
                  <a:lnTo>
                    <a:pt x="505" y="480"/>
                  </a:lnTo>
                  <a:lnTo>
                    <a:pt x="498" y="478"/>
                  </a:lnTo>
                  <a:lnTo>
                    <a:pt x="498" y="478"/>
                  </a:lnTo>
                  <a:lnTo>
                    <a:pt x="495" y="467"/>
                  </a:lnTo>
                  <a:lnTo>
                    <a:pt x="494" y="457"/>
                  </a:lnTo>
                  <a:lnTo>
                    <a:pt x="494" y="457"/>
                  </a:lnTo>
                  <a:lnTo>
                    <a:pt x="495" y="448"/>
                  </a:lnTo>
                  <a:lnTo>
                    <a:pt x="496" y="438"/>
                  </a:lnTo>
                  <a:lnTo>
                    <a:pt x="500" y="420"/>
                  </a:lnTo>
                  <a:lnTo>
                    <a:pt x="505" y="408"/>
                  </a:lnTo>
                  <a:lnTo>
                    <a:pt x="507" y="404"/>
                  </a:lnTo>
                  <a:lnTo>
                    <a:pt x="507" y="404"/>
                  </a:lnTo>
                  <a:lnTo>
                    <a:pt x="507" y="402"/>
                  </a:lnTo>
                  <a:lnTo>
                    <a:pt x="507" y="402"/>
                  </a:lnTo>
                  <a:lnTo>
                    <a:pt x="512" y="399"/>
                  </a:lnTo>
                  <a:lnTo>
                    <a:pt x="512" y="399"/>
                  </a:lnTo>
                  <a:lnTo>
                    <a:pt x="508" y="413"/>
                  </a:lnTo>
                  <a:lnTo>
                    <a:pt x="507" y="419"/>
                  </a:lnTo>
                  <a:lnTo>
                    <a:pt x="508" y="426"/>
                  </a:lnTo>
                  <a:lnTo>
                    <a:pt x="508" y="426"/>
                  </a:lnTo>
                  <a:lnTo>
                    <a:pt x="509" y="429"/>
                  </a:lnTo>
                  <a:lnTo>
                    <a:pt x="512" y="432"/>
                  </a:lnTo>
                  <a:lnTo>
                    <a:pt x="514" y="434"/>
                  </a:lnTo>
                  <a:lnTo>
                    <a:pt x="517" y="434"/>
                  </a:lnTo>
                  <a:lnTo>
                    <a:pt x="517" y="434"/>
                  </a:lnTo>
                  <a:lnTo>
                    <a:pt x="521" y="433"/>
                  </a:lnTo>
                  <a:lnTo>
                    <a:pt x="522" y="430"/>
                  </a:lnTo>
                  <a:lnTo>
                    <a:pt x="522" y="429"/>
                  </a:lnTo>
                  <a:lnTo>
                    <a:pt x="521" y="427"/>
                  </a:lnTo>
                  <a:lnTo>
                    <a:pt x="518" y="424"/>
                  </a:lnTo>
                  <a:lnTo>
                    <a:pt x="517" y="419"/>
                  </a:lnTo>
                  <a:lnTo>
                    <a:pt x="517" y="419"/>
                  </a:lnTo>
                  <a:close/>
                  <a:moveTo>
                    <a:pt x="545" y="433"/>
                  </a:moveTo>
                  <a:lnTo>
                    <a:pt x="545" y="433"/>
                  </a:lnTo>
                  <a:lnTo>
                    <a:pt x="550" y="443"/>
                  </a:lnTo>
                  <a:lnTo>
                    <a:pt x="557" y="452"/>
                  </a:lnTo>
                  <a:lnTo>
                    <a:pt x="557" y="452"/>
                  </a:lnTo>
                  <a:lnTo>
                    <a:pt x="549" y="456"/>
                  </a:lnTo>
                  <a:lnTo>
                    <a:pt x="549" y="456"/>
                  </a:lnTo>
                  <a:lnTo>
                    <a:pt x="545" y="433"/>
                  </a:lnTo>
                  <a:lnTo>
                    <a:pt x="545" y="433"/>
                  </a:lnTo>
                  <a:close/>
                  <a:moveTo>
                    <a:pt x="562" y="307"/>
                  </a:moveTo>
                  <a:lnTo>
                    <a:pt x="562" y="307"/>
                  </a:lnTo>
                  <a:lnTo>
                    <a:pt x="563" y="309"/>
                  </a:lnTo>
                  <a:lnTo>
                    <a:pt x="564" y="311"/>
                  </a:lnTo>
                  <a:lnTo>
                    <a:pt x="564" y="311"/>
                  </a:lnTo>
                  <a:lnTo>
                    <a:pt x="522" y="377"/>
                  </a:lnTo>
                  <a:lnTo>
                    <a:pt x="522" y="377"/>
                  </a:lnTo>
                  <a:lnTo>
                    <a:pt x="518" y="365"/>
                  </a:lnTo>
                  <a:lnTo>
                    <a:pt x="517" y="358"/>
                  </a:lnTo>
                  <a:lnTo>
                    <a:pt x="517" y="349"/>
                  </a:lnTo>
                  <a:lnTo>
                    <a:pt x="517" y="349"/>
                  </a:lnTo>
                  <a:lnTo>
                    <a:pt x="517" y="339"/>
                  </a:lnTo>
                  <a:lnTo>
                    <a:pt x="517" y="339"/>
                  </a:lnTo>
                  <a:lnTo>
                    <a:pt x="520" y="340"/>
                  </a:lnTo>
                  <a:lnTo>
                    <a:pt x="523" y="341"/>
                  </a:lnTo>
                  <a:lnTo>
                    <a:pt x="523" y="341"/>
                  </a:lnTo>
                  <a:lnTo>
                    <a:pt x="524" y="340"/>
                  </a:lnTo>
                  <a:lnTo>
                    <a:pt x="525" y="339"/>
                  </a:lnTo>
                  <a:lnTo>
                    <a:pt x="526" y="337"/>
                  </a:lnTo>
                  <a:lnTo>
                    <a:pt x="526" y="335"/>
                  </a:lnTo>
                  <a:lnTo>
                    <a:pt x="523" y="314"/>
                  </a:lnTo>
                  <a:lnTo>
                    <a:pt x="523" y="314"/>
                  </a:lnTo>
                  <a:lnTo>
                    <a:pt x="523" y="314"/>
                  </a:lnTo>
                  <a:lnTo>
                    <a:pt x="523" y="314"/>
                  </a:lnTo>
                  <a:lnTo>
                    <a:pt x="543" y="305"/>
                  </a:lnTo>
                  <a:lnTo>
                    <a:pt x="552" y="300"/>
                  </a:lnTo>
                  <a:lnTo>
                    <a:pt x="561" y="296"/>
                  </a:lnTo>
                  <a:lnTo>
                    <a:pt x="562" y="307"/>
                  </a:lnTo>
                  <a:close/>
                  <a:moveTo>
                    <a:pt x="664" y="100"/>
                  </a:moveTo>
                  <a:lnTo>
                    <a:pt x="664" y="100"/>
                  </a:lnTo>
                  <a:lnTo>
                    <a:pt x="672" y="100"/>
                  </a:lnTo>
                  <a:lnTo>
                    <a:pt x="680" y="101"/>
                  </a:lnTo>
                  <a:lnTo>
                    <a:pt x="688" y="104"/>
                  </a:lnTo>
                  <a:lnTo>
                    <a:pt x="696" y="108"/>
                  </a:lnTo>
                  <a:lnTo>
                    <a:pt x="704" y="111"/>
                  </a:lnTo>
                  <a:lnTo>
                    <a:pt x="709" y="117"/>
                  </a:lnTo>
                  <a:lnTo>
                    <a:pt x="715" y="122"/>
                  </a:lnTo>
                  <a:lnTo>
                    <a:pt x="718" y="128"/>
                  </a:lnTo>
                  <a:lnTo>
                    <a:pt x="718" y="128"/>
                  </a:lnTo>
                  <a:lnTo>
                    <a:pt x="720" y="136"/>
                  </a:lnTo>
                  <a:lnTo>
                    <a:pt x="722" y="142"/>
                  </a:lnTo>
                  <a:lnTo>
                    <a:pt x="722" y="142"/>
                  </a:lnTo>
                  <a:lnTo>
                    <a:pt x="720" y="149"/>
                  </a:lnTo>
                  <a:lnTo>
                    <a:pt x="719" y="156"/>
                  </a:lnTo>
                  <a:lnTo>
                    <a:pt x="715" y="169"/>
                  </a:lnTo>
                  <a:lnTo>
                    <a:pt x="715" y="169"/>
                  </a:lnTo>
                  <a:lnTo>
                    <a:pt x="713" y="177"/>
                  </a:lnTo>
                  <a:lnTo>
                    <a:pt x="711" y="185"/>
                  </a:lnTo>
                  <a:lnTo>
                    <a:pt x="710" y="193"/>
                  </a:lnTo>
                  <a:lnTo>
                    <a:pt x="710" y="193"/>
                  </a:lnTo>
                  <a:lnTo>
                    <a:pt x="711" y="201"/>
                  </a:lnTo>
                  <a:lnTo>
                    <a:pt x="713" y="204"/>
                  </a:lnTo>
                  <a:lnTo>
                    <a:pt x="715" y="207"/>
                  </a:lnTo>
                  <a:lnTo>
                    <a:pt x="715" y="207"/>
                  </a:lnTo>
                  <a:lnTo>
                    <a:pt x="717" y="209"/>
                  </a:lnTo>
                  <a:lnTo>
                    <a:pt x="722" y="210"/>
                  </a:lnTo>
                  <a:lnTo>
                    <a:pt x="722" y="210"/>
                  </a:lnTo>
                  <a:lnTo>
                    <a:pt x="718" y="212"/>
                  </a:lnTo>
                  <a:lnTo>
                    <a:pt x="715" y="213"/>
                  </a:lnTo>
                  <a:lnTo>
                    <a:pt x="715" y="213"/>
                  </a:lnTo>
                  <a:lnTo>
                    <a:pt x="713" y="212"/>
                  </a:lnTo>
                  <a:lnTo>
                    <a:pt x="709" y="211"/>
                  </a:lnTo>
                  <a:lnTo>
                    <a:pt x="702" y="207"/>
                  </a:lnTo>
                  <a:lnTo>
                    <a:pt x="697" y="202"/>
                  </a:lnTo>
                  <a:lnTo>
                    <a:pt x="692" y="194"/>
                  </a:lnTo>
                  <a:lnTo>
                    <a:pt x="692" y="194"/>
                  </a:lnTo>
                  <a:lnTo>
                    <a:pt x="690" y="192"/>
                  </a:lnTo>
                  <a:lnTo>
                    <a:pt x="687" y="192"/>
                  </a:lnTo>
                  <a:lnTo>
                    <a:pt x="687" y="192"/>
                  </a:lnTo>
                  <a:lnTo>
                    <a:pt x="684" y="193"/>
                  </a:lnTo>
                  <a:lnTo>
                    <a:pt x="683" y="196"/>
                  </a:lnTo>
                  <a:lnTo>
                    <a:pt x="683" y="196"/>
                  </a:lnTo>
                  <a:lnTo>
                    <a:pt x="682" y="201"/>
                  </a:lnTo>
                  <a:lnTo>
                    <a:pt x="681" y="203"/>
                  </a:lnTo>
                  <a:lnTo>
                    <a:pt x="680" y="205"/>
                  </a:lnTo>
                  <a:lnTo>
                    <a:pt x="680" y="205"/>
                  </a:lnTo>
                  <a:lnTo>
                    <a:pt x="677" y="205"/>
                  </a:lnTo>
                  <a:lnTo>
                    <a:pt x="672" y="205"/>
                  </a:lnTo>
                  <a:lnTo>
                    <a:pt x="669" y="203"/>
                  </a:lnTo>
                  <a:lnTo>
                    <a:pt x="665" y="201"/>
                  </a:lnTo>
                  <a:lnTo>
                    <a:pt x="665" y="201"/>
                  </a:lnTo>
                  <a:lnTo>
                    <a:pt x="663" y="197"/>
                  </a:lnTo>
                  <a:lnTo>
                    <a:pt x="661" y="194"/>
                  </a:lnTo>
                  <a:lnTo>
                    <a:pt x="660" y="188"/>
                  </a:lnTo>
                  <a:lnTo>
                    <a:pt x="661" y="185"/>
                  </a:lnTo>
                  <a:lnTo>
                    <a:pt x="662" y="180"/>
                  </a:lnTo>
                  <a:lnTo>
                    <a:pt x="662" y="180"/>
                  </a:lnTo>
                  <a:lnTo>
                    <a:pt x="662" y="179"/>
                  </a:lnTo>
                  <a:lnTo>
                    <a:pt x="662" y="177"/>
                  </a:lnTo>
                  <a:lnTo>
                    <a:pt x="662" y="177"/>
                  </a:lnTo>
                  <a:lnTo>
                    <a:pt x="661" y="176"/>
                  </a:lnTo>
                  <a:lnTo>
                    <a:pt x="659" y="175"/>
                  </a:lnTo>
                  <a:lnTo>
                    <a:pt x="659" y="175"/>
                  </a:lnTo>
                  <a:lnTo>
                    <a:pt x="655" y="174"/>
                  </a:lnTo>
                  <a:lnTo>
                    <a:pt x="653" y="172"/>
                  </a:lnTo>
                  <a:lnTo>
                    <a:pt x="647" y="165"/>
                  </a:lnTo>
                  <a:lnTo>
                    <a:pt x="646" y="164"/>
                  </a:lnTo>
                  <a:lnTo>
                    <a:pt x="646" y="164"/>
                  </a:lnTo>
                  <a:lnTo>
                    <a:pt x="646" y="164"/>
                  </a:lnTo>
                  <a:lnTo>
                    <a:pt x="646" y="164"/>
                  </a:lnTo>
                  <a:lnTo>
                    <a:pt x="649" y="152"/>
                  </a:lnTo>
                  <a:lnTo>
                    <a:pt x="649" y="142"/>
                  </a:lnTo>
                  <a:lnTo>
                    <a:pt x="649" y="142"/>
                  </a:lnTo>
                  <a:lnTo>
                    <a:pt x="649" y="131"/>
                  </a:lnTo>
                  <a:lnTo>
                    <a:pt x="646" y="120"/>
                  </a:lnTo>
                  <a:lnTo>
                    <a:pt x="646" y="120"/>
                  </a:lnTo>
                  <a:lnTo>
                    <a:pt x="647" y="118"/>
                  </a:lnTo>
                  <a:lnTo>
                    <a:pt x="647" y="118"/>
                  </a:lnTo>
                  <a:lnTo>
                    <a:pt x="650" y="111"/>
                  </a:lnTo>
                  <a:lnTo>
                    <a:pt x="653" y="105"/>
                  </a:lnTo>
                  <a:lnTo>
                    <a:pt x="658" y="102"/>
                  </a:lnTo>
                  <a:lnTo>
                    <a:pt x="664" y="100"/>
                  </a:lnTo>
                  <a:lnTo>
                    <a:pt x="664" y="100"/>
                  </a:lnTo>
                  <a:close/>
                  <a:moveTo>
                    <a:pt x="655" y="75"/>
                  </a:moveTo>
                  <a:lnTo>
                    <a:pt x="655" y="75"/>
                  </a:lnTo>
                  <a:lnTo>
                    <a:pt x="641" y="100"/>
                  </a:lnTo>
                  <a:lnTo>
                    <a:pt x="641" y="100"/>
                  </a:lnTo>
                  <a:lnTo>
                    <a:pt x="641" y="99"/>
                  </a:lnTo>
                  <a:lnTo>
                    <a:pt x="641" y="99"/>
                  </a:lnTo>
                  <a:lnTo>
                    <a:pt x="641" y="99"/>
                  </a:lnTo>
                  <a:lnTo>
                    <a:pt x="641" y="99"/>
                  </a:lnTo>
                  <a:lnTo>
                    <a:pt x="638" y="74"/>
                  </a:lnTo>
                  <a:lnTo>
                    <a:pt x="638" y="74"/>
                  </a:lnTo>
                  <a:lnTo>
                    <a:pt x="655" y="75"/>
                  </a:lnTo>
                  <a:lnTo>
                    <a:pt x="655" y="75"/>
                  </a:lnTo>
                  <a:close/>
                  <a:moveTo>
                    <a:pt x="383" y="192"/>
                  </a:moveTo>
                  <a:lnTo>
                    <a:pt x="383" y="192"/>
                  </a:lnTo>
                  <a:lnTo>
                    <a:pt x="381" y="184"/>
                  </a:lnTo>
                  <a:lnTo>
                    <a:pt x="380" y="176"/>
                  </a:lnTo>
                  <a:lnTo>
                    <a:pt x="381" y="160"/>
                  </a:lnTo>
                  <a:lnTo>
                    <a:pt x="384" y="146"/>
                  </a:lnTo>
                  <a:lnTo>
                    <a:pt x="388" y="133"/>
                  </a:lnTo>
                  <a:lnTo>
                    <a:pt x="395" y="120"/>
                  </a:lnTo>
                  <a:lnTo>
                    <a:pt x="403" y="109"/>
                  </a:lnTo>
                  <a:lnTo>
                    <a:pt x="412" y="99"/>
                  </a:lnTo>
                  <a:lnTo>
                    <a:pt x="421" y="89"/>
                  </a:lnTo>
                  <a:lnTo>
                    <a:pt x="431" y="81"/>
                  </a:lnTo>
                  <a:lnTo>
                    <a:pt x="440" y="73"/>
                  </a:lnTo>
                  <a:lnTo>
                    <a:pt x="457" y="61"/>
                  </a:lnTo>
                  <a:lnTo>
                    <a:pt x="469" y="54"/>
                  </a:lnTo>
                  <a:lnTo>
                    <a:pt x="475" y="52"/>
                  </a:lnTo>
                  <a:lnTo>
                    <a:pt x="475" y="52"/>
                  </a:lnTo>
                  <a:lnTo>
                    <a:pt x="476" y="50"/>
                  </a:lnTo>
                  <a:lnTo>
                    <a:pt x="477" y="48"/>
                  </a:lnTo>
                  <a:lnTo>
                    <a:pt x="477" y="47"/>
                  </a:lnTo>
                  <a:lnTo>
                    <a:pt x="477" y="45"/>
                  </a:lnTo>
                  <a:lnTo>
                    <a:pt x="477" y="45"/>
                  </a:lnTo>
                  <a:lnTo>
                    <a:pt x="476" y="44"/>
                  </a:lnTo>
                  <a:lnTo>
                    <a:pt x="473" y="43"/>
                  </a:lnTo>
                  <a:lnTo>
                    <a:pt x="472" y="43"/>
                  </a:lnTo>
                  <a:lnTo>
                    <a:pt x="470" y="43"/>
                  </a:lnTo>
                  <a:lnTo>
                    <a:pt x="470" y="43"/>
                  </a:lnTo>
                  <a:lnTo>
                    <a:pt x="466" y="46"/>
                  </a:lnTo>
                  <a:lnTo>
                    <a:pt x="453" y="53"/>
                  </a:lnTo>
                  <a:lnTo>
                    <a:pt x="435" y="65"/>
                  </a:lnTo>
                  <a:lnTo>
                    <a:pt x="426" y="73"/>
                  </a:lnTo>
                  <a:lnTo>
                    <a:pt x="416" y="81"/>
                  </a:lnTo>
                  <a:lnTo>
                    <a:pt x="406" y="91"/>
                  </a:lnTo>
                  <a:lnTo>
                    <a:pt x="397" y="101"/>
                  </a:lnTo>
                  <a:lnTo>
                    <a:pt x="389" y="113"/>
                  </a:lnTo>
                  <a:lnTo>
                    <a:pt x="383" y="126"/>
                  </a:lnTo>
                  <a:lnTo>
                    <a:pt x="377" y="139"/>
                  </a:lnTo>
                  <a:lnTo>
                    <a:pt x="372" y="154"/>
                  </a:lnTo>
                  <a:lnTo>
                    <a:pt x="371" y="169"/>
                  </a:lnTo>
                  <a:lnTo>
                    <a:pt x="372" y="185"/>
                  </a:lnTo>
                  <a:lnTo>
                    <a:pt x="372" y="185"/>
                  </a:lnTo>
                  <a:lnTo>
                    <a:pt x="368" y="182"/>
                  </a:lnTo>
                  <a:lnTo>
                    <a:pt x="364" y="177"/>
                  </a:lnTo>
                  <a:lnTo>
                    <a:pt x="359" y="172"/>
                  </a:lnTo>
                  <a:lnTo>
                    <a:pt x="356" y="166"/>
                  </a:lnTo>
                  <a:lnTo>
                    <a:pt x="353" y="158"/>
                  </a:lnTo>
                  <a:lnTo>
                    <a:pt x="351" y="150"/>
                  </a:lnTo>
                  <a:lnTo>
                    <a:pt x="350" y="141"/>
                  </a:lnTo>
                  <a:lnTo>
                    <a:pt x="351" y="130"/>
                  </a:lnTo>
                  <a:lnTo>
                    <a:pt x="351" y="130"/>
                  </a:lnTo>
                  <a:lnTo>
                    <a:pt x="353" y="120"/>
                  </a:lnTo>
                  <a:lnTo>
                    <a:pt x="359" y="108"/>
                  </a:lnTo>
                  <a:lnTo>
                    <a:pt x="366" y="96"/>
                  </a:lnTo>
                  <a:lnTo>
                    <a:pt x="375" y="84"/>
                  </a:lnTo>
                  <a:lnTo>
                    <a:pt x="386" y="72"/>
                  </a:lnTo>
                  <a:lnTo>
                    <a:pt x="398" y="61"/>
                  </a:lnTo>
                  <a:lnTo>
                    <a:pt x="412" y="49"/>
                  </a:lnTo>
                  <a:lnTo>
                    <a:pt x="426" y="38"/>
                  </a:lnTo>
                  <a:lnTo>
                    <a:pt x="426" y="38"/>
                  </a:lnTo>
                  <a:lnTo>
                    <a:pt x="443" y="29"/>
                  </a:lnTo>
                  <a:lnTo>
                    <a:pt x="459" y="21"/>
                  </a:lnTo>
                  <a:lnTo>
                    <a:pt x="475" y="16"/>
                  </a:lnTo>
                  <a:lnTo>
                    <a:pt x="490" y="11"/>
                  </a:lnTo>
                  <a:lnTo>
                    <a:pt x="506" y="9"/>
                  </a:lnTo>
                  <a:lnTo>
                    <a:pt x="521" y="9"/>
                  </a:lnTo>
                  <a:lnTo>
                    <a:pt x="534" y="10"/>
                  </a:lnTo>
                  <a:lnTo>
                    <a:pt x="548" y="13"/>
                  </a:lnTo>
                  <a:lnTo>
                    <a:pt x="548" y="13"/>
                  </a:lnTo>
                  <a:lnTo>
                    <a:pt x="557" y="17"/>
                  </a:lnTo>
                  <a:lnTo>
                    <a:pt x="566" y="21"/>
                  </a:lnTo>
                  <a:lnTo>
                    <a:pt x="573" y="28"/>
                  </a:lnTo>
                  <a:lnTo>
                    <a:pt x="581" y="35"/>
                  </a:lnTo>
                  <a:lnTo>
                    <a:pt x="588" y="43"/>
                  </a:lnTo>
                  <a:lnTo>
                    <a:pt x="595" y="53"/>
                  </a:lnTo>
                  <a:lnTo>
                    <a:pt x="600" y="63"/>
                  </a:lnTo>
                  <a:lnTo>
                    <a:pt x="605" y="73"/>
                  </a:lnTo>
                  <a:lnTo>
                    <a:pt x="605" y="73"/>
                  </a:lnTo>
                  <a:lnTo>
                    <a:pt x="607" y="75"/>
                  </a:lnTo>
                  <a:lnTo>
                    <a:pt x="607" y="75"/>
                  </a:lnTo>
                  <a:lnTo>
                    <a:pt x="609" y="77"/>
                  </a:lnTo>
                  <a:lnTo>
                    <a:pt x="616" y="83"/>
                  </a:lnTo>
                  <a:lnTo>
                    <a:pt x="624" y="92"/>
                  </a:lnTo>
                  <a:lnTo>
                    <a:pt x="631" y="104"/>
                  </a:lnTo>
                  <a:lnTo>
                    <a:pt x="634" y="112"/>
                  </a:lnTo>
                  <a:lnTo>
                    <a:pt x="637" y="120"/>
                  </a:lnTo>
                  <a:lnTo>
                    <a:pt x="638" y="129"/>
                  </a:lnTo>
                  <a:lnTo>
                    <a:pt x="640" y="139"/>
                  </a:lnTo>
                  <a:lnTo>
                    <a:pt x="640" y="150"/>
                  </a:lnTo>
                  <a:lnTo>
                    <a:pt x="638" y="161"/>
                  </a:lnTo>
                  <a:lnTo>
                    <a:pt x="635" y="174"/>
                  </a:lnTo>
                  <a:lnTo>
                    <a:pt x="629" y="186"/>
                  </a:lnTo>
                  <a:lnTo>
                    <a:pt x="629" y="186"/>
                  </a:lnTo>
                  <a:lnTo>
                    <a:pt x="629" y="187"/>
                  </a:lnTo>
                  <a:lnTo>
                    <a:pt x="629" y="187"/>
                  </a:lnTo>
                  <a:lnTo>
                    <a:pt x="626" y="185"/>
                  </a:lnTo>
                  <a:lnTo>
                    <a:pt x="626" y="185"/>
                  </a:lnTo>
                  <a:lnTo>
                    <a:pt x="622" y="184"/>
                  </a:lnTo>
                  <a:lnTo>
                    <a:pt x="615" y="184"/>
                  </a:lnTo>
                  <a:lnTo>
                    <a:pt x="615" y="184"/>
                  </a:lnTo>
                  <a:lnTo>
                    <a:pt x="614" y="161"/>
                  </a:lnTo>
                  <a:lnTo>
                    <a:pt x="610" y="141"/>
                  </a:lnTo>
                  <a:lnTo>
                    <a:pt x="607" y="126"/>
                  </a:lnTo>
                  <a:lnTo>
                    <a:pt x="601" y="113"/>
                  </a:lnTo>
                  <a:lnTo>
                    <a:pt x="596" y="104"/>
                  </a:lnTo>
                  <a:lnTo>
                    <a:pt x="591" y="98"/>
                  </a:lnTo>
                  <a:lnTo>
                    <a:pt x="587" y="92"/>
                  </a:lnTo>
                  <a:lnTo>
                    <a:pt x="587" y="92"/>
                  </a:lnTo>
                  <a:lnTo>
                    <a:pt x="585" y="91"/>
                  </a:lnTo>
                  <a:lnTo>
                    <a:pt x="583" y="91"/>
                  </a:lnTo>
                  <a:lnTo>
                    <a:pt x="581" y="91"/>
                  </a:lnTo>
                  <a:lnTo>
                    <a:pt x="580" y="92"/>
                  </a:lnTo>
                  <a:lnTo>
                    <a:pt x="580" y="92"/>
                  </a:lnTo>
                  <a:lnTo>
                    <a:pt x="579" y="94"/>
                  </a:lnTo>
                  <a:lnTo>
                    <a:pt x="579" y="95"/>
                  </a:lnTo>
                  <a:lnTo>
                    <a:pt x="579" y="98"/>
                  </a:lnTo>
                  <a:lnTo>
                    <a:pt x="580" y="99"/>
                  </a:lnTo>
                  <a:lnTo>
                    <a:pt x="580" y="99"/>
                  </a:lnTo>
                  <a:lnTo>
                    <a:pt x="585" y="103"/>
                  </a:lnTo>
                  <a:lnTo>
                    <a:pt x="589" y="110"/>
                  </a:lnTo>
                  <a:lnTo>
                    <a:pt x="594" y="119"/>
                  </a:lnTo>
                  <a:lnTo>
                    <a:pt x="599" y="131"/>
                  </a:lnTo>
                  <a:lnTo>
                    <a:pt x="603" y="147"/>
                  </a:lnTo>
                  <a:lnTo>
                    <a:pt x="606" y="166"/>
                  </a:lnTo>
                  <a:lnTo>
                    <a:pt x="606" y="188"/>
                  </a:lnTo>
                  <a:lnTo>
                    <a:pt x="606" y="188"/>
                  </a:lnTo>
                  <a:lnTo>
                    <a:pt x="600" y="194"/>
                  </a:lnTo>
                  <a:lnTo>
                    <a:pt x="595" y="201"/>
                  </a:lnTo>
                  <a:lnTo>
                    <a:pt x="595" y="201"/>
                  </a:lnTo>
                  <a:lnTo>
                    <a:pt x="587" y="184"/>
                  </a:lnTo>
                  <a:lnTo>
                    <a:pt x="576" y="159"/>
                  </a:lnTo>
                  <a:lnTo>
                    <a:pt x="560" y="129"/>
                  </a:lnTo>
                  <a:lnTo>
                    <a:pt x="541" y="94"/>
                  </a:lnTo>
                  <a:lnTo>
                    <a:pt x="541" y="94"/>
                  </a:lnTo>
                  <a:lnTo>
                    <a:pt x="548" y="92"/>
                  </a:lnTo>
                  <a:lnTo>
                    <a:pt x="548" y="92"/>
                  </a:lnTo>
                  <a:lnTo>
                    <a:pt x="550" y="91"/>
                  </a:lnTo>
                  <a:lnTo>
                    <a:pt x="551" y="90"/>
                  </a:lnTo>
                  <a:lnTo>
                    <a:pt x="551" y="87"/>
                  </a:lnTo>
                  <a:lnTo>
                    <a:pt x="551" y="86"/>
                  </a:lnTo>
                  <a:lnTo>
                    <a:pt x="551" y="86"/>
                  </a:lnTo>
                  <a:lnTo>
                    <a:pt x="550" y="84"/>
                  </a:lnTo>
                  <a:lnTo>
                    <a:pt x="549" y="83"/>
                  </a:lnTo>
                  <a:lnTo>
                    <a:pt x="546" y="83"/>
                  </a:lnTo>
                  <a:lnTo>
                    <a:pt x="545" y="83"/>
                  </a:lnTo>
                  <a:lnTo>
                    <a:pt x="545" y="83"/>
                  </a:lnTo>
                  <a:lnTo>
                    <a:pt x="531" y="89"/>
                  </a:lnTo>
                  <a:lnTo>
                    <a:pt x="515" y="95"/>
                  </a:lnTo>
                  <a:lnTo>
                    <a:pt x="481" y="111"/>
                  </a:lnTo>
                  <a:lnTo>
                    <a:pt x="450" y="128"/>
                  </a:lnTo>
                  <a:lnTo>
                    <a:pt x="423" y="142"/>
                  </a:lnTo>
                  <a:lnTo>
                    <a:pt x="423" y="142"/>
                  </a:lnTo>
                  <a:lnTo>
                    <a:pt x="444" y="120"/>
                  </a:lnTo>
                  <a:lnTo>
                    <a:pt x="462" y="102"/>
                  </a:lnTo>
                  <a:lnTo>
                    <a:pt x="482" y="84"/>
                  </a:lnTo>
                  <a:lnTo>
                    <a:pt x="482" y="84"/>
                  </a:lnTo>
                  <a:lnTo>
                    <a:pt x="484" y="83"/>
                  </a:lnTo>
                  <a:lnTo>
                    <a:pt x="484" y="81"/>
                  </a:lnTo>
                  <a:lnTo>
                    <a:pt x="484" y="81"/>
                  </a:lnTo>
                  <a:lnTo>
                    <a:pt x="482" y="77"/>
                  </a:lnTo>
                  <a:lnTo>
                    <a:pt x="482" y="77"/>
                  </a:lnTo>
                  <a:lnTo>
                    <a:pt x="481" y="76"/>
                  </a:lnTo>
                  <a:lnTo>
                    <a:pt x="479" y="76"/>
                  </a:lnTo>
                  <a:lnTo>
                    <a:pt x="478" y="76"/>
                  </a:lnTo>
                  <a:lnTo>
                    <a:pt x="476" y="77"/>
                  </a:lnTo>
                  <a:lnTo>
                    <a:pt x="476" y="77"/>
                  </a:lnTo>
                  <a:lnTo>
                    <a:pt x="463" y="89"/>
                  </a:lnTo>
                  <a:lnTo>
                    <a:pt x="438" y="113"/>
                  </a:lnTo>
                  <a:lnTo>
                    <a:pt x="423" y="130"/>
                  </a:lnTo>
                  <a:lnTo>
                    <a:pt x="407" y="147"/>
                  </a:lnTo>
                  <a:lnTo>
                    <a:pt x="394" y="165"/>
                  </a:lnTo>
                  <a:lnTo>
                    <a:pt x="383" y="182"/>
                  </a:lnTo>
                  <a:lnTo>
                    <a:pt x="383" y="182"/>
                  </a:lnTo>
                  <a:lnTo>
                    <a:pt x="383" y="184"/>
                  </a:lnTo>
                  <a:lnTo>
                    <a:pt x="383" y="184"/>
                  </a:lnTo>
                  <a:lnTo>
                    <a:pt x="383" y="186"/>
                  </a:lnTo>
                  <a:lnTo>
                    <a:pt x="383" y="186"/>
                  </a:lnTo>
                  <a:lnTo>
                    <a:pt x="386" y="193"/>
                  </a:lnTo>
                  <a:lnTo>
                    <a:pt x="386" y="193"/>
                  </a:lnTo>
                  <a:lnTo>
                    <a:pt x="383" y="192"/>
                  </a:lnTo>
                  <a:lnTo>
                    <a:pt x="383" y="192"/>
                  </a:lnTo>
                  <a:close/>
                  <a:moveTo>
                    <a:pt x="439" y="294"/>
                  </a:moveTo>
                  <a:lnTo>
                    <a:pt x="439" y="294"/>
                  </a:lnTo>
                  <a:lnTo>
                    <a:pt x="431" y="290"/>
                  </a:lnTo>
                  <a:lnTo>
                    <a:pt x="425" y="286"/>
                  </a:lnTo>
                  <a:lnTo>
                    <a:pt x="421" y="281"/>
                  </a:lnTo>
                  <a:lnTo>
                    <a:pt x="419" y="277"/>
                  </a:lnTo>
                  <a:lnTo>
                    <a:pt x="419" y="277"/>
                  </a:lnTo>
                  <a:lnTo>
                    <a:pt x="419" y="274"/>
                  </a:lnTo>
                  <a:lnTo>
                    <a:pt x="419" y="274"/>
                  </a:lnTo>
                  <a:lnTo>
                    <a:pt x="419" y="269"/>
                  </a:lnTo>
                  <a:lnTo>
                    <a:pt x="421" y="266"/>
                  </a:lnTo>
                  <a:lnTo>
                    <a:pt x="422" y="262"/>
                  </a:lnTo>
                  <a:lnTo>
                    <a:pt x="422" y="262"/>
                  </a:lnTo>
                  <a:lnTo>
                    <a:pt x="423" y="260"/>
                  </a:lnTo>
                  <a:lnTo>
                    <a:pt x="423" y="260"/>
                  </a:lnTo>
                  <a:lnTo>
                    <a:pt x="423" y="258"/>
                  </a:lnTo>
                  <a:lnTo>
                    <a:pt x="423" y="258"/>
                  </a:lnTo>
                  <a:lnTo>
                    <a:pt x="392" y="184"/>
                  </a:lnTo>
                  <a:lnTo>
                    <a:pt x="392" y="184"/>
                  </a:lnTo>
                  <a:lnTo>
                    <a:pt x="399" y="173"/>
                  </a:lnTo>
                  <a:lnTo>
                    <a:pt x="407" y="161"/>
                  </a:lnTo>
                  <a:lnTo>
                    <a:pt x="407" y="161"/>
                  </a:lnTo>
                  <a:lnTo>
                    <a:pt x="410" y="160"/>
                  </a:lnTo>
                  <a:lnTo>
                    <a:pt x="410" y="160"/>
                  </a:lnTo>
                  <a:lnTo>
                    <a:pt x="413" y="159"/>
                  </a:lnTo>
                  <a:lnTo>
                    <a:pt x="413" y="159"/>
                  </a:lnTo>
                  <a:lnTo>
                    <a:pt x="416" y="159"/>
                  </a:lnTo>
                  <a:lnTo>
                    <a:pt x="416" y="159"/>
                  </a:lnTo>
                  <a:lnTo>
                    <a:pt x="419" y="158"/>
                  </a:lnTo>
                  <a:lnTo>
                    <a:pt x="422" y="157"/>
                  </a:lnTo>
                  <a:lnTo>
                    <a:pt x="426" y="158"/>
                  </a:lnTo>
                  <a:lnTo>
                    <a:pt x="429" y="159"/>
                  </a:lnTo>
                  <a:lnTo>
                    <a:pt x="431" y="161"/>
                  </a:lnTo>
                  <a:lnTo>
                    <a:pt x="431" y="161"/>
                  </a:lnTo>
                  <a:lnTo>
                    <a:pt x="432" y="163"/>
                  </a:lnTo>
                  <a:lnTo>
                    <a:pt x="433" y="164"/>
                  </a:lnTo>
                  <a:lnTo>
                    <a:pt x="435" y="164"/>
                  </a:lnTo>
                  <a:lnTo>
                    <a:pt x="436" y="163"/>
                  </a:lnTo>
                  <a:lnTo>
                    <a:pt x="436" y="163"/>
                  </a:lnTo>
                  <a:lnTo>
                    <a:pt x="438" y="161"/>
                  </a:lnTo>
                  <a:lnTo>
                    <a:pt x="439" y="160"/>
                  </a:lnTo>
                  <a:lnTo>
                    <a:pt x="439" y="158"/>
                  </a:lnTo>
                  <a:lnTo>
                    <a:pt x="438" y="157"/>
                  </a:lnTo>
                  <a:lnTo>
                    <a:pt x="438" y="157"/>
                  </a:lnTo>
                  <a:lnTo>
                    <a:pt x="434" y="152"/>
                  </a:lnTo>
                  <a:lnTo>
                    <a:pt x="430" y="149"/>
                  </a:lnTo>
                  <a:lnTo>
                    <a:pt x="430" y="149"/>
                  </a:lnTo>
                  <a:lnTo>
                    <a:pt x="477" y="123"/>
                  </a:lnTo>
                  <a:lnTo>
                    <a:pt x="505" y="109"/>
                  </a:lnTo>
                  <a:lnTo>
                    <a:pt x="532" y="98"/>
                  </a:lnTo>
                  <a:lnTo>
                    <a:pt x="532" y="98"/>
                  </a:lnTo>
                  <a:lnTo>
                    <a:pt x="545" y="120"/>
                  </a:lnTo>
                  <a:lnTo>
                    <a:pt x="557" y="141"/>
                  </a:lnTo>
                  <a:lnTo>
                    <a:pt x="574" y="177"/>
                  </a:lnTo>
                  <a:lnTo>
                    <a:pt x="586" y="203"/>
                  </a:lnTo>
                  <a:lnTo>
                    <a:pt x="589" y="212"/>
                  </a:lnTo>
                  <a:lnTo>
                    <a:pt x="589" y="212"/>
                  </a:lnTo>
                  <a:lnTo>
                    <a:pt x="591" y="214"/>
                  </a:lnTo>
                  <a:lnTo>
                    <a:pt x="594" y="215"/>
                  </a:lnTo>
                  <a:lnTo>
                    <a:pt x="594" y="215"/>
                  </a:lnTo>
                  <a:lnTo>
                    <a:pt x="596" y="215"/>
                  </a:lnTo>
                  <a:lnTo>
                    <a:pt x="597" y="213"/>
                  </a:lnTo>
                  <a:lnTo>
                    <a:pt x="597" y="213"/>
                  </a:lnTo>
                  <a:lnTo>
                    <a:pt x="605" y="202"/>
                  </a:lnTo>
                  <a:lnTo>
                    <a:pt x="612" y="195"/>
                  </a:lnTo>
                  <a:lnTo>
                    <a:pt x="615" y="194"/>
                  </a:lnTo>
                  <a:lnTo>
                    <a:pt x="617" y="193"/>
                  </a:lnTo>
                  <a:lnTo>
                    <a:pt x="621" y="193"/>
                  </a:lnTo>
                  <a:lnTo>
                    <a:pt x="623" y="193"/>
                  </a:lnTo>
                  <a:lnTo>
                    <a:pt x="623" y="193"/>
                  </a:lnTo>
                  <a:lnTo>
                    <a:pt x="624" y="194"/>
                  </a:lnTo>
                  <a:lnTo>
                    <a:pt x="626" y="196"/>
                  </a:lnTo>
                  <a:lnTo>
                    <a:pt x="628" y="203"/>
                  </a:lnTo>
                  <a:lnTo>
                    <a:pt x="629" y="211"/>
                  </a:lnTo>
                  <a:lnTo>
                    <a:pt x="627" y="221"/>
                  </a:lnTo>
                  <a:lnTo>
                    <a:pt x="627" y="221"/>
                  </a:lnTo>
                  <a:lnTo>
                    <a:pt x="624" y="230"/>
                  </a:lnTo>
                  <a:lnTo>
                    <a:pt x="617" y="237"/>
                  </a:lnTo>
                  <a:lnTo>
                    <a:pt x="610" y="242"/>
                  </a:lnTo>
                  <a:lnTo>
                    <a:pt x="604" y="247"/>
                  </a:lnTo>
                  <a:lnTo>
                    <a:pt x="597" y="250"/>
                  </a:lnTo>
                  <a:lnTo>
                    <a:pt x="591" y="252"/>
                  </a:lnTo>
                  <a:lnTo>
                    <a:pt x="586" y="253"/>
                  </a:lnTo>
                  <a:lnTo>
                    <a:pt x="586" y="253"/>
                  </a:lnTo>
                  <a:lnTo>
                    <a:pt x="585" y="254"/>
                  </a:lnTo>
                  <a:lnTo>
                    <a:pt x="582" y="256"/>
                  </a:lnTo>
                  <a:lnTo>
                    <a:pt x="582" y="256"/>
                  </a:lnTo>
                  <a:lnTo>
                    <a:pt x="577" y="266"/>
                  </a:lnTo>
                  <a:lnTo>
                    <a:pt x="571" y="275"/>
                  </a:lnTo>
                  <a:lnTo>
                    <a:pt x="564" y="281"/>
                  </a:lnTo>
                  <a:lnTo>
                    <a:pt x="557" y="287"/>
                  </a:lnTo>
                  <a:lnTo>
                    <a:pt x="549" y="293"/>
                  </a:lnTo>
                  <a:lnTo>
                    <a:pt x="540" y="297"/>
                  </a:lnTo>
                  <a:lnTo>
                    <a:pt x="521" y="305"/>
                  </a:lnTo>
                  <a:lnTo>
                    <a:pt x="521" y="305"/>
                  </a:lnTo>
                  <a:lnTo>
                    <a:pt x="511" y="308"/>
                  </a:lnTo>
                  <a:lnTo>
                    <a:pt x="500" y="311"/>
                  </a:lnTo>
                  <a:lnTo>
                    <a:pt x="491" y="311"/>
                  </a:lnTo>
                  <a:lnTo>
                    <a:pt x="482" y="309"/>
                  </a:lnTo>
                  <a:lnTo>
                    <a:pt x="472" y="307"/>
                  </a:lnTo>
                  <a:lnTo>
                    <a:pt x="462" y="304"/>
                  </a:lnTo>
                  <a:lnTo>
                    <a:pt x="439" y="294"/>
                  </a:lnTo>
                  <a:lnTo>
                    <a:pt x="439" y="294"/>
                  </a:lnTo>
                  <a:close/>
                  <a:moveTo>
                    <a:pt x="515" y="322"/>
                  </a:moveTo>
                  <a:lnTo>
                    <a:pt x="515" y="325"/>
                  </a:lnTo>
                  <a:lnTo>
                    <a:pt x="515" y="325"/>
                  </a:lnTo>
                  <a:lnTo>
                    <a:pt x="513" y="326"/>
                  </a:lnTo>
                  <a:lnTo>
                    <a:pt x="511" y="328"/>
                  </a:lnTo>
                  <a:lnTo>
                    <a:pt x="511" y="328"/>
                  </a:lnTo>
                  <a:lnTo>
                    <a:pt x="508" y="340"/>
                  </a:lnTo>
                  <a:lnTo>
                    <a:pt x="508" y="350"/>
                  </a:lnTo>
                  <a:lnTo>
                    <a:pt x="508" y="350"/>
                  </a:lnTo>
                  <a:lnTo>
                    <a:pt x="508" y="361"/>
                  </a:lnTo>
                  <a:lnTo>
                    <a:pt x="511" y="371"/>
                  </a:lnTo>
                  <a:lnTo>
                    <a:pt x="514" y="379"/>
                  </a:lnTo>
                  <a:lnTo>
                    <a:pt x="516" y="385"/>
                  </a:lnTo>
                  <a:lnTo>
                    <a:pt x="516" y="385"/>
                  </a:lnTo>
                  <a:lnTo>
                    <a:pt x="478" y="413"/>
                  </a:lnTo>
                  <a:lnTo>
                    <a:pt x="478" y="413"/>
                  </a:lnTo>
                  <a:lnTo>
                    <a:pt x="482" y="346"/>
                  </a:lnTo>
                  <a:lnTo>
                    <a:pt x="482" y="346"/>
                  </a:lnTo>
                  <a:lnTo>
                    <a:pt x="515" y="322"/>
                  </a:lnTo>
                  <a:lnTo>
                    <a:pt x="515" y="322"/>
                  </a:lnTo>
                  <a:close/>
                  <a:moveTo>
                    <a:pt x="10" y="572"/>
                  </a:moveTo>
                  <a:lnTo>
                    <a:pt x="10" y="572"/>
                  </a:lnTo>
                  <a:lnTo>
                    <a:pt x="9" y="571"/>
                  </a:lnTo>
                  <a:lnTo>
                    <a:pt x="9" y="571"/>
                  </a:lnTo>
                  <a:lnTo>
                    <a:pt x="10" y="568"/>
                  </a:lnTo>
                  <a:lnTo>
                    <a:pt x="10" y="568"/>
                  </a:lnTo>
                  <a:lnTo>
                    <a:pt x="12" y="566"/>
                  </a:lnTo>
                  <a:lnTo>
                    <a:pt x="17" y="564"/>
                  </a:lnTo>
                  <a:lnTo>
                    <a:pt x="26" y="563"/>
                  </a:lnTo>
                  <a:lnTo>
                    <a:pt x="39" y="563"/>
                  </a:lnTo>
                  <a:lnTo>
                    <a:pt x="39" y="563"/>
                  </a:lnTo>
                  <a:lnTo>
                    <a:pt x="99" y="567"/>
                  </a:lnTo>
                  <a:lnTo>
                    <a:pt x="188" y="575"/>
                  </a:lnTo>
                  <a:lnTo>
                    <a:pt x="309" y="585"/>
                  </a:lnTo>
                  <a:lnTo>
                    <a:pt x="309" y="585"/>
                  </a:lnTo>
                  <a:lnTo>
                    <a:pt x="310" y="585"/>
                  </a:lnTo>
                  <a:lnTo>
                    <a:pt x="314" y="587"/>
                  </a:lnTo>
                  <a:lnTo>
                    <a:pt x="319" y="592"/>
                  </a:lnTo>
                  <a:lnTo>
                    <a:pt x="321" y="595"/>
                  </a:lnTo>
                  <a:lnTo>
                    <a:pt x="322" y="600"/>
                  </a:lnTo>
                  <a:lnTo>
                    <a:pt x="322" y="600"/>
                  </a:lnTo>
                  <a:lnTo>
                    <a:pt x="359" y="707"/>
                  </a:lnTo>
                  <a:lnTo>
                    <a:pt x="395" y="809"/>
                  </a:lnTo>
                  <a:lnTo>
                    <a:pt x="395" y="809"/>
                  </a:lnTo>
                  <a:lnTo>
                    <a:pt x="396" y="813"/>
                  </a:lnTo>
                  <a:lnTo>
                    <a:pt x="396" y="813"/>
                  </a:lnTo>
                  <a:lnTo>
                    <a:pt x="395" y="816"/>
                  </a:lnTo>
                  <a:lnTo>
                    <a:pt x="392" y="818"/>
                  </a:lnTo>
                  <a:lnTo>
                    <a:pt x="392" y="818"/>
                  </a:lnTo>
                  <a:lnTo>
                    <a:pt x="389" y="818"/>
                  </a:lnTo>
                  <a:lnTo>
                    <a:pt x="389" y="818"/>
                  </a:lnTo>
                  <a:lnTo>
                    <a:pt x="389" y="815"/>
                  </a:lnTo>
                  <a:lnTo>
                    <a:pt x="320" y="611"/>
                  </a:lnTo>
                  <a:lnTo>
                    <a:pt x="320" y="611"/>
                  </a:lnTo>
                  <a:lnTo>
                    <a:pt x="319" y="609"/>
                  </a:lnTo>
                  <a:lnTo>
                    <a:pt x="316" y="604"/>
                  </a:lnTo>
                  <a:lnTo>
                    <a:pt x="312" y="599"/>
                  </a:lnTo>
                  <a:lnTo>
                    <a:pt x="304" y="593"/>
                  </a:lnTo>
                  <a:lnTo>
                    <a:pt x="304" y="593"/>
                  </a:lnTo>
                  <a:lnTo>
                    <a:pt x="302" y="593"/>
                  </a:lnTo>
                  <a:lnTo>
                    <a:pt x="19" y="567"/>
                  </a:lnTo>
                  <a:lnTo>
                    <a:pt x="19" y="567"/>
                  </a:lnTo>
                  <a:lnTo>
                    <a:pt x="18" y="567"/>
                  </a:lnTo>
                  <a:lnTo>
                    <a:pt x="16" y="568"/>
                  </a:lnTo>
                  <a:lnTo>
                    <a:pt x="15" y="569"/>
                  </a:lnTo>
                  <a:lnTo>
                    <a:pt x="15" y="572"/>
                  </a:lnTo>
                  <a:lnTo>
                    <a:pt x="15" y="572"/>
                  </a:lnTo>
                  <a:lnTo>
                    <a:pt x="15" y="572"/>
                  </a:lnTo>
                  <a:lnTo>
                    <a:pt x="15" y="572"/>
                  </a:lnTo>
                  <a:lnTo>
                    <a:pt x="16" y="575"/>
                  </a:lnTo>
                  <a:lnTo>
                    <a:pt x="19" y="576"/>
                  </a:lnTo>
                  <a:lnTo>
                    <a:pt x="19" y="576"/>
                  </a:lnTo>
                  <a:lnTo>
                    <a:pt x="301" y="602"/>
                  </a:lnTo>
                  <a:lnTo>
                    <a:pt x="301" y="602"/>
                  </a:lnTo>
                  <a:lnTo>
                    <a:pt x="305" y="605"/>
                  </a:lnTo>
                  <a:lnTo>
                    <a:pt x="309" y="609"/>
                  </a:lnTo>
                  <a:lnTo>
                    <a:pt x="311" y="613"/>
                  </a:lnTo>
                  <a:lnTo>
                    <a:pt x="311" y="613"/>
                  </a:lnTo>
                  <a:lnTo>
                    <a:pt x="380" y="817"/>
                  </a:lnTo>
                  <a:lnTo>
                    <a:pt x="380" y="817"/>
                  </a:lnTo>
                  <a:lnTo>
                    <a:pt x="347" y="813"/>
                  </a:lnTo>
                  <a:lnTo>
                    <a:pt x="346" y="804"/>
                  </a:lnTo>
                  <a:lnTo>
                    <a:pt x="346" y="804"/>
                  </a:lnTo>
                  <a:lnTo>
                    <a:pt x="343" y="802"/>
                  </a:lnTo>
                  <a:lnTo>
                    <a:pt x="341" y="800"/>
                  </a:lnTo>
                  <a:lnTo>
                    <a:pt x="305" y="796"/>
                  </a:lnTo>
                  <a:lnTo>
                    <a:pt x="305" y="796"/>
                  </a:lnTo>
                  <a:lnTo>
                    <a:pt x="303" y="796"/>
                  </a:lnTo>
                  <a:lnTo>
                    <a:pt x="302" y="797"/>
                  </a:lnTo>
                  <a:lnTo>
                    <a:pt x="302" y="797"/>
                  </a:lnTo>
                  <a:lnTo>
                    <a:pt x="301" y="799"/>
                  </a:lnTo>
                  <a:lnTo>
                    <a:pt x="301" y="802"/>
                  </a:lnTo>
                  <a:lnTo>
                    <a:pt x="302" y="807"/>
                  </a:lnTo>
                  <a:lnTo>
                    <a:pt x="175" y="793"/>
                  </a:lnTo>
                  <a:lnTo>
                    <a:pt x="175" y="793"/>
                  </a:lnTo>
                  <a:lnTo>
                    <a:pt x="174" y="793"/>
                  </a:lnTo>
                  <a:lnTo>
                    <a:pt x="172" y="782"/>
                  </a:lnTo>
                  <a:lnTo>
                    <a:pt x="172" y="782"/>
                  </a:lnTo>
                  <a:lnTo>
                    <a:pt x="170" y="780"/>
                  </a:lnTo>
                  <a:lnTo>
                    <a:pt x="167" y="779"/>
                  </a:lnTo>
                  <a:lnTo>
                    <a:pt x="131" y="775"/>
                  </a:lnTo>
                  <a:lnTo>
                    <a:pt x="131" y="775"/>
                  </a:lnTo>
                  <a:lnTo>
                    <a:pt x="130" y="776"/>
                  </a:lnTo>
                  <a:lnTo>
                    <a:pt x="128" y="777"/>
                  </a:lnTo>
                  <a:lnTo>
                    <a:pt x="128" y="777"/>
                  </a:lnTo>
                  <a:lnTo>
                    <a:pt x="127" y="779"/>
                  </a:lnTo>
                  <a:lnTo>
                    <a:pt x="127" y="779"/>
                  </a:lnTo>
                  <a:lnTo>
                    <a:pt x="127" y="780"/>
                  </a:lnTo>
                  <a:lnTo>
                    <a:pt x="128" y="787"/>
                  </a:lnTo>
                  <a:lnTo>
                    <a:pt x="128" y="787"/>
                  </a:lnTo>
                  <a:lnTo>
                    <a:pt x="103" y="785"/>
                  </a:lnTo>
                  <a:lnTo>
                    <a:pt x="103" y="785"/>
                  </a:lnTo>
                  <a:lnTo>
                    <a:pt x="10" y="572"/>
                  </a:lnTo>
                  <a:lnTo>
                    <a:pt x="10" y="572"/>
                  </a:lnTo>
                  <a:close/>
                  <a:moveTo>
                    <a:pt x="466" y="617"/>
                  </a:moveTo>
                  <a:lnTo>
                    <a:pt x="466" y="617"/>
                  </a:lnTo>
                  <a:lnTo>
                    <a:pt x="469" y="673"/>
                  </a:lnTo>
                  <a:lnTo>
                    <a:pt x="469" y="673"/>
                  </a:lnTo>
                  <a:lnTo>
                    <a:pt x="469" y="673"/>
                  </a:lnTo>
                  <a:lnTo>
                    <a:pt x="456" y="675"/>
                  </a:lnTo>
                  <a:lnTo>
                    <a:pt x="456" y="675"/>
                  </a:lnTo>
                  <a:lnTo>
                    <a:pt x="453" y="676"/>
                  </a:lnTo>
                  <a:lnTo>
                    <a:pt x="453" y="676"/>
                  </a:lnTo>
                  <a:lnTo>
                    <a:pt x="445" y="685"/>
                  </a:lnTo>
                  <a:lnTo>
                    <a:pt x="433" y="702"/>
                  </a:lnTo>
                  <a:lnTo>
                    <a:pt x="389" y="695"/>
                  </a:lnTo>
                  <a:lnTo>
                    <a:pt x="389" y="695"/>
                  </a:lnTo>
                  <a:lnTo>
                    <a:pt x="403" y="689"/>
                  </a:lnTo>
                  <a:lnTo>
                    <a:pt x="417" y="682"/>
                  </a:lnTo>
                  <a:lnTo>
                    <a:pt x="430" y="675"/>
                  </a:lnTo>
                  <a:lnTo>
                    <a:pt x="434" y="670"/>
                  </a:lnTo>
                  <a:lnTo>
                    <a:pt x="438" y="667"/>
                  </a:lnTo>
                  <a:lnTo>
                    <a:pt x="438" y="667"/>
                  </a:lnTo>
                  <a:lnTo>
                    <a:pt x="441" y="663"/>
                  </a:lnTo>
                  <a:lnTo>
                    <a:pt x="444" y="655"/>
                  </a:lnTo>
                  <a:lnTo>
                    <a:pt x="450" y="638"/>
                  </a:lnTo>
                  <a:lnTo>
                    <a:pt x="454" y="618"/>
                  </a:lnTo>
                  <a:lnTo>
                    <a:pt x="459" y="600"/>
                  </a:lnTo>
                  <a:lnTo>
                    <a:pt x="459" y="600"/>
                  </a:lnTo>
                  <a:lnTo>
                    <a:pt x="466" y="617"/>
                  </a:lnTo>
                  <a:lnTo>
                    <a:pt x="466" y="617"/>
                  </a:lnTo>
                  <a:close/>
                  <a:moveTo>
                    <a:pt x="427" y="710"/>
                  </a:moveTo>
                  <a:lnTo>
                    <a:pt x="427" y="710"/>
                  </a:lnTo>
                  <a:lnTo>
                    <a:pt x="420" y="722"/>
                  </a:lnTo>
                  <a:lnTo>
                    <a:pt x="371" y="714"/>
                  </a:lnTo>
                  <a:lnTo>
                    <a:pt x="371" y="714"/>
                  </a:lnTo>
                  <a:lnTo>
                    <a:pt x="366" y="700"/>
                  </a:lnTo>
                  <a:lnTo>
                    <a:pt x="427" y="710"/>
                  </a:lnTo>
                  <a:close/>
                  <a:moveTo>
                    <a:pt x="413" y="757"/>
                  </a:moveTo>
                  <a:lnTo>
                    <a:pt x="384" y="751"/>
                  </a:lnTo>
                  <a:lnTo>
                    <a:pt x="384" y="751"/>
                  </a:lnTo>
                  <a:lnTo>
                    <a:pt x="375" y="724"/>
                  </a:lnTo>
                  <a:lnTo>
                    <a:pt x="415" y="731"/>
                  </a:lnTo>
                  <a:lnTo>
                    <a:pt x="415" y="731"/>
                  </a:lnTo>
                  <a:lnTo>
                    <a:pt x="411" y="741"/>
                  </a:lnTo>
                  <a:lnTo>
                    <a:pt x="411" y="745"/>
                  </a:lnTo>
                  <a:lnTo>
                    <a:pt x="410" y="749"/>
                  </a:lnTo>
                  <a:lnTo>
                    <a:pt x="410" y="749"/>
                  </a:lnTo>
                  <a:lnTo>
                    <a:pt x="412" y="753"/>
                  </a:lnTo>
                  <a:lnTo>
                    <a:pt x="413" y="757"/>
                  </a:lnTo>
                  <a:lnTo>
                    <a:pt x="413" y="757"/>
                  </a:lnTo>
                  <a:close/>
                  <a:moveTo>
                    <a:pt x="402" y="840"/>
                  </a:moveTo>
                  <a:lnTo>
                    <a:pt x="402" y="840"/>
                  </a:lnTo>
                  <a:lnTo>
                    <a:pt x="443" y="816"/>
                  </a:lnTo>
                  <a:lnTo>
                    <a:pt x="443" y="832"/>
                  </a:lnTo>
                  <a:lnTo>
                    <a:pt x="443" y="832"/>
                  </a:lnTo>
                  <a:lnTo>
                    <a:pt x="443" y="832"/>
                  </a:lnTo>
                  <a:lnTo>
                    <a:pt x="443" y="832"/>
                  </a:lnTo>
                  <a:lnTo>
                    <a:pt x="402" y="856"/>
                  </a:lnTo>
                  <a:lnTo>
                    <a:pt x="402" y="840"/>
                  </a:lnTo>
                  <a:close/>
                  <a:moveTo>
                    <a:pt x="452" y="812"/>
                  </a:moveTo>
                  <a:lnTo>
                    <a:pt x="452" y="812"/>
                  </a:lnTo>
                  <a:lnTo>
                    <a:pt x="457" y="809"/>
                  </a:lnTo>
                  <a:lnTo>
                    <a:pt x="457" y="823"/>
                  </a:lnTo>
                  <a:lnTo>
                    <a:pt x="457" y="823"/>
                  </a:lnTo>
                  <a:lnTo>
                    <a:pt x="457" y="824"/>
                  </a:lnTo>
                  <a:lnTo>
                    <a:pt x="457" y="824"/>
                  </a:lnTo>
                  <a:lnTo>
                    <a:pt x="452" y="826"/>
                  </a:lnTo>
                  <a:lnTo>
                    <a:pt x="452" y="812"/>
                  </a:lnTo>
                  <a:close/>
                  <a:moveTo>
                    <a:pt x="466" y="804"/>
                  </a:moveTo>
                  <a:lnTo>
                    <a:pt x="466" y="804"/>
                  </a:lnTo>
                  <a:lnTo>
                    <a:pt x="470" y="802"/>
                  </a:lnTo>
                  <a:lnTo>
                    <a:pt x="470" y="814"/>
                  </a:lnTo>
                  <a:lnTo>
                    <a:pt x="470" y="814"/>
                  </a:lnTo>
                  <a:lnTo>
                    <a:pt x="470" y="816"/>
                  </a:lnTo>
                  <a:lnTo>
                    <a:pt x="470" y="816"/>
                  </a:lnTo>
                  <a:lnTo>
                    <a:pt x="466" y="818"/>
                  </a:lnTo>
                  <a:lnTo>
                    <a:pt x="466" y="805"/>
                  </a:lnTo>
                  <a:lnTo>
                    <a:pt x="466" y="805"/>
                  </a:lnTo>
                  <a:lnTo>
                    <a:pt x="466" y="804"/>
                  </a:lnTo>
                  <a:lnTo>
                    <a:pt x="466" y="804"/>
                  </a:lnTo>
                  <a:close/>
                  <a:moveTo>
                    <a:pt x="479" y="796"/>
                  </a:moveTo>
                  <a:lnTo>
                    <a:pt x="479" y="796"/>
                  </a:lnTo>
                  <a:lnTo>
                    <a:pt x="484" y="794"/>
                  </a:lnTo>
                  <a:lnTo>
                    <a:pt x="484" y="805"/>
                  </a:lnTo>
                  <a:lnTo>
                    <a:pt x="484" y="805"/>
                  </a:lnTo>
                  <a:lnTo>
                    <a:pt x="485" y="807"/>
                  </a:lnTo>
                  <a:lnTo>
                    <a:pt x="485" y="807"/>
                  </a:lnTo>
                  <a:lnTo>
                    <a:pt x="479" y="810"/>
                  </a:lnTo>
                  <a:lnTo>
                    <a:pt x="479" y="796"/>
                  </a:lnTo>
                  <a:close/>
                  <a:moveTo>
                    <a:pt x="397" y="833"/>
                  </a:moveTo>
                  <a:lnTo>
                    <a:pt x="350" y="827"/>
                  </a:lnTo>
                  <a:lnTo>
                    <a:pt x="349" y="822"/>
                  </a:lnTo>
                  <a:lnTo>
                    <a:pt x="393" y="827"/>
                  </a:lnTo>
                  <a:lnTo>
                    <a:pt x="393" y="827"/>
                  </a:lnTo>
                  <a:lnTo>
                    <a:pt x="395" y="827"/>
                  </a:lnTo>
                  <a:lnTo>
                    <a:pt x="395" y="827"/>
                  </a:lnTo>
                  <a:lnTo>
                    <a:pt x="399" y="824"/>
                  </a:lnTo>
                  <a:lnTo>
                    <a:pt x="403" y="819"/>
                  </a:lnTo>
                  <a:lnTo>
                    <a:pt x="404" y="815"/>
                  </a:lnTo>
                  <a:lnTo>
                    <a:pt x="404" y="810"/>
                  </a:lnTo>
                  <a:lnTo>
                    <a:pt x="421" y="813"/>
                  </a:lnTo>
                  <a:lnTo>
                    <a:pt x="421" y="813"/>
                  </a:lnTo>
                  <a:lnTo>
                    <a:pt x="424" y="813"/>
                  </a:lnTo>
                  <a:lnTo>
                    <a:pt x="482" y="780"/>
                  </a:lnTo>
                  <a:lnTo>
                    <a:pt x="482" y="780"/>
                  </a:lnTo>
                  <a:lnTo>
                    <a:pt x="485" y="782"/>
                  </a:lnTo>
                  <a:lnTo>
                    <a:pt x="485" y="782"/>
                  </a:lnTo>
                  <a:lnTo>
                    <a:pt x="485" y="782"/>
                  </a:lnTo>
                  <a:lnTo>
                    <a:pt x="397" y="833"/>
                  </a:lnTo>
                  <a:close/>
                  <a:moveTo>
                    <a:pt x="137" y="785"/>
                  </a:moveTo>
                  <a:lnTo>
                    <a:pt x="137" y="785"/>
                  </a:lnTo>
                  <a:lnTo>
                    <a:pt x="164" y="788"/>
                  </a:lnTo>
                  <a:lnTo>
                    <a:pt x="164" y="788"/>
                  </a:lnTo>
                  <a:lnTo>
                    <a:pt x="167" y="804"/>
                  </a:lnTo>
                  <a:lnTo>
                    <a:pt x="167" y="804"/>
                  </a:lnTo>
                  <a:lnTo>
                    <a:pt x="139" y="799"/>
                  </a:lnTo>
                  <a:lnTo>
                    <a:pt x="139" y="799"/>
                  </a:lnTo>
                  <a:lnTo>
                    <a:pt x="138" y="789"/>
                  </a:lnTo>
                  <a:lnTo>
                    <a:pt x="138" y="789"/>
                  </a:lnTo>
                  <a:lnTo>
                    <a:pt x="137" y="785"/>
                  </a:lnTo>
                  <a:lnTo>
                    <a:pt x="137" y="785"/>
                  </a:lnTo>
                  <a:close/>
                  <a:moveTo>
                    <a:pt x="177" y="807"/>
                  </a:moveTo>
                  <a:lnTo>
                    <a:pt x="176" y="802"/>
                  </a:lnTo>
                  <a:lnTo>
                    <a:pt x="303" y="817"/>
                  </a:lnTo>
                  <a:lnTo>
                    <a:pt x="303" y="817"/>
                  </a:lnTo>
                  <a:lnTo>
                    <a:pt x="303" y="817"/>
                  </a:lnTo>
                  <a:lnTo>
                    <a:pt x="304" y="822"/>
                  </a:lnTo>
                  <a:lnTo>
                    <a:pt x="177" y="807"/>
                  </a:lnTo>
                  <a:close/>
                  <a:moveTo>
                    <a:pt x="341" y="825"/>
                  </a:moveTo>
                  <a:lnTo>
                    <a:pt x="341" y="825"/>
                  </a:lnTo>
                  <a:lnTo>
                    <a:pt x="313" y="821"/>
                  </a:lnTo>
                  <a:lnTo>
                    <a:pt x="313" y="821"/>
                  </a:lnTo>
                  <a:lnTo>
                    <a:pt x="311" y="806"/>
                  </a:lnTo>
                  <a:lnTo>
                    <a:pt x="311" y="806"/>
                  </a:lnTo>
                  <a:lnTo>
                    <a:pt x="337" y="809"/>
                  </a:lnTo>
                  <a:lnTo>
                    <a:pt x="337" y="809"/>
                  </a:lnTo>
                  <a:lnTo>
                    <a:pt x="341" y="825"/>
                  </a:lnTo>
                  <a:lnTo>
                    <a:pt x="341" y="825"/>
                  </a:lnTo>
                  <a:close/>
                  <a:moveTo>
                    <a:pt x="449" y="788"/>
                  </a:moveTo>
                  <a:lnTo>
                    <a:pt x="449" y="788"/>
                  </a:lnTo>
                  <a:lnTo>
                    <a:pt x="441" y="793"/>
                  </a:lnTo>
                  <a:lnTo>
                    <a:pt x="441" y="793"/>
                  </a:lnTo>
                  <a:lnTo>
                    <a:pt x="439" y="791"/>
                  </a:lnTo>
                  <a:lnTo>
                    <a:pt x="395" y="784"/>
                  </a:lnTo>
                  <a:lnTo>
                    <a:pt x="395" y="784"/>
                  </a:lnTo>
                  <a:lnTo>
                    <a:pt x="393" y="778"/>
                  </a:lnTo>
                  <a:lnTo>
                    <a:pt x="449" y="788"/>
                  </a:lnTo>
                  <a:close/>
                  <a:moveTo>
                    <a:pt x="430" y="799"/>
                  </a:moveTo>
                  <a:lnTo>
                    <a:pt x="430" y="799"/>
                  </a:lnTo>
                  <a:lnTo>
                    <a:pt x="421" y="804"/>
                  </a:lnTo>
                  <a:lnTo>
                    <a:pt x="421" y="804"/>
                  </a:lnTo>
                  <a:lnTo>
                    <a:pt x="402" y="800"/>
                  </a:lnTo>
                  <a:lnTo>
                    <a:pt x="402" y="800"/>
                  </a:lnTo>
                  <a:lnTo>
                    <a:pt x="398" y="794"/>
                  </a:lnTo>
                  <a:lnTo>
                    <a:pt x="430" y="799"/>
                  </a:lnTo>
                  <a:close/>
                  <a:moveTo>
                    <a:pt x="481" y="769"/>
                  </a:moveTo>
                  <a:lnTo>
                    <a:pt x="471" y="767"/>
                  </a:lnTo>
                  <a:lnTo>
                    <a:pt x="471" y="767"/>
                  </a:lnTo>
                  <a:lnTo>
                    <a:pt x="481" y="750"/>
                  </a:lnTo>
                  <a:lnTo>
                    <a:pt x="481" y="750"/>
                  </a:lnTo>
                  <a:lnTo>
                    <a:pt x="481" y="766"/>
                  </a:lnTo>
                  <a:lnTo>
                    <a:pt x="481" y="766"/>
                  </a:lnTo>
                  <a:lnTo>
                    <a:pt x="481" y="769"/>
                  </a:lnTo>
                  <a:lnTo>
                    <a:pt x="481" y="769"/>
                  </a:lnTo>
                  <a:close/>
                  <a:moveTo>
                    <a:pt x="466" y="776"/>
                  </a:moveTo>
                  <a:lnTo>
                    <a:pt x="466" y="776"/>
                  </a:lnTo>
                  <a:lnTo>
                    <a:pt x="471" y="777"/>
                  </a:lnTo>
                  <a:lnTo>
                    <a:pt x="471" y="777"/>
                  </a:lnTo>
                  <a:lnTo>
                    <a:pt x="461" y="781"/>
                  </a:lnTo>
                  <a:lnTo>
                    <a:pt x="461" y="781"/>
                  </a:lnTo>
                  <a:lnTo>
                    <a:pt x="461" y="781"/>
                  </a:lnTo>
                  <a:lnTo>
                    <a:pt x="460" y="781"/>
                  </a:lnTo>
                  <a:lnTo>
                    <a:pt x="460" y="781"/>
                  </a:lnTo>
                  <a:lnTo>
                    <a:pt x="466" y="776"/>
                  </a:lnTo>
                  <a:lnTo>
                    <a:pt x="466" y="776"/>
                  </a:lnTo>
                  <a:close/>
                  <a:moveTo>
                    <a:pt x="449" y="763"/>
                  </a:moveTo>
                  <a:lnTo>
                    <a:pt x="435" y="761"/>
                  </a:lnTo>
                  <a:lnTo>
                    <a:pt x="435" y="761"/>
                  </a:lnTo>
                  <a:lnTo>
                    <a:pt x="445" y="751"/>
                  </a:lnTo>
                  <a:lnTo>
                    <a:pt x="457" y="739"/>
                  </a:lnTo>
                  <a:lnTo>
                    <a:pt x="457" y="739"/>
                  </a:lnTo>
                  <a:lnTo>
                    <a:pt x="452" y="751"/>
                  </a:lnTo>
                  <a:lnTo>
                    <a:pt x="449" y="763"/>
                  </a:lnTo>
                  <a:lnTo>
                    <a:pt x="449" y="763"/>
                  </a:lnTo>
                  <a:close/>
                  <a:moveTo>
                    <a:pt x="447" y="772"/>
                  </a:moveTo>
                  <a:lnTo>
                    <a:pt x="447" y="772"/>
                  </a:lnTo>
                  <a:lnTo>
                    <a:pt x="447" y="777"/>
                  </a:lnTo>
                  <a:lnTo>
                    <a:pt x="447" y="777"/>
                  </a:lnTo>
                  <a:lnTo>
                    <a:pt x="447" y="779"/>
                  </a:lnTo>
                  <a:lnTo>
                    <a:pt x="419" y="774"/>
                  </a:lnTo>
                  <a:lnTo>
                    <a:pt x="419" y="774"/>
                  </a:lnTo>
                  <a:lnTo>
                    <a:pt x="422" y="771"/>
                  </a:lnTo>
                  <a:lnTo>
                    <a:pt x="427" y="768"/>
                  </a:lnTo>
                  <a:lnTo>
                    <a:pt x="447" y="772"/>
                  </a:lnTo>
                  <a:close/>
                  <a:moveTo>
                    <a:pt x="414" y="772"/>
                  </a:moveTo>
                  <a:lnTo>
                    <a:pt x="390" y="768"/>
                  </a:lnTo>
                  <a:lnTo>
                    <a:pt x="390" y="768"/>
                  </a:lnTo>
                  <a:lnTo>
                    <a:pt x="389" y="768"/>
                  </a:lnTo>
                  <a:lnTo>
                    <a:pt x="389" y="768"/>
                  </a:lnTo>
                  <a:lnTo>
                    <a:pt x="387" y="761"/>
                  </a:lnTo>
                  <a:lnTo>
                    <a:pt x="412" y="766"/>
                  </a:lnTo>
                  <a:lnTo>
                    <a:pt x="412" y="766"/>
                  </a:lnTo>
                  <a:lnTo>
                    <a:pt x="412" y="769"/>
                  </a:lnTo>
                  <a:lnTo>
                    <a:pt x="414" y="772"/>
                  </a:lnTo>
                  <a:close/>
                  <a:moveTo>
                    <a:pt x="129" y="796"/>
                  </a:moveTo>
                  <a:lnTo>
                    <a:pt x="129" y="796"/>
                  </a:lnTo>
                  <a:lnTo>
                    <a:pt x="130" y="796"/>
                  </a:lnTo>
                  <a:lnTo>
                    <a:pt x="131" y="802"/>
                  </a:lnTo>
                  <a:lnTo>
                    <a:pt x="117" y="800"/>
                  </a:lnTo>
                  <a:lnTo>
                    <a:pt x="122" y="797"/>
                  </a:lnTo>
                  <a:lnTo>
                    <a:pt x="122" y="797"/>
                  </a:lnTo>
                  <a:lnTo>
                    <a:pt x="123" y="795"/>
                  </a:lnTo>
                  <a:lnTo>
                    <a:pt x="129" y="796"/>
                  </a:lnTo>
                  <a:close/>
                  <a:moveTo>
                    <a:pt x="109" y="808"/>
                  </a:moveTo>
                  <a:lnTo>
                    <a:pt x="109" y="808"/>
                  </a:lnTo>
                  <a:lnTo>
                    <a:pt x="393" y="841"/>
                  </a:lnTo>
                  <a:lnTo>
                    <a:pt x="393" y="841"/>
                  </a:lnTo>
                  <a:lnTo>
                    <a:pt x="393" y="860"/>
                  </a:lnTo>
                  <a:lnTo>
                    <a:pt x="393" y="860"/>
                  </a:lnTo>
                  <a:lnTo>
                    <a:pt x="109" y="826"/>
                  </a:lnTo>
                  <a:lnTo>
                    <a:pt x="109" y="826"/>
                  </a:lnTo>
                  <a:lnTo>
                    <a:pt x="109" y="808"/>
                  </a:lnTo>
                  <a:lnTo>
                    <a:pt x="109" y="808"/>
                  </a:lnTo>
                  <a:close/>
                  <a:moveTo>
                    <a:pt x="549" y="769"/>
                  </a:moveTo>
                  <a:lnTo>
                    <a:pt x="549" y="769"/>
                  </a:lnTo>
                  <a:lnTo>
                    <a:pt x="493" y="803"/>
                  </a:lnTo>
                  <a:lnTo>
                    <a:pt x="493" y="789"/>
                  </a:lnTo>
                  <a:lnTo>
                    <a:pt x="493" y="789"/>
                  </a:lnTo>
                  <a:lnTo>
                    <a:pt x="493" y="789"/>
                  </a:lnTo>
                  <a:lnTo>
                    <a:pt x="493" y="789"/>
                  </a:lnTo>
                  <a:lnTo>
                    <a:pt x="549" y="758"/>
                  </a:lnTo>
                  <a:lnTo>
                    <a:pt x="549" y="758"/>
                  </a:lnTo>
                  <a:lnTo>
                    <a:pt x="549" y="769"/>
                  </a:lnTo>
                  <a:lnTo>
                    <a:pt x="549" y="769"/>
                  </a:lnTo>
                  <a:close/>
                  <a:moveTo>
                    <a:pt x="540" y="752"/>
                  </a:moveTo>
                  <a:lnTo>
                    <a:pt x="503" y="774"/>
                  </a:lnTo>
                  <a:lnTo>
                    <a:pt x="503" y="774"/>
                  </a:lnTo>
                  <a:lnTo>
                    <a:pt x="508" y="761"/>
                  </a:lnTo>
                  <a:lnTo>
                    <a:pt x="512" y="747"/>
                  </a:lnTo>
                  <a:lnTo>
                    <a:pt x="540" y="752"/>
                  </a:lnTo>
                  <a:close/>
                  <a:moveTo>
                    <a:pt x="511" y="722"/>
                  </a:moveTo>
                  <a:lnTo>
                    <a:pt x="511" y="722"/>
                  </a:lnTo>
                  <a:lnTo>
                    <a:pt x="509" y="724"/>
                  </a:lnTo>
                  <a:lnTo>
                    <a:pt x="508" y="725"/>
                  </a:lnTo>
                  <a:lnTo>
                    <a:pt x="508" y="725"/>
                  </a:lnTo>
                  <a:lnTo>
                    <a:pt x="504" y="742"/>
                  </a:lnTo>
                  <a:lnTo>
                    <a:pt x="499" y="758"/>
                  </a:lnTo>
                  <a:lnTo>
                    <a:pt x="495" y="769"/>
                  </a:lnTo>
                  <a:lnTo>
                    <a:pt x="490" y="775"/>
                  </a:lnTo>
                  <a:lnTo>
                    <a:pt x="490" y="775"/>
                  </a:lnTo>
                  <a:lnTo>
                    <a:pt x="490" y="767"/>
                  </a:lnTo>
                  <a:lnTo>
                    <a:pt x="490" y="767"/>
                  </a:lnTo>
                  <a:lnTo>
                    <a:pt x="491" y="749"/>
                  </a:lnTo>
                  <a:lnTo>
                    <a:pt x="495" y="725"/>
                  </a:lnTo>
                  <a:lnTo>
                    <a:pt x="495" y="725"/>
                  </a:lnTo>
                  <a:lnTo>
                    <a:pt x="495" y="724"/>
                  </a:lnTo>
                  <a:lnTo>
                    <a:pt x="495" y="724"/>
                  </a:lnTo>
                  <a:lnTo>
                    <a:pt x="494" y="722"/>
                  </a:lnTo>
                  <a:lnTo>
                    <a:pt x="491" y="720"/>
                  </a:lnTo>
                  <a:lnTo>
                    <a:pt x="491" y="720"/>
                  </a:lnTo>
                  <a:lnTo>
                    <a:pt x="488" y="720"/>
                  </a:lnTo>
                  <a:lnTo>
                    <a:pt x="486" y="722"/>
                  </a:lnTo>
                  <a:lnTo>
                    <a:pt x="486" y="722"/>
                  </a:lnTo>
                  <a:lnTo>
                    <a:pt x="469" y="753"/>
                  </a:lnTo>
                  <a:lnTo>
                    <a:pt x="461" y="766"/>
                  </a:lnTo>
                  <a:lnTo>
                    <a:pt x="456" y="774"/>
                  </a:lnTo>
                  <a:lnTo>
                    <a:pt x="456" y="774"/>
                  </a:lnTo>
                  <a:lnTo>
                    <a:pt x="458" y="763"/>
                  </a:lnTo>
                  <a:lnTo>
                    <a:pt x="462" y="749"/>
                  </a:lnTo>
                  <a:lnTo>
                    <a:pt x="477" y="715"/>
                  </a:lnTo>
                  <a:lnTo>
                    <a:pt x="477" y="715"/>
                  </a:lnTo>
                  <a:lnTo>
                    <a:pt x="477" y="713"/>
                  </a:lnTo>
                  <a:lnTo>
                    <a:pt x="477" y="713"/>
                  </a:lnTo>
                  <a:lnTo>
                    <a:pt x="477" y="711"/>
                  </a:lnTo>
                  <a:lnTo>
                    <a:pt x="475" y="710"/>
                  </a:lnTo>
                  <a:lnTo>
                    <a:pt x="475" y="710"/>
                  </a:lnTo>
                  <a:lnTo>
                    <a:pt x="471" y="708"/>
                  </a:lnTo>
                  <a:lnTo>
                    <a:pt x="469" y="710"/>
                  </a:lnTo>
                  <a:lnTo>
                    <a:pt x="469" y="710"/>
                  </a:lnTo>
                  <a:lnTo>
                    <a:pt x="445" y="738"/>
                  </a:lnTo>
                  <a:lnTo>
                    <a:pt x="434" y="750"/>
                  </a:lnTo>
                  <a:lnTo>
                    <a:pt x="425" y="759"/>
                  </a:lnTo>
                  <a:lnTo>
                    <a:pt x="424" y="759"/>
                  </a:lnTo>
                  <a:lnTo>
                    <a:pt x="424" y="759"/>
                  </a:lnTo>
                  <a:lnTo>
                    <a:pt x="431" y="748"/>
                  </a:lnTo>
                  <a:lnTo>
                    <a:pt x="440" y="733"/>
                  </a:lnTo>
                  <a:lnTo>
                    <a:pt x="462" y="702"/>
                  </a:lnTo>
                  <a:lnTo>
                    <a:pt x="462" y="702"/>
                  </a:lnTo>
                  <a:lnTo>
                    <a:pt x="463" y="700"/>
                  </a:lnTo>
                  <a:lnTo>
                    <a:pt x="463" y="700"/>
                  </a:lnTo>
                  <a:lnTo>
                    <a:pt x="463" y="697"/>
                  </a:lnTo>
                  <a:lnTo>
                    <a:pt x="461" y="696"/>
                  </a:lnTo>
                  <a:lnTo>
                    <a:pt x="461" y="696"/>
                  </a:lnTo>
                  <a:lnTo>
                    <a:pt x="460" y="695"/>
                  </a:lnTo>
                  <a:lnTo>
                    <a:pt x="458" y="695"/>
                  </a:lnTo>
                  <a:lnTo>
                    <a:pt x="457" y="696"/>
                  </a:lnTo>
                  <a:lnTo>
                    <a:pt x="456" y="697"/>
                  </a:lnTo>
                  <a:lnTo>
                    <a:pt x="456" y="697"/>
                  </a:lnTo>
                  <a:lnTo>
                    <a:pt x="436" y="722"/>
                  </a:lnTo>
                  <a:lnTo>
                    <a:pt x="427" y="737"/>
                  </a:lnTo>
                  <a:lnTo>
                    <a:pt x="419" y="749"/>
                  </a:lnTo>
                  <a:lnTo>
                    <a:pt x="419" y="749"/>
                  </a:lnTo>
                  <a:lnTo>
                    <a:pt x="419" y="749"/>
                  </a:lnTo>
                  <a:lnTo>
                    <a:pt x="419" y="749"/>
                  </a:lnTo>
                  <a:lnTo>
                    <a:pt x="419" y="748"/>
                  </a:lnTo>
                  <a:lnTo>
                    <a:pt x="419" y="748"/>
                  </a:lnTo>
                  <a:lnTo>
                    <a:pt x="420" y="742"/>
                  </a:lnTo>
                  <a:lnTo>
                    <a:pt x="423" y="734"/>
                  </a:lnTo>
                  <a:lnTo>
                    <a:pt x="427" y="726"/>
                  </a:lnTo>
                  <a:lnTo>
                    <a:pt x="433" y="717"/>
                  </a:lnTo>
                  <a:lnTo>
                    <a:pt x="445" y="700"/>
                  </a:lnTo>
                  <a:lnTo>
                    <a:pt x="459" y="684"/>
                  </a:lnTo>
                  <a:lnTo>
                    <a:pt x="459" y="684"/>
                  </a:lnTo>
                  <a:lnTo>
                    <a:pt x="535" y="668"/>
                  </a:lnTo>
                  <a:lnTo>
                    <a:pt x="535" y="668"/>
                  </a:lnTo>
                  <a:lnTo>
                    <a:pt x="542" y="685"/>
                  </a:lnTo>
                  <a:lnTo>
                    <a:pt x="545" y="695"/>
                  </a:lnTo>
                  <a:lnTo>
                    <a:pt x="549" y="705"/>
                  </a:lnTo>
                  <a:lnTo>
                    <a:pt x="525" y="715"/>
                  </a:lnTo>
                  <a:lnTo>
                    <a:pt x="525" y="715"/>
                  </a:lnTo>
                  <a:lnTo>
                    <a:pt x="522" y="717"/>
                  </a:lnTo>
                  <a:lnTo>
                    <a:pt x="511" y="722"/>
                  </a:lnTo>
                  <a:close/>
                  <a:moveTo>
                    <a:pt x="551" y="658"/>
                  </a:moveTo>
                  <a:lnTo>
                    <a:pt x="551" y="658"/>
                  </a:lnTo>
                  <a:lnTo>
                    <a:pt x="560" y="669"/>
                  </a:lnTo>
                  <a:lnTo>
                    <a:pt x="564" y="678"/>
                  </a:lnTo>
                  <a:lnTo>
                    <a:pt x="569" y="688"/>
                  </a:lnTo>
                  <a:lnTo>
                    <a:pt x="569" y="688"/>
                  </a:lnTo>
                  <a:lnTo>
                    <a:pt x="570" y="691"/>
                  </a:lnTo>
                  <a:lnTo>
                    <a:pt x="572" y="691"/>
                  </a:lnTo>
                  <a:lnTo>
                    <a:pt x="572" y="691"/>
                  </a:lnTo>
                  <a:lnTo>
                    <a:pt x="570" y="702"/>
                  </a:lnTo>
                  <a:lnTo>
                    <a:pt x="568" y="710"/>
                  </a:lnTo>
                  <a:lnTo>
                    <a:pt x="568" y="710"/>
                  </a:lnTo>
                  <a:lnTo>
                    <a:pt x="558" y="710"/>
                  </a:lnTo>
                  <a:lnTo>
                    <a:pt x="558" y="710"/>
                  </a:lnTo>
                  <a:lnTo>
                    <a:pt x="555" y="696"/>
                  </a:lnTo>
                  <a:lnTo>
                    <a:pt x="551" y="683"/>
                  </a:lnTo>
                  <a:lnTo>
                    <a:pt x="542" y="661"/>
                  </a:lnTo>
                  <a:lnTo>
                    <a:pt x="542" y="661"/>
                  </a:lnTo>
                  <a:lnTo>
                    <a:pt x="551" y="658"/>
                  </a:lnTo>
                  <a:lnTo>
                    <a:pt x="551" y="658"/>
                  </a:lnTo>
                  <a:close/>
                  <a:moveTo>
                    <a:pt x="541" y="719"/>
                  </a:moveTo>
                  <a:lnTo>
                    <a:pt x="541" y="719"/>
                  </a:lnTo>
                  <a:lnTo>
                    <a:pt x="550" y="714"/>
                  </a:lnTo>
                  <a:lnTo>
                    <a:pt x="550" y="714"/>
                  </a:lnTo>
                  <a:lnTo>
                    <a:pt x="551" y="717"/>
                  </a:lnTo>
                  <a:lnTo>
                    <a:pt x="554" y="719"/>
                  </a:lnTo>
                  <a:lnTo>
                    <a:pt x="558" y="719"/>
                  </a:lnTo>
                  <a:lnTo>
                    <a:pt x="558" y="719"/>
                  </a:lnTo>
                  <a:lnTo>
                    <a:pt x="559" y="721"/>
                  </a:lnTo>
                  <a:lnTo>
                    <a:pt x="560" y="722"/>
                  </a:lnTo>
                  <a:lnTo>
                    <a:pt x="541" y="719"/>
                  </a:lnTo>
                  <a:close/>
                  <a:moveTo>
                    <a:pt x="571" y="719"/>
                  </a:moveTo>
                  <a:lnTo>
                    <a:pt x="571" y="719"/>
                  </a:lnTo>
                  <a:lnTo>
                    <a:pt x="573" y="717"/>
                  </a:lnTo>
                  <a:lnTo>
                    <a:pt x="574" y="715"/>
                  </a:lnTo>
                  <a:lnTo>
                    <a:pt x="574" y="715"/>
                  </a:lnTo>
                  <a:lnTo>
                    <a:pt x="577" y="711"/>
                  </a:lnTo>
                  <a:lnTo>
                    <a:pt x="580" y="700"/>
                  </a:lnTo>
                  <a:lnTo>
                    <a:pt x="581" y="692"/>
                  </a:lnTo>
                  <a:lnTo>
                    <a:pt x="582" y="684"/>
                  </a:lnTo>
                  <a:lnTo>
                    <a:pt x="582" y="675"/>
                  </a:lnTo>
                  <a:lnTo>
                    <a:pt x="581" y="666"/>
                  </a:lnTo>
                  <a:lnTo>
                    <a:pt x="581" y="666"/>
                  </a:lnTo>
                  <a:lnTo>
                    <a:pt x="580" y="665"/>
                  </a:lnTo>
                  <a:lnTo>
                    <a:pt x="579" y="664"/>
                  </a:lnTo>
                  <a:lnTo>
                    <a:pt x="577" y="663"/>
                  </a:lnTo>
                  <a:lnTo>
                    <a:pt x="576" y="663"/>
                  </a:lnTo>
                  <a:lnTo>
                    <a:pt x="576" y="663"/>
                  </a:lnTo>
                  <a:lnTo>
                    <a:pt x="572" y="665"/>
                  </a:lnTo>
                  <a:lnTo>
                    <a:pt x="572" y="667"/>
                  </a:lnTo>
                  <a:lnTo>
                    <a:pt x="572" y="667"/>
                  </a:lnTo>
                  <a:lnTo>
                    <a:pt x="572" y="668"/>
                  </a:lnTo>
                  <a:lnTo>
                    <a:pt x="572" y="668"/>
                  </a:lnTo>
                  <a:lnTo>
                    <a:pt x="572" y="674"/>
                  </a:lnTo>
                  <a:lnTo>
                    <a:pt x="572" y="674"/>
                  </a:lnTo>
                  <a:lnTo>
                    <a:pt x="568" y="665"/>
                  </a:lnTo>
                  <a:lnTo>
                    <a:pt x="562" y="657"/>
                  </a:lnTo>
                  <a:lnTo>
                    <a:pt x="555" y="649"/>
                  </a:lnTo>
                  <a:lnTo>
                    <a:pt x="555" y="649"/>
                  </a:lnTo>
                  <a:lnTo>
                    <a:pt x="555" y="649"/>
                  </a:lnTo>
                  <a:lnTo>
                    <a:pt x="555" y="647"/>
                  </a:lnTo>
                  <a:lnTo>
                    <a:pt x="555" y="647"/>
                  </a:lnTo>
                  <a:lnTo>
                    <a:pt x="557" y="645"/>
                  </a:lnTo>
                  <a:lnTo>
                    <a:pt x="563" y="641"/>
                  </a:lnTo>
                  <a:lnTo>
                    <a:pt x="669" y="603"/>
                  </a:lnTo>
                  <a:lnTo>
                    <a:pt x="669" y="603"/>
                  </a:lnTo>
                  <a:lnTo>
                    <a:pt x="670" y="602"/>
                  </a:lnTo>
                  <a:lnTo>
                    <a:pt x="670" y="602"/>
                  </a:lnTo>
                  <a:lnTo>
                    <a:pt x="672" y="601"/>
                  </a:lnTo>
                  <a:lnTo>
                    <a:pt x="678" y="601"/>
                  </a:lnTo>
                  <a:lnTo>
                    <a:pt x="681" y="601"/>
                  </a:lnTo>
                  <a:lnTo>
                    <a:pt x="686" y="603"/>
                  </a:lnTo>
                  <a:lnTo>
                    <a:pt x="691" y="605"/>
                  </a:lnTo>
                  <a:lnTo>
                    <a:pt x="698" y="610"/>
                  </a:lnTo>
                  <a:lnTo>
                    <a:pt x="698" y="610"/>
                  </a:lnTo>
                  <a:lnTo>
                    <a:pt x="699" y="611"/>
                  </a:lnTo>
                  <a:lnTo>
                    <a:pt x="701" y="611"/>
                  </a:lnTo>
                  <a:lnTo>
                    <a:pt x="702" y="610"/>
                  </a:lnTo>
                  <a:lnTo>
                    <a:pt x="704" y="609"/>
                  </a:lnTo>
                  <a:lnTo>
                    <a:pt x="704" y="609"/>
                  </a:lnTo>
                  <a:lnTo>
                    <a:pt x="705" y="608"/>
                  </a:lnTo>
                  <a:lnTo>
                    <a:pt x="705" y="605"/>
                  </a:lnTo>
                  <a:lnTo>
                    <a:pt x="705" y="604"/>
                  </a:lnTo>
                  <a:lnTo>
                    <a:pt x="704" y="603"/>
                  </a:lnTo>
                  <a:lnTo>
                    <a:pt x="704" y="603"/>
                  </a:lnTo>
                  <a:lnTo>
                    <a:pt x="697" y="598"/>
                  </a:lnTo>
                  <a:lnTo>
                    <a:pt x="691" y="595"/>
                  </a:lnTo>
                  <a:lnTo>
                    <a:pt x="686" y="593"/>
                  </a:lnTo>
                  <a:lnTo>
                    <a:pt x="681" y="592"/>
                  </a:lnTo>
                  <a:lnTo>
                    <a:pt x="673" y="592"/>
                  </a:lnTo>
                  <a:lnTo>
                    <a:pt x="668" y="594"/>
                  </a:lnTo>
                  <a:lnTo>
                    <a:pt x="668" y="594"/>
                  </a:lnTo>
                  <a:lnTo>
                    <a:pt x="665" y="528"/>
                  </a:lnTo>
                  <a:lnTo>
                    <a:pt x="663" y="455"/>
                  </a:lnTo>
                  <a:lnTo>
                    <a:pt x="663" y="455"/>
                  </a:lnTo>
                  <a:lnTo>
                    <a:pt x="664" y="433"/>
                  </a:lnTo>
                  <a:lnTo>
                    <a:pt x="668" y="406"/>
                  </a:lnTo>
                  <a:lnTo>
                    <a:pt x="672" y="376"/>
                  </a:lnTo>
                  <a:lnTo>
                    <a:pt x="672" y="376"/>
                  </a:lnTo>
                  <a:lnTo>
                    <a:pt x="672" y="373"/>
                  </a:lnTo>
                  <a:lnTo>
                    <a:pt x="671" y="372"/>
                  </a:lnTo>
                  <a:lnTo>
                    <a:pt x="670" y="371"/>
                  </a:lnTo>
                  <a:lnTo>
                    <a:pt x="669" y="370"/>
                  </a:lnTo>
                  <a:lnTo>
                    <a:pt x="669" y="370"/>
                  </a:lnTo>
                  <a:lnTo>
                    <a:pt x="667" y="370"/>
                  </a:lnTo>
                  <a:lnTo>
                    <a:pt x="665" y="371"/>
                  </a:lnTo>
                  <a:lnTo>
                    <a:pt x="664" y="372"/>
                  </a:lnTo>
                  <a:lnTo>
                    <a:pt x="663" y="373"/>
                  </a:lnTo>
                  <a:lnTo>
                    <a:pt x="663" y="373"/>
                  </a:lnTo>
                  <a:lnTo>
                    <a:pt x="659" y="406"/>
                  </a:lnTo>
                  <a:lnTo>
                    <a:pt x="655" y="432"/>
                  </a:lnTo>
                  <a:lnTo>
                    <a:pt x="654" y="455"/>
                  </a:lnTo>
                  <a:lnTo>
                    <a:pt x="654" y="455"/>
                  </a:lnTo>
                  <a:lnTo>
                    <a:pt x="656" y="535"/>
                  </a:lnTo>
                  <a:lnTo>
                    <a:pt x="659" y="595"/>
                  </a:lnTo>
                  <a:lnTo>
                    <a:pt x="659" y="595"/>
                  </a:lnTo>
                  <a:lnTo>
                    <a:pt x="659" y="598"/>
                  </a:lnTo>
                  <a:lnTo>
                    <a:pt x="659" y="598"/>
                  </a:lnTo>
                  <a:lnTo>
                    <a:pt x="560" y="633"/>
                  </a:lnTo>
                  <a:lnTo>
                    <a:pt x="560" y="633"/>
                  </a:lnTo>
                  <a:lnTo>
                    <a:pt x="554" y="636"/>
                  </a:lnTo>
                  <a:lnTo>
                    <a:pt x="551" y="638"/>
                  </a:lnTo>
                  <a:lnTo>
                    <a:pt x="549" y="641"/>
                  </a:lnTo>
                  <a:lnTo>
                    <a:pt x="546" y="645"/>
                  </a:lnTo>
                  <a:lnTo>
                    <a:pt x="546" y="645"/>
                  </a:lnTo>
                  <a:lnTo>
                    <a:pt x="546" y="648"/>
                  </a:lnTo>
                  <a:lnTo>
                    <a:pt x="546" y="648"/>
                  </a:lnTo>
                  <a:lnTo>
                    <a:pt x="546" y="650"/>
                  </a:lnTo>
                  <a:lnTo>
                    <a:pt x="534" y="655"/>
                  </a:lnTo>
                  <a:lnTo>
                    <a:pt x="534" y="655"/>
                  </a:lnTo>
                  <a:lnTo>
                    <a:pt x="533" y="655"/>
                  </a:lnTo>
                  <a:lnTo>
                    <a:pt x="532" y="657"/>
                  </a:lnTo>
                  <a:lnTo>
                    <a:pt x="532" y="657"/>
                  </a:lnTo>
                  <a:lnTo>
                    <a:pt x="532" y="660"/>
                  </a:lnTo>
                  <a:lnTo>
                    <a:pt x="478" y="670"/>
                  </a:lnTo>
                  <a:lnTo>
                    <a:pt x="475" y="614"/>
                  </a:lnTo>
                  <a:lnTo>
                    <a:pt x="475" y="614"/>
                  </a:lnTo>
                  <a:lnTo>
                    <a:pt x="475" y="613"/>
                  </a:lnTo>
                  <a:lnTo>
                    <a:pt x="475" y="613"/>
                  </a:lnTo>
                  <a:lnTo>
                    <a:pt x="461" y="584"/>
                  </a:lnTo>
                  <a:lnTo>
                    <a:pt x="461" y="584"/>
                  </a:lnTo>
                  <a:lnTo>
                    <a:pt x="460" y="583"/>
                  </a:lnTo>
                  <a:lnTo>
                    <a:pt x="460" y="583"/>
                  </a:lnTo>
                  <a:lnTo>
                    <a:pt x="444" y="552"/>
                  </a:lnTo>
                  <a:lnTo>
                    <a:pt x="427" y="520"/>
                  </a:lnTo>
                  <a:lnTo>
                    <a:pt x="427" y="520"/>
                  </a:lnTo>
                  <a:lnTo>
                    <a:pt x="424" y="513"/>
                  </a:lnTo>
                  <a:lnTo>
                    <a:pt x="457" y="501"/>
                  </a:lnTo>
                  <a:lnTo>
                    <a:pt x="457" y="501"/>
                  </a:lnTo>
                  <a:lnTo>
                    <a:pt x="459" y="500"/>
                  </a:lnTo>
                  <a:lnTo>
                    <a:pt x="460" y="497"/>
                  </a:lnTo>
                  <a:lnTo>
                    <a:pt x="460" y="483"/>
                  </a:lnTo>
                  <a:lnTo>
                    <a:pt x="460" y="483"/>
                  </a:lnTo>
                  <a:lnTo>
                    <a:pt x="459" y="481"/>
                  </a:lnTo>
                  <a:lnTo>
                    <a:pt x="456" y="479"/>
                  </a:lnTo>
                  <a:lnTo>
                    <a:pt x="423" y="475"/>
                  </a:lnTo>
                  <a:lnTo>
                    <a:pt x="423" y="475"/>
                  </a:lnTo>
                  <a:lnTo>
                    <a:pt x="425" y="465"/>
                  </a:lnTo>
                  <a:lnTo>
                    <a:pt x="429" y="456"/>
                  </a:lnTo>
                  <a:lnTo>
                    <a:pt x="434" y="441"/>
                  </a:lnTo>
                  <a:lnTo>
                    <a:pt x="440" y="429"/>
                  </a:lnTo>
                  <a:lnTo>
                    <a:pt x="442" y="425"/>
                  </a:lnTo>
                  <a:lnTo>
                    <a:pt x="442" y="425"/>
                  </a:lnTo>
                  <a:lnTo>
                    <a:pt x="443" y="423"/>
                  </a:lnTo>
                  <a:lnTo>
                    <a:pt x="443" y="406"/>
                  </a:lnTo>
                  <a:lnTo>
                    <a:pt x="443" y="406"/>
                  </a:lnTo>
                  <a:lnTo>
                    <a:pt x="443" y="404"/>
                  </a:lnTo>
                  <a:lnTo>
                    <a:pt x="442" y="402"/>
                  </a:lnTo>
                  <a:lnTo>
                    <a:pt x="441" y="401"/>
                  </a:lnTo>
                  <a:lnTo>
                    <a:pt x="439" y="401"/>
                  </a:lnTo>
                  <a:lnTo>
                    <a:pt x="439" y="401"/>
                  </a:lnTo>
                  <a:lnTo>
                    <a:pt x="436" y="401"/>
                  </a:lnTo>
                  <a:lnTo>
                    <a:pt x="435" y="402"/>
                  </a:lnTo>
                  <a:lnTo>
                    <a:pt x="434" y="404"/>
                  </a:lnTo>
                  <a:lnTo>
                    <a:pt x="434" y="406"/>
                  </a:lnTo>
                  <a:lnTo>
                    <a:pt x="434" y="406"/>
                  </a:lnTo>
                  <a:lnTo>
                    <a:pt x="434" y="422"/>
                  </a:lnTo>
                  <a:lnTo>
                    <a:pt x="434" y="422"/>
                  </a:lnTo>
                  <a:lnTo>
                    <a:pt x="430" y="430"/>
                  </a:lnTo>
                  <a:lnTo>
                    <a:pt x="422" y="447"/>
                  </a:lnTo>
                  <a:lnTo>
                    <a:pt x="419" y="457"/>
                  </a:lnTo>
                  <a:lnTo>
                    <a:pt x="415" y="470"/>
                  </a:lnTo>
                  <a:lnTo>
                    <a:pt x="413" y="481"/>
                  </a:lnTo>
                  <a:lnTo>
                    <a:pt x="412" y="493"/>
                  </a:lnTo>
                  <a:lnTo>
                    <a:pt x="412" y="493"/>
                  </a:lnTo>
                  <a:lnTo>
                    <a:pt x="413" y="501"/>
                  </a:lnTo>
                  <a:lnTo>
                    <a:pt x="414" y="510"/>
                  </a:lnTo>
                  <a:lnTo>
                    <a:pt x="416" y="518"/>
                  </a:lnTo>
                  <a:lnTo>
                    <a:pt x="420" y="525"/>
                  </a:lnTo>
                  <a:lnTo>
                    <a:pt x="420" y="525"/>
                  </a:lnTo>
                  <a:lnTo>
                    <a:pt x="436" y="555"/>
                  </a:lnTo>
                  <a:lnTo>
                    <a:pt x="452" y="586"/>
                  </a:lnTo>
                  <a:lnTo>
                    <a:pt x="452" y="586"/>
                  </a:lnTo>
                  <a:lnTo>
                    <a:pt x="448" y="604"/>
                  </a:lnTo>
                  <a:lnTo>
                    <a:pt x="443" y="628"/>
                  </a:lnTo>
                  <a:lnTo>
                    <a:pt x="436" y="648"/>
                  </a:lnTo>
                  <a:lnTo>
                    <a:pt x="434" y="656"/>
                  </a:lnTo>
                  <a:lnTo>
                    <a:pt x="431" y="661"/>
                  </a:lnTo>
                  <a:lnTo>
                    <a:pt x="431" y="661"/>
                  </a:lnTo>
                  <a:lnTo>
                    <a:pt x="426" y="666"/>
                  </a:lnTo>
                  <a:lnTo>
                    <a:pt x="420" y="670"/>
                  </a:lnTo>
                  <a:lnTo>
                    <a:pt x="404" y="678"/>
                  </a:lnTo>
                  <a:lnTo>
                    <a:pt x="386" y="686"/>
                  </a:lnTo>
                  <a:lnTo>
                    <a:pt x="372" y="692"/>
                  </a:lnTo>
                  <a:lnTo>
                    <a:pt x="372" y="692"/>
                  </a:lnTo>
                  <a:lnTo>
                    <a:pt x="372" y="692"/>
                  </a:lnTo>
                  <a:lnTo>
                    <a:pt x="365" y="691"/>
                  </a:lnTo>
                  <a:lnTo>
                    <a:pt x="365" y="691"/>
                  </a:lnTo>
                  <a:lnTo>
                    <a:pt x="362" y="691"/>
                  </a:lnTo>
                  <a:lnTo>
                    <a:pt x="362" y="691"/>
                  </a:lnTo>
                  <a:lnTo>
                    <a:pt x="339" y="622"/>
                  </a:lnTo>
                  <a:lnTo>
                    <a:pt x="339" y="622"/>
                  </a:lnTo>
                  <a:lnTo>
                    <a:pt x="339" y="622"/>
                  </a:lnTo>
                  <a:lnTo>
                    <a:pt x="339" y="622"/>
                  </a:lnTo>
                  <a:lnTo>
                    <a:pt x="356" y="612"/>
                  </a:lnTo>
                  <a:lnTo>
                    <a:pt x="369" y="605"/>
                  </a:lnTo>
                  <a:lnTo>
                    <a:pt x="379" y="600"/>
                  </a:lnTo>
                  <a:lnTo>
                    <a:pt x="379" y="600"/>
                  </a:lnTo>
                  <a:lnTo>
                    <a:pt x="383" y="599"/>
                  </a:lnTo>
                  <a:lnTo>
                    <a:pt x="387" y="599"/>
                  </a:lnTo>
                  <a:lnTo>
                    <a:pt x="393" y="600"/>
                  </a:lnTo>
                  <a:lnTo>
                    <a:pt x="399" y="602"/>
                  </a:lnTo>
                  <a:lnTo>
                    <a:pt x="405" y="604"/>
                  </a:lnTo>
                  <a:lnTo>
                    <a:pt x="411" y="608"/>
                  </a:lnTo>
                  <a:lnTo>
                    <a:pt x="416" y="612"/>
                  </a:lnTo>
                  <a:lnTo>
                    <a:pt x="420" y="618"/>
                  </a:lnTo>
                  <a:lnTo>
                    <a:pt x="420" y="618"/>
                  </a:lnTo>
                  <a:lnTo>
                    <a:pt x="421" y="619"/>
                  </a:lnTo>
                  <a:lnTo>
                    <a:pt x="423" y="620"/>
                  </a:lnTo>
                  <a:lnTo>
                    <a:pt x="424" y="620"/>
                  </a:lnTo>
                  <a:lnTo>
                    <a:pt x="426" y="619"/>
                  </a:lnTo>
                  <a:lnTo>
                    <a:pt x="426" y="619"/>
                  </a:lnTo>
                  <a:lnTo>
                    <a:pt x="427" y="618"/>
                  </a:lnTo>
                  <a:lnTo>
                    <a:pt x="429" y="617"/>
                  </a:lnTo>
                  <a:lnTo>
                    <a:pt x="429" y="614"/>
                  </a:lnTo>
                  <a:lnTo>
                    <a:pt x="427" y="613"/>
                  </a:lnTo>
                  <a:lnTo>
                    <a:pt x="427" y="613"/>
                  </a:lnTo>
                  <a:lnTo>
                    <a:pt x="424" y="608"/>
                  </a:lnTo>
                  <a:lnTo>
                    <a:pt x="419" y="603"/>
                  </a:lnTo>
                  <a:lnTo>
                    <a:pt x="414" y="599"/>
                  </a:lnTo>
                  <a:lnTo>
                    <a:pt x="408" y="596"/>
                  </a:lnTo>
                  <a:lnTo>
                    <a:pt x="402" y="593"/>
                  </a:lnTo>
                  <a:lnTo>
                    <a:pt x="396" y="592"/>
                  </a:lnTo>
                  <a:lnTo>
                    <a:pt x="390" y="590"/>
                  </a:lnTo>
                  <a:lnTo>
                    <a:pt x="385" y="590"/>
                  </a:lnTo>
                  <a:lnTo>
                    <a:pt x="385" y="590"/>
                  </a:lnTo>
                  <a:lnTo>
                    <a:pt x="385" y="589"/>
                  </a:lnTo>
                  <a:lnTo>
                    <a:pt x="407" y="474"/>
                  </a:lnTo>
                  <a:lnTo>
                    <a:pt x="407" y="474"/>
                  </a:lnTo>
                  <a:lnTo>
                    <a:pt x="410" y="452"/>
                  </a:lnTo>
                  <a:lnTo>
                    <a:pt x="413" y="434"/>
                  </a:lnTo>
                  <a:lnTo>
                    <a:pt x="416" y="419"/>
                  </a:lnTo>
                  <a:lnTo>
                    <a:pt x="420" y="408"/>
                  </a:lnTo>
                  <a:lnTo>
                    <a:pt x="423" y="399"/>
                  </a:lnTo>
                  <a:lnTo>
                    <a:pt x="426" y="393"/>
                  </a:lnTo>
                  <a:lnTo>
                    <a:pt x="430" y="389"/>
                  </a:lnTo>
                  <a:lnTo>
                    <a:pt x="432" y="386"/>
                  </a:lnTo>
                  <a:lnTo>
                    <a:pt x="432" y="386"/>
                  </a:lnTo>
                  <a:lnTo>
                    <a:pt x="436" y="383"/>
                  </a:lnTo>
                  <a:lnTo>
                    <a:pt x="438" y="383"/>
                  </a:lnTo>
                  <a:lnTo>
                    <a:pt x="438" y="383"/>
                  </a:lnTo>
                  <a:lnTo>
                    <a:pt x="440" y="383"/>
                  </a:lnTo>
                  <a:lnTo>
                    <a:pt x="441" y="382"/>
                  </a:lnTo>
                  <a:lnTo>
                    <a:pt x="472" y="358"/>
                  </a:lnTo>
                  <a:lnTo>
                    <a:pt x="469" y="422"/>
                  </a:lnTo>
                  <a:lnTo>
                    <a:pt x="469" y="422"/>
                  </a:lnTo>
                  <a:lnTo>
                    <a:pt x="469" y="425"/>
                  </a:lnTo>
                  <a:lnTo>
                    <a:pt x="471" y="426"/>
                  </a:lnTo>
                  <a:lnTo>
                    <a:pt x="471" y="426"/>
                  </a:lnTo>
                  <a:lnTo>
                    <a:pt x="473" y="427"/>
                  </a:lnTo>
                  <a:lnTo>
                    <a:pt x="476" y="426"/>
                  </a:lnTo>
                  <a:lnTo>
                    <a:pt x="476" y="426"/>
                  </a:lnTo>
                  <a:lnTo>
                    <a:pt x="494" y="413"/>
                  </a:lnTo>
                  <a:lnTo>
                    <a:pt x="494" y="413"/>
                  </a:lnTo>
                  <a:lnTo>
                    <a:pt x="489" y="427"/>
                  </a:lnTo>
                  <a:lnTo>
                    <a:pt x="486" y="445"/>
                  </a:lnTo>
                  <a:lnTo>
                    <a:pt x="486" y="455"/>
                  </a:lnTo>
                  <a:lnTo>
                    <a:pt x="486" y="464"/>
                  </a:lnTo>
                  <a:lnTo>
                    <a:pt x="487" y="474"/>
                  </a:lnTo>
                  <a:lnTo>
                    <a:pt x="490" y="482"/>
                  </a:lnTo>
                  <a:lnTo>
                    <a:pt x="490" y="482"/>
                  </a:lnTo>
                  <a:lnTo>
                    <a:pt x="493" y="484"/>
                  </a:lnTo>
                  <a:lnTo>
                    <a:pt x="493" y="484"/>
                  </a:lnTo>
                  <a:lnTo>
                    <a:pt x="499" y="488"/>
                  </a:lnTo>
                  <a:lnTo>
                    <a:pt x="506" y="489"/>
                  </a:lnTo>
                  <a:lnTo>
                    <a:pt x="514" y="491"/>
                  </a:lnTo>
                  <a:lnTo>
                    <a:pt x="523" y="492"/>
                  </a:lnTo>
                  <a:lnTo>
                    <a:pt x="533" y="492"/>
                  </a:lnTo>
                  <a:lnTo>
                    <a:pt x="542" y="490"/>
                  </a:lnTo>
                  <a:lnTo>
                    <a:pt x="546" y="488"/>
                  </a:lnTo>
                  <a:lnTo>
                    <a:pt x="551" y="485"/>
                  </a:lnTo>
                  <a:lnTo>
                    <a:pt x="551" y="485"/>
                  </a:lnTo>
                  <a:lnTo>
                    <a:pt x="552" y="484"/>
                  </a:lnTo>
                  <a:lnTo>
                    <a:pt x="552" y="481"/>
                  </a:lnTo>
                  <a:lnTo>
                    <a:pt x="552" y="481"/>
                  </a:lnTo>
                  <a:lnTo>
                    <a:pt x="550" y="465"/>
                  </a:lnTo>
                  <a:lnTo>
                    <a:pt x="564" y="457"/>
                  </a:lnTo>
                  <a:lnTo>
                    <a:pt x="564" y="457"/>
                  </a:lnTo>
                  <a:lnTo>
                    <a:pt x="567" y="456"/>
                  </a:lnTo>
                  <a:lnTo>
                    <a:pt x="568" y="455"/>
                  </a:lnTo>
                  <a:lnTo>
                    <a:pt x="568" y="455"/>
                  </a:lnTo>
                  <a:lnTo>
                    <a:pt x="568" y="453"/>
                  </a:lnTo>
                  <a:lnTo>
                    <a:pt x="567" y="451"/>
                  </a:lnTo>
                  <a:lnTo>
                    <a:pt x="567" y="451"/>
                  </a:lnTo>
                  <a:lnTo>
                    <a:pt x="561" y="443"/>
                  </a:lnTo>
                  <a:lnTo>
                    <a:pt x="555" y="433"/>
                  </a:lnTo>
                  <a:lnTo>
                    <a:pt x="546" y="415"/>
                  </a:lnTo>
                  <a:lnTo>
                    <a:pt x="546" y="415"/>
                  </a:lnTo>
                  <a:lnTo>
                    <a:pt x="561" y="428"/>
                  </a:lnTo>
                  <a:lnTo>
                    <a:pt x="561" y="428"/>
                  </a:lnTo>
                  <a:lnTo>
                    <a:pt x="563" y="429"/>
                  </a:lnTo>
                  <a:lnTo>
                    <a:pt x="566" y="429"/>
                  </a:lnTo>
                  <a:lnTo>
                    <a:pt x="566" y="429"/>
                  </a:lnTo>
                  <a:lnTo>
                    <a:pt x="567" y="429"/>
                  </a:lnTo>
                  <a:lnTo>
                    <a:pt x="569" y="427"/>
                  </a:lnTo>
                  <a:lnTo>
                    <a:pt x="616" y="330"/>
                  </a:lnTo>
                  <a:lnTo>
                    <a:pt x="668" y="362"/>
                  </a:lnTo>
                  <a:lnTo>
                    <a:pt x="668" y="362"/>
                  </a:lnTo>
                  <a:lnTo>
                    <a:pt x="670" y="363"/>
                  </a:lnTo>
                  <a:lnTo>
                    <a:pt x="670" y="363"/>
                  </a:lnTo>
                  <a:lnTo>
                    <a:pt x="677" y="363"/>
                  </a:lnTo>
                  <a:lnTo>
                    <a:pt x="682" y="364"/>
                  </a:lnTo>
                  <a:lnTo>
                    <a:pt x="690" y="368"/>
                  </a:lnTo>
                  <a:lnTo>
                    <a:pt x="698" y="373"/>
                  </a:lnTo>
                  <a:lnTo>
                    <a:pt x="706" y="381"/>
                  </a:lnTo>
                  <a:lnTo>
                    <a:pt x="709" y="387"/>
                  </a:lnTo>
                  <a:lnTo>
                    <a:pt x="714" y="393"/>
                  </a:lnTo>
                  <a:lnTo>
                    <a:pt x="717" y="400"/>
                  </a:lnTo>
                  <a:lnTo>
                    <a:pt x="719" y="409"/>
                  </a:lnTo>
                  <a:lnTo>
                    <a:pt x="719" y="409"/>
                  </a:lnTo>
                  <a:lnTo>
                    <a:pt x="724" y="427"/>
                  </a:lnTo>
                  <a:lnTo>
                    <a:pt x="727" y="453"/>
                  </a:lnTo>
                  <a:lnTo>
                    <a:pt x="730" y="482"/>
                  </a:lnTo>
                  <a:lnTo>
                    <a:pt x="734" y="515"/>
                  </a:lnTo>
                  <a:lnTo>
                    <a:pt x="738" y="578"/>
                  </a:lnTo>
                  <a:lnTo>
                    <a:pt x="741" y="623"/>
                  </a:lnTo>
                  <a:lnTo>
                    <a:pt x="741" y="623"/>
                  </a:lnTo>
                  <a:lnTo>
                    <a:pt x="739" y="633"/>
                  </a:lnTo>
                  <a:lnTo>
                    <a:pt x="739" y="633"/>
                  </a:lnTo>
                  <a:lnTo>
                    <a:pt x="738" y="637"/>
                  </a:lnTo>
                  <a:lnTo>
                    <a:pt x="735" y="641"/>
                  </a:lnTo>
                  <a:lnTo>
                    <a:pt x="723" y="652"/>
                  </a:lnTo>
                  <a:lnTo>
                    <a:pt x="706" y="668"/>
                  </a:lnTo>
                  <a:lnTo>
                    <a:pt x="684" y="684"/>
                  </a:lnTo>
                  <a:lnTo>
                    <a:pt x="661" y="701"/>
                  </a:lnTo>
                  <a:lnTo>
                    <a:pt x="649" y="707"/>
                  </a:lnTo>
                  <a:lnTo>
                    <a:pt x="635" y="714"/>
                  </a:lnTo>
                  <a:lnTo>
                    <a:pt x="623" y="720"/>
                  </a:lnTo>
                  <a:lnTo>
                    <a:pt x="610" y="724"/>
                  </a:lnTo>
                  <a:lnTo>
                    <a:pt x="598" y="728"/>
                  </a:lnTo>
                  <a:lnTo>
                    <a:pt x="587" y="729"/>
                  </a:lnTo>
                  <a:lnTo>
                    <a:pt x="587" y="729"/>
                  </a:lnTo>
                  <a:lnTo>
                    <a:pt x="571" y="719"/>
                  </a:lnTo>
                  <a:lnTo>
                    <a:pt x="571" y="719"/>
                  </a:lnTo>
                  <a:close/>
                  <a:moveTo>
                    <a:pt x="422" y="484"/>
                  </a:moveTo>
                  <a:lnTo>
                    <a:pt x="422" y="484"/>
                  </a:lnTo>
                  <a:lnTo>
                    <a:pt x="451" y="488"/>
                  </a:lnTo>
                  <a:lnTo>
                    <a:pt x="451" y="488"/>
                  </a:lnTo>
                  <a:lnTo>
                    <a:pt x="451" y="494"/>
                  </a:lnTo>
                  <a:lnTo>
                    <a:pt x="451" y="494"/>
                  </a:lnTo>
                  <a:lnTo>
                    <a:pt x="422" y="504"/>
                  </a:lnTo>
                  <a:lnTo>
                    <a:pt x="422" y="504"/>
                  </a:lnTo>
                  <a:lnTo>
                    <a:pt x="421" y="494"/>
                  </a:lnTo>
                  <a:lnTo>
                    <a:pt x="422" y="484"/>
                  </a:lnTo>
                  <a:lnTo>
                    <a:pt x="422" y="484"/>
                  </a:lnTo>
                  <a:close/>
                  <a:moveTo>
                    <a:pt x="686" y="695"/>
                  </a:moveTo>
                  <a:lnTo>
                    <a:pt x="693" y="716"/>
                  </a:lnTo>
                  <a:lnTo>
                    <a:pt x="654" y="733"/>
                  </a:lnTo>
                  <a:lnTo>
                    <a:pt x="654" y="733"/>
                  </a:lnTo>
                  <a:lnTo>
                    <a:pt x="653" y="735"/>
                  </a:lnTo>
                  <a:lnTo>
                    <a:pt x="622" y="730"/>
                  </a:lnTo>
                  <a:lnTo>
                    <a:pt x="622" y="730"/>
                  </a:lnTo>
                  <a:lnTo>
                    <a:pt x="637" y="723"/>
                  </a:lnTo>
                  <a:lnTo>
                    <a:pt x="654" y="715"/>
                  </a:lnTo>
                  <a:lnTo>
                    <a:pt x="670" y="705"/>
                  </a:lnTo>
                  <a:lnTo>
                    <a:pt x="686" y="695"/>
                  </a:lnTo>
                  <a:lnTo>
                    <a:pt x="686" y="6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57" name="Freeform 73"/>
            <p:cNvSpPr>
              <a:spLocks/>
            </p:cNvSpPr>
            <p:nvPr/>
          </p:nvSpPr>
          <p:spPr bwMode="auto">
            <a:xfrm>
              <a:off x="1785" y="3965"/>
              <a:ext cx="5" cy="7"/>
            </a:xfrm>
            <a:custGeom>
              <a:avLst/>
              <a:gdLst>
                <a:gd name="T0" fmla="*/ 5 w 17"/>
                <a:gd name="T1" fmla="*/ 15 h 22"/>
                <a:gd name="T2" fmla="*/ 5 w 17"/>
                <a:gd name="T3" fmla="*/ 15 h 22"/>
                <a:gd name="T4" fmla="*/ 9 w 17"/>
                <a:gd name="T5" fmla="*/ 20 h 22"/>
                <a:gd name="T6" fmla="*/ 9 w 17"/>
                <a:gd name="T7" fmla="*/ 20 h 22"/>
                <a:gd name="T8" fmla="*/ 11 w 17"/>
                <a:gd name="T9" fmla="*/ 21 h 22"/>
                <a:gd name="T10" fmla="*/ 12 w 17"/>
                <a:gd name="T11" fmla="*/ 22 h 22"/>
                <a:gd name="T12" fmla="*/ 14 w 17"/>
                <a:gd name="T13" fmla="*/ 22 h 22"/>
                <a:gd name="T14" fmla="*/ 15 w 17"/>
                <a:gd name="T15" fmla="*/ 21 h 22"/>
                <a:gd name="T16" fmla="*/ 15 w 17"/>
                <a:gd name="T17" fmla="*/ 21 h 22"/>
                <a:gd name="T18" fmla="*/ 16 w 17"/>
                <a:gd name="T19" fmla="*/ 20 h 22"/>
                <a:gd name="T20" fmla="*/ 17 w 17"/>
                <a:gd name="T21" fmla="*/ 17 h 22"/>
                <a:gd name="T22" fmla="*/ 17 w 17"/>
                <a:gd name="T23" fmla="*/ 17 h 22"/>
                <a:gd name="T24" fmla="*/ 16 w 17"/>
                <a:gd name="T25" fmla="*/ 15 h 22"/>
                <a:gd name="T26" fmla="*/ 16 w 17"/>
                <a:gd name="T27" fmla="*/ 15 h 22"/>
                <a:gd name="T28" fmla="*/ 14 w 17"/>
                <a:gd name="T29" fmla="*/ 12 h 22"/>
                <a:gd name="T30" fmla="*/ 12 w 17"/>
                <a:gd name="T31" fmla="*/ 10 h 22"/>
                <a:gd name="T32" fmla="*/ 12 w 17"/>
                <a:gd name="T33" fmla="*/ 10 h 22"/>
                <a:gd name="T34" fmla="*/ 14 w 17"/>
                <a:gd name="T35" fmla="*/ 7 h 22"/>
                <a:gd name="T36" fmla="*/ 14 w 17"/>
                <a:gd name="T37" fmla="*/ 7 h 22"/>
                <a:gd name="T38" fmla="*/ 16 w 17"/>
                <a:gd name="T39" fmla="*/ 6 h 22"/>
                <a:gd name="T40" fmla="*/ 16 w 17"/>
                <a:gd name="T41" fmla="*/ 4 h 22"/>
                <a:gd name="T42" fmla="*/ 16 w 17"/>
                <a:gd name="T43" fmla="*/ 4 h 22"/>
                <a:gd name="T44" fmla="*/ 15 w 17"/>
                <a:gd name="T45" fmla="*/ 1 h 22"/>
                <a:gd name="T46" fmla="*/ 15 w 17"/>
                <a:gd name="T47" fmla="*/ 1 h 22"/>
                <a:gd name="T48" fmla="*/ 12 w 17"/>
                <a:gd name="T49" fmla="*/ 0 h 22"/>
                <a:gd name="T50" fmla="*/ 11 w 17"/>
                <a:gd name="T51" fmla="*/ 0 h 22"/>
                <a:gd name="T52" fmla="*/ 9 w 17"/>
                <a:gd name="T53" fmla="*/ 1 h 22"/>
                <a:gd name="T54" fmla="*/ 2 w 17"/>
                <a:gd name="T55" fmla="*/ 6 h 22"/>
                <a:gd name="T56" fmla="*/ 2 w 17"/>
                <a:gd name="T57" fmla="*/ 6 h 22"/>
                <a:gd name="T58" fmla="*/ 0 w 17"/>
                <a:gd name="T59" fmla="*/ 9 h 22"/>
                <a:gd name="T60" fmla="*/ 0 w 17"/>
                <a:gd name="T61" fmla="*/ 10 h 22"/>
                <a:gd name="T62" fmla="*/ 0 w 17"/>
                <a:gd name="T63" fmla="*/ 10 h 22"/>
                <a:gd name="T64" fmla="*/ 0 w 17"/>
                <a:gd name="T65" fmla="*/ 12 h 22"/>
                <a:gd name="T66" fmla="*/ 2 w 17"/>
                <a:gd name="T67" fmla="*/ 13 h 22"/>
                <a:gd name="T68" fmla="*/ 5 w 17"/>
                <a:gd name="T69"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2">
                  <a:moveTo>
                    <a:pt x="5" y="15"/>
                  </a:moveTo>
                  <a:lnTo>
                    <a:pt x="5" y="15"/>
                  </a:lnTo>
                  <a:lnTo>
                    <a:pt x="9" y="20"/>
                  </a:lnTo>
                  <a:lnTo>
                    <a:pt x="9" y="20"/>
                  </a:lnTo>
                  <a:lnTo>
                    <a:pt x="11" y="21"/>
                  </a:lnTo>
                  <a:lnTo>
                    <a:pt x="12" y="22"/>
                  </a:lnTo>
                  <a:lnTo>
                    <a:pt x="14" y="22"/>
                  </a:lnTo>
                  <a:lnTo>
                    <a:pt x="15" y="21"/>
                  </a:lnTo>
                  <a:lnTo>
                    <a:pt x="15" y="21"/>
                  </a:lnTo>
                  <a:lnTo>
                    <a:pt x="16" y="20"/>
                  </a:lnTo>
                  <a:lnTo>
                    <a:pt x="17" y="17"/>
                  </a:lnTo>
                  <a:lnTo>
                    <a:pt x="17" y="17"/>
                  </a:lnTo>
                  <a:lnTo>
                    <a:pt x="16" y="15"/>
                  </a:lnTo>
                  <a:lnTo>
                    <a:pt x="16" y="15"/>
                  </a:lnTo>
                  <a:lnTo>
                    <a:pt x="14" y="12"/>
                  </a:lnTo>
                  <a:lnTo>
                    <a:pt x="12" y="10"/>
                  </a:lnTo>
                  <a:lnTo>
                    <a:pt x="12" y="10"/>
                  </a:lnTo>
                  <a:lnTo>
                    <a:pt x="14" y="7"/>
                  </a:lnTo>
                  <a:lnTo>
                    <a:pt x="14" y="7"/>
                  </a:lnTo>
                  <a:lnTo>
                    <a:pt x="16" y="6"/>
                  </a:lnTo>
                  <a:lnTo>
                    <a:pt x="16" y="4"/>
                  </a:lnTo>
                  <a:lnTo>
                    <a:pt x="16" y="4"/>
                  </a:lnTo>
                  <a:lnTo>
                    <a:pt x="15" y="1"/>
                  </a:lnTo>
                  <a:lnTo>
                    <a:pt x="15" y="1"/>
                  </a:lnTo>
                  <a:lnTo>
                    <a:pt x="12" y="0"/>
                  </a:lnTo>
                  <a:lnTo>
                    <a:pt x="11" y="0"/>
                  </a:lnTo>
                  <a:lnTo>
                    <a:pt x="9" y="1"/>
                  </a:lnTo>
                  <a:lnTo>
                    <a:pt x="2" y="6"/>
                  </a:lnTo>
                  <a:lnTo>
                    <a:pt x="2" y="6"/>
                  </a:lnTo>
                  <a:lnTo>
                    <a:pt x="0" y="9"/>
                  </a:lnTo>
                  <a:lnTo>
                    <a:pt x="0" y="10"/>
                  </a:lnTo>
                  <a:lnTo>
                    <a:pt x="0" y="10"/>
                  </a:lnTo>
                  <a:lnTo>
                    <a:pt x="0" y="12"/>
                  </a:lnTo>
                  <a:lnTo>
                    <a:pt x="2" y="13"/>
                  </a:lnTo>
                  <a:lnTo>
                    <a:pt x="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58" name="Freeform 74"/>
            <p:cNvSpPr>
              <a:spLocks/>
            </p:cNvSpPr>
            <p:nvPr/>
          </p:nvSpPr>
          <p:spPr bwMode="auto">
            <a:xfrm>
              <a:off x="1784" y="3975"/>
              <a:ext cx="18" cy="5"/>
            </a:xfrm>
            <a:custGeom>
              <a:avLst/>
              <a:gdLst>
                <a:gd name="T0" fmla="*/ 47 w 54"/>
                <a:gd name="T1" fmla="*/ 0 h 16"/>
                <a:gd name="T2" fmla="*/ 47 w 54"/>
                <a:gd name="T3" fmla="*/ 0 h 16"/>
                <a:gd name="T4" fmla="*/ 36 w 54"/>
                <a:gd name="T5" fmla="*/ 4 h 16"/>
                <a:gd name="T6" fmla="*/ 25 w 54"/>
                <a:gd name="T7" fmla="*/ 8 h 16"/>
                <a:gd name="T8" fmla="*/ 20 w 54"/>
                <a:gd name="T9" fmla="*/ 8 h 16"/>
                <a:gd name="T10" fmla="*/ 16 w 54"/>
                <a:gd name="T11" fmla="*/ 8 h 16"/>
                <a:gd name="T12" fmla="*/ 11 w 54"/>
                <a:gd name="T13" fmla="*/ 5 h 16"/>
                <a:gd name="T14" fmla="*/ 8 w 54"/>
                <a:gd name="T15" fmla="*/ 3 h 16"/>
                <a:gd name="T16" fmla="*/ 8 w 54"/>
                <a:gd name="T17" fmla="*/ 3 h 16"/>
                <a:gd name="T18" fmla="*/ 7 w 54"/>
                <a:gd name="T19" fmla="*/ 2 h 16"/>
                <a:gd name="T20" fmla="*/ 6 w 54"/>
                <a:gd name="T21" fmla="*/ 1 h 16"/>
                <a:gd name="T22" fmla="*/ 4 w 54"/>
                <a:gd name="T23" fmla="*/ 1 h 16"/>
                <a:gd name="T24" fmla="*/ 2 w 54"/>
                <a:gd name="T25" fmla="*/ 2 h 16"/>
                <a:gd name="T26" fmla="*/ 2 w 54"/>
                <a:gd name="T27" fmla="*/ 2 h 16"/>
                <a:gd name="T28" fmla="*/ 1 w 54"/>
                <a:gd name="T29" fmla="*/ 3 h 16"/>
                <a:gd name="T30" fmla="*/ 0 w 54"/>
                <a:gd name="T31" fmla="*/ 4 h 16"/>
                <a:gd name="T32" fmla="*/ 0 w 54"/>
                <a:gd name="T33" fmla="*/ 6 h 16"/>
                <a:gd name="T34" fmla="*/ 1 w 54"/>
                <a:gd name="T35" fmla="*/ 8 h 16"/>
                <a:gd name="T36" fmla="*/ 1 w 54"/>
                <a:gd name="T37" fmla="*/ 8 h 16"/>
                <a:gd name="T38" fmla="*/ 7 w 54"/>
                <a:gd name="T39" fmla="*/ 13 h 16"/>
                <a:gd name="T40" fmla="*/ 13 w 54"/>
                <a:gd name="T41" fmla="*/ 15 h 16"/>
                <a:gd name="T42" fmla="*/ 19 w 54"/>
                <a:gd name="T43" fmla="*/ 16 h 16"/>
                <a:gd name="T44" fmla="*/ 27 w 54"/>
                <a:gd name="T45" fmla="*/ 16 h 16"/>
                <a:gd name="T46" fmla="*/ 34 w 54"/>
                <a:gd name="T47" fmla="*/ 14 h 16"/>
                <a:gd name="T48" fmla="*/ 41 w 54"/>
                <a:gd name="T49" fmla="*/ 13 h 16"/>
                <a:gd name="T50" fmla="*/ 52 w 54"/>
                <a:gd name="T51" fmla="*/ 9 h 16"/>
                <a:gd name="T52" fmla="*/ 52 w 54"/>
                <a:gd name="T53" fmla="*/ 9 h 16"/>
                <a:gd name="T54" fmla="*/ 53 w 54"/>
                <a:gd name="T55" fmla="*/ 8 h 16"/>
                <a:gd name="T56" fmla="*/ 54 w 54"/>
                <a:gd name="T57" fmla="*/ 5 h 16"/>
                <a:gd name="T58" fmla="*/ 54 w 54"/>
                <a:gd name="T59" fmla="*/ 4 h 16"/>
                <a:gd name="T60" fmla="*/ 54 w 54"/>
                <a:gd name="T61" fmla="*/ 2 h 16"/>
                <a:gd name="T62" fmla="*/ 54 w 54"/>
                <a:gd name="T63" fmla="*/ 2 h 16"/>
                <a:gd name="T64" fmla="*/ 53 w 54"/>
                <a:gd name="T65" fmla="*/ 1 h 16"/>
                <a:gd name="T66" fmla="*/ 51 w 54"/>
                <a:gd name="T67" fmla="*/ 0 h 16"/>
                <a:gd name="T68" fmla="*/ 50 w 54"/>
                <a:gd name="T69" fmla="*/ 0 h 16"/>
                <a:gd name="T70" fmla="*/ 47 w 54"/>
                <a:gd name="T71" fmla="*/ 0 h 16"/>
                <a:gd name="T72" fmla="*/ 47 w 54"/>
                <a:gd name="T7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 h="16">
                  <a:moveTo>
                    <a:pt x="47" y="0"/>
                  </a:moveTo>
                  <a:lnTo>
                    <a:pt x="47" y="0"/>
                  </a:lnTo>
                  <a:lnTo>
                    <a:pt x="36" y="4"/>
                  </a:lnTo>
                  <a:lnTo>
                    <a:pt x="25" y="8"/>
                  </a:lnTo>
                  <a:lnTo>
                    <a:pt x="20" y="8"/>
                  </a:lnTo>
                  <a:lnTo>
                    <a:pt x="16" y="8"/>
                  </a:lnTo>
                  <a:lnTo>
                    <a:pt x="11" y="5"/>
                  </a:lnTo>
                  <a:lnTo>
                    <a:pt x="8" y="3"/>
                  </a:lnTo>
                  <a:lnTo>
                    <a:pt x="8" y="3"/>
                  </a:lnTo>
                  <a:lnTo>
                    <a:pt x="7" y="2"/>
                  </a:lnTo>
                  <a:lnTo>
                    <a:pt x="6" y="1"/>
                  </a:lnTo>
                  <a:lnTo>
                    <a:pt x="4" y="1"/>
                  </a:lnTo>
                  <a:lnTo>
                    <a:pt x="2" y="2"/>
                  </a:lnTo>
                  <a:lnTo>
                    <a:pt x="2" y="2"/>
                  </a:lnTo>
                  <a:lnTo>
                    <a:pt x="1" y="3"/>
                  </a:lnTo>
                  <a:lnTo>
                    <a:pt x="0" y="4"/>
                  </a:lnTo>
                  <a:lnTo>
                    <a:pt x="0" y="6"/>
                  </a:lnTo>
                  <a:lnTo>
                    <a:pt x="1" y="8"/>
                  </a:lnTo>
                  <a:lnTo>
                    <a:pt x="1" y="8"/>
                  </a:lnTo>
                  <a:lnTo>
                    <a:pt x="7" y="13"/>
                  </a:lnTo>
                  <a:lnTo>
                    <a:pt x="13" y="15"/>
                  </a:lnTo>
                  <a:lnTo>
                    <a:pt x="19" y="16"/>
                  </a:lnTo>
                  <a:lnTo>
                    <a:pt x="27" y="16"/>
                  </a:lnTo>
                  <a:lnTo>
                    <a:pt x="34" y="14"/>
                  </a:lnTo>
                  <a:lnTo>
                    <a:pt x="41" y="13"/>
                  </a:lnTo>
                  <a:lnTo>
                    <a:pt x="52" y="9"/>
                  </a:lnTo>
                  <a:lnTo>
                    <a:pt x="52" y="9"/>
                  </a:lnTo>
                  <a:lnTo>
                    <a:pt x="53" y="8"/>
                  </a:lnTo>
                  <a:lnTo>
                    <a:pt x="54" y="5"/>
                  </a:lnTo>
                  <a:lnTo>
                    <a:pt x="54" y="4"/>
                  </a:lnTo>
                  <a:lnTo>
                    <a:pt x="54" y="2"/>
                  </a:lnTo>
                  <a:lnTo>
                    <a:pt x="54" y="2"/>
                  </a:lnTo>
                  <a:lnTo>
                    <a:pt x="53" y="1"/>
                  </a:lnTo>
                  <a:lnTo>
                    <a:pt x="51" y="0"/>
                  </a:lnTo>
                  <a:lnTo>
                    <a:pt x="50" y="0"/>
                  </a:lnTo>
                  <a:lnTo>
                    <a:pt x="47" y="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59" name="Freeform 75"/>
            <p:cNvSpPr>
              <a:spLocks/>
            </p:cNvSpPr>
            <p:nvPr/>
          </p:nvSpPr>
          <p:spPr bwMode="auto">
            <a:xfrm>
              <a:off x="1802" y="3936"/>
              <a:ext cx="15" cy="8"/>
            </a:xfrm>
            <a:custGeom>
              <a:avLst/>
              <a:gdLst>
                <a:gd name="T0" fmla="*/ 9 w 45"/>
                <a:gd name="T1" fmla="*/ 16 h 24"/>
                <a:gd name="T2" fmla="*/ 9 w 45"/>
                <a:gd name="T3" fmla="*/ 16 h 24"/>
                <a:gd name="T4" fmla="*/ 10 w 45"/>
                <a:gd name="T5" fmla="*/ 13 h 24"/>
                <a:gd name="T6" fmla="*/ 12 w 45"/>
                <a:gd name="T7" fmla="*/ 10 h 24"/>
                <a:gd name="T8" fmla="*/ 15 w 45"/>
                <a:gd name="T9" fmla="*/ 9 h 24"/>
                <a:gd name="T10" fmla="*/ 17 w 45"/>
                <a:gd name="T11" fmla="*/ 9 h 24"/>
                <a:gd name="T12" fmla="*/ 17 w 45"/>
                <a:gd name="T13" fmla="*/ 9 h 24"/>
                <a:gd name="T14" fmla="*/ 22 w 45"/>
                <a:gd name="T15" fmla="*/ 9 h 24"/>
                <a:gd name="T16" fmla="*/ 28 w 45"/>
                <a:gd name="T17" fmla="*/ 13 h 24"/>
                <a:gd name="T18" fmla="*/ 32 w 45"/>
                <a:gd name="T19" fmla="*/ 17 h 24"/>
                <a:gd name="T20" fmla="*/ 37 w 45"/>
                <a:gd name="T21" fmla="*/ 22 h 24"/>
                <a:gd name="T22" fmla="*/ 37 w 45"/>
                <a:gd name="T23" fmla="*/ 22 h 24"/>
                <a:gd name="T24" fmla="*/ 38 w 45"/>
                <a:gd name="T25" fmla="*/ 23 h 24"/>
                <a:gd name="T26" fmla="*/ 39 w 45"/>
                <a:gd name="T27" fmla="*/ 24 h 24"/>
                <a:gd name="T28" fmla="*/ 40 w 45"/>
                <a:gd name="T29" fmla="*/ 24 h 24"/>
                <a:gd name="T30" fmla="*/ 43 w 45"/>
                <a:gd name="T31" fmla="*/ 23 h 24"/>
                <a:gd name="T32" fmla="*/ 43 w 45"/>
                <a:gd name="T33" fmla="*/ 23 h 24"/>
                <a:gd name="T34" fmla="*/ 44 w 45"/>
                <a:gd name="T35" fmla="*/ 22 h 24"/>
                <a:gd name="T36" fmla="*/ 45 w 45"/>
                <a:gd name="T37" fmla="*/ 21 h 24"/>
                <a:gd name="T38" fmla="*/ 45 w 45"/>
                <a:gd name="T39" fmla="*/ 19 h 24"/>
                <a:gd name="T40" fmla="*/ 44 w 45"/>
                <a:gd name="T41" fmla="*/ 17 h 24"/>
                <a:gd name="T42" fmla="*/ 44 w 45"/>
                <a:gd name="T43" fmla="*/ 17 h 24"/>
                <a:gd name="T44" fmla="*/ 39 w 45"/>
                <a:gd name="T45" fmla="*/ 10 h 24"/>
                <a:gd name="T46" fmla="*/ 32 w 45"/>
                <a:gd name="T47" fmla="*/ 5 h 24"/>
                <a:gd name="T48" fmla="*/ 25 w 45"/>
                <a:gd name="T49" fmla="*/ 1 h 24"/>
                <a:gd name="T50" fmla="*/ 20 w 45"/>
                <a:gd name="T51" fmla="*/ 0 h 24"/>
                <a:gd name="T52" fmla="*/ 17 w 45"/>
                <a:gd name="T53" fmla="*/ 0 h 24"/>
                <a:gd name="T54" fmla="*/ 17 w 45"/>
                <a:gd name="T55" fmla="*/ 0 h 24"/>
                <a:gd name="T56" fmla="*/ 11 w 45"/>
                <a:gd name="T57" fmla="*/ 0 h 24"/>
                <a:gd name="T58" fmla="*/ 7 w 45"/>
                <a:gd name="T59" fmla="*/ 4 h 24"/>
                <a:gd name="T60" fmla="*/ 3 w 45"/>
                <a:gd name="T61" fmla="*/ 7 h 24"/>
                <a:gd name="T62" fmla="*/ 0 w 45"/>
                <a:gd name="T63" fmla="*/ 12 h 24"/>
                <a:gd name="T64" fmla="*/ 0 w 45"/>
                <a:gd name="T65" fmla="*/ 12 h 24"/>
                <a:gd name="T66" fmla="*/ 0 w 45"/>
                <a:gd name="T67" fmla="*/ 14 h 24"/>
                <a:gd name="T68" fmla="*/ 0 w 45"/>
                <a:gd name="T69" fmla="*/ 15 h 24"/>
                <a:gd name="T70" fmla="*/ 1 w 45"/>
                <a:gd name="T71" fmla="*/ 17 h 24"/>
                <a:gd name="T72" fmla="*/ 2 w 45"/>
                <a:gd name="T73" fmla="*/ 18 h 24"/>
                <a:gd name="T74" fmla="*/ 2 w 45"/>
                <a:gd name="T75" fmla="*/ 18 h 24"/>
                <a:gd name="T76" fmla="*/ 4 w 45"/>
                <a:gd name="T77" fmla="*/ 18 h 24"/>
                <a:gd name="T78" fmla="*/ 6 w 45"/>
                <a:gd name="T79" fmla="*/ 18 h 24"/>
                <a:gd name="T80" fmla="*/ 8 w 45"/>
                <a:gd name="T81" fmla="*/ 17 h 24"/>
                <a:gd name="T82" fmla="*/ 9 w 45"/>
                <a:gd name="T83" fmla="*/ 16 h 24"/>
                <a:gd name="T84" fmla="*/ 9 w 45"/>
                <a:gd name="T8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24">
                  <a:moveTo>
                    <a:pt x="9" y="16"/>
                  </a:moveTo>
                  <a:lnTo>
                    <a:pt x="9" y="16"/>
                  </a:lnTo>
                  <a:lnTo>
                    <a:pt x="10" y="13"/>
                  </a:lnTo>
                  <a:lnTo>
                    <a:pt x="12" y="10"/>
                  </a:lnTo>
                  <a:lnTo>
                    <a:pt x="15" y="9"/>
                  </a:lnTo>
                  <a:lnTo>
                    <a:pt x="17" y="9"/>
                  </a:lnTo>
                  <a:lnTo>
                    <a:pt x="17" y="9"/>
                  </a:lnTo>
                  <a:lnTo>
                    <a:pt x="22" y="9"/>
                  </a:lnTo>
                  <a:lnTo>
                    <a:pt x="28" y="13"/>
                  </a:lnTo>
                  <a:lnTo>
                    <a:pt x="32" y="17"/>
                  </a:lnTo>
                  <a:lnTo>
                    <a:pt x="37" y="22"/>
                  </a:lnTo>
                  <a:lnTo>
                    <a:pt x="37" y="22"/>
                  </a:lnTo>
                  <a:lnTo>
                    <a:pt x="38" y="23"/>
                  </a:lnTo>
                  <a:lnTo>
                    <a:pt x="39" y="24"/>
                  </a:lnTo>
                  <a:lnTo>
                    <a:pt x="40" y="24"/>
                  </a:lnTo>
                  <a:lnTo>
                    <a:pt x="43" y="23"/>
                  </a:lnTo>
                  <a:lnTo>
                    <a:pt x="43" y="23"/>
                  </a:lnTo>
                  <a:lnTo>
                    <a:pt x="44" y="22"/>
                  </a:lnTo>
                  <a:lnTo>
                    <a:pt x="45" y="21"/>
                  </a:lnTo>
                  <a:lnTo>
                    <a:pt x="45" y="19"/>
                  </a:lnTo>
                  <a:lnTo>
                    <a:pt x="44" y="17"/>
                  </a:lnTo>
                  <a:lnTo>
                    <a:pt x="44" y="17"/>
                  </a:lnTo>
                  <a:lnTo>
                    <a:pt x="39" y="10"/>
                  </a:lnTo>
                  <a:lnTo>
                    <a:pt x="32" y="5"/>
                  </a:lnTo>
                  <a:lnTo>
                    <a:pt x="25" y="1"/>
                  </a:lnTo>
                  <a:lnTo>
                    <a:pt x="20" y="0"/>
                  </a:lnTo>
                  <a:lnTo>
                    <a:pt x="17" y="0"/>
                  </a:lnTo>
                  <a:lnTo>
                    <a:pt x="17" y="0"/>
                  </a:lnTo>
                  <a:lnTo>
                    <a:pt x="11" y="0"/>
                  </a:lnTo>
                  <a:lnTo>
                    <a:pt x="7" y="4"/>
                  </a:lnTo>
                  <a:lnTo>
                    <a:pt x="3" y="7"/>
                  </a:lnTo>
                  <a:lnTo>
                    <a:pt x="0" y="12"/>
                  </a:lnTo>
                  <a:lnTo>
                    <a:pt x="0" y="12"/>
                  </a:lnTo>
                  <a:lnTo>
                    <a:pt x="0" y="14"/>
                  </a:lnTo>
                  <a:lnTo>
                    <a:pt x="0" y="15"/>
                  </a:lnTo>
                  <a:lnTo>
                    <a:pt x="1" y="17"/>
                  </a:lnTo>
                  <a:lnTo>
                    <a:pt x="2" y="18"/>
                  </a:lnTo>
                  <a:lnTo>
                    <a:pt x="2" y="18"/>
                  </a:lnTo>
                  <a:lnTo>
                    <a:pt x="4" y="18"/>
                  </a:lnTo>
                  <a:lnTo>
                    <a:pt x="6" y="18"/>
                  </a:lnTo>
                  <a:lnTo>
                    <a:pt x="8" y="17"/>
                  </a:lnTo>
                  <a:lnTo>
                    <a:pt x="9" y="16"/>
                  </a:lnTo>
                  <a:lnTo>
                    <a:pt x="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60" name="Freeform 76"/>
            <p:cNvSpPr>
              <a:spLocks/>
            </p:cNvSpPr>
            <p:nvPr/>
          </p:nvSpPr>
          <p:spPr bwMode="auto">
            <a:xfrm>
              <a:off x="1831" y="3957"/>
              <a:ext cx="7" cy="6"/>
            </a:xfrm>
            <a:custGeom>
              <a:avLst/>
              <a:gdLst>
                <a:gd name="T0" fmla="*/ 2 w 19"/>
                <a:gd name="T1" fmla="*/ 18 h 18"/>
                <a:gd name="T2" fmla="*/ 2 w 19"/>
                <a:gd name="T3" fmla="*/ 18 h 18"/>
                <a:gd name="T4" fmla="*/ 3 w 19"/>
                <a:gd name="T5" fmla="*/ 18 h 18"/>
                <a:gd name="T6" fmla="*/ 6 w 19"/>
                <a:gd name="T7" fmla="*/ 17 h 18"/>
                <a:gd name="T8" fmla="*/ 12 w 19"/>
                <a:gd name="T9" fmla="*/ 11 h 18"/>
                <a:gd name="T10" fmla="*/ 18 w 19"/>
                <a:gd name="T11" fmla="*/ 6 h 18"/>
                <a:gd name="T12" fmla="*/ 19 w 19"/>
                <a:gd name="T13" fmla="*/ 2 h 18"/>
                <a:gd name="T14" fmla="*/ 19 w 19"/>
                <a:gd name="T15" fmla="*/ 1 h 18"/>
                <a:gd name="T16" fmla="*/ 19 w 19"/>
                <a:gd name="T17" fmla="*/ 1 h 18"/>
                <a:gd name="T18" fmla="*/ 18 w 19"/>
                <a:gd name="T19" fmla="*/ 0 h 18"/>
                <a:gd name="T20" fmla="*/ 14 w 19"/>
                <a:gd name="T21" fmla="*/ 1 h 18"/>
                <a:gd name="T22" fmla="*/ 9 w 19"/>
                <a:gd name="T23" fmla="*/ 5 h 18"/>
                <a:gd name="T24" fmla="*/ 3 w 19"/>
                <a:gd name="T25" fmla="*/ 9 h 18"/>
                <a:gd name="T26" fmla="*/ 1 w 19"/>
                <a:gd name="T27" fmla="*/ 12 h 18"/>
                <a:gd name="T28" fmla="*/ 1 w 19"/>
                <a:gd name="T29" fmla="*/ 12 h 18"/>
                <a:gd name="T30" fmla="*/ 0 w 19"/>
                <a:gd name="T31" fmla="*/ 14 h 18"/>
                <a:gd name="T32" fmla="*/ 0 w 19"/>
                <a:gd name="T33" fmla="*/ 16 h 18"/>
                <a:gd name="T34" fmla="*/ 1 w 19"/>
                <a:gd name="T35" fmla="*/ 17 h 18"/>
                <a:gd name="T36" fmla="*/ 2 w 19"/>
                <a:gd name="T37" fmla="*/ 18 h 18"/>
                <a:gd name="T38" fmla="*/ 2 w 19"/>
                <a:gd name="T3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8">
                  <a:moveTo>
                    <a:pt x="2" y="18"/>
                  </a:moveTo>
                  <a:lnTo>
                    <a:pt x="2" y="18"/>
                  </a:lnTo>
                  <a:lnTo>
                    <a:pt x="3" y="18"/>
                  </a:lnTo>
                  <a:lnTo>
                    <a:pt x="6" y="17"/>
                  </a:lnTo>
                  <a:lnTo>
                    <a:pt x="12" y="11"/>
                  </a:lnTo>
                  <a:lnTo>
                    <a:pt x="18" y="6"/>
                  </a:lnTo>
                  <a:lnTo>
                    <a:pt x="19" y="2"/>
                  </a:lnTo>
                  <a:lnTo>
                    <a:pt x="19" y="1"/>
                  </a:lnTo>
                  <a:lnTo>
                    <a:pt x="19" y="1"/>
                  </a:lnTo>
                  <a:lnTo>
                    <a:pt x="18" y="0"/>
                  </a:lnTo>
                  <a:lnTo>
                    <a:pt x="14" y="1"/>
                  </a:lnTo>
                  <a:lnTo>
                    <a:pt x="9" y="5"/>
                  </a:lnTo>
                  <a:lnTo>
                    <a:pt x="3" y="9"/>
                  </a:lnTo>
                  <a:lnTo>
                    <a:pt x="1" y="12"/>
                  </a:lnTo>
                  <a:lnTo>
                    <a:pt x="1" y="12"/>
                  </a:lnTo>
                  <a:lnTo>
                    <a:pt x="0" y="14"/>
                  </a:lnTo>
                  <a:lnTo>
                    <a:pt x="0" y="16"/>
                  </a:lnTo>
                  <a:lnTo>
                    <a:pt x="1" y="17"/>
                  </a:lnTo>
                  <a:lnTo>
                    <a:pt x="2" y="18"/>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61" name="Freeform 77"/>
            <p:cNvSpPr>
              <a:spLocks/>
            </p:cNvSpPr>
            <p:nvPr/>
          </p:nvSpPr>
          <p:spPr bwMode="auto">
            <a:xfrm>
              <a:off x="1806" y="3956"/>
              <a:ext cx="6" cy="11"/>
            </a:xfrm>
            <a:custGeom>
              <a:avLst/>
              <a:gdLst>
                <a:gd name="T0" fmla="*/ 17 w 17"/>
                <a:gd name="T1" fmla="*/ 17 h 35"/>
                <a:gd name="T2" fmla="*/ 17 w 17"/>
                <a:gd name="T3" fmla="*/ 17 h 35"/>
                <a:gd name="T4" fmla="*/ 16 w 17"/>
                <a:gd name="T5" fmla="*/ 12 h 35"/>
                <a:gd name="T6" fmla="*/ 15 w 17"/>
                <a:gd name="T7" fmla="*/ 6 h 35"/>
                <a:gd name="T8" fmla="*/ 13 w 17"/>
                <a:gd name="T9" fmla="*/ 2 h 35"/>
                <a:gd name="T10" fmla="*/ 10 w 17"/>
                <a:gd name="T11" fmla="*/ 0 h 35"/>
                <a:gd name="T12" fmla="*/ 8 w 17"/>
                <a:gd name="T13" fmla="*/ 0 h 35"/>
                <a:gd name="T14" fmla="*/ 8 w 17"/>
                <a:gd name="T15" fmla="*/ 0 h 35"/>
                <a:gd name="T16" fmla="*/ 6 w 17"/>
                <a:gd name="T17" fmla="*/ 0 h 35"/>
                <a:gd name="T18" fmla="*/ 4 w 17"/>
                <a:gd name="T19" fmla="*/ 2 h 35"/>
                <a:gd name="T20" fmla="*/ 2 w 17"/>
                <a:gd name="T21" fmla="*/ 6 h 35"/>
                <a:gd name="T22" fmla="*/ 0 w 17"/>
                <a:gd name="T23" fmla="*/ 12 h 35"/>
                <a:gd name="T24" fmla="*/ 0 w 17"/>
                <a:gd name="T25" fmla="*/ 17 h 35"/>
                <a:gd name="T26" fmla="*/ 0 w 17"/>
                <a:gd name="T27" fmla="*/ 17 h 35"/>
                <a:gd name="T28" fmla="*/ 0 w 17"/>
                <a:gd name="T29" fmla="*/ 23 h 35"/>
                <a:gd name="T30" fmla="*/ 2 w 17"/>
                <a:gd name="T31" fmla="*/ 29 h 35"/>
                <a:gd name="T32" fmla="*/ 4 w 17"/>
                <a:gd name="T33" fmla="*/ 33 h 35"/>
                <a:gd name="T34" fmla="*/ 6 w 17"/>
                <a:gd name="T35" fmla="*/ 35 h 35"/>
                <a:gd name="T36" fmla="*/ 8 w 17"/>
                <a:gd name="T37" fmla="*/ 35 h 35"/>
                <a:gd name="T38" fmla="*/ 8 w 17"/>
                <a:gd name="T39" fmla="*/ 35 h 35"/>
                <a:gd name="T40" fmla="*/ 10 w 17"/>
                <a:gd name="T41" fmla="*/ 35 h 35"/>
                <a:gd name="T42" fmla="*/ 13 w 17"/>
                <a:gd name="T43" fmla="*/ 33 h 35"/>
                <a:gd name="T44" fmla="*/ 15 w 17"/>
                <a:gd name="T45" fmla="*/ 29 h 35"/>
                <a:gd name="T46" fmla="*/ 16 w 17"/>
                <a:gd name="T47" fmla="*/ 23 h 35"/>
                <a:gd name="T48" fmla="*/ 17 w 17"/>
                <a:gd name="T49" fmla="*/ 17 h 35"/>
                <a:gd name="T50" fmla="*/ 17 w 17"/>
                <a:gd name="T5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35">
                  <a:moveTo>
                    <a:pt x="17" y="17"/>
                  </a:moveTo>
                  <a:lnTo>
                    <a:pt x="17" y="17"/>
                  </a:lnTo>
                  <a:lnTo>
                    <a:pt x="16" y="12"/>
                  </a:lnTo>
                  <a:lnTo>
                    <a:pt x="15" y="6"/>
                  </a:lnTo>
                  <a:lnTo>
                    <a:pt x="13" y="2"/>
                  </a:lnTo>
                  <a:lnTo>
                    <a:pt x="10" y="0"/>
                  </a:lnTo>
                  <a:lnTo>
                    <a:pt x="8" y="0"/>
                  </a:lnTo>
                  <a:lnTo>
                    <a:pt x="8" y="0"/>
                  </a:lnTo>
                  <a:lnTo>
                    <a:pt x="6" y="0"/>
                  </a:lnTo>
                  <a:lnTo>
                    <a:pt x="4" y="2"/>
                  </a:lnTo>
                  <a:lnTo>
                    <a:pt x="2" y="6"/>
                  </a:lnTo>
                  <a:lnTo>
                    <a:pt x="0" y="12"/>
                  </a:lnTo>
                  <a:lnTo>
                    <a:pt x="0" y="17"/>
                  </a:lnTo>
                  <a:lnTo>
                    <a:pt x="0" y="17"/>
                  </a:lnTo>
                  <a:lnTo>
                    <a:pt x="0" y="23"/>
                  </a:lnTo>
                  <a:lnTo>
                    <a:pt x="2" y="29"/>
                  </a:lnTo>
                  <a:lnTo>
                    <a:pt x="4" y="33"/>
                  </a:lnTo>
                  <a:lnTo>
                    <a:pt x="6" y="35"/>
                  </a:lnTo>
                  <a:lnTo>
                    <a:pt x="8" y="35"/>
                  </a:lnTo>
                  <a:lnTo>
                    <a:pt x="8" y="35"/>
                  </a:lnTo>
                  <a:lnTo>
                    <a:pt x="10" y="35"/>
                  </a:lnTo>
                  <a:lnTo>
                    <a:pt x="13" y="33"/>
                  </a:lnTo>
                  <a:lnTo>
                    <a:pt x="15" y="29"/>
                  </a:lnTo>
                  <a:lnTo>
                    <a:pt x="16" y="23"/>
                  </a:lnTo>
                  <a:lnTo>
                    <a:pt x="17" y="17"/>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62" name="Freeform 78"/>
            <p:cNvSpPr>
              <a:spLocks/>
            </p:cNvSpPr>
            <p:nvPr/>
          </p:nvSpPr>
          <p:spPr bwMode="auto">
            <a:xfrm>
              <a:off x="1776" y="3955"/>
              <a:ext cx="6" cy="12"/>
            </a:xfrm>
            <a:custGeom>
              <a:avLst/>
              <a:gdLst>
                <a:gd name="T0" fmla="*/ 17 w 18"/>
                <a:gd name="T1" fmla="*/ 16 h 36"/>
                <a:gd name="T2" fmla="*/ 17 w 18"/>
                <a:gd name="T3" fmla="*/ 16 h 36"/>
                <a:gd name="T4" fmla="*/ 16 w 18"/>
                <a:gd name="T5" fmla="*/ 11 h 36"/>
                <a:gd name="T6" fmla="*/ 14 w 18"/>
                <a:gd name="T7" fmla="*/ 6 h 36"/>
                <a:gd name="T8" fmla="*/ 9 w 18"/>
                <a:gd name="T9" fmla="*/ 1 h 36"/>
                <a:gd name="T10" fmla="*/ 7 w 18"/>
                <a:gd name="T11" fmla="*/ 0 h 36"/>
                <a:gd name="T12" fmla="*/ 5 w 18"/>
                <a:gd name="T13" fmla="*/ 0 h 36"/>
                <a:gd name="T14" fmla="*/ 5 w 18"/>
                <a:gd name="T15" fmla="*/ 0 h 36"/>
                <a:gd name="T16" fmla="*/ 3 w 18"/>
                <a:gd name="T17" fmla="*/ 1 h 36"/>
                <a:gd name="T18" fmla="*/ 2 w 18"/>
                <a:gd name="T19" fmla="*/ 4 h 36"/>
                <a:gd name="T20" fmla="*/ 0 w 18"/>
                <a:gd name="T21" fmla="*/ 9 h 36"/>
                <a:gd name="T22" fmla="*/ 0 w 18"/>
                <a:gd name="T23" fmla="*/ 15 h 36"/>
                <a:gd name="T24" fmla="*/ 2 w 18"/>
                <a:gd name="T25" fmla="*/ 20 h 36"/>
                <a:gd name="T26" fmla="*/ 2 w 18"/>
                <a:gd name="T27" fmla="*/ 20 h 36"/>
                <a:gd name="T28" fmla="*/ 3 w 18"/>
                <a:gd name="T29" fmla="*/ 25 h 36"/>
                <a:gd name="T30" fmla="*/ 5 w 18"/>
                <a:gd name="T31" fmla="*/ 31 h 36"/>
                <a:gd name="T32" fmla="*/ 9 w 18"/>
                <a:gd name="T33" fmla="*/ 35 h 36"/>
                <a:gd name="T34" fmla="*/ 12 w 18"/>
                <a:gd name="T35" fmla="*/ 36 h 36"/>
                <a:gd name="T36" fmla="*/ 14 w 18"/>
                <a:gd name="T37" fmla="*/ 36 h 36"/>
                <a:gd name="T38" fmla="*/ 14 w 18"/>
                <a:gd name="T39" fmla="*/ 36 h 36"/>
                <a:gd name="T40" fmla="*/ 16 w 18"/>
                <a:gd name="T41" fmla="*/ 35 h 36"/>
                <a:gd name="T42" fmla="*/ 17 w 18"/>
                <a:gd name="T43" fmla="*/ 33 h 36"/>
                <a:gd name="T44" fmla="*/ 18 w 18"/>
                <a:gd name="T45" fmla="*/ 27 h 36"/>
                <a:gd name="T46" fmla="*/ 18 w 18"/>
                <a:gd name="T47" fmla="*/ 22 h 36"/>
                <a:gd name="T48" fmla="*/ 17 w 18"/>
                <a:gd name="T49" fmla="*/ 16 h 36"/>
                <a:gd name="T50" fmla="*/ 17 w 18"/>
                <a:gd name="T51" fmla="*/ 1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36">
                  <a:moveTo>
                    <a:pt x="17" y="16"/>
                  </a:moveTo>
                  <a:lnTo>
                    <a:pt x="17" y="16"/>
                  </a:lnTo>
                  <a:lnTo>
                    <a:pt x="16" y="11"/>
                  </a:lnTo>
                  <a:lnTo>
                    <a:pt x="14" y="6"/>
                  </a:lnTo>
                  <a:lnTo>
                    <a:pt x="9" y="1"/>
                  </a:lnTo>
                  <a:lnTo>
                    <a:pt x="7" y="0"/>
                  </a:lnTo>
                  <a:lnTo>
                    <a:pt x="5" y="0"/>
                  </a:lnTo>
                  <a:lnTo>
                    <a:pt x="5" y="0"/>
                  </a:lnTo>
                  <a:lnTo>
                    <a:pt x="3" y="1"/>
                  </a:lnTo>
                  <a:lnTo>
                    <a:pt x="2" y="4"/>
                  </a:lnTo>
                  <a:lnTo>
                    <a:pt x="0" y="9"/>
                  </a:lnTo>
                  <a:lnTo>
                    <a:pt x="0" y="15"/>
                  </a:lnTo>
                  <a:lnTo>
                    <a:pt x="2" y="20"/>
                  </a:lnTo>
                  <a:lnTo>
                    <a:pt x="2" y="20"/>
                  </a:lnTo>
                  <a:lnTo>
                    <a:pt x="3" y="25"/>
                  </a:lnTo>
                  <a:lnTo>
                    <a:pt x="5" y="31"/>
                  </a:lnTo>
                  <a:lnTo>
                    <a:pt x="9" y="35"/>
                  </a:lnTo>
                  <a:lnTo>
                    <a:pt x="12" y="36"/>
                  </a:lnTo>
                  <a:lnTo>
                    <a:pt x="14" y="36"/>
                  </a:lnTo>
                  <a:lnTo>
                    <a:pt x="14" y="36"/>
                  </a:lnTo>
                  <a:lnTo>
                    <a:pt x="16" y="35"/>
                  </a:lnTo>
                  <a:lnTo>
                    <a:pt x="17" y="33"/>
                  </a:lnTo>
                  <a:lnTo>
                    <a:pt x="18" y="27"/>
                  </a:lnTo>
                  <a:lnTo>
                    <a:pt x="18" y="22"/>
                  </a:lnTo>
                  <a:lnTo>
                    <a:pt x="17" y="16"/>
                  </a:lnTo>
                  <a:lnTo>
                    <a:pt x="17"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63" name="Freeform 79"/>
            <p:cNvSpPr>
              <a:spLocks noEditPoints="1"/>
            </p:cNvSpPr>
            <p:nvPr/>
          </p:nvSpPr>
          <p:spPr bwMode="auto">
            <a:xfrm>
              <a:off x="1824" y="4046"/>
              <a:ext cx="24" cy="12"/>
            </a:xfrm>
            <a:custGeom>
              <a:avLst/>
              <a:gdLst>
                <a:gd name="T0" fmla="*/ 67 w 71"/>
                <a:gd name="T1" fmla="*/ 0 h 36"/>
                <a:gd name="T2" fmla="*/ 5 w 71"/>
                <a:gd name="T3" fmla="*/ 2 h 36"/>
                <a:gd name="T4" fmla="*/ 5 w 71"/>
                <a:gd name="T5" fmla="*/ 2 h 36"/>
                <a:gd name="T6" fmla="*/ 3 w 71"/>
                <a:gd name="T7" fmla="*/ 2 h 36"/>
                <a:gd name="T8" fmla="*/ 1 w 71"/>
                <a:gd name="T9" fmla="*/ 3 h 36"/>
                <a:gd name="T10" fmla="*/ 0 w 71"/>
                <a:gd name="T11" fmla="*/ 4 h 36"/>
                <a:gd name="T12" fmla="*/ 0 w 71"/>
                <a:gd name="T13" fmla="*/ 6 h 36"/>
                <a:gd name="T14" fmla="*/ 0 w 71"/>
                <a:gd name="T15" fmla="*/ 21 h 36"/>
                <a:gd name="T16" fmla="*/ 0 w 71"/>
                <a:gd name="T17" fmla="*/ 21 h 36"/>
                <a:gd name="T18" fmla="*/ 1 w 71"/>
                <a:gd name="T19" fmla="*/ 23 h 36"/>
                <a:gd name="T20" fmla="*/ 4 w 71"/>
                <a:gd name="T21" fmla="*/ 25 h 36"/>
                <a:gd name="T22" fmla="*/ 36 w 71"/>
                <a:gd name="T23" fmla="*/ 36 h 36"/>
                <a:gd name="T24" fmla="*/ 36 w 71"/>
                <a:gd name="T25" fmla="*/ 36 h 36"/>
                <a:gd name="T26" fmla="*/ 39 w 71"/>
                <a:gd name="T27" fmla="*/ 36 h 36"/>
                <a:gd name="T28" fmla="*/ 40 w 71"/>
                <a:gd name="T29" fmla="*/ 36 h 36"/>
                <a:gd name="T30" fmla="*/ 69 w 71"/>
                <a:gd name="T31" fmla="*/ 21 h 36"/>
                <a:gd name="T32" fmla="*/ 69 w 71"/>
                <a:gd name="T33" fmla="*/ 21 h 36"/>
                <a:gd name="T34" fmla="*/ 70 w 71"/>
                <a:gd name="T35" fmla="*/ 19 h 36"/>
                <a:gd name="T36" fmla="*/ 71 w 71"/>
                <a:gd name="T37" fmla="*/ 16 h 36"/>
                <a:gd name="T38" fmla="*/ 71 w 71"/>
                <a:gd name="T39" fmla="*/ 4 h 36"/>
                <a:gd name="T40" fmla="*/ 71 w 71"/>
                <a:gd name="T41" fmla="*/ 4 h 36"/>
                <a:gd name="T42" fmla="*/ 70 w 71"/>
                <a:gd name="T43" fmla="*/ 3 h 36"/>
                <a:gd name="T44" fmla="*/ 69 w 71"/>
                <a:gd name="T45" fmla="*/ 1 h 36"/>
                <a:gd name="T46" fmla="*/ 69 w 71"/>
                <a:gd name="T47" fmla="*/ 1 h 36"/>
                <a:gd name="T48" fmla="*/ 68 w 71"/>
                <a:gd name="T49" fmla="*/ 1 h 36"/>
                <a:gd name="T50" fmla="*/ 67 w 71"/>
                <a:gd name="T51" fmla="*/ 0 h 36"/>
                <a:gd name="T52" fmla="*/ 67 w 71"/>
                <a:gd name="T53" fmla="*/ 0 h 36"/>
                <a:gd name="T54" fmla="*/ 62 w 71"/>
                <a:gd name="T55" fmla="*/ 14 h 36"/>
                <a:gd name="T56" fmla="*/ 62 w 71"/>
                <a:gd name="T57" fmla="*/ 14 h 36"/>
                <a:gd name="T58" fmla="*/ 37 w 71"/>
                <a:gd name="T59" fmla="*/ 27 h 36"/>
                <a:gd name="T60" fmla="*/ 37 w 71"/>
                <a:gd name="T61" fmla="*/ 27 h 36"/>
                <a:gd name="T62" fmla="*/ 9 w 71"/>
                <a:gd name="T63" fmla="*/ 18 h 36"/>
                <a:gd name="T64" fmla="*/ 9 w 71"/>
                <a:gd name="T65" fmla="*/ 18 h 36"/>
                <a:gd name="T66" fmla="*/ 9 w 71"/>
                <a:gd name="T67" fmla="*/ 11 h 36"/>
                <a:gd name="T68" fmla="*/ 9 w 71"/>
                <a:gd name="T69" fmla="*/ 11 h 36"/>
                <a:gd name="T70" fmla="*/ 62 w 71"/>
                <a:gd name="T71" fmla="*/ 9 h 36"/>
                <a:gd name="T72" fmla="*/ 62 w 71"/>
                <a:gd name="T73" fmla="*/ 9 h 36"/>
                <a:gd name="T74" fmla="*/ 62 w 71"/>
                <a:gd name="T75" fmla="*/ 14 h 36"/>
                <a:gd name="T76" fmla="*/ 62 w 71"/>
                <a:gd name="T77"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6">
                  <a:moveTo>
                    <a:pt x="67" y="0"/>
                  </a:moveTo>
                  <a:lnTo>
                    <a:pt x="5" y="2"/>
                  </a:lnTo>
                  <a:lnTo>
                    <a:pt x="5" y="2"/>
                  </a:lnTo>
                  <a:lnTo>
                    <a:pt x="3" y="2"/>
                  </a:lnTo>
                  <a:lnTo>
                    <a:pt x="1" y="3"/>
                  </a:lnTo>
                  <a:lnTo>
                    <a:pt x="0" y="4"/>
                  </a:lnTo>
                  <a:lnTo>
                    <a:pt x="0" y="6"/>
                  </a:lnTo>
                  <a:lnTo>
                    <a:pt x="0" y="21"/>
                  </a:lnTo>
                  <a:lnTo>
                    <a:pt x="0" y="21"/>
                  </a:lnTo>
                  <a:lnTo>
                    <a:pt x="1" y="23"/>
                  </a:lnTo>
                  <a:lnTo>
                    <a:pt x="4" y="25"/>
                  </a:lnTo>
                  <a:lnTo>
                    <a:pt x="36" y="36"/>
                  </a:lnTo>
                  <a:lnTo>
                    <a:pt x="36" y="36"/>
                  </a:lnTo>
                  <a:lnTo>
                    <a:pt x="39" y="36"/>
                  </a:lnTo>
                  <a:lnTo>
                    <a:pt x="40" y="36"/>
                  </a:lnTo>
                  <a:lnTo>
                    <a:pt x="69" y="21"/>
                  </a:lnTo>
                  <a:lnTo>
                    <a:pt x="69" y="21"/>
                  </a:lnTo>
                  <a:lnTo>
                    <a:pt x="70" y="19"/>
                  </a:lnTo>
                  <a:lnTo>
                    <a:pt x="71" y="16"/>
                  </a:lnTo>
                  <a:lnTo>
                    <a:pt x="71" y="4"/>
                  </a:lnTo>
                  <a:lnTo>
                    <a:pt x="71" y="4"/>
                  </a:lnTo>
                  <a:lnTo>
                    <a:pt x="70" y="3"/>
                  </a:lnTo>
                  <a:lnTo>
                    <a:pt x="69" y="1"/>
                  </a:lnTo>
                  <a:lnTo>
                    <a:pt x="69" y="1"/>
                  </a:lnTo>
                  <a:lnTo>
                    <a:pt x="68" y="1"/>
                  </a:lnTo>
                  <a:lnTo>
                    <a:pt x="67" y="0"/>
                  </a:lnTo>
                  <a:lnTo>
                    <a:pt x="67" y="0"/>
                  </a:lnTo>
                  <a:close/>
                  <a:moveTo>
                    <a:pt x="62" y="14"/>
                  </a:moveTo>
                  <a:lnTo>
                    <a:pt x="62" y="14"/>
                  </a:lnTo>
                  <a:lnTo>
                    <a:pt x="37" y="27"/>
                  </a:lnTo>
                  <a:lnTo>
                    <a:pt x="37" y="27"/>
                  </a:lnTo>
                  <a:lnTo>
                    <a:pt x="9" y="18"/>
                  </a:lnTo>
                  <a:lnTo>
                    <a:pt x="9" y="18"/>
                  </a:lnTo>
                  <a:lnTo>
                    <a:pt x="9" y="11"/>
                  </a:lnTo>
                  <a:lnTo>
                    <a:pt x="9" y="11"/>
                  </a:lnTo>
                  <a:lnTo>
                    <a:pt x="62" y="9"/>
                  </a:lnTo>
                  <a:lnTo>
                    <a:pt x="62" y="9"/>
                  </a:lnTo>
                  <a:lnTo>
                    <a:pt x="62" y="14"/>
                  </a:lnTo>
                  <a:lnTo>
                    <a:pt x="6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64" name="Freeform 80"/>
            <p:cNvSpPr>
              <a:spLocks/>
            </p:cNvSpPr>
            <p:nvPr/>
          </p:nvSpPr>
          <p:spPr bwMode="auto">
            <a:xfrm>
              <a:off x="1888" y="4083"/>
              <a:ext cx="14" cy="52"/>
            </a:xfrm>
            <a:custGeom>
              <a:avLst/>
              <a:gdLst>
                <a:gd name="T0" fmla="*/ 2 w 42"/>
                <a:gd name="T1" fmla="*/ 8 h 157"/>
                <a:gd name="T2" fmla="*/ 2 w 42"/>
                <a:gd name="T3" fmla="*/ 8 h 157"/>
                <a:gd name="T4" fmla="*/ 6 w 42"/>
                <a:gd name="T5" fmla="*/ 11 h 157"/>
                <a:gd name="T6" fmla="*/ 10 w 42"/>
                <a:gd name="T7" fmla="*/ 15 h 157"/>
                <a:gd name="T8" fmla="*/ 15 w 42"/>
                <a:gd name="T9" fmla="*/ 22 h 157"/>
                <a:gd name="T10" fmla="*/ 19 w 42"/>
                <a:gd name="T11" fmla="*/ 31 h 157"/>
                <a:gd name="T12" fmla="*/ 22 w 42"/>
                <a:gd name="T13" fmla="*/ 43 h 157"/>
                <a:gd name="T14" fmla="*/ 27 w 42"/>
                <a:gd name="T15" fmla="*/ 58 h 157"/>
                <a:gd name="T16" fmla="*/ 29 w 42"/>
                <a:gd name="T17" fmla="*/ 76 h 157"/>
                <a:gd name="T18" fmla="*/ 29 w 42"/>
                <a:gd name="T19" fmla="*/ 76 h 157"/>
                <a:gd name="T20" fmla="*/ 31 w 42"/>
                <a:gd name="T21" fmla="*/ 112 h 157"/>
                <a:gd name="T22" fmla="*/ 31 w 42"/>
                <a:gd name="T23" fmla="*/ 135 h 157"/>
                <a:gd name="T24" fmla="*/ 31 w 42"/>
                <a:gd name="T25" fmla="*/ 152 h 157"/>
                <a:gd name="T26" fmla="*/ 31 w 42"/>
                <a:gd name="T27" fmla="*/ 152 h 157"/>
                <a:gd name="T28" fmla="*/ 33 w 42"/>
                <a:gd name="T29" fmla="*/ 153 h 157"/>
                <a:gd name="T30" fmla="*/ 33 w 42"/>
                <a:gd name="T31" fmla="*/ 155 h 157"/>
                <a:gd name="T32" fmla="*/ 35 w 42"/>
                <a:gd name="T33" fmla="*/ 157 h 157"/>
                <a:gd name="T34" fmla="*/ 36 w 42"/>
                <a:gd name="T35" fmla="*/ 157 h 157"/>
                <a:gd name="T36" fmla="*/ 36 w 42"/>
                <a:gd name="T37" fmla="*/ 157 h 157"/>
                <a:gd name="T38" fmla="*/ 38 w 42"/>
                <a:gd name="T39" fmla="*/ 157 h 157"/>
                <a:gd name="T40" fmla="*/ 39 w 42"/>
                <a:gd name="T41" fmla="*/ 155 h 157"/>
                <a:gd name="T42" fmla="*/ 40 w 42"/>
                <a:gd name="T43" fmla="*/ 154 h 157"/>
                <a:gd name="T44" fmla="*/ 40 w 42"/>
                <a:gd name="T45" fmla="*/ 152 h 157"/>
                <a:gd name="T46" fmla="*/ 40 w 42"/>
                <a:gd name="T47" fmla="*/ 152 h 157"/>
                <a:gd name="T48" fmla="*/ 42 w 42"/>
                <a:gd name="T49" fmla="*/ 135 h 157"/>
                <a:gd name="T50" fmla="*/ 40 w 42"/>
                <a:gd name="T51" fmla="*/ 112 h 157"/>
                <a:gd name="T52" fmla="*/ 38 w 42"/>
                <a:gd name="T53" fmla="*/ 76 h 157"/>
                <a:gd name="T54" fmla="*/ 38 w 42"/>
                <a:gd name="T55" fmla="*/ 76 h 157"/>
                <a:gd name="T56" fmla="*/ 35 w 42"/>
                <a:gd name="T57" fmla="*/ 56 h 157"/>
                <a:gd name="T58" fmla="*/ 31 w 42"/>
                <a:gd name="T59" fmla="*/ 39 h 157"/>
                <a:gd name="T60" fmla="*/ 26 w 42"/>
                <a:gd name="T61" fmla="*/ 27 h 157"/>
                <a:gd name="T62" fmla="*/ 21 w 42"/>
                <a:gd name="T63" fmla="*/ 16 h 157"/>
                <a:gd name="T64" fmla="*/ 16 w 42"/>
                <a:gd name="T65" fmla="*/ 9 h 157"/>
                <a:gd name="T66" fmla="*/ 12 w 42"/>
                <a:gd name="T67" fmla="*/ 4 h 157"/>
                <a:gd name="T68" fmla="*/ 7 w 42"/>
                <a:gd name="T69" fmla="*/ 1 h 157"/>
                <a:gd name="T70" fmla="*/ 7 w 42"/>
                <a:gd name="T71" fmla="*/ 1 h 157"/>
                <a:gd name="T72" fmla="*/ 6 w 42"/>
                <a:gd name="T73" fmla="*/ 0 h 157"/>
                <a:gd name="T74" fmla="*/ 3 w 42"/>
                <a:gd name="T75" fmla="*/ 0 h 157"/>
                <a:gd name="T76" fmla="*/ 2 w 42"/>
                <a:gd name="T77" fmla="*/ 1 h 157"/>
                <a:gd name="T78" fmla="*/ 1 w 42"/>
                <a:gd name="T79" fmla="*/ 2 h 157"/>
                <a:gd name="T80" fmla="*/ 1 w 42"/>
                <a:gd name="T81" fmla="*/ 2 h 157"/>
                <a:gd name="T82" fmla="*/ 0 w 42"/>
                <a:gd name="T83" fmla="*/ 3 h 157"/>
                <a:gd name="T84" fmla="*/ 0 w 42"/>
                <a:gd name="T85" fmla="*/ 5 h 157"/>
                <a:gd name="T86" fmla="*/ 1 w 42"/>
                <a:gd name="T87" fmla="*/ 6 h 157"/>
                <a:gd name="T88" fmla="*/ 2 w 42"/>
                <a:gd name="T89" fmla="*/ 8 h 157"/>
                <a:gd name="T90" fmla="*/ 2 w 42"/>
                <a:gd name="T91" fmla="*/ 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 h="157">
                  <a:moveTo>
                    <a:pt x="2" y="8"/>
                  </a:moveTo>
                  <a:lnTo>
                    <a:pt x="2" y="8"/>
                  </a:lnTo>
                  <a:lnTo>
                    <a:pt x="6" y="11"/>
                  </a:lnTo>
                  <a:lnTo>
                    <a:pt x="10" y="15"/>
                  </a:lnTo>
                  <a:lnTo>
                    <a:pt x="15" y="22"/>
                  </a:lnTo>
                  <a:lnTo>
                    <a:pt x="19" y="31"/>
                  </a:lnTo>
                  <a:lnTo>
                    <a:pt x="22" y="43"/>
                  </a:lnTo>
                  <a:lnTo>
                    <a:pt x="27" y="58"/>
                  </a:lnTo>
                  <a:lnTo>
                    <a:pt x="29" y="76"/>
                  </a:lnTo>
                  <a:lnTo>
                    <a:pt x="29" y="76"/>
                  </a:lnTo>
                  <a:lnTo>
                    <a:pt x="31" y="112"/>
                  </a:lnTo>
                  <a:lnTo>
                    <a:pt x="31" y="135"/>
                  </a:lnTo>
                  <a:lnTo>
                    <a:pt x="31" y="152"/>
                  </a:lnTo>
                  <a:lnTo>
                    <a:pt x="31" y="152"/>
                  </a:lnTo>
                  <a:lnTo>
                    <a:pt x="33" y="153"/>
                  </a:lnTo>
                  <a:lnTo>
                    <a:pt x="33" y="155"/>
                  </a:lnTo>
                  <a:lnTo>
                    <a:pt x="35" y="157"/>
                  </a:lnTo>
                  <a:lnTo>
                    <a:pt x="36" y="157"/>
                  </a:lnTo>
                  <a:lnTo>
                    <a:pt x="36" y="157"/>
                  </a:lnTo>
                  <a:lnTo>
                    <a:pt x="38" y="157"/>
                  </a:lnTo>
                  <a:lnTo>
                    <a:pt x="39" y="155"/>
                  </a:lnTo>
                  <a:lnTo>
                    <a:pt x="40" y="154"/>
                  </a:lnTo>
                  <a:lnTo>
                    <a:pt x="40" y="152"/>
                  </a:lnTo>
                  <a:lnTo>
                    <a:pt x="40" y="152"/>
                  </a:lnTo>
                  <a:lnTo>
                    <a:pt x="42" y="135"/>
                  </a:lnTo>
                  <a:lnTo>
                    <a:pt x="40" y="112"/>
                  </a:lnTo>
                  <a:lnTo>
                    <a:pt x="38" y="76"/>
                  </a:lnTo>
                  <a:lnTo>
                    <a:pt x="38" y="76"/>
                  </a:lnTo>
                  <a:lnTo>
                    <a:pt x="35" y="56"/>
                  </a:lnTo>
                  <a:lnTo>
                    <a:pt x="31" y="39"/>
                  </a:lnTo>
                  <a:lnTo>
                    <a:pt x="26" y="27"/>
                  </a:lnTo>
                  <a:lnTo>
                    <a:pt x="21" y="16"/>
                  </a:lnTo>
                  <a:lnTo>
                    <a:pt x="16" y="9"/>
                  </a:lnTo>
                  <a:lnTo>
                    <a:pt x="12" y="4"/>
                  </a:lnTo>
                  <a:lnTo>
                    <a:pt x="7" y="1"/>
                  </a:lnTo>
                  <a:lnTo>
                    <a:pt x="7" y="1"/>
                  </a:lnTo>
                  <a:lnTo>
                    <a:pt x="6" y="0"/>
                  </a:lnTo>
                  <a:lnTo>
                    <a:pt x="3" y="0"/>
                  </a:lnTo>
                  <a:lnTo>
                    <a:pt x="2" y="1"/>
                  </a:lnTo>
                  <a:lnTo>
                    <a:pt x="1" y="2"/>
                  </a:lnTo>
                  <a:lnTo>
                    <a:pt x="1" y="2"/>
                  </a:lnTo>
                  <a:lnTo>
                    <a:pt x="0" y="3"/>
                  </a:lnTo>
                  <a:lnTo>
                    <a:pt x="0" y="5"/>
                  </a:lnTo>
                  <a:lnTo>
                    <a:pt x="1" y="6"/>
                  </a:lnTo>
                  <a:lnTo>
                    <a:pt x="2"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sp>
          <p:nvSpPr>
            <p:cNvPr id="165" name="Freeform 81"/>
            <p:cNvSpPr>
              <a:spLocks noEditPoints="1"/>
            </p:cNvSpPr>
            <p:nvPr/>
          </p:nvSpPr>
          <p:spPr bwMode="auto">
            <a:xfrm>
              <a:off x="1780" y="4140"/>
              <a:ext cx="131" cy="66"/>
            </a:xfrm>
            <a:custGeom>
              <a:avLst/>
              <a:gdLst>
                <a:gd name="T0" fmla="*/ 387 w 395"/>
                <a:gd name="T1" fmla="*/ 56 h 197"/>
                <a:gd name="T2" fmla="*/ 392 w 395"/>
                <a:gd name="T3" fmla="*/ 53 h 197"/>
                <a:gd name="T4" fmla="*/ 394 w 395"/>
                <a:gd name="T5" fmla="*/ 50 h 197"/>
                <a:gd name="T6" fmla="*/ 390 w 395"/>
                <a:gd name="T7" fmla="*/ 46 h 197"/>
                <a:gd name="T8" fmla="*/ 382 w 395"/>
                <a:gd name="T9" fmla="*/ 36 h 197"/>
                <a:gd name="T10" fmla="*/ 385 w 395"/>
                <a:gd name="T11" fmla="*/ 32 h 197"/>
                <a:gd name="T12" fmla="*/ 381 w 395"/>
                <a:gd name="T13" fmla="*/ 28 h 197"/>
                <a:gd name="T14" fmla="*/ 240 w 395"/>
                <a:gd name="T15" fmla="*/ 8 h 197"/>
                <a:gd name="T16" fmla="*/ 203 w 395"/>
                <a:gd name="T17" fmla="*/ 0 h 197"/>
                <a:gd name="T18" fmla="*/ 198 w 395"/>
                <a:gd name="T19" fmla="*/ 0 h 197"/>
                <a:gd name="T20" fmla="*/ 40 w 395"/>
                <a:gd name="T21" fmla="*/ 90 h 197"/>
                <a:gd name="T22" fmla="*/ 5 w 395"/>
                <a:gd name="T23" fmla="*/ 113 h 197"/>
                <a:gd name="T24" fmla="*/ 3 w 395"/>
                <a:gd name="T25" fmla="*/ 116 h 197"/>
                <a:gd name="T26" fmla="*/ 4 w 395"/>
                <a:gd name="T27" fmla="*/ 120 h 197"/>
                <a:gd name="T28" fmla="*/ 13 w 395"/>
                <a:gd name="T29" fmla="*/ 123 h 197"/>
                <a:gd name="T30" fmla="*/ 0 w 395"/>
                <a:gd name="T31" fmla="*/ 132 h 197"/>
                <a:gd name="T32" fmla="*/ 1 w 395"/>
                <a:gd name="T33" fmla="*/ 136 h 197"/>
                <a:gd name="T34" fmla="*/ 10 w 395"/>
                <a:gd name="T35" fmla="*/ 138 h 197"/>
                <a:gd name="T36" fmla="*/ 0 w 395"/>
                <a:gd name="T37" fmla="*/ 145 h 197"/>
                <a:gd name="T38" fmla="*/ 1 w 395"/>
                <a:gd name="T39" fmla="*/ 150 h 197"/>
                <a:gd name="T40" fmla="*/ 76 w 395"/>
                <a:gd name="T41" fmla="*/ 169 h 197"/>
                <a:gd name="T42" fmla="*/ 204 w 395"/>
                <a:gd name="T43" fmla="*/ 197 h 197"/>
                <a:gd name="T44" fmla="*/ 392 w 395"/>
                <a:gd name="T45" fmla="*/ 68 h 197"/>
                <a:gd name="T46" fmla="*/ 395 w 395"/>
                <a:gd name="T47" fmla="*/ 64 h 197"/>
                <a:gd name="T48" fmla="*/ 392 w 395"/>
                <a:gd name="T49" fmla="*/ 60 h 197"/>
                <a:gd name="T50" fmla="*/ 127 w 395"/>
                <a:gd name="T51" fmla="*/ 52 h 197"/>
                <a:gd name="T52" fmla="*/ 214 w 395"/>
                <a:gd name="T53" fmla="*/ 13 h 197"/>
                <a:gd name="T54" fmla="*/ 366 w 395"/>
                <a:gd name="T55" fmla="*/ 35 h 197"/>
                <a:gd name="T56" fmla="*/ 329 w 395"/>
                <a:gd name="T57" fmla="*/ 59 h 197"/>
                <a:gd name="T58" fmla="*/ 289 w 395"/>
                <a:gd name="T59" fmla="*/ 88 h 197"/>
                <a:gd name="T60" fmla="*/ 265 w 395"/>
                <a:gd name="T61" fmla="*/ 107 h 197"/>
                <a:gd name="T62" fmla="*/ 193 w 395"/>
                <a:gd name="T63" fmla="*/ 152 h 197"/>
                <a:gd name="T64" fmla="*/ 72 w 395"/>
                <a:gd name="T65" fmla="*/ 126 h 197"/>
                <a:gd name="T66" fmla="*/ 27 w 395"/>
                <a:gd name="T67" fmla="*/ 108 h 197"/>
                <a:gd name="T68" fmla="*/ 69 w 395"/>
                <a:gd name="T69" fmla="*/ 135 h 197"/>
                <a:gd name="T70" fmla="*/ 192 w 395"/>
                <a:gd name="T71" fmla="*/ 161 h 197"/>
                <a:gd name="T72" fmla="*/ 195 w 395"/>
                <a:gd name="T73" fmla="*/ 161 h 197"/>
                <a:gd name="T74" fmla="*/ 268 w 395"/>
                <a:gd name="T75" fmla="*/ 116 h 197"/>
                <a:gd name="T76" fmla="*/ 296 w 395"/>
                <a:gd name="T77" fmla="*/ 95 h 197"/>
                <a:gd name="T78" fmla="*/ 345 w 395"/>
                <a:gd name="T79" fmla="*/ 59 h 197"/>
                <a:gd name="T80" fmla="*/ 363 w 395"/>
                <a:gd name="T81" fmla="*/ 50 h 197"/>
                <a:gd name="T82" fmla="*/ 377 w 395"/>
                <a:gd name="T83" fmla="*/ 53 h 197"/>
                <a:gd name="T84" fmla="*/ 324 w 395"/>
                <a:gd name="T85" fmla="*/ 84 h 197"/>
                <a:gd name="T86" fmla="*/ 201 w 395"/>
                <a:gd name="T87" fmla="*/ 170 h 197"/>
                <a:gd name="T88" fmla="*/ 114 w 395"/>
                <a:gd name="T89" fmla="*/ 152 h 197"/>
                <a:gd name="T90" fmla="*/ 61 w 395"/>
                <a:gd name="T91" fmla="*/ 139 h 197"/>
                <a:gd name="T92" fmla="*/ 26 w 395"/>
                <a:gd name="T93" fmla="*/ 126 h 197"/>
                <a:gd name="T94" fmla="*/ 69 w 395"/>
                <a:gd name="T95" fmla="*/ 135 h 197"/>
                <a:gd name="T96" fmla="*/ 100 w 395"/>
                <a:gd name="T97" fmla="*/ 164 h 197"/>
                <a:gd name="T98" fmla="*/ 20 w 395"/>
                <a:gd name="T99" fmla="*/ 143 h 197"/>
                <a:gd name="T100" fmla="*/ 22 w 395"/>
                <a:gd name="T101" fmla="*/ 141 h 197"/>
                <a:gd name="T102" fmla="*/ 111 w 395"/>
                <a:gd name="T103" fmla="*/ 160 h 197"/>
                <a:gd name="T104" fmla="*/ 171 w 395"/>
                <a:gd name="T105" fmla="*/ 174 h 197"/>
                <a:gd name="T106" fmla="*/ 204 w 395"/>
                <a:gd name="T107" fmla="*/ 179 h 197"/>
                <a:gd name="T108" fmla="*/ 326 w 395"/>
                <a:gd name="T109" fmla="*/ 95 h 197"/>
                <a:gd name="T110" fmla="*/ 378 w 395"/>
                <a:gd name="T111" fmla="*/ 62 h 197"/>
                <a:gd name="T112" fmla="*/ 382 w 395"/>
                <a:gd name="T113" fmla="*/ 6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5" h="197">
                  <a:moveTo>
                    <a:pt x="392" y="60"/>
                  </a:moveTo>
                  <a:lnTo>
                    <a:pt x="387" y="56"/>
                  </a:lnTo>
                  <a:lnTo>
                    <a:pt x="387" y="56"/>
                  </a:lnTo>
                  <a:lnTo>
                    <a:pt x="391" y="55"/>
                  </a:lnTo>
                  <a:lnTo>
                    <a:pt x="391" y="55"/>
                  </a:lnTo>
                  <a:lnTo>
                    <a:pt x="392" y="53"/>
                  </a:lnTo>
                  <a:lnTo>
                    <a:pt x="394" y="51"/>
                  </a:lnTo>
                  <a:lnTo>
                    <a:pt x="394" y="51"/>
                  </a:lnTo>
                  <a:lnTo>
                    <a:pt x="394" y="50"/>
                  </a:lnTo>
                  <a:lnTo>
                    <a:pt x="394" y="50"/>
                  </a:lnTo>
                  <a:lnTo>
                    <a:pt x="392" y="47"/>
                  </a:lnTo>
                  <a:lnTo>
                    <a:pt x="390" y="46"/>
                  </a:lnTo>
                  <a:lnTo>
                    <a:pt x="372" y="43"/>
                  </a:lnTo>
                  <a:lnTo>
                    <a:pt x="372" y="43"/>
                  </a:lnTo>
                  <a:lnTo>
                    <a:pt x="382" y="36"/>
                  </a:lnTo>
                  <a:lnTo>
                    <a:pt x="382" y="36"/>
                  </a:lnTo>
                  <a:lnTo>
                    <a:pt x="385" y="35"/>
                  </a:lnTo>
                  <a:lnTo>
                    <a:pt x="385" y="32"/>
                  </a:lnTo>
                  <a:lnTo>
                    <a:pt x="385" y="32"/>
                  </a:lnTo>
                  <a:lnTo>
                    <a:pt x="384" y="30"/>
                  </a:lnTo>
                  <a:lnTo>
                    <a:pt x="381" y="28"/>
                  </a:lnTo>
                  <a:lnTo>
                    <a:pt x="381" y="28"/>
                  </a:lnTo>
                  <a:lnTo>
                    <a:pt x="299" y="17"/>
                  </a:lnTo>
                  <a:lnTo>
                    <a:pt x="240" y="8"/>
                  </a:lnTo>
                  <a:lnTo>
                    <a:pt x="216" y="4"/>
                  </a:lnTo>
                  <a:lnTo>
                    <a:pt x="203" y="0"/>
                  </a:lnTo>
                  <a:lnTo>
                    <a:pt x="203" y="0"/>
                  </a:lnTo>
                  <a:lnTo>
                    <a:pt x="201" y="0"/>
                  </a:lnTo>
                  <a:lnTo>
                    <a:pt x="198" y="0"/>
                  </a:lnTo>
                  <a:lnTo>
                    <a:pt x="198" y="0"/>
                  </a:lnTo>
                  <a:lnTo>
                    <a:pt x="130" y="40"/>
                  </a:lnTo>
                  <a:lnTo>
                    <a:pt x="40" y="90"/>
                  </a:lnTo>
                  <a:lnTo>
                    <a:pt x="40" y="90"/>
                  </a:lnTo>
                  <a:lnTo>
                    <a:pt x="22" y="100"/>
                  </a:lnTo>
                  <a:lnTo>
                    <a:pt x="11" y="108"/>
                  </a:lnTo>
                  <a:lnTo>
                    <a:pt x="5" y="113"/>
                  </a:lnTo>
                  <a:lnTo>
                    <a:pt x="3" y="114"/>
                  </a:lnTo>
                  <a:lnTo>
                    <a:pt x="3" y="114"/>
                  </a:lnTo>
                  <a:lnTo>
                    <a:pt x="3" y="116"/>
                  </a:lnTo>
                  <a:lnTo>
                    <a:pt x="3" y="118"/>
                  </a:lnTo>
                  <a:lnTo>
                    <a:pt x="3" y="118"/>
                  </a:lnTo>
                  <a:lnTo>
                    <a:pt x="4" y="120"/>
                  </a:lnTo>
                  <a:lnTo>
                    <a:pt x="6" y="121"/>
                  </a:lnTo>
                  <a:lnTo>
                    <a:pt x="6" y="121"/>
                  </a:lnTo>
                  <a:lnTo>
                    <a:pt x="13" y="123"/>
                  </a:lnTo>
                  <a:lnTo>
                    <a:pt x="2" y="129"/>
                  </a:lnTo>
                  <a:lnTo>
                    <a:pt x="2" y="129"/>
                  </a:lnTo>
                  <a:lnTo>
                    <a:pt x="0" y="132"/>
                  </a:lnTo>
                  <a:lnTo>
                    <a:pt x="0" y="134"/>
                  </a:lnTo>
                  <a:lnTo>
                    <a:pt x="0" y="134"/>
                  </a:lnTo>
                  <a:lnTo>
                    <a:pt x="1" y="136"/>
                  </a:lnTo>
                  <a:lnTo>
                    <a:pt x="3" y="137"/>
                  </a:lnTo>
                  <a:lnTo>
                    <a:pt x="3" y="137"/>
                  </a:lnTo>
                  <a:lnTo>
                    <a:pt x="10" y="138"/>
                  </a:lnTo>
                  <a:lnTo>
                    <a:pt x="2" y="143"/>
                  </a:lnTo>
                  <a:lnTo>
                    <a:pt x="2" y="143"/>
                  </a:lnTo>
                  <a:lnTo>
                    <a:pt x="0" y="145"/>
                  </a:lnTo>
                  <a:lnTo>
                    <a:pt x="0" y="147"/>
                  </a:lnTo>
                  <a:lnTo>
                    <a:pt x="0" y="147"/>
                  </a:lnTo>
                  <a:lnTo>
                    <a:pt x="1" y="150"/>
                  </a:lnTo>
                  <a:lnTo>
                    <a:pt x="3" y="151"/>
                  </a:lnTo>
                  <a:lnTo>
                    <a:pt x="3" y="151"/>
                  </a:lnTo>
                  <a:lnTo>
                    <a:pt x="76" y="169"/>
                  </a:lnTo>
                  <a:lnTo>
                    <a:pt x="203" y="197"/>
                  </a:lnTo>
                  <a:lnTo>
                    <a:pt x="203" y="197"/>
                  </a:lnTo>
                  <a:lnTo>
                    <a:pt x="204" y="197"/>
                  </a:lnTo>
                  <a:lnTo>
                    <a:pt x="206" y="197"/>
                  </a:lnTo>
                  <a:lnTo>
                    <a:pt x="392" y="68"/>
                  </a:lnTo>
                  <a:lnTo>
                    <a:pt x="392" y="68"/>
                  </a:lnTo>
                  <a:lnTo>
                    <a:pt x="395" y="67"/>
                  </a:lnTo>
                  <a:lnTo>
                    <a:pt x="395" y="64"/>
                  </a:lnTo>
                  <a:lnTo>
                    <a:pt x="395" y="64"/>
                  </a:lnTo>
                  <a:lnTo>
                    <a:pt x="394" y="62"/>
                  </a:lnTo>
                  <a:lnTo>
                    <a:pt x="392" y="60"/>
                  </a:lnTo>
                  <a:lnTo>
                    <a:pt x="392" y="60"/>
                  </a:lnTo>
                  <a:close/>
                  <a:moveTo>
                    <a:pt x="45" y="98"/>
                  </a:moveTo>
                  <a:lnTo>
                    <a:pt x="45" y="98"/>
                  </a:lnTo>
                  <a:lnTo>
                    <a:pt x="127" y="52"/>
                  </a:lnTo>
                  <a:lnTo>
                    <a:pt x="202" y="9"/>
                  </a:lnTo>
                  <a:lnTo>
                    <a:pt x="202" y="9"/>
                  </a:lnTo>
                  <a:lnTo>
                    <a:pt x="214" y="13"/>
                  </a:lnTo>
                  <a:lnTo>
                    <a:pt x="232" y="16"/>
                  </a:lnTo>
                  <a:lnTo>
                    <a:pt x="279" y="24"/>
                  </a:lnTo>
                  <a:lnTo>
                    <a:pt x="366" y="35"/>
                  </a:lnTo>
                  <a:lnTo>
                    <a:pt x="366" y="35"/>
                  </a:lnTo>
                  <a:lnTo>
                    <a:pt x="349" y="45"/>
                  </a:lnTo>
                  <a:lnTo>
                    <a:pt x="329" y="59"/>
                  </a:lnTo>
                  <a:lnTo>
                    <a:pt x="307" y="73"/>
                  </a:lnTo>
                  <a:lnTo>
                    <a:pt x="298" y="80"/>
                  </a:lnTo>
                  <a:lnTo>
                    <a:pt x="289" y="88"/>
                  </a:lnTo>
                  <a:lnTo>
                    <a:pt x="289" y="88"/>
                  </a:lnTo>
                  <a:lnTo>
                    <a:pt x="278" y="98"/>
                  </a:lnTo>
                  <a:lnTo>
                    <a:pt x="265" y="107"/>
                  </a:lnTo>
                  <a:lnTo>
                    <a:pt x="235" y="127"/>
                  </a:lnTo>
                  <a:lnTo>
                    <a:pt x="208" y="143"/>
                  </a:lnTo>
                  <a:lnTo>
                    <a:pt x="193" y="152"/>
                  </a:lnTo>
                  <a:lnTo>
                    <a:pt x="193" y="152"/>
                  </a:lnTo>
                  <a:lnTo>
                    <a:pt x="72" y="126"/>
                  </a:lnTo>
                  <a:lnTo>
                    <a:pt x="72" y="126"/>
                  </a:lnTo>
                  <a:lnTo>
                    <a:pt x="17" y="115"/>
                  </a:lnTo>
                  <a:lnTo>
                    <a:pt x="17" y="115"/>
                  </a:lnTo>
                  <a:lnTo>
                    <a:pt x="27" y="108"/>
                  </a:lnTo>
                  <a:lnTo>
                    <a:pt x="45" y="98"/>
                  </a:lnTo>
                  <a:lnTo>
                    <a:pt x="45" y="98"/>
                  </a:lnTo>
                  <a:close/>
                  <a:moveTo>
                    <a:pt x="69" y="135"/>
                  </a:moveTo>
                  <a:lnTo>
                    <a:pt x="69" y="135"/>
                  </a:lnTo>
                  <a:lnTo>
                    <a:pt x="144" y="151"/>
                  </a:lnTo>
                  <a:lnTo>
                    <a:pt x="192" y="161"/>
                  </a:lnTo>
                  <a:lnTo>
                    <a:pt x="192" y="161"/>
                  </a:lnTo>
                  <a:lnTo>
                    <a:pt x="195" y="161"/>
                  </a:lnTo>
                  <a:lnTo>
                    <a:pt x="195" y="161"/>
                  </a:lnTo>
                  <a:lnTo>
                    <a:pt x="208" y="153"/>
                  </a:lnTo>
                  <a:lnTo>
                    <a:pt x="235" y="137"/>
                  </a:lnTo>
                  <a:lnTo>
                    <a:pt x="268" y="116"/>
                  </a:lnTo>
                  <a:lnTo>
                    <a:pt x="284" y="105"/>
                  </a:lnTo>
                  <a:lnTo>
                    <a:pt x="296" y="95"/>
                  </a:lnTo>
                  <a:lnTo>
                    <a:pt x="296" y="95"/>
                  </a:lnTo>
                  <a:lnTo>
                    <a:pt x="311" y="82"/>
                  </a:lnTo>
                  <a:lnTo>
                    <a:pt x="327" y="70"/>
                  </a:lnTo>
                  <a:lnTo>
                    <a:pt x="345" y="59"/>
                  </a:lnTo>
                  <a:lnTo>
                    <a:pt x="361" y="49"/>
                  </a:lnTo>
                  <a:lnTo>
                    <a:pt x="361" y="49"/>
                  </a:lnTo>
                  <a:lnTo>
                    <a:pt x="363" y="50"/>
                  </a:lnTo>
                  <a:lnTo>
                    <a:pt x="363" y="50"/>
                  </a:lnTo>
                  <a:lnTo>
                    <a:pt x="377" y="53"/>
                  </a:lnTo>
                  <a:lnTo>
                    <a:pt x="377" y="53"/>
                  </a:lnTo>
                  <a:lnTo>
                    <a:pt x="357" y="63"/>
                  </a:lnTo>
                  <a:lnTo>
                    <a:pt x="357" y="63"/>
                  </a:lnTo>
                  <a:lnTo>
                    <a:pt x="324" y="84"/>
                  </a:lnTo>
                  <a:lnTo>
                    <a:pt x="275" y="118"/>
                  </a:lnTo>
                  <a:lnTo>
                    <a:pt x="201" y="170"/>
                  </a:lnTo>
                  <a:lnTo>
                    <a:pt x="201" y="170"/>
                  </a:lnTo>
                  <a:lnTo>
                    <a:pt x="168" y="164"/>
                  </a:lnTo>
                  <a:lnTo>
                    <a:pt x="142" y="158"/>
                  </a:lnTo>
                  <a:lnTo>
                    <a:pt x="114" y="152"/>
                  </a:lnTo>
                  <a:lnTo>
                    <a:pt x="114" y="152"/>
                  </a:lnTo>
                  <a:lnTo>
                    <a:pt x="88" y="145"/>
                  </a:lnTo>
                  <a:lnTo>
                    <a:pt x="61" y="139"/>
                  </a:lnTo>
                  <a:lnTo>
                    <a:pt x="17" y="130"/>
                  </a:lnTo>
                  <a:lnTo>
                    <a:pt x="17" y="130"/>
                  </a:lnTo>
                  <a:lnTo>
                    <a:pt x="26" y="126"/>
                  </a:lnTo>
                  <a:lnTo>
                    <a:pt x="26" y="126"/>
                  </a:lnTo>
                  <a:lnTo>
                    <a:pt x="69" y="135"/>
                  </a:lnTo>
                  <a:lnTo>
                    <a:pt x="69" y="135"/>
                  </a:lnTo>
                  <a:close/>
                  <a:moveTo>
                    <a:pt x="203" y="188"/>
                  </a:moveTo>
                  <a:lnTo>
                    <a:pt x="203" y="188"/>
                  </a:lnTo>
                  <a:lnTo>
                    <a:pt x="100" y="164"/>
                  </a:lnTo>
                  <a:lnTo>
                    <a:pt x="17" y="145"/>
                  </a:lnTo>
                  <a:lnTo>
                    <a:pt x="17" y="145"/>
                  </a:lnTo>
                  <a:lnTo>
                    <a:pt x="20" y="143"/>
                  </a:lnTo>
                  <a:lnTo>
                    <a:pt x="20" y="143"/>
                  </a:lnTo>
                  <a:lnTo>
                    <a:pt x="22" y="141"/>
                  </a:lnTo>
                  <a:lnTo>
                    <a:pt x="22" y="141"/>
                  </a:lnTo>
                  <a:lnTo>
                    <a:pt x="65" y="148"/>
                  </a:lnTo>
                  <a:lnTo>
                    <a:pt x="88" y="154"/>
                  </a:lnTo>
                  <a:lnTo>
                    <a:pt x="111" y="160"/>
                  </a:lnTo>
                  <a:lnTo>
                    <a:pt x="111" y="160"/>
                  </a:lnTo>
                  <a:lnTo>
                    <a:pt x="143" y="169"/>
                  </a:lnTo>
                  <a:lnTo>
                    <a:pt x="171" y="174"/>
                  </a:lnTo>
                  <a:lnTo>
                    <a:pt x="201" y="179"/>
                  </a:lnTo>
                  <a:lnTo>
                    <a:pt x="201" y="179"/>
                  </a:lnTo>
                  <a:lnTo>
                    <a:pt x="204" y="179"/>
                  </a:lnTo>
                  <a:lnTo>
                    <a:pt x="204" y="179"/>
                  </a:lnTo>
                  <a:lnTo>
                    <a:pt x="274" y="130"/>
                  </a:lnTo>
                  <a:lnTo>
                    <a:pt x="326" y="95"/>
                  </a:lnTo>
                  <a:lnTo>
                    <a:pt x="361" y="71"/>
                  </a:lnTo>
                  <a:lnTo>
                    <a:pt x="361" y="71"/>
                  </a:lnTo>
                  <a:lnTo>
                    <a:pt x="378" y="62"/>
                  </a:lnTo>
                  <a:lnTo>
                    <a:pt x="378" y="62"/>
                  </a:lnTo>
                  <a:lnTo>
                    <a:pt x="382" y="64"/>
                  </a:lnTo>
                  <a:lnTo>
                    <a:pt x="382" y="64"/>
                  </a:lnTo>
                  <a:lnTo>
                    <a:pt x="203" y="188"/>
                  </a:lnTo>
                  <a:lnTo>
                    <a:pt x="203"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4406" tIns="42203" rIns="84406" bIns="42203" numCol="1" anchor="t" anchorCtr="0" compatLnSpc="1">
              <a:prstTxWarp prst="textNoShape">
                <a:avLst/>
              </a:prstTxWarp>
            </a:bodyPr>
            <a:lstStyle/>
            <a:p>
              <a:endParaRPr lang="ja-JP" altLang="en-US" sz="1846" b="1" dirty="0">
                <a:latin typeface="Calibri" panose="020F0502020204030204" pitchFamily="34" charset="0"/>
                <a:cs typeface="Calibri" panose="020F0502020204030204" pitchFamily="34" charset="0"/>
              </a:endParaRPr>
            </a:p>
          </p:txBody>
        </p:sp>
      </p:grpSp>
      <p:grpSp>
        <p:nvGrpSpPr>
          <p:cNvPr id="166" name="グループ化 228"/>
          <p:cNvGrpSpPr/>
          <p:nvPr/>
        </p:nvGrpSpPr>
        <p:grpSpPr>
          <a:xfrm>
            <a:off x="2748650" y="3624376"/>
            <a:ext cx="1829118" cy="760890"/>
            <a:chOff x="1435720" y="5983136"/>
            <a:chExt cx="1119398" cy="602056"/>
          </a:xfrm>
        </p:grpSpPr>
        <p:pic>
          <p:nvPicPr>
            <p:cNvPr id="167" name="Picture 230" descr="1-02-[更新済み]"/>
            <p:cNvPicPr>
              <a:picLocks noChangeAspect="1" noChangeArrowheads="1"/>
            </p:cNvPicPr>
            <p:nvPr/>
          </p:nvPicPr>
          <p:blipFill>
            <a:blip r:embed="rId5" cstate="print"/>
            <a:srcRect/>
            <a:stretch>
              <a:fillRect/>
            </a:stretch>
          </p:blipFill>
          <p:spPr bwMode="gray">
            <a:xfrm>
              <a:off x="2077918" y="5993367"/>
              <a:ext cx="477200" cy="338618"/>
            </a:xfrm>
            <a:prstGeom prst="rect">
              <a:avLst/>
            </a:prstGeom>
            <a:noFill/>
            <a:ln w="9525">
              <a:noFill/>
              <a:miter lim="800000"/>
              <a:headEnd/>
              <a:tailEnd/>
            </a:ln>
          </p:spPr>
        </p:pic>
        <p:pic>
          <p:nvPicPr>
            <p:cNvPr id="168" name="Picture 230" descr="1-02-[更新済み]"/>
            <p:cNvPicPr>
              <a:picLocks noChangeAspect="1" noChangeArrowheads="1"/>
            </p:cNvPicPr>
            <p:nvPr/>
          </p:nvPicPr>
          <p:blipFill>
            <a:blip r:embed="rId5" cstate="print"/>
            <a:srcRect/>
            <a:stretch>
              <a:fillRect/>
            </a:stretch>
          </p:blipFill>
          <p:spPr bwMode="gray">
            <a:xfrm>
              <a:off x="1792571" y="6006621"/>
              <a:ext cx="451672" cy="338618"/>
            </a:xfrm>
            <a:prstGeom prst="rect">
              <a:avLst/>
            </a:prstGeom>
            <a:noFill/>
            <a:ln w="9525">
              <a:noFill/>
              <a:miter lim="800000"/>
              <a:headEnd/>
              <a:tailEnd/>
            </a:ln>
          </p:spPr>
        </p:pic>
        <p:pic>
          <p:nvPicPr>
            <p:cNvPr id="169" name="Picture 230" descr="1-02-[更新済み]"/>
            <p:cNvPicPr>
              <a:picLocks noChangeAspect="1" noChangeArrowheads="1"/>
            </p:cNvPicPr>
            <p:nvPr/>
          </p:nvPicPr>
          <p:blipFill>
            <a:blip r:embed="rId5" cstate="print"/>
            <a:srcRect/>
            <a:stretch>
              <a:fillRect/>
            </a:stretch>
          </p:blipFill>
          <p:spPr bwMode="gray">
            <a:xfrm>
              <a:off x="1435720" y="5983136"/>
              <a:ext cx="440443" cy="338618"/>
            </a:xfrm>
            <a:prstGeom prst="rect">
              <a:avLst/>
            </a:prstGeom>
            <a:noFill/>
            <a:ln w="9525">
              <a:noFill/>
              <a:miter lim="800000"/>
              <a:headEnd/>
              <a:tailEnd/>
            </a:ln>
          </p:spPr>
        </p:pic>
        <p:pic>
          <p:nvPicPr>
            <p:cNvPr id="170" name="Picture 230" descr="1-02-[更新済み]"/>
            <p:cNvPicPr>
              <a:picLocks noChangeAspect="1" noChangeArrowheads="1"/>
            </p:cNvPicPr>
            <p:nvPr/>
          </p:nvPicPr>
          <p:blipFill>
            <a:blip r:embed="rId5" cstate="print"/>
            <a:srcRect/>
            <a:stretch>
              <a:fillRect/>
            </a:stretch>
          </p:blipFill>
          <p:spPr bwMode="gray">
            <a:xfrm>
              <a:off x="1536311" y="6233080"/>
              <a:ext cx="470886" cy="338618"/>
            </a:xfrm>
            <a:prstGeom prst="rect">
              <a:avLst/>
            </a:prstGeom>
            <a:noFill/>
            <a:ln w="9525">
              <a:noFill/>
              <a:miter lim="800000"/>
              <a:headEnd/>
              <a:tailEnd/>
            </a:ln>
          </p:spPr>
        </p:pic>
        <p:pic>
          <p:nvPicPr>
            <p:cNvPr id="171" name="Picture 230" descr="1-02-[更新済み]"/>
            <p:cNvPicPr>
              <a:picLocks noChangeAspect="1" noChangeArrowheads="1"/>
            </p:cNvPicPr>
            <p:nvPr/>
          </p:nvPicPr>
          <p:blipFill>
            <a:blip r:embed="rId5" cstate="print"/>
            <a:srcRect/>
            <a:stretch>
              <a:fillRect/>
            </a:stretch>
          </p:blipFill>
          <p:spPr bwMode="gray">
            <a:xfrm>
              <a:off x="1925884" y="6246574"/>
              <a:ext cx="438164" cy="338618"/>
            </a:xfrm>
            <a:prstGeom prst="rect">
              <a:avLst/>
            </a:prstGeom>
            <a:noFill/>
            <a:ln w="9525">
              <a:noFill/>
              <a:miter lim="800000"/>
              <a:headEnd/>
              <a:tailEnd/>
            </a:ln>
          </p:spPr>
        </p:pic>
      </p:grpSp>
      <p:sp>
        <p:nvSpPr>
          <p:cNvPr id="172" name="Rectangle 316"/>
          <p:cNvSpPr>
            <a:spLocks noChangeArrowheads="1"/>
          </p:cNvSpPr>
          <p:nvPr/>
        </p:nvSpPr>
        <p:spPr bwMode="gray">
          <a:xfrm>
            <a:off x="6994483" y="3341865"/>
            <a:ext cx="692219" cy="508452"/>
          </a:xfrm>
          <a:prstGeom prst="rect">
            <a:avLst/>
          </a:prstGeom>
          <a:noFill/>
          <a:ln w="9525" algn="ctr">
            <a:noFill/>
            <a:miter lim="800000"/>
            <a:headEnd/>
            <a:tailEnd/>
          </a:ln>
          <a:scene3d>
            <a:camera prst="orthographicFront">
              <a:rot lat="0" lon="10799999" rev="0"/>
            </a:camera>
            <a:lightRig rig="threePt" dir="t"/>
          </a:scene3d>
        </p:spPr>
        <p:txBody>
          <a:bodyPr wrap="none" lIns="88414" tIns="44207" rIns="88414" bIns="44207" anchor="ctr"/>
          <a:lstStyle/>
          <a:p>
            <a:pPr algn="ctr"/>
            <a:endParaRPr lang="en-US" altLang="ja-JP" sz="969" b="1" dirty="0">
              <a:latin typeface="Calibri" panose="020F0502020204030204" pitchFamily="34" charset="0"/>
              <a:cs typeface="Calibri" panose="020F0502020204030204" pitchFamily="34" charset="0"/>
            </a:endParaRPr>
          </a:p>
        </p:txBody>
      </p:sp>
      <p:sp>
        <p:nvSpPr>
          <p:cNvPr id="173" name="Rectangle 316"/>
          <p:cNvSpPr>
            <a:spLocks noChangeArrowheads="1"/>
          </p:cNvSpPr>
          <p:nvPr/>
        </p:nvSpPr>
        <p:spPr bwMode="gray">
          <a:xfrm>
            <a:off x="7049228" y="5633443"/>
            <a:ext cx="1118527" cy="433876"/>
          </a:xfrm>
          <a:prstGeom prst="rect">
            <a:avLst/>
          </a:prstGeom>
          <a:noFill/>
          <a:ln w="9525" algn="ctr">
            <a:noFill/>
            <a:miter lim="800000"/>
            <a:headEnd/>
            <a:tailEnd/>
          </a:ln>
        </p:spPr>
        <p:txBody>
          <a:bodyPr wrap="none" lIns="88414" tIns="44207" rIns="88414" bIns="44207" anchor="ctr"/>
          <a:lstStyle/>
          <a:p>
            <a:pPr algn="ctr"/>
            <a:endParaRPr lang="en-US" altLang="ja-JP" sz="969" b="1" dirty="0">
              <a:latin typeface="Calibri" panose="020F0502020204030204" pitchFamily="34" charset="0"/>
              <a:cs typeface="Calibri" panose="020F0502020204030204" pitchFamily="34" charset="0"/>
            </a:endParaRPr>
          </a:p>
        </p:txBody>
      </p:sp>
      <p:sp>
        <p:nvSpPr>
          <p:cNvPr id="174" name="円/楕円 173"/>
          <p:cNvSpPr/>
          <p:nvPr/>
        </p:nvSpPr>
        <p:spPr>
          <a:xfrm>
            <a:off x="6310213" y="4814291"/>
            <a:ext cx="2596553" cy="113542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846" b="1" dirty="0">
              <a:latin typeface="Calibri" panose="020F0502020204030204" pitchFamily="34" charset="0"/>
              <a:cs typeface="Calibri" panose="020F0502020204030204" pitchFamily="34" charset="0"/>
            </a:endParaRPr>
          </a:p>
        </p:txBody>
      </p:sp>
      <p:sp>
        <p:nvSpPr>
          <p:cNvPr id="175" name="円/楕円 174"/>
          <p:cNvSpPr/>
          <p:nvPr/>
        </p:nvSpPr>
        <p:spPr>
          <a:xfrm>
            <a:off x="241098" y="4724083"/>
            <a:ext cx="2683128" cy="113542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846" b="1" dirty="0">
              <a:latin typeface="Calibri" panose="020F0502020204030204" pitchFamily="34" charset="0"/>
              <a:cs typeface="Calibri" panose="020F0502020204030204" pitchFamily="34" charset="0"/>
            </a:endParaRPr>
          </a:p>
        </p:txBody>
      </p:sp>
      <p:sp>
        <p:nvSpPr>
          <p:cNvPr id="176" name="テキスト ボックス 175"/>
          <p:cNvSpPr txBox="1"/>
          <p:nvPr/>
        </p:nvSpPr>
        <p:spPr>
          <a:xfrm>
            <a:off x="5064057" y="3139207"/>
            <a:ext cx="1625873" cy="319639"/>
          </a:xfrm>
          <a:prstGeom prst="rect">
            <a:avLst/>
          </a:prstGeom>
          <a:noFill/>
          <a:ln>
            <a:noFill/>
            <a:prstDash val="dash"/>
          </a:ln>
        </p:spPr>
        <p:txBody>
          <a:bodyPr wrap="square" rtlCol="0">
            <a:spAutoFit/>
          </a:bodyPr>
          <a:lstStyle/>
          <a:p>
            <a:pPr algn="ctr"/>
            <a:r>
              <a:rPr kumimoji="1" lang="en-US" altLang="ja-JP" sz="1477" b="1" dirty="0">
                <a:latin typeface="Calibri" panose="020F0502020204030204" pitchFamily="34" charset="0"/>
                <a:cs typeface="Calibri" panose="020F0502020204030204" pitchFamily="34" charset="0"/>
              </a:rPr>
              <a:t>Dedicated servers</a:t>
            </a:r>
            <a:endParaRPr kumimoji="1" lang="ja-JP" altLang="en-US" sz="1477" b="1" dirty="0">
              <a:latin typeface="Calibri" panose="020F0502020204030204" pitchFamily="34" charset="0"/>
              <a:cs typeface="Calibri" panose="020F0502020204030204" pitchFamily="34" charset="0"/>
            </a:endParaRPr>
          </a:p>
        </p:txBody>
      </p:sp>
      <p:cxnSp>
        <p:nvCxnSpPr>
          <p:cNvPr id="177" name="直線矢印コネクタ 176"/>
          <p:cNvCxnSpPr/>
          <p:nvPr/>
        </p:nvCxnSpPr>
        <p:spPr>
          <a:xfrm flipH="1" flipV="1">
            <a:off x="6039061" y="4451892"/>
            <a:ext cx="1868392" cy="67669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8" name="直線矢印コネクタ 177"/>
          <p:cNvCxnSpPr/>
          <p:nvPr/>
        </p:nvCxnSpPr>
        <p:spPr>
          <a:xfrm>
            <a:off x="5688375" y="4656895"/>
            <a:ext cx="1841775" cy="64267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7310504" y="4299349"/>
            <a:ext cx="1781383" cy="546945"/>
          </a:xfrm>
          <a:prstGeom prst="rect">
            <a:avLst/>
          </a:prstGeom>
          <a:noFill/>
        </p:spPr>
        <p:txBody>
          <a:bodyPr wrap="square" rtlCol="0">
            <a:spAutoFit/>
          </a:bodyPr>
          <a:lstStyle/>
          <a:p>
            <a:pPr algn="ctr"/>
            <a:r>
              <a:rPr lang="en-US" altLang="ja-JP" sz="1477" b="1" dirty="0">
                <a:latin typeface="Calibri" panose="020F0502020204030204" pitchFamily="34" charset="0"/>
                <a:cs typeface="Calibri" panose="020F0502020204030204" pitchFamily="34" charset="0"/>
              </a:rPr>
              <a:t>Operates virtual PCs </a:t>
            </a:r>
          </a:p>
          <a:p>
            <a:pPr algn="ctr"/>
            <a:r>
              <a:rPr lang="en-US" altLang="ja-JP" sz="1477" b="1" dirty="0">
                <a:latin typeface="Calibri" panose="020F0502020204030204" pitchFamily="34" charset="0"/>
                <a:cs typeface="Calibri" panose="020F0502020204030204" pitchFamily="34" charset="0"/>
              </a:rPr>
              <a:t>by remote control</a:t>
            </a:r>
            <a:endParaRPr lang="ja-JP" altLang="en-US" sz="1477" b="1" dirty="0">
              <a:latin typeface="Calibri" panose="020F0502020204030204" pitchFamily="34" charset="0"/>
              <a:cs typeface="Calibri" panose="020F0502020204030204" pitchFamily="34" charset="0"/>
            </a:endParaRPr>
          </a:p>
        </p:txBody>
      </p:sp>
      <p:sp>
        <p:nvSpPr>
          <p:cNvPr id="180" name="テキスト ボックス 179"/>
          <p:cNvSpPr txBox="1"/>
          <p:nvPr/>
        </p:nvSpPr>
        <p:spPr>
          <a:xfrm>
            <a:off x="3115772" y="4897195"/>
            <a:ext cx="3362737" cy="319639"/>
          </a:xfrm>
          <a:prstGeom prst="rect">
            <a:avLst/>
          </a:prstGeom>
          <a:noFill/>
        </p:spPr>
        <p:txBody>
          <a:bodyPr wrap="square" rtlCol="0">
            <a:spAutoFit/>
          </a:bodyPr>
          <a:lstStyle/>
          <a:p>
            <a:pPr algn="ctr"/>
            <a:r>
              <a:rPr lang="en-US" altLang="ja-JP" sz="1477" b="1" dirty="0">
                <a:latin typeface="Calibri" panose="020F0502020204030204" pitchFamily="34" charset="0"/>
                <a:cs typeface="Calibri" panose="020F0502020204030204" pitchFamily="34" charset="0"/>
              </a:rPr>
              <a:t>Displays the tabulated/analysis results.</a:t>
            </a:r>
            <a:endParaRPr lang="ja-JP" altLang="en-US" sz="1477" b="1" dirty="0">
              <a:latin typeface="Calibri" panose="020F0502020204030204" pitchFamily="34" charset="0"/>
              <a:cs typeface="Calibri" panose="020F0502020204030204" pitchFamily="34" charset="0"/>
            </a:endParaRPr>
          </a:p>
        </p:txBody>
      </p:sp>
      <p:sp>
        <p:nvSpPr>
          <p:cNvPr id="181" name="円/楕円 180"/>
          <p:cNvSpPr/>
          <p:nvPr/>
        </p:nvSpPr>
        <p:spPr>
          <a:xfrm>
            <a:off x="6571219" y="3163024"/>
            <a:ext cx="958931" cy="52928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846" b="1" dirty="0">
              <a:latin typeface="Calibri" panose="020F0502020204030204" pitchFamily="34" charset="0"/>
              <a:cs typeface="Calibri" panose="020F0502020204030204" pitchFamily="34" charset="0"/>
            </a:endParaRPr>
          </a:p>
        </p:txBody>
      </p:sp>
      <p:sp>
        <p:nvSpPr>
          <p:cNvPr id="184" name="Rectangle 316"/>
          <p:cNvSpPr>
            <a:spLocks noChangeArrowheads="1"/>
          </p:cNvSpPr>
          <p:nvPr/>
        </p:nvSpPr>
        <p:spPr bwMode="gray">
          <a:xfrm>
            <a:off x="-65204" y="5695424"/>
            <a:ext cx="1118527" cy="393882"/>
          </a:xfrm>
          <a:prstGeom prst="rect">
            <a:avLst/>
          </a:prstGeom>
          <a:noFill/>
          <a:ln w="9525" algn="ctr">
            <a:noFill/>
            <a:miter lim="800000"/>
            <a:headEnd/>
            <a:tailEnd/>
          </a:ln>
        </p:spPr>
        <p:txBody>
          <a:bodyPr wrap="square" lIns="88414" tIns="44207" rIns="88414" bIns="44207" anchor="ctr"/>
          <a:lstStyle/>
          <a:p>
            <a:pPr algn="ctr"/>
            <a:r>
              <a:rPr lang="en-US" altLang="ja-JP" sz="1477" b="1" dirty="0">
                <a:latin typeface="Calibri" panose="020F0502020204030204" pitchFamily="34" charset="0"/>
                <a:cs typeface="Calibri" panose="020F0502020204030204" pitchFamily="34" charset="0"/>
              </a:rPr>
              <a:t>Monitoring camera</a:t>
            </a:r>
          </a:p>
        </p:txBody>
      </p:sp>
      <p:sp>
        <p:nvSpPr>
          <p:cNvPr id="185" name="正方形/長方形 184"/>
          <p:cNvSpPr/>
          <p:nvPr/>
        </p:nvSpPr>
        <p:spPr>
          <a:xfrm>
            <a:off x="3230529" y="4429784"/>
            <a:ext cx="2684814" cy="262829"/>
          </a:xfrm>
          <a:prstGeom prst="rect">
            <a:avLst/>
          </a:prstGeom>
        </p:spPr>
        <p:txBody>
          <a:bodyPr wrap="square">
            <a:spAutoFit/>
          </a:bodyPr>
          <a:lstStyle/>
          <a:p>
            <a:pPr algn="ctr"/>
            <a:r>
              <a:rPr lang="en-US" altLang="ja-JP" sz="1108" b="1" dirty="0">
                <a:latin typeface="Calibri" panose="020F0502020204030204" pitchFamily="34" charset="0"/>
                <a:cs typeface="Calibri" panose="020F0502020204030204" pitchFamily="34" charset="0"/>
              </a:rPr>
              <a:t>(Central-data-management facilities)</a:t>
            </a:r>
            <a:endParaRPr lang="ja-JP" altLang="en-US" sz="1108" b="1" dirty="0">
              <a:latin typeface="Calibri" panose="020F0502020204030204" pitchFamily="34" charset="0"/>
              <a:cs typeface="Calibri" panose="020F0502020204030204" pitchFamily="34" charset="0"/>
            </a:endParaRPr>
          </a:p>
        </p:txBody>
      </p:sp>
      <p:sp>
        <p:nvSpPr>
          <p:cNvPr id="189" name="角丸四角形 188"/>
          <p:cNvSpPr/>
          <p:nvPr/>
        </p:nvSpPr>
        <p:spPr>
          <a:xfrm>
            <a:off x="4970814" y="1113793"/>
            <a:ext cx="2432754" cy="1044685"/>
          </a:xfrm>
          <a:prstGeom prst="roundRect">
            <a:avLst/>
          </a:prstGeom>
        </p:spPr>
        <p:style>
          <a:lnRef idx="3">
            <a:schemeClr val="lt1"/>
          </a:lnRef>
          <a:fillRef idx="1">
            <a:schemeClr val="accent2"/>
          </a:fillRef>
          <a:effectRef idx="1">
            <a:schemeClr val="accent2"/>
          </a:effectRef>
          <a:fontRef idx="minor">
            <a:schemeClr val="lt1"/>
          </a:fontRef>
        </p:style>
        <p:txBody>
          <a:bodyPr wrap="square" rtlCol="0" anchor="ctr"/>
          <a:lstStyle/>
          <a:p>
            <a:pPr lvl="0" algn="ctr">
              <a:defRPr/>
            </a:pPr>
            <a:r>
              <a:rPr lang="en-US" altLang="zh-TW" sz="1662" b="1" kern="0" dirty="0">
                <a:solidFill>
                  <a:prstClr val="white"/>
                </a:solidFill>
                <a:latin typeface="Calibri" panose="020F0502020204030204" pitchFamily="34" charset="0"/>
                <a:cs typeface="Calibri" panose="020F0502020204030204" pitchFamily="34" charset="0"/>
              </a:rPr>
              <a:t>National government offices and ministries</a:t>
            </a:r>
          </a:p>
          <a:p>
            <a:pPr lvl="0" algn="ctr">
              <a:defRPr/>
            </a:pPr>
            <a:r>
              <a:rPr lang="en-US" altLang="zh-TW" sz="1292" b="1" kern="0" dirty="0">
                <a:solidFill>
                  <a:prstClr val="white"/>
                </a:solidFill>
                <a:latin typeface="Calibri" panose="020F0502020204030204" pitchFamily="34" charset="0"/>
                <a:cs typeface="Calibri" panose="020F0502020204030204" pitchFamily="34" charset="0"/>
              </a:rPr>
              <a:t>(survey conductors, such as SBJ)</a:t>
            </a:r>
            <a:endParaRPr lang="zh-TW" altLang="en-US" sz="1292" b="1" kern="0" dirty="0">
              <a:solidFill>
                <a:prstClr val="white"/>
              </a:solidFill>
              <a:latin typeface="Calibri" panose="020F0502020204030204" pitchFamily="34" charset="0"/>
              <a:cs typeface="Calibri" panose="020F0502020204030204" pitchFamily="34" charset="0"/>
            </a:endParaRPr>
          </a:p>
        </p:txBody>
      </p:sp>
      <p:pic>
        <p:nvPicPr>
          <p:cNvPr id="190" name="図 189"/>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41122" y="2788236"/>
            <a:ext cx="979615" cy="756976"/>
          </a:xfrm>
          <a:prstGeom prst="rect">
            <a:avLst/>
          </a:prstGeom>
        </p:spPr>
      </p:pic>
      <p:sp>
        <p:nvSpPr>
          <p:cNvPr id="191" name="Rectangle 316"/>
          <p:cNvSpPr>
            <a:spLocks noChangeArrowheads="1"/>
          </p:cNvSpPr>
          <p:nvPr/>
        </p:nvSpPr>
        <p:spPr bwMode="gray">
          <a:xfrm>
            <a:off x="1916279" y="5031584"/>
            <a:ext cx="1118527" cy="287114"/>
          </a:xfrm>
          <a:prstGeom prst="rect">
            <a:avLst/>
          </a:prstGeom>
          <a:noFill/>
          <a:ln w="9525" algn="ctr">
            <a:noFill/>
            <a:miter lim="800000"/>
            <a:headEnd/>
            <a:tailEnd/>
          </a:ln>
        </p:spPr>
        <p:txBody>
          <a:bodyPr wrap="square" lIns="88414" tIns="44207" rIns="88414" bIns="44207" anchor="ctr"/>
          <a:lstStyle/>
          <a:p>
            <a:pPr algn="ctr"/>
            <a:r>
              <a:rPr lang="en-US" altLang="ja-JP" sz="1477" b="1" dirty="0">
                <a:latin typeface="Calibri" panose="020F0502020204030204" pitchFamily="34" charset="0"/>
                <a:cs typeface="Calibri" panose="020F0502020204030204" pitchFamily="34" charset="0"/>
              </a:rPr>
              <a:t>Users</a:t>
            </a:r>
          </a:p>
        </p:txBody>
      </p:sp>
      <p:sp>
        <p:nvSpPr>
          <p:cNvPr id="192" name="Rectangle 316"/>
          <p:cNvSpPr>
            <a:spLocks noChangeArrowheads="1"/>
          </p:cNvSpPr>
          <p:nvPr/>
        </p:nvSpPr>
        <p:spPr bwMode="gray">
          <a:xfrm>
            <a:off x="784677" y="5985492"/>
            <a:ext cx="1595970" cy="287114"/>
          </a:xfrm>
          <a:prstGeom prst="rect">
            <a:avLst/>
          </a:prstGeom>
          <a:noFill/>
          <a:ln w="9525" algn="ctr">
            <a:noFill/>
            <a:miter lim="800000"/>
            <a:headEnd/>
            <a:tailEnd/>
          </a:ln>
        </p:spPr>
        <p:txBody>
          <a:bodyPr wrap="square" lIns="88414" tIns="44207" rIns="88414" bIns="44207" anchor="ctr"/>
          <a:lstStyle/>
          <a:p>
            <a:pPr algn="ctr"/>
            <a:r>
              <a:rPr lang="en-US" altLang="ja-JP" sz="1477" b="1" dirty="0">
                <a:latin typeface="Calibri" panose="020F0502020204030204" pitchFamily="34" charset="0"/>
                <a:cs typeface="Calibri" panose="020F0502020204030204" pitchFamily="34" charset="0"/>
              </a:rPr>
              <a:t>On-site facilities</a:t>
            </a:r>
          </a:p>
        </p:txBody>
      </p:sp>
      <p:sp>
        <p:nvSpPr>
          <p:cNvPr id="193" name="雲形吹き出し 192"/>
          <p:cNvSpPr/>
          <p:nvPr/>
        </p:nvSpPr>
        <p:spPr>
          <a:xfrm>
            <a:off x="419682" y="1422668"/>
            <a:ext cx="4308793" cy="1382537"/>
          </a:xfrm>
          <a:prstGeom prst="cloudCallout">
            <a:avLst>
              <a:gd name="adj1" fmla="val 29891"/>
              <a:gd name="adj2" fmla="val 82731"/>
            </a:avLst>
          </a:prstGeom>
        </p:spPr>
        <p:style>
          <a:lnRef idx="2">
            <a:schemeClr val="accent3"/>
          </a:lnRef>
          <a:fillRef idx="1">
            <a:schemeClr val="lt1"/>
          </a:fillRef>
          <a:effectRef idx="0">
            <a:schemeClr val="accent3"/>
          </a:effectRef>
          <a:fontRef idx="minor">
            <a:schemeClr val="dk1"/>
          </a:fontRef>
        </p:style>
        <p:txBody>
          <a:bodyPr wrap="square" rtlCol="0" anchor="ctr"/>
          <a:lstStyle/>
          <a:p>
            <a:pPr marL="214318" indent="-214318">
              <a:buFont typeface="Wingdings" panose="05000000000000000000" pitchFamily="2" charset="2"/>
              <a:buChar char="u"/>
            </a:pPr>
            <a:endParaRPr lang="en-US" altLang="ja-JP" sz="1292" b="1" dirty="0">
              <a:latin typeface="Calibri" panose="020F0502020204030204" pitchFamily="34" charset="0"/>
            </a:endParaRPr>
          </a:p>
        </p:txBody>
      </p:sp>
      <p:pic>
        <p:nvPicPr>
          <p:cNvPr id="195" name="Picture 10" descr="オフィスビル"/>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388708" y="5232948"/>
            <a:ext cx="842049" cy="713831"/>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4" descr="http://www.clker.com/cliparts/a/a/4/b/12344034822077289736buggi_build.svg.hi.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7860" y="4557587"/>
            <a:ext cx="528427" cy="860500"/>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http://www.clipartheaven.com/clipart/business_&amp;_office/cartoons_(n_-_z)/office_building_1.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40370" y="2856114"/>
            <a:ext cx="631282" cy="711159"/>
          </a:xfrm>
          <a:prstGeom prst="rect">
            <a:avLst/>
          </a:prstGeom>
          <a:noFill/>
          <a:extLst>
            <a:ext uri="{909E8E84-426E-40DD-AFC4-6F175D3DCCD1}">
              <a14:hiddenFill xmlns:a14="http://schemas.microsoft.com/office/drawing/2010/main">
                <a:solidFill>
                  <a:srgbClr val="FFFFFF"/>
                </a:solidFill>
              </a14:hiddenFill>
            </a:ext>
          </a:extLst>
        </p:spPr>
      </p:pic>
      <p:sp>
        <p:nvSpPr>
          <p:cNvPr id="198" name="Rectangle 316"/>
          <p:cNvSpPr>
            <a:spLocks noChangeArrowheads="1"/>
          </p:cNvSpPr>
          <p:nvPr/>
        </p:nvSpPr>
        <p:spPr bwMode="gray">
          <a:xfrm>
            <a:off x="6732165" y="5992009"/>
            <a:ext cx="1595970" cy="287114"/>
          </a:xfrm>
          <a:prstGeom prst="rect">
            <a:avLst/>
          </a:prstGeom>
          <a:noFill/>
          <a:ln w="9525" algn="ctr">
            <a:noFill/>
            <a:miter lim="800000"/>
            <a:headEnd/>
            <a:tailEnd/>
          </a:ln>
        </p:spPr>
        <p:txBody>
          <a:bodyPr wrap="square" lIns="88414" tIns="44207" rIns="88414" bIns="44207" anchor="ctr"/>
          <a:lstStyle/>
          <a:p>
            <a:pPr algn="ctr"/>
            <a:r>
              <a:rPr lang="en-US" altLang="ja-JP" sz="1477" b="1" dirty="0">
                <a:latin typeface="Calibri" panose="020F0502020204030204" pitchFamily="34" charset="0"/>
                <a:cs typeface="Calibri" panose="020F0502020204030204" pitchFamily="34" charset="0"/>
              </a:rPr>
              <a:t>On-site facilities</a:t>
            </a:r>
          </a:p>
        </p:txBody>
      </p:sp>
      <p:sp>
        <p:nvSpPr>
          <p:cNvPr id="199" name="Rectangle 316"/>
          <p:cNvSpPr>
            <a:spLocks noChangeArrowheads="1"/>
          </p:cNvSpPr>
          <p:nvPr/>
        </p:nvSpPr>
        <p:spPr bwMode="gray">
          <a:xfrm>
            <a:off x="7385512" y="3020800"/>
            <a:ext cx="1595970" cy="287114"/>
          </a:xfrm>
          <a:prstGeom prst="rect">
            <a:avLst/>
          </a:prstGeom>
          <a:noFill/>
          <a:ln w="9525" algn="ctr">
            <a:noFill/>
            <a:miter lim="800000"/>
            <a:headEnd/>
            <a:tailEnd/>
          </a:ln>
        </p:spPr>
        <p:txBody>
          <a:bodyPr wrap="square" lIns="88414" tIns="44207" rIns="88414" bIns="44207" anchor="ctr"/>
          <a:lstStyle/>
          <a:p>
            <a:pPr algn="ctr"/>
            <a:r>
              <a:rPr lang="en-US" altLang="ja-JP" sz="1477" b="1" dirty="0">
                <a:latin typeface="Calibri" panose="020F0502020204030204" pitchFamily="34" charset="0"/>
                <a:cs typeface="Calibri" panose="020F0502020204030204" pitchFamily="34" charset="0"/>
              </a:rPr>
              <a:t>On-site facilities</a:t>
            </a:r>
          </a:p>
        </p:txBody>
      </p:sp>
      <p:sp>
        <p:nvSpPr>
          <p:cNvPr id="200" name="Rectangle 316"/>
          <p:cNvSpPr>
            <a:spLocks noChangeArrowheads="1"/>
          </p:cNvSpPr>
          <p:nvPr/>
        </p:nvSpPr>
        <p:spPr bwMode="gray">
          <a:xfrm>
            <a:off x="335574" y="3248922"/>
            <a:ext cx="1595970" cy="261013"/>
          </a:xfrm>
          <a:prstGeom prst="rect">
            <a:avLst/>
          </a:prstGeom>
          <a:noFill/>
          <a:ln w="9525" algn="ctr">
            <a:noFill/>
            <a:miter lim="800000"/>
            <a:headEnd/>
            <a:tailEnd/>
          </a:ln>
        </p:spPr>
        <p:txBody>
          <a:bodyPr wrap="square" lIns="88414" tIns="44207" rIns="88414" bIns="44207" anchor="ctr"/>
          <a:lstStyle/>
          <a:p>
            <a:pPr algn="ctr"/>
            <a:r>
              <a:rPr lang="en-US" altLang="ja-JP" sz="1477" b="1" dirty="0">
                <a:latin typeface="Calibri" panose="020F0502020204030204" pitchFamily="34" charset="0"/>
                <a:cs typeface="Calibri" panose="020F0502020204030204" pitchFamily="34" charset="0"/>
              </a:rPr>
              <a:t>On-site facilities</a:t>
            </a:r>
          </a:p>
        </p:txBody>
      </p:sp>
      <p:sp>
        <p:nvSpPr>
          <p:cNvPr id="201" name="円形吹き出し 200"/>
          <p:cNvSpPr/>
          <p:nvPr/>
        </p:nvSpPr>
        <p:spPr>
          <a:xfrm>
            <a:off x="7419655" y="867039"/>
            <a:ext cx="1657547" cy="1165066"/>
          </a:xfrm>
          <a:prstGeom prst="wedgeEllipseCallout">
            <a:avLst>
              <a:gd name="adj1" fmla="val -66074"/>
              <a:gd name="adj2" fmla="val 18299"/>
            </a:avLst>
          </a:prstGeom>
        </p:spPr>
        <p:style>
          <a:lnRef idx="2">
            <a:schemeClr val="accent1"/>
          </a:lnRef>
          <a:fillRef idx="1">
            <a:schemeClr val="lt1"/>
          </a:fillRef>
          <a:effectRef idx="0">
            <a:schemeClr val="accent1"/>
          </a:effectRef>
          <a:fontRef idx="minor">
            <a:schemeClr val="dk1"/>
          </a:fontRef>
        </p:style>
        <p:txBody>
          <a:bodyPr wrap="square" rtlCol="0" anchor="ctr"/>
          <a:lstStyle/>
          <a:p>
            <a:pPr algn="ctr"/>
            <a:r>
              <a:rPr lang="en-US" altLang="ja-JP" sz="1292" b="1" dirty="0">
                <a:solidFill>
                  <a:schemeClr val="tx1"/>
                </a:solidFill>
                <a:latin typeface="Calibri" panose="020F0502020204030204" pitchFamily="34" charset="0"/>
                <a:cs typeface="Calibri" panose="020F0502020204030204" pitchFamily="34" charset="0"/>
              </a:rPr>
              <a:t>Decides on permission for application for use and taking data</a:t>
            </a:r>
          </a:p>
        </p:txBody>
      </p:sp>
      <p:sp>
        <p:nvSpPr>
          <p:cNvPr id="202" name="上下矢印 201"/>
          <p:cNvSpPr/>
          <p:nvPr/>
        </p:nvSpPr>
        <p:spPr>
          <a:xfrm rot="2255834">
            <a:off x="4803805" y="2165266"/>
            <a:ext cx="642465" cy="1186603"/>
          </a:xfrm>
          <a:prstGeom prst="upDownArrow">
            <a:avLst>
              <a:gd name="adj1" fmla="val 52132"/>
              <a:gd name="adj2" fmla="val 44837"/>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662" b="1" dirty="0">
              <a:latin typeface="Calibri" panose="020F0502020204030204" pitchFamily="34" charset="0"/>
              <a:cs typeface="Calibri" panose="020F0502020204030204" pitchFamily="34" charset="0"/>
            </a:endParaRPr>
          </a:p>
        </p:txBody>
      </p:sp>
      <p:sp>
        <p:nvSpPr>
          <p:cNvPr id="203" name="テキスト ボックス 202"/>
          <p:cNvSpPr txBox="1"/>
          <p:nvPr/>
        </p:nvSpPr>
        <p:spPr>
          <a:xfrm>
            <a:off x="5490218" y="2175167"/>
            <a:ext cx="3575702" cy="688843"/>
          </a:xfrm>
          <a:prstGeom prst="rect">
            <a:avLst/>
          </a:prstGeom>
          <a:noFill/>
        </p:spPr>
        <p:txBody>
          <a:bodyPr wrap="square" rtlCol="0">
            <a:spAutoFit/>
          </a:bodyPr>
          <a:lstStyle/>
          <a:p>
            <a:pPr marL="214318" indent="-214318">
              <a:buFont typeface="Wingdings" panose="05000000000000000000" pitchFamily="2" charset="2"/>
              <a:buChar char="u"/>
            </a:pPr>
            <a:r>
              <a:rPr lang="en-US" altLang="ja-JP" sz="1292" b="1" dirty="0">
                <a:latin typeface="Calibri" panose="020F0502020204030204" pitchFamily="34" charset="0"/>
                <a:cs typeface="Calibri" panose="020F0502020204030204" pitchFamily="34" charset="0"/>
              </a:rPr>
              <a:t>Registration for  the questionnaire information.</a:t>
            </a:r>
          </a:p>
          <a:p>
            <a:pPr marL="214318" indent="-214318">
              <a:buFont typeface="Wingdings" panose="05000000000000000000" pitchFamily="2" charset="2"/>
              <a:buChar char="u"/>
            </a:pPr>
            <a:r>
              <a:rPr lang="en-US" altLang="ja-JP" sz="1292" b="1" dirty="0">
                <a:latin typeface="Calibri" panose="020F0502020204030204" pitchFamily="34" charset="0"/>
                <a:cs typeface="Calibri" panose="020F0502020204030204" pitchFamily="34" charset="0"/>
              </a:rPr>
              <a:t>Entrusts necessary related business, such as service counter, to NSTAC.</a:t>
            </a:r>
            <a:endParaRPr lang="ja-JP" altLang="en-US" sz="1292" b="1" dirty="0">
              <a:latin typeface="Calibri" panose="020F0502020204030204" pitchFamily="34" charset="0"/>
              <a:cs typeface="Calibri" panose="020F0502020204030204" pitchFamily="34" charset="0"/>
            </a:endParaRPr>
          </a:p>
        </p:txBody>
      </p:sp>
      <p:sp>
        <p:nvSpPr>
          <p:cNvPr id="204" name="雲 203"/>
          <p:cNvSpPr/>
          <p:nvPr/>
        </p:nvSpPr>
        <p:spPr>
          <a:xfrm>
            <a:off x="489766" y="3795516"/>
            <a:ext cx="2176178" cy="685278"/>
          </a:xfrm>
          <a:prstGeom prst="cloud">
            <a:avLst/>
          </a:prstGeom>
          <a:ln/>
        </p:spPr>
        <p:style>
          <a:lnRef idx="1">
            <a:schemeClr val="accent6"/>
          </a:lnRef>
          <a:fillRef idx="2">
            <a:schemeClr val="accent6"/>
          </a:fillRef>
          <a:effectRef idx="1">
            <a:schemeClr val="accent6"/>
          </a:effectRef>
          <a:fontRef idx="minor">
            <a:schemeClr val="dk1"/>
          </a:fontRef>
        </p:style>
        <p:txBody>
          <a:bodyPr wrap="square" lIns="0" tIns="0" rIns="0" bIns="0" rtlCol="0" anchor="t"/>
          <a:lstStyle/>
          <a:p>
            <a:pPr algn="ctr"/>
            <a:r>
              <a:rPr lang="en-US" altLang="ja-JP" sz="1662" b="1" dirty="0">
                <a:solidFill>
                  <a:schemeClr val="tx1"/>
                </a:solidFill>
                <a:latin typeface="Calibri" panose="020F0502020204030204" pitchFamily="34" charset="0"/>
                <a:cs typeface="Calibri" panose="020F0502020204030204" pitchFamily="34" charset="0"/>
              </a:rPr>
              <a:t>SINET</a:t>
            </a:r>
          </a:p>
          <a:p>
            <a:pPr algn="ctr"/>
            <a:r>
              <a:rPr lang="en-US" altLang="ja-JP" sz="1108" b="1" dirty="0">
                <a:solidFill>
                  <a:schemeClr val="tx1"/>
                </a:solidFill>
                <a:latin typeface="Calibri" panose="020F0502020204030204" pitchFamily="34" charset="0"/>
                <a:cs typeface="Calibri" panose="020F0502020204030204" pitchFamily="34" charset="0"/>
              </a:rPr>
              <a:t>(Uses the VPN service)</a:t>
            </a:r>
          </a:p>
        </p:txBody>
      </p:sp>
      <p:sp>
        <p:nvSpPr>
          <p:cNvPr id="205" name="Rectangle 316"/>
          <p:cNvSpPr>
            <a:spLocks noChangeArrowheads="1"/>
          </p:cNvSpPr>
          <p:nvPr/>
        </p:nvSpPr>
        <p:spPr bwMode="gray">
          <a:xfrm>
            <a:off x="2161290" y="4276340"/>
            <a:ext cx="1307052" cy="250836"/>
          </a:xfrm>
          <a:prstGeom prst="rect">
            <a:avLst/>
          </a:prstGeom>
          <a:noFill/>
          <a:ln w="9525" algn="ctr">
            <a:noFill/>
            <a:miter lim="800000"/>
            <a:headEnd/>
            <a:tailEnd/>
          </a:ln>
        </p:spPr>
        <p:txBody>
          <a:bodyPr wrap="square" lIns="88414" tIns="44207" rIns="88414" bIns="44207" anchor="ctr"/>
          <a:lstStyle/>
          <a:p>
            <a:pPr algn="ctr"/>
            <a:r>
              <a:rPr lang="en-US" altLang="ja-JP" sz="1477" b="1" dirty="0">
                <a:latin typeface="Calibri" panose="020F0502020204030204" pitchFamily="34" charset="0"/>
                <a:cs typeface="Calibri" panose="020F0502020204030204" pitchFamily="34" charset="0"/>
              </a:rPr>
              <a:t>Administrator</a:t>
            </a:r>
            <a:endParaRPr lang="ja-JP" altLang="en-US" sz="1477" b="1" dirty="0">
              <a:latin typeface="Calibri" panose="020F0502020204030204" pitchFamily="34" charset="0"/>
              <a:cs typeface="Calibri" panose="020F0502020204030204" pitchFamily="34" charset="0"/>
            </a:endParaRPr>
          </a:p>
        </p:txBody>
      </p:sp>
      <p:sp>
        <p:nvSpPr>
          <p:cNvPr id="206" name="角丸四角形 205"/>
          <p:cNvSpPr/>
          <p:nvPr/>
        </p:nvSpPr>
        <p:spPr>
          <a:xfrm>
            <a:off x="113384" y="908180"/>
            <a:ext cx="4755570" cy="404576"/>
          </a:xfrm>
          <a:prstGeom prst="roundRect">
            <a:avLst/>
          </a:prstGeom>
          <a:solidFill>
            <a:schemeClr val="accent1">
              <a:lumMod val="40000"/>
              <a:lumOff val="60000"/>
            </a:schemeClr>
          </a:solidFill>
          <a:ln>
            <a:solidFill>
              <a:schemeClr val="accent1">
                <a:lumMod val="40000"/>
                <a:lumOff val="60000"/>
              </a:schemeClr>
            </a:solidFill>
          </a:ln>
        </p:spPr>
        <p:style>
          <a:lnRef idx="1">
            <a:schemeClr val="accent4"/>
          </a:lnRef>
          <a:fillRef idx="2">
            <a:schemeClr val="accent4"/>
          </a:fillRef>
          <a:effectRef idx="1">
            <a:schemeClr val="accent4"/>
          </a:effectRef>
          <a:fontRef idx="minor">
            <a:schemeClr val="dk1"/>
          </a:fontRef>
        </p:style>
        <p:txBody>
          <a:bodyPr wrap="square" rtlCol="0" anchor="ctr"/>
          <a:lstStyle/>
          <a:p>
            <a:pPr algn="ctr"/>
            <a:r>
              <a:rPr lang="en-US" altLang="ja-JP" sz="1477" b="1" dirty="0">
                <a:solidFill>
                  <a:schemeClr val="tx1"/>
                </a:solidFill>
                <a:latin typeface="Calibri" panose="020F0502020204030204" pitchFamily="34" charset="0"/>
                <a:cs typeface="Calibri" panose="020F0502020204030204" pitchFamily="34" charset="0"/>
              </a:rPr>
              <a:t>Conceptual Diagram of on-site use utilizing remote access</a:t>
            </a:r>
            <a:endParaRPr lang="ja-JP" altLang="en-US" sz="1477" b="1" dirty="0">
              <a:solidFill>
                <a:schemeClr val="tx1"/>
              </a:solidFill>
              <a:latin typeface="Calibri" panose="020F0502020204030204" pitchFamily="34" charset="0"/>
              <a:cs typeface="Calibri" panose="020F0502020204030204" pitchFamily="34" charset="0"/>
            </a:endParaRPr>
          </a:p>
        </p:txBody>
      </p:sp>
      <p:sp>
        <p:nvSpPr>
          <p:cNvPr id="194" name="object 413"/>
          <p:cNvSpPr/>
          <p:nvPr/>
        </p:nvSpPr>
        <p:spPr>
          <a:xfrm>
            <a:off x="430061" y="5220430"/>
            <a:ext cx="483261" cy="387229"/>
          </a:xfrm>
          <a:prstGeom prst="rect">
            <a:avLst/>
          </a:prstGeom>
          <a:blipFill>
            <a:blip r:embed="rId10" cstate="print"/>
            <a:stretch>
              <a:fillRect/>
            </a:stretch>
          </a:blipFill>
        </p:spPr>
        <p:txBody>
          <a:bodyPr wrap="square" lIns="0" tIns="0" rIns="0" bIns="0" rtlCol="0"/>
          <a:lstStyle/>
          <a:p>
            <a:pPr defTabSz="206125">
              <a:defRPr/>
            </a:pPr>
            <a:endParaRPr sz="391" b="1" kern="0" dirty="0">
              <a:solidFill>
                <a:prstClr val="black"/>
              </a:solidFill>
              <a:latin typeface="Calibri" panose="020F0502020204030204" pitchFamily="34" charset="0"/>
              <a:cs typeface="Calibri" panose="020F0502020204030204" pitchFamily="34" charset="0"/>
            </a:endParaRPr>
          </a:p>
        </p:txBody>
      </p:sp>
      <p:sp>
        <p:nvSpPr>
          <p:cNvPr id="207" name="object 413"/>
          <p:cNvSpPr/>
          <p:nvPr/>
        </p:nvSpPr>
        <p:spPr>
          <a:xfrm>
            <a:off x="7304474" y="5551629"/>
            <a:ext cx="483261" cy="387229"/>
          </a:xfrm>
          <a:prstGeom prst="rect">
            <a:avLst/>
          </a:prstGeom>
          <a:blipFill>
            <a:blip r:embed="rId10" cstate="print"/>
            <a:stretch>
              <a:fillRect/>
            </a:stretch>
          </a:blipFill>
        </p:spPr>
        <p:txBody>
          <a:bodyPr wrap="square" lIns="0" tIns="0" rIns="0" bIns="0" rtlCol="0"/>
          <a:lstStyle/>
          <a:p>
            <a:pPr defTabSz="206125">
              <a:defRPr/>
            </a:pPr>
            <a:endParaRPr sz="391" b="1" kern="0" dirty="0">
              <a:solidFill>
                <a:prstClr val="black"/>
              </a:solidFill>
              <a:latin typeface="Calibri" panose="020F0502020204030204" pitchFamily="34" charset="0"/>
              <a:cs typeface="Calibri" panose="020F0502020204030204" pitchFamily="34" charset="0"/>
            </a:endParaRPr>
          </a:p>
        </p:txBody>
      </p:sp>
      <p:sp>
        <p:nvSpPr>
          <p:cNvPr id="208" name="テキスト ボックス 207"/>
          <p:cNvSpPr txBox="1"/>
          <p:nvPr/>
        </p:nvSpPr>
        <p:spPr>
          <a:xfrm>
            <a:off x="3247094" y="5111494"/>
            <a:ext cx="3133290" cy="816225"/>
          </a:xfrm>
          <a:prstGeom prst="rect">
            <a:avLst/>
          </a:prstGeom>
          <a:noFill/>
        </p:spPr>
        <p:txBody>
          <a:bodyPr wrap="square" rtlCol="0">
            <a:noAutofit/>
          </a:bodyPr>
          <a:lstStyle/>
          <a:p>
            <a:r>
              <a:rPr lang="en-US" altLang="ja-JP" sz="1477" b="1" dirty="0">
                <a:latin typeface="Calibri" panose="020F0502020204030204" pitchFamily="34" charset="0"/>
                <a:cs typeface="Calibri" panose="020F0502020204030204" pitchFamily="34" charset="0"/>
              </a:rPr>
              <a:t>(Using memory equipment, such as a USB memory stick, is prohibited and it</a:t>
            </a:r>
            <a:r>
              <a:rPr lang="en-US" altLang="ja-JP" sz="1477" b="1" dirty="0">
                <a:solidFill>
                  <a:srgbClr val="0070C0"/>
                </a:solidFill>
                <a:latin typeface="Calibri" panose="020F0502020204030204" pitchFamily="34" charset="0"/>
                <a:cs typeface="Calibri" panose="020F0502020204030204" pitchFamily="34" charset="0"/>
              </a:rPr>
              <a:t> </a:t>
            </a:r>
            <a:r>
              <a:rPr lang="en-US" altLang="ja-JP" sz="1477" b="1" dirty="0">
                <a:solidFill>
                  <a:srgbClr val="FF0000"/>
                </a:solidFill>
                <a:latin typeface="Calibri" panose="020F0502020204030204" pitchFamily="34" charset="0"/>
                <a:cs typeface="Calibri" panose="020F0502020204030204" pitchFamily="34" charset="0"/>
              </a:rPr>
              <a:t>cannot be used.</a:t>
            </a:r>
            <a:r>
              <a:rPr lang="en-US" altLang="ja-JP" sz="1477" b="1" dirty="0">
                <a:latin typeface="Calibri" panose="020F0502020204030204" pitchFamily="34" charset="0"/>
                <a:cs typeface="Calibri" panose="020F0502020204030204" pitchFamily="34" charset="0"/>
              </a:rPr>
              <a:t>)</a:t>
            </a:r>
          </a:p>
          <a:p>
            <a:endParaRPr kumimoji="1" lang="ja-JP" altLang="en-US" sz="1477" b="1" dirty="0">
              <a:latin typeface="Calibri" panose="020F0502020204030204" pitchFamily="34" charset="0"/>
              <a:cs typeface="Calibri" panose="020F0502020204030204" pitchFamily="34" charset="0"/>
            </a:endParaRPr>
          </a:p>
        </p:txBody>
      </p:sp>
      <p:sp>
        <p:nvSpPr>
          <p:cNvPr id="210" name="object 65"/>
          <p:cNvSpPr/>
          <p:nvPr/>
        </p:nvSpPr>
        <p:spPr>
          <a:xfrm>
            <a:off x="5163537" y="3679082"/>
            <a:ext cx="1182090" cy="586544"/>
          </a:xfrm>
          <a:prstGeom prst="rect">
            <a:avLst/>
          </a:prstGeom>
          <a:blipFill>
            <a:blip r:embed="rId11" cstate="print"/>
            <a:srcRect/>
            <a:stretch>
              <a:fillRect l="-75513" b="25651"/>
            </a:stretch>
          </a:blipFill>
          <a:effectLst>
            <a:glow rad="63500">
              <a:schemeClr val="bg1"/>
            </a:glow>
          </a:effectLst>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182" name="テキスト ボックス 181"/>
          <p:cNvSpPr txBox="1"/>
          <p:nvPr/>
        </p:nvSpPr>
        <p:spPr>
          <a:xfrm>
            <a:off x="3275420" y="6039013"/>
            <a:ext cx="3225073" cy="546945"/>
          </a:xfrm>
          <a:prstGeom prst="rect">
            <a:avLst/>
          </a:prstGeom>
          <a:noFill/>
        </p:spPr>
        <p:txBody>
          <a:bodyPr wrap="square" rtlCol="0">
            <a:spAutoFit/>
          </a:bodyPr>
          <a:lstStyle/>
          <a:p>
            <a:r>
              <a:rPr lang="en-US" altLang="ja-JP" sz="1477" b="1" dirty="0">
                <a:latin typeface="Calibri" panose="020F0502020204030204" pitchFamily="34" charset="0"/>
                <a:cs typeface="Calibri" panose="020F0502020204030204" pitchFamily="34" charset="0"/>
              </a:rPr>
              <a:t>Formality examination is conducted when taking data</a:t>
            </a:r>
            <a:endParaRPr kumimoji="1" lang="ja-JP" altLang="en-US" sz="1477" b="1" dirty="0">
              <a:latin typeface="Calibri" panose="020F0502020204030204" pitchFamily="34" charset="0"/>
              <a:cs typeface="Calibri" panose="020F0502020204030204" pitchFamily="34" charset="0"/>
            </a:endParaRPr>
          </a:p>
        </p:txBody>
      </p:sp>
      <p:sp>
        <p:nvSpPr>
          <p:cNvPr id="183" name="テキスト ボックス 182"/>
          <p:cNvSpPr txBox="1"/>
          <p:nvPr/>
        </p:nvSpPr>
        <p:spPr>
          <a:xfrm>
            <a:off x="4572654" y="5813098"/>
            <a:ext cx="552384" cy="319639"/>
          </a:xfrm>
          <a:prstGeom prst="rect">
            <a:avLst/>
          </a:prstGeom>
          <a:noFill/>
        </p:spPr>
        <p:txBody>
          <a:bodyPr wrap="square" rtlCol="0">
            <a:spAutoFit/>
          </a:bodyPr>
          <a:lstStyle/>
          <a:p>
            <a:r>
              <a:rPr lang="ja-JP" altLang="en-US" sz="1477" b="1" dirty="0">
                <a:latin typeface="Calibri" panose="020F0502020204030204" pitchFamily="34" charset="0"/>
                <a:cs typeface="Calibri" panose="020F0502020204030204" pitchFamily="34" charset="0"/>
              </a:rPr>
              <a:t>↓</a:t>
            </a:r>
            <a:endParaRPr kumimoji="1" lang="ja-JP" altLang="en-US" sz="1477" b="1" dirty="0">
              <a:latin typeface="Calibri" panose="020F0502020204030204" pitchFamily="34" charset="0"/>
              <a:cs typeface="Calibri" panose="020F0502020204030204" pitchFamily="34" charset="0"/>
            </a:endParaRPr>
          </a:p>
        </p:txBody>
      </p:sp>
      <p:grpSp>
        <p:nvGrpSpPr>
          <p:cNvPr id="211" name="グループ化 210"/>
          <p:cNvGrpSpPr/>
          <p:nvPr/>
        </p:nvGrpSpPr>
        <p:grpSpPr>
          <a:xfrm>
            <a:off x="4004505" y="3341098"/>
            <a:ext cx="1012401" cy="745062"/>
            <a:chOff x="7169553" y="4351726"/>
            <a:chExt cx="1042583" cy="728917"/>
          </a:xfrm>
          <a:effectLst>
            <a:glow rad="127000">
              <a:schemeClr val="bg1"/>
            </a:glow>
          </a:effectLst>
        </p:grpSpPr>
        <p:sp>
          <p:nvSpPr>
            <p:cNvPr id="212" name="円/楕円 211"/>
            <p:cNvSpPr/>
            <p:nvPr/>
          </p:nvSpPr>
          <p:spPr>
            <a:xfrm>
              <a:off x="7314457" y="4437896"/>
              <a:ext cx="759848" cy="6364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b="1" dirty="0">
                <a:latin typeface="Calibri" panose="020F0502020204030204" pitchFamily="34" charset="0"/>
                <a:cs typeface="Calibri" panose="020F0502020204030204" pitchFamily="34" charset="0"/>
              </a:endParaRPr>
            </a:p>
          </p:txBody>
        </p:sp>
        <p:pic>
          <p:nvPicPr>
            <p:cNvPr id="213" name="Picture 5" descr="P:\センターロゴデータ20040412\Rogo1(NSTAC入).jpg"/>
            <p:cNvPicPr>
              <a:picLocks noChangeAspect="1" noChangeArrowheads="1"/>
            </p:cNvPicPr>
            <p:nvPr/>
          </p:nvPicPr>
          <p:blipFill rotWithShape="1">
            <a:blip r:embed="rId12" cstate="print"/>
            <a:srcRect b="21528"/>
            <a:stretch/>
          </p:blipFill>
          <p:spPr bwMode="auto">
            <a:xfrm>
              <a:off x="7169553" y="4351726"/>
              <a:ext cx="1042583" cy="728917"/>
            </a:xfrm>
            <a:prstGeom prst="rect">
              <a:avLst/>
            </a:prstGeom>
            <a:noFill/>
          </p:spPr>
        </p:pic>
      </p:grpSp>
      <p:sp>
        <p:nvSpPr>
          <p:cNvPr id="214" name="テキスト ボックス 213"/>
          <p:cNvSpPr txBox="1"/>
          <p:nvPr/>
        </p:nvSpPr>
        <p:spPr>
          <a:xfrm>
            <a:off x="3788057" y="4025773"/>
            <a:ext cx="1737866" cy="49000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chorCtr="1">
            <a:spAutoFit/>
          </a:bodyPr>
          <a:lstStyle/>
          <a:p>
            <a:pPr algn="l"/>
            <a:r>
              <a:rPr kumimoji="1" lang="en-US" altLang="ja-JP" sz="1292" b="1" dirty="0">
                <a:solidFill>
                  <a:schemeClr val="accent1">
                    <a:lumMod val="50000"/>
                  </a:schemeClr>
                </a:solidFill>
                <a:effectLst>
                  <a:glow rad="330200">
                    <a:schemeClr val="bg1"/>
                  </a:glow>
                </a:effectLst>
                <a:latin typeface="Calibri" panose="020F0502020204030204" pitchFamily="34" charset="0"/>
                <a:ea typeface="MS UI Gothic" pitchFamily="50" charset="-128"/>
                <a:cs typeface="Calibri" panose="020F0502020204030204" pitchFamily="34" charset="0"/>
              </a:rPr>
              <a:t>National</a:t>
            </a:r>
          </a:p>
          <a:p>
            <a:pPr algn="l"/>
            <a:r>
              <a:rPr kumimoji="1" lang="en-US" altLang="ja-JP" sz="1292" b="1" dirty="0">
                <a:solidFill>
                  <a:schemeClr val="accent1">
                    <a:lumMod val="50000"/>
                  </a:schemeClr>
                </a:solidFill>
                <a:effectLst>
                  <a:glow rad="330200">
                    <a:schemeClr val="bg1"/>
                  </a:glow>
                </a:effectLst>
                <a:latin typeface="Calibri" panose="020F0502020204030204" pitchFamily="34" charset="0"/>
                <a:ea typeface="MS UI Gothic" pitchFamily="50" charset="-128"/>
                <a:cs typeface="Calibri" panose="020F0502020204030204" pitchFamily="34" charset="0"/>
              </a:rPr>
              <a:t>Statistics Center</a:t>
            </a:r>
            <a:endParaRPr kumimoji="1" lang="ja-JP" altLang="en-US" sz="1292" b="1" dirty="0">
              <a:solidFill>
                <a:schemeClr val="accent1">
                  <a:lumMod val="50000"/>
                </a:schemeClr>
              </a:solidFill>
              <a:effectLst>
                <a:glow rad="330200">
                  <a:schemeClr val="bg1"/>
                </a:glow>
              </a:effectLst>
              <a:latin typeface="Calibri" panose="020F0502020204030204" pitchFamily="34" charset="0"/>
              <a:ea typeface="MS UI Gothic" pitchFamily="50" charset="-128"/>
              <a:cs typeface="Calibri" panose="020F0502020204030204" pitchFamily="34" charset="0"/>
            </a:endParaRPr>
          </a:p>
        </p:txBody>
      </p:sp>
      <p:sp>
        <p:nvSpPr>
          <p:cNvPr id="209" name="object 64"/>
          <p:cNvSpPr txBox="1"/>
          <p:nvPr/>
        </p:nvSpPr>
        <p:spPr>
          <a:xfrm>
            <a:off x="5303158" y="4107666"/>
            <a:ext cx="886591" cy="227306"/>
          </a:xfrm>
          <a:prstGeom prst="rect">
            <a:avLst/>
          </a:prstGeom>
          <a:effectLst>
            <a:glow rad="127000">
              <a:schemeClr val="bg1"/>
            </a:glow>
          </a:effectLst>
        </p:spPr>
        <p:txBody>
          <a:bodyPr vert="horz" wrap="square" lIns="0" tIns="0" rIns="0" bIns="0" rtlCol="0">
            <a:spAutoFit/>
          </a:bodyPr>
          <a:lstStyle/>
          <a:p>
            <a:pPr marL="6313"/>
            <a:r>
              <a:rPr lang="en-US" sz="1477" b="1" dirty="0">
                <a:effectLst>
                  <a:glow rad="127000">
                    <a:schemeClr val="bg1"/>
                  </a:glow>
                </a:effectLst>
                <a:latin typeface="Calibri" panose="020F0502020204030204" pitchFamily="34" charset="0"/>
                <a:cs typeface="Calibri" panose="020F0502020204030204" pitchFamily="34" charset="0"/>
              </a:rPr>
              <a:t>Virtual PCs</a:t>
            </a:r>
            <a:endParaRPr sz="1477" b="1" dirty="0">
              <a:effectLst>
                <a:glow rad="127000">
                  <a:schemeClr val="bg1"/>
                </a:glow>
              </a:effectLst>
              <a:latin typeface="Calibri" panose="020F0502020204030204" pitchFamily="34" charset="0"/>
              <a:cs typeface="Calibri" panose="020F0502020204030204" pitchFamily="34" charset="0"/>
            </a:endParaRPr>
          </a:p>
        </p:txBody>
      </p:sp>
      <p:sp>
        <p:nvSpPr>
          <p:cNvPr id="186" name="Rectangle 316"/>
          <p:cNvSpPr>
            <a:spLocks noChangeArrowheads="1"/>
          </p:cNvSpPr>
          <p:nvPr/>
        </p:nvSpPr>
        <p:spPr bwMode="gray">
          <a:xfrm>
            <a:off x="7486453" y="5149926"/>
            <a:ext cx="626552" cy="220656"/>
          </a:xfrm>
          <a:prstGeom prst="rect">
            <a:avLst/>
          </a:prstGeom>
          <a:noFill/>
          <a:ln w="9525" algn="ctr">
            <a:noFill/>
            <a:miter lim="800000"/>
            <a:headEnd/>
            <a:tailEnd/>
          </a:ln>
        </p:spPr>
        <p:txBody>
          <a:bodyPr wrap="square" lIns="71837" tIns="35918" rIns="71837" bIns="35918" anchor="ctr"/>
          <a:lstStyle/>
          <a:p>
            <a:pPr algn="ctr"/>
            <a:r>
              <a:rPr lang="en-US" altLang="ja-JP" sz="1292" b="1" dirty="0">
                <a:latin typeface="Calibri" panose="020F0502020204030204" pitchFamily="34" charset="0"/>
                <a:cs typeface="Calibri" panose="020F0502020204030204" pitchFamily="34" charset="0"/>
              </a:rPr>
              <a:t>Users</a:t>
            </a:r>
          </a:p>
        </p:txBody>
      </p:sp>
      <p:sp>
        <p:nvSpPr>
          <p:cNvPr id="188" name="テキスト ボックス 187"/>
          <p:cNvSpPr txBox="1"/>
          <p:nvPr/>
        </p:nvSpPr>
        <p:spPr>
          <a:xfrm>
            <a:off x="916726" y="1634758"/>
            <a:ext cx="3632013" cy="887679"/>
          </a:xfrm>
          <a:prstGeom prst="rect">
            <a:avLst/>
          </a:prstGeom>
          <a:noFill/>
        </p:spPr>
        <p:txBody>
          <a:bodyPr wrap="square" rtlCol="0">
            <a:spAutoFit/>
          </a:bodyPr>
          <a:lstStyle/>
          <a:p>
            <a:pPr marL="214318" indent="-214318">
              <a:buFont typeface="Wingdings" panose="05000000000000000000" pitchFamily="2" charset="2"/>
              <a:buChar char="u"/>
            </a:pPr>
            <a:r>
              <a:rPr lang="en-US" altLang="ja-JP" sz="1292" b="1" dirty="0">
                <a:latin typeface="Calibri" panose="020F0502020204030204" pitchFamily="34" charset="0"/>
              </a:rPr>
              <a:t>Service counter</a:t>
            </a:r>
          </a:p>
          <a:p>
            <a:pPr marL="214318" indent="-214318">
              <a:buFont typeface="Wingdings" panose="05000000000000000000" pitchFamily="2" charset="2"/>
              <a:buChar char="u"/>
            </a:pPr>
            <a:r>
              <a:rPr lang="en-US" altLang="ja-JP" sz="1292" b="1" dirty="0">
                <a:latin typeface="Calibri" panose="020F0502020204030204" pitchFamily="34" charset="0"/>
              </a:rPr>
              <a:t>Formality check  of  application for use, and formality examination</a:t>
            </a:r>
            <a:r>
              <a:rPr lang="ja-JP" altLang="en-US" sz="1292" b="1" dirty="0">
                <a:latin typeface="Calibri" panose="020F0502020204030204" pitchFamily="34" charset="0"/>
              </a:rPr>
              <a:t> </a:t>
            </a:r>
            <a:r>
              <a:rPr lang="en-US" altLang="ja-JP" sz="1292" b="1" dirty="0">
                <a:latin typeface="Calibri" panose="020F0502020204030204" pitchFamily="34" charset="0"/>
              </a:rPr>
              <a:t>of taking data</a:t>
            </a:r>
          </a:p>
          <a:p>
            <a:pPr marL="214318" indent="-214318">
              <a:buFont typeface="Wingdings" panose="05000000000000000000" pitchFamily="2" charset="2"/>
              <a:buChar char="u"/>
            </a:pPr>
            <a:r>
              <a:rPr lang="en-US" altLang="ja-JP" sz="1292" b="1" dirty="0">
                <a:latin typeface="Calibri" panose="020F0502020204030204" pitchFamily="34" charset="0"/>
              </a:rPr>
              <a:t>Management of the data and system, etc.</a:t>
            </a:r>
          </a:p>
        </p:txBody>
      </p:sp>
      <p:sp>
        <p:nvSpPr>
          <p:cNvPr id="4" name="日付プレースホルダー 3">
            <a:extLst>
              <a:ext uri="{FF2B5EF4-FFF2-40B4-BE49-F238E27FC236}">
                <a16:creationId xmlns:a16="http://schemas.microsoft.com/office/drawing/2014/main" id="{3BD12B66-942B-44A9-9F23-FD597D2A8763}"/>
              </a:ext>
            </a:extLst>
          </p:cNvPr>
          <p:cNvSpPr>
            <a:spLocks noGrp="1"/>
          </p:cNvSpPr>
          <p:nvPr>
            <p:ph type="dt" sz="half" idx="10"/>
          </p:nvPr>
        </p:nvSpPr>
        <p:spPr/>
        <p:txBody>
          <a:bodyPr/>
          <a:lstStyle/>
          <a:p>
            <a:r>
              <a:rPr kumimoji="1" lang="en-US" altLang="ja-JP"/>
              <a:t>2020/1/9</a:t>
            </a:r>
            <a:endParaRPr kumimoji="1" lang="ja-JP" altLang="en-US"/>
          </a:p>
        </p:txBody>
      </p:sp>
      <p:sp>
        <p:nvSpPr>
          <p:cNvPr id="5" name="フッター プレースホルダー 4">
            <a:extLst>
              <a:ext uri="{FF2B5EF4-FFF2-40B4-BE49-F238E27FC236}">
                <a16:creationId xmlns:a16="http://schemas.microsoft.com/office/drawing/2014/main" id="{3A01B9BD-51D3-444D-951E-B4952AE12852}"/>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248937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28650" y="365126"/>
            <a:ext cx="7886700" cy="522009"/>
          </a:xfrm>
        </p:spPr>
        <p:txBody>
          <a:bodyPr>
            <a:normAutofit/>
          </a:bodyPr>
          <a:lstStyle/>
          <a:p>
            <a:r>
              <a:rPr lang="ja-JP" altLang="en-US" sz="2954" b="1" dirty="0">
                <a:latin typeface="メイリオ" panose="020B0604030504040204" pitchFamily="50" charset="-128"/>
                <a:ea typeface="メイリオ" panose="020B0604030504040204" pitchFamily="50" charset="-128"/>
                <a:cs typeface="メイリオ" panose="020B0604030504040204" pitchFamily="50" charset="-128"/>
              </a:rPr>
              <a:t>③ </a:t>
            </a:r>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On-site use of statistical microdata</a:t>
            </a:r>
            <a:endParaRPr lang="ja-JP" altLang="en-US" sz="2954"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4" name="object 3"/>
          <p:cNvSpPr/>
          <p:nvPr/>
        </p:nvSpPr>
        <p:spPr>
          <a:xfrm>
            <a:off x="254374" y="1835916"/>
            <a:ext cx="3518391" cy="3087825"/>
          </a:xfrm>
          <a:custGeom>
            <a:avLst/>
            <a:gdLst/>
            <a:ahLst/>
            <a:cxnLst/>
            <a:rect l="l" t="t" r="r" b="b"/>
            <a:pathLst>
              <a:path w="7077709" h="6211570">
                <a:moveTo>
                  <a:pt x="4553934" y="5402405"/>
                </a:moveTo>
                <a:lnTo>
                  <a:pt x="2523203" y="5402405"/>
                </a:lnTo>
                <a:lnTo>
                  <a:pt x="3522211" y="6211581"/>
                </a:lnTo>
                <a:lnTo>
                  <a:pt x="4553934" y="5402405"/>
                </a:lnTo>
                <a:close/>
              </a:path>
              <a:path w="7077709" h="6211570">
                <a:moveTo>
                  <a:pt x="4143573" y="4739324"/>
                </a:moveTo>
                <a:lnTo>
                  <a:pt x="2901051" y="4739324"/>
                </a:lnTo>
                <a:lnTo>
                  <a:pt x="2901051" y="5402405"/>
                </a:lnTo>
                <a:lnTo>
                  <a:pt x="4143573" y="5402405"/>
                </a:lnTo>
                <a:lnTo>
                  <a:pt x="4143573" y="4739324"/>
                </a:lnTo>
                <a:close/>
              </a:path>
              <a:path w="7077709" h="6211570">
                <a:moveTo>
                  <a:pt x="6869515" y="0"/>
                </a:moveTo>
                <a:lnTo>
                  <a:pt x="207622" y="0"/>
                </a:lnTo>
                <a:lnTo>
                  <a:pt x="165915" y="4237"/>
                </a:lnTo>
                <a:lnTo>
                  <a:pt x="127006" y="16382"/>
                </a:lnTo>
                <a:lnTo>
                  <a:pt x="91746" y="35583"/>
                </a:lnTo>
                <a:lnTo>
                  <a:pt x="60988" y="60988"/>
                </a:lnTo>
                <a:lnTo>
                  <a:pt x="35583" y="91746"/>
                </a:lnTo>
                <a:lnTo>
                  <a:pt x="16382" y="127006"/>
                </a:lnTo>
                <a:lnTo>
                  <a:pt x="4237" y="165915"/>
                </a:lnTo>
                <a:lnTo>
                  <a:pt x="0" y="207622"/>
                </a:lnTo>
                <a:lnTo>
                  <a:pt x="0" y="4531702"/>
                </a:lnTo>
                <a:lnTo>
                  <a:pt x="4237" y="4573406"/>
                </a:lnTo>
                <a:lnTo>
                  <a:pt x="16382" y="4612313"/>
                </a:lnTo>
                <a:lnTo>
                  <a:pt x="35583" y="4647572"/>
                </a:lnTo>
                <a:lnTo>
                  <a:pt x="60988" y="4678331"/>
                </a:lnTo>
                <a:lnTo>
                  <a:pt x="91746" y="4703738"/>
                </a:lnTo>
                <a:lnTo>
                  <a:pt x="127006" y="4722940"/>
                </a:lnTo>
                <a:lnTo>
                  <a:pt x="165915" y="4735086"/>
                </a:lnTo>
                <a:lnTo>
                  <a:pt x="207622" y="4739324"/>
                </a:lnTo>
                <a:lnTo>
                  <a:pt x="6869515" y="4739324"/>
                </a:lnTo>
                <a:lnTo>
                  <a:pt x="6911222" y="4735086"/>
                </a:lnTo>
                <a:lnTo>
                  <a:pt x="6950131" y="4722940"/>
                </a:lnTo>
                <a:lnTo>
                  <a:pt x="6985391" y="4703738"/>
                </a:lnTo>
                <a:lnTo>
                  <a:pt x="7016149" y="4678331"/>
                </a:lnTo>
                <a:lnTo>
                  <a:pt x="7041554" y="4647572"/>
                </a:lnTo>
                <a:lnTo>
                  <a:pt x="7060755" y="4612313"/>
                </a:lnTo>
                <a:lnTo>
                  <a:pt x="7072900" y="4573406"/>
                </a:lnTo>
                <a:lnTo>
                  <a:pt x="7077137" y="4531702"/>
                </a:lnTo>
                <a:lnTo>
                  <a:pt x="7077137" y="207622"/>
                </a:lnTo>
                <a:lnTo>
                  <a:pt x="7072900" y="165915"/>
                </a:lnTo>
                <a:lnTo>
                  <a:pt x="7060755" y="127006"/>
                </a:lnTo>
                <a:lnTo>
                  <a:pt x="7041554" y="91746"/>
                </a:lnTo>
                <a:lnTo>
                  <a:pt x="7016149" y="60988"/>
                </a:lnTo>
                <a:lnTo>
                  <a:pt x="6985391" y="35583"/>
                </a:lnTo>
                <a:lnTo>
                  <a:pt x="6950131" y="16382"/>
                </a:lnTo>
                <a:lnTo>
                  <a:pt x="6911222" y="4237"/>
                </a:lnTo>
                <a:lnTo>
                  <a:pt x="6869515" y="0"/>
                </a:lnTo>
                <a:close/>
              </a:path>
            </a:pathLst>
          </a:custGeom>
          <a:solidFill>
            <a:srgbClr val="FFFFFF"/>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07" name="object 4"/>
          <p:cNvSpPr/>
          <p:nvPr/>
        </p:nvSpPr>
        <p:spPr>
          <a:xfrm>
            <a:off x="254374" y="1835916"/>
            <a:ext cx="3651398" cy="3087825"/>
          </a:xfrm>
          <a:custGeom>
            <a:avLst/>
            <a:gdLst/>
            <a:ahLst/>
            <a:cxnLst/>
            <a:rect l="l" t="t" r="r" b="b"/>
            <a:pathLst>
              <a:path w="7077709" h="6211570">
                <a:moveTo>
                  <a:pt x="6869515" y="0"/>
                </a:moveTo>
                <a:lnTo>
                  <a:pt x="207622" y="0"/>
                </a:lnTo>
                <a:lnTo>
                  <a:pt x="165915" y="4237"/>
                </a:lnTo>
                <a:lnTo>
                  <a:pt x="127006" y="16382"/>
                </a:lnTo>
                <a:lnTo>
                  <a:pt x="91746" y="35583"/>
                </a:lnTo>
                <a:lnTo>
                  <a:pt x="60988" y="60988"/>
                </a:lnTo>
                <a:lnTo>
                  <a:pt x="35583" y="91746"/>
                </a:lnTo>
                <a:lnTo>
                  <a:pt x="16382" y="127006"/>
                </a:lnTo>
                <a:lnTo>
                  <a:pt x="4237" y="165915"/>
                </a:lnTo>
                <a:lnTo>
                  <a:pt x="0" y="207622"/>
                </a:lnTo>
                <a:lnTo>
                  <a:pt x="0" y="4531702"/>
                </a:lnTo>
                <a:lnTo>
                  <a:pt x="4237" y="4573406"/>
                </a:lnTo>
                <a:lnTo>
                  <a:pt x="16382" y="4612313"/>
                </a:lnTo>
                <a:lnTo>
                  <a:pt x="35583" y="4647572"/>
                </a:lnTo>
                <a:lnTo>
                  <a:pt x="60988" y="4678331"/>
                </a:lnTo>
                <a:lnTo>
                  <a:pt x="91746" y="4703738"/>
                </a:lnTo>
                <a:lnTo>
                  <a:pt x="127006" y="4722940"/>
                </a:lnTo>
                <a:lnTo>
                  <a:pt x="165915" y="4735086"/>
                </a:lnTo>
                <a:lnTo>
                  <a:pt x="207622" y="4739324"/>
                </a:lnTo>
                <a:lnTo>
                  <a:pt x="2901051" y="4739324"/>
                </a:lnTo>
                <a:lnTo>
                  <a:pt x="2901051" y="5402405"/>
                </a:lnTo>
                <a:lnTo>
                  <a:pt x="2523203" y="5402405"/>
                </a:lnTo>
                <a:lnTo>
                  <a:pt x="3522211" y="6211581"/>
                </a:lnTo>
                <a:lnTo>
                  <a:pt x="4553934" y="5402405"/>
                </a:lnTo>
                <a:lnTo>
                  <a:pt x="4143573" y="5402405"/>
                </a:lnTo>
                <a:lnTo>
                  <a:pt x="4143573" y="4739324"/>
                </a:lnTo>
                <a:lnTo>
                  <a:pt x="6869515" y="4739324"/>
                </a:lnTo>
                <a:lnTo>
                  <a:pt x="6911222" y="4735086"/>
                </a:lnTo>
                <a:lnTo>
                  <a:pt x="6950131" y="4722940"/>
                </a:lnTo>
                <a:lnTo>
                  <a:pt x="6985391" y="4703738"/>
                </a:lnTo>
                <a:lnTo>
                  <a:pt x="7016149" y="4678331"/>
                </a:lnTo>
                <a:lnTo>
                  <a:pt x="7041554" y="4647572"/>
                </a:lnTo>
                <a:lnTo>
                  <a:pt x="7060755" y="4612313"/>
                </a:lnTo>
                <a:lnTo>
                  <a:pt x="7072900" y="4573406"/>
                </a:lnTo>
                <a:lnTo>
                  <a:pt x="7077137" y="4531702"/>
                </a:lnTo>
                <a:lnTo>
                  <a:pt x="7077137" y="207622"/>
                </a:lnTo>
                <a:lnTo>
                  <a:pt x="7072900" y="165915"/>
                </a:lnTo>
                <a:lnTo>
                  <a:pt x="7060755" y="127006"/>
                </a:lnTo>
                <a:lnTo>
                  <a:pt x="7041554" y="91746"/>
                </a:lnTo>
                <a:lnTo>
                  <a:pt x="7016149" y="60988"/>
                </a:lnTo>
                <a:lnTo>
                  <a:pt x="6985391" y="35583"/>
                </a:lnTo>
                <a:lnTo>
                  <a:pt x="6950131" y="16382"/>
                </a:lnTo>
                <a:lnTo>
                  <a:pt x="6911222" y="4237"/>
                </a:lnTo>
                <a:lnTo>
                  <a:pt x="6869515" y="0"/>
                </a:lnTo>
                <a:close/>
              </a:path>
            </a:pathLst>
          </a:custGeom>
          <a:solidFill>
            <a:schemeClr val="lt1"/>
          </a:solidFill>
          <a:ln w="122658">
            <a:solidFill>
              <a:srgbClr val="000000"/>
            </a:solidFill>
          </a:ln>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08" name="object 5"/>
          <p:cNvSpPr/>
          <p:nvPr/>
        </p:nvSpPr>
        <p:spPr>
          <a:xfrm>
            <a:off x="186658" y="888970"/>
            <a:ext cx="8757928" cy="392272"/>
          </a:xfrm>
          <a:prstGeom prst="rect">
            <a:avLst/>
          </a:prstGeom>
          <a:solidFill>
            <a:schemeClr val="accent1">
              <a:lumMod val="60000"/>
              <a:lumOff val="40000"/>
            </a:schemeClr>
          </a:solidFill>
          <a:ln>
            <a:solidFill>
              <a:schemeClr val="accent1"/>
            </a:solidFill>
          </a:ln>
        </p:spPr>
        <p:txBody>
          <a:bodyPr wrap="square" lIns="0" tIns="0" rIns="0" bIns="0" rtlCol="0"/>
          <a:lstStyle/>
          <a:p>
            <a:pPr lvl="0"/>
            <a:r>
              <a:rPr lang="ja-JP" altLang="en-US" sz="2215" b="1" dirty="0">
                <a:latin typeface="Calibri" panose="020F0502020204030204" pitchFamily="34" charset="0"/>
                <a:cs typeface="Calibri" panose="020F0502020204030204" pitchFamily="34" charset="0"/>
              </a:rPr>
              <a:t>　</a:t>
            </a:r>
            <a:r>
              <a:rPr lang="en-US" altLang="ja-JP" sz="2215" b="1" dirty="0">
                <a:latin typeface="Calibri" panose="020F0502020204030204" pitchFamily="34" charset="0"/>
                <a:cs typeface="Calibri" panose="020F0502020204030204" pitchFamily="34" charset="0"/>
              </a:rPr>
              <a:t>Merits</a:t>
            </a:r>
            <a:r>
              <a:rPr lang="ja-JP" altLang="en-US" sz="2215" b="1" dirty="0">
                <a:latin typeface="Calibri" panose="020F0502020204030204" pitchFamily="34" charset="0"/>
                <a:cs typeface="Calibri" panose="020F0502020204030204" pitchFamily="34" charset="0"/>
              </a:rPr>
              <a:t> </a:t>
            </a:r>
            <a:r>
              <a:rPr lang="en-US" altLang="ja-JP" sz="2215" b="1" dirty="0">
                <a:latin typeface="Calibri" panose="020F0502020204030204" pitchFamily="34" charset="0"/>
                <a:cs typeface="Calibri" panose="020F0502020204030204" pitchFamily="34" charset="0"/>
              </a:rPr>
              <a:t>of</a:t>
            </a:r>
            <a:r>
              <a:rPr lang="ja-JP" altLang="en-US" sz="2215" b="1" dirty="0">
                <a:latin typeface="Calibri" panose="020F0502020204030204" pitchFamily="34" charset="0"/>
                <a:cs typeface="Calibri" panose="020F0502020204030204" pitchFamily="34" charset="0"/>
              </a:rPr>
              <a:t> </a:t>
            </a:r>
            <a:r>
              <a:rPr lang="en-US" altLang="ja-JP" sz="2215" b="1" dirty="0">
                <a:latin typeface="Calibri" panose="020F0502020204030204" pitchFamily="34" charset="0"/>
                <a:cs typeface="Calibri" panose="020F0502020204030204" pitchFamily="34" charset="0"/>
              </a:rPr>
              <a:t>on-site</a:t>
            </a:r>
            <a:r>
              <a:rPr lang="ja-JP" altLang="en-US" sz="2215" b="1" dirty="0">
                <a:latin typeface="Calibri" panose="020F0502020204030204" pitchFamily="34" charset="0"/>
                <a:cs typeface="Calibri" panose="020F0502020204030204" pitchFamily="34" charset="0"/>
              </a:rPr>
              <a:t> </a:t>
            </a:r>
            <a:r>
              <a:rPr lang="en-US" altLang="ja-JP" sz="2215" b="1" dirty="0">
                <a:latin typeface="Calibri" panose="020F0502020204030204" pitchFamily="34" charset="0"/>
                <a:cs typeface="Calibri" panose="020F0502020204030204" pitchFamily="34" charset="0"/>
              </a:rPr>
              <a:t>use</a:t>
            </a:r>
            <a:endParaRPr lang="ja-JP" altLang="en-US" sz="2215" b="1" dirty="0">
              <a:latin typeface="Calibri" panose="020F0502020204030204" pitchFamily="34" charset="0"/>
              <a:cs typeface="Calibri" panose="020F0502020204030204" pitchFamily="34" charset="0"/>
            </a:endParaRPr>
          </a:p>
        </p:txBody>
      </p:sp>
      <p:sp>
        <p:nvSpPr>
          <p:cNvPr id="210" name="object 16"/>
          <p:cNvSpPr/>
          <p:nvPr/>
        </p:nvSpPr>
        <p:spPr>
          <a:xfrm>
            <a:off x="5792877" y="5080115"/>
            <a:ext cx="2547003" cy="1240737"/>
          </a:xfrm>
          <a:prstGeom prst="rect">
            <a:avLst/>
          </a:prstGeom>
          <a:blipFill>
            <a:blip r:embed="rId3" cstate="print"/>
            <a:stretch>
              <a:fillRect/>
            </a:stretch>
          </a:blip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11" name="object 17"/>
          <p:cNvSpPr/>
          <p:nvPr/>
        </p:nvSpPr>
        <p:spPr>
          <a:xfrm>
            <a:off x="244079" y="4439191"/>
            <a:ext cx="1085462" cy="613957"/>
          </a:xfrm>
          <a:prstGeom prst="rect">
            <a:avLst/>
          </a:prstGeom>
          <a:blipFill>
            <a:blip r:embed="rId4" cstate="print"/>
            <a:stretch>
              <a:fillRect/>
            </a:stretch>
          </a:blip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12" name="object 19"/>
          <p:cNvSpPr/>
          <p:nvPr/>
        </p:nvSpPr>
        <p:spPr>
          <a:xfrm>
            <a:off x="4054346" y="1861121"/>
            <a:ext cx="1086861" cy="3247855"/>
          </a:xfrm>
          <a:prstGeom prst="rect">
            <a:avLst/>
          </a:prstGeom>
          <a:blipFill>
            <a:blip r:embed="rId5" cstate="print"/>
            <a:stretch>
              <a:fillRect/>
            </a:stretch>
          </a:blip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13" name="object 20"/>
          <p:cNvSpPr txBox="1"/>
          <p:nvPr/>
        </p:nvSpPr>
        <p:spPr>
          <a:xfrm>
            <a:off x="953478" y="2021138"/>
            <a:ext cx="2723031" cy="340991"/>
          </a:xfrm>
          <a:prstGeom prst="rect">
            <a:avLst/>
          </a:prstGeom>
        </p:spPr>
        <p:txBody>
          <a:bodyPr vert="horz" wrap="square" lIns="0" tIns="0" rIns="0" bIns="0" rtlCol="0">
            <a:spAutoFit/>
          </a:bodyPr>
          <a:lstStyle/>
          <a:p>
            <a:pPr marL="6313"/>
            <a:r>
              <a:rPr lang="en-US" altLang="ja-JP" sz="1108" b="1" spc="15" dirty="0">
                <a:solidFill>
                  <a:srgbClr val="231F20"/>
                </a:solidFill>
                <a:latin typeface="Calibri" panose="020F0502020204030204" pitchFamily="34" charset="0"/>
                <a:cs typeface="Calibri" panose="020F0502020204030204" pitchFamily="34" charset="0"/>
              </a:rPr>
              <a:t>It</a:t>
            </a:r>
            <a:r>
              <a:rPr lang="ja-JP" altLang="en-US" sz="1108" b="1" spc="15" dirty="0">
                <a:solidFill>
                  <a:srgbClr val="231F20"/>
                </a:solidFill>
                <a:latin typeface="Calibri" panose="020F0502020204030204" pitchFamily="34" charset="0"/>
                <a:cs typeface="Calibri" panose="020F0502020204030204" pitchFamily="34" charset="0"/>
              </a:rPr>
              <a:t> </a:t>
            </a:r>
            <a:r>
              <a:rPr lang="en-US" altLang="ja-JP" sz="1108" b="1" spc="15" dirty="0">
                <a:solidFill>
                  <a:srgbClr val="231F20"/>
                </a:solidFill>
                <a:latin typeface="Calibri" panose="020F0502020204030204" pitchFamily="34" charset="0"/>
                <a:cs typeface="Calibri" panose="020F0502020204030204" pitchFamily="34" charset="0"/>
              </a:rPr>
              <a:t>must</a:t>
            </a:r>
            <a:r>
              <a:rPr lang="ja-JP" altLang="en-US" sz="1108" b="1" spc="15" dirty="0">
                <a:solidFill>
                  <a:srgbClr val="231F20"/>
                </a:solidFill>
                <a:latin typeface="Calibri" panose="020F0502020204030204" pitchFamily="34" charset="0"/>
                <a:cs typeface="Calibri" panose="020F0502020204030204" pitchFamily="34" charset="0"/>
              </a:rPr>
              <a:t> </a:t>
            </a:r>
            <a:r>
              <a:rPr lang="en-US" altLang="ja-JP" sz="1108" b="1" spc="15" dirty="0">
                <a:solidFill>
                  <a:srgbClr val="231F20"/>
                </a:solidFill>
                <a:latin typeface="Calibri" panose="020F0502020204030204" pitchFamily="34" charset="0"/>
                <a:cs typeface="Calibri" panose="020F0502020204030204" pitchFamily="34" charset="0"/>
              </a:rPr>
              <a:t>be</a:t>
            </a:r>
            <a:r>
              <a:rPr lang="ja-JP" altLang="en-US" sz="1108" b="1" spc="15" dirty="0">
                <a:solidFill>
                  <a:srgbClr val="231F20"/>
                </a:solidFill>
                <a:latin typeface="Calibri" panose="020F0502020204030204" pitchFamily="34" charset="0"/>
                <a:cs typeface="Calibri" panose="020F0502020204030204" pitchFamily="34" charset="0"/>
              </a:rPr>
              <a:t> </a:t>
            </a:r>
            <a:r>
              <a:rPr lang="en-US" altLang="ja-JP" sz="1108" b="1" spc="15" dirty="0">
                <a:solidFill>
                  <a:srgbClr val="231F20"/>
                </a:solidFill>
                <a:latin typeface="Calibri" panose="020F0502020204030204" pitchFamily="34" charset="0"/>
                <a:cs typeface="Calibri" panose="020F0502020204030204" pitchFamily="34" charset="0"/>
              </a:rPr>
              <a:t>t</a:t>
            </a:r>
            <a:r>
              <a:rPr lang="en-US" sz="1108" b="1" spc="15" dirty="0">
                <a:solidFill>
                  <a:srgbClr val="231F20"/>
                </a:solidFill>
                <a:latin typeface="Calibri" panose="020F0502020204030204" pitchFamily="34" charset="0"/>
                <a:cs typeface="Calibri" panose="020F0502020204030204" pitchFamily="34" charset="0"/>
              </a:rPr>
              <a:t>he use of microdata in  research deemed to provide a public-benefit.</a:t>
            </a:r>
            <a:endParaRPr sz="1108" b="1" dirty="0">
              <a:latin typeface="Calibri" panose="020F0502020204030204" pitchFamily="34" charset="0"/>
              <a:cs typeface="Calibri" panose="020F0502020204030204" pitchFamily="34" charset="0"/>
            </a:endParaRPr>
          </a:p>
        </p:txBody>
      </p:sp>
      <p:sp>
        <p:nvSpPr>
          <p:cNvPr id="214" name="object 21"/>
          <p:cNvSpPr txBox="1"/>
          <p:nvPr/>
        </p:nvSpPr>
        <p:spPr>
          <a:xfrm>
            <a:off x="953479" y="2474993"/>
            <a:ext cx="2938349" cy="392543"/>
          </a:xfrm>
          <a:prstGeom prst="rect">
            <a:avLst/>
          </a:prstGeom>
        </p:spPr>
        <p:txBody>
          <a:bodyPr vert="horz" wrap="square" lIns="0" tIns="0" rIns="0" bIns="0" rtlCol="0">
            <a:spAutoFit/>
          </a:bodyPr>
          <a:lstStyle/>
          <a:p>
            <a:pPr marL="6313" marR="2526">
              <a:lnSpc>
                <a:spcPct val="119200"/>
              </a:lnSpc>
            </a:pPr>
            <a:r>
              <a:rPr lang="en-US" sz="1108" b="1" spc="30" dirty="0">
                <a:solidFill>
                  <a:srgbClr val="EE3352"/>
                </a:solidFill>
                <a:latin typeface="Calibri" panose="020F0502020204030204" pitchFamily="34" charset="0"/>
                <a:cs typeface="Calibri" panose="020F0502020204030204" pitchFamily="34" charset="0"/>
              </a:rPr>
              <a:t>Researchers are responsible </a:t>
            </a:r>
            <a:r>
              <a:rPr lang="en-US" sz="1108" b="1" spc="28" dirty="0">
                <a:solidFill>
                  <a:srgbClr val="231F20"/>
                </a:solidFill>
                <a:latin typeface="Calibri" panose="020F0502020204030204" pitchFamily="34" charset="0"/>
                <a:cs typeface="Calibri" panose="020F0502020204030204" pitchFamily="34" charset="0"/>
              </a:rPr>
              <a:t>for ensuring security at large.</a:t>
            </a:r>
            <a:endParaRPr sz="1108" b="1" dirty="0">
              <a:latin typeface="Calibri" panose="020F0502020204030204" pitchFamily="34" charset="0"/>
              <a:cs typeface="Calibri" panose="020F0502020204030204" pitchFamily="34" charset="0"/>
            </a:endParaRPr>
          </a:p>
        </p:txBody>
      </p:sp>
      <p:sp>
        <p:nvSpPr>
          <p:cNvPr id="215" name="object 22"/>
          <p:cNvSpPr txBox="1"/>
          <p:nvPr/>
        </p:nvSpPr>
        <p:spPr>
          <a:xfrm>
            <a:off x="953479" y="2922264"/>
            <a:ext cx="2885756" cy="798295"/>
          </a:xfrm>
          <a:prstGeom prst="rect">
            <a:avLst/>
          </a:prstGeom>
        </p:spPr>
        <p:txBody>
          <a:bodyPr vert="horz" wrap="square" lIns="0" tIns="0" rIns="0" bIns="0" rtlCol="0">
            <a:spAutoFit/>
          </a:bodyPr>
          <a:lstStyle/>
          <a:p>
            <a:pPr marL="6313" marR="2526">
              <a:lnSpc>
                <a:spcPct val="119200"/>
              </a:lnSpc>
            </a:pPr>
            <a:r>
              <a:rPr lang="en-US" sz="1108" b="1" spc="28" dirty="0">
                <a:solidFill>
                  <a:srgbClr val="231F20"/>
                </a:solidFill>
                <a:latin typeface="Calibri" panose="020F0502020204030204" pitchFamily="34" charset="0"/>
                <a:cs typeface="Calibri" panose="020F0502020204030204" pitchFamily="34" charset="0"/>
              </a:rPr>
              <a:t>User needs to obtain permission by submitting </a:t>
            </a:r>
            <a:r>
              <a:rPr lang="en-US" sz="1108" b="1" spc="30" dirty="0">
                <a:solidFill>
                  <a:srgbClr val="EE3352"/>
                </a:solidFill>
                <a:latin typeface="Calibri" panose="020F0502020204030204" pitchFamily="34" charset="0"/>
                <a:cs typeface="Calibri" panose="020F0502020204030204" pitchFamily="34" charset="0"/>
              </a:rPr>
              <a:t>an application for use including the detailed design of tabulation and analysis.</a:t>
            </a:r>
            <a:endParaRPr sz="1108" b="1" dirty="0">
              <a:latin typeface="Calibri" panose="020F0502020204030204" pitchFamily="34" charset="0"/>
              <a:cs typeface="Calibri" panose="020F0502020204030204" pitchFamily="34" charset="0"/>
            </a:endParaRPr>
          </a:p>
        </p:txBody>
      </p:sp>
      <p:sp>
        <p:nvSpPr>
          <p:cNvPr id="216" name="object 23"/>
          <p:cNvSpPr txBox="1"/>
          <p:nvPr/>
        </p:nvSpPr>
        <p:spPr>
          <a:xfrm>
            <a:off x="953479" y="3584418"/>
            <a:ext cx="2819286" cy="392543"/>
          </a:xfrm>
          <a:prstGeom prst="rect">
            <a:avLst/>
          </a:prstGeom>
        </p:spPr>
        <p:txBody>
          <a:bodyPr vert="horz" wrap="square" lIns="0" tIns="0" rIns="0" bIns="0" rtlCol="0">
            <a:spAutoFit/>
          </a:bodyPr>
          <a:lstStyle/>
          <a:p>
            <a:pPr marL="6313" marR="2526">
              <a:lnSpc>
                <a:spcPct val="119200"/>
              </a:lnSpc>
            </a:pPr>
            <a:r>
              <a:rPr lang="en-US" sz="1108" b="1" spc="30" dirty="0">
                <a:solidFill>
                  <a:srgbClr val="EE3352"/>
                </a:solidFill>
                <a:latin typeface="Calibri" panose="020F0502020204030204" pitchFamily="34" charset="0"/>
                <a:cs typeface="Calibri" panose="020F0502020204030204" pitchFamily="34" charset="0"/>
              </a:rPr>
              <a:t>Only the minimum information </a:t>
            </a:r>
            <a:r>
              <a:rPr lang="en-US" sz="1108" b="1" spc="15" dirty="0">
                <a:solidFill>
                  <a:srgbClr val="231F20"/>
                </a:solidFill>
                <a:latin typeface="Calibri" panose="020F0502020204030204" pitchFamily="34" charset="0"/>
                <a:cs typeface="Calibri" panose="020F0502020204030204" pitchFamily="34" charset="0"/>
              </a:rPr>
              <a:t>required for the designed analysis is provided.</a:t>
            </a:r>
            <a:endParaRPr sz="1108" b="1" dirty="0">
              <a:latin typeface="Calibri" panose="020F0502020204030204" pitchFamily="34" charset="0"/>
              <a:cs typeface="Calibri" panose="020F0502020204030204" pitchFamily="34" charset="0"/>
            </a:endParaRPr>
          </a:p>
        </p:txBody>
      </p:sp>
      <p:sp>
        <p:nvSpPr>
          <p:cNvPr id="217" name="object 24"/>
          <p:cNvSpPr/>
          <p:nvPr/>
        </p:nvSpPr>
        <p:spPr>
          <a:xfrm>
            <a:off x="414508" y="1971786"/>
            <a:ext cx="450768" cy="450768"/>
          </a:xfrm>
          <a:custGeom>
            <a:avLst/>
            <a:gdLst/>
            <a:ahLst/>
            <a:cxnLst/>
            <a:rect l="l" t="t" r="r" b="b"/>
            <a:pathLst>
              <a:path w="906780" h="906779">
                <a:moveTo>
                  <a:pt x="453117" y="0"/>
                </a:moveTo>
                <a:lnTo>
                  <a:pt x="406787" y="2339"/>
                </a:lnTo>
                <a:lnTo>
                  <a:pt x="361795" y="9205"/>
                </a:lnTo>
                <a:lnTo>
                  <a:pt x="318370" y="20370"/>
                </a:lnTo>
                <a:lnTo>
                  <a:pt x="276739" y="35606"/>
                </a:lnTo>
                <a:lnTo>
                  <a:pt x="237130" y="54686"/>
                </a:lnTo>
                <a:lnTo>
                  <a:pt x="199771" y="77382"/>
                </a:lnTo>
                <a:lnTo>
                  <a:pt x="164888" y="103466"/>
                </a:lnTo>
                <a:lnTo>
                  <a:pt x="132711" y="132710"/>
                </a:lnTo>
                <a:lnTo>
                  <a:pt x="103467" y="164886"/>
                </a:lnTo>
                <a:lnTo>
                  <a:pt x="77382" y="199768"/>
                </a:lnTo>
                <a:lnTo>
                  <a:pt x="54686" y="237126"/>
                </a:lnTo>
                <a:lnTo>
                  <a:pt x="35606" y="276734"/>
                </a:lnTo>
                <a:lnTo>
                  <a:pt x="20370" y="318364"/>
                </a:lnTo>
                <a:lnTo>
                  <a:pt x="9205" y="361787"/>
                </a:lnTo>
                <a:lnTo>
                  <a:pt x="2339" y="406777"/>
                </a:lnTo>
                <a:lnTo>
                  <a:pt x="0" y="453105"/>
                </a:lnTo>
                <a:lnTo>
                  <a:pt x="2339" y="499438"/>
                </a:lnTo>
                <a:lnTo>
                  <a:pt x="9205" y="544431"/>
                </a:lnTo>
                <a:lnTo>
                  <a:pt x="20370" y="587858"/>
                </a:lnTo>
                <a:lnTo>
                  <a:pt x="35606" y="629490"/>
                </a:lnTo>
                <a:lnTo>
                  <a:pt x="54686" y="669100"/>
                </a:lnTo>
                <a:lnTo>
                  <a:pt x="77382" y="706461"/>
                </a:lnTo>
                <a:lnTo>
                  <a:pt x="103467" y="741344"/>
                </a:lnTo>
                <a:lnTo>
                  <a:pt x="132711" y="773522"/>
                </a:lnTo>
                <a:lnTo>
                  <a:pt x="164888" y="802767"/>
                </a:lnTo>
                <a:lnTo>
                  <a:pt x="199771" y="828851"/>
                </a:lnTo>
                <a:lnTo>
                  <a:pt x="237130" y="851548"/>
                </a:lnTo>
                <a:lnTo>
                  <a:pt x="276739" y="870628"/>
                </a:lnTo>
                <a:lnTo>
                  <a:pt x="318370" y="885864"/>
                </a:lnTo>
                <a:lnTo>
                  <a:pt x="361795" y="897030"/>
                </a:lnTo>
                <a:lnTo>
                  <a:pt x="406787" y="903896"/>
                </a:lnTo>
                <a:lnTo>
                  <a:pt x="453117" y="906235"/>
                </a:lnTo>
                <a:lnTo>
                  <a:pt x="499447" y="903896"/>
                </a:lnTo>
                <a:lnTo>
                  <a:pt x="544439" y="897030"/>
                </a:lnTo>
                <a:lnTo>
                  <a:pt x="587864" y="885864"/>
                </a:lnTo>
                <a:lnTo>
                  <a:pt x="629495" y="870628"/>
                </a:lnTo>
                <a:lnTo>
                  <a:pt x="669104" y="851548"/>
                </a:lnTo>
                <a:lnTo>
                  <a:pt x="706464" y="828851"/>
                </a:lnTo>
                <a:lnTo>
                  <a:pt x="741346" y="802767"/>
                </a:lnTo>
                <a:lnTo>
                  <a:pt x="773523" y="773522"/>
                </a:lnTo>
                <a:lnTo>
                  <a:pt x="802768" y="741344"/>
                </a:lnTo>
                <a:lnTo>
                  <a:pt x="828852" y="706461"/>
                </a:lnTo>
                <a:lnTo>
                  <a:pt x="851548" y="669100"/>
                </a:lnTo>
                <a:lnTo>
                  <a:pt x="870628" y="629490"/>
                </a:lnTo>
                <a:lnTo>
                  <a:pt x="885865" y="587858"/>
                </a:lnTo>
                <a:lnTo>
                  <a:pt x="897030" y="544431"/>
                </a:lnTo>
                <a:lnTo>
                  <a:pt x="903896" y="499438"/>
                </a:lnTo>
                <a:lnTo>
                  <a:pt x="906235" y="453105"/>
                </a:lnTo>
                <a:lnTo>
                  <a:pt x="903896" y="406777"/>
                </a:lnTo>
                <a:lnTo>
                  <a:pt x="897030" y="361787"/>
                </a:lnTo>
                <a:lnTo>
                  <a:pt x="885865" y="318364"/>
                </a:lnTo>
                <a:lnTo>
                  <a:pt x="870628" y="276734"/>
                </a:lnTo>
                <a:lnTo>
                  <a:pt x="851548" y="237126"/>
                </a:lnTo>
                <a:lnTo>
                  <a:pt x="828852" y="199768"/>
                </a:lnTo>
                <a:lnTo>
                  <a:pt x="802768" y="164886"/>
                </a:lnTo>
                <a:lnTo>
                  <a:pt x="773523" y="132710"/>
                </a:lnTo>
                <a:lnTo>
                  <a:pt x="741346" y="103466"/>
                </a:lnTo>
                <a:lnTo>
                  <a:pt x="706464" y="77382"/>
                </a:lnTo>
                <a:lnTo>
                  <a:pt x="669104" y="54686"/>
                </a:lnTo>
                <a:lnTo>
                  <a:pt x="629495" y="35606"/>
                </a:lnTo>
                <a:lnTo>
                  <a:pt x="587864" y="20370"/>
                </a:lnTo>
                <a:lnTo>
                  <a:pt x="544439" y="9205"/>
                </a:lnTo>
                <a:lnTo>
                  <a:pt x="499447" y="2339"/>
                </a:lnTo>
                <a:lnTo>
                  <a:pt x="453117" y="0"/>
                </a:lnTo>
                <a:close/>
              </a:path>
            </a:pathLst>
          </a:custGeom>
          <a:solidFill>
            <a:srgbClr val="F36F50"/>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18" name="object 25"/>
          <p:cNvSpPr txBox="1"/>
          <p:nvPr/>
        </p:nvSpPr>
        <p:spPr>
          <a:xfrm>
            <a:off x="450927" y="2040262"/>
            <a:ext cx="405900" cy="273473"/>
          </a:xfrm>
          <a:prstGeom prst="rect">
            <a:avLst/>
          </a:prstGeom>
        </p:spPr>
        <p:txBody>
          <a:bodyPr vert="horz" wrap="square" lIns="0" tIns="0" rIns="0" bIns="0" rtlCol="0">
            <a:spAutoFit/>
          </a:bodyPr>
          <a:lstStyle/>
          <a:p>
            <a:pPr marL="6313" marR="2526">
              <a:lnSpc>
                <a:spcPts val="1059"/>
              </a:lnSpc>
            </a:pPr>
            <a:r>
              <a:rPr lang="ja-JP" altLang="en-US" sz="923" b="1" dirty="0">
                <a:solidFill>
                  <a:srgbClr val="FFFFFF"/>
                </a:solidFill>
                <a:latin typeface="Calibri" panose="020F0502020204030204" pitchFamily="34" charset="0"/>
                <a:cs typeface="Calibri" panose="020F0502020204030204" pitchFamily="34" charset="0"/>
              </a:rPr>
              <a:t>  </a:t>
            </a:r>
            <a:r>
              <a:rPr lang="en-US" sz="923" b="1" dirty="0">
                <a:solidFill>
                  <a:srgbClr val="FFFFFF"/>
                </a:solidFill>
                <a:latin typeface="Calibri" panose="020F0502020204030204" pitchFamily="34" charset="0"/>
                <a:cs typeface="Calibri" panose="020F0502020204030204" pitchFamily="34" charset="0"/>
              </a:rPr>
              <a:t>Use</a:t>
            </a:r>
            <a:r>
              <a:rPr lang="en-US" sz="994" b="1" dirty="0">
                <a:solidFill>
                  <a:srgbClr val="FFFFFF"/>
                </a:solidFill>
                <a:latin typeface="Calibri" panose="020F0502020204030204" pitchFamily="34" charset="0"/>
                <a:cs typeface="Calibri" panose="020F0502020204030204" pitchFamily="34" charset="0"/>
              </a:rPr>
              <a:t> </a:t>
            </a:r>
            <a:r>
              <a:rPr lang="en-US" sz="785" b="1" dirty="0">
                <a:solidFill>
                  <a:srgbClr val="FFFFFF"/>
                </a:solidFill>
                <a:latin typeface="Calibri" panose="020F0502020204030204" pitchFamily="34" charset="0"/>
                <a:cs typeface="Calibri" panose="020F0502020204030204" pitchFamily="34" charset="0"/>
              </a:rPr>
              <a:t>condition</a:t>
            </a:r>
            <a:endParaRPr sz="785" b="1" dirty="0">
              <a:latin typeface="Calibri" panose="020F0502020204030204" pitchFamily="34" charset="0"/>
              <a:cs typeface="Calibri" panose="020F0502020204030204" pitchFamily="34" charset="0"/>
            </a:endParaRPr>
          </a:p>
        </p:txBody>
      </p:sp>
      <p:sp>
        <p:nvSpPr>
          <p:cNvPr id="219" name="object 26"/>
          <p:cNvSpPr/>
          <p:nvPr/>
        </p:nvSpPr>
        <p:spPr>
          <a:xfrm>
            <a:off x="414508" y="2486185"/>
            <a:ext cx="450768" cy="450768"/>
          </a:xfrm>
          <a:custGeom>
            <a:avLst/>
            <a:gdLst/>
            <a:ahLst/>
            <a:cxnLst/>
            <a:rect l="l" t="t" r="r" b="b"/>
            <a:pathLst>
              <a:path w="906780" h="906779">
                <a:moveTo>
                  <a:pt x="453117" y="0"/>
                </a:moveTo>
                <a:lnTo>
                  <a:pt x="406787" y="2339"/>
                </a:lnTo>
                <a:lnTo>
                  <a:pt x="361795" y="9205"/>
                </a:lnTo>
                <a:lnTo>
                  <a:pt x="318370" y="20370"/>
                </a:lnTo>
                <a:lnTo>
                  <a:pt x="276739" y="35607"/>
                </a:lnTo>
                <a:lnTo>
                  <a:pt x="237130" y="54687"/>
                </a:lnTo>
                <a:lnTo>
                  <a:pt x="199771" y="77383"/>
                </a:lnTo>
                <a:lnTo>
                  <a:pt x="164888" y="103468"/>
                </a:lnTo>
                <a:lnTo>
                  <a:pt x="132711" y="132713"/>
                </a:lnTo>
                <a:lnTo>
                  <a:pt x="103467" y="164890"/>
                </a:lnTo>
                <a:lnTo>
                  <a:pt x="77382" y="199774"/>
                </a:lnTo>
                <a:lnTo>
                  <a:pt x="54686" y="237134"/>
                </a:lnTo>
                <a:lnTo>
                  <a:pt x="35606" y="276744"/>
                </a:lnTo>
                <a:lnTo>
                  <a:pt x="20370" y="318377"/>
                </a:lnTo>
                <a:lnTo>
                  <a:pt x="9205" y="361803"/>
                </a:lnTo>
                <a:lnTo>
                  <a:pt x="2339" y="406797"/>
                </a:lnTo>
                <a:lnTo>
                  <a:pt x="0" y="453129"/>
                </a:lnTo>
                <a:lnTo>
                  <a:pt x="2339" y="499457"/>
                </a:lnTo>
                <a:lnTo>
                  <a:pt x="9205" y="544447"/>
                </a:lnTo>
                <a:lnTo>
                  <a:pt x="20370" y="587871"/>
                </a:lnTo>
                <a:lnTo>
                  <a:pt x="35606" y="629500"/>
                </a:lnTo>
                <a:lnTo>
                  <a:pt x="54686" y="669108"/>
                </a:lnTo>
                <a:lnTo>
                  <a:pt x="77382" y="706467"/>
                </a:lnTo>
                <a:lnTo>
                  <a:pt x="103467" y="741348"/>
                </a:lnTo>
                <a:lnTo>
                  <a:pt x="132711" y="773525"/>
                </a:lnTo>
                <a:lnTo>
                  <a:pt x="164888" y="802769"/>
                </a:lnTo>
                <a:lnTo>
                  <a:pt x="199771" y="828853"/>
                </a:lnTo>
                <a:lnTo>
                  <a:pt x="237130" y="851548"/>
                </a:lnTo>
                <a:lnTo>
                  <a:pt x="276739" y="870628"/>
                </a:lnTo>
                <a:lnTo>
                  <a:pt x="318370" y="885865"/>
                </a:lnTo>
                <a:lnTo>
                  <a:pt x="361795" y="897030"/>
                </a:lnTo>
                <a:lnTo>
                  <a:pt x="406787" y="903896"/>
                </a:lnTo>
                <a:lnTo>
                  <a:pt x="453117" y="906235"/>
                </a:lnTo>
                <a:lnTo>
                  <a:pt x="499447" y="903896"/>
                </a:lnTo>
                <a:lnTo>
                  <a:pt x="544439" y="897030"/>
                </a:lnTo>
                <a:lnTo>
                  <a:pt x="587864" y="885865"/>
                </a:lnTo>
                <a:lnTo>
                  <a:pt x="629495" y="870628"/>
                </a:lnTo>
                <a:lnTo>
                  <a:pt x="669104" y="851548"/>
                </a:lnTo>
                <a:lnTo>
                  <a:pt x="706464" y="828853"/>
                </a:lnTo>
                <a:lnTo>
                  <a:pt x="741346" y="802769"/>
                </a:lnTo>
                <a:lnTo>
                  <a:pt x="773523" y="773525"/>
                </a:lnTo>
                <a:lnTo>
                  <a:pt x="802768" y="741348"/>
                </a:lnTo>
                <a:lnTo>
                  <a:pt x="828852" y="706467"/>
                </a:lnTo>
                <a:lnTo>
                  <a:pt x="851548" y="669108"/>
                </a:lnTo>
                <a:lnTo>
                  <a:pt x="870628" y="629500"/>
                </a:lnTo>
                <a:lnTo>
                  <a:pt x="885865" y="587871"/>
                </a:lnTo>
                <a:lnTo>
                  <a:pt x="897030" y="544447"/>
                </a:lnTo>
                <a:lnTo>
                  <a:pt x="903896" y="499457"/>
                </a:lnTo>
                <a:lnTo>
                  <a:pt x="906235" y="453129"/>
                </a:lnTo>
                <a:lnTo>
                  <a:pt x="903896" y="406797"/>
                </a:lnTo>
                <a:lnTo>
                  <a:pt x="897030" y="361803"/>
                </a:lnTo>
                <a:lnTo>
                  <a:pt x="885865" y="318377"/>
                </a:lnTo>
                <a:lnTo>
                  <a:pt x="870628" y="276744"/>
                </a:lnTo>
                <a:lnTo>
                  <a:pt x="851548" y="237134"/>
                </a:lnTo>
                <a:lnTo>
                  <a:pt x="828852" y="199774"/>
                </a:lnTo>
                <a:lnTo>
                  <a:pt x="802768" y="164890"/>
                </a:lnTo>
                <a:lnTo>
                  <a:pt x="773523" y="132713"/>
                </a:lnTo>
                <a:lnTo>
                  <a:pt x="741346" y="103468"/>
                </a:lnTo>
                <a:lnTo>
                  <a:pt x="706464" y="77383"/>
                </a:lnTo>
                <a:lnTo>
                  <a:pt x="669104" y="54687"/>
                </a:lnTo>
                <a:lnTo>
                  <a:pt x="629495" y="35607"/>
                </a:lnTo>
                <a:lnTo>
                  <a:pt x="587864" y="20370"/>
                </a:lnTo>
                <a:lnTo>
                  <a:pt x="544439" y="9205"/>
                </a:lnTo>
                <a:lnTo>
                  <a:pt x="499447" y="2339"/>
                </a:lnTo>
                <a:lnTo>
                  <a:pt x="453117" y="0"/>
                </a:lnTo>
                <a:close/>
              </a:path>
            </a:pathLst>
          </a:custGeom>
          <a:solidFill>
            <a:srgbClr val="4AB9E6"/>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21" name="object 28"/>
          <p:cNvSpPr/>
          <p:nvPr/>
        </p:nvSpPr>
        <p:spPr>
          <a:xfrm>
            <a:off x="402609" y="3014437"/>
            <a:ext cx="450768" cy="450768"/>
          </a:xfrm>
          <a:custGeom>
            <a:avLst/>
            <a:gdLst/>
            <a:ahLst/>
            <a:cxnLst/>
            <a:rect l="l" t="t" r="r" b="b"/>
            <a:pathLst>
              <a:path w="906780" h="906779">
                <a:moveTo>
                  <a:pt x="453117" y="0"/>
                </a:moveTo>
                <a:lnTo>
                  <a:pt x="406787" y="2339"/>
                </a:lnTo>
                <a:lnTo>
                  <a:pt x="361795" y="9205"/>
                </a:lnTo>
                <a:lnTo>
                  <a:pt x="318370" y="20370"/>
                </a:lnTo>
                <a:lnTo>
                  <a:pt x="276739" y="35607"/>
                </a:lnTo>
                <a:lnTo>
                  <a:pt x="237130" y="54687"/>
                </a:lnTo>
                <a:lnTo>
                  <a:pt x="199771" y="77383"/>
                </a:lnTo>
                <a:lnTo>
                  <a:pt x="164888" y="103468"/>
                </a:lnTo>
                <a:lnTo>
                  <a:pt x="132711" y="132713"/>
                </a:lnTo>
                <a:lnTo>
                  <a:pt x="103467" y="164890"/>
                </a:lnTo>
                <a:lnTo>
                  <a:pt x="77382" y="199774"/>
                </a:lnTo>
                <a:lnTo>
                  <a:pt x="54686" y="237134"/>
                </a:lnTo>
                <a:lnTo>
                  <a:pt x="35606" y="276744"/>
                </a:lnTo>
                <a:lnTo>
                  <a:pt x="20370" y="318377"/>
                </a:lnTo>
                <a:lnTo>
                  <a:pt x="9205" y="361803"/>
                </a:lnTo>
                <a:lnTo>
                  <a:pt x="2339" y="406797"/>
                </a:lnTo>
                <a:lnTo>
                  <a:pt x="0" y="453129"/>
                </a:lnTo>
                <a:lnTo>
                  <a:pt x="2339" y="499457"/>
                </a:lnTo>
                <a:lnTo>
                  <a:pt x="9205" y="544447"/>
                </a:lnTo>
                <a:lnTo>
                  <a:pt x="20370" y="587871"/>
                </a:lnTo>
                <a:lnTo>
                  <a:pt x="35606" y="629500"/>
                </a:lnTo>
                <a:lnTo>
                  <a:pt x="54686" y="669108"/>
                </a:lnTo>
                <a:lnTo>
                  <a:pt x="77382" y="706467"/>
                </a:lnTo>
                <a:lnTo>
                  <a:pt x="103467" y="741348"/>
                </a:lnTo>
                <a:lnTo>
                  <a:pt x="132711" y="773525"/>
                </a:lnTo>
                <a:lnTo>
                  <a:pt x="164888" y="802769"/>
                </a:lnTo>
                <a:lnTo>
                  <a:pt x="199771" y="828853"/>
                </a:lnTo>
                <a:lnTo>
                  <a:pt x="237130" y="851548"/>
                </a:lnTo>
                <a:lnTo>
                  <a:pt x="276739" y="870628"/>
                </a:lnTo>
                <a:lnTo>
                  <a:pt x="318370" y="885865"/>
                </a:lnTo>
                <a:lnTo>
                  <a:pt x="361795" y="897030"/>
                </a:lnTo>
                <a:lnTo>
                  <a:pt x="406787" y="903896"/>
                </a:lnTo>
                <a:lnTo>
                  <a:pt x="453117" y="906235"/>
                </a:lnTo>
                <a:lnTo>
                  <a:pt x="499447" y="903896"/>
                </a:lnTo>
                <a:lnTo>
                  <a:pt x="544439" y="897030"/>
                </a:lnTo>
                <a:lnTo>
                  <a:pt x="587864" y="885865"/>
                </a:lnTo>
                <a:lnTo>
                  <a:pt x="629495" y="870628"/>
                </a:lnTo>
                <a:lnTo>
                  <a:pt x="669104" y="851548"/>
                </a:lnTo>
                <a:lnTo>
                  <a:pt x="706464" y="828853"/>
                </a:lnTo>
                <a:lnTo>
                  <a:pt x="741346" y="802769"/>
                </a:lnTo>
                <a:lnTo>
                  <a:pt x="773523" y="773525"/>
                </a:lnTo>
                <a:lnTo>
                  <a:pt x="802768" y="741348"/>
                </a:lnTo>
                <a:lnTo>
                  <a:pt x="828852" y="706467"/>
                </a:lnTo>
                <a:lnTo>
                  <a:pt x="851548" y="669108"/>
                </a:lnTo>
                <a:lnTo>
                  <a:pt x="870628" y="629500"/>
                </a:lnTo>
                <a:lnTo>
                  <a:pt x="885865" y="587871"/>
                </a:lnTo>
                <a:lnTo>
                  <a:pt x="897030" y="544447"/>
                </a:lnTo>
                <a:lnTo>
                  <a:pt x="903896" y="499457"/>
                </a:lnTo>
                <a:lnTo>
                  <a:pt x="906235" y="453129"/>
                </a:lnTo>
                <a:lnTo>
                  <a:pt x="903896" y="406797"/>
                </a:lnTo>
                <a:lnTo>
                  <a:pt x="897030" y="361803"/>
                </a:lnTo>
                <a:lnTo>
                  <a:pt x="885865" y="318377"/>
                </a:lnTo>
                <a:lnTo>
                  <a:pt x="870628" y="276744"/>
                </a:lnTo>
                <a:lnTo>
                  <a:pt x="851548" y="237134"/>
                </a:lnTo>
                <a:lnTo>
                  <a:pt x="828852" y="199774"/>
                </a:lnTo>
                <a:lnTo>
                  <a:pt x="802768" y="164890"/>
                </a:lnTo>
                <a:lnTo>
                  <a:pt x="773523" y="132713"/>
                </a:lnTo>
                <a:lnTo>
                  <a:pt x="741346" y="103468"/>
                </a:lnTo>
                <a:lnTo>
                  <a:pt x="706464" y="77383"/>
                </a:lnTo>
                <a:lnTo>
                  <a:pt x="669104" y="54687"/>
                </a:lnTo>
                <a:lnTo>
                  <a:pt x="629495" y="35607"/>
                </a:lnTo>
                <a:lnTo>
                  <a:pt x="587864" y="20370"/>
                </a:lnTo>
                <a:lnTo>
                  <a:pt x="544439" y="9205"/>
                </a:lnTo>
                <a:lnTo>
                  <a:pt x="499447" y="2339"/>
                </a:lnTo>
                <a:lnTo>
                  <a:pt x="453117" y="0"/>
                </a:lnTo>
                <a:close/>
              </a:path>
            </a:pathLst>
          </a:custGeom>
          <a:solidFill>
            <a:srgbClr val="E889A9"/>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22" name="object 29"/>
          <p:cNvSpPr txBox="1"/>
          <p:nvPr/>
        </p:nvSpPr>
        <p:spPr>
          <a:xfrm>
            <a:off x="469079" y="3113315"/>
            <a:ext cx="405899" cy="276551"/>
          </a:xfrm>
          <a:prstGeom prst="rect">
            <a:avLst/>
          </a:prstGeom>
        </p:spPr>
        <p:txBody>
          <a:bodyPr vert="horz" wrap="square" lIns="0" tIns="0" rIns="0" bIns="0" rtlCol="0">
            <a:spAutoFit/>
          </a:bodyPr>
          <a:lstStyle/>
          <a:p>
            <a:pPr marL="6313" marR="2526">
              <a:lnSpc>
                <a:spcPts val="1059"/>
              </a:lnSpc>
            </a:pPr>
            <a:r>
              <a:rPr lang="en-US" sz="877" b="1" dirty="0" err="1">
                <a:solidFill>
                  <a:srgbClr val="FFFFFF"/>
                </a:solidFill>
                <a:latin typeface="Calibri" panose="020F0502020204030204" pitchFamily="34" charset="0"/>
                <a:cs typeface="Calibri" panose="020F0502020204030204" pitchFamily="34" charset="0"/>
              </a:rPr>
              <a:t>Appli-cation</a:t>
            </a:r>
            <a:endParaRPr sz="877" b="1" dirty="0">
              <a:latin typeface="Calibri" panose="020F0502020204030204" pitchFamily="34" charset="0"/>
              <a:cs typeface="Calibri" panose="020F0502020204030204" pitchFamily="34" charset="0"/>
            </a:endParaRPr>
          </a:p>
        </p:txBody>
      </p:sp>
      <p:sp>
        <p:nvSpPr>
          <p:cNvPr id="223" name="object 30"/>
          <p:cNvSpPr/>
          <p:nvPr/>
        </p:nvSpPr>
        <p:spPr>
          <a:xfrm>
            <a:off x="414508" y="3542688"/>
            <a:ext cx="450768" cy="450768"/>
          </a:xfrm>
          <a:custGeom>
            <a:avLst/>
            <a:gdLst/>
            <a:ahLst/>
            <a:cxnLst/>
            <a:rect l="l" t="t" r="r" b="b"/>
            <a:pathLst>
              <a:path w="906780" h="906779">
                <a:moveTo>
                  <a:pt x="453117" y="0"/>
                </a:moveTo>
                <a:lnTo>
                  <a:pt x="406787" y="2339"/>
                </a:lnTo>
                <a:lnTo>
                  <a:pt x="361795" y="9205"/>
                </a:lnTo>
                <a:lnTo>
                  <a:pt x="318370" y="20370"/>
                </a:lnTo>
                <a:lnTo>
                  <a:pt x="276739" y="35606"/>
                </a:lnTo>
                <a:lnTo>
                  <a:pt x="237130" y="54686"/>
                </a:lnTo>
                <a:lnTo>
                  <a:pt x="199771" y="77382"/>
                </a:lnTo>
                <a:lnTo>
                  <a:pt x="164888" y="103467"/>
                </a:lnTo>
                <a:lnTo>
                  <a:pt x="132711" y="132711"/>
                </a:lnTo>
                <a:lnTo>
                  <a:pt x="103467" y="164888"/>
                </a:lnTo>
                <a:lnTo>
                  <a:pt x="77382" y="199771"/>
                </a:lnTo>
                <a:lnTo>
                  <a:pt x="54686" y="237130"/>
                </a:lnTo>
                <a:lnTo>
                  <a:pt x="35606" y="276739"/>
                </a:lnTo>
                <a:lnTo>
                  <a:pt x="20370" y="318370"/>
                </a:lnTo>
                <a:lnTo>
                  <a:pt x="9205" y="361795"/>
                </a:lnTo>
                <a:lnTo>
                  <a:pt x="2339" y="406787"/>
                </a:lnTo>
                <a:lnTo>
                  <a:pt x="0" y="453117"/>
                </a:lnTo>
                <a:lnTo>
                  <a:pt x="2339" y="499450"/>
                </a:lnTo>
                <a:lnTo>
                  <a:pt x="9205" y="544443"/>
                </a:lnTo>
                <a:lnTo>
                  <a:pt x="20370" y="587870"/>
                </a:lnTo>
                <a:lnTo>
                  <a:pt x="35606" y="629502"/>
                </a:lnTo>
                <a:lnTo>
                  <a:pt x="54686" y="669112"/>
                </a:lnTo>
                <a:lnTo>
                  <a:pt x="77382" y="706473"/>
                </a:lnTo>
                <a:lnTo>
                  <a:pt x="103467" y="741356"/>
                </a:lnTo>
                <a:lnTo>
                  <a:pt x="132711" y="773534"/>
                </a:lnTo>
                <a:lnTo>
                  <a:pt x="164888" y="802779"/>
                </a:lnTo>
                <a:lnTo>
                  <a:pt x="199771" y="828863"/>
                </a:lnTo>
                <a:lnTo>
                  <a:pt x="237130" y="851560"/>
                </a:lnTo>
                <a:lnTo>
                  <a:pt x="276739" y="870640"/>
                </a:lnTo>
                <a:lnTo>
                  <a:pt x="318370" y="885876"/>
                </a:lnTo>
                <a:lnTo>
                  <a:pt x="361795" y="897042"/>
                </a:lnTo>
                <a:lnTo>
                  <a:pt x="406787" y="903908"/>
                </a:lnTo>
                <a:lnTo>
                  <a:pt x="453117" y="906247"/>
                </a:lnTo>
                <a:lnTo>
                  <a:pt x="499447" y="903908"/>
                </a:lnTo>
                <a:lnTo>
                  <a:pt x="544439" y="897042"/>
                </a:lnTo>
                <a:lnTo>
                  <a:pt x="587864" y="885876"/>
                </a:lnTo>
                <a:lnTo>
                  <a:pt x="629495" y="870640"/>
                </a:lnTo>
                <a:lnTo>
                  <a:pt x="669104" y="851560"/>
                </a:lnTo>
                <a:lnTo>
                  <a:pt x="706464" y="828863"/>
                </a:lnTo>
                <a:lnTo>
                  <a:pt x="741346" y="802779"/>
                </a:lnTo>
                <a:lnTo>
                  <a:pt x="773523" y="773534"/>
                </a:lnTo>
                <a:lnTo>
                  <a:pt x="802768" y="741356"/>
                </a:lnTo>
                <a:lnTo>
                  <a:pt x="828852" y="706473"/>
                </a:lnTo>
                <a:lnTo>
                  <a:pt x="851548" y="669112"/>
                </a:lnTo>
                <a:lnTo>
                  <a:pt x="870628" y="629502"/>
                </a:lnTo>
                <a:lnTo>
                  <a:pt x="885865" y="587870"/>
                </a:lnTo>
                <a:lnTo>
                  <a:pt x="897030" y="544443"/>
                </a:lnTo>
                <a:lnTo>
                  <a:pt x="903896" y="499450"/>
                </a:lnTo>
                <a:lnTo>
                  <a:pt x="906235" y="453117"/>
                </a:lnTo>
                <a:lnTo>
                  <a:pt x="903896" y="406787"/>
                </a:lnTo>
                <a:lnTo>
                  <a:pt x="897030" y="361795"/>
                </a:lnTo>
                <a:lnTo>
                  <a:pt x="885865" y="318370"/>
                </a:lnTo>
                <a:lnTo>
                  <a:pt x="870628" y="276739"/>
                </a:lnTo>
                <a:lnTo>
                  <a:pt x="851548" y="237130"/>
                </a:lnTo>
                <a:lnTo>
                  <a:pt x="828852" y="199771"/>
                </a:lnTo>
                <a:lnTo>
                  <a:pt x="802768" y="164888"/>
                </a:lnTo>
                <a:lnTo>
                  <a:pt x="773523" y="132711"/>
                </a:lnTo>
                <a:lnTo>
                  <a:pt x="741346" y="103467"/>
                </a:lnTo>
                <a:lnTo>
                  <a:pt x="706464" y="77382"/>
                </a:lnTo>
                <a:lnTo>
                  <a:pt x="669104" y="54686"/>
                </a:lnTo>
                <a:lnTo>
                  <a:pt x="629495" y="35606"/>
                </a:lnTo>
                <a:lnTo>
                  <a:pt x="587864" y="20370"/>
                </a:lnTo>
                <a:lnTo>
                  <a:pt x="544439" y="9205"/>
                </a:lnTo>
                <a:lnTo>
                  <a:pt x="499447" y="2339"/>
                </a:lnTo>
                <a:lnTo>
                  <a:pt x="453117" y="0"/>
                </a:lnTo>
                <a:close/>
              </a:path>
            </a:pathLst>
          </a:custGeom>
          <a:solidFill>
            <a:srgbClr val="7BBF88"/>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24" name="object 31"/>
          <p:cNvSpPr txBox="1"/>
          <p:nvPr/>
        </p:nvSpPr>
        <p:spPr>
          <a:xfrm>
            <a:off x="430683" y="3637483"/>
            <a:ext cx="449605" cy="275012"/>
          </a:xfrm>
          <a:prstGeom prst="rect">
            <a:avLst/>
          </a:prstGeom>
        </p:spPr>
        <p:txBody>
          <a:bodyPr vert="horz" wrap="square" lIns="0" tIns="0" rIns="0" bIns="0" rtlCol="0">
            <a:spAutoFit/>
          </a:bodyPr>
          <a:lstStyle/>
          <a:p>
            <a:pPr marL="6313" marR="2526" indent="63131">
              <a:lnSpc>
                <a:spcPts val="1059"/>
              </a:lnSpc>
            </a:pPr>
            <a:r>
              <a:rPr lang="en-US" sz="831" b="1" spc="3" dirty="0">
                <a:solidFill>
                  <a:srgbClr val="FFFFFF"/>
                </a:solidFill>
                <a:latin typeface="Calibri" panose="020F0502020204030204" pitchFamily="34" charset="0"/>
                <a:cs typeface="Calibri" panose="020F0502020204030204" pitchFamily="34" charset="0"/>
              </a:rPr>
              <a:t>Micro-</a:t>
            </a:r>
          </a:p>
          <a:p>
            <a:pPr marL="6313" marR="2526" indent="63131">
              <a:lnSpc>
                <a:spcPts val="1059"/>
              </a:lnSpc>
            </a:pPr>
            <a:r>
              <a:rPr lang="en-US" sz="831" b="1" spc="3" dirty="0">
                <a:solidFill>
                  <a:srgbClr val="FFFFFF"/>
                </a:solidFill>
                <a:latin typeface="Calibri" panose="020F0502020204030204" pitchFamily="34" charset="0"/>
                <a:cs typeface="Calibri" panose="020F0502020204030204" pitchFamily="34" charset="0"/>
              </a:rPr>
              <a:t>data</a:t>
            </a:r>
            <a:endParaRPr sz="831" b="1" dirty="0">
              <a:latin typeface="Calibri" panose="020F0502020204030204" pitchFamily="34" charset="0"/>
              <a:cs typeface="Calibri" panose="020F0502020204030204" pitchFamily="34" charset="0"/>
            </a:endParaRPr>
          </a:p>
        </p:txBody>
      </p:sp>
      <p:sp>
        <p:nvSpPr>
          <p:cNvPr id="225" name="object 32"/>
          <p:cNvSpPr/>
          <p:nvPr/>
        </p:nvSpPr>
        <p:spPr>
          <a:xfrm>
            <a:off x="5310988" y="1835916"/>
            <a:ext cx="3518391" cy="3087825"/>
          </a:xfrm>
          <a:custGeom>
            <a:avLst/>
            <a:gdLst/>
            <a:ahLst/>
            <a:cxnLst/>
            <a:rect l="l" t="t" r="r" b="b"/>
            <a:pathLst>
              <a:path w="7077709" h="6211570">
                <a:moveTo>
                  <a:pt x="4553946" y="5402405"/>
                </a:moveTo>
                <a:lnTo>
                  <a:pt x="2523203" y="5402405"/>
                </a:lnTo>
                <a:lnTo>
                  <a:pt x="3522211" y="6211581"/>
                </a:lnTo>
                <a:lnTo>
                  <a:pt x="4553946" y="5402405"/>
                </a:lnTo>
                <a:close/>
              </a:path>
              <a:path w="7077709" h="6211570">
                <a:moveTo>
                  <a:pt x="4143573" y="4739324"/>
                </a:moveTo>
                <a:lnTo>
                  <a:pt x="2901063" y="4739324"/>
                </a:lnTo>
                <a:lnTo>
                  <a:pt x="2901063" y="5402405"/>
                </a:lnTo>
                <a:lnTo>
                  <a:pt x="4143573" y="5402405"/>
                </a:lnTo>
                <a:lnTo>
                  <a:pt x="4143573" y="4739324"/>
                </a:lnTo>
                <a:close/>
              </a:path>
              <a:path w="7077709" h="6211570">
                <a:moveTo>
                  <a:pt x="6869527" y="0"/>
                </a:moveTo>
                <a:lnTo>
                  <a:pt x="207622" y="0"/>
                </a:lnTo>
                <a:lnTo>
                  <a:pt x="165915" y="4237"/>
                </a:lnTo>
                <a:lnTo>
                  <a:pt x="127006" y="16382"/>
                </a:lnTo>
                <a:lnTo>
                  <a:pt x="91746" y="35583"/>
                </a:lnTo>
                <a:lnTo>
                  <a:pt x="60988" y="60988"/>
                </a:lnTo>
                <a:lnTo>
                  <a:pt x="35583" y="91746"/>
                </a:lnTo>
                <a:lnTo>
                  <a:pt x="16382" y="127006"/>
                </a:lnTo>
                <a:lnTo>
                  <a:pt x="4237" y="165915"/>
                </a:lnTo>
                <a:lnTo>
                  <a:pt x="0" y="207622"/>
                </a:lnTo>
                <a:lnTo>
                  <a:pt x="0" y="4531702"/>
                </a:lnTo>
                <a:lnTo>
                  <a:pt x="4237" y="4573406"/>
                </a:lnTo>
                <a:lnTo>
                  <a:pt x="16382" y="4612313"/>
                </a:lnTo>
                <a:lnTo>
                  <a:pt x="35583" y="4647572"/>
                </a:lnTo>
                <a:lnTo>
                  <a:pt x="60988" y="4678331"/>
                </a:lnTo>
                <a:lnTo>
                  <a:pt x="91746" y="4703738"/>
                </a:lnTo>
                <a:lnTo>
                  <a:pt x="127006" y="4722940"/>
                </a:lnTo>
                <a:lnTo>
                  <a:pt x="165915" y="4735086"/>
                </a:lnTo>
                <a:lnTo>
                  <a:pt x="207622" y="4739324"/>
                </a:lnTo>
                <a:lnTo>
                  <a:pt x="6869527" y="4739324"/>
                </a:lnTo>
                <a:lnTo>
                  <a:pt x="6911231" y="4735086"/>
                </a:lnTo>
                <a:lnTo>
                  <a:pt x="6950138" y="4722940"/>
                </a:lnTo>
                <a:lnTo>
                  <a:pt x="6985397" y="4703738"/>
                </a:lnTo>
                <a:lnTo>
                  <a:pt x="7016156" y="4678331"/>
                </a:lnTo>
                <a:lnTo>
                  <a:pt x="7041563" y="4647572"/>
                </a:lnTo>
                <a:lnTo>
                  <a:pt x="7060765" y="4612313"/>
                </a:lnTo>
                <a:lnTo>
                  <a:pt x="7072911" y="4573406"/>
                </a:lnTo>
                <a:lnTo>
                  <a:pt x="7077149" y="4531702"/>
                </a:lnTo>
                <a:lnTo>
                  <a:pt x="7077149" y="207622"/>
                </a:lnTo>
                <a:lnTo>
                  <a:pt x="7072911" y="165915"/>
                </a:lnTo>
                <a:lnTo>
                  <a:pt x="7060765" y="127006"/>
                </a:lnTo>
                <a:lnTo>
                  <a:pt x="7041563" y="91746"/>
                </a:lnTo>
                <a:lnTo>
                  <a:pt x="7016156" y="60988"/>
                </a:lnTo>
                <a:lnTo>
                  <a:pt x="6985397" y="35583"/>
                </a:lnTo>
                <a:lnTo>
                  <a:pt x="6950138" y="16382"/>
                </a:lnTo>
                <a:lnTo>
                  <a:pt x="6911231" y="4237"/>
                </a:lnTo>
                <a:lnTo>
                  <a:pt x="6869527" y="0"/>
                </a:lnTo>
                <a:close/>
              </a:path>
            </a:pathLst>
          </a:custGeom>
          <a:solidFill>
            <a:srgbClr val="FFFFFF"/>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26" name="object 33"/>
          <p:cNvSpPr/>
          <p:nvPr/>
        </p:nvSpPr>
        <p:spPr>
          <a:xfrm>
            <a:off x="5310988" y="1835916"/>
            <a:ext cx="3518391" cy="3087825"/>
          </a:xfrm>
          <a:custGeom>
            <a:avLst/>
            <a:gdLst/>
            <a:ahLst/>
            <a:cxnLst/>
            <a:rect l="l" t="t" r="r" b="b"/>
            <a:pathLst>
              <a:path w="7077709" h="6211570">
                <a:moveTo>
                  <a:pt x="6869527" y="0"/>
                </a:moveTo>
                <a:lnTo>
                  <a:pt x="207622" y="0"/>
                </a:lnTo>
                <a:lnTo>
                  <a:pt x="165915" y="4237"/>
                </a:lnTo>
                <a:lnTo>
                  <a:pt x="127006" y="16382"/>
                </a:lnTo>
                <a:lnTo>
                  <a:pt x="91746" y="35583"/>
                </a:lnTo>
                <a:lnTo>
                  <a:pt x="60988" y="60988"/>
                </a:lnTo>
                <a:lnTo>
                  <a:pt x="35583" y="91746"/>
                </a:lnTo>
                <a:lnTo>
                  <a:pt x="16382" y="127006"/>
                </a:lnTo>
                <a:lnTo>
                  <a:pt x="4237" y="165915"/>
                </a:lnTo>
                <a:lnTo>
                  <a:pt x="0" y="207622"/>
                </a:lnTo>
                <a:lnTo>
                  <a:pt x="0" y="4531702"/>
                </a:lnTo>
                <a:lnTo>
                  <a:pt x="4237" y="4573406"/>
                </a:lnTo>
                <a:lnTo>
                  <a:pt x="16382" y="4612313"/>
                </a:lnTo>
                <a:lnTo>
                  <a:pt x="35583" y="4647572"/>
                </a:lnTo>
                <a:lnTo>
                  <a:pt x="60988" y="4678331"/>
                </a:lnTo>
                <a:lnTo>
                  <a:pt x="91746" y="4703738"/>
                </a:lnTo>
                <a:lnTo>
                  <a:pt x="127006" y="4722940"/>
                </a:lnTo>
                <a:lnTo>
                  <a:pt x="165915" y="4735086"/>
                </a:lnTo>
                <a:lnTo>
                  <a:pt x="207622" y="4739324"/>
                </a:lnTo>
                <a:lnTo>
                  <a:pt x="2901063" y="4739324"/>
                </a:lnTo>
                <a:lnTo>
                  <a:pt x="2901063" y="5402405"/>
                </a:lnTo>
                <a:lnTo>
                  <a:pt x="2523203" y="5402405"/>
                </a:lnTo>
                <a:lnTo>
                  <a:pt x="3522211" y="6211581"/>
                </a:lnTo>
                <a:lnTo>
                  <a:pt x="4553946" y="5402405"/>
                </a:lnTo>
                <a:lnTo>
                  <a:pt x="4143573" y="5402405"/>
                </a:lnTo>
                <a:lnTo>
                  <a:pt x="4143573" y="4739324"/>
                </a:lnTo>
                <a:lnTo>
                  <a:pt x="6869527" y="4739324"/>
                </a:lnTo>
                <a:lnTo>
                  <a:pt x="6911231" y="4735086"/>
                </a:lnTo>
                <a:lnTo>
                  <a:pt x="6950138" y="4722940"/>
                </a:lnTo>
                <a:lnTo>
                  <a:pt x="6985397" y="4703738"/>
                </a:lnTo>
                <a:lnTo>
                  <a:pt x="7016156" y="4678331"/>
                </a:lnTo>
                <a:lnTo>
                  <a:pt x="7041563" y="4647572"/>
                </a:lnTo>
                <a:lnTo>
                  <a:pt x="7060765" y="4612313"/>
                </a:lnTo>
                <a:lnTo>
                  <a:pt x="7072911" y="4573406"/>
                </a:lnTo>
                <a:lnTo>
                  <a:pt x="7077149" y="4531702"/>
                </a:lnTo>
                <a:lnTo>
                  <a:pt x="7077149" y="207622"/>
                </a:lnTo>
                <a:lnTo>
                  <a:pt x="7072911" y="165915"/>
                </a:lnTo>
                <a:lnTo>
                  <a:pt x="7060765" y="127006"/>
                </a:lnTo>
                <a:lnTo>
                  <a:pt x="7041563" y="91746"/>
                </a:lnTo>
                <a:lnTo>
                  <a:pt x="7016156" y="60988"/>
                </a:lnTo>
                <a:lnTo>
                  <a:pt x="6985397" y="35583"/>
                </a:lnTo>
                <a:lnTo>
                  <a:pt x="6950138" y="16382"/>
                </a:lnTo>
                <a:lnTo>
                  <a:pt x="6911231" y="4237"/>
                </a:lnTo>
                <a:lnTo>
                  <a:pt x="6869527" y="0"/>
                </a:lnTo>
                <a:close/>
              </a:path>
            </a:pathLst>
          </a:custGeom>
          <a:solidFill>
            <a:schemeClr val="lt1"/>
          </a:solidFill>
          <a:ln w="122658">
            <a:solidFill>
              <a:srgbClr val="000000"/>
            </a:solidFill>
          </a:ln>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27" name="object 34"/>
          <p:cNvSpPr txBox="1"/>
          <p:nvPr/>
        </p:nvSpPr>
        <p:spPr>
          <a:xfrm>
            <a:off x="5967847" y="2033006"/>
            <a:ext cx="2725226" cy="340991"/>
          </a:xfrm>
          <a:prstGeom prst="rect">
            <a:avLst/>
          </a:prstGeom>
        </p:spPr>
        <p:txBody>
          <a:bodyPr vert="horz" wrap="square" lIns="0" tIns="0" rIns="0" bIns="0" rtlCol="0">
            <a:spAutoFit/>
          </a:bodyPr>
          <a:lstStyle/>
          <a:p>
            <a:pPr marL="6313"/>
            <a:r>
              <a:rPr lang="en-US" sz="1108" b="1" spc="15" dirty="0">
                <a:solidFill>
                  <a:srgbClr val="231F20"/>
                </a:solidFill>
                <a:latin typeface="Calibri" panose="020F0502020204030204" pitchFamily="34" charset="0"/>
                <a:cs typeface="Calibri" panose="020F0502020204030204" pitchFamily="34" charset="0"/>
              </a:rPr>
              <a:t>It must be the use of microdata in research deemed to provide a public-benefit.</a:t>
            </a:r>
            <a:endParaRPr sz="1108" b="1" dirty="0">
              <a:latin typeface="Calibri" panose="020F0502020204030204" pitchFamily="34" charset="0"/>
              <a:cs typeface="Calibri" panose="020F0502020204030204" pitchFamily="34" charset="0"/>
            </a:endParaRPr>
          </a:p>
        </p:txBody>
      </p:sp>
      <p:sp>
        <p:nvSpPr>
          <p:cNvPr id="228" name="object 35"/>
          <p:cNvSpPr txBox="1"/>
          <p:nvPr/>
        </p:nvSpPr>
        <p:spPr>
          <a:xfrm>
            <a:off x="5967847" y="2504715"/>
            <a:ext cx="2953128" cy="392543"/>
          </a:xfrm>
          <a:prstGeom prst="rect">
            <a:avLst/>
          </a:prstGeom>
        </p:spPr>
        <p:txBody>
          <a:bodyPr vert="horz" wrap="square" lIns="0" tIns="0" rIns="0" bIns="0" rtlCol="0">
            <a:spAutoFit/>
          </a:bodyPr>
          <a:lstStyle/>
          <a:p>
            <a:pPr marL="6313" marR="2526">
              <a:lnSpc>
                <a:spcPct val="119200"/>
              </a:lnSpc>
            </a:pPr>
            <a:r>
              <a:rPr lang="en-US" sz="1108" b="1" spc="30" dirty="0">
                <a:solidFill>
                  <a:srgbClr val="EE3352"/>
                </a:solidFill>
                <a:latin typeface="Calibri" panose="020F0502020204030204" pitchFamily="34" charset="0"/>
                <a:cs typeface="Calibri" panose="020F0502020204030204" pitchFamily="34" charset="0"/>
              </a:rPr>
              <a:t>Facility installation personnel are responsible </a:t>
            </a:r>
          </a:p>
          <a:p>
            <a:pPr marL="6313" marR="2526">
              <a:lnSpc>
                <a:spcPct val="119200"/>
              </a:lnSpc>
            </a:pPr>
            <a:r>
              <a:rPr lang="en-US" sz="1108" b="1" spc="28" dirty="0">
                <a:solidFill>
                  <a:srgbClr val="231F20"/>
                </a:solidFill>
                <a:latin typeface="Calibri" panose="020F0502020204030204" pitchFamily="34" charset="0"/>
                <a:cs typeface="Calibri" panose="020F0502020204030204" pitchFamily="34" charset="0"/>
              </a:rPr>
              <a:t>for ensuring a secure environment.</a:t>
            </a:r>
            <a:endParaRPr sz="1108" b="1" dirty="0">
              <a:latin typeface="Calibri" panose="020F0502020204030204" pitchFamily="34" charset="0"/>
              <a:cs typeface="Calibri" panose="020F0502020204030204" pitchFamily="34" charset="0"/>
            </a:endParaRPr>
          </a:p>
        </p:txBody>
      </p:sp>
      <p:sp>
        <p:nvSpPr>
          <p:cNvPr id="229" name="object 36"/>
          <p:cNvSpPr txBox="1"/>
          <p:nvPr/>
        </p:nvSpPr>
        <p:spPr>
          <a:xfrm>
            <a:off x="5967848" y="3044505"/>
            <a:ext cx="2904106" cy="392543"/>
          </a:xfrm>
          <a:prstGeom prst="rect">
            <a:avLst/>
          </a:prstGeom>
        </p:spPr>
        <p:txBody>
          <a:bodyPr vert="horz" wrap="square" lIns="0" tIns="0" rIns="0" bIns="0" rtlCol="0">
            <a:spAutoFit/>
          </a:bodyPr>
          <a:lstStyle/>
          <a:p>
            <a:pPr marL="6313" marR="2526">
              <a:lnSpc>
                <a:spcPct val="119200"/>
              </a:lnSpc>
            </a:pPr>
            <a:r>
              <a:rPr lang="en-US" sz="1108" b="1" spc="28" dirty="0">
                <a:solidFill>
                  <a:srgbClr val="231F20"/>
                </a:solidFill>
                <a:latin typeface="Calibri" panose="020F0502020204030204" pitchFamily="34" charset="0"/>
                <a:cs typeface="Calibri" panose="020F0502020204030204" pitchFamily="34" charset="0"/>
              </a:rPr>
              <a:t>User burden is reduced by </a:t>
            </a:r>
            <a:r>
              <a:rPr lang="en-US" sz="1108" b="1" spc="32" dirty="0">
                <a:solidFill>
                  <a:srgbClr val="EE3352"/>
                </a:solidFill>
                <a:latin typeface="Calibri" panose="020F0502020204030204" pitchFamily="34" charset="0"/>
                <a:cs typeface="Calibri" panose="020F0502020204030204" pitchFamily="34" charset="0"/>
              </a:rPr>
              <a:t>simplifying the application for use.</a:t>
            </a:r>
            <a:endParaRPr sz="1108" b="1" dirty="0">
              <a:latin typeface="Calibri" panose="020F0502020204030204" pitchFamily="34" charset="0"/>
              <a:cs typeface="Calibri" panose="020F0502020204030204" pitchFamily="34" charset="0"/>
            </a:endParaRPr>
          </a:p>
        </p:txBody>
      </p:sp>
      <p:sp>
        <p:nvSpPr>
          <p:cNvPr id="230" name="object 37"/>
          <p:cNvSpPr txBox="1"/>
          <p:nvPr/>
        </p:nvSpPr>
        <p:spPr>
          <a:xfrm>
            <a:off x="5967847" y="3682744"/>
            <a:ext cx="2658757" cy="170496"/>
          </a:xfrm>
          <a:prstGeom prst="rect">
            <a:avLst/>
          </a:prstGeom>
        </p:spPr>
        <p:txBody>
          <a:bodyPr vert="horz" wrap="square" lIns="0" tIns="0" rIns="0" bIns="0" rtlCol="0">
            <a:spAutoFit/>
          </a:bodyPr>
          <a:lstStyle/>
          <a:p>
            <a:pPr marL="6313"/>
            <a:r>
              <a:rPr lang="en-US" altLang="ja-JP" sz="1108" b="1" spc="15" dirty="0">
                <a:solidFill>
                  <a:srgbClr val="EE3352"/>
                </a:solidFill>
                <a:latin typeface="Calibri" panose="020F0502020204030204" pitchFamily="34" charset="0"/>
                <a:cs typeface="Calibri" panose="020F0502020204030204" pitchFamily="34" charset="0"/>
              </a:rPr>
              <a:t>All</a:t>
            </a:r>
            <a:r>
              <a:rPr lang="ja-JP" altLang="en-US" sz="1108" b="1" spc="15" dirty="0">
                <a:solidFill>
                  <a:srgbClr val="EE3352"/>
                </a:solidFill>
                <a:latin typeface="Calibri" panose="020F0502020204030204" pitchFamily="34" charset="0"/>
                <a:cs typeface="Calibri" panose="020F0502020204030204" pitchFamily="34" charset="0"/>
              </a:rPr>
              <a:t> </a:t>
            </a:r>
            <a:r>
              <a:rPr lang="en-US" altLang="ja-JP" sz="1108" b="1" spc="15" dirty="0">
                <a:solidFill>
                  <a:srgbClr val="EE3352"/>
                </a:solidFill>
                <a:latin typeface="Calibri" panose="020F0502020204030204" pitchFamily="34" charset="0"/>
                <a:cs typeface="Calibri" panose="020F0502020204030204" pitchFamily="34" charset="0"/>
              </a:rPr>
              <a:t>the</a:t>
            </a:r>
            <a:r>
              <a:rPr lang="ja-JP" altLang="en-US" sz="1108" b="1" spc="15" dirty="0">
                <a:solidFill>
                  <a:srgbClr val="EE3352"/>
                </a:solidFill>
                <a:latin typeface="Calibri" panose="020F0502020204030204" pitchFamily="34" charset="0"/>
                <a:cs typeface="Calibri" panose="020F0502020204030204" pitchFamily="34" charset="0"/>
              </a:rPr>
              <a:t> </a:t>
            </a:r>
            <a:r>
              <a:rPr lang="en-US" sz="1108" b="1" spc="32" dirty="0">
                <a:solidFill>
                  <a:srgbClr val="EE3352"/>
                </a:solidFill>
                <a:latin typeface="Calibri" panose="020F0502020204030204" pitchFamily="34" charset="0"/>
                <a:cs typeface="Calibri" panose="020F0502020204030204" pitchFamily="34" charset="0"/>
              </a:rPr>
              <a:t>information</a:t>
            </a:r>
            <a:r>
              <a:rPr lang="en-US" sz="1108" b="1" spc="28" dirty="0">
                <a:solidFill>
                  <a:srgbClr val="231F20"/>
                </a:solidFill>
                <a:latin typeface="Calibri" panose="020F0502020204030204" pitchFamily="34" charset="0"/>
                <a:cs typeface="Calibri" panose="020F0502020204030204" pitchFamily="34" charset="0"/>
              </a:rPr>
              <a:t> is available for use.</a:t>
            </a:r>
            <a:endParaRPr sz="1108" b="1" spc="28" dirty="0">
              <a:solidFill>
                <a:srgbClr val="231F20"/>
              </a:solidFill>
              <a:latin typeface="Calibri" panose="020F0502020204030204" pitchFamily="34" charset="0"/>
              <a:cs typeface="Calibri" panose="020F0502020204030204" pitchFamily="34" charset="0"/>
            </a:endParaRPr>
          </a:p>
        </p:txBody>
      </p:sp>
      <p:sp>
        <p:nvSpPr>
          <p:cNvPr id="231" name="object 38"/>
          <p:cNvSpPr/>
          <p:nvPr/>
        </p:nvSpPr>
        <p:spPr>
          <a:xfrm>
            <a:off x="5462806" y="1979982"/>
            <a:ext cx="450768" cy="450768"/>
          </a:xfrm>
          <a:custGeom>
            <a:avLst/>
            <a:gdLst/>
            <a:ahLst/>
            <a:cxnLst/>
            <a:rect l="l" t="t" r="r" b="b"/>
            <a:pathLst>
              <a:path w="906780" h="906779">
                <a:moveTo>
                  <a:pt x="453117" y="0"/>
                </a:moveTo>
                <a:lnTo>
                  <a:pt x="406787" y="2339"/>
                </a:lnTo>
                <a:lnTo>
                  <a:pt x="361795" y="9205"/>
                </a:lnTo>
                <a:lnTo>
                  <a:pt x="318370" y="20370"/>
                </a:lnTo>
                <a:lnTo>
                  <a:pt x="276739" y="35606"/>
                </a:lnTo>
                <a:lnTo>
                  <a:pt x="237130" y="54686"/>
                </a:lnTo>
                <a:lnTo>
                  <a:pt x="199771" y="77382"/>
                </a:lnTo>
                <a:lnTo>
                  <a:pt x="164888" y="103466"/>
                </a:lnTo>
                <a:lnTo>
                  <a:pt x="132711" y="132710"/>
                </a:lnTo>
                <a:lnTo>
                  <a:pt x="103467" y="164886"/>
                </a:lnTo>
                <a:lnTo>
                  <a:pt x="77382" y="199768"/>
                </a:lnTo>
                <a:lnTo>
                  <a:pt x="54686" y="237126"/>
                </a:lnTo>
                <a:lnTo>
                  <a:pt x="35606" y="276734"/>
                </a:lnTo>
                <a:lnTo>
                  <a:pt x="20370" y="318364"/>
                </a:lnTo>
                <a:lnTo>
                  <a:pt x="9205" y="361787"/>
                </a:lnTo>
                <a:lnTo>
                  <a:pt x="2339" y="406777"/>
                </a:lnTo>
                <a:lnTo>
                  <a:pt x="0" y="453105"/>
                </a:lnTo>
                <a:lnTo>
                  <a:pt x="2339" y="499438"/>
                </a:lnTo>
                <a:lnTo>
                  <a:pt x="9205" y="544431"/>
                </a:lnTo>
                <a:lnTo>
                  <a:pt x="20370" y="587858"/>
                </a:lnTo>
                <a:lnTo>
                  <a:pt x="35606" y="629490"/>
                </a:lnTo>
                <a:lnTo>
                  <a:pt x="54686" y="669100"/>
                </a:lnTo>
                <a:lnTo>
                  <a:pt x="77382" y="706461"/>
                </a:lnTo>
                <a:lnTo>
                  <a:pt x="103467" y="741344"/>
                </a:lnTo>
                <a:lnTo>
                  <a:pt x="132711" y="773522"/>
                </a:lnTo>
                <a:lnTo>
                  <a:pt x="164888" y="802767"/>
                </a:lnTo>
                <a:lnTo>
                  <a:pt x="199771" y="828851"/>
                </a:lnTo>
                <a:lnTo>
                  <a:pt x="237130" y="851548"/>
                </a:lnTo>
                <a:lnTo>
                  <a:pt x="276739" y="870628"/>
                </a:lnTo>
                <a:lnTo>
                  <a:pt x="318370" y="885864"/>
                </a:lnTo>
                <a:lnTo>
                  <a:pt x="361795" y="897030"/>
                </a:lnTo>
                <a:lnTo>
                  <a:pt x="406787" y="903896"/>
                </a:lnTo>
                <a:lnTo>
                  <a:pt x="453117" y="906235"/>
                </a:lnTo>
                <a:lnTo>
                  <a:pt x="499447" y="903896"/>
                </a:lnTo>
                <a:lnTo>
                  <a:pt x="544439" y="897030"/>
                </a:lnTo>
                <a:lnTo>
                  <a:pt x="587864" y="885864"/>
                </a:lnTo>
                <a:lnTo>
                  <a:pt x="629495" y="870628"/>
                </a:lnTo>
                <a:lnTo>
                  <a:pt x="669104" y="851548"/>
                </a:lnTo>
                <a:lnTo>
                  <a:pt x="706464" y="828851"/>
                </a:lnTo>
                <a:lnTo>
                  <a:pt x="741346" y="802767"/>
                </a:lnTo>
                <a:lnTo>
                  <a:pt x="773523" y="773522"/>
                </a:lnTo>
                <a:lnTo>
                  <a:pt x="802768" y="741344"/>
                </a:lnTo>
                <a:lnTo>
                  <a:pt x="828852" y="706461"/>
                </a:lnTo>
                <a:lnTo>
                  <a:pt x="851548" y="669100"/>
                </a:lnTo>
                <a:lnTo>
                  <a:pt x="870628" y="629490"/>
                </a:lnTo>
                <a:lnTo>
                  <a:pt x="885865" y="587858"/>
                </a:lnTo>
                <a:lnTo>
                  <a:pt x="897030" y="544431"/>
                </a:lnTo>
                <a:lnTo>
                  <a:pt x="903896" y="499438"/>
                </a:lnTo>
                <a:lnTo>
                  <a:pt x="906235" y="453105"/>
                </a:lnTo>
                <a:lnTo>
                  <a:pt x="903896" y="406777"/>
                </a:lnTo>
                <a:lnTo>
                  <a:pt x="897030" y="361787"/>
                </a:lnTo>
                <a:lnTo>
                  <a:pt x="885865" y="318364"/>
                </a:lnTo>
                <a:lnTo>
                  <a:pt x="870628" y="276734"/>
                </a:lnTo>
                <a:lnTo>
                  <a:pt x="851548" y="237126"/>
                </a:lnTo>
                <a:lnTo>
                  <a:pt x="828852" y="199768"/>
                </a:lnTo>
                <a:lnTo>
                  <a:pt x="802768" y="164886"/>
                </a:lnTo>
                <a:lnTo>
                  <a:pt x="773523" y="132710"/>
                </a:lnTo>
                <a:lnTo>
                  <a:pt x="741346" y="103466"/>
                </a:lnTo>
                <a:lnTo>
                  <a:pt x="706464" y="77382"/>
                </a:lnTo>
                <a:lnTo>
                  <a:pt x="669104" y="54686"/>
                </a:lnTo>
                <a:lnTo>
                  <a:pt x="629495" y="35606"/>
                </a:lnTo>
                <a:lnTo>
                  <a:pt x="587864" y="20370"/>
                </a:lnTo>
                <a:lnTo>
                  <a:pt x="544439" y="9205"/>
                </a:lnTo>
                <a:lnTo>
                  <a:pt x="499447" y="2339"/>
                </a:lnTo>
                <a:lnTo>
                  <a:pt x="453117" y="0"/>
                </a:lnTo>
                <a:close/>
              </a:path>
            </a:pathLst>
          </a:custGeom>
          <a:solidFill>
            <a:srgbClr val="F36F50"/>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33" name="object 40"/>
          <p:cNvSpPr/>
          <p:nvPr/>
        </p:nvSpPr>
        <p:spPr>
          <a:xfrm>
            <a:off x="5462806" y="2494380"/>
            <a:ext cx="450768" cy="450768"/>
          </a:xfrm>
          <a:custGeom>
            <a:avLst/>
            <a:gdLst/>
            <a:ahLst/>
            <a:cxnLst/>
            <a:rect l="l" t="t" r="r" b="b"/>
            <a:pathLst>
              <a:path w="906780" h="906779">
                <a:moveTo>
                  <a:pt x="453117" y="0"/>
                </a:moveTo>
                <a:lnTo>
                  <a:pt x="406787" y="2339"/>
                </a:lnTo>
                <a:lnTo>
                  <a:pt x="361795" y="9205"/>
                </a:lnTo>
                <a:lnTo>
                  <a:pt x="318370" y="20370"/>
                </a:lnTo>
                <a:lnTo>
                  <a:pt x="276739" y="35607"/>
                </a:lnTo>
                <a:lnTo>
                  <a:pt x="237130" y="54687"/>
                </a:lnTo>
                <a:lnTo>
                  <a:pt x="199771" y="77383"/>
                </a:lnTo>
                <a:lnTo>
                  <a:pt x="164888" y="103468"/>
                </a:lnTo>
                <a:lnTo>
                  <a:pt x="132711" y="132713"/>
                </a:lnTo>
                <a:lnTo>
                  <a:pt x="103467" y="164890"/>
                </a:lnTo>
                <a:lnTo>
                  <a:pt x="77382" y="199774"/>
                </a:lnTo>
                <a:lnTo>
                  <a:pt x="54686" y="237134"/>
                </a:lnTo>
                <a:lnTo>
                  <a:pt x="35606" y="276744"/>
                </a:lnTo>
                <a:lnTo>
                  <a:pt x="20370" y="318377"/>
                </a:lnTo>
                <a:lnTo>
                  <a:pt x="9205" y="361803"/>
                </a:lnTo>
                <a:lnTo>
                  <a:pt x="2339" y="406797"/>
                </a:lnTo>
                <a:lnTo>
                  <a:pt x="0" y="453129"/>
                </a:lnTo>
                <a:lnTo>
                  <a:pt x="2339" y="499457"/>
                </a:lnTo>
                <a:lnTo>
                  <a:pt x="9205" y="544447"/>
                </a:lnTo>
                <a:lnTo>
                  <a:pt x="20370" y="587871"/>
                </a:lnTo>
                <a:lnTo>
                  <a:pt x="35606" y="629500"/>
                </a:lnTo>
                <a:lnTo>
                  <a:pt x="54686" y="669108"/>
                </a:lnTo>
                <a:lnTo>
                  <a:pt x="77382" y="706467"/>
                </a:lnTo>
                <a:lnTo>
                  <a:pt x="103467" y="741348"/>
                </a:lnTo>
                <a:lnTo>
                  <a:pt x="132711" y="773525"/>
                </a:lnTo>
                <a:lnTo>
                  <a:pt x="164888" y="802769"/>
                </a:lnTo>
                <a:lnTo>
                  <a:pt x="199771" y="828853"/>
                </a:lnTo>
                <a:lnTo>
                  <a:pt x="237130" y="851548"/>
                </a:lnTo>
                <a:lnTo>
                  <a:pt x="276739" y="870628"/>
                </a:lnTo>
                <a:lnTo>
                  <a:pt x="318370" y="885865"/>
                </a:lnTo>
                <a:lnTo>
                  <a:pt x="361795" y="897030"/>
                </a:lnTo>
                <a:lnTo>
                  <a:pt x="406787" y="903896"/>
                </a:lnTo>
                <a:lnTo>
                  <a:pt x="453117" y="906235"/>
                </a:lnTo>
                <a:lnTo>
                  <a:pt x="499447" y="903896"/>
                </a:lnTo>
                <a:lnTo>
                  <a:pt x="544439" y="897030"/>
                </a:lnTo>
                <a:lnTo>
                  <a:pt x="587864" y="885865"/>
                </a:lnTo>
                <a:lnTo>
                  <a:pt x="629495" y="870628"/>
                </a:lnTo>
                <a:lnTo>
                  <a:pt x="669104" y="851548"/>
                </a:lnTo>
                <a:lnTo>
                  <a:pt x="706464" y="828853"/>
                </a:lnTo>
                <a:lnTo>
                  <a:pt x="741346" y="802769"/>
                </a:lnTo>
                <a:lnTo>
                  <a:pt x="773523" y="773525"/>
                </a:lnTo>
                <a:lnTo>
                  <a:pt x="802768" y="741348"/>
                </a:lnTo>
                <a:lnTo>
                  <a:pt x="828852" y="706467"/>
                </a:lnTo>
                <a:lnTo>
                  <a:pt x="851548" y="669108"/>
                </a:lnTo>
                <a:lnTo>
                  <a:pt x="870628" y="629500"/>
                </a:lnTo>
                <a:lnTo>
                  <a:pt x="885865" y="587871"/>
                </a:lnTo>
                <a:lnTo>
                  <a:pt x="897030" y="544447"/>
                </a:lnTo>
                <a:lnTo>
                  <a:pt x="903896" y="499457"/>
                </a:lnTo>
                <a:lnTo>
                  <a:pt x="906235" y="453129"/>
                </a:lnTo>
                <a:lnTo>
                  <a:pt x="903896" y="406797"/>
                </a:lnTo>
                <a:lnTo>
                  <a:pt x="897030" y="361803"/>
                </a:lnTo>
                <a:lnTo>
                  <a:pt x="885865" y="318377"/>
                </a:lnTo>
                <a:lnTo>
                  <a:pt x="870628" y="276744"/>
                </a:lnTo>
                <a:lnTo>
                  <a:pt x="851548" y="237134"/>
                </a:lnTo>
                <a:lnTo>
                  <a:pt x="828852" y="199774"/>
                </a:lnTo>
                <a:lnTo>
                  <a:pt x="802768" y="164890"/>
                </a:lnTo>
                <a:lnTo>
                  <a:pt x="773523" y="132713"/>
                </a:lnTo>
                <a:lnTo>
                  <a:pt x="741346" y="103468"/>
                </a:lnTo>
                <a:lnTo>
                  <a:pt x="706464" y="77383"/>
                </a:lnTo>
                <a:lnTo>
                  <a:pt x="669104" y="54687"/>
                </a:lnTo>
                <a:lnTo>
                  <a:pt x="629495" y="35607"/>
                </a:lnTo>
                <a:lnTo>
                  <a:pt x="587864" y="20370"/>
                </a:lnTo>
                <a:lnTo>
                  <a:pt x="544439" y="9205"/>
                </a:lnTo>
                <a:lnTo>
                  <a:pt x="499447" y="2339"/>
                </a:lnTo>
                <a:lnTo>
                  <a:pt x="453117" y="0"/>
                </a:lnTo>
                <a:close/>
              </a:path>
            </a:pathLst>
          </a:custGeom>
          <a:solidFill>
            <a:srgbClr val="4AB9E6"/>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35" name="object 42"/>
          <p:cNvSpPr/>
          <p:nvPr/>
        </p:nvSpPr>
        <p:spPr>
          <a:xfrm>
            <a:off x="5462806" y="3022632"/>
            <a:ext cx="450768" cy="450768"/>
          </a:xfrm>
          <a:custGeom>
            <a:avLst/>
            <a:gdLst/>
            <a:ahLst/>
            <a:cxnLst/>
            <a:rect l="l" t="t" r="r" b="b"/>
            <a:pathLst>
              <a:path w="906780" h="906779">
                <a:moveTo>
                  <a:pt x="453117" y="0"/>
                </a:moveTo>
                <a:lnTo>
                  <a:pt x="406787" y="2339"/>
                </a:lnTo>
                <a:lnTo>
                  <a:pt x="361795" y="9205"/>
                </a:lnTo>
                <a:lnTo>
                  <a:pt x="318370" y="20370"/>
                </a:lnTo>
                <a:lnTo>
                  <a:pt x="276739" y="35607"/>
                </a:lnTo>
                <a:lnTo>
                  <a:pt x="237130" y="54687"/>
                </a:lnTo>
                <a:lnTo>
                  <a:pt x="199771" y="77383"/>
                </a:lnTo>
                <a:lnTo>
                  <a:pt x="164888" y="103468"/>
                </a:lnTo>
                <a:lnTo>
                  <a:pt x="132711" y="132713"/>
                </a:lnTo>
                <a:lnTo>
                  <a:pt x="103467" y="164890"/>
                </a:lnTo>
                <a:lnTo>
                  <a:pt x="77382" y="199774"/>
                </a:lnTo>
                <a:lnTo>
                  <a:pt x="54686" y="237134"/>
                </a:lnTo>
                <a:lnTo>
                  <a:pt x="35606" y="276744"/>
                </a:lnTo>
                <a:lnTo>
                  <a:pt x="20370" y="318377"/>
                </a:lnTo>
                <a:lnTo>
                  <a:pt x="9205" y="361803"/>
                </a:lnTo>
                <a:lnTo>
                  <a:pt x="2339" y="406797"/>
                </a:lnTo>
                <a:lnTo>
                  <a:pt x="0" y="453129"/>
                </a:lnTo>
                <a:lnTo>
                  <a:pt x="2339" y="499457"/>
                </a:lnTo>
                <a:lnTo>
                  <a:pt x="9205" y="544447"/>
                </a:lnTo>
                <a:lnTo>
                  <a:pt x="20370" y="587871"/>
                </a:lnTo>
                <a:lnTo>
                  <a:pt x="35606" y="629500"/>
                </a:lnTo>
                <a:lnTo>
                  <a:pt x="54686" y="669108"/>
                </a:lnTo>
                <a:lnTo>
                  <a:pt x="77382" y="706467"/>
                </a:lnTo>
                <a:lnTo>
                  <a:pt x="103467" y="741348"/>
                </a:lnTo>
                <a:lnTo>
                  <a:pt x="132711" y="773525"/>
                </a:lnTo>
                <a:lnTo>
                  <a:pt x="164888" y="802769"/>
                </a:lnTo>
                <a:lnTo>
                  <a:pt x="199771" y="828853"/>
                </a:lnTo>
                <a:lnTo>
                  <a:pt x="237130" y="851548"/>
                </a:lnTo>
                <a:lnTo>
                  <a:pt x="276739" y="870628"/>
                </a:lnTo>
                <a:lnTo>
                  <a:pt x="318370" y="885865"/>
                </a:lnTo>
                <a:lnTo>
                  <a:pt x="361795" y="897030"/>
                </a:lnTo>
                <a:lnTo>
                  <a:pt x="406787" y="903896"/>
                </a:lnTo>
                <a:lnTo>
                  <a:pt x="453117" y="906235"/>
                </a:lnTo>
                <a:lnTo>
                  <a:pt x="499447" y="903896"/>
                </a:lnTo>
                <a:lnTo>
                  <a:pt x="544439" y="897030"/>
                </a:lnTo>
                <a:lnTo>
                  <a:pt x="587864" y="885865"/>
                </a:lnTo>
                <a:lnTo>
                  <a:pt x="629495" y="870628"/>
                </a:lnTo>
                <a:lnTo>
                  <a:pt x="669104" y="851548"/>
                </a:lnTo>
                <a:lnTo>
                  <a:pt x="706464" y="828853"/>
                </a:lnTo>
                <a:lnTo>
                  <a:pt x="741346" y="802769"/>
                </a:lnTo>
                <a:lnTo>
                  <a:pt x="773523" y="773525"/>
                </a:lnTo>
                <a:lnTo>
                  <a:pt x="802768" y="741348"/>
                </a:lnTo>
                <a:lnTo>
                  <a:pt x="828852" y="706467"/>
                </a:lnTo>
                <a:lnTo>
                  <a:pt x="851548" y="669108"/>
                </a:lnTo>
                <a:lnTo>
                  <a:pt x="870628" y="629500"/>
                </a:lnTo>
                <a:lnTo>
                  <a:pt x="885865" y="587871"/>
                </a:lnTo>
                <a:lnTo>
                  <a:pt x="897030" y="544447"/>
                </a:lnTo>
                <a:lnTo>
                  <a:pt x="903896" y="499457"/>
                </a:lnTo>
                <a:lnTo>
                  <a:pt x="906235" y="453129"/>
                </a:lnTo>
                <a:lnTo>
                  <a:pt x="903896" y="406797"/>
                </a:lnTo>
                <a:lnTo>
                  <a:pt x="897030" y="361803"/>
                </a:lnTo>
                <a:lnTo>
                  <a:pt x="885865" y="318377"/>
                </a:lnTo>
                <a:lnTo>
                  <a:pt x="870628" y="276744"/>
                </a:lnTo>
                <a:lnTo>
                  <a:pt x="851548" y="237134"/>
                </a:lnTo>
                <a:lnTo>
                  <a:pt x="828852" y="199774"/>
                </a:lnTo>
                <a:lnTo>
                  <a:pt x="802768" y="164890"/>
                </a:lnTo>
                <a:lnTo>
                  <a:pt x="773523" y="132713"/>
                </a:lnTo>
                <a:lnTo>
                  <a:pt x="741346" y="103468"/>
                </a:lnTo>
                <a:lnTo>
                  <a:pt x="706464" y="77383"/>
                </a:lnTo>
                <a:lnTo>
                  <a:pt x="669104" y="54687"/>
                </a:lnTo>
                <a:lnTo>
                  <a:pt x="629495" y="35607"/>
                </a:lnTo>
                <a:lnTo>
                  <a:pt x="587864" y="20370"/>
                </a:lnTo>
                <a:lnTo>
                  <a:pt x="544439" y="9205"/>
                </a:lnTo>
                <a:lnTo>
                  <a:pt x="499447" y="2339"/>
                </a:lnTo>
                <a:lnTo>
                  <a:pt x="453117" y="0"/>
                </a:lnTo>
                <a:close/>
              </a:path>
            </a:pathLst>
          </a:custGeom>
          <a:solidFill>
            <a:srgbClr val="E889A9"/>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37" name="object 44"/>
          <p:cNvSpPr/>
          <p:nvPr/>
        </p:nvSpPr>
        <p:spPr>
          <a:xfrm>
            <a:off x="5462806" y="3550883"/>
            <a:ext cx="450768" cy="450768"/>
          </a:xfrm>
          <a:custGeom>
            <a:avLst/>
            <a:gdLst/>
            <a:ahLst/>
            <a:cxnLst/>
            <a:rect l="l" t="t" r="r" b="b"/>
            <a:pathLst>
              <a:path w="906780" h="906779">
                <a:moveTo>
                  <a:pt x="453117" y="0"/>
                </a:moveTo>
                <a:lnTo>
                  <a:pt x="406787" y="2339"/>
                </a:lnTo>
                <a:lnTo>
                  <a:pt x="361795" y="9205"/>
                </a:lnTo>
                <a:lnTo>
                  <a:pt x="318370" y="20370"/>
                </a:lnTo>
                <a:lnTo>
                  <a:pt x="276739" y="35606"/>
                </a:lnTo>
                <a:lnTo>
                  <a:pt x="237130" y="54686"/>
                </a:lnTo>
                <a:lnTo>
                  <a:pt x="199771" y="77382"/>
                </a:lnTo>
                <a:lnTo>
                  <a:pt x="164888" y="103467"/>
                </a:lnTo>
                <a:lnTo>
                  <a:pt x="132711" y="132711"/>
                </a:lnTo>
                <a:lnTo>
                  <a:pt x="103467" y="164888"/>
                </a:lnTo>
                <a:lnTo>
                  <a:pt x="77382" y="199771"/>
                </a:lnTo>
                <a:lnTo>
                  <a:pt x="54686" y="237130"/>
                </a:lnTo>
                <a:lnTo>
                  <a:pt x="35606" y="276739"/>
                </a:lnTo>
                <a:lnTo>
                  <a:pt x="20370" y="318370"/>
                </a:lnTo>
                <a:lnTo>
                  <a:pt x="9205" y="361795"/>
                </a:lnTo>
                <a:lnTo>
                  <a:pt x="2339" y="406787"/>
                </a:lnTo>
                <a:lnTo>
                  <a:pt x="0" y="453117"/>
                </a:lnTo>
                <a:lnTo>
                  <a:pt x="2339" y="499450"/>
                </a:lnTo>
                <a:lnTo>
                  <a:pt x="9205" y="544443"/>
                </a:lnTo>
                <a:lnTo>
                  <a:pt x="20370" y="587870"/>
                </a:lnTo>
                <a:lnTo>
                  <a:pt x="35606" y="629502"/>
                </a:lnTo>
                <a:lnTo>
                  <a:pt x="54686" y="669112"/>
                </a:lnTo>
                <a:lnTo>
                  <a:pt x="77382" y="706473"/>
                </a:lnTo>
                <a:lnTo>
                  <a:pt x="103467" y="741356"/>
                </a:lnTo>
                <a:lnTo>
                  <a:pt x="132711" y="773534"/>
                </a:lnTo>
                <a:lnTo>
                  <a:pt x="164888" y="802779"/>
                </a:lnTo>
                <a:lnTo>
                  <a:pt x="199771" y="828863"/>
                </a:lnTo>
                <a:lnTo>
                  <a:pt x="237130" y="851560"/>
                </a:lnTo>
                <a:lnTo>
                  <a:pt x="276739" y="870640"/>
                </a:lnTo>
                <a:lnTo>
                  <a:pt x="318370" y="885876"/>
                </a:lnTo>
                <a:lnTo>
                  <a:pt x="361795" y="897042"/>
                </a:lnTo>
                <a:lnTo>
                  <a:pt x="406787" y="903908"/>
                </a:lnTo>
                <a:lnTo>
                  <a:pt x="453117" y="906247"/>
                </a:lnTo>
                <a:lnTo>
                  <a:pt x="499447" y="903908"/>
                </a:lnTo>
                <a:lnTo>
                  <a:pt x="544439" y="897042"/>
                </a:lnTo>
                <a:lnTo>
                  <a:pt x="587864" y="885876"/>
                </a:lnTo>
                <a:lnTo>
                  <a:pt x="629495" y="870640"/>
                </a:lnTo>
                <a:lnTo>
                  <a:pt x="669104" y="851560"/>
                </a:lnTo>
                <a:lnTo>
                  <a:pt x="706464" y="828863"/>
                </a:lnTo>
                <a:lnTo>
                  <a:pt x="741346" y="802779"/>
                </a:lnTo>
                <a:lnTo>
                  <a:pt x="773523" y="773534"/>
                </a:lnTo>
                <a:lnTo>
                  <a:pt x="802768" y="741356"/>
                </a:lnTo>
                <a:lnTo>
                  <a:pt x="828852" y="706473"/>
                </a:lnTo>
                <a:lnTo>
                  <a:pt x="851548" y="669112"/>
                </a:lnTo>
                <a:lnTo>
                  <a:pt x="870628" y="629502"/>
                </a:lnTo>
                <a:lnTo>
                  <a:pt x="885865" y="587870"/>
                </a:lnTo>
                <a:lnTo>
                  <a:pt x="897030" y="544443"/>
                </a:lnTo>
                <a:lnTo>
                  <a:pt x="903896" y="499450"/>
                </a:lnTo>
                <a:lnTo>
                  <a:pt x="906235" y="453117"/>
                </a:lnTo>
                <a:lnTo>
                  <a:pt x="903896" y="406787"/>
                </a:lnTo>
                <a:lnTo>
                  <a:pt x="897030" y="361795"/>
                </a:lnTo>
                <a:lnTo>
                  <a:pt x="885865" y="318370"/>
                </a:lnTo>
                <a:lnTo>
                  <a:pt x="870628" y="276739"/>
                </a:lnTo>
                <a:lnTo>
                  <a:pt x="851548" y="237130"/>
                </a:lnTo>
                <a:lnTo>
                  <a:pt x="828852" y="199771"/>
                </a:lnTo>
                <a:lnTo>
                  <a:pt x="802768" y="164888"/>
                </a:lnTo>
                <a:lnTo>
                  <a:pt x="773523" y="132711"/>
                </a:lnTo>
                <a:lnTo>
                  <a:pt x="741346" y="103467"/>
                </a:lnTo>
                <a:lnTo>
                  <a:pt x="706464" y="77382"/>
                </a:lnTo>
                <a:lnTo>
                  <a:pt x="669104" y="54686"/>
                </a:lnTo>
                <a:lnTo>
                  <a:pt x="629495" y="35606"/>
                </a:lnTo>
                <a:lnTo>
                  <a:pt x="587864" y="20370"/>
                </a:lnTo>
                <a:lnTo>
                  <a:pt x="544439" y="9205"/>
                </a:lnTo>
                <a:lnTo>
                  <a:pt x="499447" y="2339"/>
                </a:lnTo>
                <a:lnTo>
                  <a:pt x="453117" y="0"/>
                </a:lnTo>
                <a:close/>
              </a:path>
            </a:pathLst>
          </a:custGeom>
          <a:solidFill>
            <a:srgbClr val="7BBF88"/>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39" name="object 46"/>
          <p:cNvSpPr/>
          <p:nvPr/>
        </p:nvSpPr>
        <p:spPr>
          <a:xfrm>
            <a:off x="5284015" y="1388046"/>
            <a:ext cx="3572054" cy="288595"/>
          </a:xfrm>
          <a:custGeom>
            <a:avLst/>
            <a:gdLst/>
            <a:ahLst/>
            <a:cxnLst/>
            <a:rect l="l" t="t" r="r" b="b"/>
            <a:pathLst>
              <a:path w="7185659" h="474345">
                <a:moveTo>
                  <a:pt x="7016447" y="0"/>
                </a:moveTo>
                <a:lnTo>
                  <a:pt x="169223" y="0"/>
                </a:lnTo>
                <a:lnTo>
                  <a:pt x="124372" y="6071"/>
                </a:lnTo>
                <a:lnTo>
                  <a:pt x="83985" y="23190"/>
                </a:lnTo>
                <a:lnTo>
                  <a:pt x="49710" y="49711"/>
                </a:lnTo>
                <a:lnTo>
                  <a:pt x="23190" y="83989"/>
                </a:lnTo>
                <a:lnTo>
                  <a:pt x="6071" y="124379"/>
                </a:lnTo>
                <a:lnTo>
                  <a:pt x="0" y="169235"/>
                </a:lnTo>
                <a:lnTo>
                  <a:pt x="0" y="304609"/>
                </a:lnTo>
                <a:lnTo>
                  <a:pt x="6071" y="349461"/>
                </a:lnTo>
                <a:lnTo>
                  <a:pt x="23190" y="389847"/>
                </a:lnTo>
                <a:lnTo>
                  <a:pt x="49710" y="424123"/>
                </a:lnTo>
                <a:lnTo>
                  <a:pt x="83985" y="450643"/>
                </a:lnTo>
                <a:lnTo>
                  <a:pt x="124372" y="467761"/>
                </a:lnTo>
                <a:lnTo>
                  <a:pt x="169223" y="473833"/>
                </a:lnTo>
                <a:lnTo>
                  <a:pt x="7016447" y="473833"/>
                </a:lnTo>
                <a:lnTo>
                  <a:pt x="7061299" y="467761"/>
                </a:lnTo>
                <a:lnTo>
                  <a:pt x="7101685" y="450643"/>
                </a:lnTo>
                <a:lnTo>
                  <a:pt x="7135961" y="424123"/>
                </a:lnTo>
                <a:lnTo>
                  <a:pt x="7162480" y="389847"/>
                </a:lnTo>
                <a:lnTo>
                  <a:pt x="7179599" y="349461"/>
                </a:lnTo>
                <a:lnTo>
                  <a:pt x="7185671" y="304609"/>
                </a:lnTo>
                <a:lnTo>
                  <a:pt x="7185671" y="169235"/>
                </a:lnTo>
                <a:lnTo>
                  <a:pt x="7179599" y="124379"/>
                </a:lnTo>
                <a:lnTo>
                  <a:pt x="7162480" y="83989"/>
                </a:lnTo>
                <a:lnTo>
                  <a:pt x="7135961" y="49711"/>
                </a:lnTo>
                <a:lnTo>
                  <a:pt x="7101685" y="23190"/>
                </a:lnTo>
                <a:lnTo>
                  <a:pt x="7061299" y="6071"/>
                </a:lnTo>
                <a:lnTo>
                  <a:pt x="7016447" y="0"/>
                </a:lnTo>
                <a:close/>
              </a:path>
            </a:pathLst>
          </a:custGeom>
          <a:solidFill>
            <a:srgbClr val="F68A30"/>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40" name="object 47"/>
          <p:cNvSpPr txBox="1"/>
          <p:nvPr/>
        </p:nvSpPr>
        <p:spPr>
          <a:xfrm>
            <a:off x="6086082" y="1438269"/>
            <a:ext cx="2250509" cy="197618"/>
          </a:xfrm>
          <a:prstGeom prst="rect">
            <a:avLst/>
          </a:prstGeom>
        </p:spPr>
        <p:txBody>
          <a:bodyPr vert="horz" wrap="square" lIns="0" tIns="0" rIns="0" bIns="0" rtlCol="0">
            <a:spAutoFit/>
          </a:bodyPr>
          <a:lstStyle/>
          <a:p>
            <a:pPr marL="6313">
              <a:lnSpc>
                <a:spcPts val="1558"/>
              </a:lnSpc>
            </a:pPr>
            <a:r>
              <a:rPr lang="en-US" sz="1292" b="1" spc="85" dirty="0">
                <a:solidFill>
                  <a:srgbClr val="FFFFFF"/>
                </a:solidFill>
                <a:latin typeface="Calibri" panose="020F0502020204030204" pitchFamily="34" charset="0"/>
                <a:cs typeface="Calibri" panose="020F0502020204030204" pitchFamily="34" charset="0"/>
              </a:rPr>
              <a:t>Future (on-site use)</a:t>
            </a:r>
            <a:endParaRPr sz="1292" b="1" dirty="0">
              <a:latin typeface="Calibri" panose="020F0502020204030204" pitchFamily="34" charset="0"/>
              <a:cs typeface="Calibri" panose="020F0502020204030204" pitchFamily="34" charset="0"/>
            </a:endParaRPr>
          </a:p>
        </p:txBody>
      </p:sp>
      <p:sp>
        <p:nvSpPr>
          <p:cNvPr id="241" name="object 48"/>
          <p:cNvSpPr/>
          <p:nvPr/>
        </p:nvSpPr>
        <p:spPr>
          <a:xfrm>
            <a:off x="237307" y="1388046"/>
            <a:ext cx="3720083" cy="288595"/>
          </a:xfrm>
          <a:custGeom>
            <a:avLst/>
            <a:gdLst/>
            <a:ahLst/>
            <a:cxnLst/>
            <a:rect l="l" t="t" r="r" b="b"/>
            <a:pathLst>
              <a:path w="7185659" h="474345">
                <a:moveTo>
                  <a:pt x="7016447" y="0"/>
                </a:moveTo>
                <a:lnTo>
                  <a:pt x="169223" y="0"/>
                </a:lnTo>
                <a:lnTo>
                  <a:pt x="124372" y="6071"/>
                </a:lnTo>
                <a:lnTo>
                  <a:pt x="83985" y="23190"/>
                </a:lnTo>
                <a:lnTo>
                  <a:pt x="49710" y="49711"/>
                </a:lnTo>
                <a:lnTo>
                  <a:pt x="23190" y="83989"/>
                </a:lnTo>
                <a:lnTo>
                  <a:pt x="6071" y="124379"/>
                </a:lnTo>
                <a:lnTo>
                  <a:pt x="0" y="169235"/>
                </a:lnTo>
                <a:lnTo>
                  <a:pt x="0" y="304609"/>
                </a:lnTo>
                <a:lnTo>
                  <a:pt x="6071" y="349461"/>
                </a:lnTo>
                <a:lnTo>
                  <a:pt x="23190" y="389847"/>
                </a:lnTo>
                <a:lnTo>
                  <a:pt x="49710" y="424123"/>
                </a:lnTo>
                <a:lnTo>
                  <a:pt x="83985" y="450643"/>
                </a:lnTo>
                <a:lnTo>
                  <a:pt x="124372" y="467761"/>
                </a:lnTo>
                <a:lnTo>
                  <a:pt x="169223" y="473833"/>
                </a:lnTo>
                <a:lnTo>
                  <a:pt x="7016447" y="473833"/>
                </a:lnTo>
                <a:lnTo>
                  <a:pt x="7061299" y="467761"/>
                </a:lnTo>
                <a:lnTo>
                  <a:pt x="7101685" y="450643"/>
                </a:lnTo>
                <a:lnTo>
                  <a:pt x="7135961" y="424123"/>
                </a:lnTo>
                <a:lnTo>
                  <a:pt x="7162480" y="389847"/>
                </a:lnTo>
                <a:lnTo>
                  <a:pt x="7179599" y="349461"/>
                </a:lnTo>
                <a:lnTo>
                  <a:pt x="7185671" y="304609"/>
                </a:lnTo>
                <a:lnTo>
                  <a:pt x="7185671" y="169235"/>
                </a:lnTo>
                <a:lnTo>
                  <a:pt x="7179599" y="124379"/>
                </a:lnTo>
                <a:lnTo>
                  <a:pt x="7162480" y="83989"/>
                </a:lnTo>
                <a:lnTo>
                  <a:pt x="7135961" y="49711"/>
                </a:lnTo>
                <a:lnTo>
                  <a:pt x="7101685" y="23190"/>
                </a:lnTo>
                <a:lnTo>
                  <a:pt x="7061299" y="6071"/>
                </a:lnTo>
                <a:lnTo>
                  <a:pt x="7016447" y="0"/>
                </a:lnTo>
                <a:close/>
              </a:path>
            </a:pathLst>
          </a:custGeom>
          <a:solidFill>
            <a:srgbClr val="0099B9"/>
          </a:solid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42" name="object 49"/>
          <p:cNvSpPr txBox="1"/>
          <p:nvPr/>
        </p:nvSpPr>
        <p:spPr>
          <a:xfrm>
            <a:off x="1115615" y="1436768"/>
            <a:ext cx="2657150" cy="197618"/>
          </a:xfrm>
          <a:prstGeom prst="rect">
            <a:avLst/>
          </a:prstGeom>
        </p:spPr>
        <p:txBody>
          <a:bodyPr vert="horz" wrap="square" lIns="0" tIns="0" rIns="0" bIns="0" rtlCol="0">
            <a:spAutoFit/>
          </a:bodyPr>
          <a:lstStyle/>
          <a:p>
            <a:pPr marL="6313">
              <a:lnSpc>
                <a:spcPts val="1558"/>
              </a:lnSpc>
            </a:pPr>
            <a:r>
              <a:rPr lang="en-US" sz="1292" b="1" spc="85" dirty="0">
                <a:solidFill>
                  <a:srgbClr val="FFFFFF"/>
                </a:solidFill>
                <a:latin typeface="Calibri" panose="020F0502020204030204" pitchFamily="34" charset="0"/>
                <a:cs typeface="Calibri" panose="020F0502020204030204" pitchFamily="34" charset="0"/>
              </a:rPr>
              <a:t>Present (provide with DVD)</a:t>
            </a:r>
            <a:endParaRPr sz="1292" b="1" dirty="0">
              <a:latin typeface="Calibri" panose="020F0502020204030204" pitchFamily="34" charset="0"/>
              <a:cs typeface="Calibri" panose="020F0502020204030204" pitchFamily="34" charset="0"/>
            </a:endParaRPr>
          </a:p>
        </p:txBody>
      </p:sp>
      <p:sp>
        <p:nvSpPr>
          <p:cNvPr id="249" name="object 56"/>
          <p:cNvSpPr/>
          <p:nvPr/>
        </p:nvSpPr>
        <p:spPr>
          <a:xfrm>
            <a:off x="7691331" y="4231213"/>
            <a:ext cx="1300566" cy="1237889"/>
          </a:xfrm>
          <a:prstGeom prst="rect">
            <a:avLst/>
          </a:prstGeom>
          <a:blipFill>
            <a:blip r:embed="rId6" cstate="print"/>
            <a:stretch>
              <a:fillRect/>
            </a:stretch>
          </a:blip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51" name="object 58"/>
          <p:cNvSpPr/>
          <p:nvPr/>
        </p:nvSpPr>
        <p:spPr>
          <a:xfrm>
            <a:off x="5219391" y="4453283"/>
            <a:ext cx="1276350" cy="599707"/>
          </a:xfrm>
          <a:prstGeom prst="rect">
            <a:avLst/>
          </a:prstGeom>
          <a:blipFill>
            <a:blip r:embed="rId7" cstate="print"/>
            <a:stretch>
              <a:fillRect/>
            </a:stretch>
          </a:blip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52" name="object 18"/>
          <p:cNvSpPr/>
          <p:nvPr/>
        </p:nvSpPr>
        <p:spPr>
          <a:xfrm>
            <a:off x="208879" y="4805842"/>
            <a:ext cx="3652413" cy="1833329"/>
          </a:xfrm>
          <a:prstGeom prst="rect">
            <a:avLst/>
          </a:prstGeom>
          <a:blipFill>
            <a:blip r:embed="rId8" cstate="print"/>
            <a:stretch>
              <a:fillRect/>
            </a:stretch>
          </a:blip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255" name="object 52"/>
          <p:cNvSpPr txBox="1"/>
          <p:nvPr/>
        </p:nvSpPr>
        <p:spPr>
          <a:xfrm>
            <a:off x="1033275" y="5356599"/>
            <a:ext cx="1960590" cy="685316"/>
          </a:xfrm>
          <a:prstGeom prst="rect">
            <a:avLst/>
          </a:prstGeom>
          <a:effectLst>
            <a:outerShdw blurRad="50800" dist="50800" dir="5400000" algn="ctr" rotWithShape="0">
              <a:schemeClr val="tx1"/>
            </a:outerShdw>
          </a:effectLst>
        </p:spPr>
        <p:txBody>
          <a:bodyPr vert="horz" wrap="square" lIns="0" tIns="0" rIns="0" bIns="0" rtlCol="0">
            <a:spAutoFit/>
          </a:bodyPr>
          <a:lstStyle/>
          <a:p>
            <a:pPr algn="ctr">
              <a:lnSpc>
                <a:spcPts val="1790"/>
              </a:lnSpc>
            </a:pPr>
            <a:r>
              <a:rPr lang="en-US" sz="1492" b="1" spc="85" dirty="0">
                <a:solidFill>
                  <a:schemeClr val="bg1"/>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Exploratory and creative research is </a:t>
            </a:r>
            <a:r>
              <a:rPr lang="en-US" sz="1492" b="1" spc="85" dirty="0">
                <a:solidFill>
                  <a:srgbClr val="FFFF00"/>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difficult.</a:t>
            </a:r>
            <a:endParaRPr sz="1119" b="1" dirty="0">
              <a:solidFill>
                <a:srgbClr val="FFFF00"/>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endParaRPr>
          </a:p>
        </p:txBody>
      </p:sp>
      <p:sp>
        <p:nvSpPr>
          <p:cNvPr id="256" name="object 57"/>
          <p:cNvSpPr/>
          <p:nvPr/>
        </p:nvSpPr>
        <p:spPr>
          <a:xfrm>
            <a:off x="2794999" y="4469412"/>
            <a:ext cx="1162390" cy="1172362"/>
          </a:xfrm>
          <a:prstGeom prst="rect">
            <a:avLst/>
          </a:prstGeom>
          <a:blipFill>
            <a:blip r:embed="rId9" cstate="print"/>
            <a:stretch>
              <a:fillRect/>
            </a:stretch>
          </a:blipFill>
        </p:spPr>
        <p:txBody>
          <a:bodyPr wrap="square" lIns="0" tIns="0" rIns="0" bIns="0" rtlCol="0"/>
          <a:lstStyle/>
          <a:p>
            <a:endParaRPr sz="494" b="1" dirty="0">
              <a:latin typeface="Calibri" panose="020F0502020204030204" pitchFamily="34" charset="0"/>
              <a:cs typeface="Calibri" panose="020F0502020204030204" pitchFamily="34" charset="0"/>
            </a:endParaRPr>
          </a:p>
        </p:txBody>
      </p:sp>
      <p:sp>
        <p:nvSpPr>
          <p:cNvPr id="50" name="object 52"/>
          <p:cNvSpPr txBox="1"/>
          <p:nvPr/>
        </p:nvSpPr>
        <p:spPr>
          <a:xfrm>
            <a:off x="6086082" y="5413017"/>
            <a:ext cx="1960590" cy="685316"/>
          </a:xfrm>
          <a:prstGeom prst="rect">
            <a:avLst/>
          </a:prstGeom>
          <a:effectLst>
            <a:outerShdw blurRad="50800" dist="50800" dir="5400000" algn="ctr" rotWithShape="0">
              <a:schemeClr val="tx1"/>
            </a:outerShdw>
          </a:effectLst>
        </p:spPr>
        <p:txBody>
          <a:bodyPr vert="horz" wrap="square" lIns="0" tIns="0" rIns="0" bIns="0" rtlCol="0">
            <a:spAutoFit/>
          </a:bodyPr>
          <a:lstStyle/>
          <a:p>
            <a:pPr algn="ctr">
              <a:lnSpc>
                <a:spcPts val="1790"/>
              </a:lnSpc>
            </a:pPr>
            <a:r>
              <a:rPr lang="en-US" sz="1492" b="1" spc="85" dirty="0">
                <a:solidFill>
                  <a:schemeClr val="bg1"/>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Exploratory and creative research is </a:t>
            </a:r>
            <a:r>
              <a:rPr lang="en-US" sz="1492" b="1" spc="85" dirty="0">
                <a:solidFill>
                  <a:srgbClr val="FFFF00"/>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possible.</a:t>
            </a:r>
            <a:endParaRPr sz="1119" b="1" dirty="0">
              <a:solidFill>
                <a:srgbClr val="FFFF00"/>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endParaRPr>
          </a:p>
        </p:txBody>
      </p:sp>
      <p:sp>
        <p:nvSpPr>
          <p:cNvPr id="48" name="object 29"/>
          <p:cNvSpPr txBox="1"/>
          <p:nvPr/>
        </p:nvSpPr>
        <p:spPr>
          <a:xfrm>
            <a:off x="450927" y="2631373"/>
            <a:ext cx="424368" cy="141064"/>
          </a:xfrm>
          <a:prstGeom prst="rect">
            <a:avLst/>
          </a:prstGeom>
        </p:spPr>
        <p:txBody>
          <a:bodyPr vert="horz" wrap="square" lIns="0" tIns="0" rIns="0" bIns="0" rtlCol="0">
            <a:spAutoFit/>
          </a:bodyPr>
          <a:lstStyle/>
          <a:p>
            <a:pPr marL="6313" marR="2526">
              <a:lnSpc>
                <a:spcPts val="1059"/>
              </a:lnSpc>
            </a:pPr>
            <a:r>
              <a:rPr lang="en-US" sz="923" b="1" dirty="0">
                <a:solidFill>
                  <a:srgbClr val="FFFFFF"/>
                </a:solidFill>
                <a:latin typeface="Calibri" panose="020F0502020204030204" pitchFamily="34" charset="0"/>
                <a:cs typeface="Calibri" panose="020F0502020204030204" pitchFamily="34" charset="0"/>
              </a:rPr>
              <a:t>Security</a:t>
            </a:r>
            <a:endParaRPr sz="923" b="1" dirty="0">
              <a:latin typeface="Calibri" panose="020F0502020204030204" pitchFamily="34" charset="0"/>
              <a:cs typeface="Calibri" panose="020F0502020204030204" pitchFamily="34" charset="0"/>
            </a:endParaRPr>
          </a:p>
        </p:txBody>
      </p:sp>
      <p:sp>
        <p:nvSpPr>
          <p:cNvPr id="49" name="object 29"/>
          <p:cNvSpPr txBox="1"/>
          <p:nvPr/>
        </p:nvSpPr>
        <p:spPr>
          <a:xfrm>
            <a:off x="5489745" y="2648549"/>
            <a:ext cx="424368" cy="141064"/>
          </a:xfrm>
          <a:prstGeom prst="rect">
            <a:avLst/>
          </a:prstGeom>
        </p:spPr>
        <p:txBody>
          <a:bodyPr vert="horz" wrap="square" lIns="0" tIns="0" rIns="0" bIns="0" rtlCol="0">
            <a:spAutoFit/>
          </a:bodyPr>
          <a:lstStyle/>
          <a:p>
            <a:pPr marL="6313" marR="2526">
              <a:lnSpc>
                <a:spcPts val="1059"/>
              </a:lnSpc>
            </a:pPr>
            <a:r>
              <a:rPr lang="en-US" sz="923" b="1" dirty="0">
                <a:solidFill>
                  <a:srgbClr val="FFFFFF"/>
                </a:solidFill>
                <a:latin typeface="Calibri" panose="020F0502020204030204" pitchFamily="34" charset="0"/>
                <a:cs typeface="Calibri" panose="020F0502020204030204" pitchFamily="34" charset="0"/>
              </a:rPr>
              <a:t>Security</a:t>
            </a:r>
            <a:endParaRPr sz="923" b="1" dirty="0">
              <a:latin typeface="Calibri" panose="020F0502020204030204" pitchFamily="34" charset="0"/>
              <a:cs typeface="Calibri" panose="020F0502020204030204" pitchFamily="34" charset="0"/>
            </a:endParaRPr>
          </a:p>
        </p:txBody>
      </p:sp>
      <p:sp>
        <p:nvSpPr>
          <p:cNvPr id="51" name="object 25"/>
          <p:cNvSpPr txBox="1"/>
          <p:nvPr/>
        </p:nvSpPr>
        <p:spPr>
          <a:xfrm>
            <a:off x="5488488" y="2050580"/>
            <a:ext cx="405900" cy="273473"/>
          </a:xfrm>
          <a:prstGeom prst="rect">
            <a:avLst/>
          </a:prstGeom>
        </p:spPr>
        <p:txBody>
          <a:bodyPr vert="horz" wrap="square" lIns="0" tIns="0" rIns="0" bIns="0" rtlCol="0">
            <a:spAutoFit/>
          </a:bodyPr>
          <a:lstStyle/>
          <a:p>
            <a:pPr marL="6313" marR="2526">
              <a:lnSpc>
                <a:spcPts val="1059"/>
              </a:lnSpc>
            </a:pPr>
            <a:r>
              <a:rPr lang="ja-JP" altLang="en-US" sz="923" b="1" dirty="0">
                <a:solidFill>
                  <a:srgbClr val="FFFFFF"/>
                </a:solidFill>
                <a:latin typeface="Calibri" panose="020F0502020204030204" pitchFamily="34" charset="0"/>
                <a:cs typeface="Calibri" panose="020F0502020204030204" pitchFamily="34" charset="0"/>
              </a:rPr>
              <a:t>  </a:t>
            </a:r>
            <a:r>
              <a:rPr lang="en-US" sz="923" b="1" dirty="0">
                <a:solidFill>
                  <a:srgbClr val="FFFFFF"/>
                </a:solidFill>
                <a:latin typeface="Calibri" panose="020F0502020204030204" pitchFamily="34" charset="0"/>
                <a:cs typeface="Calibri" panose="020F0502020204030204" pitchFamily="34" charset="0"/>
              </a:rPr>
              <a:t>Use</a:t>
            </a:r>
            <a:r>
              <a:rPr lang="en-US" sz="994" b="1" dirty="0">
                <a:solidFill>
                  <a:srgbClr val="FFFFFF"/>
                </a:solidFill>
                <a:latin typeface="Calibri" panose="020F0502020204030204" pitchFamily="34" charset="0"/>
                <a:cs typeface="Calibri" panose="020F0502020204030204" pitchFamily="34" charset="0"/>
              </a:rPr>
              <a:t> </a:t>
            </a:r>
            <a:r>
              <a:rPr lang="en-US" sz="785" b="1" dirty="0">
                <a:solidFill>
                  <a:srgbClr val="FFFFFF"/>
                </a:solidFill>
                <a:latin typeface="Calibri" panose="020F0502020204030204" pitchFamily="34" charset="0"/>
                <a:cs typeface="Calibri" panose="020F0502020204030204" pitchFamily="34" charset="0"/>
              </a:rPr>
              <a:t>condition</a:t>
            </a:r>
            <a:endParaRPr sz="785" b="1" dirty="0">
              <a:latin typeface="Calibri" panose="020F0502020204030204" pitchFamily="34" charset="0"/>
              <a:cs typeface="Calibri" panose="020F0502020204030204" pitchFamily="34" charset="0"/>
            </a:endParaRPr>
          </a:p>
        </p:txBody>
      </p:sp>
      <p:sp>
        <p:nvSpPr>
          <p:cNvPr id="52" name="object 29"/>
          <p:cNvSpPr txBox="1"/>
          <p:nvPr/>
        </p:nvSpPr>
        <p:spPr>
          <a:xfrm>
            <a:off x="5543797" y="3111180"/>
            <a:ext cx="405899" cy="276551"/>
          </a:xfrm>
          <a:prstGeom prst="rect">
            <a:avLst/>
          </a:prstGeom>
        </p:spPr>
        <p:txBody>
          <a:bodyPr vert="horz" wrap="square" lIns="0" tIns="0" rIns="0" bIns="0" rtlCol="0">
            <a:spAutoFit/>
          </a:bodyPr>
          <a:lstStyle/>
          <a:p>
            <a:pPr marL="6313" marR="2526">
              <a:lnSpc>
                <a:spcPts val="1059"/>
              </a:lnSpc>
            </a:pPr>
            <a:r>
              <a:rPr lang="en-US" sz="877" b="1" dirty="0" err="1">
                <a:solidFill>
                  <a:srgbClr val="FFFFFF"/>
                </a:solidFill>
                <a:latin typeface="Calibri" panose="020F0502020204030204" pitchFamily="34" charset="0"/>
                <a:cs typeface="Calibri" panose="020F0502020204030204" pitchFamily="34" charset="0"/>
              </a:rPr>
              <a:t>Appli-cation</a:t>
            </a:r>
            <a:endParaRPr sz="877" b="1" dirty="0">
              <a:latin typeface="Calibri" panose="020F0502020204030204" pitchFamily="34" charset="0"/>
              <a:cs typeface="Calibri" panose="020F0502020204030204" pitchFamily="34" charset="0"/>
            </a:endParaRPr>
          </a:p>
        </p:txBody>
      </p:sp>
      <p:sp>
        <p:nvSpPr>
          <p:cNvPr id="53" name="object 31"/>
          <p:cNvSpPr txBox="1"/>
          <p:nvPr/>
        </p:nvSpPr>
        <p:spPr>
          <a:xfrm>
            <a:off x="5486894" y="3646559"/>
            <a:ext cx="476451" cy="275012"/>
          </a:xfrm>
          <a:prstGeom prst="rect">
            <a:avLst/>
          </a:prstGeom>
        </p:spPr>
        <p:txBody>
          <a:bodyPr vert="horz" wrap="square" lIns="0" tIns="0" rIns="0" bIns="0" rtlCol="0">
            <a:spAutoFit/>
          </a:bodyPr>
          <a:lstStyle/>
          <a:p>
            <a:pPr marL="6313" marR="2526" indent="63131">
              <a:lnSpc>
                <a:spcPts val="1059"/>
              </a:lnSpc>
            </a:pPr>
            <a:r>
              <a:rPr lang="en-US" sz="831" b="1" spc="3" dirty="0">
                <a:solidFill>
                  <a:srgbClr val="FFFFFF"/>
                </a:solidFill>
                <a:latin typeface="Calibri" panose="020F0502020204030204" pitchFamily="34" charset="0"/>
                <a:cs typeface="Calibri" panose="020F0502020204030204" pitchFamily="34" charset="0"/>
              </a:rPr>
              <a:t>Micro-</a:t>
            </a:r>
          </a:p>
          <a:p>
            <a:pPr marL="6313" marR="2526" indent="63131">
              <a:lnSpc>
                <a:spcPts val="1059"/>
              </a:lnSpc>
            </a:pPr>
            <a:r>
              <a:rPr lang="en-US" sz="831" b="1" spc="3" dirty="0">
                <a:solidFill>
                  <a:srgbClr val="FFFFFF"/>
                </a:solidFill>
                <a:latin typeface="Calibri" panose="020F0502020204030204" pitchFamily="34" charset="0"/>
                <a:cs typeface="Calibri" panose="020F0502020204030204" pitchFamily="34" charset="0"/>
              </a:rPr>
              <a:t>data</a:t>
            </a:r>
            <a:endParaRPr sz="831" b="1" dirty="0">
              <a:latin typeface="Calibri" panose="020F0502020204030204" pitchFamily="34" charset="0"/>
              <a:cs typeface="Calibri" panose="020F0502020204030204" pitchFamily="34" charset="0"/>
            </a:endParaRPr>
          </a:p>
        </p:txBody>
      </p:sp>
      <p:sp>
        <p:nvSpPr>
          <p:cNvPr id="2" name="日付プレースホルダー 1">
            <a:extLst>
              <a:ext uri="{FF2B5EF4-FFF2-40B4-BE49-F238E27FC236}">
                <a16:creationId xmlns:a16="http://schemas.microsoft.com/office/drawing/2014/main" id="{EE3D569A-2F09-4A6A-85E8-370C1F0C7D5B}"/>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EFF76C62-310B-4038-970F-F9F6CD681F2D}"/>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5" name="スライド番号プレースホルダー 4">
            <a:extLst>
              <a:ext uri="{FF2B5EF4-FFF2-40B4-BE49-F238E27FC236}">
                <a16:creationId xmlns:a16="http://schemas.microsoft.com/office/drawing/2014/main" id="{84F57EC5-73C6-496C-8415-C33AEE426160}"/>
              </a:ext>
            </a:extLst>
          </p:cNvPr>
          <p:cNvSpPr>
            <a:spLocks noGrp="1"/>
          </p:cNvSpPr>
          <p:nvPr>
            <p:ph type="sldNum" sz="quarter" idx="12"/>
          </p:nvPr>
        </p:nvSpPr>
        <p:spPr/>
        <p:txBody>
          <a:bodyPr/>
          <a:lstStyle/>
          <a:p>
            <a:fld id="{47861797-5423-46FD-8DCB-FCB8CA6758F3}" type="slidenum">
              <a:rPr kumimoji="1" lang="ja-JP" altLang="en-US" smtClean="0"/>
              <a:t>33</a:t>
            </a:fld>
            <a:endParaRPr kumimoji="1" lang="ja-JP" altLang="en-US"/>
          </a:p>
        </p:txBody>
      </p:sp>
    </p:spTree>
    <p:extLst>
      <p:ext uri="{BB962C8B-B14F-4D97-AF65-F5344CB8AC3E}">
        <p14:creationId xmlns:p14="http://schemas.microsoft.com/office/powerpoint/2010/main" val="1445532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CDFCE0C-A85B-49BC-A4D5-017676BE5317}"/>
              </a:ext>
            </a:extLst>
          </p:cNvPr>
          <p:cNvSpPr>
            <a:spLocks noGrp="1"/>
          </p:cNvSpPr>
          <p:nvPr>
            <p:ph type="dt" sz="half" idx="10"/>
          </p:nvPr>
        </p:nvSpPr>
        <p:spPr/>
        <p:txBody>
          <a:bodyPr/>
          <a:lstStyle/>
          <a:p>
            <a:r>
              <a:rPr kumimoji="1" lang="en-US" altLang="ja-JP"/>
              <a:t>2020/1/9</a:t>
            </a:r>
            <a:endParaRPr kumimoji="1" lang="ja-JP" altLang="en-US"/>
          </a:p>
        </p:txBody>
      </p:sp>
      <p:sp>
        <p:nvSpPr>
          <p:cNvPr id="3" name="フッター プレースホルダー 2">
            <a:extLst>
              <a:ext uri="{FF2B5EF4-FFF2-40B4-BE49-F238E27FC236}">
                <a16:creationId xmlns:a16="http://schemas.microsoft.com/office/drawing/2014/main" id="{159552A6-B488-4DDA-ACB4-899F17D43AF0}"/>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4" name="スライド番号プレースホルダー 3">
            <a:extLst>
              <a:ext uri="{FF2B5EF4-FFF2-40B4-BE49-F238E27FC236}">
                <a16:creationId xmlns:a16="http://schemas.microsoft.com/office/drawing/2014/main" id="{C5C9278E-4697-4F4B-AEFE-333A6FC1ED0F}"/>
              </a:ext>
            </a:extLst>
          </p:cNvPr>
          <p:cNvSpPr>
            <a:spLocks noGrp="1"/>
          </p:cNvSpPr>
          <p:nvPr>
            <p:ph type="sldNum" sz="quarter" idx="12"/>
          </p:nvPr>
        </p:nvSpPr>
        <p:spPr/>
        <p:txBody>
          <a:bodyPr/>
          <a:lstStyle/>
          <a:p>
            <a:fld id="{47861797-5423-46FD-8DCB-FCB8CA6758F3}" type="slidenum">
              <a:rPr kumimoji="1" lang="ja-JP" altLang="en-US" smtClean="0"/>
              <a:t>34</a:t>
            </a:fld>
            <a:endParaRPr kumimoji="1" lang="ja-JP" altLang="en-US"/>
          </a:p>
        </p:txBody>
      </p:sp>
      <p:pic>
        <p:nvPicPr>
          <p:cNvPr id="5" name="図 4">
            <a:extLst>
              <a:ext uri="{FF2B5EF4-FFF2-40B4-BE49-F238E27FC236}">
                <a16:creationId xmlns:a16="http://schemas.microsoft.com/office/drawing/2014/main" id="{8EFF41F8-DCA2-412E-AAB5-A2ED9C7FA32B}"/>
              </a:ext>
            </a:extLst>
          </p:cNvPr>
          <p:cNvPicPr>
            <a:picLocks noChangeAspect="1"/>
          </p:cNvPicPr>
          <p:nvPr/>
        </p:nvPicPr>
        <p:blipFill rotWithShape="1">
          <a:blip r:embed="rId3"/>
          <a:srcRect l="1398" t="1212" r="33223" b="33223"/>
          <a:stretch/>
        </p:blipFill>
        <p:spPr>
          <a:xfrm>
            <a:off x="1657350" y="956768"/>
            <a:ext cx="5966944" cy="5840278"/>
          </a:xfrm>
          <a:prstGeom prst="rect">
            <a:avLst/>
          </a:prstGeom>
        </p:spPr>
      </p:pic>
      <p:sp>
        <p:nvSpPr>
          <p:cNvPr id="6" name="テキスト ボックス 5">
            <a:extLst>
              <a:ext uri="{FF2B5EF4-FFF2-40B4-BE49-F238E27FC236}">
                <a16:creationId xmlns:a16="http://schemas.microsoft.com/office/drawing/2014/main" id="{CBA57BC6-28E0-46F6-9C57-50738C54D062}"/>
              </a:ext>
            </a:extLst>
          </p:cNvPr>
          <p:cNvSpPr txBox="1"/>
          <p:nvPr/>
        </p:nvSpPr>
        <p:spPr>
          <a:xfrm>
            <a:off x="274192" y="60954"/>
            <a:ext cx="8713250" cy="923330"/>
          </a:xfrm>
          <a:prstGeom prst="rect">
            <a:avLst/>
          </a:prstGeom>
          <a:noFill/>
        </p:spPr>
        <p:txBody>
          <a:bodyPr wrap="square" rtlCol="0">
            <a:spAutoFit/>
          </a:bodyPr>
          <a:lstStyle/>
          <a:p>
            <a:r>
              <a:rPr lang="en-US" altLang="ja-JP" dirty="0"/>
              <a:t>Ⅳ</a:t>
            </a:r>
            <a:r>
              <a:rPr lang="ja-JP" altLang="en-US" dirty="0"/>
              <a:t>　</a:t>
            </a:r>
            <a:r>
              <a:rPr lang="en-US" altLang="ja-JP" dirty="0"/>
              <a:t>What we can do in the Onsite Facilities: Example 1</a:t>
            </a:r>
            <a:r>
              <a:rPr lang="ja-JP" altLang="en-US" dirty="0"/>
              <a:t> </a:t>
            </a:r>
            <a:endParaRPr lang="en-US" altLang="ja-JP" dirty="0"/>
          </a:p>
          <a:p>
            <a:r>
              <a:rPr lang="en-US" altLang="ja-JP" dirty="0"/>
              <a:t>Aggregation</a:t>
            </a:r>
            <a:r>
              <a:rPr lang="ja-JP" altLang="en-US" dirty="0"/>
              <a:t> </a:t>
            </a:r>
            <a:r>
              <a:rPr lang="en-US" altLang="ja-JP" dirty="0"/>
              <a:t>not</a:t>
            </a:r>
            <a:r>
              <a:rPr lang="ja-JP" altLang="en-US" dirty="0"/>
              <a:t> </a:t>
            </a:r>
            <a:r>
              <a:rPr lang="en-US" altLang="ja-JP" dirty="0"/>
              <a:t>by</a:t>
            </a:r>
            <a:r>
              <a:rPr lang="ja-JP" altLang="en-US" dirty="0"/>
              <a:t>  </a:t>
            </a:r>
            <a:r>
              <a:rPr lang="en-US" altLang="ja-JP" dirty="0"/>
              <a:t>the 47 Prefectures </a:t>
            </a:r>
            <a:r>
              <a:rPr lang="en-US" dirty="0"/>
              <a:t>but by  the 1506 Municipalities in Japan using the 2016 Survey on Time and Leisure Activities</a:t>
            </a:r>
          </a:p>
        </p:txBody>
      </p:sp>
    </p:spTree>
    <p:extLst>
      <p:ext uri="{BB962C8B-B14F-4D97-AF65-F5344CB8AC3E}">
        <p14:creationId xmlns:p14="http://schemas.microsoft.com/office/powerpoint/2010/main" val="2101386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EAB65EE-A5FF-4544-8275-511D0D1EEA3F}"/>
              </a:ext>
            </a:extLst>
          </p:cNvPr>
          <p:cNvSpPr>
            <a:spLocks noGrp="1"/>
          </p:cNvSpPr>
          <p:nvPr>
            <p:ph type="dt" sz="half" idx="10"/>
          </p:nvPr>
        </p:nvSpPr>
        <p:spPr/>
        <p:txBody>
          <a:bodyPr/>
          <a:lstStyle/>
          <a:p>
            <a:r>
              <a:rPr kumimoji="1" lang="en-US" altLang="ja-JP"/>
              <a:t>2020/1/9</a:t>
            </a:r>
            <a:endParaRPr kumimoji="1" lang="ja-JP" altLang="en-US"/>
          </a:p>
        </p:txBody>
      </p:sp>
      <p:sp>
        <p:nvSpPr>
          <p:cNvPr id="3" name="フッター プレースホルダー 2">
            <a:extLst>
              <a:ext uri="{FF2B5EF4-FFF2-40B4-BE49-F238E27FC236}">
                <a16:creationId xmlns:a16="http://schemas.microsoft.com/office/drawing/2014/main" id="{D7251105-5D2B-4970-9A28-548AB938E107}"/>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4" name="スライド番号プレースホルダー 3">
            <a:extLst>
              <a:ext uri="{FF2B5EF4-FFF2-40B4-BE49-F238E27FC236}">
                <a16:creationId xmlns:a16="http://schemas.microsoft.com/office/drawing/2014/main" id="{564FB15E-0371-484C-ABD6-803C98207CDF}"/>
              </a:ext>
            </a:extLst>
          </p:cNvPr>
          <p:cNvSpPr>
            <a:spLocks noGrp="1"/>
          </p:cNvSpPr>
          <p:nvPr>
            <p:ph type="sldNum" sz="quarter" idx="12"/>
          </p:nvPr>
        </p:nvSpPr>
        <p:spPr/>
        <p:txBody>
          <a:bodyPr/>
          <a:lstStyle/>
          <a:p>
            <a:fld id="{47861797-5423-46FD-8DCB-FCB8CA6758F3}" type="slidenum">
              <a:rPr kumimoji="1" lang="ja-JP" altLang="en-US" smtClean="0"/>
              <a:t>35</a:t>
            </a:fld>
            <a:endParaRPr kumimoji="1" lang="ja-JP" altLang="en-US"/>
          </a:p>
        </p:txBody>
      </p:sp>
      <p:pic>
        <p:nvPicPr>
          <p:cNvPr id="5" name="図 4">
            <a:extLst>
              <a:ext uri="{FF2B5EF4-FFF2-40B4-BE49-F238E27FC236}">
                <a16:creationId xmlns:a16="http://schemas.microsoft.com/office/drawing/2014/main" id="{E0E00D70-EFF5-4BBE-A76D-01AFBD5D18B7}"/>
              </a:ext>
            </a:extLst>
          </p:cNvPr>
          <p:cNvPicPr>
            <a:picLocks noChangeAspect="1"/>
          </p:cNvPicPr>
          <p:nvPr/>
        </p:nvPicPr>
        <p:blipFill rotWithShape="1">
          <a:blip r:embed="rId3"/>
          <a:srcRect t="2611" b="3096"/>
          <a:stretch/>
        </p:blipFill>
        <p:spPr>
          <a:xfrm>
            <a:off x="1439180" y="506321"/>
            <a:ext cx="6734175" cy="6215155"/>
          </a:xfrm>
          <a:prstGeom prst="rect">
            <a:avLst/>
          </a:prstGeom>
        </p:spPr>
      </p:pic>
      <p:sp>
        <p:nvSpPr>
          <p:cNvPr id="6" name="テキスト ボックス 5">
            <a:extLst>
              <a:ext uri="{FF2B5EF4-FFF2-40B4-BE49-F238E27FC236}">
                <a16:creationId xmlns:a16="http://schemas.microsoft.com/office/drawing/2014/main" id="{44196778-8767-45BB-8FBA-2EFA9A45616A}"/>
              </a:ext>
            </a:extLst>
          </p:cNvPr>
          <p:cNvSpPr txBox="1"/>
          <p:nvPr/>
        </p:nvSpPr>
        <p:spPr>
          <a:xfrm>
            <a:off x="1881699" y="98241"/>
            <a:ext cx="5622427" cy="369332"/>
          </a:xfrm>
          <a:prstGeom prst="rect">
            <a:avLst/>
          </a:prstGeom>
          <a:noFill/>
        </p:spPr>
        <p:txBody>
          <a:bodyPr wrap="square" rtlCol="0">
            <a:spAutoFit/>
          </a:bodyPr>
          <a:lstStyle/>
          <a:p>
            <a:r>
              <a:rPr lang="en-US" dirty="0"/>
              <a:t>Scatter Plot Matrix</a:t>
            </a:r>
          </a:p>
        </p:txBody>
      </p:sp>
    </p:spTree>
    <p:extLst>
      <p:ext uri="{BB962C8B-B14F-4D97-AF65-F5344CB8AC3E}">
        <p14:creationId xmlns:p14="http://schemas.microsoft.com/office/powerpoint/2010/main" val="2736395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4FDDD076-FED4-4A57-B00E-DA144C3DE5AA}"/>
              </a:ext>
            </a:extLst>
          </p:cNvPr>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r" eaLnBrk="1" hangingPunct="1">
              <a:buClrTx/>
              <a:buFontTx/>
              <a:buNone/>
            </a:pPr>
            <a:r>
              <a:rPr lang="en-US" altLang="ja-JP" sz="2400" dirty="0">
                <a:solidFill>
                  <a:srgbClr val="000000"/>
                </a:solidFill>
              </a:rPr>
              <a:t>37</a:t>
            </a:r>
          </a:p>
        </p:txBody>
      </p:sp>
      <p:sp>
        <p:nvSpPr>
          <p:cNvPr id="2" name="Text Box 2">
            <a:extLst>
              <a:ext uri="{FF2B5EF4-FFF2-40B4-BE49-F238E27FC236}">
                <a16:creationId xmlns:a16="http://schemas.microsoft.com/office/drawing/2014/main" id="{ED94106E-1311-4203-87FB-C08D73E8ED4D}"/>
              </a:ext>
            </a:extLst>
          </p:cNvPr>
          <p:cNvSpPr txBox="1">
            <a:spLocks noChangeArrowheads="1"/>
          </p:cNvSpPr>
          <p:nvPr/>
        </p:nvSpPr>
        <p:spPr bwMode="auto">
          <a:xfrm>
            <a:off x="539750" y="981075"/>
            <a:ext cx="8064500" cy="863600"/>
          </a:xfrm>
          <a:prstGeom prst="rect">
            <a:avLst/>
          </a:prstGeom>
          <a:noFill/>
          <a:ln>
            <a:noFill/>
          </a:ln>
          <a:effec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ＭＳ Ｐゴシック" pitchFamily="50" charset="-128"/>
              </a:defRPr>
            </a:lvl1pPr>
            <a:lvl2pPr marL="741363" indent="-2841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ＭＳ Ｐゴシック" pitchFamily="50"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ＭＳ Ｐゴシック" pitchFamily="50"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ＭＳ Ｐゴシック" pitchFamily="50"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ＭＳ Ｐゴシック" pitchFamily="50" charset="-128"/>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ＭＳ Ｐゴシック" pitchFamily="50" charset="-128"/>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ＭＳ Ｐゴシック" pitchFamily="50" charset="-128"/>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ＭＳ Ｐゴシック" pitchFamily="50" charset="-128"/>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ＭＳ Ｐゴシック" pitchFamily="50" charset="-128"/>
              </a:defRPr>
            </a:lvl9pPr>
          </a:lstStyle>
          <a:p>
            <a:pPr>
              <a:spcBef>
                <a:spcPts val="600"/>
              </a:spcBef>
              <a:buClr>
                <a:srgbClr val="000000"/>
              </a:buClr>
              <a:buSzPct val="100000"/>
              <a:buFont typeface="Times New Roman" pitchFamily="16" charset="0"/>
              <a:buNone/>
              <a:defRPr/>
            </a:pPr>
            <a:r>
              <a:rPr lang="en-US" altLang="ja-JP" sz="2200" b="1" dirty="0">
                <a:latin typeface="Meiryo UI" pitchFamily="50" charset="-128"/>
              </a:rPr>
              <a:t>[Objective variable ]</a:t>
            </a:r>
          </a:p>
          <a:p>
            <a:pPr>
              <a:spcBef>
                <a:spcPts val="500"/>
              </a:spcBef>
              <a:buClr>
                <a:srgbClr val="000000"/>
              </a:buClr>
              <a:buSzPct val="100000"/>
              <a:buFont typeface="Times New Roman" pitchFamily="16" charset="0"/>
              <a:buNone/>
              <a:defRPr/>
            </a:pPr>
            <a:r>
              <a:rPr lang="ja-JP" altLang="ja-JP" sz="2000" dirty="0">
                <a:latin typeface="Meiryo UI" pitchFamily="50" charset="-128"/>
              </a:rPr>
              <a:t>　</a:t>
            </a:r>
            <a:r>
              <a:rPr lang="ja-JP" altLang="ja-JP" dirty="0">
                <a:latin typeface="Meiryo UI" pitchFamily="50" charset="-128"/>
              </a:rPr>
              <a:t>The </a:t>
            </a:r>
            <a:r>
              <a:rPr lang="en-US" altLang="ja-JP" dirty="0">
                <a:latin typeface="Meiryo UI" pitchFamily="50" charset="-128"/>
              </a:rPr>
              <a:t>time spent to </a:t>
            </a:r>
            <a:r>
              <a:rPr lang="ja-JP" altLang="ja-JP" dirty="0">
                <a:latin typeface="Meiryo UI" pitchFamily="50" charset="-128"/>
              </a:rPr>
              <a:t>care for family members during one day</a:t>
            </a:r>
          </a:p>
          <a:p>
            <a:pPr>
              <a:spcBef>
                <a:spcPts val="500"/>
              </a:spcBef>
              <a:defRPr/>
            </a:pPr>
            <a:r>
              <a:rPr lang="en-US" altLang="ja-JP" sz="2200" b="1" dirty="0">
                <a:latin typeface="Meiryo UI" pitchFamily="50" charset="-128"/>
              </a:rPr>
              <a:t>[Explanatory variables]</a:t>
            </a:r>
          </a:p>
          <a:p>
            <a:pPr marL="285750" indent="-285750">
              <a:spcBef>
                <a:spcPts val="500"/>
              </a:spcBef>
              <a:buClr>
                <a:srgbClr val="000000"/>
              </a:buClr>
              <a:buSzPct val="100000"/>
              <a:buFont typeface="Arial" panose="020B0604020202020204" pitchFamily="34" charset="0"/>
              <a:buChar char="•"/>
              <a:defRPr/>
            </a:pPr>
            <a:r>
              <a:rPr lang="en-US" altLang="ja-JP" b="1" dirty="0">
                <a:solidFill>
                  <a:srgbClr val="FF0000"/>
                </a:solidFill>
                <a:latin typeface="Meiryo UI" pitchFamily="50" charset="-128"/>
              </a:rPr>
              <a:t>Micro Data</a:t>
            </a:r>
          </a:p>
          <a:p>
            <a:pPr marL="1027113" lvl="1" indent="-285750">
              <a:spcBef>
                <a:spcPts val="500"/>
              </a:spcBef>
              <a:buClr>
                <a:srgbClr val="000000"/>
              </a:buClr>
              <a:buSzPct val="100000"/>
              <a:buFont typeface="Arial" panose="020B0604020202020204" pitchFamily="34" charset="0"/>
              <a:buChar char="•"/>
              <a:defRPr/>
            </a:pPr>
            <a:r>
              <a:rPr lang="ja-JP" altLang="ja-JP" sz="1400" b="1" dirty="0">
                <a:solidFill>
                  <a:srgbClr val="FF0000"/>
                </a:solidFill>
                <a:latin typeface="Meiryo UI" pitchFamily="50" charset="-128"/>
              </a:rPr>
              <a:t>Employment situation, household income</a:t>
            </a:r>
          </a:p>
          <a:p>
            <a:pPr marL="1027113" lvl="1" indent="-285750">
              <a:spcBef>
                <a:spcPts val="500"/>
              </a:spcBef>
              <a:buClr>
                <a:srgbClr val="000000"/>
              </a:buClr>
              <a:buSzPct val="100000"/>
              <a:buFont typeface="Arial" panose="020B0604020202020204" pitchFamily="34" charset="0"/>
              <a:buChar char="•"/>
              <a:defRPr/>
            </a:pPr>
            <a:r>
              <a:rPr lang="ja-JP" altLang="ja-JP" sz="1400" b="1" dirty="0">
                <a:solidFill>
                  <a:srgbClr val="FF0000"/>
                </a:solidFill>
                <a:latin typeface="Meiryo UI" pitchFamily="50" charset="-128"/>
              </a:rPr>
              <a:t>Gender, age, relationship with the head of the family, marriage situation</a:t>
            </a:r>
          </a:p>
          <a:p>
            <a:pPr marL="1027113" lvl="1" indent="-285750">
              <a:spcBef>
                <a:spcPts val="500"/>
              </a:spcBef>
              <a:buClr>
                <a:srgbClr val="000000"/>
              </a:buClr>
              <a:buSzPct val="100000"/>
              <a:buFont typeface="Arial" panose="020B0604020202020204" pitchFamily="34" charset="0"/>
              <a:buChar char="•"/>
              <a:defRPr/>
            </a:pPr>
            <a:r>
              <a:rPr lang="ja-JP" altLang="ja-JP" sz="1400" b="1" dirty="0">
                <a:solidFill>
                  <a:srgbClr val="FF0000"/>
                </a:solidFill>
                <a:latin typeface="Meiryo UI" pitchFamily="50" charset="-128"/>
              </a:rPr>
              <a:t>Work, schoolwork, wasted time to commute to work or school</a:t>
            </a:r>
          </a:p>
          <a:p>
            <a:pPr marL="1027113" lvl="1" indent="-285750">
              <a:spcBef>
                <a:spcPts val="500"/>
              </a:spcBef>
              <a:buClr>
                <a:srgbClr val="000000"/>
              </a:buClr>
              <a:buSzPct val="100000"/>
              <a:buFont typeface="Arial" panose="020B0604020202020204" pitchFamily="34" charset="0"/>
              <a:buChar char="•"/>
              <a:defRPr/>
            </a:pPr>
            <a:r>
              <a:rPr lang="ja-JP" altLang="ja-JP" sz="1400" b="1" dirty="0">
                <a:solidFill>
                  <a:srgbClr val="FF0000"/>
                </a:solidFill>
                <a:latin typeface="Meiryo UI" pitchFamily="50" charset="-128"/>
              </a:rPr>
              <a:t>Obtaining days off from caregiving, days of the week when caregiving is done</a:t>
            </a:r>
          </a:p>
          <a:p>
            <a:pPr marL="1027113" lvl="1" indent="-285750">
              <a:spcBef>
                <a:spcPts val="500"/>
              </a:spcBef>
              <a:buClr>
                <a:srgbClr val="000000"/>
              </a:buClr>
              <a:buSzPct val="100000"/>
              <a:buFont typeface="Arial" panose="020B0604020202020204" pitchFamily="34" charset="0"/>
              <a:buChar char="•"/>
              <a:defRPr/>
            </a:pPr>
            <a:r>
              <a:rPr lang="ja-JP" altLang="ja-JP" sz="1400" b="1" dirty="0">
                <a:solidFill>
                  <a:srgbClr val="FF0000"/>
                </a:solidFill>
                <a:latin typeface="Meiryo UI" pitchFamily="50" charset="-128"/>
              </a:rPr>
              <a:t>Use of external services related to caregiving</a:t>
            </a:r>
          </a:p>
          <a:p>
            <a:pPr marL="1027113" lvl="1" indent="-285750">
              <a:spcBef>
                <a:spcPts val="500"/>
              </a:spcBef>
              <a:buClr>
                <a:srgbClr val="000000"/>
              </a:buClr>
              <a:buSzPct val="100000"/>
              <a:buFont typeface="Arial" panose="020B0604020202020204" pitchFamily="34" charset="0"/>
              <a:buChar char="•"/>
              <a:defRPr/>
            </a:pPr>
            <a:r>
              <a:rPr lang="ja-JP" altLang="ja-JP" sz="1400" b="1" dirty="0">
                <a:solidFill>
                  <a:srgbClr val="FF0000"/>
                </a:solidFill>
                <a:latin typeface="Meiryo UI" pitchFamily="50" charset="-128"/>
              </a:rPr>
              <a:t>Age of the person requiring care　</a:t>
            </a:r>
          </a:p>
          <a:p>
            <a:pPr marL="1027113" lvl="1" indent="-285750">
              <a:spcBef>
                <a:spcPts val="500"/>
              </a:spcBef>
              <a:buClr>
                <a:srgbClr val="000000"/>
              </a:buClr>
              <a:buSzPct val="100000"/>
              <a:buFont typeface="Arial" panose="020B0604020202020204" pitchFamily="34" charset="0"/>
              <a:buChar char="•"/>
              <a:defRPr/>
            </a:pPr>
            <a:r>
              <a:rPr lang="ja-JP" altLang="ja-JP" sz="1400" b="1" dirty="0">
                <a:solidFill>
                  <a:srgbClr val="FF0000"/>
                </a:solidFill>
                <a:latin typeface="Meiryo UI" pitchFamily="50" charset="-128"/>
              </a:rPr>
              <a:t>Caregiving at home (or living apart, admission into a caregiving facility or hospital)</a:t>
            </a:r>
          </a:p>
          <a:p>
            <a:pPr marL="285750" indent="-285750">
              <a:spcBef>
                <a:spcPts val="500"/>
              </a:spcBef>
              <a:buClr>
                <a:srgbClr val="000000"/>
              </a:buClr>
              <a:buSzPct val="100000"/>
              <a:buFont typeface="Arial" panose="020B0604020202020204" pitchFamily="34" charset="0"/>
              <a:buChar char="•"/>
              <a:defRPr/>
            </a:pPr>
            <a:r>
              <a:rPr lang="en-US" altLang="ja-JP" dirty="0">
                <a:latin typeface="Meiryo UI" pitchFamily="50" charset="-128"/>
              </a:rPr>
              <a:t>Macro Data Aggregated by Municipality</a:t>
            </a:r>
          </a:p>
          <a:p>
            <a:pPr marL="1027113" lvl="1" indent="-285750">
              <a:spcBef>
                <a:spcPts val="500"/>
              </a:spcBef>
              <a:buClr>
                <a:srgbClr val="000000"/>
              </a:buClr>
              <a:buSzPct val="100000"/>
              <a:buFont typeface="Arial" panose="020B0604020202020204" pitchFamily="34" charset="0"/>
              <a:buChar char="•"/>
              <a:defRPr/>
            </a:pPr>
            <a:r>
              <a:rPr lang="ja-JP" altLang="ja-JP" sz="1400" dirty="0">
                <a:latin typeface="Meiryo UI" pitchFamily="50" charset="-128"/>
              </a:rPr>
              <a:t>Population of each municipality</a:t>
            </a:r>
            <a:endParaRPr lang="en-US" altLang="ja-JP" sz="1400" dirty="0">
              <a:latin typeface="Meiryo UI" pitchFamily="50" charset="-128"/>
            </a:endParaRPr>
          </a:p>
          <a:p>
            <a:pPr marL="1027113" lvl="1" indent="-285750">
              <a:spcBef>
                <a:spcPts val="500"/>
              </a:spcBef>
              <a:buClr>
                <a:srgbClr val="000000"/>
              </a:buClr>
              <a:buSzPct val="100000"/>
              <a:buFont typeface="Arial" panose="020B0604020202020204" pitchFamily="34" charset="0"/>
              <a:buChar char="•"/>
              <a:defRPr/>
            </a:pPr>
            <a:r>
              <a:rPr lang="en-US" altLang="ja-JP" sz="1400" dirty="0">
                <a:latin typeface="Meiryo UI" pitchFamily="50" charset="-128"/>
              </a:rPr>
              <a:t>Environmental Variables Per Population</a:t>
            </a:r>
          </a:p>
          <a:p>
            <a:pPr marL="1200150" lvl="2" indent="-285750">
              <a:spcBef>
                <a:spcPts val="500"/>
              </a:spcBef>
              <a:buClr>
                <a:srgbClr val="000000"/>
              </a:buClr>
              <a:buSzPct val="100000"/>
              <a:buFont typeface="Arial" panose="020B0604020202020204" pitchFamily="34" charset="0"/>
              <a:buChar char="•"/>
              <a:defRPr/>
            </a:pPr>
            <a:r>
              <a:rPr lang="ja-JP" altLang="ja-JP" sz="1400" dirty="0">
                <a:latin typeface="Meiryo UI" pitchFamily="50" charset="-128"/>
              </a:rPr>
              <a:t>household, the natural environment, economic foundation, administrative foundation, education environment, culture and sports, residences, health and medical care, welfare and social security, etc.</a:t>
            </a:r>
          </a:p>
          <a:p>
            <a:pPr>
              <a:spcBef>
                <a:spcPts val="700"/>
              </a:spcBef>
              <a:buClr>
                <a:srgbClr val="000000"/>
              </a:buClr>
              <a:buSzPct val="100000"/>
              <a:buFont typeface="Arial" charset="0"/>
              <a:buNone/>
              <a:defRPr/>
            </a:pPr>
            <a:endParaRPr lang="en-US" altLang="ja-JP" sz="1600" dirty="0">
              <a:latin typeface="Meiryo UI" pitchFamily="50" charset="-128"/>
            </a:endParaRPr>
          </a:p>
          <a:p>
            <a:pPr lvl="1">
              <a:spcBef>
                <a:spcPts val="600"/>
              </a:spcBef>
              <a:buClr>
                <a:srgbClr val="000000"/>
              </a:buClr>
              <a:buSzPct val="100000"/>
              <a:buFont typeface="Arial" charset="0"/>
              <a:buNone/>
              <a:defRPr/>
            </a:pPr>
            <a:endParaRPr lang="en-US" altLang="ja-JP" sz="1600" dirty="0">
              <a:latin typeface="Meiryo UI" pitchFamily="50" charset="-128"/>
            </a:endParaRPr>
          </a:p>
          <a:p>
            <a:pPr>
              <a:spcBef>
                <a:spcPts val="600"/>
              </a:spcBef>
              <a:buClr>
                <a:srgbClr val="000000"/>
              </a:buClr>
              <a:buSzPct val="100000"/>
              <a:buFont typeface="Meiryo UI" pitchFamily="50" charset="-128"/>
              <a:buNone/>
              <a:defRPr/>
            </a:pPr>
            <a:endParaRPr lang="en-US" altLang="ja-JP" sz="1600" dirty="0">
              <a:latin typeface="Meiryo UI" pitchFamily="50" charset="-128"/>
            </a:endParaRPr>
          </a:p>
        </p:txBody>
      </p:sp>
      <p:sp>
        <p:nvSpPr>
          <p:cNvPr id="3076" name="Text Box 3">
            <a:extLst>
              <a:ext uri="{FF2B5EF4-FFF2-40B4-BE49-F238E27FC236}">
                <a16:creationId xmlns:a16="http://schemas.microsoft.com/office/drawing/2014/main" id="{EFE87E4E-A883-45CF-8ADD-A7A55A755201}"/>
              </a:ext>
            </a:extLst>
          </p:cNvPr>
          <p:cNvSpPr txBox="1">
            <a:spLocks noChangeArrowheads="1"/>
          </p:cNvSpPr>
          <p:nvPr/>
        </p:nvSpPr>
        <p:spPr bwMode="auto">
          <a:xfrm>
            <a:off x="17463" y="0"/>
            <a:ext cx="9144000" cy="112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r>
              <a:rPr lang="en-US" altLang="ja-JP" sz="2400" dirty="0">
                <a:solidFill>
                  <a:srgbClr val="000000"/>
                </a:solidFill>
                <a:latin typeface="Meiryo UI" panose="020B0604030504040204" pitchFamily="50" charset="-128"/>
                <a:ea typeface="Meiryo UI" panose="020B0604030504040204" pitchFamily="50" charset="-128"/>
              </a:rPr>
              <a:t>Example 2 Exploratory Data Analysis in an</a:t>
            </a:r>
            <a:r>
              <a:rPr lang="ja-JP" altLang="en-US" sz="2400" dirty="0">
                <a:solidFill>
                  <a:srgbClr val="000000"/>
                </a:solidFill>
                <a:latin typeface="Meiryo UI" panose="020B0604030504040204" pitchFamily="50" charset="-128"/>
                <a:ea typeface="Meiryo UI" panose="020B0604030504040204" pitchFamily="50" charset="-128"/>
              </a:rPr>
              <a:t> </a:t>
            </a:r>
            <a:r>
              <a:rPr lang="en-US" altLang="ja-JP" sz="2400" dirty="0">
                <a:solidFill>
                  <a:srgbClr val="000000"/>
                </a:solidFill>
                <a:latin typeface="Meiryo UI" panose="020B0604030504040204" pitchFamily="50" charset="-128"/>
                <a:ea typeface="Meiryo UI" panose="020B0604030504040204" pitchFamily="50" charset="-128"/>
              </a:rPr>
              <a:t>Onsite Facility </a:t>
            </a:r>
          </a:p>
          <a:p>
            <a:pPr algn="ctr"/>
            <a:r>
              <a:rPr lang="en-US" altLang="ja-JP" sz="2400" dirty="0">
                <a:solidFill>
                  <a:srgbClr val="000000"/>
                </a:solidFill>
                <a:latin typeface="Meiryo UI" panose="020B0604030504040204" pitchFamily="50" charset="-128"/>
                <a:ea typeface="Meiryo UI" panose="020B0604030504040204" pitchFamily="50" charset="-128"/>
              </a:rPr>
              <a:t>A</a:t>
            </a:r>
            <a:r>
              <a:rPr lang="ja-JP" altLang="ja-JP" sz="2000" dirty="0">
                <a:solidFill>
                  <a:srgbClr val="000000"/>
                </a:solidFill>
                <a:latin typeface="Meiryo UI" panose="020B0604030504040204" pitchFamily="50" charset="-128"/>
                <a:ea typeface="Meiryo UI" panose="020B0604030504040204" pitchFamily="50" charset="-128"/>
              </a:rPr>
              <a:t>naly</a:t>
            </a:r>
            <a:r>
              <a:rPr lang="en-US" altLang="ja-JP" sz="2000" dirty="0">
                <a:solidFill>
                  <a:srgbClr val="000000"/>
                </a:solidFill>
                <a:latin typeface="Meiryo UI" panose="020B0604030504040204" pitchFamily="50" charset="-128"/>
                <a:ea typeface="Meiryo UI" panose="020B0604030504040204" pitchFamily="50" charset="-128"/>
              </a:rPr>
              <a:t>zing Micro-data of the 2016 Survey on Time and Leisure Activities</a:t>
            </a:r>
            <a:endParaRPr lang="ja-JP" altLang="ja-JP" sz="2000" dirty="0">
              <a:solidFill>
                <a:srgbClr val="000000"/>
              </a:solidFill>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7C8975A3-8228-4711-AE03-56EA13E5798C}"/>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2E65D8FF-2A89-4D15-9CAF-B1AA9E4F0EFD}"/>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52A54902-543F-4213-A7F1-CA6FE8C1264F}"/>
              </a:ext>
            </a:extLst>
          </p:cNvPr>
          <p:cNvSpPr txBox="1">
            <a:spLocks noChangeArrowheads="1"/>
          </p:cNvSpPr>
          <p:nvPr/>
        </p:nvSpPr>
        <p:spPr bwMode="auto">
          <a:xfrm>
            <a:off x="92075" y="333375"/>
            <a:ext cx="920750" cy="581025"/>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buClrTx/>
              <a:buFontTx/>
              <a:buNone/>
            </a:pPr>
            <a:r>
              <a:rPr lang="ja-JP" altLang="ja-JP" sz="1600">
                <a:solidFill>
                  <a:srgbClr val="000000"/>
                </a:solidFill>
                <a:latin typeface="Meiryo UI" panose="020B0604030504040204" pitchFamily="50" charset="-128"/>
                <a:ea typeface="Meiryo UI" panose="020B0604030504040204" pitchFamily="50" charset="-128"/>
              </a:rPr>
              <a:t>Less </a:t>
            </a:r>
          </a:p>
          <a:p>
            <a:pPr algn="ctr">
              <a:buClrTx/>
              <a:buFontTx/>
              <a:buNone/>
            </a:pPr>
            <a:r>
              <a:rPr lang="ja-JP" altLang="ja-JP" sz="1600">
                <a:solidFill>
                  <a:srgbClr val="000000"/>
                </a:solidFill>
                <a:latin typeface="Meiryo UI" panose="020B0604030504040204" pitchFamily="50" charset="-128"/>
                <a:ea typeface="Meiryo UI" panose="020B0604030504040204" pitchFamily="50" charset="-128"/>
              </a:rPr>
              <a:t>than</a:t>
            </a:r>
          </a:p>
        </p:txBody>
      </p:sp>
      <p:sp>
        <p:nvSpPr>
          <p:cNvPr id="5123" name="Text Box 2">
            <a:extLst>
              <a:ext uri="{FF2B5EF4-FFF2-40B4-BE49-F238E27FC236}">
                <a16:creationId xmlns:a16="http://schemas.microsoft.com/office/drawing/2014/main" id="{E668F658-6A43-4DC8-8ABE-3C3D266B9181}"/>
              </a:ext>
            </a:extLst>
          </p:cNvPr>
          <p:cNvSpPr txBox="1">
            <a:spLocks noChangeArrowheads="1"/>
          </p:cNvSpPr>
          <p:nvPr/>
        </p:nvSpPr>
        <p:spPr bwMode="auto">
          <a:xfrm>
            <a:off x="2378075" y="333375"/>
            <a:ext cx="922338" cy="581025"/>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buClrTx/>
              <a:buFontTx/>
              <a:buNone/>
            </a:pPr>
            <a:r>
              <a:rPr lang="ja-JP" altLang="ja-JP" sz="1600">
                <a:solidFill>
                  <a:srgbClr val="000000"/>
                </a:solidFill>
                <a:latin typeface="Meiryo UI" panose="020B0604030504040204" pitchFamily="50" charset="-128"/>
                <a:ea typeface="Meiryo UI" panose="020B0604030504040204" pitchFamily="50" charset="-128"/>
              </a:rPr>
              <a:t>More </a:t>
            </a:r>
          </a:p>
          <a:p>
            <a:pPr algn="ctr">
              <a:buClrTx/>
              <a:buFontTx/>
              <a:buNone/>
            </a:pPr>
            <a:r>
              <a:rPr lang="ja-JP" altLang="ja-JP" sz="1600">
                <a:solidFill>
                  <a:srgbClr val="000000"/>
                </a:solidFill>
                <a:latin typeface="Meiryo UI" panose="020B0604030504040204" pitchFamily="50" charset="-128"/>
                <a:ea typeface="Meiryo UI" panose="020B0604030504040204" pitchFamily="50" charset="-128"/>
              </a:rPr>
              <a:t>than</a:t>
            </a:r>
          </a:p>
        </p:txBody>
      </p:sp>
      <p:pic>
        <p:nvPicPr>
          <p:cNvPr id="5124" name="Picture 3">
            <a:extLst>
              <a:ext uri="{FF2B5EF4-FFF2-40B4-BE49-F238E27FC236}">
                <a16:creationId xmlns:a16="http://schemas.microsoft.com/office/drawing/2014/main" id="{43B4AAD2-290A-4FD2-A34E-133EF0BCF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274638"/>
            <a:ext cx="9932988" cy="6480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5" name="Text Box 4">
            <a:extLst>
              <a:ext uri="{FF2B5EF4-FFF2-40B4-BE49-F238E27FC236}">
                <a16:creationId xmlns:a16="http://schemas.microsoft.com/office/drawing/2014/main" id="{AC9B2290-AD4E-4862-9F6A-6284AEF2ED00}"/>
              </a:ext>
            </a:extLst>
          </p:cNvPr>
          <p:cNvSpPr txBox="1">
            <a:spLocks noChangeArrowheads="1"/>
          </p:cNvSpPr>
          <p:nvPr/>
        </p:nvSpPr>
        <p:spPr bwMode="auto">
          <a:xfrm>
            <a:off x="923925" y="2867025"/>
            <a:ext cx="1109663" cy="336550"/>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buClrTx/>
              <a:buFontTx/>
              <a:buNone/>
            </a:pPr>
            <a:r>
              <a:rPr lang="ja-JP" altLang="ja-JP" sz="1600" dirty="0">
                <a:solidFill>
                  <a:srgbClr val="000000"/>
                </a:solidFill>
                <a:latin typeface="Meiryo UI" panose="020B0604030504040204" pitchFamily="50" charset="-128"/>
                <a:ea typeface="Meiryo UI" panose="020B0604030504040204" pitchFamily="50" charset="-128"/>
              </a:rPr>
              <a:t>Full time</a:t>
            </a:r>
          </a:p>
        </p:txBody>
      </p:sp>
      <p:sp>
        <p:nvSpPr>
          <p:cNvPr id="5126" name="Text Box 5">
            <a:extLst>
              <a:ext uri="{FF2B5EF4-FFF2-40B4-BE49-F238E27FC236}">
                <a16:creationId xmlns:a16="http://schemas.microsoft.com/office/drawing/2014/main" id="{617CD98D-EA63-479E-9D04-6A745F9A8704}"/>
              </a:ext>
            </a:extLst>
          </p:cNvPr>
          <p:cNvSpPr txBox="1">
            <a:spLocks noChangeArrowheads="1"/>
          </p:cNvSpPr>
          <p:nvPr/>
        </p:nvSpPr>
        <p:spPr bwMode="auto">
          <a:xfrm>
            <a:off x="4673600" y="2609850"/>
            <a:ext cx="1463675" cy="587375"/>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buClrTx/>
              <a:buFontTx/>
              <a:buNone/>
            </a:pPr>
            <a:r>
              <a:rPr lang="ja-JP" altLang="ja-JP" sz="1600" dirty="0">
                <a:solidFill>
                  <a:srgbClr val="000000"/>
                </a:solidFill>
                <a:latin typeface="Meiryo UI" panose="020B0604030504040204" pitchFamily="50" charset="-128"/>
                <a:ea typeface="Meiryo UI" panose="020B0604030504040204" pitchFamily="50" charset="-128"/>
              </a:rPr>
              <a:t>Part-time, </a:t>
            </a:r>
          </a:p>
          <a:p>
            <a:pPr algn="ctr">
              <a:buClrTx/>
              <a:buFontTx/>
              <a:buNone/>
            </a:pPr>
            <a:r>
              <a:rPr lang="ja-JP" altLang="ja-JP" sz="1600" dirty="0">
                <a:solidFill>
                  <a:srgbClr val="000000"/>
                </a:solidFill>
                <a:latin typeface="Meiryo UI" panose="020B0604030504040204" pitchFamily="50" charset="-128"/>
                <a:ea typeface="Meiryo UI" panose="020B0604030504040204" pitchFamily="50" charset="-128"/>
              </a:rPr>
              <a:t>unemployed</a:t>
            </a:r>
          </a:p>
        </p:txBody>
      </p:sp>
      <p:sp>
        <p:nvSpPr>
          <p:cNvPr id="5127" name="Text Box 6">
            <a:extLst>
              <a:ext uri="{FF2B5EF4-FFF2-40B4-BE49-F238E27FC236}">
                <a16:creationId xmlns:a16="http://schemas.microsoft.com/office/drawing/2014/main" id="{C83BF454-DA5B-4880-8C42-6654C1B7342C}"/>
              </a:ext>
            </a:extLst>
          </p:cNvPr>
          <p:cNvSpPr txBox="1">
            <a:spLocks noChangeArrowheads="1"/>
          </p:cNvSpPr>
          <p:nvPr/>
        </p:nvSpPr>
        <p:spPr bwMode="auto">
          <a:xfrm>
            <a:off x="3292475" y="71438"/>
            <a:ext cx="5851525" cy="193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r>
              <a:rPr lang="ja-JP" altLang="ja-JP" sz="2000" b="1">
                <a:solidFill>
                  <a:srgbClr val="000000"/>
                </a:solidFill>
                <a:latin typeface="Meiryo UI" panose="020B0604030504040204" pitchFamily="50" charset="-128"/>
                <a:ea typeface="Meiryo UI" panose="020B0604030504040204" pitchFamily="50" charset="-128"/>
              </a:rPr>
              <a:t>Objective variable: The </a:t>
            </a:r>
            <a:r>
              <a:rPr lang="en-US" altLang="ja-JP" sz="2000" b="1">
                <a:solidFill>
                  <a:srgbClr val="000000"/>
                </a:solidFill>
                <a:latin typeface="Meiryo UI" panose="020B0604030504040204" pitchFamily="50" charset="-128"/>
                <a:ea typeface="Meiryo UI" panose="020B0604030504040204" pitchFamily="50" charset="-128"/>
              </a:rPr>
              <a:t>time spent to</a:t>
            </a:r>
            <a:r>
              <a:rPr lang="ja-JP" altLang="ja-JP" sz="2000" b="1">
                <a:solidFill>
                  <a:srgbClr val="000000"/>
                </a:solidFill>
                <a:latin typeface="Meiryo UI" panose="020B0604030504040204" pitchFamily="50" charset="-128"/>
                <a:ea typeface="Meiryo UI" panose="020B0604030504040204" pitchFamily="50" charset="-128"/>
              </a:rPr>
              <a:t> care for family members</a:t>
            </a:r>
          </a:p>
          <a:p>
            <a:pPr lvl="1">
              <a:buClrTx/>
              <a:buFontTx/>
              <a:buNone/>
            </a:pPr>
            <a:r>
              <a:rPr lang="en-US" altLang="ja-JP" sz="1600">
                <a:solidFill>
                  <a:srgbClr val="000000"/>
                </a:solidFill>
                <a:latin typeface="Meiryo UI" panose="020B0604030504040204" pitchFamily="50" charset="-128"/>
                <a:ea typeface="Meiryo UI" panose="020B0604030504040204" pitchFamily="50" charset="-128"/>
              </a:rPr>
              <a:t>n=37,060</a:t>
            </a:r>
            <a:r>
              <a:rPr lang="ja-JP" altLang="ja-JP" sz="1600">
                <a:solidFill>
                  <a:srgbClr val="000000"/>
                </a:solidFill>
                <a:latin typeface="Meiryo UI" panose="020B0604030504040204" pitchFamily="50" charset="-128"/>
                <a:ea typeface="Meiryo UI" panose="020B0604030504040204" pitchFamily="50" charset="-128"/>
              </a:rPr>
              <a:t>　</a:t>
            </a:r>
            <a:endParaRPr lang="en-US" altLang="ja-JP" sz="1600">
              <a:solidFill>
                <a:srgbClr val="000000"/>
              </a:solidFill>
              <a:latin typeface="Meiryo UI" panose="020B0604030504040204" pitchFamily="50" charset="-128"/>
              <a:ea typeface="Meiryo UI" panose="020B0604030504040204" pitchFamily="50" charset="-128"/>
            </a:endParaRPr>
          </a:p>
          <a:p>
            <a:pPr lvl="1">
              <a:buClrTx/>
              <a:buFontTx/>
              <a:buNone/>
            </a:pPr>
            <a:r>
              <a:rPr lang="ja-JP" altLang="ja-JP" sz="1400">
                <a:solidFill>
                  <a:srgbClr val="000000"/>
                </a:solidFill>
                <a:latin typeface="Meiryo UI" panose="020B0604030504040204" pitchFamily="50" charset="-128"/>
                <a:ea typeface="Meiryo UI" panose="020B0604030504040204" pitchFamily="50" charset="-128"/>
              </a:rPr>
              <a:t>(People who have family members who require</a:t>
            </a:r>
            <a:r>
              <a:rPr lang="en-US" altLang="ja-JP" sz="1400">
                <a:solidFill>
                  <a:srgbClr val="000000"/>
                </a:solidFill>
                <a:latin typeface="Meiryo UI" panose="020B0604030504040204" pitchFamily="50" charset="-128"/>
                <a:ea typeface="Meiryo UI" panose="020B0604030504040204" pitchFamily="50" charset="-128"/>
              </a:rPr>
              <a:t> care</a:t>
            </a:r>
            <a:r>
              <a:rPr lang="ja-JP" altLang="ja-JP" sz="1400">
                <a:solidFill>
                  <a:srgbClr val="000000"/>
                </a:solidFill>
                <a:latin typeface="Meiryo UI" panose="020B0604030504040204" pitchFamily="50" charset="-128"/>
                <a:ea typeface="Meiryo UI" panose="020B0604030504040204" pitchFamily="50" charset="-128"/>
              </a:rPr>
              <a:t> )</a:t>
            </a:r>
          </a:p>
          <a:p>
            <a:pPr>
              <a:buClrTx/>
              <a:buFontTx/>
              <a:buNone/>
            </a:pPr>
            <a:r>
              <a:rPr lang="ja-JP" altLang="ja-JP">
                <a:solidFill>
                  <a:srgbClr val="FF0000"/>
                </a:solidFill>
                <a:latin typeface="Meiryo UI" panose="020B0604030504040204" pitchFamily="50" charset="-128"/>
                <a:ea typeface="Meiryo UI" panose="020B0604030504040204" pitchFamily="50" charset="-128"/>
              </a:rPr>
              <a:t>　</a:t>
            </a:r>
          </a:p>
        </p:txBody>
      </p:sp>
      <p:sp>
        <p:nvSpPr>
          <p:cNvPr id="5128" name="Text Box 7">
            <a:extLst>
              <a:ext uri="{FF2B5EF4-FFF2-40B4-BE49-F238E27FC236}">
                <a16:creationId xmlns:a16="http://schemas.microsoft.com/office/drawing/2014/main" id="{8DD5BBEC-5946-42C4-8006-5713AD3E3A3D}"/>
              </a:ext>
            </a:extLst>
          </p:cNvPr>
          <p:cNvSpPr txBox="1">
            <a:spLocks noChangeArrowheads="1"/>
          </p:cNvSpPr>
          <p:nvPr/>
        </p:nvSpPr>
        <p:spPr bwMode="auto">
          <a:xfrm>
            <a:off x="1028700" y="690563"/>
            <a:ext cx="1295400" cy="33655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buClrTx/>
              <a:buFontTx/>
              <a:buNone/>
            </a:pPr>
            <a:r>
              <a:rPr lang="ja-JP" altLang="ja-JP" sz="1600">
                <a:solidFill>
                  <a:srgbClr val="000000"/>
                </a:solidFill>
                <a:latin typeface="Meiryo UI" panose="020B0604030504040204" pitchFamily="50" charset="-128"/>
                <a:ea typeface="Meiryo UI" panose="020B0604030504040204" pitchFamily="50" charset="-128"/>
              </a:rPr>
              <a:t>Age</a:t>
            </a:r>
          </a:p>
        </p:txBody>
      </p:sp>
      <p:sp>
        <p:nvSpPr>
          <p:cNvPr id="5129" name="Text Box 8">
            <a:extLst>
              <a:ext uri="{FF2B5EF4-FFF2-40B4-BE49-F238E27FC236}">
                <a16:creationId xmlns:a16="http://schemas.microsoft.com/office/drawing/2014/main" id="{FD8C9B66-A365-4006-AA19-1ED075E4F1F4}"/>
              </a:ext>
            </a:extLst>
          </p:cNvPr>
          <p:cNvSpPr txBox="1">
            <a:spLocks noChangeArrowheads="1"/>
          </p:cNvSpPr>
          <p:nvPr/>
        </p:nvSpPr>
        <p:spPr bwMode="auto">
          <a:xfrm>
            <a:off x="2651125" y="2924175"/>
            <a:ext cx="1295400" cy="33655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buClrTx/>
              <a:buFontTx/>
              <a:buNone/>
            </a:pPr>
            <a:r>
              <a:rPr lang="ja-JP" altLang="ja-JP" sz="1600">
                <a:solidFill>
                  <a:srgbClr val="000000"/>
                </a:solidFill>
                <a:latin typeface="Meiryo UI" panose="020B0604030504040204" pitchFamily="50" charset="-128"/>
                <a:ea typeface="Meiryo UI" panose="020B0604030504040204" pitchFamily="50" charset="-128"/>
              </a:rPr>
              <a:t>Work</a:t>
            </a:r>
          </a:p>
        </p:txBody>
      </p:sp>
      <p:sp>
        <p:nvSpPr>
          <p:cNvPr id="5130" name="Text Box 9">
            <a:extLst>
              <a:ext uri="{FF2B5EF4-FFF2-40B4-BE49-F238E27FC236}">
                <a16:creationId xmlns:a16="http://schemas.microsoft.com/office/drawing/2014/main" id="{BC4B2DF2-22F5-45B5-8F85-B7925264E8C4}"/>
              </a:ext>
            </a:extLst>
          </p:cNvPr>
          <p:cNvSpPr txBox="1">
            <a:spLocks noChangeArrowheads="1"/>
          </p:cNvSpPr>
          <p:nvPr/>
        </p:nvSpPr>
        <p:spPr bwMode="auto">
          <a:xfrm>
            <a:off x="114300" y="3778250"/>
            <a:ext cx="2628900" cy="341313"/>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buClrTx/>
              <a:buFontTx/>
              <a:buNone/>
            </a:pPr>
            <a:r>
              <a:rPr lang="ja-JP" altLang="ja-JP" sz="1600">
                <a:solidFill>
                  <a:srgbClr val="000000"/>
                </a:solidFill>
                <a:latin typeface="Meiryo UI" panose="020B0604030504040204" pitchFamily="50" charset="-128"/>
                <a:ea typeface="Meiryo UI" panose="020B0604030504040204" pitchFamily="50" charset="-128"/>
              </a:rPr>
              <a:t>Days off fo</a:t>
            </a:r>
            <a:r>
              <a:rPr lang="en-US" altLang="ja-JP" sz="1600">
                <a:solidFill>
                  <a:srgbClr val="000000"/>
                </a:solidFill>
                <a:latin typeface="Meiryo UI" panose="020B0604030504040204" pitchFamily="50" charset="-128"/>
                <a:ea typeface="Meiryo UI" panose="020B0604030504040204" pitchFamily="50" charset="-128"/>
              </a:rPr>
              <a:t>r </a:t>
            </a:r>
            <a:r>
              <a:rPr lang="ja-JP" altLang="ja-JP" sz="1600">
                <a:solidFill>
                  <a:srgbClr val="000000"/>
                </a:solidFill>
                <a:latin typeface="Meiryo UI" panose="020B0604030504040204" pitchFamily="50" charset="-128"/>
                <a:ea typeface="Meiryo UI" panose="020B0604030504040204" pitchFamily="50" charset="-128"/>
              </a:rPr>
              <a:t>caregiving</a:t>
            </a:r>
          </a:p>
        </p:txBody>
      </p:sp>
      <p:sp>
        <p:nvSpPr>
          <p:cNvPr id="5131" name="Text Box 10">
            <a:extLst>
              <a:ext uri="{FF2B5EF4-FFF2-40B4-BE49-F238E27FC236}">
                <a16:creationId xmlns:a16="http://schemas.microsoft.com/office/drawing/2014/main" id="{E6C81889-C798-4FB2-A155-FDA1A72B819C}"/>
              </a:ext>
            </a:extLst>
          </p:cNvPr>
          <p:cNvSpPr txBox="1">
            <a:spLocks noChangeArrowheads="1"/>
          </p:cNvSpPr>
          <p:nvPr/>
        </p:nvSpPr>
        <p:spPr bwMode="auto">
          <a:xfrm>
            <a:off x="4648200" y="3565525"/>
            <a:ext cx="1295400" cy="581025"/>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buClrTx/>
              <a:buFontTx/>
              <a:buNone/>
            </a:pPr>
            <a:r>
              <a:rPr lang="ja-JP" altLang="ja-JP" sz="1600">
                <a:solidFill>
                  <a:srgbClr val="000000"/>
                </a:solidFill>
                <a:latin typeface="Meiryo UI" panose="020B0604030504040204" pitchFamily="50" charset="-128"/>
                <a:ea typeface="Meiryo UI" panose="020B0604030504040204" pitchFamily="50" charset="-128"/>
              </a:rPr>
              <a:t>External </a:t>
            </a:r>
          </a:p>
          <a:p>
            <a:pPr algn="ctr">
              <a:buClrTx/>
              <a:buFontTx/>
              <a:buNone/>
            </a:pPr>
            <a:r>
              <a:rPr lang="ja-JP" altLang="ja-JP" sz="1600">
                <a:solidFill>
                  <a:srgbClr val="000000"/>
                </a:solidFill>
                <a:latin typeface="Meiryo UI" panose="020B0604030504040204" pitchFamily="50" charset="-128"/>
                <a:ea typeface="Meiryo UI" panose="020B0604030504040204" pitchFamily="50" charset="-128"/>
              </a:rPr>
              <a:t>services</a:t>
            </a:r>
          </a:p>
        </p:txBody>
      </p:sp>
      <p:sp>
        <p:nvSpPr>
          <p:cNvPr id="5132" name="Text Box 11">
            <a:extLst>
              <a:ext uri="{FF2B5EF4-FFF2-40B4-BE49-F238E27FC236}">
                <a16:creationId xmlns:a16="http://schemas.microsoft.com/office/drawing/2014/main" id="{09238BB7-1CAC-4291-B412-81A417B31415}"/>
              </a:ext>
            </a:extLst>
          </p:cNvPr>
          <p:cNvSpPr txBox="1">
            <a:spLocks noChangeArrowheads="1"/>
          </p:cNvSpPr>
          <p:nvPr/>
        </p:nvSpPr>
        <p:spPr bwMode="auto">
          <a:xfrm>
            <a:off x="1028700" y="1077913"/>
            <a:ext cx="1295400" cy="340735"/>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buClrTx/>
              <a:buFontTx/>
              <a:buNone/>
            </a:pPr>
            <a:r>
              <a:rPr lang="en-US" altLang="ja-JP" sz="1600" dirty="0">
                <a:solidFill>
                  <a:srgbClr val="000000"/>
                </a:solidFill>
                <a:latin typeface="Meiryo UI" panose="020B0604030504040204" pitchFamily="50" charset="-128"/>
                <a:ea typeface="Meiryo UI" panose="020B0604030504040204" pitchFamily="50" charset="-128"/>
              </a:rPr>
              <a:t>24.5 min.</a:t>
            </a:r>
          </a:p>
        </p:txBody>
      </p:sp>
      <p:sp>
        <p:nvSpPr>
          <p:cNvPr id="5133" name="Text Box 12">
            <a:extLst>
              <a:ext uri="{FF2B5EF4-FFF2-40B4-BE49-F238E27FC236}">
                <a16:creationId xmlns:a16="http://schemas.microsoft.com/office/drawing/2014/main" id="{4E5D3B84-7F60-422A-913F-80CD047B1572}"/>
              </a:ext>
            </a:extLst>
          </p:cNvPr>
          <p:cNvSpPr txBox="1">
            <a:spLocks noChangeArrowheads="1"/>
          </p:cNvSpPr>
          <p:nvPr/>
        </p:nvSpPr>
        <p:spPr bwMode="auto">
          <a:xfrm>
            <a:off x="4256088" y="4259263"/>
            <a:ext cx="2384425" cy="490537"/>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r>
              <a:rPr lang="en-US" altLang="ja-JP" sz="1300">
                <a:solidFill>
                  <a:srgbClr val="000000"/>
                </a:solidFill>
                <a:latin typeface="Meiryo UI" panose="020B0604030504040204" pitchFamily="50" charset="-128"/>
                <a:ea typeface="Meiryo UI" panose="020B0604030504040204" pitchFamily="50" charset="-128"/>
              </a:rPr>
              <a:t>Less than / More than 3.5 days a week</a:t>
            </a:r>
          </a:p>
        </p:txBody>
      </p:sp>
      <p:sp>
        <p:nvSpPr>
          <p:cNvPr id="5134" name="Text Box 13">
            <a:extLst>
              <a:ext uri="{FF2B5EF4-FFF2-40B4-BE49-F238E27FC236}">
                <a16:creationId xmlns:a16="http://schemas.microsoft.com/office/drawing/2014/main" id="{CF38080B-FD39-4F91-82BA-3D4EB3664650}"/>
              </a:ext>
            </a:extLst>
          </p:cNvPr>
          <p:cNvSpPr txBox="1">
            <a:spLocks noChangeArrowheads="1"/>
          </p:cNvSpPr>
          <p:nvPr/>
        </p:nvSpPr>
        <p:spPr bwMode="auto">
          <a:xfrm>
            <a:off x="2378075" y="6165850"/>
            <a:ext cx="66040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r"/>
            <a:r>
              <a:rPr lang="en-US" altLang="ja-JP" sz="1400">
                <a:solidFill>
                  <a:srgbClr val="000000"/>
                </a:solidFill>
                <a:latin typeface="Meiryo UI" panose="020B0604030504040204" pitchFamily="50" charset="-128"/>
                <a:ea typeface="Meiryo UI" panose="020B0604030504040204" pitchFamily="50" charset="-128"/>
              </a:rPr>
              <a:t>*The headings with outputs of less then 10 people were manually halted.</a:t>
            </a:r>
          </a:p>
        </p:txBody>
      </p:sp>
      <p:sp>
        <p:nvSpPr>
          <p:cNvPr id="5135" name="Text Box 14">
            <a:extLst>
              <a:ext uri="{FF2B5EF4-FFF2-40B4-BE49-F238E27FC236}">
                <a16:creationId xmlns:a16="http://schemas.microsoft.com/office/drawing/2014/main" id="{7E41068E-7F51-404B-9DDA-9C27D3F3824C}"/>
              </a:ext>
            </a:extLst>
          </p:cNvPr>
          <p:cNvSpPr txBox="1">
            <a:spLocks noChangeArrowheads="1"/>
          </p:cNvSpPr>
          <p:nvPr/>
        </p:nvSpPr>
        <p:spPr bwMode="auto">
          <a:xfrm>
            <a:off x="3382963" y="1557338"/>
            <a:ext cx="5599112"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84163" indent="-284163">
              <a:buClr>
                <a:srgbClr val="000000"/>
              </a:buClr>
              <a:buSzPct val="100000"/>
              <a:buFont typeface="Times New Roman" panose="02020603050405020304" pitchFamily="18"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chemeClr val="bg1"/>
                </a:solidFill>
                <a:latin typeface="Arial" panose="020B0604020202020204" pitchFamily="34" charset="0"/>
                <a:ea typeface="ＭＳ Ｐゴシック" panose="020B0600070205080204" pitchFamily="50" charset="-128"/>
              </a:defRPr>
            </a:lvl9pPr>
          </a:lstStyle>
          <a:p>
            <a:pPr>
              <a:buFont typeface="Wingdings" panose="05000000000000000000" pitchFamily="2" charset="2"/>
              <a:buChar char=""/>
            </a:pPr>
            <a:r>
              <a:rPr lang="en-US" altLang="ja-JP">
                <a:solidFill>
                  <a:srgbClr val="000000"/>
                </a:solidFill>
                <a:latin typeface="Meiryo UI" panose="020B0604030504040204" pitchFamily="50" charset="-128"/>
                <a:ea typeface="Meiryo UI" panose="020B0604030504040204" pitchFamily="50" charset="-128"/>
              </a:rPr>
              <a:t>Time for caregiving, 24 minutes on average</a:t>
            </a:r>
          </a:p>
          <a:p>
            <a:pPr>
              <a:buFont typeface="Wingdings" panose="05000000000000000000" pitchFamily="2" charset="2"/>
              <a:buChar char=""/>
            </a:pPr>
            <a:r>
              <a:rPr lang="en-US" altLang="ja-JP">
                <a:solidFill>
                  <a:srgbClr val="000000"/>
                </a:solidFill>
                <a:latin typeface="Meiryo UI" panose="020B0604030504040204" pitchFamily="50" charset="-128"/>
                <a:ea typeface="Meiryo UI" panose="020B0604030504040204" pitchFamily="50" charset="-128"/>
              </a:rPr>
              <a:t>If the cared person is over 65</a:t>
            </a:r>
            <a:r>
              <a:rPr lang="ja-JP" altLang="en-US">
                <a:solidFill>
                  <a:srgbClr val="000000"/>
                </a:solidFill>
                <a:latin typeface="Meiryo UI" panose="020B0604030504040204" pitchFamily="50" charset="-128"/>
                <a:ea typeface="Meiryo UI" panose="020B0604030504040204" pitchFamily="50" charset="-128"/>
              </a:rPr>
              <a:t>→　</a:t>
            </a:r>
            <a:r>
              <a:rPr lang="en-US" altLang="ja-JP">
                <a:solidFill>
                  <a:srgbClr val="000000"/>
                </a:solidFill>
                <a:latin typeface="Meiryo UI" panose="020B0604030504040204" pitchFamily="50" charset="-128"/>
                <a:ea typeface="Meiryo UI" panose="020B0604030504040204" pitchFamily="50" charset="-128"/>
              </a:rPr>
              <a:t>48.1  min</a:t>
            </a:r>
          </a:p>
        </p:txBody>
      </p:sp>
      <p:grpSp>
        <p:nvGrpSpPr>
          <p:cNvPr id="5136" name="Group 15">
            <a:extLst>
              <a:ext uri="{FF2B5EF4-FFF2-40B4-BE49-F238E27FC236}">
                <a16:creationId xmlns:a16="http://schemas.microsoft.com/office/drawing/2014/main" id="{5258CFE7-FC23-4AAA-8F66-35376F85F7EB}"/>
              </a:ext>
            </a:extLst>
          </p:cNvPr>
          <p:cNvGrpSpPr>
            <a:grpSpLocks/>
          </p:cNvGrpSpPr>
          <p:nvPr/>
        </p:nvGrpSpPr>
        <p:grpSpPr bwMode="auto">
          <a:xfrm>
            <a:off x="6364288" y="2895600"/>
            <a:ext cx="2601912" cy="1565275"/>
            <a:chOff x="4009" y="1824"/>
            <a:chExt cx="1639" cy="986"/>
          </a:xfrm>
        </p:grpSpPr>
        <p:pic>
          <p:nvPicPr>
            <p:cNvPr id="5144" name="Picture 16">
              <a:extLst>
                <a:ext uri="{FF2B5EF4-FFF2-40B4-BE49-F238E27FC236}">
                  <a16:creationId xmlns:a16="http://schemas.microsoft.com/office/drawing/2014/main" id="{9920FB4C-DF2D-4C14-88D7-9D9411CC96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 y="1824"/>
              <a:ext cx="1639" cy="9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45" name="Text Box 17">
              <a:extLst>
                <a:ext uri="{FF2B5EF4-FFF2-40B4-BE49-F238E27FC236}">
                  <a16:creationId xmlns:a16="http://schemas.microsoft.com/office/drawing/2014/main" id="{85A34CA7-01A1-4EC5-BBB6-2CEC571278B6}"/>
                </a:ext>
              </a:extLst>
            </p:cNvPr>
            <p:cNvSpPr txBox="1">
              <a:spLocks noChangeArrowheads="1"/>
            </p:cNvSpPr>
            <p:nvPr/>
          </p:nvSpPr>
          <p:spPr bwMode="auto">
            <a:xfrm>
              <a:off x="4045" y="1844"/>
              <a:ext cx="1568" cy="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r>
                <a:rPr lang="ja-JP" altLang="ja-JP" b="1">
                  <a:solidFill>
                    <a:srgbClr val="FFFFFF"/>
                  </a:solidFill>
                  <a:latin typeface="Meiryo UI" panose="020B0604030504040204" pitchFamily="50" charset="-128"/>
                  <a:ea typeface="Meiryo UI" panose="020B0604030504040204" pitchFamily="50" charset="-128"/>
                </a:rPr>
                <a:t>The prefectures </a:t>
              </a:r>
              <a:r>
                <a:rPr lang="en-US" altLang="ja-JP" b="1">
                  <a:solidFill>
                    <a:srgbClr val="FFFFFF"/>
                  </a:solidFill>
                  <a:latin typeface="Meiryo UI" panose="020B0604030504040204" pitchFamily="50" charset="-128"/>
                  <a:ea typeface="Meiryo UI" panose="020B0604030504040204" pitchFamily="50" charset="-128"/>
                </a:rPr>
                <a:t>repeatedly make nodes</a:t>
              </a:r>
              <a:endParaRPr lang="ja-JP" altLang="ja-JP" b="1">
                <a:solidFill>
                  <a:srgbClr val="FFFFFF"/>
                </a:solidFill>
                <a:latin typeface="Meiryo UI" panose="020B0604030504040204" pitchFamily="50" charset="-128"/>
                <a:ea typeface="Meiryo UI" panose="020B0604030504040204" pitchFamily="50" charset="-128"/>
              </a:endParaRPr>
            </a:p>
          </p:txBody>
        </p:sp>
      </p:grpSp>
      <p:sp>
        <p:nvSpPr>
          <p:cNvPr id="5137" name="Oval 18">
            <a:extLst>
              <a:ext uri="{FF2B5EF4-FFF2-40B4-BE49-F238E27FC236}">
                <a16:creationId xmlns:a16="http://schemas.microsoft.com/office/drawing/2014/main" id="{767957E0-B938-49E0-B10F-56CBECBA8494}"/>
              </a:ext>
            </a:extLst>
          </p:cNvPr>
          <p:cNvSpPr>
            <a:spLocks noChangeArrowheads="1"/>
          </p:cNvSpPr>
          <p:nvPr/>
        </p:nvSpPr>
        <p:spPr bwMode="auto">
          <a:xfrm>
            <a:off x="660400" y="4854575"/>
            <a:ext cx="1535113" cy="222250"/>
          </a:xfrm>
          <a:prstGeom prst="ellipse">
            <a:avLst/>
          </a:prstGeom>
          <a:noFill/>
          <a:ln w="25560" cap="sq">
            <a:solidFill>
              <a:srgbClr val="FF00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r>
              <a:rPr lang="ja-JP" altLang="ja-JP" sz="1400">
                <a:solidFill>
                  <a:srgbClr val="000000"/>
                </a:solidFill>
                <a:latin typeface="Meiryo UI" panose="020B0604030504040204" pitchFamily="50" charset="-128"/>
                <a:ea typeface="Meiryo UI" panose="020B0604030504040204" pitchFamily="50" charset="-128"/>
              </a:rPr>
              <a:t>Prefecture</a:t>
            </a:r>
          </a:p>
        </p:txBody>
      </p:sp>
      <p:sp>
        <p:nvSpPr>
          <p:cNvPr id="5138" name="Oval 19">
            <a:extLst>
              <a:ext uri="{FF2B5EF4-FFF2-40B4-BE49-F238E27FC236}">
                <a16:creationId xmlns:a16="http://schemas.microsoft.com/office/drawing/2014/main" id="{7FAC9F19-ADBB-4A8C-BDC5-DA125DFBA6E8}"/>
              </a:ext>
            </a:extLst>
          </p:cNvPr>
          <p:cNvSpPr>
            <a:spLocks noChangeArrowheads="1"/>
          </p:cNvSpPr>
          <p:nvPr/>
        </p:nvSpPr>
        <p:spPr bwMode="auto">
          <a:xfrm>
            <a:off x="1203325" y="4416425"/>
            <a:ext cx="1539875" cy="223838"/>
          </a:xfrm>
          <a:prstGeom prst="ellipse">
            <a:avLst/>
          </a:prstGeom>
          <a:solidFill>
            <a:srgbClr val="FFFFFF"/>
          </a:solidFill>
          <a:ln w="25560" cap="sq">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buClrTx/>
              <a:buFontTx/>
              <a:buNone/>
            </a:pPr>
            <a:r>
              <a:rPr lang="ja-JP" altLang="ja-JP" sz="1400">
                <a:solidFill>
                  <a:srgbClr val="000000"/>
                </a:solidFill>
                <a:latin typeface="Meiryo UI" panose="020B0604030504040204" pitchFamily="50" charset="-128"/>
                <a:ea typeface="Meiryo UI" panose="020B0604030504040204" pitchFamily="50" charset="-128"/>
              </a:rPr>
              <a:t>Prefecture</a:t>
            </a:r>
          </a:p>
        </p:txBody>
      </p:sp>
      <p:sp>
        <p:nvSpPr>
          <p:cNvPr id="5139" name="Oval 20">
            <a:extLst>
              <a:ext uri="{FF2B5EF4-FFF2-40B4-BE49-F238E27FC236}">
                <a16:creationId xmlns:a16="http://schemas.microsoft.com/office/drawing/2014/main" id="{ADAF8FBC-F9D3-4CE1-B6B5-CD457EFCD262}"/>
              </a:ext>
            </a:extLst>
          </p:cNvPr>
          <p:cNvSpPr>
            <a:spLocks noChangeArrowheads="1"/>
          </p:cNvSpPr>
          <p:nvPr/>
        </p:nvSpPr>
        <p:spPr bwMode="auto">
          <a:xfrm>
            <a:off x="2865438" y="4535488"/>
            <a:ext cx="1614487" cy="223837"/>
          </a:xfrm>
          <a:prstGeom prst="ellipse">
            <a:avLst/>
          </a:prstGeom>
          <a:solidFill>
            <a:srgbClr val="FFFFFF"/>
          </a:solidFill>
          <a:ln w="25560" cap="sq">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r>
              <a:rPr lang="ja-JP" altLang="ja-JP" sz="1400">
                <a:solidFill>
                  <a:srgbClr val="000000"/>
                </a:solidFill>
                <a:latin typeface="Meiryo UI" panose="020B0604030504040204" pitchFamily="50" charset="-128"/>
                <a:ea typeface="Meiryo UI" panose="020B0604030504040204" pitchFamily="50" charset="-128"/>
              </a:rPr>
              <a:t>Prefecture</a:t>
            </a:r>
          </a:p>
        </p:txBody>
      </p:sp>
      <p:sp>
        <p:nvSpPr>
          <p:cNvPr id="5140" name="Oval 21">
            <a:extLst>
              <a:ext uri="{FF2B5EF4-FFF2-40B4-BE49-F238E27FC236}">
                <a16:creationId xmlns:a16="http://schemas.microsoft.com/office/drawing/2014/main" id="{32A0A6C8-1E79-4D52-9427-93D8D3CBB5C7}"/>
              </a:ext>
            </a:extLst>
          </p:cNvPr>
          <p:cNvSpPr>
            <a:spLocks noChangeArrowheads="1"/>
          </p:cNvSpPr>
          <p:nvPr/>
        </p:nvSpPr>
        <p:spPr bwMode="auto">
          <a:xfrm>
            <a:off x="2060575" y="5118100"/>
            <a:ext cx="1597025" cy="222250"/>
          </a:xfrm>
          <a:prstGeom prst="ellipse">
            <a:avLst/>
          </a:prstGeom>
          <a:solidFill>
            <a:srgbClr val="FFFFFF"/>
          </a:solidFill>
          <a:ln w="25560" cap="sq">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r>
              <a:rPr lang="ja-JP" altLang="ja-JP" sz="1400">
                <a:solidFill>
                  <a:srgbClr val="000000"/>
                </a:solidFill>
                <a:latin typeface="Meiryo UI" panose="020B0604030504040204" pitchFamily="50" charset="-128"/>
                <a:ea typeface="Meiryo UI" panose="020B0604030504040204" pitchFamily="50" charset="-128"/>
              </a:rPr>
              <a:t>Prefecture</a:t>
            </a:r>
          </a:p>
        </p:txBody>
      </p:sp>
      <p:sp>
        <p:nvSpPr>
          <p:cNvPr id="5141" name="Oval 22">
            <a:extLst>
              <a:ext uri="{FF2B5EF4-FFF2-40B4-BE49-F238E27FC236}">
                <a16:creationId xmlns:a16="http://schemas.microsoft.com/office/drawing/2014/main" id="{C477E751-FA16-4CDD-A59F-AFDB54900F83}"/>
              </a:ext>
            </a:extLst>
          </p:cNvPr>
          <p:cNvSpPr>
            <a:spLocks noChangeArrowheads="1"/>
          </p:cNvSpPr>
          <p:nvPr/>
        </p:nvSpPr>
        <p:spPr bwMode="auto">
          <a:xfrm>
            <a:off x="6640513" y="4508500"/>
            <a:ext cx="1589087" cy="223838"/>
          </a:xfrm>
          <a:prstGeom prst="ellipse">
            <a:avLst/>
          </a:prstGeom>
          <a:solidFill>
            <a:srgbClr val="FFFFFF"/>
          </a:solidFill>
          <a:ln w="25560" cap="sq">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r>
              <a:rPr lang="ja-JP" altLang="ja-JP" sz="1400">
                <a:solidFill>
                  <a:srgbClr val="000000"/>
                </a:solidFill>
                <a:latin typeface="Meiryo UI" panose="020B0604030504040204" pitchFamily="50" charset="-128"/>
                <a:ea typeface="Meiryo UI" panose="020B0604030504040204" pitchFamily="50" charset="-128"/>
              </a:rPr>
              <a:t>Prefecture</a:t>
            </a:r>
          </a:p>
        </p:txBody>
      </p:sp>
      <p:sp>
        <p:nvSpPr>
          <p:cNvPr id="5142" name="Oval 23">
            <a:extLst>
              <a:ext uri="{FF2B5EF4-FFF2-40B4-BE49-F238E27FC236}">
                <a16:creationId xmlns:a16="http://schemas.microsoft.com/office/drawing/2014/main" id="{61F5150D-CACE-4A4D-BBF5-56E0E22544EC}"/>
              </a:ext>
            </a:extLst>
          </p:cNvPr>
          <p:cNvSpPr>
            <a:spLocks noChangeArrowheads="1"/>
          </p:cNvSpPr>
          <p:nvPr/>
        </p:nvSpPr>
        <p:spPr bwMode="auto">
          <a:xfrm>
            <a:off x="5781675" y="4965700"/>
            <a:ext cx="1716088" cy="223838"/>
          </a:xfrm>
          <a:prstGeom prst="ellipse">
            <a:avLst/>
          </a:prstGeom>
          <a:solidFill>
            <a:srgbClr val="FFFFFF"/>
          </a:solidFill>
          <a:ln w="25560" cap="sq">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r>
              <a:rPr lang="ja-JP" altLang="ja-JP" sz="1400">
                <a:solidFill>
                  <a:srgbClr val="000000"/>
                </a:solidFill>
                <a:latin typeface="Meiryo UI" panose="020B0604030504040204" pitchFamily="50" charset="-128"/>
                <a:ea typeface="Meiryo UI" panose="020B0604030504040204" pitchFamily="50" charset="-128"/>
              </a:rPr>
              <a:t>Prefecture</a:t>
            </a:r>
          </a:p>
        </p:txBody>
      </p:sp>
      <p:sp>
        <p:nvSpPr>
          <p:cNvPr id="5143" name="Oval 24">
            <a:extLst>
              <a:ext uri="{FF2B5EF4-FFF2-40B4-BE49-F238E27FC236}">
                <a16:creationId xmlns:a16="http://schemas.microsoft.com/office/drawing/2014/main" id="{CDB26A96-E455-4004-B61A-35406E4C27BF}"/>
              </a:ext>
            </a:extLst>
          </p:cNvPr>
          <p:cNvSpPr>
            <a:spLocks noChangeArrowheads="1"/>
          </p:cNvSpPr>
          <p:nvPr/>
        </p:nvSpPr>
        <p:spPr bwMode="auto">
          <a:xfrm>
            <a:off x="7280275" y="5516563"/>
            <a:ext cx="1589088" cy="223837"/>
          </a:xfrm>
          <a:prstGeom prst="ellipse">
            <a:avLst/>
          </a:prstGeom>
          <a:solidFill>
            <a:srgbClr val="FFFFFF"/>
          </a:solidFill>
          <a:ln w="25560" cap="sq">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r>
              <a:rPr lang="ja-JP" altLang="ja-JP" sz="1400">
                <a:solidFill>
                  <a:srgbClr val="000000"/>
                </a:solidFill>
                <a:latin typeface="Meiryo UI" panose="020B0604030504040204" pitchFamily="50" charset="-128"/>
                <a:ea typeface="Meiryo UI" panose="020B0604030504040204" pitchFamily="50" charset="-128"/>
              </a:rPr>
              <a:t>Prefecture</a:t>
            </a:r>
          </a:p>
        </p:txBody>
      </p:sp>
      <p:sp>
        <p:nvSpPr>
          <p:cNvPr id="2" name="日付プレースホルダー 1">
            <a:extLst>
              <a:ext uri="{FF2B5EF4-FFF2-40B4-BE49-F238E27FC236}">
                <a16:creationId xmlns:a16="http://schemas.microsoft.com/office/drawing/2014/main" id="{6E635F01-F460-4FCA-8291-AD953DEE3829}"/>
              </a:ext>
            </a:extLst>
          </p:cNvPr>
          <p:cNvSpPr>
            <a:spLocks noGrp="1"/>
          </p:cNvSpPr>
          <p:nvPr>
            <p:ph type="dt" sz="half" idx="10"/>
          </p:nvPr>
        </p:nvSpPr>
        <p:spPr/>
        <p:txBody>
          <a:bodyPr/>
          <a:lstStyle/>
          <a:p>
            <a:r>
              <a:rPr kumimoji="1" lang="en-US" altLang="ja-JP"/>
              <a:t>2020/1/9</a:t>
            </a:r>
            <a:endParaRPr kumimoji="1" lang="ja-JP" altLang="en-US"/>
          </a:p>
        </p:txBody>
      </p:sp>
      <p:sp>
        <p:nvSpPr>
          <p:cNvPr id="3" name="フッター プレースホルダー 2">
            <a:extLst>
              <a:ext uri="{FF2B5EF4-FFF2-40B4-BE49-F238E27FC236}">
                <a16:creationId xmlns:a16="http://schemas.microsoft.com/office/drawing/2014/main" id="{DF18093D-8C02-495F-AF23-4F20F2FA95E4}"/>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4" name="スライド番号プレースホルダー 3">
            <a:extLst>
              <a:ext uri="{FF2B5EF4-FFF2-40B4-BE49-F238E27FC236}">
                <a16:creationId xmlns:a16="http://schemas.microsoft.com/office/drawing/2014/main" id="{144C2CAC-1E40-4931-9A70-EBAE42C754BA}"/>
              </a:ext>
            </a:extLst>
          </p:cNvPr>
          <p:cNvSpPr>
            <a:spLocks noGrp="1"/>
          </p:cNvSpPr>
          <p:nvPr>
            <p:ph type="sldNum" sz="quarter" idx="12"/>
          </p:nvPr>
        </p:nvSpPr>
        <p:spPr/>
        <p:txBody>
          <a:bodyPr/>
          <a:lstStyle/>
          <a:p>
            <a:fld id="{47861797-5423-46FD-8DCB-FCB8CA6758F3}" type="slidenum">
              <a:rPr kumimoji="1" lang="ja-JP" altLang="en-US" smtClean="0"/>
              <a:t>37</a:t>
            </a:fld>
            <a:endParaRPr kumimoji="1" lang="ja-JP" altLang="en-US"/>
          </a:p>
        </p:txBody>
      </p:sp>
      <p:sp>
        <p:nvSpPr>
          <p:cNvPr id="5" name="テキスト ボックス 4">
            <a:extLst>
              <a:ext uri="{FF2B5EF4-FFF2-40B4-BE49-F238E27FC236}">
                <a16:creationId xmlns:a16="http://schemas.microsoft.com/office/drawing/2014/main" id="{2E88FED3-7FE8-4241-A6E8-2FA86B01D231}"/>
              </a:ext>
            </a:extLst>
          </p:cNvPr>
          <p:cNvSpPr txBox="1"/>
          <p:nvPr/>
        </p:nvSpPr>
        <p:spPr>
          <a:xfrm>
            <a:off x="-10603" y="3156021"/>
            <a:ext cx="536575" cy="369332"/>
          </a:xfrm>
          <a:prstGeom prst="rect">
            <a:avLst/>
          </a:prstGeom>
          <a:noFill/>
        </p:spPr>
        <p:txBody>
          <a:bodyPr wrap="square" rtlCol="0">
            <a:spAutoFit/>
          </a:bodyPr>
          <a:lstStyle/>
          <a:p>
            <a:r>
              <a:rPr lang="en-US" dirty="0"/>
              <a:t>0.3</a:t>
            </a:r>
          </a:p>
        </p:txBody>
      </p:sp>
      <p:sp>
        <p:nvSpPr>
          <p:cNvPr id="30" name="テキスト ボックス 29">
            <a:extLst>
              <a:ext uri="{FF2B5EF4-FFF2-40B4-BE49-F238E27FC236}">
                <a16:creationId xmlns:a16="http://schemas.microsoft.com/office/drawing/2014/main" id="{3352237D-C4D2-43F0-82F1-9B8F66AA70F7}"/>
              </a:ext>
            </a:extLst>
          </p:cNvPr>
          <p:cNvSpPr txBox="1"/>
          <p:nvPr/>
        </p:nvSpPr>
        <p:spPr>
          <a:xfrm>
            <a:off x="2686050" y="2576650"/>
            <a:ext cx="818914" cy="369332"/>
          </a:xfrm>
          <a:prstGeom prst="rect">
            <a:avLst/>
          </a:prstGeom>
          <a:noFill/>
        </p:spPr>
        <p:txBody>
          <a:bodyPr wrap="square" rtlCol="0">
            <a:spAutoFit/>
          </a:bodyPr>
          <a:lstStyle/>
          <a:p>
            <a:r>
              <a:rPr lang="en-US" dirty="0"/>
              <a:t>43.2</a:t>
            </a:r>
          </a:p>
        </p:txBody>
      </p:sp>
      <p:sp>
        <p:nvSpPr>
          <p:cNvPr id="31" name="テキスト ボックス 30">
            <a:extLst>
              <a:ext uri="{FF2B5EF4-FFF2-40B4-BE49-F238E27FC236}">
                <a16:creationId xmlns:a16="http://schemas.microsoft.com/office/drawing/2014/main" id="{96AA2208-9A4E-45D8-AD94-97B5DFDF8BDD}"/>
              </a:ext>
            </a:extLst>
          </p:cNvPr>
          <p:cNvSpPr txBox="1"/>
          <p:nvPr/>
        </p:nvSpPr>
        <p:spPr>
          <a:xfrm>
            <a:off x="1174290" y="3182422"/>
            <a:ext cx="818914" cy="369332"/>
          </a:xfrm>
          <a:prstGeom prst="rect">
            <a:avLst/>
          </a:prstGeom>
          <a:noFill/>
        </p:spPr>
        <p:txBody>
          <a:bodyPr wrap="square" rtlCol="0">
            <a:spAutoFit/>
          </a:bodyPr>
          <a:lstStyle/>
          <a:p>
            <a:r>
              <a:rPr lang="en-US" dirty="0"/>
              <a:t>27.0</a:t>
            </a:r>
          </a:p>
        </p:txBody>
      </p:sp>
      <p:sp>
        <p:nvSpPr>
          <p:cNvPr id="32" name="テキスト ボックス 31">
            <a:extLst>
              <a:ext uri="{FF2B5EF4-FFF2-40B4-BE49-F238E27FC236}">
                <a16:creationId xmlns:a16="http://schemas.microsoft.com/office/drawing/2014/main" id="{262986B5-C591-453A-A985-0D877515996B}"/>
              </a:ext>
            </a:extLst>
          </p:cNvPr>
          <p:cNvSpPr txBox="1"/>
          <p:nvPr/>
        </p:nvSpPr>
        <p:spPr>
          <a:xfrm>
            <a:off x="1695847" y="4076185"/>
            <a:ext cx="818914" cy="369332"/>
          </a:xfrm>
          <a:prstGeom prst="rect">
            <a:avLst/>
          </a:prstGeom>
          <a:noFill/>
        </p:spPr>
        <p:txBody>
          <a:bodyPr wrap="square" rtlCol="0">
            <a:spAutoFit/>
          </a:bodyPr>
          <a:lstStyle/>
          <a:p>
            <a:r>
              <a:rPr lang="en-US" dirty="0"/>
              <a:t>206.0</a:t>
            </a:r>
          </a:p>
        </p:txBody>
      </p:sp>
      <p:sp>
        <p:nvSpPr>
          <p:cNvPr id="33" name="テキスト ボックス 32">
            <a:extLst>
              <a:ext uri="{FF2B5EF4-FFF2-40B4-BE49-F238E27FC236}">
                <a16:creationId xmlns:a16="http://schemas.microsoft.com/office/drawing/2014/main" id="{3F3CEA6B-E9CA-4AFE-991D-F42ED462056C}"/>
              </a:ext>
            </a:extLst>
          </p:cNvPr>
          <p:cNvSpPr txBox="1"/>
          <p:nvPr/>
        </p:nvSpPr>
        <p:spPr>
          <a:xfrm>
            <a:off x="5168730" y="3140202"/>
            <a:ext cx="818914" cy="369332"/>
          </a:xfrm>
          <a:prstGeom prst="rect">
            <a:avLst/>
          </a:prstGeom>
          <a:noFill/>
        </p:spPr>
        <p:txBody>
          <a:bodyPr wrap="square" rtlCol="0">
            <a:spAutoFit/>
          </a:bodyPr>
          <a:lstStyle/>
          <a:p>
            <a:r>
              <a:rPr lang="en-US" dirty="0"/>
              <a:t>66.2</a:t>
            </a:r>
          </a:p>
        </p:txBody>
      </p:sp>
      <p:sp>
        <p:nvSpPr>
          <p:cNvPr id="34" name="テキスト ボックス 33">
            <a:extLst>
              <a:ext uri="{FF2B5EF4-FFF2-40B4-BE49-F238E27FC236}">
                <a16:creationId xmlns:a16="http://schemas.microsoft.com/office/drawing/2014/main" id="{F812AAD6-219F-43FC-BA5B-E5909C2A7B53}"/>
              </a:ext>
            </a:extLst>
          </p:cNvPr>
          <p:cNvSpPr txBox="1"/>
          <p:nvPr/>
        </p:nvSpPr>
        <p:spPr>
          <a:xfrm>
            <a:off x="150190" y="4064278"/>
            <a:ext cx="818914" cy="369332"/>
          </a:xfrm>
          <a:prstGeom prst="rect">
            <a:avLst/>
          </a:prstGeom>
          <a:noFill/>
        </p:spPr>
        <p:txBody>
          <a:bodyPr wrap="square" rtlCol="0">
            <a:spAutoFit/>
          </a:bodyPr>
          <a:lstStyle/>
          <a:p>
            <a:r>
              <a:rPr lang="en-US" dirty="0"/>
              <a:t>25.6</a:t>
            </a:r>
          </a:p>
        </p:txBody>
      </p:sp>
      <p:sp>
        <p:nvSpPr>
          <p:cNvPr id="35" name="テキスト ボックス 34">
            <a:extLst>
              <a:ext uri="{FF2B5EF4-FFF2-40B4-BE49-F238E27FC236}">
                <a16:creationId xmlns:a16="http://schemas.microsoft.com/office/drawing/2014/main" id="{B8FE2C08-C83E-4705-82B7-9E7009858816}"/>
              </a:ext>
            </a:extLst>
          </p:cNvPr>
          <p:cNvSpPr txBox="1"/>
          <p:nvPr/>
        </p:nvSpPr>
        <p:spPr>
          <a:xfrm>
            <a:off x="2886863" y="3983175"/>
            <a:ext cx="818914" cy="369332"/>
          </a:xfrm>
          <a:prstGeom prst="rect">
            <a:avLst/>
          </a:prstGeom>
          <a:noFill/>
        </p:spPr>
        <p:txBody>
          <a:bodyPr wrap="square" rtlCol="0">
            <a:spAutoFit/>
          </a:bodyPr>
          <a:lstStyle/>
          <a:p>
            <a:r>
              <a:rPr lang="en-US" dirty="0"/>
              <a:t>56.0</a:t>
            </a:r>
          </a:p>
        </p:txBody>
      </p:sp>
      <p:sp>
        <p:nvSpPr>
          <p:cNvPr id="36" name="テキスト ボックス 35">
            <a:extLst>
              <a:ext uri="{FF2B5EF4-FFF2-40B4-BE49-F238E27FC236}">
                <a16:creationId xmlns:a16="http://schemas.microsoft.com/office/drawing/2014/main" id="{91D0E151-9C25-4EE0-AFD9-54D02A482AFA}"/>
              </a:ext>
            </a:extLst>
          </p:cNvPr>
          <p:cNvSpPr txBox="1"/>
          <p:nvPr/>
        </p:nvSpPr>
        <p:spPr>
          <a:xfrm>
            <a:off x="7114284" y="4070390"/>
            <a:ext cx="818914" cy="369332"/>
          </a:xfrm>
          <a:prstGeom prst="rect">
            <a:avLst/>
          </a:prstGeom>
          <a:noFill/>
        </p:spPr>
        <p:txBody>
          <a:bodyPr wrap="square" rtlCol="0">
            <a:spAutoFit/>
          </a:bodyPr>
          <a:lstStyle/>
          <a:p>
            <a:r>
              <a:rPr lang="en-US" dirty="0"/>
              <a:t>107.0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184232BE-7E17-45FE-92C0-F96AEC8DF9CC}"/>
              </a:ext>
            </a:extLst>
          </p:cNvPr>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r" eaLnBrk="1" hangingPunct="1">
              <a:buClrTx/>
              <a:buFontTx/>
              <a:buNone/>
            </a:pPr>
            <a:endParaRPr lang="en-US" altLang="ja-JP" sz="2400" dirty="0">
              <a:solidFill>
                <a:srgbClr val="000000"/>
              </a:solidFill>
            </a:endParaRPr>
          </a:p>
        </p:txBody>
      </p:sp>
      <p:sp>
        <p:nvSpPr>
          <p:cNvPr id="9219" name="Text Box 2">
            <a:extLst>
              <a:ext uri="{FF2B5EF4-FFF2-40B4-BE49-F238E27FC236}">
                <a16:creationId xmlns:a16="http://schemas.microsoft.com/office/drawing/2014/main" id="{BA184DFB-4F1B-4FD6-9B59-5841BB89C07D}"/>
              </a:ext>
            </a:extLst>
          </p:cNvPr>
          <p:cNvSpPr txBox="1">
            <a:spLocks noChangeArrowheads="1"/>
          </p:cNvSpPr>
          <p:nvPr/>
        </p:nvSpPr>
        <p:spPr bwMode="auto">
          <a:xfrm>
            <a:off x="569118" y="1337205"/>
            <a:ext cx="7993063" cy="475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marL="741363" indent="-284163">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spcBef>
                <a:spcPts val="600"/>
              </a:spcBef>
              <a:buFont typeface="Meiryo UI" panose="020B0604030504040204" pitchFamily="50" charset="-128"/>
              <a:buChar char="•"/>
            </a:pPr>
            <a:r>
              <a:rPr lang="en-US" altLang="ja-JP" sz="2000" dirty="0">
                <a:solidFill>
                  <a:srgbClr val="000000"/>
                </a:solidFill>
                <a:latin typeface="Meiryo UI" panose="020B0604030504040204" pitchFamily="50" charset="-128"/>
                <a:ea typeface="Meiryo UI" panose="020B0604030504040204" pitchFamily="50" charset="-128"/>
              </a:rPr>
              <a:t>Micro: Part time job or Unemployed</a:t>
            </a:r>
          </a:p>
          <a:p>
            <a:pPr>
              <a:spcBef>
                <a:spcPts val="600"/>
              </a:spcBef>
              <a:buFont typeface="Meiryo UI" panose="020B0604030504040204" pitchFamily="50" charset="-128"/>
              <a:buChar char="•"/>
            </a:pPr>
            <a:r>
              <a:rPr lang="en-US" sz="2000" dirty="0" err="1">
                <a:solidFill>
                  <a:srgbClr val="000000"/>
                </a:solidFill>
                <a:latin typeface="Meiryo UI" panose="020B0604030504040204" pitchFamily="50" charset="-128"/>
                <a:ea typeface="Meiryo UI" panose="020B0604030504040204" pitchFamily="50" charset="-128"/>
              </a:rPr>
              <a:t>Macro:Prefecture</a:t>
            </a:r>
            <a:r>
              <a:rPr lang="en-US" sz="2000" dirty="0">
                <a:solidFill>
                  <a:srgbClr val="000000"/>
                </a:solidFill>
                <a:latin typeface="Meiryo UI" panose="020B0604030504040204" pitchFamily="50" charset="-128"/>
                <a:ea typeface="Meiryo UI" panose="020B0604030504040204" pitchFamily="50" charset="-128"/>
              </a:rPr>
              <a:t>(</a:t>
            </a:r>
            <a:r>
              <a:rPr lang="en-US" sz="2000" dirty="0" err="1">
                <a:solidFill>
                  <a:srgbClr val="000000"/>
                </a:solidFill>
                <a:latin typeface="Meiryo UI" panose="020B0604030504040204" pitchFamily="50" charset="-128"/>
                <a:ea typeface="Meiryo UI" panose="020B0604030504040204" pitchFamily="50" charset="-128"/>
              </a:rPr>
              <a:t>Hokkaido,Iwate,Tochigi,Saitama,Tokyo</a:t>
            </a:r>
            <a:r>
              <a:rPr lang="en-US" sz="2000" dirty="0">
                <a:solidFill>
                  <a:srgbClr val="000000"/>
                </a:solidFill>
                <a:latin typeface="Meiryo UI" panose="020B0604030504040204" pitchFamily="50" charset="-128"/>
                <a:ea typeface="Meiryo UI" panose="020B0604030504040204" pitchFamily="50" charset="-128"/>
              </a:rPr>
              <a:t>,</a:t>
            </a:r>
            <a:br>
              <a:rPr lang="en-US" sz="2000" dirty="0">
                <a:solidFill>
                  <a:srgbClr val="000000"/>
                </a:solidFill>
                <a:latin typeface="Meiryo UI" panose="020B0604030504040204" pitchFamily="50" charset="-128"/>
                <a:ea typeface="Meiryo UI" panose="020B0604030504040204" pitchFamily="50" charset="-128"/>
              </a:rPr>
            </a:br>
            <a:r>
              <a:rPr lang="en-US" sz="2000" dirty="0">
                <a:solidFill>
                  <a:srgbClr val="000000"/>
                </a:solidFill>
                <a:latin typeface="Meiryo UI" panose="020B0604030504040204" pitchFamily="50" charset="-128"/>
                <a:ea typeface="Meiryo UI" panose="020B0604030504040204" pitchFamily="50" charset="-128"/>
              </a:rPr>
              <a:t>Kanagawa,Ishikawa,</a:t>
            </a:r>
            <a:r>
              <a:rPr lang="en-US" sz="2000" dirty="0">
                <a:solidFill>
                  <a:srgbClr val="FF0000"/>
                </a:solidFill>
                <a:latin typeface="Meiryo UI" panose="020B0604030504040204" pitchFamily="50" charset="-128"/>
                <a:ea typeface="Meiryo UI" panose="020B0604030504040204" pitchFamily="50" charset="-128"/>
              </a:rPr>
              <a:t>Nagano</a:t>
            </a:r>
            <a:r>
              <a:rPr lang="en-US" sz="2000" dirty="0">
                <a:solidFill>
                  <a:srgbClr val="000000"/>
                </a:solidFill>
                <a:latin typeface="Meiryo UI" panose="020B0604030504040204" pitchFamily="50" charset="-128"/>
                <a:ea typeface="Meiryo UI" panose="020B0604030504040204" pitchFamily="50" charset="-128"/>
              </a:rPr>
              <a:t>,Gifu,Mie,Osaka,</a:t>
            </a:r>
            <a:r>
              <a:rPr lang="en-US" sz="2000" dirty="0">
                <a:solidFill>
                  <a:srgbClr val="FF0000"/>
                </a:solidFill>
                <a:latin typeface="Meiryo UI" panose="020B0604030504040204" pitchFamily="50" charset="-128"/>
                <a:ea typeface="Meiryo UI" panose="020B0604030504040204" pitchFamily="50" charset="-128"/>
              </a:rPr>
              <a:t>Hyogo</a:t>
            </a:r>
            <a:r>
              <a:rPr lang="en-US" sz="2000" dirty="0">
                <a:solidFill>
                  <a:srgbClr val="000000"/>
                </a:solidFill>
                <a:latin typeface="Meiryo UI" panose="020B0604030504040204" pitchFamily="50" charset="-128"/>
                <a:ea typeface="Meiryo UI" panose="020B0604030504040204" pitchFamily="50" charset="-128"/>
              </a:rPr>
              <a:t>,Okayama,Hiroshima,Tokushima,</a:t>
            </a:r>
            <a:r>
              <a:rPr lang="en-US" sz="2000" dirty="0">
                <a:solidFill>
                  <a:srgbClr val="FF0000"/>
                </a:solidFill>
                <a:latin typeface="Meiryo UI" panose="020B0604030504040204" pitchFamily="50" charset="-128"/>
                <a:ea typeface="Meiryo UI" panose="020B0604030504040204" pitchFamily="50" charset="-128"/>
              </a:rPr>
              <a:t>Kochi</a:t>
            </a:r>
            <a:r>
              <a:rPr lang="en-US" sz="2000" dirty="0">
                <a:solidFill>
                  <a:srgbClr val="000000"/>
                </a:solidFill>
                <a:latin typeface="Meiryo UI" panose="020B0604030504040204" pitchFamily="50" charset="-128"/>
                <a:ea typeface="Meiryo UI" panose="020B0604030504040204" pitchFamily="50" charset="-128"/>
              </a:rPr>
              <a:t>)</a:t>
            </a:r>
            <a:r>
              <a:rPr lang="en-US" dirty="0"/>
              <a:t>9 f)</a:t>
            </a:r>
            <a:endParaRPr lang="en-US" altLang="ja-JP" sz="2000" dirty="0">
              <a:solidFill>
                <a:srgbClr val="000000"/>
              </a:solidFill>
              <a:latin typeface="Meiryo UI" panose="020B0604030504040204" pitchFamily="50" charset="-128"/>
              <a:ea typeface="Meiryo UI" panose="020B0604030504040204" pitchFamily="50" charset="-128"/>
            </a:endParaRPr>
          </a:p>
          <a:p>
            <a:pPr>
              <a:spcBef>
                <a:spcPts val="600"/>
              </a:spcBef>
              <a:buFont typeface="Meiryo UI" panose="020B0604030504040204" pitchFamily="50" charset="-128"/>
              <a:buChar char="•"/>
            </a:pPr>
            <a:r>
              <a:rPr lang="en-US" altLang="ja-JP" sz="2000" dirty="0">
                <a:solidFill>
                  <a:srgbClr val="000000"/>
                </a:solidFill>
                <a:latin typeface="Meiryo UI" panose="020B0604030504040204" pitchFamily="50" charset="-128"/>
                <a:ea typeface="Meiryo UI" panose="020B0604030504040204" pitchFamily="50" charset="-128"/>
              </a:rPr>
              <a:t>Macro: Number of children going to nurseries in residential municipalities: More than 0.032 people/population</a:t>
            </a:r>
          </a:p>
          <a:p>
            <a:pPr>
              <a:spcBef>
                <a:spcPts val="600"/>
              </a:spcBef>
              <a:buFont typeface="Meiryo UI" panose="020B0604030504040204" pitchFamily="50" charset="-128"/>
              <a:buChar char="•"/>
            </a:pPr>
            <a:r>
              <a:rPr lang="en-US" altLang="ja-JP" sz="2000" dirty="0">
                <a:solidFill>
                  <a:srgbClr val="000000"/>
                </a:solidFill>
                <a:latin typeface="Meiryo UI" panose="020B0604030504040204" pitchFamily="50" charset="-128"/>
                <a:ea typeface="Meiryo UI" panose="020B0604030504040204" pitchFamily="50" charset="-128"/>
              </a:rPr>
              <a:t>Macro: Population of women not in the workforce: Less than 0.16 people/population</a:t>
            </a:r>
          </a:p>
          <a:p>
            <a:pPr>
              <a:spcBef>
                <a:spcPts val="600"/>
              </a:spcBef>
              <a:buFont typeface="Meiryo UI" panose="020B0604030504040204" pitchFamily="50" charset="-128"/>
              <a:buChar char="•"/>
            </a:pPr>
            <a:r>
              <a:rPr lang="en-US" altLang="ja-JP" sz="2000" dirty="0">
                <a:solidFill>
                  <a:srgbClr val="000000"/>
                </a:solidFill>
                <a:latin typeface="Meiryo UI" panose="020B0604030504040204" pitchFamily="50" charset="-128"/>
                <a:ea typeface="Meiryo UI" panose="020B0604030504040204" pitchFamily="50" charset="-128"/>
              </a:rPr>
              <a:t>Macro: Employees in a secondary industry: More than 0.087 people/population</a:t>
            </a:r>
          </a:p>
          <a:p>
            <a:pPr>
              <a:spcBef>
                <a:spcPts val="600"/>
              </a:spcBef>
              <a:buFont typeface="Meiryo UI" panose="020B0604030504040204" pitchFamily="50" charset="-128"/>
              <a:buChar char="•"/>
            </a:pPr>
            <a:r>
              <a:rPr lang="en-US" altLang="ja-JP" sz="2000" dirty="0">
                <a:solidFill>
                  <a:srgbClr val="000000"/>
                </a:solidFill>
                <a:latin typeface="Meiryo UI" panose="020B0604030504040204" pitchFamily="50" charset="-128"/>
                <a:ea typeface="Meiryo UI" panose="020B0604030504040204" pitchFamily="50" charset="-128"/>
              </a:rPr>
              <a:t>Micro: Use of external services</a:t>
            </a:r>
            <a:r>
              <a:rPr lang="ja-JP" altLang="en-US" sz="2000" dirty="0">
                <a:solidFill>
                  <a:srgbClr val="000000"/>
                </a:solidFill>
                <a:latin typeface="Meiryo UI" panose="020B0604030504040204" pitchFamily="50" charset="-128"/>
                <a:ea typeface="Meiryo UI" panose="020B0604030504040204" pitchFamily="50" charset="-128"/>
              </a:rPr>
              <a:t> </a:t>
            </a:r>
            <a:r>
              <a:rPr lang="en-US" altLang="ja-JP" sz="2000" dirty="0">
                <a:solidFill>
                  <a:srgbClr val="000000"/>
                </a:solidFill>
                <a:latin typeface="Meiryo UI" panose="020B0604030504040204" pitchFamily="50" charset="-128"/>
                <a:ea typeface="Meiryo UI" panose="020B0604030504040204" pitchFamily="50" charset="-128"/>
              </a:rPr>
              <a:t>for caregiving: 4~5 days a week</a:t>
            </a:r>
          </a:p>
          <a:p>
            <a:pPr>
              <a:spcBef>
                <a:spcPts val="600"/>
              </a:spcBef>
              <a:buFont typeface="Meiryo UI" panose="020B0604030504040204" pitchFamily="50" charset="-128"/>
              <a:buChar char="•"/>
            </a:pPr>
            <a:r>
              <a:rPr lang="en-US" altLang="ja-JP" sz="2000" dirty="0">
                <a:solidFill>
                  <a:srgbClr val="000000"/>
                </a:solidFill>
                <a:latin typeface="Meiryo UI" panose="020B0604030504040204" pitchFamily="50" charset="-128"/>
                <a:ea typeface="Meiryo UI" panose="020B0604030504040204" pitchFamily="50" charset="-128"/>
              </a:rPr>
              <a:t>Macro: </a:t>
            </a:r>
            <a:r>
              <a:rPr lang="ja-JP" altLang="ja-JP" sz="2000" dirty="0">
                <a:solidFill>
                  <a:srgbClr val="000000"/>
                </a:solidFill>
                <a:latin typeface="Meiryo UI" panose="020B0604030504040204" pitchFamily="50" charset="-128"/>
                <a:ea typeface="Meiryo UI" panose="020B0604030504040204" pitchFamily="50" charset="-128"/>
              </a:rPr>
              <a:t>Number of hospital</a:t>
            </a:r>
            <a:r>
              <a:rPr lang="en-US" altLang="ja-JP" sz="2000" dirty="0">
                <a:solidFill>
                  <a:srgbClr val="000000"/>
                </a:solidFill>
                <a:latin typeface="Meiryo UI" panose="020B0604030504040204" pitchFamily="50" charset="-128"/>
                <a:ea typeface="Meiryo UI" panose="020B0604030504040204" pitchFamily="50" charset="-128"/>
              </a:rPr>
              <a:t>/population</a:t>
            </a:r>
            <a:endParaRPr lang="ja-JP" altLang="ja-JP" sz="2000" dirty="0">
              <a:solidFill>
                <a:srgbClr val="000000"/>
              </a:solidFill>
              <a:latin typeface="Meiryo UI" panose="020B0604030504040204" pitchFamily="50" charset="-128"/>
              <a:ea typeface="Meiryo UI" panose="020B0604030504040204" pitchFamily="50" charset="-128"/>
            </a:endParaRPr>
          </a:p>
          <a:p>
            <a:pPr lvl="3">
              <a:spcBef>
                <a:spcPts val="600"/>
              </a:spcBef>
              <a:buFont typeface="Wingdings" panose="05000000000000000000" pitchFamily="2" charset="2"/>
              <a:buChar char=""/>
            </a:pPr>
            <a:r>
              <a:rPr lang="en-US" altLang="ja-JP" sz="2000" u="sng" dirty="0">
                <a:solidFill>
                  <a:srgbClr val="000000"/>
                </a:solidFill>
                <a:latin typeface="Meiryo UI" panose="020B0604030504040204" pitchFamily="50" charset="-128"/>
                <a:ea typeface="Meiryo UI" panose="020B0604030504040204" pitchFamily="50" charset="-128"/>
              </a:rPr>
              <a:t>More than 0.0000191 hospitals</a:t>
            </a:r>
            <a:r>
              <a:rPr lang="ja-JP" altLang="ja-JP" sz="2000" u="sng" dirty="0">
                <a:solidFill>
                  <a:srgbClr val="000000"/>
                </a:solidFill>
                <a:latin typeface="Meiryo UI" panose="020B0604030504040204" pitchFamily="50" charset="-128"/>
                <a:ea typeface="Meiryo UI" panose="020B0604030504040204" pitchFamily="50" charset="-128"/>
              </a:rPr>
              <a:t>→ </a:t>
            </a:r>
            <a:r>
              <a:rPr lang="en-US" altLang="ja-JP" sz="2000" u="sng" dirty="0">
                <a:solidFill>
                  <a:srgbClr val="000000"/>
                </a:solidFill>
                <a:latin typeface="Meiryo UI" panose="020B0604030504040204" pitchFamily="50" charset="-128"/>
                <a:ea typeface="Meiryo UI" panose="020B0604030504040204" pitchFamily="50" charset="-128"/>
              </a:rPr>
              <a:t>85.2</a:t>
            </a:r>
            <a:r>
              <a:rPr lang="ja-JP" altLang="ja-JP" sz="2000" u="sng" dirty="0">
                <a:solidFill>
                  <a:srgbClr val="000000"/>
                </a:solidFill>
                <a:latin typeface="Meiryo UI" panose="020B0604030504040204" pitchFamily="50" charset="-128"/>
                <a:ea typeface="Meiryo UI" panose="020B0604030504040204" pitchFamily="50" charset="-128"/>
              </a:rPr>
              <a:t> minutes</a:t>
            </a:r>
          </a:p>
          <a:p>
            <a:pPr lvl="3">
              <a:spcBef>
                <a:spcPts val="600"/>
              </a:spcBef>
              <a:buClr>
                <a:srgbClr val="FF0000"/>
              </a:buClr>
              <a:buFont typeface="Wingdings" panose="05000000000000000000" pitchFamily="2" charset="2"/>
              <a:buChar char=""/>
            </a:pPr>
            <a:r>
              <a:rPr lang="en-US" altLang="ja-JP" sz="2000" u="sng" dirty="0">
                <a:solidFill>
                  <a:srgbClr val="FF0000"/>
                </a:solidFill>
                <a:latin typeface="Meiryo UI" panose="020B0604030504040204" pitchFamily="50" charset="-128"/>
                <a:ea typeface="Meiryo UI" panose="020B0604030504040204" pitchFamily="50" charset="-128"/>
              </a:rPr>
              <a:t>Less than 0.0000191 hospitals</a:t>
            </a:r>
            <a:r>
              <a:rPr lang="ja-JP" altLang="ja-JP" sz="2000" u="sng" dirty="0">
                <a:solidFill>
                  <a:srgbClr val="FF0000"/>
                </a:solidFill>
                <a:latin typeface="Meiryo UI" panose="020B0604030504040204" pitchFamily="50" charset="-128"/>
                <a:ea typeface="Meiryo UI" panose="020B0604030504040204" pitchFamily="50" charset="-128"/>
              </a:rPr>
              <a:t>→ </a:t>
            </a:r>
            <a:r>
              <a:rPr lang="en-US" altLang="ja-JP" sz="2000" u="sng" dirty="0">
                <a:solidFill>
                  <a:srgbClr val="FF0000"/>
                </a:solidFill>
                <a:latin typeface="Meiryo UI" panose="020B0604030504040204" pitchFamily="50" charset="-128"/>
                <a:ea typeface="Meiryo UI" panose="020B0604030504040204" pitchFamily="50" charset="-128"/>
              </a:rPr>
              <a:t>303.8</a:t>
            </a:r>
            <a:r>
              <a:rPr lang="ja-JP" altLang="ja-JP" sz="2000" u="sng" dirty="0">
                <a:solidFill>
                  <a:srgbClr val="FF0000"/>
                </a:solidFill>
                <a:latin typeface="Meiryo UI" panose="020B0604030504040204" pitchFamily="50" charset="-128"/>
                <a:ea typeface="Meiryo UI" panose="020B0604030504040204" pitchFamily="50" charset="-128"/>
              </a:rPr>
              <a:t> minutes</a:t>
            </a:r>
          </a:p>
          <a:p>
            <a:pPr lvl="1">
              <a:spcBef>
                <a:spcPts val="600"/>
              </a:spcBef>
              <a:buClr>
                <a:srgbClr val="FF0000"/>
              </a:buClr>
              <a:buFont typeface="Meiryo UI" panose="020B0604030504040204" pitchFamily="50" charset="-128"/>
              <a:buNone/>
            </a:pPr>
            <a:endParaRPr lang="en-US" altLang="ja-JP" sz="2400" dirty="0">
              <a:solidFill>
                <a:srgbClr val="FF0000"/>
              </a:solidFill>
              <a:latin typeface="Meiryo UI" panose="020B0604030504040204" pitchFamily="50" charset="-128"/>
              <a:ea typeface="Meiryo UI" panose="020B0604030504040204" pitchFamily="50" charset="-128"/>
            </a:endParaRPr>
          </a:p>
        </p:txBody>
      </p:sp>
      <p:sp>
        <p:nvSpPr>
          <p:cNvPr id="9220" name="Text Box 3">
            <a:extLst>
              <a:ext uri="{FF2B5EF4-FFF2-40B4-BE49-F238E27FC236}">
                <a16:creationId xmlns:a16="http://schemas.microsoft.com/office/drawing/2014/main" id="{670D7AEB-4231-48EF-9C08-7912E31E0F02}"/>
              </a:ext>
            </a:extLst>
          </p:cNvPr>
          <p:cNvSpPr txBox="1">
            <a:spLocks noChangeArrowheads="1"/>
          </p:cNvSpPr>
          <p:nvPr/>
        </p:nvSpPr>
        <p:spPr bwMode="auto">
          <a:xfrm>
            <a:off x="-6350" y="115888"/>
            <a:ext cx="9144000" cy="129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ＭＳ Ｐゴシック" panose="020B0600070205080204" pitchFamily="50" charset="-128"/>
              </a:defRPr>
            </a:lvl9pPr>
          </a:lstStyle>
          <a:p>
            <a:pPr algn="ctr"/>
            <a:r>
              <a:rPr lang="en-US" altLang="ja-JP" sz="3200">
                <a:solidFill>
                  <a:srgbClr val="000000"/>
                </a:solidFill>
                <a:latin typeface="Meiryo UI" panose="020B0604030504040204" pitchFamily="50" charset="-128"/>
                <a:ea typeface="Meiryo UI" panose="020B0604030504040204" pitchFamily="50" charset="-128"/>
              </a:rPr>
              <a:t>One of the s</a:t>
            </a:r>
            <a:r>
              <a:rPr lang="ja-JP" altLang="ja-JP" sz="3200">
                <a:solidFill>
                  <a:srgbClr val="000000"/>
                </a:solidFill>
                <a:latin typeface="Meiryo UI" panose="020B0604030504040204" pitchFamily="50" charset="-128"/>
                <a:ea typeface="Meiryo UI" panose="020B0604030504040204" pitchFamily="50" charset="-128"/>
              </a:rPr>
              <a:t>cenarios where caregiving time </a:t>
            </a:r>
          </a:p>
          <a:p>
            <a:pPr algn="ctr"/>
            <a:r>
              <a:rPr lang="ja-JP" altLang="ja-JP" sz="3200">
                <a:solidFill>
                  <a:srgbClr val="000000"/>
                </a:solidFill>
                <a:latin typeface="Meiryo UI" panose="020B0604030504040204" pitchFamily="50" charset="-128"/>
                <a:ea typeface="Meiryo UI" panose="020B0604030504040204" pitchFamily="50" charset="-128"/>
              </a:rPr>
              <a:t>dramatically increases</a:t>
            </a:r>
          </a:p>
        </p:txBody>
      </p:sp>
      <p:sp>
        <p:nvSpPr>
          <p:cNvPr id="2" name="日付プレースホルダー 1">
            <a:extLst>
              <a:ext uri="{FF2B5EF4-FFF2-40B4-BE49-F238E27FC236}">
                <a16:creationId xmlns:a16="http://schemas.microsoft.com/office/drawing/2014/main" id="{A1D7BD4C-E25E-4424-B0D3-077D4BE6C684}"/>
              </a:ext>
            </a:extLst>
          </p:cNvPr>
          <p:cNvSpPr>
            <a:spLocks noGrp="1"/>
          </p:cNvSpPr>
          <p:nvPr>
            <p:ph type="dt" sz="half" idx="10"/>
          </p:nvPr>
        </p:nvSpPr>
        <p:spPr/>
        <p:txBody>
          <a:bodyPr/>
          <a:lstStyle/>
          <a:p>
            <a:r>
              <a:rPr kumimoji="1" lang="en-US" altLang="ja-JP"/>
              <a:t>2020/1/9</a:t>
            </a:r>
            <a:endParaRPr kumimoji="1" lang="ja-JP" altLang="en-US"/>
          </a:p>
        </p:txBody>
      </p:sp>
      <p:sp>
        <p:nvSpPr>
          <p:cNvPr id="3" name="フッター プレースホルダー 2">
            <a:extLst>
              <a:ext uri="{FF2B5EF4-FFF2-40B4-BE49-F238E27FC236}">
                <a16:creationId xmlns:a16="http://schemas.microsoft.com/office/drawing/2014/main" id="{51C05220-8612-4DF0-84CF-EB98C2EEFBA8}"/>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
        <p:nvSpPr>
          <p:cNvPr id="4" name="スライド番号プレースホルダー 3">
            <a:extLst>
              <a:ext uri="{FF2B5EF4-FFF2-40B4-BE49-F238E27FC236}">
                <a16:creationId xmlns:a16="http://schemas.microsoft.com/office/drawing/2014/main" id="{CD4E1A9A-562D-439F-A2C9-8FF2F8F0D0B8}"/>
              </a:ext>
            </a:extLst>
          </p:cNvPr>
          <p:cNvSpPr>
            <a:spLocks noGrp="1"/>
          </p:cNvSpPr>
          <p:nvPr>
            <p:ph type="sldNum" sz="quarter" idx="12"/>
          </p:nvPr>
        </p:nvSpPr>
        <p:spPr/>
        <p:txBody>
          <a:bodyPr/>
          <a:lstStyle/>
          <a:p>
            <a:fld id="{47861797-5423-46FD-8DCB-FCB8CA6758F3}" type="slidenum">
              <a:rPr kumimoji="1" lang="ja-JP" altLang="en-US" smtClean="0"/>
              <a:t>38</a:t>
            </a:fld>
            <a:endParaRPr kumimoji="1" lang="ja-JP"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r>
              <a:rPr lang="en-US" altLang="ja-JP" dirty="0"/>
              <a:t>26</a:t>
            </a:r>
            <a:endParaRPr lang="ja-JP" altLang="en-US" dirty="0"/>
          </a:p>
        </p:txBody>
      </p:sp>
      <p:sp>
        <p:nvSpPr>
          <p:cNvPr id="15" name="正方形/長方形 14"/>
          <p:cNvSpPr/>
          <p:nvPr/>
        </p:nvSpPr>
        <p:spPr>
          <a:xfrm>
            <a:off x="0" y="339234"/>
            <a:ext cx="2860078" cy="546945"/>
          </a:xfrm>
          <a:prstGeom prst="rect">
            <a:avLst/>
          </a:prstGeom>
        </p:spPr>
        <p:txBody>
          <a:bodyPr wrap="none">
            <a:spAutoFit/>
          </a:bodyPr>
          <a:lstStyle/>
          <a:p>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Ⅴ Conclusion</a:t>
            </a:r>
          </a:p>
        </p:txBody>
      </p:sp>
      <p:sp>
        <p:nvSpPr>
          <p:cNvPr id="6" name="テキスト ボックス 5"/>
          <p:cNvSpPr txBox="1"/>
          <p:nvPr/>
        </p:nvSpPr>
        <p:spPr>
          <a:xfrm>
            <a:off x="197012" y="1036119"/>
            <a:ext cx="8937607" cy="1626407"/>
          </a:xfrm>
          <a:prstGeom prst="rect">
            <a:avLst/>
          </a:prstGeom>
          <a:noFill/>
        </p:spPr>
        <p:txBody>
          <a:bodyPr wrap="square" rtlCol="0">
            <a:spAutoFit/>
          </a:bodyPr>
          <a:lstStyle/>
          <a:p>
            <a:pPr marL="527552" indent="-527552">
              <a:buClr>
                <a:srgbClr val="FFC000"/>
              </a:buClr>
              <a:buFont typeface="Wingdings" panose="05000000000000000000" pitchFamily="2" charset="2"/>
              <a:buChar char="p"/>
            </a:pPr>
            <a:r>
              <a:rPr lang="en-US" altLang="ja-JP" sz="3323" dirty="0">
                <a:latin typeface="メイリオ" panose="020B0604030504040204" pitchFamily="50" charset="-128"/>
                <a:ea typeface="メイリオ" panose="020B0604030504040204" pitchFamily="50" charset="-128"/>
                <a:cs typeface="メイリオ" panose="020B0604030504040204" pitchFamily="50" charset="-128"/>
              </a:rPr>
              <a:t>Big Data Era is requiring from statistics agencies both new data and human resources for new value creation.</a:t>
            </a:r>
          </a:p>
        </p:txBody>
      </p:sp>
      <p:sp>
        <p:nvSpPr>
          <p:cNvPr id="8" name="テキスト ボックス 7"/>
          <p:cNvSpPr txBox="1"/>
          <p:nvPr/>
        </p:nvSpPr>
        <p:spPr>
          <a:xfrm>
            <a:off x="188998" y="3229594"/>
            <a:ext cx="8937607" cy="1626407"/>
          </a:xfrm>
          <a:prstGeom prst="rect">
            <a:avLst/>
          </a:prstGeom>
          <a:noFill/>
        </p:spPr>
        <p:txBody>
          <a:bodyPr wrap="square" rtlCol="0">
            <a:spAutoFit/>
          </a:bodyPr>
          <a:lstStyle/>
          <a:p>
            <a:pPr marL="527552" indent="-527552">
              <a:buClr>
                <a:srgbClr val="FFC000"/>
              </a:buClr>
              <a:buFont typeface="Wingdings" panose="05000000000000000000" pitchFamily="2" charset="2"/>
              <a:buChar char="p"/>
            </a:pPr>
            <a:r>
              <a:rPr lang="en-US" altLang="ja-JP" sz="3323" dirty="0">
                <a:latin typeface="メイリオ" panose="020B0604030504040204" pitchFamily="50" charset="-128"/>
                <a:ea typeface="メイリオ" panose="020B0604030504040204" pitchFamily="50" charset="-128"/>
                <a:cs typeface="メイリオ" panose="020B0604030504040204" pitchFamily="50" charset="-128"/>
              </a:rPr>
              <a:t>Official statistics agencies should make their best efforts to realize the true value co-creation with their users</a:t>
            </a:r>
          </a:p>
        </p:txBody>
      </p:sp>
      <p:sp>
        <p:nvSpPr>
          <p:cNvPr id="2" name="日付プレースホルダー 1">
            <a:extLst>
              <a:ext uri="{FF2B5EF4-FFF2-40B4-BE49-F238E27FC236}">
                <a16:creationId xmlns:a16="http://schemas.microsoft.com/office/drawing/2014/main" id="{3E801741-DB1A-4FED-AD45-E456137D55BA}"/>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9BD789DA-465A-4C00-8C31-04FD8A2A6E13}"/>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2784865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81DF2B5-C426-478B-B166-F0C4F04EF238}"/>
              </a:ext>
            </a:extLst>
          </p:cNvPr>
          <p:cNvSpPr>
            <a:spLocks noGrp="1"/>
          </p:cNvSpPr>
          <p:nvPr>
            <p:ph type="title"/>
          </p:nvPr>
        </p:nvSpPr>
        <p:spPr/>
        <p:txBody>
          <a:bodyPr>
            <a:normAutofit fontScale="90000"/>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１</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Role of Statistician </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for Data Industrial Revolution</a:t>
            </a:r>
            <a:endParaRPr kumimoji="1" lang="ja-JP" altLang="en-US" dirty="0"/>
          </a:p>
        </p:txBody>
      </p:sp>
      <p:sp>
        <p:nvSpPr>
          <p:cNvPr id="4" name="コンテンツ プレースホルダー 3">
            <a:extLst>
              <a:ext uri="{FF2B5EF4-FFF2-40B4-BE49-F238E27FC236}">
                <a16:creationId xmlns:a16="http://schemas.microsoft.com/office/drawing/2014/main" id="{2ED0DED3-BBD4-4A06-B7B6-04A7CF2974B4}"/>
              </a:ext>
            </a:extLst>
          </p:cNvPr>
          <p:cNvSpPr>
            <a:spLocks noGrp="1"/>
          </p:cNvSpPr>
          <p:nvPr>
            <p:ph idx="1"/>
          </p:nvPr>
        </p:nvSpPr>
        <p:spPr/>
        <p:txBody>
          <a:bodyPr>
            <a:normAutofit fontScale="92500" lnSpcReduction="20000"/>
          </a:bodyPr>
          <a:lstStyle/>
          <a:p>
            <a:pPr>
              <a:buClr>
                <a:srgbClr val="FFC000"/>
              </a:buClr>
              <a:buFont typeface="Wingdings" panose="05000000000000000000" pitchFamily="2" charset="2"/>
              <a:buChar char="p"/>
            </a:pPr>
            <a:r>
              <a:rPr lang="en-US" altLang="ja-JP" sz="2585" b="1" dirty="0">
                <a:latin typeface="メイリオ" panose="020B0604030504040204" pitchFamily="50" charset="-128"/>
                <a:ea typeface="メイリオ" panose="020B0604030504040204" pitchFamily="50" charset="-128"/>
                <a:cs typeface="メイリオ" panose="020B0604030504040204" pitchFamily="50" charset="-128"/>
              </a:rPr>
              <a:t>Prof. Hal Varian</a:t>
            </a:r>
          </a:p>
          <a:p>
            <a:pPr marL="342909" lvl="1" indent="0">
              <a:buClr>
                <a:srgbClr val="FFC000"/>
              </a:buClr>
              <a:buNone/>
            </a:pPr>
            <a:r>
              <a:rPr lang="en-US" altLang="ja-JP" sz="2215" dirty="0">
                <a:latin typeface="メイリオ" panose="020B0604030504040204" pitchFamily="50" charset="-128"/>
                <a:ea typeface="メイリオ" panose="020B0604030504040204" pitchFamily="50" charset="-128"/>
                <a:cs typeface="メイリオ" panose="020B0604030504040204" pitchFamily="50" charset="-128"/>
              </a:rPr>
              <a:t>Commentary 2009/01 McKinsey &amp; Company</a:t>
            </a:r>
          </a:p>
          <a:p>
            <a:pPr marL="342909" lvl="1" indent="0">
              <a:buNone/>
            </a:pPr>
            <a:endParaRPr lang="en-US" altLang="ja-JP" sz="2585"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pPr>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585" b="1" dirty="0">
                <a:latin typeface="メイリオ" panose="020B0604030504040204" pitchFamily="50" charset="-128"/>
                <a:ea typeface="メイリオ" panose="020B0604030504040204" pitchFamily="50" charset="-128"/>
                <a:cs typeface="メイリオ" panose="020B0604030504040204" pitchFamily="50" charset="-128"/>
              </a:rPr>
              <a:t>The ability to take data – to be able to understand it, to process it, to extract value from it, to visualize it, to communicate it – that’s going to be a hugely important skill </a:t>
            </a:r>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in the next decades.”</a:t>
            </a:r>
          </a:p>
          <a:p>
            <a:pPr>
              <a:lnSpc>
                <a:spcPct val="110000"/>
              </a:lnSpc>
            </a:pPr>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“Because now </a:t>
            </a:r>
            <a:r>
              <a:rPr lang="en-US" altLang="ja-JP" sz="2585" b="1" dirty="0">
                <a:solidFill>
                  <a:srgbClr val="FF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we really do have essentially free and ubiquitous data.</a:t>
            </a:r>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 So the complimentary scarce factor is the ability to understand that data and extract value from it”</a:t>
            </a:r>
          </a:p>
        </p:txBody>
      </p:sp>
      <p:sp>
        <p:nvSpPr>
          <p:cNvPr id="8" name="スライド番号プレースホルダ 2"/>
          <p:cNvSpPr>
            <a:spLocks noGrp="1"/>
          </p:cNvSpPr>
          <p:nvPr>
            <p:ph type="sldNum" sz="quarter" idx="12"/>
          </p:nvPr>
        </p:nvSpPr>
        <p:spPr/>
        <p:txBody>
          <a:bodyPr/>
          <a:lstStyle/>
          <a:p>
            <a:r>
              <a:rPr lang="en-US" altLang="ja-JP" dirty="0">
                <a:latin typeface="HGS創英角ｺﾞｼｯｸUB 本文"/>
              </a:rPr>
              <a:t>3</a:t>
            </a:r>
            <a:endParaRPr lang="ja-JP" altLang="en-US" dirty="0">
              <a:latin typeface="HGS創英角ｺﾞｼｯｸUB 本文"/>
            </a:endParaRPr>
          </a:p>
        </p:txBody>
      </p:sp>
      <p:sp>
        <p:nvSpPr>
          <p:cNvPr id="2" name="日付プレースホルダー 1">
            <a:extLst>
              <a:ext uri="{FF2B5EF4-FFF2-40B4-BE49-F238E27FC236}">
                <a16:creationId xmlns:a16="http://schemas.microsoft.com/office/drawing/2014/main" id="{E6DACC43-4787-4A08-8112-36D6E4272699}"/>
              </a:ext>
            </a:extLst>
          </p:cNvPr>
          <p:cNvSpPr>
            <a:spLocks noGrp="1"/>
          </p:cNvSpPr>
          <p:nvPr>
            <p:ph type="dt" sz="half" idx="10"/>
          </p:nvPr>
        </p:nvSpPr>
        <p:spPr/>
        <p:txBody>
          <a:bodyPr/>
          <a:lstStyle/>
          <a:p>
            <a:r>
              <a:rPr kumimoji="1" lang="en-US" altLang="ja-JP"/>
              <a:t>2020/1/9</a:t>
            </a:r>
            <a:endParaRPr kumimoji="1" lang="ja-JP" altLang="en-US"/>
          </a:p>
        </p:txBody>
      </p:sp>
      <p:sp>
        <p:nvSpPr>
          <p:cNvPr id="5" name="フッター プレースホルダー 4">
            <a:extLst>
              <a:ext uri="{FF2B5EF4-FFF2-40B4-BE49-F238E27FC236}">
                <a16:creationId xmlns:a16="http://schemas.microsoft.com/office/drawing/2014/main" id="{7A074E53-22DE-4F52-BB7B-4F0AC3FD7B37}"/>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71680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ー 12"/>
          <p:cNvGraphicFramePr>
            <a:graphicFrameLocks noGrp="1"/>
          </p:cNvGraphicFramePr>
          <p:nvPr>
            <p:ph sz="half" idx="4294967295"/>
            <p:extLst>
              <p:ext uri="{D42A27DB-BD31-4B8C-83A1-F6EECF244321}">
                <p14:modId xmlns:p14="http://schemas.microsoft.com/office/powerpoint/2010/main" val="2816458405"/>
              </p:ext>
            </p:extLst>
          </p:nvPr>
        </p:nvGraphicFramePr>
        <p:xfrm>
          <a:off x="4392460" y="1838874"/>
          <a:ext cx="4392427" cy="369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コンテンツ プレースホルダー 11"/>
          <p:cNvGraphicFramePr>
            <a:graphicFrameLocks noGrp="1"/>
          </p:cNvGraphicFramePr>
          <p:nvPr>
            <p:ph sz="half" idx="4294967295"/>
            <p:extLst>
              <p:ext uri="{D42A27DB-BD31-4B8C-83A1-F6EECF244321}">
                <p14:modId xmlns:p14="http://schemas.microsoft.com/office/powerpoint/2010/main" val="3314396294"/>
              </p:ext>
            </p:extLst>
          </p:nvPr>
        </p:nvGraphicFramePr>
        <p:xfrm>
          <a:off x="156764" y="1745102"/>
          <a:ext cx="4064254" cy="36250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右矢印 13"/>
          <p:cNvSpPr/>
          <p:nvPr/>
        </p:nvSpPr>
        <p:spPr>
          <a:xfrm>
            <a:off x="3973780" y="1952719"/>
            <a:ext cx="598220" cy="26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350">
              <a:solidFill>
                <a:schemeClr val="tx1"/>
              </a:solidFill>
              <a:latin typeface="Century" panose="02040604050505020304" pitchFamily="18" charset="0"/>
              <a:cs typeface="Times New Roman" panose="02020603050405020304" pitchFamily="18" charset="0"/>
            </a:endParaRPr>
          </a:p>
        </p:txBody>
      </p:sp>
      <p:sp>
        <p:nvSpPr>
          <p:cNvPr id="66566" name="テキスト ボックス 14"/>
          <p:cNvSpPr txBox="1">
            <a:spLocks noChangeArrowheads="1"/>
          </p:cNvSpPr>
          <p:nvPr/>
        </p:nvSpPr>
        <p:spPr bwMode="auto">
          <a:xfrm>
            <a:off x="4953048" y="2851670"/>
            <a:ext cx="1977628" cy="55399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a:r>
              <a:rPr lang="en-US" altLang="ja-JP" sz="1500" b="1" i="1" dirty="0">
                <a:latin typeface="メイリオ" panose="020B0604030504040204" pitchFamily="50" charset="-128"/>
                <a:ea typeface="メイリオ" panose="020B0604030504040204" pitchFamily="50" charset="-128"/>
                <a:cs typeface="メイリオ" panose="020B0604030504040204" pitchFamily="50" charset="-128"/>
              </a:rPr>
              <a:t>Cycle for </a:t>
            </a:r>
            <a:br>
              <a:rPr lang="en-US" altLang="ja-JP" sz="1500" b="1" i="1"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500" b="1" i="1" dirty="0">
                <a:latin typeface="メイリオ" panose="020B0604030504040204" pitchFamily="50" charset="-128"/>
                <a:ea typeface="メイリオ" panose="020B0604030504040204" pitchFamily="50" charset="-128"/>
                <a:cs typeface="メイリオ" panose="020B0604030504040204" pitchFamily="50" charset="-128"/>
              </a:rPr>
              <a:t>Problem Solving</a:t>
            </a:r>
          </a:p>
        </p:txBody>
      </p:sp>
      <p:sp>
        <p:nvSpPr>
          <p:cNvPr id="66567" name="テキスト ボックス 15"/>
          <p:cNvSpPr txBox="1">
            <a:spLocks noChangeArrowheads="1"/>
          </p:cNvSpPr>
          <p:nvPr/>
        </p:nvSpPr>
        <p:spPr bwMode="auto">
          <a:xfrm>
            <a:off x="758524" y="3405668"/>
            <a:ext cx="2057400" cy="553998"/>
          </a:xfrm>
          <a:prstGeom prst="rect">
            <a:avLst/>
          </a:prstGeom>
          <a:noFill/>
          <a:ln w="25400" cap="sq"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a:r>
              <a:rPr lang="en-US" altLang="ja-JP" sz="1500" b="1" i="1" dirty="0">
                <a:latin typeface="メイリオ" panose="020B0604030504040204" pitchFamily="50" charset="-128"/>
                <a:ea typeface="メイリオ" panose="020B0604030504040204" pitchFamily="50" charset="-128"/>
                <a:cs typeface="メイリオ" panose="020B0604030504040204" pitchFamily="50" charset="-128"/>
              </a:rPr>
              <a:t>Daily Management Cycle</a:t>
            </a:r>
            <a:r>
              <a:rPr lang="ja-JP" altLang="en-US" sz="1500" b="1"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5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568" name="テキスト ボックス 17"/>
          <p:cNvSpPr txBox="1">
            <a:spLocks noChangeArrowheads="1"/>
          </p:cNvSpPr>
          <p:nvPr/>
        </p:nvSpPr>
        <p:spPr bwMode="auto">
          <a:xfrm>
            <a:off x="7406120" y="852896"/>
            <a:ext cx="1668849" cy="133882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1350" b="1" i="1" dirty="0">
                <a:solidFill>
                  <a:srgbClr val="002060"/>
                </a:solidFill>
                <a:latin typeface="Century" panose="02040604050505020304" pitchFamily="18" charset="0"/>
                <a:cs typeface="Times New Roman" panose="02020603050405020304" pitchFamily="18" charset="0"/>
              </a:rPr>
              <a:t>Specific Observation, </a:t>
            </a:r>
          </a:p>
          <a:p>
            <a:r>
              <a:rPr lang="en-US" altLang="ja-JP" sz="1350" b="1" i="1" dirty="0">
                <a:solidFill>
                  <a:srgbClr val="002060"/>
                </a:solidFill>
                <a:latin typeface="Century" panose="02040604050505020304" pitchFamily="18" charset="0"/>
                <a:cs typeface="Times New Roman" panose="02020603050405020304" pitchFamily="18" charset="0"/>
              </a:rPr>
              <a:t>Experiment</a:t>
            </a:r>
          </a:p>
          <a:p>
            <a:r>
              <a:rPr lang="en-US" altLang="ja-JP" sz="1350" b="1" i="1" dirty="0">
                <a:solidFill>
                  <a:srgbClr val="002060"/>
                </a:solidFill>
                <a:latin typeface="Century" panose="02040604050505020304" pitchFamily="18" charset="0"/>
                <a:cs typeface="Times New Roman" panose="02020603050405020304" pitchFamily="18" charset="0"/>
              </a:rPr>
              <a:t>&amp; Interview on</a:t>
            </a:r>
          </a:p>
          <a:p>
            <a:pPr lvl="0"/>
            <a:r>
              <a:rPr lang="en-US" altLang="ja-JP" sz="1350" b="1" i="1" dirty="0">
                <a:solidFill>
                  <a:srgbClr val="002060"/>
                </a:solidFill>
                <a:latin typeface="Century" panose="02040604050505020304" pitchFamily="18" charset="0"/>
                <a:cs typeface="Times New Roman" panose="02020603050405020304" pitchFamily="18" charset="0"/>
              </a:rPr>
              <a:t>What, Who,</a:t>
            </a:r>
            <a:r>
              <a:rPr lang="ja-JP" altLang="en-US" sz="1350" b="1" i="1" dirty="0">
                <a:solidFill>
                  <a:srgbClr val="002060"/>
                </a:solidFill>
                <a:latin typeface="Century" panose="02040604050505020304" pitchFamily="18" charset="0"/>
                <a:cs typeface="Times New Roman" panose="02020603050405020304" pitchFamily="18" charset="0"/>
              </a:rPr>
              <a:t> </a:t>
            </a:r>
            <a:r>
              <a:rPr lang="en-US" altLang="ja-JP" sz="1350" b="1" i="1" dirty="0">
                <a:solidFill>
                  <a:srgbClr val="002060"/>
                </a:solidFill>
                <a:latin typeface="Century" panose="02040604050505020304" pitchFamily="18" charset="0"/>
                <a:cs typeface="Times New Roman" panose="02020603050405020304" pitchFamily="18" charset="0"/>
              </a:rPr>
              <a:t>When,</a:t>
            </a:r>
            <a:r>
              <a:rPr lang="ja-JP" altLang="en-US" sz="1350" b="1" i="1" dirty="0">
                <a:solidFill>
                  <a:srgbClr val="002060"/>
                </a:solidFill>
                <a:latin typeface="Century" panose="02040604050505020304" pitchFamily="18" charset="0"/>
                <a:cs typeface="Times New Roman" panose="02020603050405020304" pitchFamily="18" charset="0"/>
              </a:rPr>
              <a:t> </a:t>
            </a:r>
            <a:r>
              <a:rPr lang="en-US" altLang="ja-JP" sz="1350" b="1" i="1" dirty="0">
                <a:solidFill>
                  <a:srgbClr val="002060"/>
                </a:solidFill>
                <a:latin typeface="Century" panose="02040604050505020304" pitchFamily="18" charset="0"/>
                <a:cs typeface="Times New Roman" panose="02020603050405020304" pitchFamily="18" charset="0"/>
              </a:rPr>
              <a:t>Where  &amp; How</a:t>
            </a:r>
            <a:endParaRPr lang="ja-JP" altLang="en-US" sz="1350" b="1" i="1" dirty="0">
              <a:solidFill>
                <a:srgbClr val="002060"/>
              </a:solidFill>
              <a:latin typeface="Century" panose="02040604050505020304" pitchFamily="18" charset="0"/>
              <a:cs typeface="Times New Roman" panose="02020603050405020304" pitchFamily="18" charset="0"/>
            </a:endParaRPr>
          </a:p>
        </p:txBody>
      </p:sp>
      <p:sp>
        <p:nvSpPr>
          <p:cNvPr id="66569" name="テキスト ボックス 18"/>
          <p:cNvSpPr txBox="1">
            <a:spLocks noChangeArrowheads="1"/>
          </p:cNvSpPr>
          <p:nvPr/>
        </p:nvSpPr>
        <p:spPr bwMode="auto">
          <a:xfrm>
            <a:off x="5727848" y="5317466"/>
            <a:ext cx="2460841" cy="7155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1350" b="1" i="1" dirty="0">
                <a:solidFill>
                  <a:srgbClr val="002060"/>
                </a:solidFill>
                <a:latin typeface="Century" panose="02040604050505020304" pitchFamily="18" charset="0"/>
                <a:cs typeface="Times New Roman" panose="02020603050405020304" pitchFamily="18" charset="0"/>
              </a:rPr>
              <a:t>Quantitative and Qualitative Cause and Effect Analysis</a:t>
            </a:r>
          </a:p>
        </p:txBody>
      </p:sp>
      <p:sp>
        <p:nvSpPr>
          <p:cNvPr id="66570" name="テキスト ボックス 19"/>
          <p:cNvSpPr txBox="1">
            <a:spLocks noChangeArrowheads="1"/>
          </p:cNvSpPr>
          <p:nvPr/>
        </p:nvSpPr>
        <p:spPr bwMode="auto">
          <a:xfrm>
            <a:off x="3089925" y="4717168"/>
            <a:ext cx="2024906" cy="7155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a:r>
              <a:rPr lang="en-US" altLang="ja-JP" sz="1350" b="1" i="1" dirty="0">
                <a:solidFill>
                  <a:srgbClr val="002060"/>
                </a:solidFill>
                <a:latin typeface="Century" panose="02040604050505020304" pitchFamily="18" charset="0"/>
                <a:cs typeface="Times New Roman" panose="02020603050405020304" pitchFamily="18" charset="0"/>
              </a:rPr>
              <a:t>Confirmatory Data Analysis</a:t>
            </a:r>
          </a:p>
          <a:p>
            <a:pPr algn="ctr"/>
            <a:r>
              <a:rPr lang="en-US" altLang="ja-JP" sz="1350" b="1" i="1" dirty="0">
                <a:solidFill>
                  <a:srgbClr val="002060"/>
                </a:solidFill>
                <a:latin typeface="Century" panose="02040604050505020304" pitchFamily="18" charset="0"/>
                <a:cs typeface="Times New Roman" panose="02020603050405020304" pitchFamily="18" charset="0"/>
              </a:rPr>
              <a:t>&amp; Optimization </a:t>
            </a:r>
          </a:p>
        </p:txBody>
      </p:sp>
      <p:sp>
        <p:nvSpPr>
          <p:cNvPr id="66571" name="テキスト ボックス 20"/>
          <p:cNvSpPr txBox="1">
            <a:spLocks noChangeArrowheads="1"/>
          </p:cNvSpPr>
          <p:nvPr/>
        </p:nvSpPr>
        <p:spPr bwMode="auto">
          <a:xfrm>
            <a:off x="2444995" y="840730"/>
            <a:ext cx="3672620" cy="774251"/>
          </a:xfrm>
          <a:prstGeom prst="rect">
            <a:avLst/>
          </a:prstGeom>
          <a:noFill/>
          <a:ln w="9525" cap="rnd" cmpd="dbl">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sz="1477" b="1" i="1" dirty="0">
                <a:solidFill>
                  <a:srgbClr val="FF0000"/>
                </a:solidFill>
                <a:latin typeface="Century" panose="02040604050505020304" pitchFamily="18" charset="0"/>
                <a:cs typeface="Times New Roman" panose="02020603050405020304" pitchFamily="18" charset="0"/>
              </a:rPr>
              <a:t>Value expected from Official Statistics</a:t>
            </a:r>
          </a:p>
          <a:p>
            <a:r>
              <a:rPr lang="en-US" altLang="ja-JP" sz="1477" b="1" i="1" dirty="0">
                <a:solidFill>
                  <a:schemeClr val="tx2"/>
                </a:solidFill>
                <a:latin typeface="Century" panose="02040604050505020304" pitchFamily="18" charset="0"/>
                <a:cs typeface="Times New Roman" panose="02020603050405020304" pitchFamily="18" charset="0"/>
              </a:rPr>
              <a:t>Exploratory  Data ;Analysis: </a:t>
            </a:r>
          </a:p>
          <a:p>
            <a:r>
              <a:rPr lang="en-US" altLang="ja-JP" sz="1477" b="1" i="1" dirty="0">
                <a:solidFill>
                  <a:schemeClr val="tx2"/>
                </a:solidFill>
                <a:latin typeface="Century" panose="02040604050505020304" pitchFamily="18" charset="0"/>
                <a:cs typeface="Times New Roman" panose="02020603050405020304" pitchFamily="18" charset="0"/>
              </a:rPr>
              <a:t>Gap Analysis for Problem Finding</a:t>
            </a:r>
          </a:p>
        </p:txBody>
      </p:sp>
      <p:sp>
        <p:nvSpPr>
          <p:cNvPr id="3" name="矢印: 左 2">
            <a:extLst>
              <a:ext uri="{FF2B5EF4-FFF2-40B4-BE49-F238E27FC236}">
                <a16:creationId xmlns:a16="http://schemas.microsoft.com/office/drawing/2014/main" id="{F52B8CE8-E81E-401E-A137-687AB55B6C9F}"/>
              </a:ext>
            </a:extLst>
          </p:cNvPr>
          <p:cNvSpPr/>
          <p:nvPr/>
        </p:nvSpPr>
        <p:spPr>
          <a:xfrm>
            <a:off x="3641435" y="3866365"/>
            <a:ext cx="751025" cy="26036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dirty="0"/>
          </a:p>
        </p:txBody>
      </p:sp>
      <p:sp>
        <p:nvSpPr>
          <p:cNvPr id="5" name="テキスト ボックス 4">
            <a:extLst>
              <a:ext uri="{FF2B5EF4-FFF2-40B4-BE49-F238E27FC236}">
                <a16:creationId xmlns:a16="http://schemas.microsoft.com/office/drawing/2014/main" id="{E169A6C0-3FE6-4415-BE46-14C665EA78C0}"/>
              </a:ext>
            </a:extLst>
          </p:cNvPr>
          <p:cNvSpPr txBox="1"/>
          <p:nvPr/>
        </p:nvSpPr>
        <p:spPr>
          <a:xfrm>
            <a:off x="87225" y="1237301"/>
            <a:ext cx="1534349" cy="319639"/>
          </a:xfrm>
          <a:prstGeom prst="rect">
            <a:avLst/>
          </a:prstGeom>
          <a:noFill/>
          <a:ln>
            <a:solidFill>
              <a:srgbClr val="000000"/>
            </a:solidFill>
          </a:ln>
        </p:spPr>
        <p:txBody>
          <a:bodyPr wrap="square" rtlCol="0">
            <a:spAutoFit/>
          </a:bodyPr>
          <a:lstStyle/>
          <a:p>
            <a:r>
              <a:rPr kumimoji="1" lang="en-US" altLang="ja-JP" sz="1477" b="1" i="1" dirty="0">
                <a:solidFill>
                  <a:schemeClr val="tx2"/>
                </a:solidFill>
                <a:latin typeface="Century" panose="02040604050505020304" pitchFamily="18" charset="0"/>
              </a:rPr>
              <a:t>Visualization</a:t>
            </a:r>
            <a:endParaRPr kumimoji="1" lang="ja-JP" altLang="en-US" sz="1477" b="1" i="1" dirty="0">
              <a:solidFill>
                <a:schemeClr val="tx2"/>
              </a:solidFill>
              <a:latin typeface="Century" panose="02040604050505020304" pitchFamily="18" charset="0"/>
            </a:endParaRPr>
          </a:p>
        </p:txBody>
      </p:sp>
      <p:sp>
        <p:nvSpPr>
          <p:cNvPr id="7" name="テキスト ボックス 6">
            <a:extLst>
              <a:ext uri="{FF2B5EF4-FFF2-40B4-BE49-F238E27FC236}">
                <a16:creationId xmlns:a16="http://schemas.microsoft.com/office/drawing/2014/main" id="{4C66E08E-97CE-452A-BE5E-799AA91EC9CB}"/>
              </a:ext>
            </a:extLst>
          </p:cNvPr>
          <p:cNvSpPr txBox="1"/>
          <p:nvPr/>
        </p:nvSpPr>
        <p:spPr>
          <a:xfrm>
            <a:off x="359113" y="5428168"/>
            <a:ext cx="4412294" cy="1114921"/>
          </a:xfrm>
          <a:prstGeom prst="rect">
            <a:avLst/>
          </a:prstGeom>
          <a:noFill/>
        </p:spPr>
        <p:txBody>
          <a:bodyPr wrap="square" rtlCol="0">
            <a:spAutoFit/>
          </a:bodyPr>
          <a:lstStyle/>
          <a:p>
            <a:r>
              <a:rPr lang="en-US" altLang="ja-JP" sz="2215" b="1" dirty="0">
                <a:effectLst>
                  <a:outerShdw blurRad="38100" dist="38100" dir="2700000" algn="tl">
                    <a:srgbClr val="000000">
                      <a:alpha val="43137"/>
                    </a:srgbClr>
                  </a:outerShdw>
                </a:effectLst>
                <a:latin typeface="Century" panose="02040604050505020304" pitchFamily="18" charset="0"/>
              </a:rPr>
              <a:t>Deming-Ishikawa’s PDCA (</a:t>
            </a:r>
            <a:r>
              <a:rPr lang="en-US" altLang="ja-JP" sz="2215" b="1" dirty="0" err="1">
                <a:effectLst>
                  <a:outerShdw blurRad="38100" dist="38100" dir="2700000" algn="tl">
                    <a:srgbClr val="000000">
                      <a:alpha val="43137"/>
                    </a:srgbClr>
                  </a:outerShdw>
                </a:effectLst>
                <a:latin typeface="Century" panose="02040604050505020304" pitchFamily="18" charset="0"/>
              </a:rPr>
              <a:t>CAPDo</a:t>
            </a:r>
            <a:r>
              <a:rPr lang="en-US" altLang="ja-JP" sz="2215" b="1" dirty="0">
                <a:effectLst>
                  <a:outerShdw blurRad="38100" dist="38100" dir="2700000" algn="tl">
                    <a:srgbClr val="000000">
                      <a:alpha val="43137"/>
                    </a:srgbClr>
                  </a:outerShdw>
                </a:effectLst>
                <a:latin typeface="Century" panose="02040604050505020304" pitchFamily="18" charset="0"/>
              </a:rPr>
              <a:t>) Cycle for Management and Improvement</a:t>
            </a:r>
            <a:endParaRPr kumimoji="1" lang="ja-JP" altLang="en-US" sz="2215" b="1" dirty="0">
              <a:effectLst>
                <a:outerShdw blurRad="38100" dist="38100" dir="2700000" algn="tl">
                  <a:srgbClr val="000000">
                    <a:alpha val="43137"/>
                  </a:srgbClr>
                </a:outerShdw>
              </a:effectLst>
              <a:latin typeface="Century" panose="02040604050505020304" pitchFamily="18" charset="0"/>
            </a:endParaRPr>
          </a:p>
        </p:txBody>
      </p:sp>
      <p:sp>
        <p:nvSpPr>
          <p:cNvPr id="17" name="正方形/長方形 16"/>
          <p:cNvSpPr/>
          <p:nvPr/>
        </p:nvSpPr>
        <p:spPr>
          <a:xfrm>
            <a:off x="0" y="339234"/>
            <a:ext cx="8947706" cy="475836"/>
          </a:xfrm>
          <a:prstGeom prst="rect">
            <a:avLst/>
          </a:prstGeom>
        </p:spPr>
        <p:txBody>
          <a:bodyPr wrap="none">
            <a:spAutoFit/>
          </a:bodyPr>
          <a:lstStyle/>
          <a:p>
            <a:r>
              <a:rPr lang="ja-JP" altLang="en-US" sz="2492" b="1" dirty="0">
                <a:latin typeface="メイリオ" panose="020B0604030504040204" pitchFamily="50" charset="-128"/>
                <a:ea typeface="メイリオ" panose="020B0604030504040204" pitchFamily="50" charset="-128"/>
                <a:cs typeface="メイリオ" panose="020B0604030504040204" pitchFamily="50" charset="-128"/>
              </a:rPr>
              <a:t>１</a:t>
            </a:r>
            <a:r>
              <a:rPr lang="en-US" altLang="ja-JP" sz="2492"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92"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Role of Statistician </a:t>
            </a:r>
            <a:r>
              <a:rPr lang="en-US" altLang="ja-JP" sz="2492" b="1" dirty="0">
                <a:latin typeface="メイリオ" panose="020B0604030504040204" pitchFamily="50" charset="-128"/>
                <a:ea typeface="メイリオ" panose="020B0604030504040204" pitchFamily="50" charset="-128"/>
                <a:cs typeface="メイリオ" panose="020B0604030504040204" pitchFamily="50" charset="-128"/>
              </a:rPr>
              <a:t>for Data Industrial Revolution</a:t>
            </a:r>
          </a:p>
        </p:txBody>
      </p:sp>
      <p:sp>
        <p:nvSpPr>
          <p:cNvPr id="19" name="スライド番号プレースホルダ 2"/>
          <p:cNvSpPr>
            <a:spLocks noGrp="1"/>
          </p:cNvSpPr>
          <p:nvPr>
            <p:ph type="sldNum" sz="quarter" idx="12"/>
          </p:nvPr>
        </p:nvSpPr>
        <p:spPr>
          <a:xfrm>
            <a:off x="7086600" y="6257193"/>
            <a:ext cx="2057400" cy="337038"/>
          </a:xfrm>
        </p:spPr>
        <p:txBody>
          <a:bodyPr/>
          <a:lstStyle/>
          <a:p>
            <a:r>
              <a:rPr lang="en-US" altLang="ja-JP" dirty="0"/>
              <a:t>4</a:t>
            </a:r>
            <a:endParaRPr lang="ja-JP" altLang="en-US" dirty="0"/>
          </a:p>
        </p:txBody>
      </p:sp>
      <p:sp>
        <p:nvSpPr>
          <p:cNvPr id="2" name="日付プレースホルダー 1">
            <a:extLst>
              <a:ext uri="{FF2B5EF4-FFF2-40B4-BE49-F238E27FC236}">
                <a16:creationId xmlns:a16="http://schemas.microsoft.com/office/drawing/2014/main" id="{03EDE1DA-51F2-4073-8E09-B0FBA563C9DD}"/>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4310B06E-3130-4BAB-B36C-75FA95EACF93}"/>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415282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148324" y="3229594"/>
            <a:ext cx="8744156" cy="32569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62" dirty="0"/>
          </a:p>
        </p:txBody>
      </p:sp>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20" name="AutoShape 5"/>
          <p:cNvSpPr>
            <a:spLocks noChangeArrowheads="1"/>
          </p:cNvSpPr>
          <p:nvPr/>
        </p:nvSpPr>
        <p:spPr bwMode="auto">
          <a:xfrm>
            <a:off x="234025" y="3567781"/>
            <a:ext cx="2093119" cy="2235503"/>
          </a:xfrm>
          <a:prstGeom prst="homePlate">
            <a:avLst>
              <a:gd name="adj" fmla="val 15731"/>
            </a:avLst>
          </a:prstGeom>
          <a:noFill/>
          <a:ln w="22225">
            <a:solidFill>
              <a:schemeClr val="tx1"/>
            </a:solidFill>
            <a:miter lim="800000"/>
            <a:headEnd/>
            <a:tailEnd/>
          </a:ln>
        </p:spPr>
        <p:txBody>
          <a:bodyPr anchor="ctr" anchorCtr="0"/>
          <a:lstStyle/>
          <a:p>
            <a:pPr lvl="0" algn="ctr"/>
            <a:r>
              <a:rPr lang="ja-JP" altLang="en-US"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①</a:t>
            </a: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r>
              <a:rPr lang="en-US" altLang="ja-JP" sz="1662"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Data Collecting </a:t>
            </a:r>
            <a:r>
              <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Economically such as Data Scraping</a:t>
            </a:r>
          </a:p>
          <a:p>
            <a:pPr lvl="0" algn="ct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AutoShape 5"/>
          <p:cNvSpPr>
            <a:spLocks noChangeArrowheads="1"/>
          </p:cNvSpPr>
          <p:nvPr/>
        </p:nvSpPr>
        <p:spPr bwMode="auto">
          <a:xfrm>
            <a:off x="2407814" y="3567781"/>
            <a:ext cx="2093119" cy="2235502"/>
          </a:xfrm>
          <a:prstGeom prst="homePlate">
            <a:avLst>
              <a:gd name="adj" fmla="val 15731"/>
            </a:avLst>
          </a:prstGeom>
          <a:noFill/>
          <a:ln w="22225">
            <a:solidFill>
              <a:schemeClr val="tx1"/>
            </a:solidFill>
            <a:miter lim="800000"/>
            <a:headEnd/>
            <a:tailEnd/>
          </a:ln>
        </p:spPr>
        <p:txBody>
          <a:bodyPr anchor="ctr" anchorCtr="0"/>
          <a:lstStyle/>
          <a:p>
            <a:pPr lvl="0" algn="ct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r>
              <a:rPr lang="ja-JP" altLang="en-US"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②</a:t>
            </a: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r>
              <a:rPr lang="en-US" altLang="ja-JP" sz="1662"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Data Curating</a:t>
            </a:r>
            <a:r>
              <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Efficiently</a:t>
            </a:r>
          </a:p>
          <a:p>
            <a:pPr lvl="0" algn="ctr"/>
            <a:r>
              <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&amp;</a:t>
            </a:r>
          </a:p>
          <a:p>
            <a:pPr lvl="0" algn="ctr"/>
            <a:r>
              <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Decision based on </a:t>
            </a:r>
            <a:r>
              <a:rPr lang="en-US" altLang="ja-JP" sz="1662"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Visualized Data </a:t>
            </a:r>
          </a:p>
          <a:p>
            <a:pPr algn="ctr"/>
            <a:endParaRPr lang="en-US" altLang="ja-JP" sz="1662"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AutoShape 5"/>
          <p:cNvSpPr>
            <a:spLocks noChangeArrowheads="1"/>
          </p:cNvSpPr>
          <p:nvPr/>
        </p:nvSpPr>
        <p:spPr bwMode="auto">
          <a:xfrm>
            <a:off x="4559784" y="3567781"/>
            <a:ext cx="2093119" cy="2235502"/>
          </a:xfrm>
          <a:prstGeom prst="homePlate">
            <a:avLst>
              <a:gd name="adj" fmla="val 15731"/>
            </a:avLst>
          </a:prstGeom>
          <a:noFill/>
          <a:ln w="22225">
            <a:solidFill>
              <a:schemeClr val="tx1"/>
            </a:solidFill>
            <a:miter lim="800000"/>
            <a:headEnd/>
            <a:tailEnd/>
          </a:ln>
        </p:spPr>
        <p:txBody>
          <a:bodyPr anchor="ctr" anchorCtr="0"/>
          <a:lstStyle/>
          <a:p>
            <a:pPr lvl="0" algn="ct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r>
              <a:rPr lang="ja-JP" altLang="en-US"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③</a:t>
            </a: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r>
              <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Data Linkage and Analytics: Modelling, Mining  or Machine Learning</a:t>
            </a:r>
          </a:p>
          <a:p>
            <a:pPr lvl="0" algn="ct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AutoShape 5"/>
          <p:cNvSpPr>
            <a:spLocks noChangeArrowheads="1"/>
          </p:cNvSpPr>
          <p:nvPr/>
        </p:nvSpPr>
        <p:spPr bwMode="auto">
          <a:xfrm>
            <a:off x="6724477" y="3564910"/>
            <a:ext cx="2093119" cy="2237919"/>
          </a:xfrm>
          <a:prstGeom prst="homePlate">
            <a:avLst>
              <a:gd name="adj" fmla="val 15731"/>
            </a:avLst>
          </a:prstGeom>
          <a:noFill/>
          <a:ln w="22225">
            <a:solidFill>
              <a:schemeClr val="tx1"/>
            </a:solidFill>
            <a:miter lim="800000"/>
            <a:headEnd/>
            <a:tailEnd/>
          </a:ln>
        </p:spPr>
        <p:txBody>
          <a:bodyPr anchor="ctr" anchorCtr="0"/>
          <a:lstStyle/>
          <a:p>
            <a:pPr lvl="0" algn="ctr"/>
            <a:r>
              <a:rPr lang="ja-JP" altLang="en-US"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④</a:t>
            </a: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r>
              <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Decision based on </a:t>
            </a:r>
            <a:r>
              <a:rPr lang="en-US" altLang="ja-JP" sz="1662"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Predictive Data Analysis</a:t>
            </a:r>
          </a:p>
          <a:p>
            <a:pPr lvl="0" algn="ct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a:endParaRPr lang="en-US" altLang="ja-JP" sz="1662" b="1"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角丸四角形 17"/>
          <p:cNvSpPr/>
          <p:nvPr/>
        </p:nvSpPr>
        <p:spPr>
          <a:xfrm>
            <a:off x="197784" y="3064822"/>
            <a:ext cx="4041872" cy="395296"/>
          </a:xfrm>
          <a:prstGeom prst="roundRect">
            <a:avLst/>
          </a:prstGeom>
          <a:solidFill>
            <a:schemeClr val="accent1">
              <a:lumMod val="40000"/>
              <a:lumOff val="60000"/>
            </a:schemeClr>
          </a:solidFill>
          <a:ln>
            <a:solidFill>
              <a:schemeClr val="accent1">
                <a:lumMod val="60000"/>
                <a:lumOff val="40000"/>
              </a:schemeClr>
            </a:solidFill>
          </a:ln>
        </p:spPr>
        <p:style>
          <a:lnRef idx="1">
            <a:schemeClr val="accent4"/>
          </a:lnRef>
          <a:fillRef idx="2">
            <a:schemeClr val="accent4"/>
          </a:fillRef>
          <a:effectRef idx="1">
            <a:schemeClr val="accent4"/>
          </a:effectRef>
          <a:fontRef idx="minor">
            <a:schemeClr val="dk1"/>
          </a:fontRef>
        </p:style>
        <p:txBody>
          <a:bodyPr lIns="71682" tIns="35841" rIns="71682" bIns="35841" spcCol="0" rtlCol="0" anchor="ctr"/>
          <a:lstStyle/>
          <a:p>
            <a:pPr lvl="0" algn="ctr"/>
            <a:r>
              <a:rPr lang="en-US" altLang="ja-JP" sz="1662" dirty="0">
                <a:solidFill>
                  <a:prstClr val="black"/>
                </a:solidFill>
                <a:latin typeface="Franklin Gothic Medium"/>
              </a:rPr>
              <a:t>Conceptual Diagram of  the Value Chain</a:t>
            </a:r>
          </a:p>
        </p:txBody>
      </p:sp>
      <p:sp>
        <p:nvSpPr>
          <p:cNvPr id="13" name="正方形/長方形 12"/>
          <p:cNvSpPr/>
          <p:nvPr/>
        </p:nvSpPr>
        <p:spPr>
          <a:xfrm>
            <a:off x="0" y="339234"/>
            <a:ext cx="8947706" cy="475836"/>
          </a:xfrm>
          <a:prstGeom prst="rect">
            <a:avLst/>
          </a:prstGeom>
        </p:spPr>
        <p:txBody>
          <a:bodyPr wrap="none">
            <a:spAutoFit/>
          </a:bodyPr>
          <a:lstStyle/>
          <a:p>
            <a:r>
              <a:rPr lang="ja-JP" altLang="en-US" sz="2492" b="1" dirty="0">
                <a:latin typeface="メイリオ" panose="020B0604030504040204" pitchFamily="50" charset="-128"/>
                <a:ea typeface="メイリオ" panose="020B0604030504040204" pitchFamily="50" charset="-128"/>
                <a:cs typeface="メイリオ" panose="020B0604030504040204" pitchFamily="50" charset="-128"/>
              </a:rPr>
              <a:t>１</a:t>
            </a:r>
            <a:r>
              <a:rPr lang="en-US" altLang="ja-JP" sz="2492" b="1" dirty="0">
                <a:latin typeface="メイリオ" panose="020B0604030504040204" pitchFamily="50" charset="-128"/>
                <a:ea typeface="メイリオ" panose="020B0604030504040204" pitchFamily="50" charset="-128"/>
                <a:cs typeface="メイリオ" panose="020B0604030504040204" pitchFamily="50" charset="-128"/>
              </a:rPr>
              <a:t> Role of Statistician for </a:t>
            </a:r>
            <a:r>
              <a:rPr lang="en-US" altLang="ja-JP" sz="2492"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Data Industrial Revolution</a:t>
            </a:r>
          </a:p>
        </p:txBody>
      </p:sp>
      <p:sp>
        <p:nvSpPr>
          <p:cNvPr id="14" name="角丸四角形 13"/>
          <p:cNvSpPr/>
          <p:nvPr/>
        </p:nvSpPr>
        <p:spPr>
          <a:xfrm>
            <a:off x="251520" y="5967864"/>
            <a:ext cx="8454410" cy="396423"/>
          </a:xfrm>
          <a:prstGeom prst="roundRect">
            <a:avLst/>
          </a:prstGeom>
          <a:ln/>
        </p:spPr>
        <p:style>
          <a:lnRef idx="0">
            <a:schemeClr val="accent4"/>
          </a:lnRef>
          <a:fillRef idx="3">
            <a:schemeClr val="accent4"/>
          </a:fillRef>
          <a:effectRef idx="3">
            <a:schemeClr val="accent4"/>
          </a:effectRef>
          <a:fontRef idx="minor">
            <a:schemeClr val="lt1"/>
          </a:fontRef>
        </p:style>
        <p:txBody>
          <a:bodyPr lIns="71682" tIns="35841" rIns="71682" bIns="35841" spcCol="0" rtlCol="0" anchor="ctr"/>
          <a:lstStyle/>
          <a:p>
            <a:pPr lvl="0" algn="ctr"/>
            <a:r>
              <a:rPr lang="en-US" altLang="ja-JP" sz="1662" dirty="0">
                <a:solidFill>
                  <a:prstClr val="black"/>
                </a:solidFill>
                <a:latin typeface="Franklin Gothic Medium"/>
              </a:rPr>
              <a:t>Official Statistics as Social Foundation of Data Industry</a:t>
            </a:r>
            <a:endParaRPr lang="ja-JP" altLang="en-US" sz="1662" dirty="0">
              <a:solidFill>
                <a:prstClr val="black"/>
              </a:solidFill>
              <a:latin typeface="Franklin Gothic Medium"/>
            </a:endParaRPr>
          </a:p>
        </p:txBody>
      </p:sp>
      <p:sp>
        <p:nvSpPr>
          <p:cNvPr id="19" name="テキスト ボックス 18"/>
          <p:cNvSpPr txBox="1"/>
          <p:nvPr/>
        </p:nvSpPr>
        <p:spPr>
          <a:xfrm>
            <a:off x="208589" y="1051439"/>
            <a:ext cx="8937607" cy="1683538"/>
          </a:xfrm>
          <a:prstGeom prst="rect">
            <a:avLst/>
          </a:prstGeom>
          <a:noFill/>
        </p:spPr>
        <p:txBody>
          <a:bodyPr wrap="square" rtlCol="0">
            <a:spAutoFit/>
          </a:bodyPr>
          <a:lstStyle/>
          <a:p>
            <a:pPr>
              <a:buClr>
                <a:srgbClr val="FFC000"/>
              </a:buClr>
              <a:buFont typeface="Wingdings" panose="05000000000000000000" pitchFamily="2" charset="2"/>
              <a:buChar char="p"/>
            </a:pPr>
            <a:r>
              <a:rPr lang="en-US" altLang="ja-JP" sz="2585"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Data Driven Consultation </a:t>
            </a:r>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as a New Industry</a:t>
            </a:r>
          </a:p>
          <a:p>
            <a:pPr lvl="1">
              <a:buClr>
                <a:srgbClr val="FFC000"/>
              </a:buClr>
              <a:buFont typeface="Wingdings" panose="05000000000000000000" pitchFamily="2" charset="2"/>
              <a:buChar char="p"/>
            </a:pPr>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Value Chain along Data Processing</a:t>
            </a:r>
          </a:p>
          <a:p>
            <a:pPr>
              <a:buClr>
                <a:srgbClr val="FFC000"/>
              </a:buClr>
              <a:buFont typeface="Wingdings" panose="05000000000000000000" pitchFamily="2" charset="2"/>
              <a:buChar char="p"/>
            </a:pPr>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 Data Driven (Evidence Based ) Policy Making </a:t>
            </a:r>
          </a:p>
          <a:p>
            <a:pPr lvl="1">
              <a:buClr>
                <a:srgbClr val="FFC000"/>
              </a:buClr>
              <a:buFont typeface="Wingdings" panose="05000000000000000000" pitchFamily="2" charset="2"/>
              <a:buChar char="p"/>
            </a:pPr>
            <a:r>
              <a:rPr lang="en-US" altLang="ja-JP" sz="2585"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New Way and Mission of Official Statistics Division</a:t>
            </a:r>
          </a:p>
        </p:txBody>
      </p:sp>
      <p:sp>
        <p:nvSpPr>
          <p:cNvPr id="2" name="日付プレースホルダー 1">
            <a:extLst>
              <a:ext uri="{FF2B5EF4-FFF2-40B4-BE49-F238E27FC236}">
                <a16:creationId xmlns:a16="http://schemas.microsoft.com/office/drawing/2014/main" id="{8BDE02E5-0ECA-4705-88B3-11C42A1697B4}"/>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DADC24D4-4D63-4C76-9B69-79C089249519}"/>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30140177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8" name="タイトル 1"/>
          <p:cNvSpPr>
            <a:spLocks noGrp="1"/>
          </p:cNvSpPr>
          <p:nvPr>
            <p:ph type="title"/>
          </p:nvPr>
        </p:nvSpPr>
        <p:spPr>
          <a:xfrm>
            <a:off x="0" y="418725"/>
            <a:ext cx="8958949" cy="652489"/>
          </a:xfrm>
        </p:spPr>
        <p:txBody>
          <a:bodyPr>
            <a:noAutofit/>
          </a:bodyPr>
          <a:lstStyle/>
          <a:p>
            <a:r>
              <a:rPr lang="ja-JP" altLang="en-US" sz="3200" b="1" dirty="0"/>
              <a:t>２ </a:t>
            </a:r>
            <a:r>
              <a:rPr lang="en-US" altLang="ja-JP" sz="3200" b="1" dirty="0"/>
              <a:t>New Way: </a:t>
            </a:r>
            <a:br>
              <a:rPr lang="en-US" altLang="ja-JP" sz="3200" b="1" dirty="0"/>
            </a:br>
            <a:r>
              <a:rPr lang="en-US" altLang="ja-JP" sz="2800" b="1" dirty="0">
                <a:solidFill>
                  <a:srgbClr val="FF0000"/>
                </a:solidFill>
                <a:effectLst>
                  <a:outerShdw blurRad="38100" dist="38100" dir="2700000" algn="tl">
                    <a:srgbClr val="000000">
                      <a:alpha val="43137"/>
                    </a:srgbClr>
                  </a:outerShdw>
                </a:effectLst>
              </a:rPr>
              <a:t>The Expansion of Data Sources for the  Official Statistics</a:t>
            </a:r>
            <a:endParaRPr lang="ja-JP" altLang="en-US" sz="2800" b="1" dirty="0">
              <a:solidFill>
                <a:srgbClr val="FF0000"/>
              </a:solidFill>
              <a:effectLst>
                <a:outerShdw blurRad="38100" dist="38100" dir="2700000" algn="tl">
                  <a:srgbClr val="000000">
                    <a:alpha val="43137"/>
                  </a:srgbClr>
                </a:outerShdw>
              </a:effectLst>
            </a:endParaRPr>
          </a:p>
        </p:txBody>
      </p:sp>
      <p:sp>
        <p:nvSpPr>
          <p:cNvPr id="9" name="テキスト ボックス 8"/>
          <p:cNvSpPr txBox="1"/>
          <p:nvPr/>
        </p:nvSpPr>
        <p:spPr>
          <a:xfrm>
            <a:off x="206393" y="1170372"/>
            <a:ext cx="8937607" cy="1910779"/>
          </a:xfrm>
          <a:prstGeom prst="rect">
            <a:avLst/>
          </a:prstGeom>
          <a:noFill/>
        </p:spPr>
        <p:txBody>
          <a:bodyPr wrap="square" rtlCol="0">
            <a:spAutoFit/>
          </a:bodyPr>
          <a:lstStyle/>
          <a:p>
            <a:pPr marL="527552" indent="-527552">
              <a:buClr>
                <a:srgbClr val="FFC000"/>
              </a:buClr>
              <a:buFont typeface="Wingdings" panose="05000000000000000000" pitchFamily="2" charset="2"/>
              <a:buChar char="p"/>
            </a:pPr>
            <a:r>
              <a:rPr lang="en-US" altLang="ja-JP" sz="2954" dirty="0">
                <a:latin typeface="メイリオ" panose="020B0604030504040204" pitchFamily="50" charset="-128"/>
                <a:ea typeface="メイリオ" panose="020B0604030504040204" pitchFamily="50" charset="-128"/>
                <a:cs typeface="メイリオ" panose="020B0604030504040204" pitchFamily="50" charset="-128"/>
              </a:rPr>
              <a:t>Resource of data</a:t>
            </a:r>
            <a:r>
              <a:rPr lang="ja-JP" altLang="en-US" sz="2954"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954" dirty="0">
                <a:latin typeface="メイリオ" panose="020B0604030504040204" pitchFamily="50" charset="-128"/>
                <a:ea typeface="メイリオ" panose="020B0604030504040204" pitchFamily="50" charset="-128"/>
                <a:cs typeface="メイリオ" panose="020B0604030504040204" pitchFamily="50" charset="-128"/>
              </a:rPr>
              <a:t>Statistical data)</a:t>
            </a:r>
          </a:p>
          <a:p>
            <a:r>
              <a:rPr kumimoji="1" lang="en-US" altLang="ja-JP" sz="2954" dirty="0">
                <a:latin typeface="メイリオ" panose="020B0604030504040204" pitchFamily="50" charset="-128"/>
                <a:ea typeface="メイリオ" panose="020B0604030504040204" pitchFamily="50" charset="-128"/>
                <a:cs typeface="メイリオ" panose="020B0604030504040204" pitchFamily="50" charset="-128"/>
              </a:rPr>
              <a:t>    Past:       </a:t>
            </a:r>
            <a:r>
              <a:rPr lang="en-US" altLang="ja-JP" sz="2954" dirty="0">
                <a:latin typeface="メイリオ" panose="020B0604030504040204" pitchFamily="50" charset="-128"/>
                <a:ea typeface="メイリオ" panose="020B0604030504040204" pitchFamily="50" charset="-128"/>
                <a:cs typeface="メイリオ" panose="020B0604030504040204" pitchFamily="50" charset="-128"/>
              </a:rPr>
              <a:t>Official </a:t>
            </a:r>
            <a:r>
              <a:rPr kumimoji="1" lang="en-US" altLang="ja-JP" sz="2954" dirty="0">
                <a:latin typeface="メイリオ" panose="020B0604030504040204" pitchFamily="50" charset="-128"/>
                <a:ea typeface="メイリオ" panose="020B0604030504040204" pitchFamily="50" charset="-128"/>
                <a:cs typeface="メイリオ" panose="020B0604030504040204" pitchFamily="50" charset="-128"/>
              </a:rPr>
              <a:t>Survey results only </a:t>
            </a:r>
          </a:p>
          <a:p>
            <a:r>
              <a:rPr lang="en-US" altLang="ja-JP" sz="2954" dirty="0">
                <a:latin typeface="メイリオ" panose="020B0604030504040204" pitchFamily="50" charset="-128"/>
                <a:ea typeface="メイリオ" panose="020B0604030504040204" pitchFamily="50" charset="-128"/>
                <a:cs typeface="メイリオ" panose="020B0604030504040204" pitchFamily="50" charset="-128"/>
              </a:rPr>
              <a:t>    Present:  </a:t>
            </a:r>
            <a:r>
              <a:rPr lang="ja-JP" altLang="en-US" sz="2954"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54" dirty="0">
                <a:latin typeface="メイリオ" panose="020B0604030504040204" pitchFamily="50" charset="-128"/>
                <a:ea typeface="メイリオ" panose="020B0604030504040204" pitchFamily="50" charset="-128"/>
                <a:cs typeface="メイリオ" panose="020B0604030504040204" pitchFamily="50" charset="-128"/>
              </a:rPr>
              <a:t>Existence of  Big Data</a:t>
            </a:r>
          </a:p>
          <a:p>
            <a:r>
              <a:rPr lang="en-US" altLang="ja-JP" sz="2954" dirty="0">
                <a:latin typeface="メイリオ" panose="020B0604030504040204" pitchFamily="50" charset="-128"/>
                <a:ea typeface="メイリオ" panose="020B0604030504040204" pitchFamily="50" charset="-128"/>
                <a:cs typeface="メイリオ" panose="020B0604030504040204" pitchFamily="50" charset="-128"/>
              </a:rPr>
              <a:t>                   (incl. </a:t>
            </a:r>
            <a:r>
              <a:rPr lang="en-US" altLang="ja-JP" sz="2954"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various private sector data</a:t>
            </a:r>
            <a:r>
              <a:rPr lang="en-US" altLang="ja-JP" sz="2954"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1" name="下矢印 10"/>
          <p:cNvSpPr/>
          <p:nvPr/>
        </p:nvSpPr>
        <p:spPr>
          <a:xfrm>
            <a:off x="3707905" y="3073851"/>
            <a:ext cx="1085578" cy="633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12" name="角丸四角形 11"/>
          <p:cNvSpPr/>
          <p:nvPr/>
        </p:nvSpPr>
        <p:spPr>
          <a:xfrm>
            <a:off x="251520" y="3731373"/>
            <a:ext cx="8774481" cy="2525820"/>
          </a:xfrm>
          <a:prstGeom prst="round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316531" indent="-316531">
              <a:lnSpc>
                <a:spcPts val="1448"/>
              </a:lnSpc>
              <a:buAutoNum type="arabicParenBoth"/>
            </a:pPr>
            <a:endParaRPr lang="en-US" altLang="ja-JP"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Official statistics requires the utilization of Big Data</a:t>
            </a:r>
          </a:p>
          <a:p>
            <a:r>
              <a:rPr lang="en-US" altLang="ja-JP" sz="2769"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Because of :</a:t>
            </a:r>
          </a:p>
          <a:p>
            <a:r>
              <a:rPr lang="ja-JP" altLang="en-US" sz="26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677"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Deterioration of the official survey</a:t>
            </a:r>
            <a:r>
              <a:rPr lang="ja-JP" altLang="en-US" sz="2677"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677"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environment</a:t>
            </a:r>
          </a:p>
          <a:p>
            <a:r>
              <a:rPr lang="ja-JP" altLang="en-US" sz="26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677"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Timeliness of private sector data</a:t>
            </a:r>
          </a:p>
        </p:txBody>
      </p:sp>
      <p:sp>
        <p:nvSpPr>
          <p:cNvPr id="2" name="日付プレースホルダー 1">
            <a:extLst>
              <a:ext uri="{FF2B5EF4-FFF2-40B4-BE49-F238E27FC236}">
                <a16:creationId xmlns:a16="http://schemas.microsoft.com/office/drawing/2014/main" id="{C9B5883B-FC0B-4189-B6A0-425D99CD58BA}"/>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74A91774-5877-4508-BB3F-47E246ED211F}"/>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268563215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
        <p:nvSpPr>
          <p:cNvPr id="8" name="タイトル 1"/>
          <p:cNvSpPr>
            <a:spLocks noGrp="1"/>
          </p:cNvSpPr>
          <p:nvPr>
            <p:ph type="title"/>
          </p:nvPr>
        </p:nvSpPr>
        <p:spPr>
          <a:xfrm>
            <a:off x="26649" y="470766"/>
            <a:ext cx="8958949" cy="652489"/>
          </a:xfrm>
        </p:spPr>
        <p:txBody>
          <a:bodyPr>
            <a:noAutofit/>
          </a:bodyPr>
          <a:lstStyle/>
          <a:p>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New Mission</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The Social Needs of </a:t>
            </a:r>
            <a:b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new data sources from Official Statistics </a:t>
            </a:r>
            <a:endParaRPr lang="ja-JP" altLang="en-US" sz="2400" b="1" dirty="0"/>
          </a:p>
        </p:txBody>
      </p:sp>
      <p:sp>
        <p:nvSpPr>
          <p:cNvPr id="9" name="テキスト ボックス 8"/>
          <p:cNvSpPr txBox="1"/>
          <p:nvPr/>
        </p:nvSpPr>
        <p:spPr>
          <a:xfrm>
            <a:off x="185051" y="1316967"/>
            <a:ext cx="8943990" cy="1910779"/>
          </a:xfrm>
          <a:prstGeom prst="rect">
            <a:avLst/>
          </a:prstGeom>
          <a:noFill/>
        </p:spPr>
        <p:txBody>
          <a:bodyPr wrap="square" rtlCol="0">
            <a:spAutoFit/>
          </a:bodyPr>
          <a:lstStyle/>
          <a:p>
            <a:pPr marL="527552" indent="-527552">
              <a:buClr>
                <a:srgbClr val="FFC000"/>
              </a:buClr>
              <a:buFont typeface="Wingdings" panose="05000000000000000000" pitchFamily="2" charset="2"/>
              <a:buChar char="p"/>
            </a:pPr>
            <a:r>
              <a:rPr lang="en-US" altLang="ja-JP" sz="2954" dirty="0">
                <a:latin typeface="メイリオ" panose="020B0604030504040204" pitchFamily="50" charset="-128"/>
                <a:ea typeface="メイリオ" panose="020B0604030504040204" pitchFamily="50" charset="-128"/>
                <a:cs typeface="メイリオ" panose="020B0604030504040204" pitchFamily="50" charset="-128"/>
              </a:rPr>
              <a:t>Provision of New Statistical results</a:t>
            </a:r>
          </a:p>
          <a:p>
            <a:r>
              <a:rPr lang="ja-JP" altLang="en-US" sz="2954"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954" dirty="0">
                <a:latin typeface="メイリオ" panose="020B0604030504040204" pitchFamily="50" charset="-128"/>
                <a:ea typeface="メイリオ" panose="020B0604030504040204" pitchFamily="50" charset="-128"/>
                <a:cs typeface="メイリオ" panose="020B0604030504040204" pitchFamily="50" charset="-128"/>
              </a:rPr>
              <a:t>Statistical software (easy use)</a:t>
            </a:r>
          </a:p>
          <a:p>
            <a:r>
              <a:rPr lang="en-US" altLang="ja-JP" sz="2954" dirty="0">
                <a:latin typeface="メイリオ" panose="020B0604030504040204" pitchFamily="50" charset="-128"/>
                <a:ea typeface="メイリオ" panose="020B0604030504040204" pitchFamily="50" charset="-128"/>
                <a:cs typeface="メイリオ" panose="020B0604030504040204" pitchFamily="50" charset="-128"/>
              </a:rPr>
              <a:t>                               &amp;   Many kinds of Data</a:t>
            </a:r>
          </a:p>
          <a:p>
            <a:r>
              <a:rPr lang="ja-JP" altLang="en-US" sz="2954"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954" dirty="0">
                <a:latin typeface="メイリオ" panose="020B0604030504040204" pitchFamily="50" charset="-128"/>
                <a:ea typeface="メイリオ" panose="020B0604030504040204" pitchFamily="50" charset="-128"/>
                <a:cs typeface="メイリオ" panose="020B0604030504040204" pitchFamily="50" charset="-128"/>
              </a:rPr>
              <a:t>Users want to analyze data by themselves</a:t>
            </a:r>
          </a:p>
        </p:txBody>
      </p:sp>
      <p:sp>
        <p:nvSpPr>
          <p:cNvPr id="11" name="下矢印 10"/>
          <p:cNvSpPr/>
          <p:nvPr/>
        </p:nvSpPr>
        <p:spPr>
          <a:xfrm>
            <a:off x="3637094" y="3161731"/>
            <a:ext cx="1085578" cy="633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12" name="角丸四角形 11"/>
          <p:cNvSpPr/>
          <p:nvPr/>
        </p:nvSpPr>
        <p:spPr>
          <a:xfrm>
            <a:off x="493090" y="3874494"/>
            <a:ext cx="8152824" cy="2524131"/>
          </a:xfrm>
          <a:prstGeom prst="round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316531" indent="-316531">
              <a:lnSpc>
                <a:spcPts val="1448"/>
              </a:lnSpc>
              <a:buAutoNum type="arabicParenBoth"/>
            </a:pPr>
            <a:endParaRPr lang="en-US" altLang="ja-JP"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Official statistical agencies are expected to provide</a:t>
            </a:r>
          </a:p>
          <a:p>
            <a:r>
              <a:rPr lang="ja-JP" altLang="en-US"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Micro</a:t>
            </a:r>
            <a:r>
              <a:rPr lang="ja-JP" altLang="en-US"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Data (Raw Data)</a:t>
            </a:r>
            <a:r>
              <a:rPr lang="ja-JP" altLang="en-US"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Easier use of Survey results</a:t>
            </a:r>
          </a:p>
          <a:p>
            <a:r>
              <a:rPr lang="ja-JP" altLang="en-US"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54"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Statistical training</a:t>
            </a:r>
          </a:p>
        </p:txBody>
      </p:sp>
      <p:sp>
        <p:nvSpPr>
          <p:cNvPr id="2" name="日付プレースホルダー 1">
            <a:extLst>
              <a:ext uri="{FF2B5EF4-FFF2-40B4-BE49-F238E27FC236}">
                <a16:creationId xmlns:a16="http://schemas.microsoft.com/office/drawing/2014/main" id="{7A3A6FAE-76BD-4A1E-90A2-BBD720A26144}"/>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4674685C-6CA9-48BF-A2FD-FA88FCA5401C}"/>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200596389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12" name="テキスト ボックス 11"/>
          <p:cNvSpPr txBox="1"/>
          <p:nvPr/>
        </p:nvSpPr>
        <p:spPr>
          <a:xfrm>
            <a:off x="185051" y="969650"/>
            <a:ext cx="8773898" cy="1626407"/>
          </a:xfrm>
          <a:prstGeom prst="rect">
            <a:avLst/>
          </a:prstGeom>
          <a:noFill/>
        </p:spPr>
        <p:txBody>
          <a:bodyPr wrap="square" rtlCol="0">
            <a:spAutoFit/>
          </a:bodyPr>
          <a:lstStyle/>
          <a:p>
            <a:r>
              <a:rPr lang="en-US" altLang="ja-JP" sz="3323"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3323" dirty="0">
                <a:latin typeface="メイリオ" panose="020B0604030504040204" pitchFamily="50" charset="-128"/>
                <a:ea typeface="メイリオ" panose="020B0604030504040204" pitchFamily="50" charset="-128"/>
                <a:cs typeface="メイリオ" panose="020B0604030504040204" pitchFamily="50" charset="-128"/>
              </a:rPr>
              <a:t> Utilization of POS data</a:t>
            </a:r>
          </a:p>
          <a:p>
            <a:endParaRPr kumimoji="1" lang="en-US" altLang="ja-JP" sz="3323"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323" dirty="0">
                <a:solidFill>
                  <a:srgbClr val="FFC000"/>
                </a:solidFill>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3323" dirty="0">
                <a:latin typeface="メイリオ" panose="020B0604030504040204" pitchFamily="50" charset="-128"/>
                <a:ea typeface="メイリオ" panose="020B0604030504040204" pitchFamily="50" charset="-128"/>
                <a:cs typeface="メイリオ" panose="020B0604030504040204" pitchFamily="50" charset="-128"/>
              </a:rPr>
              <a:t> New challenge of utilization of Big Data</a:t>
            </a:r>
          </a:p>
        </p:txBody>
      </p:sp>
      <p:sp>
        <p:nvSpPr>
          <p:cNvPr id="15" name="正方形/長方形 14"/>
          <p:cNvSpPr/>
          <p:nvPr/>
        </p:nvSpPr>
        <p:spPr>
          <a:xfrm>
            <a:off x="0" y="339234"/>
            <a:ext cx="5493683" cy="546945"/>
          </a:xfrm>
          <a:prstGeom prst="rect">
            <a:avLst/>
          </a:prstGeom>
        </p:spPr>
        <p:txBody>
          <a:bodyPr wrap="none">
            <a:spAutoFit/>
          </a:bodyPr>
          <a:lstStyle/>
          <a:p>
            <a:r>
              <a:rPr lang="en-US" altLang="ja-JP" sz="2954" b="1" dirty="0">
                <a:latin typeface="メイリオ" panose="020B0604030504040204" pitchFamily="50" charset="-128"/>
                <a:ea typeface="メイリオ" panose="020B0604030504040204" pitchFamily="50" charset="-128"/>
                <a:cs typeface="メイリオ" panose="020B0604030504040204" pitchFamily="50" charset="-128"/>
              </a:rPr>
              <a:t>Ⅱ Utilization of New Input</a:t>
            </a:r>
          </a:p>
        </p:txBody>
      </p:sp>
      <p:sp>
        <p:nvSpPr>
          <p:cNvPr id="6" name="テキスト ボックス 5"/>
          <p:cNvSpPr txBox="1"/>
          <p:nvPr/>
        </p:nvSpPr>
        <p:spPr>
          <a:xfrm>
            <a:off x="185051" y="4027221"/>
            <a:ext cx="8773898" cy="2081339"/>
          </a:xfrm>
          <a:prstGeom prst="rect">
            <a:avLst/>
          </a:prstGeom>
          <a:noFill/>
        </p:spPr>
        <p:txBody>
          <a:bodyPr wrap="square" rtlCol="0">
            <a:spAutoFit/>
          </a:bodyPr>
          <a:lstStyle/>
          <a:p>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585"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POS data</a:t>
            </a:r>
          </a:p>
          <a:p>
            <a:r>
              <a:rPr lang="en-US" altLang="ja-JP" sz="2585" dirty="0">
                <a:latin typeface="メイリオ" panose="020B0604030504040204" pitchFamily="50" charset="-128"/>
                <a:ea typeface="メイリオ" panose="020B0604030504040204" pitchFamily="50" charset="-128"/>
                <a:cs typeface="メイリオ" panose="020B0604030504040204" pitchFamily="50" charset="-128"/>
              </a:rPr>
              <a:t>    The data shows Point of Sales which include the information such as “what” , ”when” , ”where”, “how match” and ”how many” commodities or service  were bought.</a:t>
            </a:r>
          </a:p>
        </p:txBody>
      </p:sp>
      <p:sp>
        <p:nvSpPr>
          <p:cNvPr id="2" name="日付プレースホルダー 1">
            <a:extLst>
              <a:ext uri="{FF2B5EF4-FFF2-40B4-BE49-F238E27FC236}">
                <a16:creationId xmlns:a16="http://schemas.microsoft.com/office/drawing/2014/main" id="{62D70B12-A398-42DA-BFE2-FF09C20E8E6A}"/>
              </a:ext>
            </a:extLst>
          </p:cNvPr>
          <p:cNvSpPr>
            <a:spLocks noGrp="1"/>
          </p:cNvSpPr>
          <p:nvPr>
            <p:ph type="dt" sz="half" idx="10"/>
          </p:nvPr>
        </p:nvSpPr>
        <p:spPr/>
        <p:txBody>
          <a:bodyPr/>
          <a:lstStyle/>
          <a:p>
            <a:r>
              <a:rPr kumimoji="1" lang="en-US" altLang="ja-JP"/>
              <a:t>2020/1/9</a:t>
            </a:r>
            <a:endParaRPr kumimoji="1" lang="ja-JP" altLang="en-US"/>
          </a:p>
        </p:txBody>
      </p:sp>
      <p:sp>
        <p:nvSpPr>
          <p:cNvPr id="4" name="フッター プレースホルダー 3">
            <a:extLst>
              <a:ext uri="{FF2B5EF4-FFF2-40B4-BE49-F238E27FC236}">
                <a16:creationId xmlns:a16="http://schemas.microsoft.com/office/drawing/2014/main" id="{CE9663F1-F801-4296-B4FD-0723170A4BD5}"/>
              </a:ext>
            </a:extLst>
          </p:cNvPr>
          <p:cNvSpPr>
            <a:spLocks noGrp="1"/>
          </p:cNvSpPr>
          <p:nvPr>
            <p:ph type="ftr" sz="quarter" idx="11"/>
          </p:nvPr>
        </p:nvSpPr>
        <p:spPr/>
        <p:txBody>
          <a:bodyPr/>
          <a:lstStyle/>
          <a:p>
            <a:r>
              <a:rPr kumimoji="1" lang="en-US" altLang="ja-JP"/>
              <a:t>Introduction to Data and Resources Available at Statistics Bureau Japan</a:t>
            </a:r>
            <a:endParaRPr kumimoji="1" lang="ja-JP" altLang="en-US"/>
          </a:p>
        </p:txBody>
      </p:sp>
    </p:spTree>
    <p:extLst>
      <p:ext uri="{BB962C8B-B14F-4D97-AF65-F5344CB8AC3E}">
        <p14:creationId xmlns:p14="http://schemas.microsoft.com/office/powerpoint/2010/main" val="2670401617"/>
      </p:ext>
    </p:extLst>
  </p:cSld>
  <p:clrMapOvr>
    <a:masterClrMapping/>
  </p:clrMapOvr>
  <p:transition/>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1443</TotalTime>
  <Words>6516</Words>
  <Application>Microsoft Office PowerPoint</Application>
  <PresentationFormat>画面に合わせる (4:3)</PresentationFormat>
  <Paragraphs>942</Paragraphs>
  <Slides>39</Slides>
  <Notes>37</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39</vt:i4>
      </vt:variant>
    </vt:vector>
  </HeadingPairs>
  <TitlesOfParts>
    <vt:vector size="53" baseType="lpstr">
      <vt:lpstr>HGP創英角ｺﾞｼｯｸUB</vt:lpstr>
      <vt:lpstr>HGS創英角ｺﾞｼｯｸUB 本文</vt:lpstr>
      <vt:lpstr>Meiryo UI</vt:lpstr>
      <vt:lpstr>メイリオ</vt:lpstr>
      <vt:lpstr>游ゴシック</vt:lpstr>
      <vt:lpstr>Arial</vt:lpstr>
      <vt:lpstr>Calibri</vt:lpstr>
      <vt:lpstr>Calibri Light</vt:lpstr>
      <vt:lpstr>Century</vt:lpstr>
      <vt:lpstr>Franklin Gothic Demi</vt:lpstr>
      <vt:lpstr>Franklin Gothic Medium</vt:lpstr>
      <vt:lpstr>Times New Roman</vt:lpstr>
      <vt:lpstr>Wingdings</vt:lpstr>
      <vt:lpstr>Office テーマ</vt:lpstr>
      <vt:lpstr> Using Statistics Bureau Japan Data at an Onsite Facility -Perspectives of New Dara Sources from Japanese Official Statistics-</vt:lpstr>
      <vt:lpstr>PowerPoint プレゼンテーション</vt:lpstr>
      <vt:lpstr>Ⅰ Big Data Era in      Official Statistics</vt:lpstr>
      <vt:lpstr>１ Role of Statistician for Data Industrial Revolution</vt:lpstr>
      <vt:lpstr>PowerPoint プレゼンテーション</vt:lpstr>
      <vt:lpstr>PowerPoint プレゼンテーション</vt:lpstr>
      <vt:lpstr>２ New Way:  The Expansion of Data Sources for the  Official Statistics</vt:lpstr>
      <vt:lpstr>3 New Mission: The Social Needs of  　　　　　new data sources from Official Statistics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② API function &amp; jSTAT MAP</vt:lpstr>
      <vt:lpstr>② API function &amp; jSTAT MAP</vt:lpstr>
      <vt:lpstr>③ Statistical Linked Open Data </vt:lpstr>
      <vt:lpstr>③ Statistical LOD</vt:lpstr>
      <vt:lpstr>PowerPoint プレゼンテーション</vt:lpstr>
      <vt:lpstr>① Release of Public Use Microdata File</vt:lpstr>
      <vt:lpstr>② Provision of Anonymized data</vt:lpstr>
      <vt:lpstr>  Example: Exploratory Data Analysis Using Anonymized Data: </vt:lpstr>
      <vt:lpstr>Anonymized Micro Data from  the Japanese National Comprehensive Survey of Living Conditions (2010)</vt:lpstr>
      <vt:lpstr>Outcome: Severe Psychological Distress Kesseer 6 (K6).  </vt:lpstr>
      <vt:lpstr>63 Potential Predictors for K6 </vt:lpstr>
      <vt:lpstr>Classification Tree for Psychiatric disorders Group</vt:lpstr>
      <vt:lpstr>Classification Tree for Caregivers</vt:lpstr>
      <vt:lpstr>Classification Tree for No Job</vt:lpstr>
      <vt:lpstr>Predictor Variable Importance for K6 </vt:lpstr>
      <vt:lpstr>Comprehensive Exploratory Analyses of  Micro Data from the Official Statistics</vt:lpstr>
      <vt:lpstr>③ On-site use of statistical microdata</vt:lpstr>
      <vt:lpstr>③ On-site use of statistical microdata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data sources of Japanese official statistics  in Big data era</dc:title>
  <dc:creator>椿 広計</dc:creator>
  <cp:lastModifiedBy>椿 広計</cp:lastModifiedBy>
  <cp:revision>40</cp:revision>
  <dcterms:created xsi:type="dcterms:W3CDTF">2019-11-25T13:44:01Z</dcterms:created>
  <dcterms:modified xsi:type="dcterms:W3CDTF">2020-01-09T09:20:50Z</dcterms:modified>
</cp:coreProperties>
</file>