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3.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4.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5.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6" r:id="rId2"/>
    <p:sldId id="257" r:id="rId3"/>
    <p:sldId id="283" r:id="rId4"/>
    <p:sldId id="270" r:id="rId5"/>
    <p:sldId id="277" r:id="rId6"/>
    <p:sldId id="267" r:id="rId7"/>
    <p:sldId id="275" r:id="rId8"/>
    <p:sldId id="274" r:id="rId9"/>
    <p:sldId id="276" r:id="rId10"/>
    <p:sldId id="258" r:id="rId11"/>
    <p:sldId id="285" r:id="rId12"/>
    <p:sldId id="279" r:id="rId13"/>
    <p:sldId id="280" r:id="rId14"/>
    <p:sldId id="281" r:id="rId15"/>
    <p:sldId id="282" r:id="rId16"/>
    <p:sldId id="272" r:id="rId17"/>
    <p:sldId id="269" r:id="rId18"/>
    <p:sldId id="273" r:id="rId19"/>
    <p:sldId id="259" r:id="rId20"/>
    <p:sldId id="261" r:id="rId21"/>
    <p:sldId id="262" r:id="rId22"/>
    <p:sldId id="263" r:id="rId23"/>
    <p:sldId id="264" r:id="rId24"/>
    <p:sldId id="265" r:id="rId25"/>
    <p:sldId id="266" r:id="rId26"/>
    <p:sldId id="271" r:id="rId27"/>
    <p:sldId id="268" r:id="rId28"/>
    <p:sldId id="284" r:id="rId29"/>
    <p:sldId id="260" r:id="rId30"/>
    <p:sldId id="278" r:id="rId31"/>
  </p:sldIdLst>
  <p:sldSz cx="12192000" cy="6858000"/>
  <p:notesSz cx="6796088" cy="992822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7" d="100"/>
          <a:sy n="77" d="100"/>
        </p:scale>
        <p:origin x="826" y="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altLang="ja-JP" sz="2400" b="0" i="0" u="none" strike="noStrike" kern="1200" spc="0" baseline="0">
                <a:solidFill>
                  <a:schemeClr val="tx1">
                    <a:lumMod val="65000"/>
                    <a:lumOff val="35000"/>
                  </a:schemeClr>
                </a:solidFill>
                <a:latin typeface="+mn-lt"/>
                <a:ea typeface="+mn-ea"/>
                <a:cs typeface="+mn-cs"/>
              </a:defRPr>
            </a:pPr>
            <a:r>
              <a:rPr lang="en-US"/>
              <a:t>Four timings for</a:t>
            </a:r>
            <a:r>
              <a:rPr lang="en-US" baseline="0"/>
              <a:t> </a:t>
            </a:r>
            <a:r>
              <a:rPr lang="en-US"/>
              <a:t>the married</a:t>
            </a:r>
            <a:endParaRPr lang="ja-JP"/>
          </a:p>
        </c:rich>
      </c:tx>
      <c:overlay val="0"/>
      <c:spPr>
        <a:noFill/>
        <a:ln>
          <a:noFill/>
        </a:ln>
        <a:effectLst/>
      </c:spPr>
      <c:txPr>
        <a:bodyPr rot="0" spcFirstLastPara="1" vertOverflow="ellipsis" vert="horz" wrap="square" anchor="ctr" anchorCtr="1"/>
        <a:lstStyle/>
        <a:p>
          <a:pPr>
            <a:defRPr altLang="ja-JP" sz="2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'Table2-3'!$V$1</c:f>
              <c:strCache>
                <c:ptCount val="1"/>
                <c:pt idx="0">
                  <c:v>A-men</c:v>
                </c:pt>
              </c:strCache>
            </c:strRef>
          </c:tx>
          <c:spPr>
            <a:solidFill>
              <a:schemeClr val="accent1"/>
            </a:solidFill>
            <a:ln>
              <a:noFill/>
            </a:ln>
            <a:effectLst/>
          </c:spPr>
          <c:invertIfNegative val="0"/>
          <c:dLbls>
            <c:dLbl>
              <c:idx val="0"/>
              <c:tx>
                <c:rich>
                  <a:bodyPr/>
                  <a:lstStyle/>
                  <a:p>
                    <a:fld id="{E22A17F7-1ED3-4BD7-BC68-386C9C81178E}" type="CELLREF">
                      <a:rPr lang="en-US" altLang="ja-JP"/>
                      <a:pPr/>
                      <a:t>[CELLREF]</a:t>
                    </a:fld>
                    <a:endParaRPr lang="ja-JP" altLang="en-US"/>
                  </a:p>
                </c:rich>
              </c:tx>
              <c:showLegendKey val="0"/>
              <c:showVal val="1"/>
              <c:showCatName val="0"/>
              <c:showSerName val="0"/>
              <c:showPercent val="0"/>
              <c:showBubbleSize val="0"/>
              <c:extLst>
                <c:ext xmlns:c15="http://schemas.microsoft.com/office/drawing/2012/chart" uri="{CE6537A1-D6FC-4f65-9D91-7224C49458BB}">
                  <c15:dlblFieldTable>
                    <c15:dlblFTEntry>
                      <c15:txfldGUID>{E22A17F7-1ED3-4BD7-BC68-386C9C81178E}</c15:txfldGUID>
                      <c15:f>'Table2-3'!$T$3</c15:f>
                      <c15:dlblFieldTableCache>
                        <c:ptCount val="1"/>
                        <c:pt idx="0">
                          <c:v>7:02</c:v>
                        </c:pt>
                      </c15:dlblFieldTableCache>
                    </c15:dlblFTEntry>
                  </c15:dlblFieldTable>
                  <c15:showDataLabelsRange val="0"/>
                </c:ext>
                <c:ext xmlns:c16="http://schemas.microsoft.com/office/drawing/2014/chart" uri="{C3380CC4-5D6E-409C-BE32-E72D297353CC}">
                  <c16:uniqueId val="{00000000-35F7-4C4A-A65A-25519A1856C3}"/>
                </c:ext>
              </c:extLst>
            </c:dLbl>
            <c:dLbl>
              <c:idx val="1"/>
              <c:tx>
                <c:rich>
                  <a:bodyPr/>
                  <a:lstStyle/>
                  <a:p>
                    <a:fld id="{23E52349-E49B-4EC0-AB53-A34E6C65D887}" type="CELLREF">
                      <a:rPr lang="en-US" altLang="ja-JP"/>
                      <a:pPr/>
                      <a:t>[CELLREF]</a:t>
                    </a:fld>
                    <a:endParaRPr lang="ja-JP" altLang="en-US"/>
                  </a:p>
                </c:rich>
              </c:tx>
              <c:showLegendKey val="0"/>
              <c:showVal val="1"/>
              <c:showCatName val="0"/>
              <c:showSerName val="0"/>
              <c:showPercent val="0"/>
              <c:showBubbleSize val="0"/>
              <c:extLst>
                <c:ext xmlns:c15="http://schemas.microsoft.com/office/drawing/2012/chart" uri="{CE6537A1-D6FC-4f65-9D91-7224C49458BB}">
                  <c15:dlblFieldTable>
                    <c15:dlblFTEntry>
                      <c15:txfldGUID>{23E52349-E49B-4EC0-AB53-A34E6C65D887}</c15:txfldGUID>
                      <c15:f>'Table2-3'!$T$4</c15:f>
                      <c15:dlblFieldTableCache>
                        <c:ptCount val="1"/>
                        <c:pt idx="0">
                          <c:v>7:58</c:v>
                        </c:pt>
                      </c15:dlblFieldTableCache>
                    </c15:dlblFTEntry>
                  </c15:dlblFieldTable>
                  <c15:showDataLabelsRange val="0"/>
                </c:ext>
                <c:ext xmlns:c16="http://schemas.microsoft.com/office/drawing/2014/chart" uri="{C3380CC4-5D6E-409C-BE32-E72D297353CC}">
                  <c16:uniqueId val="{00000001-35F7-4C4A-A65A-25519A1856C3}"/>
                </c:ext>
              </c:extLst>
            </c:dLbl>
            <c:dLbl>
              <c:idx val="2"/>
              <c:tx>
                <c:rich>
                  <a:bodyPr/>
                  <a:lstStyle/>
                  <a:p>
                    <a:fld id="{D31438E2-E648-476E-A12C-ECBE053E9F46}" type="CELLREF">
                      <a:rPr lang="en-US" altLang="ja-JP"/>
                      <a:pPr/>
                      <a:t>[CELLREF]</a:t>
                    </a:fld>
                    <a:endParaRPr lang="ja-JP" altLang="en-US"/>
                  </a:p>
                </c:rich>
              </c:tx>
              <c:showLegendKey val="0"/>
              <c:showVal val="1"/>
              <c:showCatName val="0"/>
              <c:showSerName val="0"/>
              <c:showPercent val="0"/>
              <c:showBubbleSize val="0"/>
              <c:extLst>
                <c:ext xmlns:c15="http://schemas.microsoft.com/office/drawing/2012/chart" uri="{CE6537A1-D6FC-4f65-9D91-7224C49458BB}">
                  <c15:dlblFieldTable>
                    <c15:dlblFTEntry>
                      <c15:txfldGUID>{D31438E2-E648-476E-A12C-ECBE053E9F46}</c15:txfldGUID>
                      <c15:f>'Table2-3'!$T$5</c15:f>
                      <c15:dlblFieldTableCache>
                        <c:ptCount val="1"/>
                        <c:pt idx="0">
                          <c:v>17:44</c:v>
                        </c:pt>
                      </c15:dlblFieldTableCache>
                    </c15:dlblFTEntry>
                  </c15:dlblFieldTable>
                  <c15:showDataLabelsRange val="0"/>
                </c:ext>
                <c:ext xmlns:c16="http://schemas.microsoft.com/office/drawing/2014/chart" uri="{C3380CC4-5D6E-409C-BE32-E72D297353CC}">
                  <c16:uniqueId val="{00000002-35F7-4C4A-A65A-25519A1856C3}"/>
                </c:ext>
              </c:extLst>
            </c:dLbl>
            <c:dLbl>
              <c:idx val="3"/>
              <c:tx>
                <c:rich>
                  <a:bodyPr/>
                  <a:lstStyle/>
                  <a:p>
                    <a:fld id="{FFB4DEEA-9003-428C-9C26-FB5D73BF5983}" type="CELLREF">
                      <a:rPr lang="en-US" altLang="ja-JP"/>
                      <a:pPr/>
                      <a:t>[CELLREF]</a:t>
                    </a:fld>
                    <a:endParaRPr lang="ja-JP" altLang="en-US"/>
                  </a:p>
                </c:rich>
              </c:tx>
              <c:showLegendKey val="0"/>
              <c:showVal val="1"/>
              <c:showCatName val="0"/>
              <c:showSerName val="0"/>
              <c:showPercent val="0"/>
              <c:showBubbleSize val="0"/>
              <c:extLst>
                <c:ext xmlns:c15="http://schemas.microsoft.com/office/drawing/2012/chart" uri="{CE6537A1-D6FC-4f65-9D91-7224C49458BB}">
                  <c15:dlblFieldTable>
                    <c15:dlblFTEntry>
                      <c15:txfldGUID>{FFB4DEEA-9003-428C-9C26-FB5D73BF5983}</c15:txfldGUID>
                      <c15:f>'Table2-3'!$T$6</c15:f>
                      <c15:dlblFieldTableCache>
                        <c:ptCount val="1"/>
                        <c:pt idx="0">
                          <c:v>22:27</c:v>
                        </c:pt>
                      </c15:dlblFieldTableCache>
                    </c15:dlblFTEntry>
                  </c15:dlblFieldTable>
                  <c15:showDataLabelsRange val="0"/>
                </c:ext>
                <c:ext xmlns:c16="http://schemas.microsoft.com/office/drawing/2014/chart" uri="{C3380CC4-5D6E-409C-BE32-E72D297353CC}">
                  <c16:uniqueId val="{00000003-35F7-4C4A-A65A-25519A1856C3}"/>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'Table2-3'!$A$3:$A$6</c:f>
              <c:strCache>
                <c:ptCount val="4"/>
                <c:pt idx="0">
                  <c:v>waking up</c:v>
                </c:pt>
                <c:pt idx="1">
                  <c:v>leaving for work</c:v>
                </c:pt>
                <c:pt idx="2">
                  <c:v>returning home from work</c:v>
                </c:pt>
                <c:pt idx="3">
                  <c:v>going to bed</c:v>
                </c:pt>
              </c:strCache>
            </c:strRef>
          </c:cat>
          <c:val>
            <c:numRef>
              <c:f>'Table2-3'!$E$3:$E$6</c:f>
              <c:numCache>
                <c:formatCode>0.00</c:formatCode>
                <c:ptCount val="4"/>
                <c:pt idx="0">
                  <c:v>7.0409103999999996</c:v>
                </c:pt>
                <c:pt idx="1">
                  <c:v>7.9647876000000002</c:v>
                </c:pt>
                <c:pt idx="2">
                  <c:v>17.739583</c:v>
                </c:pt>
                <c:pt idx="3">
                  <c:v>22.446407000000001</c:v>
                </c:pt>
              </c:numCache>
            </c:numRef>
          </c:val>
          <c:extLst>
            <c:ext xmlns:c16="http://schemas.microsoft.com/office/drawing/2014/chart" uri="{C3380CC4-5D6E-409C-BE32-E72D297353CC}">
              <c16:uniqueId val="{00000004-35F7-4C4A-A65A-25519A1856C3}"/>
            </c:ext>
          </c:extLst>
        </c:ser>
        <c:ser>
          <c:idx val="1"/>
          <c:order val="1"/>
          <c:tx>
            <c:strRef>
              <c:f>'Table2-3'!$W$1</c:f>
              <c:strCache>
                <c:ptCount val="1"/>
                <c:pt idx="0">
                  <c:v>A-women</c:v>
                </c:pt>
              </c:strCache>
            </c:strRef>
          </c:tx>
          <c:spPr>
            <a:solidFill>
              <a:schemeClr val="accent2"/>
            </a:solidFill>
            <a:ln>
              <a:noFill/>
            </a:ln>
            <a:effectLst/>
          </c:spPr>
          <c:invertIfNegative val="0"/>
          <c:dLbls>
            <c:dLbl>
              <c:idx val="0"/>
              <c:tx>
                <c:rich>
                  <a:bodyPr/>
                  <a:lstStyle/>
                  <a:p>
                    <a:fld id="{B68981DB-A970-4BDE-AB20-D9BDB7DCEA7F}" type="CELLREF">
                      <a:rPr lang="en-US" altLang="ja-JP"/>
                      <a:pPr/>
                      <a:t>[CELLREF]</a:t>
                    </a:fld>
                    <a:endParaRPr lang="ja-JP" altLang="en-US"/>
                  </a:p>
                </c:rich>
              </c:tx>
              <c:showLegendKey val="0"/>
              <c:showVal val="1"/>
              <c:showCatName val="0"/>
              <c:showSerName val="0"/>
              <c:showPercent val="0"/>
              <c:showBubbleSize val="0"/>
              <c:extLst>
                <c:ext xmlns:c15="http://schemas.microsoft.com/office/drawing/2012/chart" uri="{CE6537A1-D6FC-4f65-9D91-7224C49458BB}">
                  <c15:dlblFieldTable>
                    <c15:dlblFTEntry>
                      <c15:txfldGUID>{B68981DB-A970-4BDE-AB20-D9BDB7DCEA7F}</c15:txfldGUID>
                      <c15:f>'Table2-3'!$U$3</c15:f>
                      <c15:dlblFieldTableCache>
                        <c:ptCount val="1"/>
                        <c:pt idx="0">
                          <c:v>7:09</c:v>
                        </c:pt>
                      </c15:dlblFieldTableCache>
                    </c15:dlblFTEntry>
                  </c15:dlblFieldTable>
                  <c15:showDataLabelsRange val="0"/>
                </c:ext>
                <c:ext xmlns:c16="http://schemas.microsoft.com/office/drawing/2014/chart" uri="{C3380CC4-5D6E-409C-BE32-E72D297353CC}">
                  <c16:uniqueId val="{00000005-35F7-4C4A-A65A-25519A1856C3}"/>
                </c:ext>
              </c:extLst>
            </c:dLbl>
            <c:dLbl>
              <c:idx val="1"/>
              <c:tx>
                <c:rich>
                  <a:bodyPr/>
                  <a:lstStyle/>
                  <a:p>
                    <a:fld id="{D6C88896-C79B-42BE-8EA9-5FBB91EE1D57}" type="CELLREF">
                      <a:rPr lang="en-US" altLang="ja-JP"/>
                      <a:pPr/>
                      <a:t>[CELLREF]</a:t>
                    </a:fld>
                    <a:endParaRPr lang="ja-JP" altLang="en-US"/>
                  </a:p>
                </c:rich>
              </c:tx>
              <c:showLegendKey val="0"/>
              <c:showVal val="1"/>
              <c:showCatName val="0"/>
              <c:showSerName val="0"/>
              <c:showPercent val="0"/>
              <c:showBubbleSize val="0"/>
              <c:extLst>
                <c:ext xmlns:c15="http://schemas.microsoft.com/office/drawing/2012/chart" uri="{CE6537A1-D6FC-4f65-9D91-7224C49458BB}">
                  <c15:dlblFieldTable>
                    <c15:dlblFTEntry>
                      <c15:txfldGUID>{D6C88896-C79B-42BE-8EA9-5FBB91EE1D57}</c15:txfldGUID>
                      <c15:f>'Table2-3'!$U$4</c15:f>
                      <c15:dlblFieldTableCache>
                        <c:ptCount val="1"/>
                        <c:pt idx="0">
                          <c:v>8:39</c:v>
                        </c:pt>
                      </c15:dlblFieldTableCache>
                    </c15:dlblFTEntry>
                  </c15:dlblFieldTable>
                  <c15:showDataLabelsRange val="0"/>
                </c:ext>
                <c:ext xmlns:c16="http://schemas.microsoft.com/office/drawing/2014/chart" uri="{C3380CC4-5D6E-409C-BE32-E72D297353CC}">
                  <c16:uniqueId val="{00000006-35F7-4C4A-A65A-25519A1856C3}"/>
                </c:ext>
              </c:extLst>
            </c:dLbl>
            <c:dLbl>
              <c:idx val="2"/>
              <c:tx>
                <c:rich>
                  <a:bodyPr/>
                  <a:lstStyle/>
                  <a:p>
                    <a:fld id="{64878251-98AC-435E-A67E-9182F0C163C7}" type="CELLREF">
                      <a:rPr lang="en-US" altLang="ja-JP"/>
                      <a:pPr/>
                      <a:t>[CELLREF]</a:t>
                    </a:fld>
                    <a:endParaRPr lang="ja-JP" altLang="en-US"/>
                  </a:p>
                </c:rich>
              </c:tx>
              <c:showLegendKey val="0"/>
              <c:showVal val="1"/>
              <c:showCatName val="0"/>
              <c:showSerName val="0"/>
              <c:showPercent val="0"/>
              <c:showBubbleSize val="0"/>
              <c:extLst>
                <c:ext xmlns:c15="http://schemas.microsoft.com/office/drawing/2012/chart" uri="{CE6537A1-D6FC-4f65-9D91-7224C49458BB}">
                  <c15:dlblFieldTable>
                    <c15:dlblFTEntry>
                      <c15:txfldGUID>{64878251-98AC-435E-A67E-9182F0C163C7}</c15:txfldGUID>
                      <c15:f>'Table2-3'!$U$5</c15:f>
                      <c15:dlblFieldTableCache>
                        <c:ptCount val="1"/>
                        <c:pt idx="0">
                          <c:v>17:23</c:v>
                        </c:pt>
                      </c15:dlblFieldTableCache>
                    </c15:dlblFTEntry>
                  </c15:dlblFieldTable>
                  <c15:showDataLabelsRange val="0"/>
                </c:ext>
                <c:ext xmlns:c16="http://schemas.microsoft.com/office/drawing/2014/chart" uri="{C3380CC4-5D6E-409C-BE32-E72D297353CC}">
                  <c16:uniqueId val="{00000007-35F7-4C4A-A65A-25519A1856C3}"/>
                </c:ext>
              </c:extLst>
            </c:dLbl>
            <c:dLbl>
              <c:idx val="3"/>
              <c:tx>
                <c:rich>
                  <a:bodyPr/>
                  <a:lstStyle/>
                  <a:p>
                    <a:fld id="{278AAC10-C5A4-4F45-9347-72C026402C1D}" type="CELLREF">
                      <a:rPr lang="en-US" altLang="ja-JP"/>
                      <a:pPr/>
                      <a:t>[CELLREF]</a:t>
                    </a:fld>
                    <a:endParaRPr lang="ja-JP" altLang="en-US"/>
                  </a:p>
                </c:rich>
              </c:tx>
              <c:showLegendKey val="0"/>
              <c:showVal val="1"/>
              <c:showCatName val="0"/>
              <c:showSerName val="0"/>
              <c:showPercent val="0"/>
              <c:showBubbleSize val="0"/>
              <c:extLst>
                <c:ext xmlns:c15="http://schemas.microsoft.com/office/drawing/2012/chart" uri="{CE6537A1-D6FC-4f65-9D91-7224C49458BB}">
                  <c15:dlblFieldTable>
                    <c15:dlblFTEntry>
                      <c15:txfldGUID>{278AAC10-C5A4-4F45-9347-72C026402C1D}</c15:txfldGUID>
                      <c15:f>'Table2-3'!$U$6</c15:f>
                      <c15:dlblFieldTableCache>
                        <c:ptCount val="1"/>
                        <c:pt idx="0">
                          <c:v>22:31</c:v>
                        </c:pt>
                      </c15:dlblFieldTableCache>
                    </c15:dlblFTEntry>
                  </c15:dlblFieldTable>
                  <c15:showDataLabelsRange val="0"/>
                </c:ext>
                <c:ext xmlns:c16="http://schemas.microsoft.com/office/drawing/2014/chart" uri="{C3380CC4-5D6E-409C-BE32-E72D297353CC}">
                  <c16:uniqueId val="{00000008-35F7-4C4A-A65A-25519A1856C3}"/>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'Table2-3'!$A$3:$A$6</c:f>
              <c:strCache>
                <c:ptCount val="4"/>
                <c:pt idx="0">
                  <c:v>waking up</c:v>
                </c:pt>
                <c:pt idx="1">
                  <c:v>leaving for work</c:v>
                </c:pt>
                <c:pt idx="2">
                  <c:v>returning home from work</c:v>
                </c:pt>
                <c:pt idx="3">
                  <c:v>going to bed</c:v>
                </c:pt>
              </c:strCache>
            </c:strRef>
          </c:cat>
          <c:val>
            <c:numRef>
              <c:f>'Table2-3'!$F$3:$F$6</c:f>
              <c:numCache>
                <c:formatCode>General</c:formatCode>
                <c:ptCount val="4"/>
                <c:pt idx="0">
                  <c:v>7.1559046999999998</c:v>
                </c:pt>
                <c:pt idx="1">
                  <c:v>8.6551104999999993</c:v>
                </c:pt>
                <c:pt idx="2">
                  <c:v>17.382185</c:v>
                </c:pt>
                <c:pt idx="3">
                  <c:v>22.514039</c:v>
                </c:pt>
              </c:numCache>
            </c:numRef>
          </c:val>
          <c:extLst>
            <c:ext xmlns:c16="http://schemas.microsoft.com/office/drawing/2014/chart" uri="{C3380CC4-5D6E-409C-BE32-E72D297353CC}">
              <c16:uniqueId val="{00000009-35F7-4C4A-A65A-25519A1856C3}"/>
            </c:ext>
          </c:extLst>
        </c:ser>
        <c:ser>
          <c:idx val="2"/>
          <c:order val="2"/>
          <c:tx>
            <c:strRef>
              <c:f>'Table2-3'!$X$1</c:f>
              <c:strCache>
                <c:ptCount val="1"/>
                <c:pt idx="0">
                  <c:v>J-men</c:v>
                </c:pt>
              </c:strCache>
            </c:strRef>
          </c:tx>
          <c:spPr>
            <a:solidFill>
              <a:schemeClr val="accent3"/>
            </a:solidFill>
            <a:ln>
              <a:noFill/>
            </a:ln>
            <a:effectLst/>
          </c:spPr>
          <c:invertIfNegative val="0"/>
          <c:dLbls>
            <c:dLbl>
              <c:idx val="0"/>
              <c:tx>
                <c:rich>
                  <a:bodyPr/>
                  <a:lstStyle/>
                  <a:p>
                    <a:fld id="{C58C529C-345F-40FB-85FD-A33E08FBD377}" type="CELLREF">
                      <a:rPr lang="en-US" altLang="ja-JP"/>
                      <a:pPr/>
                      <a:t>[CELLREF]</a:t>
                    </a:fld>
                    <a:endParaRPr lang="ja-JP" altLang="en-US"/>
                  </a:p>
                </c:rich>
              </c:tx>
              <c:showLegendKey val="0"/>
              <c:showVal val="1"/>
              <c:showCatName val="0"/>
              <c:showSerName val="0"/>
              <c:showPercent val="0"/>
              <c:showBubbleSize val="0"/>
              <c:extLst>
                <c:ext xmlns:c15="http://schemas.microsoft.com/office/drawing/2012/chart" uri="{CE6537A1-D6FC-4f65-9D91-7224C49458BB}">
                  <c15:dlblFieldTable>
                    <c15:dlblFTEntry>
                      <c15:txfldGUID>{C58C529C-345F-40FB-85FD-A33E08FBD377}</c15:txfldGUID>
                      <c15:f>'Table2-3'!$Y$3</c15:f>
                      <c15:dlblFieldTableCache>
                        <c:ptCount val="1"/>
                        <c:pt idx="0">
                          <c:v>6:38</c:v>
                        </c:pt>
                      </c15:dlblFieldTableCache>
                    </c15:dlblFTEntry>
                  </c15:dlblFieldTable>
                  <c15:showDataLabelsRange val="0"/>
                </c:ext>
                <c:ext xmlns:c16="http://schemas.microsoft.com/office/drawing/2014/chart" uri="{C3380CC4-5D6E-409C-BE32-E72D297353CC}">
                  <c16:uniqueId val="{0000000A-35F7-4C4A-A65A-25519A1856C3}"/>
                </c:ext>
              </c:extLst>
            </c:dLbl>
            <c:dLbl>
              <c:idx val="1"/>
              <c:tx>
                <c:rich>
                  <a:bodyPr/>
                  <a:lstStyle/>
                  <a:p>
                    <a:fld id="{AF62003F-3C9D-4CFF-8034-D6191D2524C7}" type="CELLREF">
                      <a:rPr lang="en-US" altLang="ja-JP"/>
                      <a:pPr/>
                      <a:t>[CELLREF]</a:t>
                    </a:fld>
                    <a:endParaRPr lang="ja-JP" altLang="en-US"/>
                  </a:p>
                </c:rich>
              </c:tx>
              <c:showLegendKey val="0"/>
              <c:showVal val="1"/>
              <c:showCatName val="0"/>
              <c:showSerName val="0"/>
              <c:showPercent val="0"/>
              <c:showBubbleSize val="0"/>
              <c:extLst>
                <c:ext xmlns:c15="http://schemas.microsoft.com/office/drawing/2012/chart" uri="{CE6537A1-D6FC-4f65-9D91-7224C49458BB}">
                  <c15:dlblFieldTable>
                    <c15:dlblFTEntry>
                      <c15:txfldGUID>{AF62003F-3C9D-4CFF-8034-D6191D2524C7}</c15:txfldGUID>
                      <c15:f>'Table2-3'!$Y$4</c15:f>
                      <c15:dlblFieldTableCache>
                        <c:ptCount val="1"/>
                        <c:pt idx="0">
                          <c:v>8:02</c:v>
                        </c:pt>
                      </c15:dlblFieldTableCache>
                    </c15:dlblFTEntry>
                  </c15:dlblFieldTable>
                  <c15:showDataLabelsRange val="0"/>
                </c:ext>
                <c:ext xmlns:c16="http://schemas.microsoft.com/office/drawing/2014/chart" uri="{C3380CC4-5D6E-409C-BE32-E72D297353CC}">
                  <c16:uniqueId val="{0000000B-35F7-4C4A-A65A-25519A1856C3}"/>
                </c:ext>
              </c:extLst>
            </c:dLbl>
            <c:dLbl>
              <c:idx val="2"/>
              <c:tx>
                <c:rich>
                  <a:bodyPr/>
                  <a:lstStyle/>
                  <a:p>
                    <a:fld id="{32475C9E-7C9A-4E4E-8312-F3766D1E1D5B}" type="CELLREF">
                      <a:rPr lang="en-US" altLang="ja-JP"/>
                      <a:pPr/>
                      <a:t>[CELLREF]</a:t>
                    </a:fld>
                    <a:endParaRPr lang="ja-JP" altLang="en-US"/>
                  </a:p>
                </c:rich>
              </c:tx>
              <c:showLegendKey val="0"/>
              <c:showVal val="1"/>
              <c:showCatName val="0"/>
              <c:showSerName val="0"/>
              <c:showPercent val="0"/>
              <c:showBubbleSize val="0"/>
              <c:extLst>
                <c:ext xmlns:c15="http://schemas.microsoft.com/office/drawing/2012/chart" uri="{CE6537A1-D6FC-4f65-9D91-7224C49458BB}">
                  <c15:dlblFieldTable>
                    <c15:dlblFTEntry>
                      <c15:txfldGUID>{32475C9E-7C9A-4E4E-8312-F3766D1E1D5B}</c15:txfldGUID>
                      <c15:f>'Table2-3'!$Y$5</c15:f>
                      <c15:dlblFieldTableCache>
                        <c:ptCount val="1"/>
                        <c:pt idx="0">
                          <c:v>19:21</c:v>
                        </c:pt>
                      </c15:dlblFieldTableCache>
                    </c15:dlblFTEntry>
                  </c15:dlblFieldTable>
                  <c15:showDataLabelsRange val="0"/>
                </c:ext>
                <c:ext xmlns:c16="http://schemas.microsoft.com/office/drawing/2014/chart" uri="{C3380CC4-5D6E-409C-BE32-E72D297353CC}">
                  <c16:uniqueId val="{0000000C-35F7-4C4A-A65A-25519A1856C3}"/>
                </c:ext>
              </c:extLst>
            </c:dLbl>
            <c:dLbl>
              <c:idx val="3"/>
              <c:tx>
                <c:rich>
                  <a:bodyPr/>
                  <a:lstStyle/>
                  <a:p>
                    <a:fld id="{D50906F0-0677-4E99-8B21-1D5E7BE0B10C}" type="CELLREF">
                      <a:rPr lang="en-US" altLang="ja-JP"/>
                      <a:pPr/>
                      <a:t>[CELLREF]</a:t>
                    </a:fld>
                    <a:endParaRPr lang="ja-JP" altLang="en-US"/>
                  </a:p>
                </c:rich>
              </c:tx>
              <c:showLegendKey val="0"/>
              <c:showVal val="1"/>
              <c:showCatName val="0"/>
              <c:showSerName val="0"/>
              <c:showPercent val="0"/>
              <c:showBubbleSize val="0"/>
              <c:extLst>
                <c:ext xmlns:c15="http://schemas.microsoft.com/office/drawing/2012/chart" uri="{CE6537A1-D6FC-4f65-9D91-7224C49458BB}">
                  <c15:dlblFieldTable>
                    <c15:dlblFTEntry>
                      <c15:txfldGUID>{D50906F0-0677-4E99-8B21-1D5E7BE0B10C}</c15:txfldGUID>
                      <c15:f>'Table2-3'!$Y$6</c15:f>
                      <c15:dlblFieldTableCache>
                        <c:ptCount val="1"/>
                        <c:pt idx="0">
                          <c:v>23:04</c:v>
                        </c:pt>
                      </c15:dlblFieldTableCache>
                    </c15:dlblFTEntry>
                  </c15:dlblFieldTable>
                  <c15:showDataLabelsRange val="0"/>
                </c:ext>
                <c:ext xmlns:c16="http://schemas.microsoft.com/office/drawing/2014/chart" uri="{C3380CC4-5D6E-409C-BE32-E72D297353CC}">
                  <c16:uniqueId val="{0000000D-35F7-4C4A-A65A-25519A1856C3}"/>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'Table2-3'!$A$3:$A$6</c:f>
              <c:strCache>
                <c:ptCount val="4"/>
                <c:pt idx="0">
                  <c:v>waking up</c:v>
                </c:pt>
                <c:pt idx="1">
                  <c:v>leaving for work</c:v>
                </c:pt>
                <c:pt idx="2">
                  <c:v>returning home from work</c:v>
                </c:pt>
                <c:pt idx="3">
                  <c:v>going to bed</c:v>
                </c:pt>
              </c:strCache>
            </c:strRef>
          </c:cat>
          <c:val>
            <c:numRef>
              <c:f>'Table2-3'!$N$3:$N$6</c:f>
              <c:numCache>
                <c:formatCode>General</c:formatCode>
                <c:ptCount val="4"/>
                <c:pt idx="0">
                  <c:v>6.6297883999999998</c:v>
                </c:pt>
                <c:pt idx="1">
                  <c:v>8.0293550000000007</c:v>
                </c:pt>
                <c:pt idx="2">
                  <c:v>19.357569000000002</c:v>
                </c:pt>
                <c:pt idx="3">
                  <c:v>23.059778999999999</c:v>
                </c:pt>
              </c:numCache>
            </c:numRef>
          </c:val>
          <c:extLst>
            <c:ext xmlns:c16="http://schemas.microsoft.com/office/drawing/2014/chart" uri="{C3380CC4-5D6E-409C-BE32-E72D297353CC}">
              <c16:uniqueId val="{0000000E-35F7-4C4A-A65A-25519A1856C3}"/>
            </c:ext>
          </c:extLst>
        </c:ser>
        <c:ser>
          <c:idx val="3"/>
          <c:order val="3"/>
          <c:tx>
            <c:strRef>
              <c:f>'Table2-3'!$Y$1</c:f>
              <c:strCache>
                <c:ptCount val="1"/>
                <c:pt idx="0">
                  <c:v>J-women</c:v>
                </c:pt>
              </c:strCache>
            </c:strRef>
          </c:tx>
          <c:spPr>
            <a:solidFill>
              <a:schemeClr val="accent4"/>
            </a:solidFill>
            <a:ln>
              <a:noFill/>
            </a:ln>
            <a:effectLst/>
          </c:spPr>
          <c:invertIfNegative val="0"/>
          <c:dLbls>
            <c:dLbl>
              <c:idx val="0"/>
              <c:tx>
                <c:rich>
                  <a:bodyPr/>
                  <a:lstStyle/>
                  <a:p>
                    <a:fld id="{C0409818-34E7-44AB-8ACA-1DCF18DB7167}" type="CELLREF">
                      <a:rPr lang="en-US" altLang="ja-JP"/>
                      <a:pPr/>
                      <a:t>[CELLREF]</a:t>
                    </a:fld>
                    <a:endParaRPr lang="ja-JP" altLang="en-US"/>
                  </a:p>
                </c:rich>
              </c:tx>
              <c:showLegendKey val="0"/>
              <c:showVal val="1"/>
              <c:showCatName val="0"/>
              <c:showSerName val="0"/>
              <c:showPercent val="0"/>
              <c:showBubbleSize val="0"/>
              <c:extLst>
                <c:ext xmlns:c15="http://schemas.microsoft.com/office/drawing/2012/chart" uri="{CE6537A1-D6FC-4f65-9D91-7224C49458BB}">
                  <c15:dlblFieldTable>
                    <c15:dlblFTEntry>
                      <c15:txfldGUID>{C0409818-34E7-44AB-8ACA-1DCF18DB7167}</c15:txfldGUID>
                      <c15:f>'Table2-3'!$Z$3</c15:f>
                      <c15:dlblFieldTableCache>
                        <c:ptCount val="1"/>
                        <c:pt idx="0">
                          <c:v>6:20</c:v>
                        </c:pt>
                      </c15:dlblFieldTableCache>
                    </c15:dlblFTEntry>
                  </c15:dlblFieldTable>
                  <c15:showDataLabelsRange val="0"/>
                </c:ext>
                <c:ext xmlns:c16="http://schemas.microsoft.com/office/drawing/2014/chart" uri="{C3380CC4-5D6E-409C-BE32-E72D297353CC}">
                  <c16:uniqueId val="{0000000F-35F7-4C4A-A65A-25519A1856C3}"/>
                </c:ext>
              </c:extLst>
            </c:dLbl>
            <c:dLbl>
              <c:idx val="1"/>
              <c:tx>
                <c:rich>
                  <a:bodyPr/>
                  <a:lstStyle/>
                  <a:p>
                    <a:r>
                      <a:rPr lang="en-US" altLang="ja-JP"/>
                      <a:t>9:00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35F7-4C4A-A65A-25519A1856C3}"/>
                </c:ext>
              </c:extLst>
            </c:dLbl>
            <c:dLbl>
              <c:idx val="2"/>
              <c:tx>
                <c:rich>
                  <a:bodyPr/>
                  <a:lstStyle/>
                  <a:p>
                    <a:fld id="{A5A3D15A-D662-451E-9609-8C7DA7E60786}" type="CELLREF">
                      <a:rPr lang="en-US" altLang="ja-JP"/>
                      <a:pPr/>
                      <a:t>[CELLREF]</a:t>
                    </a:fld>
                    <a:endParaRPr lang="ja-JP" altLang="en-US"/>
                  </a:p>
                </c:rich>
              </c:tx>
              <c:showLegendKey val="0"/>
              <c:showVal val="1"/>
              <c:showCatName val="0"/>
              <c:showSerName val="0"/>
              <c:showPercent val="0"/>
              <c:showBubbleSize val="0"/>
              <c:extLst>
                <c:ext xmlns:c15="http://schemas.microsoft.com/office/drawing/2012/chart" uri="{CE6537A1-D6FC-4f65-9D91-7224C49458BB}">
                  <c15:dlblFieldTable>
                    <c15:dlblFTEntry>
                      <c15:txfldGUID>{A5A3D15A-D662-451E-9609-8C7DA7E60786}</c15:txfldGUID>
                      <c15:f>'Table2-3'!$Z$5</c15:f>
                      <c15:dlblFieldTableCache>
                        <c:ptCount val="1"/>
                        <c:pt idx="0">
                          <c:v>17:17</c:v>
                        </c:pt>
                      </c15:dlblFieldTableCache>
                    </c15:dlblFTEntry>
                  </c15:dlblFieldTable>
                  <c15:showDataLabelsRange val="0"/>
                </c:ext>
                <c:ext xmlns:c16="http://schemas.microsoft.com/office/drawing/2014/chart" uri="{C3380CC4-5D6E-409C-BE32-E72D297353CC}">
                  <c16:uniqueId val="{00000011-35F7-4C4A-A65A-25519A1856C3}"/>
                </c:ext>
              </c:extLst>
            </c:dLbl>
            <c:dLbl>
              <c:idx val="3"/>
              <c:tx>
                <c:rich>
                  <a:bodyPr/>
                  <a:lstStyle/>
                  <a:p>
                    <a:fld id="{91847435-FB65-477C-A476-FB9A74AC187B}" type="CELLREF">
                      <a:rPr lang="en-US" altLang="ja-JP"/>
                      <a:pPr/>
                      <a:t>[CELLREF]</a:t>
                    </a:fld>
                    <a:endParaRPr lang="ja-JP" altLang="en-US"/>
                  </a:p>
                </c:rich>
              </c:tx>
              <c:showLegendKey val="0"/>
              <c:showVal val="1"/>
              <c:showCatName val="0"/>
              <c:showSerName val="0"/>
              <c:showPercent val="0"/>
              <c:showBubbleSize val="0"/>
              <c:extLst>
                <c:ext xmlns:c15="http://schemas.microsoft.com/office/drawing/2012/chart" uri="{CE6537A1-D6FC-4f65-9D91-7224C49458BB}">
                  <c15:dlblFieldTable>
                    <c15:dlblFTEntry>
                      <c15:txfldGUID>{91847435-FB65-477C-A476-FB9A74AC187B}</c15:txfldGUID>
                      <c15:f>'Table2-3'!$Z$6</c15:f>
                      <c15:dlblFieldTableCache>
                        <c:ptCount val="1"/>
                        <c:pt idx="0">
                          <c:v>23:10</c:v>
                        </c:pt>
                      </c15:dlblFieldTableCache>
                    </c15:dlblFTEntry>
                  </c15:dlblFieldTable>
                  <c15:showDataLabelsRange val="0"/>
                </c:ext>
                <c:ext xmlns:c16="http://schemas.microsoft.com/office/drawing/2014/chart" uri="{C3380CC4-5D6E-409C-BE32-E72D297353CC}">
                  <c16:uniqueId val="{00000012-35F7-4C4A-A65A-25519A1856C3}"/>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'Table2-3'!$A$3:$A$6</c:f>
              <c:strCache>
                <c:ptCount val="4"/>
                <c:pt idx="0">
                  <c:v>waking up</c:v>
                </c:pt>
                <c:pt idx="1">
                  <c:v>leaving for work</c:v>
                </c:pt>
                <c:pt idx="2">
                  <c:v>returning home from work</c:v>
                </c:pt>
                <c:pt idx="3">
                  <c:v>going to bed</c:v>
                </c:pt>
              </c:strCache>
            </c:strRef>
          </c:cat>
          <c:val>
            <c:numRef>
              <c:f>'Table2-3'!$O$3:$O$6</c:f>
              <c:numCache>
                <c:formatCode>General</c:formatCode>
                <c:ptCount val="4"/>
                <c:pt idx="0">
                  <c:v>6.3383817000000002</c:v>
                </c:pt>
                <c:pt idx="1">
                  <c:v>8.9917649999999991</c:v>
                </c:pt>
                <c:pt idx="2">
                  <c:v>17.27882</c:v>
                </c:pt>
                <c:pt idx="3">
                  <c:v>23.168303999999999</c:v>
                </c:pt>
              </c:numCache>
            </c:numRef>
          </c:val>
          <c:extLst>
            <c:ext xmlns:c16="http://schemas.microsoft.com/office/drawing/2014/chart" uri="{C3380CC4-5D6E-409C-BE32-E72D297353CC}">
              <c16:uniqueId val="{00000013-35F7-4C4A-A65A-25519A1856C3}"/>
            </c:ext>
          </c:extLst>
        </c:ser>
        <c:dLbls>
          <c:showLegendKey val="0"/>
          <c:showVal val="0"/>
          <c:showCatName val="0"/>
          <c:showSerName val="0"/>
          <c:showPercent val="0"/>
          <c:showBubbleSize val="0"/>
        </c:dLbls>
        <c:gapWidth val="219"/>
        <c:overlap val="-27"/>
        <c:axId val="703876336"/>
        <c:axId val="703873384"/>
      </c:barChart>
      <c:catAx>
        <c:axId val="70387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703873384"/>
        <c:crosses val="autoZero"/>
        <c:auto val="1"/>
        <c:lblAlgn val="ctr"/>
        <c:lblOffset val="100"/>
        <c:noMultiLvlLbl val="0"/>
      </c:catAx>
      <c:valAx>
        <c:axId val="703873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7038763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altLang="ja-JP" sz="2400" b="0" i="0" u="none" strike="noStrike" kern="1200" spc="0" baseline="0">
                <a:solidFill>
                  <a:schemeClr val="tx1">
                    <a:lumMod val="65000"/>
                    <a:lumOff val="35000"/>
                  </a:schemeClr>
                </a:solidFill>
                <a:latin typeface="+mn-lt"/>
                <a:ea typeface="+mn-ea"/>
                <a:cs typeface="+mn-cs"/>
              </a:defRPr>
            </a:pPr>
            <a:r>
              <a:rPr lang="en-US"/>
              <a:t>Four timings of Parent with youngest children age 0-4</a:t>
            </a:r>
            <a:endParaRPr lang="ja-JP"/>
          </a:p>
        </c:rich>
      </c:tx>
      <c:overlay val="0"/>
      <c:spPr>
        <a:noFill/>
        <a:ln>
          <a:noFill/>
        </a:ln>
        <a:effectLst/>
      </c:spPr>
      <c:txPr>
        <a:bodyPr rot="0" spcFirstLastPara="1" vertOverflow="ellipsis" vert="horz" wrap="square" anchor="ctr" anchorCtr="1"/>
        <a:lstStyle/>
        <a:p>
          <a:pPr>
            <a:defRPr altLang="ja-JP" sz="2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'Table2-3'!$V$1</c:f>
              <c:strCache>
                <c:ptCount val="1"/>
                <c:pt idx="0">
                  <c:v>A-men</c:v>
                </c:pt>
              </c:strCache>
            </c:strRef>
          </c:tx>
          <c:spPr>
            <a:solidFill>
              <a:schemeClr val="accent1"/>
            </a:solidFill>
            <a:ln>
              <a:noFill/>
            </a:ln>
            <a:effectLst/>
          </c:spPr>
          <c:invertIfNegative val="0"/>
          <c:dLbls>
            <c:dLbl>
              <c:idx val="0"/>
              <c:tx>
                <c:rich>
                  <a:bodyPr/>
                  <a:lstStyle/>
                  <a:p>
                    <a:fld id="{42A916B9-2456-401D-9E11-3AC6B52E8D08}" type="CELLREF">
                      <a:rPr lang="en-US" altLang="ja-JP"/>
                      <a:pPr/>
                      <a:t>[CELLREF]</a:t>
                    </a:fld>
                    <a:endParaRPr lang="ja-JP" altLang="en-US"/>
                  </a:p>
                </c:rich>
              </c:tx>
              <c:showLegendKey val="0"/>
              <c:showVal val="1"/>
              <c:showCatName val="0"/>
              <c:showSerName val="0"/>
              <c:showPercent val="0"/>
              <c:showBubbleSize val="0"/>
              <c:extLst>
                <c:ext xmlns:c15="http://schemas.microsoft.com/office/drawing/2012/chart" uri="{CE6537A1-D6FC-4f65-9D91-7224C49458BB}">
                  <c15:dlblFieldTable>
                    <c15:dlblFTEntry>
                      <c15:txfldGUID>{42A916B9-2456-401D-9E11-3AC6B52E8D08}</c15:txfldGUID>
                      <c15:f>'Table2-3'!$V$3</c15:f>
                      <c15:dlblFieldTableCache>
                        <c:ptCount val="1"/>
                        <c:pt idx="0">
                          <c:v>7:05</c:v>
                        </c:pt>
                      </c15:dlblFieldTableCache>
                    </c15:dlblFTEntry>
                  </c15:dlblFieldTable>
                  <c15:showDataLabelsRange val="0"/>
                </c:ext>
                <c:ext xmlns:c16="http://schemas.microsoft.com/office/drawing/2014/chart" uri="{C3380CC4-5D6E-409C-BE32-E72D297353CC}">
                  <c16:uniqueId val="{00000000-B520-43F8-AF87-1C3F6E873AD5}"/>
                </c:ext>
              </c:extLst>
            </c:dLbl>
            <c:dLbl>
              <c:idx val="1"/>
              <c:tx>
                <c:rich>
                  <a:bodyPr/>
                  <a:lstStyle/>
                  <a:p>
                    <a:fld id="{13F1A4D7-C464-4F18-9191-7431E8B867FA}" type="CELLREF">
                      <a:rPr lang="en-US" altLang="ja-JP"/>
                      <a:pPr/>
                      <a:t>[CELLREF]</a:t>
                    </a:fld>
                    <a:endParaRPr lang="ja-JP" altLang="en-US"/>
                  </a:p>
                </c:rich>
              </c:tx>
              <c:showLegendKey val="0"/>
              <c:showVal val="1"/>
              <c:showCatName val="0"/>
              <c:showSerName val="0"/>
              <c:showPercent val="0"/>
              <c:showBubbleSize val="0"/>
              <c:extLst>
                <c:ext xmlns:c15="http://schemas.microsoft.com/office/drawing/2012/chart" uri="{CE6537A1-D6FC-4f65-9D91-7224C49458BB}">
                  <c15:dlblFieldTable>
                    <c15:dlblFTEntry>
                      <c15:txfldGUID>{13F1A4D7-C464-4F18-9191-7431E8B867FA}</c15:txfldGUID>
                      <c15:f>'Table2-3'!$V$4</c15:f>
                      <c15:dlblFieldTableCache>
                        <c:ptCount val="1"/>
                        <c:pt idx="0">
                          <c:v>8:06</c:v>
                        </c:pt>
                      </c15:dlblFieldTableCache>
                    </c15:dlblFTEntry>
                  </c15:dlblFieldTable>
                  <c15:showDataLabelsRange val="0"/>
                </c:ext>
                <c:ext xmlns:c16="http://schemas.microsoft.com/office/drawing/2014/chart" uri="{C3380CC4-5D6E-409C-BE32-E72D297353CC}">
                  <c16:uniqueId val="{00000001-B520-43F8-AF87-1C3F6E873AD5}"/>
                </c:ext>
              </c:extLst>
            </c:dLbl>
            <c:dLbl>
              <c:idx val="2"/>
              <c:tx>
                <c:rich>
                  <a:bodyPr/>
                  <a:lstStyle/>
                  <a:p>
                    <a:fld id="{6CE32617-E4F7-4EC9-BCD9-FF73A3BB962F}" type="CELLREF">
                      <a:rPr lang="en-US" altLang="ja-JP"/>
                      <a:pPr/>
                      <a:t>[CELLREF]</a:t>
                    </a:fld>
                    <a:endParaRPr lang="ja-JP" altLang="en-US"/>
                  </a:p>
                </c:rich>
              </c:tx>
              <c:showLegendKey val="0"/>
              <c:showVal val="1"/>
              <c:showCatName val="0"/>
              <c:showSerName val="0"/>
              <c:showPercent val="0"/>
              <c:showBubbleSize val="0"/>
              <c:extLst>
                <c:ext xmlns:c15="http://schemas.microsoft.com/office/drawing/2012/chart" uri="{CE6537A1-D6FC-4f65-9D91-7224C49458BB}">
                  <c15:dlblFieldTable>
                    <c15:dlblFTEntry>
                      <c15:txfldGUID>{6CE32617-E4F7-4EC9-BCD9-FF73A3BB962F}</c15:txfldGUID>
                      <c15:f>'Table2-3'!$V$5</c15:f>
                      <c15:dlblFieldTableCache>
                        <c:ptCount val="1"/>
                        <c:pt idx="0">
                          <c:v>18:05</c:v>
                        </c:pt>
                      </c15:dlblFieldTableCache>
                    </c15:dlblFTEntry>
                  </c15:dlblFieldTable>
                  <c15:showDataLabelsRange val="0"/>
                </c:ext>
                <c:ext xmlns:c16="http://schemas.microsoft.com/office/drawing/2014/chart" uri="{C3380CC4-5D6E-409C-BE32-E72D297353CC}">
                  <c16:uniqueId val="{00000002-B520-43F8-AF87-1C3F6E873AD5}"/>
                </c:ext>
              </c:extLst>
            </c:dLbl>
            <c:dLbl>
              <c:idx val="3"/>
              <c:tx>
                <c:rich>
                  <a:bodyPr/>
                  <a:lstStyle/>
                  <a:p>
                    <a:fld id="{898D92A9-15D9-4EB3-93FD-B4858CEDC377}" type="CELLREF">
                      <a:rPr lang="en-US" altLang="ja-JP"/>
                      <a:pPr/>
                      <a:t>[CELLREF]</a:t>
                    </a:fld>
                    <a:endParaRPr lang="ja-JP" altLang="en-US"/>
                  </a:p>
                </c:rich>
              </c:tx>
              <c:showLegendKey val="0"/>
              <c:showVal val="1"/>
              <c:showCatName val="0"/>
              <c:showSerName val="0"/>
              <c:showPercent val="0"/>
              <c:showBubbleSize val="0"/>
              <c:extLst>
                <c:ext xmlns:c15="http://schemas.microsoft.com/office/drawing/2012/chart" uri="{CE6537A1-D6FC-4f65-9D91-7224C49458BB}">
                  <c15:dlblFieldTable>
                    <c15:dlblFTEntry>
                      <c15:txfldGUID>{898D92A9-15D9-4EB3-93FD-B4858CEDC377}</c15:txfldGUID>
                      <c15:f>'Table2-3'!$V$6</c15:f>
                      <c15:dlblFieldTableCache>
                        <c:ptCount val="1"/>
                        <c:pt idx="0">
                          <c:v>22:32</c:v>
                        </c:pt>
                      </c15:dlblFieldTableCache>
                    </c15:dlblFTEntry>
                  </c15:dlblFieldTable>
                  <c15:showDataLabelsRange val="0"/>
                </c:ext>
                <c:ext xmlns:c16="http://schemas.microsoft.com/office/drawing/2014/chart" uri="{C3380CC4-5D6E-409C-BE32-E72D297353CC}">
                  <c16:uniqueId val="{00000003-B520-43F8-AF87-1C3F6E873AD5}"/>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'Table2-3'!$A$3:$A$6</c:f>
              <c:strCache>
                <c:ptCount val="4"/>
                <c:pt idx="0">
                  <c:v>waking up</c:v>
                </c:pt>
                <c:pt idx="1">
                  <c:v>leaving for work</c:v>
                </c:pt>
                <c:pt idx="2">
                  <c:v>returning home from work</c:v>
                </c:pt>
                <c:pt idx="3">
                  <c:v>going to bed</c:v>
                </c:pt>
              </c:strCache>
            </c:strRef>
          </c:cat>
          <c:val>
            <c:numRef>
              <c:f>'Table2-3'!$H$3:$H$6</c:f>
              <c:numCache>
                <c:formatCode>General</c:formatCode>
                <c:ptCount val="4"/>
                <c:pt idx="0">
                  <c:v>7.0879298000000004</c:v>
                </c:pt>
                <c:pt idx="1">
                  <c:v>8.0973012000000004</c:v>
                </c:pt>
                <c:pt idx="2">
                  <c:v>18.079281999999999</c:v>
                </c:pt>
                <c:pt idx="3">
                  <c:v>22.526440000000001</c:v>
                </c:pt>
              </c:numCache>
            </c:numRef>
          </c:val>
          <c:extLst>
            <c:ext xmlns:c16="http://schemas.microsoft.com/office/drawing/2014/chart" uri="{C3380CC4-5D6E-409C-BE32-E72D297353CC}">
              <c16:uniqueId val="{00000004-B520-43F8-AF87-1C3F6E873AD5}"/>
            </c:ext>
          </c:extLst>
        </c:ser>
        <c:ser>
          <c:idx val="1"/>
          <c:order val="1"/>
          <c:tx>
            <c:strRef>
              <c:f>'Table2-3'!$W$1</c:f>
              <c:strCache>
                <c:ptCount val="1"/>
                <c:pt idx="0">
                  <c:v>A-women</c:v>
                </c:pt>
              </c:strCache>
            </c:strRef>
          </c:tx>
          <c:spPr>
            <a:solidFill>
              <a:schemeClr val="accent2"/>
            </a:solidFill>
            <a:ln>
              <a:noFill/>
            </a:ln>
            <a:effectLst/>
          </c:spPr>
          <c:invertIfNegative val="0"/>
          <c:dLbls>
            <c:dLbl>
              <c:idx val="0"/>
              <c:tx>
                <c:rich>
                  <a:bodyPr/>
                  <a:lstStyle/>
                  <a:p>
                    <a:fld id="{3E64666D-A033-4AF2-A3BF-052CABE11F9E}" type="CELLREF">
                      <a:rPr lang="en-US" altLang="ja-JP"/>
                      <a:pPr/>
                      <a:t>[CELLREF]</a:t>
                    </a:fld>
                    <a:endParaRPr lang="ja-JP" altLang="en-US"/>
                  </a:p>
                </c:rich>
              </c:tx>
              <c:showLegendKey val="0"/>
              <c:showVal val="1"/>
              <c:showCatName val="0"/>
              <c:showSerName val="0"/>
              <c:showPercent val="0"/>
              <c:showBubbleSize val="0"/>
              <c:extLst>
                <c:ext xmlns:c15="http://schemas.microsoft.com/office/drawing/2012/chart" uri="{CE6537A1-D6FC-4f65-9D91-7224C49458BB}">
                  <c15:dlblFieldTable>
                    <c15:dlblFTEntry>
                      <c15:txfldGUID>{3E64666D-A033-4AF2-A3BF-052CABE11F9E}</c15:txfldGUID>
                      <c15:f>'Table2-3'!$W$3</c15:f>
                      <c15:dlblFieldTableCache>
                        <c:ptCount val="1"/>
                        <c:pt idx="0">
                          <c:v>7:16</c:v>
                        </c:pt>
                      </c15:dlblFieldTableCache>
                    </c15:dlblFTEntry>
                  </c15:dlblFieldTable>
                  <c15:showDataLabelsRange val="0"/>
                </c:ext>
                <c:ext xmlns:c16="http://schemas.microsoft.com/office/drawing/2014/chart" uri="{C3380CC4-5D6E-409C-BE32-E72D297353CC}">
                  <c16:uniqueId val="{00000005-B520-43F8-AF87-1C3F6E873AD5}"/>
                </c:ext>
              </c:extLst>
            </c:dLbl>
            <c:dLbl>
              <c:idx val="1"/>
              <c:tx>
                <c:rich>
                  <a:bodyPr/>
                  <a:lstStyle/>
                  <a:p>
                    <a:fld id="{E1660E70-D352-4CD7-8ED2-4E7CD4585A9A}" type="CELLREF">
                      <a:rPr lang="en-US" altLang="ja-JP"/>
                      <a:pPr/>
                      <a:t>[CELLREF]</a:t>
                    </a:fld>
                    <a:endParaRPr lang="ja-JP" altLang="en-US"/>
                  </a:p>
                </c:rich>
              </c:tx>
              <c:showLegendKey val="0"/>
              <c:showVal val="1"/>
              <c:showCatName val="0"/>
              <c:showSerName val="0"/>
              <c:showPercent val="0"/>
              <c:showBubbleSize val="0"/>
              <c:extLst>
                <c:ext xmlns:c15="http://schemas.microsoft.com/office/drawing/2012/chart" uri="{CE6537A1-D6FC-4f65-9D91-7224C49458BB}">
                  <c15:dlblFieldTable>
                    <c15:dlblFTEntry>
                      <c15:txfldGUID>{E1660E70-D352-4CD7-8ED2-4E7CD4585A9A}</c15:txfldGUID>
                      <c15:f>'Table2-3'!$W$4</c15:f>
                      <c15:dlblFieldTableCache>
                        <c:ptCount val="1"/>
                        <c:pt idx="0">
                          <c:v>8:57</c:v>
                        </c:pt>
                      </c15:dlblFieldTableCache>
                    </c15:dlblFTEntry>
                  </c15:dlblFieldTable>
                  <c15:showDataLabelsRange val="0"/>
                </c:ext>
                <c:ext xmlns:c16="http://schemas.microsoft.com/office/drawing/2014/chart" uri="{C3380CC4-5D6E-409C-BE32-E72D297353CC}">
                  <c16:uniqueId val="{00000006-B520-43F8-AF87-1C3F6E873AD5}"/>
                </c:ext>
              </c:extLst>
            </c:dLbl>
            <c:dLbl>
              <c:idx val="2"/>
              <c:tx>
                <c:rich>
                  <a:bodyPr/>
                  <a:lstStyle/>
                  <a:p>
                    <a:fld id="{8AAD516B-5D46-42A6-93D9-4FD1242EA0A5}" type="CELLREF">
                      <a:rPr lang="en-US" altLang="ja-JP"/>
                      <a:pPr/>
                      <a:t>[CELLREF]</a:t>
                    </a:fld>
                    <a:endParaRPr lang="ja-JP" altLang="en-US"/>
                  </a:p>
                </c:rich>
              </c:tx>
              <c:showLegendKey val="0"/>
              <c:showVal val="1"/>
              <c:showCatName val="0"/>
              <c:showSerName val="0"/>
              <c:showPercent val="0"/>
              <c:showBubbleSize val="0"/>
              <c:extLst>
                <c:ext xmlns:c15="http://schemas.microsoft.com/office/drawing/2012/chart" uri="{CE6537A1-D6FC-4f65-9D91-7224C49458BB}">
                  <c15:dlblFieldTable>
                    <c15:dlblFTEntry>
                      <c15:txfldGUID>{8AAD516B-5D46-42A6-93D9-4FD1242EA0A5}</c15:txfldGUID>
                      <c15:f>'Table2-3'!$W$5</c15:f>
                      <c15:dlblFieldTableCache>
                        <c:ptCount val="1"/>
                        <c:pt idx="0">
                          <c:v>17:49</c:v>
                        </c:pt>
                      </c15:dlblFieldTableCache>
                    </c15:dlblFTEntry>
                  </c15:dlblFieldTable>
                  <c15:showDataLabelsRange val="0"/>
                </c:ext>
                <c:ext xmlns:c16="http://schemas.microsoft.com/office/drawing/2014/chart" uri="{C3380CC4-5D6E-409C-BE32-E72D297353CC}">
                  <c16:uniqueId val="{00000007-B520-43F8-AF87-1C3F6E873AD5}"/>
                </c:ext>
              </c:extLst>
            </c:dLbl>
            <c:dLbl>
              <c:idx val="3"/>
              <c:tx>
                <c:rich>
                  <a:bodyPr/>
                  <a:lstStyle/>
                  <a:p>
                    <a:fld id="{41F3F599-68E1-442C-AEBA-CEBA2E8E1BE0}" type="CELLREF">
                      <a:rPr lang="en-US" altLang="ja-JP"/>
                      <a:pPr/>
                      <a:t>[CELLREF]</a:t>
                    </a:fld>
                    <a:endParaRPr lang="ja-JP" altLang="en-US"/>
                  </a:p>
                </c:rich>
              </c:tx>
              <c:showLegendKey val="0"/>
              <c:showVal val="1"/>
              <c:showCatName val="0"/>
              <c:showSerName val="0"/>
              <c:showPercent val="0"/>
              <c:showBubbleSize val="0"/>
              <c:extLst>
                <c:ext xmlns:c15="http://schemas.microsoft.com/office/drawing/2012/chart" uri="{CE6537A1-D6FC-4f65-9D91-7224C49458BB}">
                  <c15:dlblFieldTable>
                    <c15:dlblFTEntry>
                      <c15:txfldGUID>{41F3F599-68E1-442C-AEBA-CEBA2E8E1BE0}</c15:txfldGUID>
                      <c15:f>'Table2-3'!$W$6</c15:f>
                      <c15:dlblFieldTableCache>
                        <c:ptCount val="1"/>
                        <c:pt idx="0">
                          <c:v>22:30</c:v>
                        </c:pt>
                      </c15:dlblFieldTableCache>
                    </c15:dlblFTEntry>
                  </c15:dlblFieldTable>
                  <c15:showDataLabelsRange val="0"/>
                </c:ext>
                <c:ext xmlns:c16="http://schemas.microsoft.com/office/drawing/2014/chart" uri="{C3380CC4-5D6E-409C-BE32-E72D297353CC}">
                  <c16:uniqueId val="{00000008-B520-43F8-AF87-1C3F6E873AD5}"/>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'Table2-3'!$A$3:$A$6</c:f>
              <c:strCache>
                <c:ptCount val="4"/>
                <c:pt idx="0">
                  <c:v>waking up</c:v>
                </c:pt>
                <c:pt idx="1">
                  <c:v>leaving for work</c:v>
                </c:pt>
                <c:pt idx="2">
                  <c:v>returning home from work</c:v>
                </c:pt>
                <c:pt idx="3">
                  <c:v>going to bed</c:v>
                </c:pt>
              </c:strCache>
            </c:strRef>
          </c:cat>
          <c:val>
            <c:numRef>
              <c:f>'Table2-3'!$I$3:$I$6</c:f>
              <c:numCache>
                <c:formatCode>General</c:formatCode>
                <c:ptCount val="4"/>
                <c:pt idx="0">
                  <c:v>7.2684473000000001</c:v>
                </c:pt>
                <c:pt idx="1">
                  <c:v>8.9579897000000006</c:v>
                </c:pt>
                <c:pt idx="2">
                  <c:v>17.810981000000002</c:v>
                </c:pt>
                <c:pt idx="3">
                  <c:v>22.507256000000002</c:v>
                </c:pt>
              </c:numCache>
            </c:numRef>
          </c:val>
          <c:extLst>
            <c:ext xmlns:c16="http://schemas.microsoft.com/office/drawing/2014/chart" uri="{C3380CC4-5D6E-409C-BE32-E72D297353CC}">
              <c16:uniqueId val="{00000009-B520-43F8-AF87-1C3F6E873AD5}"/>
            </c:ext>
          </c:extLst>
        </c:ser>
        <c:ser>
          <c:idx val="2"/>
          <c:order val="2"/>
          <c:tx>
            <c:strRef>
              <c:f>'Table2-3'!$X$1</c:f>
              <c:strCache>
                <c:ptCount val="1"/>
                <c:pt idx="0">
                  <c:v>J-men</c:v>
                </c:pt>
              </c:strCache>
            </c:strRef>
          </c:tx>
          <c:spPr>
            <a:solidFill>
              <a:schemeClr val="accent3"/>
            </a:solidFill>
            <a:ln>
              <a:noFill/>
            </a:ln>
            <a:effectLst/>
          </c:spPr>
          <c:invertIfNegative val="0"/>
          <c:dLbls>
            <c:dLbl>
              <c:idx val="0"/>
              <c:tx>
                <c:rich>
                  <a:bodyPr/>
                  <a:lstStyle/>
                  <a:p>
                    <a:fld id="{84D58AA8-DAA4-4326-B06F-FDFFE0145B65}" type="CELLREF">
                      <a:rPr lang="en-US" altLang="ja-JP"/>
                      <a:pPr/>
                      <a:t>[CELLREF]</a:t>
                    </a:fld>
                    <a:endParaRPr lang="ja-JP" altLang="en-US"/>
                  </a:p>
                </c:rich>
              </c:tx>
              <c:showLegendKey val="0"/>
              <c:showVal val="1"/>
              <c:showCatName val="0"/>
              <c:showSerName val="0"/>
              <c:showPercent val="0"/>
              <c:showBubbleSize val="0"/>
              <c:extLst>
                <c:ext xmlns:c15="http://schemas.microsoft.com/office/drawing/2012/chart" uri="{CE6537A1-D6FC-4f65-9D91-7224C49458BB}">
                  <c15:dlblFieldTable>
                    <c15:dlblFTEntry>
                      <c15:txfldGUID>{84D58AA8-DAA4-4326-B06F-FDFFE0145B65}</c15:txfldGUID>
                      <c15:f>'Table2-3'!$AA$3</c15:f>
                      <c15:dlblFieldTableCache>
                        <c:ptCount val="1"/>
                        <c:pt idx="0">
                          <c:v>6:56</c:v>
                        </c:pt>
                      </c15:dlblFieldTableCache>
                    </c15:dlblFTEntry>
                  </c15:dlblFieldTable>
                  <c15:showDataLabelsRange val="0"/>
                </c:ext>
                <c:ext xmlns:c16="http://schemas.microsoft.com/office/drawing/2014/chart" uri="{C3380CC4-5D6E-409C-BE32-E72D297353CC}">
                  <c16:uniqueId val="{0000000A-B520-43F8-AF87-1C3F6E873AD5}"/>
                </c:ext>
              </c:extLst>
            </c:dLbl>
            <c:dLbl>
              <c:idx val="1"/>
              <c:tx>
                <c:rich>
                  <a:bodyPr/>
                  <a:lstStyle/>
                  <a:p>
                    <a:fld id="{9094001E-6DA9-43A8-A0EE-B55B533407EC}" type="CELLREF">
                      <a:rPr lang="en-US" altLang="ja-JP"/>
                      <a:pPr/>
                      <a:t>[CELLREF]</a:t>
                    </a:fld>
                    <a:endParaRPr lang="ja-JP" altLang="en-US"/>
                  </a:p>
                </c:rich>
              </c:tx>
              <c:showLegendKey val="0"/>
              <c:showVal val="1"/>
              <c:showCatName val="0"/>
              <c:showSerName val="0"/>
              <c:showPercent val="0"/>
              <c:showBubbleSize val="0"/>
              <c:extLst>
                <c:ext xmlns:c15="http://schemas.microsoft.com/office/drawing/2012/chart" uri="{CE6537A1-D6FC-4f65-9D91-7224C49458BB}">
                  <c15:dlblFieldTable>
                    <c15:dlblFTEntry>
                      <c15:txfldGUID>{9094001E-6DA9-43A8-A0EE-B55B533407EC}</c15:txfldGUID>
                      <c15:f>'Table2-3'!$AA$4</c15:f>
                      <c15:dlblFieldTableCache>
                        <c:ptCount val="1"/>
                        <c:pt idx="0">
                          <c:v>8:04</c:v>
                        </c:pt>
                      </c15:dlblFieldTableCache>
                    </c15:dlblFTEntry>
                  </c15:dlblFieldTable>
                  <c15:showDataLabelsRange val="0"/>
                </c:ext>
                <c:ext xmlns:c16="http://schemas.microsoft.com/office/drawing/2014/chart" uri="{C3380CC4-5D6E-409C-BE32-E72D297353CC}">
                  <c16:uniqueId val="{0000000B-B520-43F8-AF87-1C3F6E873AD5}"/>
                </c:ext>
              </c:extLst>
            </c:dLbl>
            <c:dLbl>
              <c:idx val="2"/>
              <c:tx>
                <c:rich>
                  <a:bodyPr/>
                  <a:lstStyle/>
                  <a:p>
                    <a:fld id="{232BBDDC-BC97-4CD0-ADE1-3C4DEECB74D7}" type="CELLREF">
                      <a:rPr lang="en-US" altLang="ja-JP"/>
                      <a:pPr/>
                      <a:t>[CELLREF]</a:t>
                    </a:fld>
                    <a:endParaRPr lang="ja-JP" altLang="en-US"/>
                  </a:p>
                </c:rich>
              </c:tx>
              <c:showLegendKey val="0"/>
              <c:showVal val="1"/>
              <c:showCatName val="0"/>
              <c:showSerName val="0"/>
              <c:showPercent val="0"/>
              <c:showBubbleSize val="0"/>
              <c:extLst>
                <c:ext xmlns:c15="http://schemas.microsoft.com/office/drawing/2012/chart" uri="{CE6537A1-D6FC-4f65-9D91-7224C49458BB}">
                  <c15:dlblFieldTable>
                    <c15:dlblFTEntry>
                      <c15:txfldGUID>{232BBDDC-BC97-4CD0-ADE1-3C4DEECB74D7}</c15:txfldGUID>
                      <c15:f>'Table2-3'!$AA$5</c15:f>
                      <c15:dlblFieldTableCache>
                        <c:ptCount val="1"/>
                        <c:pt idx="0">
                          <c:v>20:01</c:v>
                        </c:pt>
                      </c15:dlblFieldTableCache>
                    </c15:dlblFTEntry>
                  </c15:dlblFieldTable>
                  <c15:showDataLabelsRange val="0"/>
                </c:ext>
                <c:ext xmlns:c16="http://schemas.microsoft.com/office/drawing/2014/chart" uri="{C3380CC4-5D6E-409C-BE32-E72D297353CC}">
                  <c16:uniqueId val="{0000000C-B520-43F8-AF87-1C3F6E873AD5}"/>
                </c:ext>
              </c:extLst>
            </c:dLbl>
            <c:dLbl>
              <c:idx val="3"/>
              <c:tx>
                <c:rich>
                  <a:bodyPr/>
                  <a:lstStyle/>
                  <a:p>
                    <a:fld id="{460360A6-8B9E-48C5-ACCE-69395D5DCD7D}" type="CELLREF">
                      <a:rPr lang="en-US" altLang="ja-JP"/>
                      <a:pPr/>
                      <a:t>[CELLREF]</a:t>
                    </a:fld>
                    <a:endParaRPr lang="ja-JP" altLang="en-US"/>
                  </a:p>
                </c:rich>
              </c:tx>
              <c:showLegendKey val="0"/>
              <c:showVal val="1"/>
              <c:showCatName val="0"/>
              <c:showSerName val="0"/>
              <c:showPercent val="0"/>
              <c:showBubbleSize val="0"/>
              <c:extLst>
                <c:ext xmlns:c15="http://schemas.microsoft.com/office/drawing/2012/chart" uri="{CE6537A1-D6FC-4f65-9D91-7224C49458BB}">
                  <c15:dlblFieldTable>
                    <c15:dlblFTEntry>
                      <c15:txfldGUID>{460360A6-8B9E-48C5-ACCE-69395D5DCD7D}</c15:txfldGUID>
                      <c15:f>'Table2-3'!$AA$6</c15:f>
                      <c15:dlblFieldTableCache>
                        <c:ptCount val="1"/>
                        <c:pt idx="0">
                          <c:v>23:39</c:v>
                        </c:pt>
                      </c15:dlblFieldTableCache>
                    </c15:dlblFTEntry>
                  </c15:dlblFieldTable>
                  <c15:showDataLabelsRange val="0"/>
                </c:ext>
                <c:ext xmlns:c16="http://schemas.microsoft.com/office/drawing/2014/chart" uri="{C3380CC4-5D6E-409C-BE32-E72D297353CC}">
                  <c16:uniqueId val="{0000000D-B520-43F8-AF87-1C3F6E873AD5}"/>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'Table2-3'!$A$3:$A$6</c:f>
              <c:strCache>
                <c:ptCount val="4"/>
                <c:pt idx="0">
                  <c:v>waking up</c:v>
                </c:pt>
                <c:pt idx="1">
                  <c:v>leaving for work</c:v>
                </c:pt>
                <c:pt idx="2">
                  <c:v>returning home from work</c:v>
                </c:pt>
                <c:pt idx="3">
                  <c:v>going to bed</c:v>
                </c:pt>
              </c:strCache>
            </c:strRef>
          </c:cat>
          <c:val>
            <c:numRef>
              <c:f>'Table2-3'!$Q$3:$Q$6</c:f>
              <c:numCache>
                <c:formatCode>General</c:formatCode>
                <c:ptCount val="4"/>
                <c:pt idx="0">
                  <c:v>6.9314720999999997</c:v>
                </c:pt>
                <c:pt idx="1">
                  <c:v>8.0657336999999991</c:v>
                </c:pt>
                <c:pt idx="2">
                  <c:v>20.017575000000001</c:v>
                </c:pt>
                <c:pt idx="3">
                  <c:v>23.645071000000002</c:v>
                </c:pt>
              </c:numCache>
            </c:numRef>
          </c:val>
          <c:extLst>
            <c:ext xmlns:c16="http://schemas.microsoft.com/office/drawing/2014/chart" uri="{C3380CC4-5D6E-409C-BE32-E72D297353CC}">
              <c16:uniqueId val="{0000000E-B520-43F8-AF87-1C3F6E873AD5}"/>
            </c:ext>
          </c:extLst>
        </c:ser>
        <c:ser>
          <c:idx val="3"/>
          <c:order val="3"/>
          <c:tx>
            <c:strRef>
              <c:f>'Table2-3'!$Y$1</c:f>
              <c:strCache>
                <c:ptCount val="1"/>
                <c:pt idx="0">
                  <c:v>J-women</c:v>
                </c:pt>
              </c:strCache>
            </c:strRef>
          </c:tx>
          <c:spPr>
            <a:solidFill>
              <a:schemeClr val="accent4"/>
            </a:solidFill>
            <a:ln>
              <a:noFill/>
            </a:ln>
            <a:effectLst/>
          </c:spPr>
          <c:invertIfNegative val="0"/>
          <c:dLbls>
            <c:dLbl>
              <c:idx val="0"/>
              <c:tx>
                <c:rich>
                  <a:bodyPr/>
                  <a:lstStyle/>
                  <a:p>
                    <a:fld id="{4D5B13CA-EECE-4DCB-B437-D101B6F04777}" type="CELLREF">
                      <a:rPr lang="en-US" altLang="ja-JP"/>
                      <a:pPr/>
                      <a:t>[CELLREF]</a:t>
                    </a:fld>
                    <a:endParaRPr lang="ja-JP" altLang="en-US"/>
                  </a:p>
                </c:rich>
              </c:tx>
              <c:showLegendKey val="0"/>
              <c:showVal val="1"/>
              <c:showCatName val="0"/>
              <c:showSerName val="0"/>
              <c:showPercent val="0"/>
              <c:showBubbleSize val="0"/>
              <c:extLst>
                <c:ext xmlns:c15="http://schemas.microsoft.com/office/drawing/2012/chart" uri="{CE6537A1-D6FC-4f65-9D91-7224C49458BB}">
                  <c15:dlblFieldTable>
                    <c15:dlblFTEntry>
                      <c15:txfldGUID>{4D5B13CA-EECE-4DCB-B437-D101B6F04777}</c15:txfldGUID>
                      <c15:f>'Table2-3'!$AB$3</c15:f>
                      <c15:dlblFieldTableCache>
                        <c:ptCount val="1"/>
                        <c:pt idx="0">
                          <c:v>6:34</c:v>
                        </c:pt>
                      </c15:dlblFieldTableCache>
                    </c15:dlblFTEntry>
                  </c15:dlblFieldTable>
                  <c15:showDataLabelsRange val="0"/>
                </c:ext>
                <c:ext xmlns:c16="http://schemas.microsoft.com/office/drawing/2014/chart" uri="{C3380CC4-5D6E-409C-BE32-E72D297353CC}">
                  <c16:uniqueId val="{0000000F-B520-43F8-AF87-1C3F6E873AD5}"/>
                </c:ext>
              </c:extLst>
            </c:dLbl>
            <c:dLbl>
              <c:idx val="1"/>
              <c:tx>
                <c:rich>
                  <a:bodyPr/>
                  <a:lstStyle/>
                  <a:p>
                    <a:fld id="{1C32C1DF-79B1-4CEA-A566-646AC6AAF3FF}" type="CELLREF">
                      <a:rPr lang="en-US" altLang="ja-JP"/>
                      <a:pPr/>
                      <a:t>[CELLREF]</a:t>
                    </a:fld>
                    <a:endParaRPr lang="ja-JP" altLang="en-US"/>
                  </a:p>
                </c:rich>
              </c:tx>
              <c:showLegendKey val="0"/>
              <c:showVal val="1"/>
              <c:showCatName val="0"/>
              <c:showSerName val="0"/>
              <c:showPercent val="0"/>
              <c:showBubbleSize val="0"/>
              <c:extLst>
                <c:ext xmlns:c15="http://schemas.microsoft.com/office/drawing/2012/chart" uri="{CE6537A1-D6FC-4f65-9D91-7224C49458BB}">
                  <c15:dlblFieldTable>
                    <c15:dlblFTEntry>
                      <c15:txfldGUID>{1C32C1DF-79B1-4CEA-A566-646AC6AAF3FF}</c15:txfldGUID>
                      <c15:f>'Table2-3'!$AB$4</c15:f>
                      <c15:dlblFieldTableCache>
                        <c:ptCount val="1"/>
                        <c:pt idx="0">
                          <c:v>7:44</c:v>
                        </c:pt>
                      </c15:dlblFieldTableCache>
                    </c15:dlblFTEntry>
                  </c15:dlblFieldTable>
                  <c15:showDataLabelsRange val="0"/>
                </c:ext>
                <c:ext xmlns:c16="http://schemas.microsoft.com/office/drawing/2014/chart" uri="{C3380CC4-5D6E-409C-BE32-E72D297353CC}">
                  <c16:uniqueId val="{00000010-B520-43F8-AF87-1C3F6E873AD5}"/>
                </c:ext>
              </c:extLst>
            </c:dLbl>
            <c:dLbl>
              <c:idx val="2"/>
              <c:tx>
                <c:rich>
                  <a:bodyPr/>
                  <a:lstStyle/>
                  <a:p>
                    <a:fld id="{0E9923BB-5DAB-4E61-90C3-51D432EF28C2}" type="CELLREF">
                      <a:rPr lang="en-US" altLang="ja-JP"/>
                      <a:pPr/>
                      <a:t>[CELLREF]</a:t>
                    </a:fld>
                    <a:endParaRPr lang="ja-JP" altLang="en-US"/>
                  </a:p>
                </c:rich>
              </c:tx>
              <c:showLegendKey val="0"/>
              <c:showVal val="1"/>
              <c:showCatName val="0"/>
              <c:showSerName val="0"/>
              <c:showPercent val="0"/>
              <c:showBubbleSize val="0"/>
              <c:extLst>
                <c:ext xmlns:c15="http://schemas.microsoft.com/office/drawing/2012/chart" uri="{CE6537A1-D6FC-4f65-9D91-7224C49458BB}">
                  <c15:dlblFieldTable>
                    <c15:dlblFTEntry>
                      <c15:txfldGUID>{0E9923BB-5DAB-4E61-90C3-51D432EF28C2}</c15:txfldGUID>
                      <c15:f>'Table2-3'!$AB$5</c15:f>
                      <c15:dlblFieldTableCache>
                        <c:ptCount val="1"/>
                        <c:pt idx="0">
                          <c:v>19:40</c:v>
                        </c:pt>
                      </c15:dlblFieldTableCache>
                    </c15:dlblFTEntry>
                  </c15:dlblFieldTable>
                  <c15:showDataLabelsRange val="0"/>
                </c:ext>
                <c:ext xmlns:c16="http://schemas.microsoft.com/office/drawing/2014/chart" uri="{C3380CC4-5D6E-409C-BE32-E72D297353CC}">
                  <c16:uniqueId val="{00000011-B520-43F8-AF87-1C3F6E873AD5}"/>
                </c:ext>
              </c:extLst>
            </c:dLbl>
            <c:dLbl>
              <c:idx val="3"/>
              <c:tx>
                <c:rich>
                  <a:bodyPr/>
                  <a:lstStyle/>
                  <a:p>
                    <a:fld id="{337F0B86-6E5F-4011-9A32-5F53F6A4E23E}" type="CELLREF">
                      <a:rPr lang="en-US" altLang="ja-JP"/>
                      <a:pPr/>
                      <a:t>[CELLREF]</a:t>
                    </a:fld>
                    <a:endParaRPr lang="ja-JP" altLang="en-US"/>
                  </a:p>
                </c:rich>
              </c:tx>
              <c:showLegendKey val="0"/>
              <c:showVal val="1"/>
              <c:showCatName val="0"/>
              <c:showSerName val="0"/>
              <c:showPercent val="0"/>
              <c:showBubbleSize val="0"/>
              <c:extLst>
                <c:ext xmlns:c15="http://schemas.microsoft.com/office/drawing/2012/chart" uri="{CE6537A1-D6FC-4f65-9D91-7224C49458BB}">
                  <c15:dlblFieldTable>
                    <c15:dlblFTEntry>
                      <c15:txfldGUID>{337F0B86-6E5F-4011-9A32-5F53F6A4E23E}</c15:txfldGUID>
                      <c15:f>'Table2-3'!$AB$6</c15:f>
                      <c15:dlblFieldTableCache>
                        <c:ptCount val="1"/>
                        <c:pt idx="0">
                          <c:v>23:22</c:v>
                        </c:pt>
                      </c15:dlblFieldTableCache>
                    </c15:dlblFTEntry>
                  </c15:dlblFieldTable>
                  <c15:showDataLabelsRange val="0"/>
                </c:ext>
                <c:ext xmlns:c16="http://schemas.microsoft.com/office/drawing/2014/chart" uri="{C3380CC4-5D6E-409C-BE32-E72D297353CC}">
                  <c16:uniqueId val="{00000012-B520-43F8-AF87-1C3F6E873AD5}"/>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'Table2-3'!$A$3:$A$6</c:f>
              <c:strCache>
                <c:ptCount val="4"/>
                <c:pt idx="0">
                  <c:v>waking up</c:v>
                </c:pt>
                <c:pt idx="1">
                  <c:v>leaving for work</c:v>
                </c:pt>
                <c:pt idx="2">
                  <c:v>returning home from work</c:v>
                </c:pt>
                <c:pt idx="3">
                  <c:v>going to bed</c:v>
                </c:pt>
              </c:strCache>
            </c:strRef>
          </c:cat>
          <c:val>
            <c:numRef>
              <c:f>'Table2-3'!$R$3:$R$6</c:f>
              <c:numCache>
                <c:formatCode>General</c:formatCode>
                <c:ptCount val="4"/>
                <c:pt idx="0">
                  <c:v>6.5648659</c:v>
                </c:pt>
                <c:pt idx="1">
                  <c:v>7.7333955999999997</c:v>
                </c:pt>
                <c:pt idx="2">
                  <c:v>19.670110000000001</c:v>
                </c:pt>
                <c:pt idx="3">
                  <c:v>23.364725</c:v>
                </c:pt>
              </c:numCache>
            </c:numRef>
          </c:val>
          <c:extLst>
            <c:ext xmlns:c16="http://schemas.microsoft.com/office/drawing/2014/chart" uri="{C3380CC4-5D6E-409C-BE32-E72D297353CC}">
              <c16:uniqueId val="{00000013-B520-43F8-AF87-1C3F6E873AD5}"/>
            </c:ext>
          </c:extLst>
        </c:ser>
        <c:dLbls>
          <c:showLegendKey val="0"/>
          <c:showVal val="0"/>
          <c:showCatName val="0"/>
          <c:showSerName val="0"/>
          <c:showPercent val="0"/>
          <c:showBubbleSize val="0"/>
        </c:dLbls>
        <c:gapWidth val="219"/>
        <c:overlap val="-27"/>
        <c:axId val="703876336"/>
        <c:axId val="703873384"/>
      </c:barChart>
      <c:catAx>
        <c:axId val="70387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703873384"/>
        <c:crosses val="autoZero"/>
        <c:auto val="1"/>
        <c:lblAlgn val="ctr"/>
        <c:lblOffset val="100"/>
        <c:noMultiLvlLbl val="0"/>
      </c:catAx>
      <c:valAx>
        <c:axId val="703873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7038763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altLang="ja-JP" sz="2400" b="0" i="0" u="none" strike="noStrike" kern="1200" spc="0" baseline="0">
                <a:solidFill>
                  <a:schemeClr val="tx1">
                    <a:lumMod val="65000"/>
                    <a:lumOff val="35000"/>
                  </a:schemeClr>
                </a:solidFill>
                <a:latin typeface="+mn-lt"/>
                <a:ea typeface="+mn-ea"/>
                <a:cs typeface="+mn-cs"/>
              </a:defRPr>
            </a:pPr>
            <a:r>
              <a:rPr lang="en-US"/>
              <a:t>Estimated effects of marriage on timings</a:t>
            </a:r>
            <a:endParaRPr lang="ja-JP"/>
          </a:p>
        </c:rich>
      </c:tx>
      <c:overlay val="0"/>
      <c:spPr>
        <a:noFill/>
        <a:ln>
          <a:noFill/>
        </a:ln>
        <a:effectLst/>
      </c:spPr>
      <c:txPr>
        <a:bodyPr rot="0" spcFirstLastPara="1" vertOverflow="ellipsis" vert="horz" wrap="square" anchor="ctr" anchorCtr="1"/>
        <a:lstStyle/>
        <a:p>
          <a:pPr>
            <a:defRPr altLang="ja-JP" sz="2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'Table 6'!$V$5</c:f>
              <c:strCache>
                <c:ptCount val="1"/>
                <c:pt idx="0">
                  <c:v>A-men</c:v>
                </c:pt>
              </c:strCache>
            </c:strRef>
          </c:tx>
          <c:spPr>
            <a:solidFill>
              <a:schemeClr val="accent1"/>
            </a:solidFill>
            <a:ln>
              <a:noFill/>
            </a:ln>
            <a:effectLst/>
          </c:spPr>
          <c:invertIfNegative val="0"/>
          <c:errBars>
            <c:errBarType val="both"/>
            <c:errValType val="cust"/>
            <c:noEndCap val="0"/>
            <c:plus>
              <c:numRef>
                <c:f>'Table 6'!$F$22:$F$25</c:f>
                <c:numCache>
                  <c:formatCode>General</c:formatCode>
                  <c:ptCount val="4"/>
                  <c:pt idx="0">
                    <c:v>1.7361464</c:v>
                  </c:pt>
                  <c:pt idx="1">
                    <c:v>3.6754357999999998</c:v>
                  </c:pt>
                  <c:pt idx="2">
                    <c:v>4.2934874000000001</c:v>
                  </c:pt>
                  <c:pt idx="3">
                    <c:v>1.3536219</c:v>
                  </c:pt>
                </c:numCache>
              </c:numRef>
            </c:plus>
            <c:minus>
              <c:numRef>
                <c:f>'Table 6'!$F$22:$F$25</c:f>
                <c:numCache>
                  <c:formatCode>General</c:formatCode>
                  <c:ptCount val="4"/>
                  <c:pt idx="0">
                    <c:v>1.7361464</c:v>
                  </c:pt>
                  <c:pt idx="1">
                    <c:v>3.6754357999999998</c:v>
                  </c:pt>
                  <c:pt idx="2">
                    <c:v>4.2934874000000001</c:v>
                  </c:pt>
                  <c:pt idx="3">
                    <c:v>1.3536219</c:v>
                  </c:pt>
                </c:numCache>
              </c:numRef>
            </c:minus>
            <c:spPr>
              <a:noFill/>
              <a:ln w="9525" cap="flat" cmpd="sng" algn="ctr">
                <a:solidFill>
                  <a:schemeClr val="tx1">
                    <a:lumMod val="65000"/>
                    <a:lumOff val="35000"/>
                  </a:schemeClr>
                </a:solidFill>
                <a:round/>
              </a:ln>
              <a:effectLst/>
            </c:spPr>
          </c:errBars>
          <c:cat>
            <c:strRef>
              <c:f>'Table 6'!$B$5:$B$8</c:f>
              <c:strCache>
                <c:ptCount val="4"/>
                <c:pt idx="0">
                  <c:v>Waking up</c:v>
                </c:pt>
                <c:pt idx="1">
                  <c:v>Leaving for work</c:v>
                </c:pt>
                <c:pt idx="2">
                  <c:v>Returning home from work</c:v>
                </c:pt>
                <c:pt idx="3">
                  <c:v>Going to bed</c:v>
                </c:pt>
              </c:strCache>
            </c:strRef>
          </c:cat>
          <c:val>
            <c:numRef>
              <c:f>'Table 6'!$C$5:$C$8</c:f>
              <c:numCache>
                <c:formatCode>.0</c:formatCode>
                <c:ptCount val="4"/>
                <c:pt idx="0">
                  <c:v>-30.5062818</c:v>
                </c:pt>
                <c:pt idx="1">
                  <c:v>-28.268213399999997</c:v>
                </c:pt>
                <c:pt idx="2">
                  <c:v>-32.453533200000003</c:v>
                </c:pt>
                <c:pt idx="3">
                  <c:v>-26.6201838</c:v>
                </c:pt>
              </c:numCache>
            </c:numRef>
          </c:val>
          <c:extLst>
            <c:ext xmlns:c16="http://schemas.microsoft.com/office/drawing/2014/chart" uri="{C3380CC4-5D6E-409C-BE32-E72D297353CC}">
              <c16:uniqueId val="{00000000-19BC-47BE-8E63-92095B0DB75A}"/>
            </c:ext>
          </c:extLst>
        </c:ser>
        <c:ser>
          <c:idx val="1"/>
          <c:order val="1"/>
          <c:tx>
            <c:strRef>
              <c:f>'Table 6'!$W$5</c:f>
              <c:strCache>
                <c:ptCount val="1"/>
                <c:pt idx="0">
                  <c:v>A-women</c:v>
                </c:pt>
              </c:strCache>
            </c:strRef>
          </c:tx>
          <c:spPr>
            <a:solidFill>
              <a:schemeClr val="accent2"/>
            </a:solidFill>
            <a:ln>
              <a:noFill/>
            </a:ln>
            <a:effectLst/>
          </c:spPr>
          <c:invertIfNegative val="0"/>
          <c:errBars>
            <c:errBarType val="both"/>
            <c:errValType val="cust"/>
            <c:noEndCap val="0"/>
            <c:plus>
              <c:numRef>
                <c:f>'Table 6'!$H$22:$H$25</c:f>
                <c:numCache>
                  <c:formatCode>General</c:formatCode>
                  <c:ptCount val="4"/>
                  <c:pt idx="0">
                    <c:v>1.4392769999999999</c:v>
                  </c:pt>
                  <c:pt idx="1">
                    <c:v>3.7668018999999999</c:v>
                  </c:pt>
                  <c:pt idx="2">
                    <c:v>4.2041485999999999</c:v>
                  </c:pt>
                  <c:pt idx="3">
                    <c:v>1.1491914000000001</c:v>
                  </c:pt>
                </c:numCache>
              </c:numRef>
            </c:plus>
            <c:minus>
              <c:numRef>
                <c:f>'Table 6'!$H$22:$H$25</c:f>
                <c:numCache>
                  <c:formatCode>General</c:formatCode>
                  <c:ptCount val="4"/>
                  <c:pt idx="0">
                    <c:v>1.4392769999999999</c:v>
                  </c:pt>
                  <c:pt idx="1">
                    <c:v>3.7668018999999999</c:v>
                  </c:pt>
                  <c:pt idx="2">
                    <c:v>4.2041485999999999</c:v>
                  </c:pt>
                  <c:pt idx="3">
                    <c:v>1.1491914000000001</c:v>
                  </c:pt>
                </c:numCache>
              </c:numRef>
            </c:minus>
            <c:spPr>
              <a:noFill/>
              <a:ln w="9525" cap="flat" cmpd="sng" algn="ctr">
                <a:solidFill>
                  <a:schemeClr val="tx1">
                    <a:lumMod val="65000"/>
                    <a:lumOff val="35000"/>
                  </a:schemeClr>
                </a:solidFill>
                <a:round/>
              </a:ln>
              <a:effectLst/>
            </c:spPr>
          </c:errBars>
          <c:cat>
            <c:strRef>
              <c:f>'Table 6'!$B$5:$B$8</c:f>
              <c:strCache>
                <c:ptCount val="4"/>
                <c:pt idx="0">
                  <c:v>Waking up</c:v>
                </c:pt>
                <c:pt idx="1">
                  <c:v>Leaving for work</c:v>
                </c:pt>
                <c:pt idx="2">
                  <c:v>Returning home from work</c:v>
                </c:pt>
                <c:pt idx="3">
                  <c:v>Going to bed</c:v>
                </c:pt>
              </c:strCache>
            </c:strRef>
          </c:cat>
          <c:val>
            <c:numRef>
              <c:f>'Table 6'!$D$5:$D$8</c:f>
              <c:numCache>
                <c:formatCode>.0</c:formatCode>
                <c:ptCount val="4"/>
                <c:pt idx="0">
                  <c:v>-12.892836000000001</c:v>
                </c:pt>
                <c:pt idx="1">
                  <c:v>-20.8904502</c:v>
                </c:pt>
                <c:pt idx="2">
                  <c:v>-21.895207800000001</c:v>
                </c:pt>
                <c:pt idx="3">
                  <c:v>-13.7709282</c:v>
                </c:pt>
              </c:numCache>
            </c:numRef>
          </c:val>
          <c:extLst>
            <c:ext xmlns:c16="http://schemas.microsoft.com/office/drawing/2014/chart" uri="{C3380CC4-5D6E-409C-BE32-E72D297353CC}">
              <c16:uniqueId val="{00000001-19BC-47BE-8E63-92095B0DB75A}"/>
            </c:ext>
          </c:extLst>
        </c:ser>
        <c:ser>
          <c:idx val="2"/>
          <c:order val="2"/>
          <c:tx>
            <c:strRef>
              <c:f>'Table 6'!$X$5</c:f>
              <c:strCache>
                <c:ptCount val="1"/>
                <c:pt idx="0">
                  <c:v>J-men</c:v>
                </c:pt>
              </c:strCache>
            </c:strRef>
          </c:tx>
          <c:spPr>
            <a:solidFill>
              <a:schemeClr val="accent3"/>
            </a:solidFill>
            <a:ln>
              <a:noFill/>
            </a:ln>
            <a:effectLst/>
          </c:spPr>
          <c:invertIfNegative val="0"/>
          <c:errBars>
            <c:errBarType val="both"/>
            <c:errValType val="cust"/>
            <c:noEndCap val="0"/>
            <c:plus>
              <c:numRef>
                <c:f>'Table 6'!$Q$22:$Q$25</c:f>
                <c:numCache>
                  <c:formatCode>General</c:formatCode>
                  <c:ptCount val="4"/>
                  <c:pt idx="0">
                    <c:v>2.6278237999999998</c:v>
                  </c:pt>
                  <c:pt idx="1">
                    <c:v>5.4483043000000002</c:v>
                  </c:pt>
                  <c:pt idx="2">
                    <c:v>5.9151729</c:v>
                  </c:pt>
                  <c:pt idx="3">
                    <c:v>3.0760415999999999</c:v>
                  </c:pt>
                </c:numCache>
              </c:numRef>
            </c:plus>
            <c:minus>
              <c:numRef>
                <c:f>'Table 6'!$Q$22:$Q$25</c:f>
                <c:numCache>
                  <c:formatCode>General</c:formatCode>
                  <c:ptCount val="4"/>
                  <c:pt idx="0">
                    <c:v>2.6278237999999998</c:v>
                  </c:pt>
                  <c:pt idx="1">
                    <c:v>5.4483043000000002</c:v>
                  </c:pt>
                  <c:pt idx="2">
                    <c:v>5.9151729</c:v>
                  </c:pt>
                  <c:pt idx="3">
                    <c:v>3.0760415999999999</c:v>
                  </c:pt>
                </c:numCache>
              </c:numRef>
            </c:minus>
            <c:spPr>
              <a:noFill/>
              <a:ln w="9525" cap="flat" cmpd="sng" algn="ctr">
                <a:solidFill>
                  <a:schemeClr val="tx1">
                    <a:lumMod val="65000"/>
                    <a:lumOff val="35000"/>
                  </a:schemeClr>
                </a:solidFill>
                <a:round/>
              </a:ln>
              <a:effectLst/>
            </c:spPr>
          </c:errBars>
          <c:cat>
            <c:strRef>
              <c:f>'Table 6'!$B$5:$B$8</c:f>
              <c:strCache>
                <c:ptCount val="4"/>
                <c:pt idx="0">
                  <c:v>Waking up</c:v>
                </c:pt>
                <c:pt idx="1">
                  <c:v>Leaving for work</c:v>
                </c:pt>
                <c:pt idx="2">
                  <c:v>Returning home from work</c:v>
                </c:pt>
                <c:pt idx="3">
                  <c:v>Going to bed</c:v>
                </c:pt>
              </c:strCache>
            </c:strRef>
          </c:cat>
          <c:val>
            <c:numRef>
              <c:f>'Table 6'!$F$5:$F$8</c:f>
              <c:numCache>
                <c:formatCode>.0</c:formatCode>
                <c:ptCount val="4"/>
                <c:pt idx="0">
                  <c:v>-21.727456800000002</c:v>
                </c:pt>
                <c:pt idx="1">
                  <c:v>-10.540194</c:v>
                </c:pt>
                <c:pt idx="2">
                  <c:v>-11.623869600000001</c:v>
                </c:pt>
                <c:pt idx="3">
                  <c:v>-24.417478800000001</c:v>
                </c:pt>
              </c:numCache>
            </c:numRef>
          </c:val>
          <c:extLst>
            <c:ext xmlns:c16="http://schemas.microsoft.com/office/drawing/2014/chart" uri="{C3380CC4-5D6E-409C-BE32-E72D297353CC}">
              <c16:uniqueId val="{00000002-19BC-47BE-8E63-92095B0DB75A}"/>
            </c:ext>
          </c:extLst>
        </c:ser>
        <c:ser>
          <c:idx val="3"/>
          <c:order val="3"/>
          <c:tx>
            <c:strRef>
              <c:f>'Table 6'!$Y$5</c:f>
              <c:strCache>
                <c:ptCount val="1"/>
                <c:pt idx="0">
                  <c:v>J-women</c:v>
                </c:pt>
              </c:strCache>
            </c:strRef>
          </c:tx>
          <c:spPr>
            <a:solidFill>
              <a:schemeClr val="accent4"/>
            </a:solidFill>
            <a:ln>
              <a:noFill/>
            </a:ln>
            <a:effectLst/>
          </c:spPr>
          <c:invertIfNegative val="0"/>
          <c:errBars>
            <c:errBarType val="both"/>
            <c:errValType val="cust"/>
            <c:noEndCap val="0"/>
            <c:plus>
              <c:numRef>
                <c:f>'Table 6'!$S$22:$S$25</c:f>
                <c:numCache>
                  <c:formatCode>General</c:formatCode>
                  <c:ptCount val="4"/>
                  <c:pt idx="0">
                    <c:v>2.3353739</c:v>
                  </c:pt>
                  <c:pt idx="1">
                    <c:v>5.6975369999999996</c:v>
                  </c:pt>
                  <c:pt idx="2">
                    <c:v>6.3359465000000004</c:v>
                  </c:pt>
                  <c:pt idx="3">
                    <c:v>2.7182550999999999</c:v>
                  </c:pt>
                </c:numCache>
              </c:numRef>
            </c:plus>
            <c:minus>
              <c:numRef>
                <c:f>'Table 6'!$S$22:$S$25</c:f>
                <c:numCache>
                  <c:formatCode>General</c:formatCode>
                  <c:ptCount val="4"/>
                  <c:pt idx="0">
                    <c:v>2.3353739</c:v>
                  </c:pt>
                  <c:pt idx="1">
                    <c:v>5.6975369999999996</c:v>
                  </c:pt>
                  <c:pt idx="2">
                    <c:v>6.3359465000000004</c:v>
                  </c:pt>
                  <c:pt idx="3">
                    <c:v>2.7182550999999999</c:v>
                  </c:pt>
                </c:numCache>
              </c:numRef>
            </c:minus>
            <c:spPr>
              <a:noFill/>
              <a:ln w="9525" cap="flat" cmpd="sng" algn="ctr">
                <a:solidFill>
                  <a:schemeClr val="tx1">
                    <a:lumMod val="65000"/>
                    <a:lumOff val="35000"/>
                  </a:schemeClr>
                </a:solidFill>
                <a:round/>
              </a:ln>
              <a:effectLst/>
            </c:spPr>
          </c:errBars>
          <c:cat>
            <c:strRef>
              <c:f>'Table 6'!$B$5:$B$8</c:f>
              <c:strCache>
                <c:ptCount val="4"/>
                <c:pt idx="0">
                  <c:v>Waking up</c:v>
                </c:pt>
                <c:pt idx="1">
                  <c:v>Leaving for work</c:v>
                </c:pt>
                <c:pt idx="2">
                  <c:v>Returning home from work</c:v>
                </c:pt>
                <c:pt idx="3">
                  <c:v>Going to bed</c:v>
                </c:pt>
              </c:strCache>
            </c:strRef>
          </c:cat>
          <c:val>
            <c:numRef>
              <c:f>'Table 6'!$G$5:$G$8</c:f>
              <c:numCache>
                <c:formatCode>.0</c:formatCode>
                <c:ptCount val="4"/>
                <c:pt idx="0">
                  <c:v>-14.206583999999999</c:v>
                </c:pt>
                <c:pt idx="1">
                  <c:v>-18.6987156</c:v>
                </c:pt>
                <c:pt idx="2">
                  <c:v>-24.111247799999997</c:v>
                </c:pt>
                <c:pt idx="3">
                  <c:v>-15.601241999999999</c:v>
                </c:pt>
              </c:numCache>
            </c:numRef>
          </c:val>
          <c:extLst>
            <c:ext xmlns:c16="http://schemas.microsoft.com/office/drawing/2014/chart" uri="{C3380CC4-5D6E-409C-BE32-E72D297353CC}">
              <c16:uniqueId val="{00000003-19BC-47BE-8E63-92095B0DB75A}"/>
            </c:ext>
          </c:extLst>
        </c:ser>
        <c:dLbls>
          <c:showLegendKey val="0"/>
          <c:showVal val="0"/>
          <c:showCatName val="0"/>
          <c:showSerName val="0"/>
          <c:showPercent val="0"/>
          <c:showBubbleSize val="0"/>
        </c:dLbls>
        <c:gapWidth val="219"/>
        <c:overlap val="-27"/>
        <c:axId val="298963712"/>
        <c:axId val="596595304"/>
      </c:barChart>
      <c:catAx>
        <c:axId val="298963712"/>
        <c:scaling>
          <c:orientation val="minMax"/>
        </c:scaling>
        <c:delete val="0"/>
        <c:axPos val="b"/>
        <c:numFmt formatCode="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596595304"/>
        <c:crosses val="autoZero"/>
        <c:auto val="1"/>
        <c:lblAlgn val="ctr"/>
        <c:lblOffset val="100"/>
        <c:noMultiLvlLbl val="0"/>
      </c:catAx>
      <c:valAx>
        <c:axId val="596595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298963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ja-JP"/>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altLang="ja-JP" sz="2400" b="0" i="0" u="none" strike="noStrike" kern="1200" spc="0" baseline="0">
                <a:solidFill>
                  <a:schemeClr val="tx1">
                    <a:lumMod val="65000"/>
                    <a:lumOff val="35000"/>
                  </a:schemeClr>
                </a:solidFill>
                <a:latin typeface="+mn-lt"/>
                <a:ea typeface="+mn-ea"/>
                <a:cs typeface="+mn-cs"/>
              </a:defRPr>
            </a:pPr>
            <a:r>
              <a:rPr lang="en-US"/>
              <a:t>Estimated effects of being a parent with 0-4 on timings</a:t>
            </a:r>
            <a:endParaRPr lang="ja-JP"/>
          </a:p>
        </c:rich>
      </c:tx>
      <c:overlay val="0"/>
      <c:spPr>
        <a:noFill/>
        <a:ln>
          <a:noFill/>
        </a:ln>
        <a:effectLst/>
      </c:spPr>
      <c:txPr>
        <a:bodyPr rot="0" spcFirstLastPara="1" vertOverflow="ellipsis" vert="horz" wrap="square" anchor="ctr" anchorCtr="1"/>
        <a:lstStyle/>
        <a:p>
          <a:pPr>
            <a:defRPr altLang="ja-JP" sz="2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'Table 6'!$V$5</c:f>
              <c:strCache>
                <c:ptCount val="1"/>
                <c:pt idx="0">
                  <c:v>A-men</c:v>
                </c:pt>
              </c:strCache>
            </c:strRef>
          </c:tx>
          <c:spPr>
            <a:solidFill>
              <a:schemeClr val="accent1"/>
            </a:solidFill>
            <a:ln>
              <a:noFill/>
            </a:ln>
            <a:effectLst/>
          </c:spPr>
          <c:invertIfNegative val="0"/>
          <c:errBars>
            <c:errBarType val="both"/>
            <c:errValType val="cust"/>
            <c:noEndCap val="0"/>
            <c:plus>
              <c:numRef>
                <c:f>'Table 6'!$C$28:$C$31</c:f>
                <c:numCache>
                  <c:formatCode>General</c:formatCode>
                  <c:ptCount val="4"/>
                  <c:pt idx="0">
                    <c:v>1.7513744</c:v>
                  </c:pt>
                  <c:pt idx="1">
                    <c:v>3.6638206000000002</c:v>
                  </c:pt>
                  <c:pt idx="2">
                    <c:v>4.2810161999999998</c:v>
                  </c:pt>
                  <c:pt idx="3">
                    <c:v>1.3730254</c:v>
                  </c:pt>
                </c:numCache>
              </c:numRef>
            </c:plus>
            <c:minus>
              <c:numRef>
                <c:f>'Table 6'!$C$28:$C$31</c:f>
                <c:numCache>
                  <c:formatCode>General</c:formatCode>
                  <c:ptCount val="4"/>
                  <c:pt idx="0">
                    <c:v>1.7513744</c:v>
                  </c:pt>
                  <c:pt idx="1">
                    <c:v>3.6638206000000002</c:v>
                  </c:pt>
                  <c:pt idx="2">
                    <c:v>4.2810161999999998</c:v>
                  </c:pt>
                  <c:pt idx="3">
                    <c:v>1.3730254</c:v>
                  </c:pt>
                </c:numCache>
              </c:numRef>
            </c:minus>
            <c:spPr>
              <a:noFill/>
              <a:ln w="9525" cap="flat" cmpd="sng" algn="ctr">
                <a:solidFill>
                  <a:schemeClr val="tx1">
                    <a:lumMod val="65000"/>
                    <a:lumOff val="35000"/>
                  </a:schemeClr>
                </a:solidFill>
                <a:round/>
              </a:ln>
              <a:effectLst/>
            </c:spPr>
          </c:errBars>
          <c:cat>
            <c:strRef>
              <c:f>'Table 6'!$B$5:$B$8</c:f>
              <c:strCache>
                <c:ptCount val="4"/>
                <c:pt idx="0">
                  <c:v>Waking up</c:v>
                </c:pt>
                <c:pt idx="1">
                  <c:v>Leaving for work</c:v>
                </c:pt>
                <c:pt idx="2">
                  <c:v>Returning home from work</c:v>
                </c:pt>
                <c:pt idx="3">
                  <c:v>Going to bed</c:v>
                </c:pt>
              </c:strCache>
            </c:strRef>
          </c:cat>
          <c:val>
            <c:numRef>
              <c:f>'Table 6'!$I$5:$I$8</c:f>
              <c:numCache>
                <c:formatCode>.0</c:formatCode>
                <c:ptCount val="4"/>
                <c:pt idx="0">
                  <c:v>-8.241652199999999</c:v>
                </c:pt>
                <c:pt idx="1">
                  <c:v>-6.5853653999999997</c:v>
                </c:pt>
                <c:pt idx="2">
                  <c:v>0.91261799999999993</c:v>
                </c:pt>
                <c:pt idx="3">
                  <c:v>-4.8287015999999996</c:v>
                </c:pt>
              </c:numCache>
            </c:numRef>
          </c:val>
          <c:extLst>
            <c:ext xmlns:c16="http://schemas.microsoft.com/office/drawing/2014/chart" uri="{C3380CC4-5D6E-409C-BE32-E72D297353CC}">
              <c16:uniqueId val="{00000000-51CF-47A7-9E28-AD1181E13CB4}"/>
            </c:ext>
          </c:extLst>
        </c:ser>
        <c:ser>
          <c:idx val="1"/>
          <c:order val="1"/>
          <c:tx>
            <c:strRef>
              <c:f>'Table 6'!$W$5</c:f>
              <c:strCache>
                <c:ptCount val="1"/>
                <c:pt idx="0">
                  <c:v>A-women</c:v>
                </c:pt>
              </c:strCache>
            </c:strRef>
          </c:tx>
          <c:spPr>
            <a:solidFill>
              <a:schemeClr val="accent2"/>
            </a:solidFill>
            <a:ln>
              <a:noFill/>
            </a:ln>
            <a:effectLst/>
          </c:spPr>
          <c:invertIfNegative val="0"/>
          <c:errBars>
            <c:errBarType val="both"/>
            <c:errValType val="cust"/>
            <c:noEndCap val="0"/>
            <c:plus>
              <c:numRef>
                <c:f>'Table 6'!$E$28:$E$31</c:f>
                <c:numCache>
                  <c:formatCode>General</c:formatCode>
                  <c:ptCount val="4"/>
                  <c:pt idx="0">
                    <c:v>1.5570200999999999</c:v>
                  </c:pt>
                  <c:pt idx="1">
                    <c:v>4.6228023</c:v>
                  </c:pt>
                  <c:pt idx="2">
                    <c:v>5.4339085000000003</c:v>
                  </c:pt>
                  <c:pt idx="3">
                    <c:v>1.2850184</c:v>
                  </c:pt>
                </c:numCache>
              </c:numRef>
            </c:plus>
            <c:minus>
              <c:numRef>
                <c:f>'Table 6'!$E$28:$E$31</c:f>
                <c:numCache>
                  <c:formatCode>General</c:formatCode>
                  <c:ptCount val="4"/>
                  <c:pt idx="0">
                    <c:v>1.5570200999999999</c:v>
                  </c:pt>
                  <c:pt idx="1">
                    <c:v>4.6228023</c:v>
                  </c:pt>
                  <c:pt idx="2">
                    <c:v>5.4339085000000003</c:v>
                  </c:pt>
                  <c:pt idx="3">
                    <c:v>1.2850184</c:v>
                  </c:pt>
                </c:numCache>
              </c:numRef>
            </c:minus>
            <c:spPr>
              <a:noFill/>
              <a:ln w="9525" cap="flat" cmpd="sng" algn="ctr">
                <a:solidFill>
                  <a:schemeClr val="tx1">
                    <a:lumMod val="65000"/>
                    <a:lumOff val="35000"/>
                  </a:schemeClr>
                </a:solidFill>
                <a:round/>
              </a:ln>
              <a:effectLst/>
            </c:spPr>
          </c:errBars>
          <c:cat>
            <c:strRef>
              <c:f>'Table 6'!$B$5:$B$8</c:f>
              <c:strCache>
                <c:ptCount val="4"/>
                <c:pt idx="0">
                  <c:v>Waking up</c:v>
                </c:pt>
                <c:pt idx="1">
                  <c:v>Leaving for work</c:v>
                </c:pt>
                <c:pt idx="2">
                  <c:v>Returning home from work</c:v>
                </c:pt>
                <c:pt idx="3">
                  <c:v>Going to bed</c:v>
                </c:pt>
              </c:strCache>
            </c:strRef>
          </c:cat>
          <c:val>
            <c:numRef>
              <c:f>'Table 6'!$J$5:$J$8</c:f>
              <c:numCache>
                <c:formatCode>.0</c:formatCode>
                <c:ptCount val="4"/>
                <c:pt idx="0">
                  <c:v>-18.345527400000002</c:v>
                </c:pt>
                <c:pt idx="1">
                  <c:v>-7.5991176000000005</c:v>
                </c:pt>
                <c:pt idx="2">
                  <c:v>-1.7005188</c:v>
                </c:pt>
                <c:pt idx="3">
                  <c:v>-13.504530600000001</c:v>
                </c:pt>
              </c:numCache>
            </c:numRef>
          </c:val>
          <c:extLst>
            <c:ext xmlns:c16="http://schemas.microsoft.com/office/drawing/2014/chart" uri="{C3380CC4-5D6E-409C-BE32-E72D297353CC}">
              <c16:uniqueId val="{00000001-51CF-47A7-9E28-AD1181E13CB4}"/>
            </c:ext>
          </c:extLst>
        </c:ser>
        <c:ser>
          <c:idx val="2"/>
          <c:order val="2"/>
          <c:tx>
            <c:strRef>
              <c:f>'Table 6'!$X$5</c:f>
              <c:strCache>
                <c:ptCount val="1"/>
                <c:pt idx="0">
                  <c:v>J-men</c:v>
                </c:pt>
              </c:strCache>
            </c:strRef>
          </c:tx>
          <c:spPr>
            <a:solidFill>
              <a:schemeClr val="accent3"/>
            </a:solidFill>
            <a:ln>
              <a:noFill/>
            </a:ln>
            <a:effectLst/>
          </c:spPr>
          <c:invertIfNegative val="0"/>
          <c:errBars>
            <c:errBarType val="both"/>
            <c:errValType val="cust"/>
            <c:noEndCap val="0"/>
            <c:plus>
              <c:numRef>
                <c:f>'Table 6'!$N$28:$N$31</c:f>
                <c:numCache>
                  <c:formatCode>General</c:formatCode>
                  <c:ptCount val="4"/>
                  <c:pt idx="0">
                    <c:v>3.1585703000000001</c:v>
                  </c:pt>
                  <c:pt idx="1">
                    <c:v>6.2702394999999997</c:v>
                  </c:pt>
                  <c:pt idx="2">
                    <c:v>9.3028268000000001</c:v>
                  </c:pt>
                  <c:pt idx="3">
                    <c:v>3.7616996</c:v>
                  </c:pt>
                </c:numCache>
              </c:numRef>
            </c:plus>
            <c:minus>
              <c:numRef>
                <c:f>'Table 6'!$P$28:$P$31</c:f>
                <c:numCache>
                  <c:formatCode>General</c:formatCode>
                  <c:ptCount val="4"/>
                  <c:pt idx="0">
                    <c:v>3.0053605999999999</c:v>
                  </c:pt>
                  <c:pt idx="1">
                    <c:v>9.0184911000000003</c:v>
                  </c:pt>
                  <c:pt idx="2">
                    <c:v>11.160258000000001</c:v>
                  </c:pt>
                  <c:pt idx="3">
                    <c:v>2.9252623</c:v>
                  </c:pt>
                </c:numCache>
              </c:numRef>
            </c:minus>
            <c:spPr>
              <a:noFill/>
              <a:ln w="9525" cap="flat" cmpd="sng" algn="ctr">
                <a:solidFill>
                  <a:schemeClr val="tx1">
                    <a:lumMod val="65000"/>
                    <a:lumOff val="35000"/>
                  </a:schemeClr>
                </a:solidFill>
                <a:round/>
              </a:ln>
              <a:effectLst/>
            </c:spPr>
          </c:errBars>
          <c:cat>
            <c:strRef>
              <c:f>'Table 6'!$B$5:$B$8</c:f>
              <c:strCache>
                <c:ptCount val="4"/>
                <c:pt idx="0">
                  <c:v>Waking up</c:v>
                </c:pt>
                <c:pt idx="1">
                  <c:v>Leaving for work</c:v>
                </c:pt>
                <c:pt idx="2">
                  <c:v>Returning home from work</c:v>
                </c:pt>
                <c:pt idx="3">
                  <c:v>Going to bed</c:v>
                </c:pt>
              </c:strCache>
            </c:strRef>
          </c:cat>
          <c:val>
            <c:numRef>
              <c:f>'Table 6'!$L$5:$L$8</c:f>
              <c:numCache>
                <c:formatCode>.0</c:formatCode>
                <c:ptCount val="4"/>
                <c:pt idx="0">
                  <c:v>0.16778579999999998</c:v>
                </c:pt>
                <c:pt idx="1">
                  <c:v>6.8162994000000001</c:v>
                </c:pt>
                <c:pt idx="2">
                  <c:v>6.7756404000000003</c:v>
                </c:pt>
                <c:pt idx="3">
                  <c:v>0.34795199999999998</c:v>
                </c:pt>
              </c:numCache>
            </c:numRef>
          </c:val>
          <c:extLst>
            <c:ext xmlns:c16="http://schemas.microsoft.com/office/drawing/2014/chart" uri="{C3380CC4-5D6E-409C-BE32-E72D297353CC}">
              <c16:uniqueId val="{00000002-51CF-47A7-9E28-AD1181E13CB4}"/>
            </c:ext>
          </c:extLst>
        </c:ser>
        <c:ser>
          <c:idx val="3"/>
          <c:order val="3"/>
          <c:tx>
            <c:strRef>
              <c:f>'Table 6'!$Y$5</c:f>
              <c:strCache>
                <c:ptCount val="1"/>
                <c:pt idx="0">
                  <c:v>J-women</c:v>
                </c:pt>
              </c:strCache>
            </c:strRef>
          </c:tx>
          <c:spPr>
            <a:solidFill>
              <a:schemeClr val="accent4"/>
            </a:solidFill>
            <a:ln>
              <a:noFill/>
            </a:ln>
            <a:effectLst/>
          </c:spPr>
          <c:invertIfNegative val="0"/>
          <c:errBars>
            <c:errBarType val="both"/>
            <c:errValType val="cust"/>
            <c:noEndCap val="0"/>
            <c:plus>
              <c:numRef>
                <c:f>'Table 6'!$P$28:$P$31</c:f>
                <c:numCache>
                  <c:formatCode>General</c:formatCode>
                  <c:ptCount val="4"/>
                  <c:pt idx="0">
                    <c:v>3.0053605999999999</c:v>
                  </c:pt>
                  <c:pt idx="1">
                    <c:v>9.0184911000000003</c:v>
                  </c:pt>
                  <c:pt idx="2">
                    <c:v>11.160258000000001</c:v>
                  </c:pt>
                  <c:pt idx="3">
                    <c:v>2.9252623</c:v>
                  </c:pt>
                </c:numCache>
              </c:numRef>
            </c:plus>
            <c:minus>
              <c:numRef>
                <c:f>'Table 6'!$P$28:$P$31</c:f>
                <c:numCache>
                  <c:formatCode>General</c:formatCode>
                  <c:ptCount val="4"/>
                  <c:pt idx="0">
                    <c:v>3.0053605999999999</c:v>
                  </c:pt>
                  <c:pt idx="1">
                    <c:v>9.0184911000000003</c:v>
                  </c:pt>
                  <c:pt idx="2">
                    <c:v>11.160258000000001</c:v>
                  </c:pt>
                  <c:pt idx="3">
                    <c:v>2.9252623</c:v>
                  </c:pt>
                </c:numCache>
              </c:numRef>
            </c:minus>
            <c:spPr>
              <a:noFill/>
              <a:ln w="9525" cap="flat" cmpd="sng" algn="ctr">
                <a:solidFill>
                  <a:schemeClr val="tx1">
                    <a:lumMod val="65000"/>
                    <a:lumOff val="35000"/>
                  </a:schemeClr>
                </a:solidFill>
                <a:round/>
              </a:ln>
              <a:effectLst/>
            </c:spPr>
          </c:errBars>
          <c:cat>
            <c:strRef>
              <c:f>'Table 6'!$B$5:$B$8</c:f>
              <c:strCache>
                <c:ptCount val="4"/>
                <c:pt idx="0">
                  <c:v>Waking up</c:v>
                </c:pt>
                <c:pt idx="1">
                  <c:v>Leaving for work</c:v>
                </c:pt>
                <c:pt idx="2">
                  <c:v>Returning home from work</c:v>
                </c:pt>
                <c:pt idx="3">
                  <c:v>Going to bed</c:v>
                </c:pt>
              </c:strCache>
            </c:strRef>
          </c:cat>
          <c:val>
            <c:numRef>
              <c:f>'Table 6'!$M$5:$M$8</c:f>
              <c:numCache>
                <c:formatCode>.0</c:formatCode>
                <c:ptCount val="4"/>
                <c:pt idx="0">
                  <c:v>-33.437454599999995</c:v>
                </c:pt>
                <c:pt idx="1">
                  <c:v>-38.742531600000007</c:v>
                </c:pt>
                <c:pt idx="2">
                  <c:v>-40.090624200000001</c:v>
                </c:pt>
                <c:pt idx="3">
                  <c:v>-33.5627262</c:v>
                </c:pt>
              </c:numCache>
            </c:numRef>
          </c:val>
          <c:extLst>
            <c:ext xmlns:c16="http://schemas.microsoft.com/office/drawing/2014/chart" uri="{C3380CC4-5D6E-409C-BE32-E72D297353CC}">
              <c16:uniqueId val="{00000003-51CF-47A7-9E28-AD1181E13CB4}"/>
            </c:ext>
          </c:extLst>
        </c:ser>
        <c:dLbls>
          <c:showLegendKey val="0"/>
          <c:showVal val="0"/>
          <c:showCatName val="0"/>
          <c:showSerName val="0"/>
          <c:showPercent val="0"/>
          <c:showBubbleSize val="0"/>
        </c:dLbls>
        <c:gapWidth val="219"/>
        <c:overlap val="-27"/>
        <c:axId val="298963712"/>
        <c:axId val="596595304"/>
      </c:barChart>
      <c:catAx>
        <c:axId val="298963712"/>
        <c:scaling>
          <c:orientation val="minMax"/>
        </c:scaling>
        <c:delete val="0"/>
        <c:axPos val="b"/>
        <c:numFmt formatCode="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596595304"/>
        <c:crosses val="autoZero"/>
        <c:auto val="1"/>
        <c:lblAlgn val="ctr"/>
        <c:lblOffset val="100"/>
        <c:noMultiLvlLbl val="0"/>
      </c:catAx>
      <c:valAx>
        <c:axId val="596595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298963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ja-JP"/>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altLang="ja-JP" sz="2400" b="0" i="0" u="none" strike="noStrike" kern="1200" spc="0" baseline="0">
                <a:solidFill>
                  <a:schemeClr val="tx1">
                    <a:lumMod val="65000"/>
                    <a:lumOff val="35000"/>
                  </a:schemeClr>
                </a:solidFill>
                <a:latin typeface="+mn-lt"/>
                <a:ea typeface="+mn-ea"/>
                <a:cs typeface="+mn-cs"/>
              </a:defRPr>
            </a:pPr>
            <a:r>
              <a:rPr lang="en-US"/>
              <a:t>Estimated effects of being a parent 5-9 on timings</a:t>
            </a:r>
            <a:endParaRPr lang="ja-JP"/>
          </a:p>
        </c:rich>
      </c:tx>
      <c:overlay val="0"/>
      <c:spPr>
        <a:noFill/>
        <a:ln>
          <a:noFill/>
        </a:ln>
        <a:effectLst/>
      </c:spPr>
      <c:txPr>
        <a:bodyPr rot="0" spcFirstLastPara="1" vertOverflow="ellipsis" vert="horz" wrap="square" anchor="ctr" anchorCtr="1"/>
        <a:lstStyle/>
        <a:p>
          <a:pPr>
            <a:defRPr altLang="ja-JP" sz="2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'Table 6'!$V$5</c:f>
              <c:strCache>
                <c:ptCount val="1"/>
                <c:pt idx="0">
                  <c:v>A-men</c:v>
                </c:pt>
              </c:strCache>
            </c:strRef>
          </c:tx>
          <c:spPr>
            <a:solidFill>
              <a:schemeClr val="accent1"/>
            </a:solidFill>
            <a:ln>
              <a:noFill/>
            </a:ln>
            <a:effectLst/>
          </c:spPr>
          <c:invertIfNegative val="0"/>
          <c:errBars>
            <c:errBarType val="both"/>
            <c:errValType val="cust"/>
            <c:noEndCap val="0"/>
            <c:plus>
              <c:numRef>
                <c:f>'Table 6'!$H$28:$H$31</c:f>
                <c:numCache>
                  <c:formatCode>General</c:formatCode>
                  <c:ptCount val="4"/>
                  <c:pt idx="0">
                    <c:v>1.9671156000000001</c:v>
                  </c:pt>
                  <c:pt idx="1">
                    <c:v>4.0225214999999999</c:v>
                  </c:pt>
                  <c:pt idx="2">
                    <c:v>4.7148054999999998</c:v>
                  </c:pt>
                  <c:pt idx="3">
                    <c:v>1.4217831999999999</c:v>
                  </c:pt>
                </c:numCache>
              </c:numRef>
            </c:plus>
            <c:minus>
              <c:numRef>
                <c:f>'Table 6'!$H$28:$H$31</c:f>
                <c:numCache>
                  <c:formatCode>General</c:formatCode>
                  <c:ptCount val="4"/>
                  <c:pt idx="0">
                    <c:v>1.9671156000000001</c:v>
                  </c:pt>
                  <c:pt idx="1">
                    <c:v>4.0225214999999999</c:v>
                  </c:pt>
                  <c:pt idx="2">
                    <c:v>4.7148054999999998</c:v>
                  </c:pt>
                  <c:pt idx="3">
                    <c:v>1.4217831999999999</c:v>
                  </c:pt>
                </c:numCache>
              </c:numRef>
            </c:minus>
            <c:spPr>
              <a:noFill/>
              <a:ln w="9525" cap="flat" cmpd="sng" algn="ctr">
                <a:solidFill>
                  <a:schemeClr val="tx1">
                    <a:lumMod val="65000"/>
                    <a:lumOff val="35000"/>
                  </a:schemeClr>
                </a:solidFill>
                <a:round/>
              </a:ln>
              <a:effectLst/>
            </c:spPr>
          </c:errBars>
          <c:cat>
            <c:strRef>
              <c:f>'Table 6'!$B$5:$B$8</c:f>
              <c:strCache>
                <c:ptCount val="4"/>
                <c:pt idx="0">
                  <c:v>Waking up</c:v>
                </c:pt>
                <c:pt idx="1">
                  <c:v>Leaving for work</c:v>
                </c:pt>
                <c:pt idx="2">
                  <c:v>Returning home from work</c:v>
                </c:pt>
                <c:pt idx="3">
                  <c:v>Going to bed</c:v>
                </c:pt>
              </c:strCache>
            </c:strRef>
          </c:cat>
          <c:val>
            <c:numRef>
              <c:f>'Table 6'!$O$5:$O$8</c:f>
              <c:numCache>
                <c:formatCode>.0</c:formatCode>
                <c:ptCount val="4"/>
                <c:pt idx="0">
                  <c:v>-4.001919</c:v>
                </c:pt>
                <c:pt idx="1">
                  <c:v>-1.634361</c:v>
                </c:pt>
                <c:pt idx="2">
                  <c:v>-2.3656794000000003</c:v>
                </c:pt>
                <c:pt idx="3">
                  <c:v>-5.0534201999999997</c:v>
                </c:pt>
              </c:numCache>
            </c:numRef>
          </c:val>
          <c:extLst>
            <c:ext xmlns:c16="http://schemas.microsoft.com/office/drawing/2014/chart" uri="{C3380CC4-5D6E-409C-BE32-E72D297353CC}">
              <c16:uniqueId val="{00000000-7EA6-478C-92E6-E6316370F2F0}"/>
            </c:ext>
          </c:extLst>
        </c:ser>
        <c:ser>
          <c:idx val="1"/>
          <c:order val="1"/>
          <c:tx>
            <c:strRef>
              <c:f>'Table 6'!$W$5</c:f>
              <c:strCache>
                <c:ptCount val="1"/>
                <c:pt idx="0">
                  <c:v>A-women</c:v>
                </c:pt>
              </c:strCache>
            </c:strRef>
          </c:tx>
          <c:spPr>
            <a:solidFill>
              <a:schemeClr val="accent2"/>
            </a:solidFill>
            <a:ln>
              <a:noFill/>
            </a:ln>
            <a:effectLst/>
          </c:spPr>
          <c:invertIfNegative val="0"/>
          <c:errBars>
            <c:errBarType val="both"/>
            <c:errValType val="cust"/>
            <c:noEndCap val="0"/>
            <c:plus>
              <c:numRef>
                <c:f>'Table 6'!$B$34:$B$37</c:f>
                <c:numCache>
                  <c:formatCode>General</c:formatCode>
                  <c:ptCount val="4"/>
                  <c:pt idx="0">
                    <c:v>1.4901139000000001</c:v>
                  </c:pt>
                  <c:pt idx="1">
                    <c:v>4.2580299000000004</c:v>
                  </c:pt>
                  <c:pt idx="2">
                    <c:v>4.7242306000000003</c:v>
                  </c:pt>
                  <c:pt idx="3">
                    <c:v>1.2037192999999999</c:v>
                  </c:pt>
                </c:numCache>
              </c:numRef>
            </c:plus>
            <c:minus>
              <c:numRef>
                <c:f>'Table 6'!$B$34:$B$37</c:f>
                <c:numCache>
                  <c:formatCode>General</c:formatCode>
                  <c:ptCount val="4"/>
                  <c:pt idx="0">
                    <c:v>1.4901139000000001</c:v>
                  </c:pt>
                  <c:pt idx="1">
                    <c:v>4.2580299000000004</c:v>
                  </c:pt>
                  <c:pt idx="2">
                    <c:v>4.7242306000000003</c:v>
                  </c:pt>
                  <c:pt idx="3">
                    <c:v>1.2037192999999999</c:v>
                  </c:pt>
                </c:numCache>
              </c:numRef>
            </c:minus>
            <c:spPr>
              <a:noFill/>
              <a:ln w="9525" cap="flat" cmpd="sng" algn="ctr">
                <a:solidFill>
                  <a:schemeClr val="tx1">
                    <a:lumMod val="65000"/>
                    <a:lumOff val="35000"/>
                  </a:schemeClr>
                </a:solidFill>
                <a:round/>
              </a:ln>
              <a:effectLst/>
            </c:spPr>
          </c:errBars>
          <c:cat>
            <c:strRef>
              <c:f>'Table 6'!$B$5:$B$8</c:f>
              <c:strCache>
                <c:ptCount val="4"/>
                <c:pt idx="0">
                  <c:v>Waking up</c:v>
                </c:pt>
                <c:pt idx="1">
                  <c:v>Leaving for work</c:v>
                </c:pt>
                <c:pt idx="2">
                  <c:v>Returning home from work</c:v>
                </c:pt>
                <c:pt idx="3">
                  <c:v>Going to bed</c:v>
                </c:pt>
              </c:strCache>
            </c:strRef>
          </c:cat>
          <c:val>
            <c:numRef>
              <c:f>'Table 6'!$P$5:$P$8</c:f>
              <c:numCache>
                <c:formatCode>.0</c:formatCode>
                <c:ptCount val="4"/>
                <c:pt idx="0">
                  <c:v>-22.2009966</c:v>
                </c:pt>
                <c:pt idx="1">
                  <c:v>-8.1719711999999998</c:v>
                </c:pt>
                <c:pt idx="2">
                  <c:v>-17.3353362</c:v>
                </c:pt>
                <c:pt idx="3">
                  <c:v>-16.006137599999999</c:v>
                </c:pt>
              </c:numCache>
            </c:numRef>
          </c:val>
          <c:extLst>
            <c:ext xmlns:c16="http://schemas.microsoft.com/office/drawing/2014/chart" uri="{C3380CC4-5D6E-409C-BE32-E72D297353CC}">
              <c16:uniqueId val="{00000001-7EA6-478C-92E6-E6316370F2F0}"/>
            </c:ext>
          </c:extLst>
        </c:ser>
        <c:ser>
          <c:idx val="2"/>
          <c:order val="2"/>
          <c:tx>
            <c:strRef>
              <c:f>'Table 6'!$X$5</c:f>
              <c:strCache>
                <c:ptCount val="1"/>
                <c:pt idx="0">
                  <c:v>J-men</c:v>
                </c:pt>
              </c:strCache>
            </c:strRef>
          </c:tx>
          <c:spPr>
            <a:solidFill>
              <a:schemeClr val="accent3"/>
            </a:solidFill>
            <a:ln>
              <a:noFill/>
            </a:ln>
            <a:effectLst/>
          </c:spPr>
          <c:invertIfNegative val="0"/>
          <c:errBars>
            <c:errBarType val="both"/>
            <c:errValType val="cust"/>
            <c:noEndCap val="0"/>
            <c:plus>
              <c:numRef>
                <c:f>'Table 6'!$S$28:$S$31</c:f>
                <c:numCache>
                  <c:formatCode>General</c:formatCode>
                  <c:ptCount val="4"/>
                  <c:pt idx="0">
                    <c:v>3.1202733</c:v>
                  </c:pt>
                  <c:pt idx="1">
                    <c:v>6.3086139000000001</c:v>
                  </c:pt>
                  <c:pt idx="2">
                    <c:v>6.6384413999999996</c:v>
                  </c:pt>
                  <c:pt idx="3">
                    <c:v>3.8476575</c:v>
                  </c:pt>
                </c:numCache>
              </c:numRef>
            </c:plus>
            <c:minus>
              <c:numRef>
                <c:f>'Table 6'!$S$28:$S$31</c:f>
                <c:numCache>
                  <c:formatCode>General</c:formatCode>
                  <c:ptCount val="4"/>
                  <c:pt idx="0">
                    <c:v>3.1202733</c:v>
                  </c:pt>
                  <c:pt idx="1">
                    <c:v>6.3086139000000001</c:v>
                  </c:pt>
                  <c:pt idx="2">
                    <c:v>6.6384413999999996</c:v>
                  </c:pt>
                  <c:pt idx="3">
                    <c:v>3.8476575</c:v>
                  </c:pt>
                </c:numCache>
              </c:numRef>
            </c:minus>
            <c:spPr>
              <a:noFill/>
              <a:ln w="9525" cap="flat" cmpd="sng" algn="ctr">
                <a:solidFill>
                  <a:schemeClr val="tx1">
                    <a:lumMod val="65000"/>
                    <a:lumOff val="35000"/>
                  </a:schemeClr>
                </a:solidFill>
                <a:round/>
              </a:ln>
              <a:effectLst/>
            </c:spPr>
          </c:errBars>
          <c:cat>
            <c:strRef>
              <c:f>'Table 6'!$B$5:$B$8</c:f>
              <c:strCache>
                <c:ptCount val="4"/>
                <c:pt idx="0">
                  <c:v>Waking up</c:v>
                </c:pt>
                <c:pt idx="1">
                  <c:v>Leaving for work</c:v>
                </c:pt>
                <c:pt idx="2">
                  <c:v>Returning home from work</c:v>
                </c:pt>
                <c:pt idx="3">
                  <c:v>Going to bed</c:v>
                </c:pt>
              </c:strCache>
            </c:strRef>
          </c:cat>
          <c:val>
            <c:numRef>
              <c:f>'Table 6'!$R$5:$R$8</c:f>
              <c:numCache>
                <c:formatCode>.0</c:formatCode>
                <c:ptCount val="4"/>
                <c:pt idx="0">
                  <c:v>4.6485323999999997</c:v>
                </c:pt>
                <c:pt idx="1">
                  <c:v>7.4167613999999995</c:v>
                </c:pt>
                <c:pt idx="2">
                  <c:v>3.2831346000000003</c:v>
                </c:pt>
                <c:pt idx="3">
                  <c:v>0.1120704</c:v>
                </c:pt>
              </c:numCache>
            </c:numRef>
          </c:val>
          <c:extLst>
            <c:ext xmlns:c16="http://schemas.microsoft.com/office/drawing/2014/chart" uri="{C3380CC4-5D6E-409C-BE32-E72D297353CC}">
              <c16:uniqueId val="{00000002-7EA6-478C-92E6-E6316370F2F0}"/>
            </c:ext>
          </c:extLst>
        </c:ser>
        <c:ser>
          <c:idx val="3"/>
          <c:order val="3"/>
          <c:tx>
            <c:strRef>
              <c:f>'Table 6'!$Y$5</c:f>
              <c:strCache>
                <c:ptCount val="1"/>
                <c:pt idx="0">
                  <c:v>J-women</c:v>
                </c:pt>
              </c:strCache>
            </c:strRef>
          </c:tx>
          <c:spPr>
            <a:solidFill>
              <a:schemeClr val="accent4"/>
            </a:solidFill>
            <a:ln>
              <a:noFill/>
            </a:ln>
            <a:effectLst/>
          </c:spPr>
          <c:invertIfNegative val="0"/>
          <c:errBars>
            <c:errBarType val="both"/>
            <c:errValType val="cust"/>
            <c:noEndCap val="0"/>
            <c:plus>
              <c:numRef>
                <c:f>'Table 6'!$M$34:$M$37</c:f>
                <c:numCache>
                  <c:formatCode>General</c:formatCode>
                  <c:ptCount val="4"/>
                  <c:pt idx="0">
                    <c:v>1.8047229</c:v>
                  </c:pt>
                  <c:pt idx="1">
                    <c:v>7.7066150000000002</c:v>
                  </c:pt>
                  <c:pt idx="2">
                    <c:v>8.1344732000000004</c:v>
                  </c:pt>
                  <c:pt idx="3">
                    <c:v>2.1362689000000001</c:v>
                  </c:pt>
                </c:numCache>
              </c:numRef>
            </c:plus>
            <c:minus>
              <c:numRef>
                <c:f>'Table 6'!$M$34:$M$37</c:f>
                <c:numCache>
                  <c:formatCode>General</c:formatCode>
                  <c:ptCount val="4"/>
                  <c:pt idx="0">
                    <c:v>1.8047229</c:v>
                  </c:pt>
                  <c:pt idx="1">
                    <c:v>7.7066150000000002</c:v>
                  </c:pt>
                  <c:pt idx="2">
                    <c:v>8.1344732000000004</c:v>
                  </c:pt>
                  <c:pt idx="3">
                    <c:v>2.1362689000000001</c:v>
                  </c:pt>
                </c:numCache>
              </c:numRef>
            </c:minus>
            <c:spPr>
              <a:noFill/>
              <a:ln w="9525" cap="flat" cmpd="sng" algn="ctr">
                <a:solidFill>
                  <a:schemeClr val="tx1">
                    <a:lumMod val="65000"/>
                    <a:lumOff val="35000"/>
                  </a:schemeClr>
                </a:solidFill>
                <a:round/>
              </a:ln>
              <a:effectLst/>
            </c:spPr>
          </c:errBars>
          <c:cat>
            <c:strRef>
              <c:f>'Table 6'!$B$5:$B$8</c:f>
              <c:strCache>
                <c:ptCount val="4"/>
                <c:pt idx="0">
                  <c:v>Waking up</c:v>
                </c:pt>
                <c:pt idx="1">
                  <c:v>Leaving for work</c:v>
                </c:pt>
                <c:pt idx="2">
                  <c:v>Returning home from work</c:v>
                </c:pt>
                <c:pt idx="3">
                  <c:v>Going to bed</c:v>
                </c:pt>
              </c:strCache>
            </c:strRef>
          </c:cat>
          <c:val>
            <c:numRef>
              <c:f>'Table 6'!$S$5:$S$8</c:f>
              <c:numCache>
                <c:formatCode>.0</c:formatCode>
                <c:ptCount val="4"/>
                <c:pt idx="0">
                  <c:v>-28.709791799999998</c:v>
                </c:pt>
                <c:pt idx="1">
                  <c:v>-28.084212600000001</c:v>
                </c:pt>
                <c:pt idx="2">
                  <c:v>-35.184960599999997</c:v>
                </c:pt>
                <c:pt idx="3">
                  <c:v>-29.474907000000002</c:v>
                </c:pt>
              </c:numCache>
            </c:numRef>
          </c:val>
          <c:extLst>
            <c:ext xmlns:c16="http://schemas.microsoft.com/office/drawing/2014/chart" uri="{C3380CC4-5D6E-409C-BE32-E72D297353CC}">
              <c16:uniqueId val="{00000003-7EA6-478C-92E6-E6316370F2F0}"/>
            </c:ext>
          </c:extLst>
        </c:ser>
        <c:dLbls>
          <c:showLegendKey val="0"/>
          <c:showVal val="0"/>
          <c:showCatName val="0"/>
          <c:showSerName val="0"/>
          <c:showPercent val="0"/>
          <c:showBubbleSize val="0"/>
        </c:dLbls>
        <c:gapWidth val="219"/>
        <c:overlap val="-27"/>
        <c:axId val="298963712"/>
        <c:axId val="596595304"/>
      </c:barChart>
      <c:catAx>
        <c:axId val="298963712"/>
        <c:scaling>
          <c:orientation val="minMax"/>
        </c:scaling>
        <c:delete val="0"/>
        <c:axPos val="b"/>
        <c:numFmt formatCode="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596595304"/>
        <c:crosses val="autoZero"/>
        <c:auto val="1"/>
        <c:lblAlgn val="ctr"/>
        <c:lblOffset val="100"/>
        <c:noMultiLvlLbl val="0"/>
      </c:catAx>
      <c:valAx>
        <c:axId val="596595304"/>
        <c:scaling>
          <c:orientation val="minMax"/>
          <c:min val="-50"/>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298963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ja-JP"/>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altLang="ja-JP" sz="2400" b="0" i="0" u="none" strike="noStrike" kern="1200" spc="0" baseline="0">
                <a:solidFill>
                  <a:schemeClr val="tx1">
                    <a:lumMod val="65000"/>
                    <a:lumOff val="35000"/>
                  </a:schemeClr>
                </a:solidFill>
                <a:latin typeface="+mn-lt"/>
                <a:ea typeface="+mn-ea"/>
                <a:cs typeface="+mn-cs"/>
              </a:defRPr>
            </a:pPr>
            <a:r>
              <a:rPr lang="en-US"/>
              <a:t>Estimated effects of being a parent with 10-14 on timings</a:t>
            </a:r>
            <a:endParaRPr lang="ja-JP"/>
          </a:p>
        </c:rich>
      </c:tx>
      <c:overlay val="0"/>
      <c:spPr>
        <a:noFill/>
        <a:ln>
          <a:noFill/>
        </a:ln>
        <a:effectLst/>
      </c:spPr>
      <c:txPr>
        <a:bodyPr rot="0" spcFirstLastPara="1" vertOverflow="ellipsis" vert="horz" wrap="square" anchor="ctr" anchorCtr="1"/>
        <a:lstStyle/>
        <a:p>
          <a:pPr>
            <a:defRPr altLang="ja-JP" sz="2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'Table 6'!$V$5</c:f>
              <c:strCache>
                <c:ptCount val="1"/>
                <c:pt idx="0">
                  <c:v>A-men</c:v>
                </c:pt>
              </c:strCache>
            </c:strRef>
          </c:tx>
          <c:spPr>
            <a:solidFill>
              <a:schemeClr val="accent1"/>
            </a:solidFill>
            <a:ln>
              <a:noFill/>
            </a:ln>
            <a:effectLst/>
          </c:spPr>
          <c:invertIfNegative val="0"/>
          <c:errBars>
            <c:errBarType val="both"/>
            <c:errValType val="cust"/>
            <c:noEndCap val="0"/>
            <c:plus>
              <c:numRef>
                <c:f>'Table 6'!$E$34:$E$37</c:f>
                <c:numCache>
                  <c:formatCode>General</c:formatCode>
                  <c:ptCount val="4"/>
                  <c:pt idx="0">
                    <c:v>2.1913482000000002</c:v>
                  </c:pt>
                  <c:pt idx="1">
                    <c:v>4.02867</c:v>
                  </c:pt>
                  <c:pt idx="2">
                    <c:v>4.8229813999999998</c:v>
                  </c:pt>
                  <c:pt idx="3">
                    <c:v>1.6346503999999999</c:v>
                  </c:pt>
                </c:numCache>
              </c:numRef>
            </c:plus>
            <c:minus>
              <c:numRef>
                <c:f>'Table 6'!$E$34:$E$37</c:f>
                <c:numCache>
                  <c:formatCode>General</c:formatCode>
                  <c:ptCount val="4"/>
                  <c:pt idx="0">
                    <c:v>2.1913482000000002</c:v>
                  </c:pt>
                  <c:pt idx="1">
                    <c:v>4.02867</c:v>
                  </c:pt>
                  <c:pt idx="2">
                    <c:v>4.8229813999999998</c:v>
                  </c:pt>
                  <c:pt idx="3">
                    <c:v>1.6346503999999999</c:v>
                  </c:pt>
                </c:numCache>
              </c:numRef>
            </c:minus>
            <c:spPr>
              <a:noFill/>
              <a:ln w="9525" cap="flat" cmpd="sng" algn="ctr">
                <a:solidFill>
                  <a:schemeClr val="tx1">
                    <a:lumMod val="65000"/>
                    <a:lumOff val="35000"/>
                  </a:schemeClr>
                </a:solidFill>
                <a:round/>
              </a:ln>
              <a:effectLst/>
            </c:spPr>
          </c:errBars>
          <c:cat>
            <c:strRef>
              <c:f>'Table 6'!$B$5:$B$8</c:f>
              <c:strCache>
                <c:ptCount val="4"/>
                <c:pt idx="0">
                  <c:v>Waking up</c:v>
                </c:pt>
                <c:pt idx="1">
                  <c:v>Leaving for work</c:v>
                </c:pt>
                <c:pt idx="2">
                  <c:v>Returning home from work</c:v>
                </c:pt>
                <c:pt idx="3">
                  <c:v>Going to bed</c:v>
                </c:pt>
              </c:strCache>
            </c:strRef>
          </c:cat>
          <c:val>
            <c:numRef>
              <c:f>'Table 6'!$C$15:$C$18</c:f>
              <c:numCache>
                <c:formatCode>.0</c:formatCode>
                <c:ptCount val="4"/>
                <c:pt idx="0">
                  <c:v>-2.6705130000000001</c:v>
                </c:pt>
                <c:pt idx="1">
                  <c:v>0.14553540000000001</c:v>
                </c:pt>
                <c:pt idx="2">
                  <c:v>0.48788280000000006</c:v>
                </c:pt>
                <c:pt idx="3">
                  <c:v>-0.1148526</c:v>
                </c:pt>
              </c:numCache>
            </c:numRef>
          </c:val>
          <c:extLst>
            <c:ext xmlns:c16="http://schemas.microsoft.com/office/drawing/2014/chart" uri="{C3380CC4-5D6E-409C-BE32-E72D297353CC}">
              <c16:uniqueId val="{00000000-7173-4DF9-8A1D-1FA39AFF21D4}"/>
            </c:ext>
          </c:extLst>
        </c:ser>
        <c:ser>
          <c:idx val="1"/>
          <c:order val="1"/>
          <c:tx>
            <c:strRef>
              <c:f>'Table 6'!$W$5</c:f>
              <c:strCache>
                <c:ptCount val="1"/>
                <c:pt idx="0">
                  <c:v>A-women</c:v>
                </c:pt>
              </c:strCache>
            </c:strRef>
          </c:tx>
          <c:spPr>
            <a:solidFill>
              <a:schemeClr val="accent2"/>
            </a:solidFill>
            <a:ln>
              <a:noFill/>
            </a:ln>
            <a:effectLst/>
          </c:spPr>
          <c:invertIfNegative val="0"/>
          <c:errBars>
            <c:errBarType val="both"/>
            <c:errValType val="cust"/>
            <c:noEndCap val="0"/>
            <c:plus>
              <c:numRef>
                <c:f>'Table 6'!$G$34:$G$37</c:f>
                <c:numCache>
                  <c:formatCode>General</c:formatCode>
                  <c:ptCount val="4"/>
                  <c:pt idx="0">
                    <c:v>1.6096798000000001</c:v>
                  </c:pt>
                  <c:pt idx="1">
                    <c:v>4.6847303</c:v>
                  </c:pt>
                  <c:pt idx="2">
                    <c:v>5.3537613999999998</c:v>
                  </c:pt>
                  <c:pt idx="3">
                    <c:v>1.314333</c:v>
                  </c:pt>
                </c:numCache>
              </c:numRef>
            </c:plus>
            <c:minus>
              <c:numRef>
                <c:f>'Table 6'!$G$34:$G$37</c:f>
                <c:numCache>
                  <c:formatCode>General</c:formatCode>
                  <c:ptCount val="4"/>
                  <c:pt idx="0">
                    <c:v>1.6096798000000001</c:v>
                  </c:pt>
                  <c:pt idx="1">
                    <c:v>4.6847303</c:v>
                  </c:pt>
                  <c:pt idx="2">
                    <c:v>5.3537613999999998</c:v>
                  </c:pt>
                  <c:pt idx="3">
                    <c:v>1.314333</c:v>
                  </c:pt>
                </c:numCache>
              </c:numRef>
            </c:minus>
            <c:spPr>
              <a:noFill/>
              <a:ln w="9525" cap="flat" cmpd="sng" algn="ctr">
                <a:solidFill>
                  <a:schemeClr val="tx1">
                    <a:lumMod val="65000"/>
                    <a:lumOff val="35000"/>
                  </a:schemeClr>
                </a:solidFill>
                <a:round/>
              </a:ln>
              <a:effectLst/>
            </c:spPr>
          </c:errBars>
          <c:cat>
            <c:strRef>
              <c:f>'Table 6'!$B$5:$B$8</c:f>
              <c:strCache>
                <c:ptCount val="4"/>
                <c:pt idx="0">
                  <c:v>Waking up</c:v>
                </c:pt>
                <c:pt idx="1">
                  <c:v>Leaving for work</c:v>
                </c:pt>
                <c:pt idx="2">
                  <c:v>Returning home from work</c:v>
                </c:pt>
                <c:pt idx="3">
                  <c:v>Going to bed</c:v>
                </c:pt>
              </c:strCache>
            </c:strRef>
          </c:cat>
          <c:val>
            <c:numRef>
              <c:f>'Table 6'!$D$15:$D$18</c:f>
              <c:numCache>
                <c:formatCode>.0</c:formatCode>
                <c:ptCount val="4"/>
                <c:pt idx="0">
                  <c:v>-16.2589872</c:v>
                </c:pt>
                <c:pt idx="1">
                  <c:v>-11.414766</c:v>
                </c:pt>
                <c:pt idx="2">
                  <c:v>-18.9282936</c:v>
                </c:pt>
                <c:pt idx="3">
                  <c:v>-8.8920522000000002</c:v>
                </c:pt>
              </c:numCache>
            </c:numRef>
          </c:val>
          <c:extLst>
            <c:ext xmlns:c16="http://schemas.microsoft.com/office/drawing/2014/chart" uri="{C3380CC4-5D6E-409C-BE32-E72D297353CC}">
              <c16:uniqueId val="{00000001-7173-4DF9-8A1D-1FA39AFF21D4}"/>
            </c:ext>
          </c:extLst>
        </c:ser>
        <c:ser>
          <c:idx val="2"/>
          <c:order val="2"/>
          <c:tx>
            <c:strRef>
              <c:f>'Table 6'!$X$5</c:f>
              <c:strCache>
                <c:ptCount val="1"/>
                <c:pt idx="0">
                  <c:v>J-men</c:v>
                </c:pt>
              </c:strCache>
            </c:strRef>
          </c:tx>
          <c:spPr>
            <a:solidFill>
              <a:schemeClr val="accent3"/>
            </a:solidFill>
            <a:ln>
              <a:noFill/>
            </a:ln>
            <a:effectLst/>
          </c:spPr>
          <c:invertIfNegative val="0"/>
          <c:errBars>
            <c:errBarType val="both"/>
            <c:errValType val="cust"/>
            <c:noEndCap val="0"/>
            <c:plus>
              <c:numRef>
                <c:f>'Table 6'!$P$34:$P$37</c:f>
                <c:numCache>
                  <c:formatCode>General</c:formatCode>
                  <c:ptCount val="4"/>
                  <c:pt idx="0">
                    <c:v>2.7632343000000001</c:v>
                  </c:pt>
                  <c:pt idx="1">
                    <c:v>4.9185306000000004</c:v>
                  </c:pt>
                  <c:pt idx="2">
                    <c:v>5.9901790999999998</c:v>
                  </c:pt>
                  <c:pt idx="3">
                    <c:v>3.5234942999999999</c:v>
                  </c:pt>
                </c:numCache>
              </c:numRef>
            </c:plus>
            <c:minus>
              <c:numRef>
                <c:f>'Table 6'!$P$34:$P$37</c:f>
                <c:numCache>
                  <c:formatCode>General</c:formatCode>
                  <c:ptCount val="4"/>
                  <c:pt idx="0">
                    <c:v>2.7632343000000001</c:v>
                  </c:pt>
                  <c:pt idx="1">
                    <c:v>4.9185306000000004</c:v>
                  </c:pt>
                  <c:pt idx="2">
                    <c:v>5.9901790999999998</c:v>
                  </c:pt>
                  <c:pt idx="3">
                    <c:v>3.5234942999999999</c:v>
                  </c:pt>
                </c:numCache>
              </c:numRef>
            </c:minus>
            <c:spPr>
              <a:noFill/>
              <a:ln w="9525" cap="flat" cmpd="sng" algn="ctr">
                <a:solidFill>
                  <a:schemeClr val="tx1">
                    <a:lumMod val="65000"/>
                    <a:lumOff val="35000"/>
                  </a:schemeClr>
                </a:solidFill>
                <a:round/>
              </a:ln>
              <a:effectLst/>
            </c:spPr>
          </c:errBars>
          <c:cat>
            <c:strRef>
              <c:f>'Table 6'!$B$5:$B$8</c:f>
              <c:strCache>
                <c:ptCount val="4"/>
                <c:pt idx="0">
                  <c:v>Waking up</c:v>
                </c:pt>
                <c:pt idx="1">
                  <c:v>Leaving for work</c:v>
                </c:pt>
                <c:pt idx="2">
                  <c:v>Returning home from work</c:v>
                </c:pt>
                <c:pt idx="3">
                  <c:v>Going to bed</c:v>
                </c:pt>
              </c:strCache>
            </c:strRef>
          </c:cat>
          <c:val>
            <c:numRef>
              <c:f>'Table 6'!$F$15:$F$18</c:f>
              <c:numCache>
                <c:formatCode>.0</c:formatCode>
                <c:ptCount val="4"/>
                <c:pt idx="0">
                  <c:v>5.7882743999999997</c:v>
                </c:pt>
                <c:pt idx="1">
                  <c:v>3.6983045999999997</c:v>
                </c:pt>
                <c:pt idx="2">
                  <c:v>0.559674</c:v>
                </c:pt>
                <c:pt idx="3">
                  <c:v>5.6571515999999997</c:v>
                </c:pt>
              </c:numCache>
            </c:numRef>
          </c:val>
          <c:extLst>
            <c:ext xmlns:c16="http://schemas.microsoft.com/office/drawing/2014/chart" uri="{C3380CC4-5D6E-409C-BE32-E72D297353CC}">
              <c16:uniqueId val="{00000002-7173-4DF9-8A1D-1FA39AFF21D4}"/>
            </c:ext>
          </c:extLst>
        </c:ser>
        <c:ser>
          <c:idx val="3"/>
          <c:order val="3"/>
          <c:tx>
            <c:strRef>
              <c:f>'Table 6'!$Y$5</c:f>
              <c:strCache>
                <c:ptCount val="1"/>
                <c:pt idx="0">
                  <c:v>J-women</c:v>
                </c:pt>
              </c:strCache>
            </c:strRef>
          </c:tx>
          <c:spPr>
            <a:solidFill>
              <a:schemeClr val="accent4"/>
            </a:solidFill>
            <a:ln>
              <a:noFill/>
            </a:ln>
            <a:effectLst/>
          </c:spPr>
          <c:invertIfNegative val="0"/>
          <c:errBars>
            <c:errBarType val="both"/>
            <c:errValType val="cust"/>
            <c:noEndCap val="0"/>
            <c:plus>
              <c:numRef>
                <c:f>'Table 6'!$R$34:$R$37</c:f>
                <c:numCache>
                  <c:formatCode>General</c:formatCode>
                  <c:ptCount val="4"/>
                  <c:pt idx="0">
                    <c:v>1.9295576999999999</c:v>
                  </c:pt>
                  <c:pt idx="1">
                    <c:v>6.7294042000000003</c:v>
                  </c:pt>
                  <c:pt idx="2">
                    <c:v>7.4771557</c:v>
                  </c:pt>
                  <c:pt idx="3">
                    <c:v>2.4317766999999999</c:v>
                  </c:pt>
                </c:numCache>
              </c:numRef>
            </c:plus>
            <c:minus>
              <c:numRef>
                <c:f>'Table 6'!$R$34:$R$37</c:f>
                <c:numCache>
                  <c:formatCode>General</c:formatCode>
                  <c:ptCount val="4"/>
                  <c:pt idx="0">
                    <c:v>1.9295576999999999</c:v>
                  </c:pt>
                  <c:pt idx="1">
                    <c:v>6.7294042000000003</c:v>
                  </c:pt>
                  <c:pt idx="2">
                    <c:v>7.4771557</c:v>
                  </c:pt>
                  <c:pt idx="3">
                    <c:v>2.4317766999999999</c:v>
                  </c:pt>
                </c:numCache>
              </c:numRef>
            </c:minus>
            <c:spPr>
              <a:noFill/>
              <a:ln w="9525" cap="flat" cmpd="sng" algn="ctr">
                <a:solidFill>
                  <a:schemeClr val="tx1">
                    <a:lumMod val="65000"/>
                    <a:lumOff val="35000"/>
                  </a:schemeClr>
                </a:solidFill>
                <a:round/>
              </a:ln>
              <a:effectLst/>
            </c:spPr>
          </c:errBars>
          <c:cat>
            <c:strRef>
              <c:f>'Table 6'!$B$5:$B$8</c:f>
              <c:strCache>
                <c:ptCount val="4"/>
                <c:pt idx="0">
                  <c:v>Waking up</c:v>
                </c:pt>
                <c:pt idx="1">
                  <c:v>Leaving for work</c:v>
                </c:pt>
                <c:pt idx="2">
                  <c:v>Returning home from work</c:v>
                </c:pt>
                <c:pt idx="3">
                  <c:v>Going to bed</c:v>
                </c:pt>
              </c:strCache>
            </c:strRef>
          </c:cat>
          <c:val>
            <c:numRef>
              <c:f>'Table 6'!$G$15:$G$18</c:f>
              <c:numCache>
                <c:formatCode>.0</c:formatCode>
                <c:ptCount val="4"/>
                <c:pt idx="0">
                  <c:v>-20.603124000000001</c:v>
                </c:pt>
                <c:pt idx="1">
                  <c:v>-19.094503200000002</c:v>
                </c:pt>
                <c:pt idx="2">
                  <c:v>-21.7912854</c:v>
                </c:pt>
                <c:pt idx="3">
                  <c:v>-16.9245582</c:v>
                </c:pt>
              </c:numCache>
            </c:numRef>
          </c:val>
          <c:extLst>
            <c:ext xmlns:c16="http://schemas.microsoft.com/office/drawing/2014/chart" uri="{C3380CC4-5D6E-409C-BE32-E72D297353CC}">
              <c16:uniqueId val="{00000003-7173-4DF9-8A1D-1FA39AFF21D4}"/>
            </c:ext>
          </c:extLst>
        </c:ser>
        <c:dLbls>
          <c:showLegendKey val="0"/>
          <c:showVal val="0"/>
          <c:showCatName val="0"/>
          <c:showSerName val="0"/>
          <c:showPercent val="0"/>
          <c:showBubbleSize val="0"/>
        </c:dLbls>
        <c:gapWidth val="219"/>
        <c:overlap val="-27"/>
        <c:axId val="298963712"/>
        <c:axId val="596595304"/>
      </c:barChart>
      <c:catAx>
        <c:axId val="298963712"/>
        <c:scaling>
          <c:orientation val="minMax"/>
        </c:scaling>
        <c:delete val="0"/>
        <c:axPos val="b"/>
        <c:numFmt formatCode="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596595304"/>
        <c:crosses val="autoZero"/>
        <c:auto val="1"/>
        <c:lblAlgn val="ctr"/>
        <c:lblOffset val="100"/>
        <c:noMultiLvlLbl val="0"/>
      </c:catAx>
      <c:valAx>
        <c:axId val="596595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298963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ja-JP"/>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altLang="ja-JP" sz="2400" b="0" i="0" u="none" strike="noStrike" kern="1200" spc="0" baseline="0">
                <a:solidFill>
                  <a:schemeClr val="tx1">
                    <a:lumMod val="65000"/>
                    <a:lumOff val="35000"/>
                  </a:schemeClr>
                </a:solidFill>
                <a:latin typeface="+mn-lt"/>
                <a:ea typeface="+mn-ea"/>
                <a:cs typeface="+mn-cs"/>
              </a:defRPr>
            </a:pPr>
            <a:r>
              <a:rPr lang="en-US"/>
              <a:t>Estimated effects of being a parent with 15-19 on timings</a:t>
            </a:r>
            <a:endParaRPr lang="ja-JP"/>
          </a:p>
        </c:rich>
      </c:tx>
      <c:overlay val="0"/>
      <c:spPr>
        <a:noFill/>
        <a:ln>
          <a:noFill/>
        </a:ln>
        <a:effectLst/>
      </c:spPr>
      <c:txPr>
        <a:bodyPr rot="0" spcFirstLastPara="1" vertOverflow="ellipsis" vert="horz" wrap="square" anchor="ctr" anchorCtr="1"/>
        <a:lstStyle/>
        <a:p>
          <a:pPr>
            <a:defRPr altLang="ja-JP" sz="2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'Table 6'!$V$5</c:f>
              <c:strCache>
                <c:ptCount val="1"/>
                <c:pt idx="0">
                  <c:v>A-men</c:v>
                </c:pt>
              </c:strCache>
            </c:strRef>
          </c:tx>
          <c:spPr>
            <a:solidFill>
              <a:schemeClr val="accent1"/>
            </a:solidFill>
            <a:ln>
              <a:noFill/>
            </a:ln>
            <a:effectLst/>
          </c:spPr>
          <c:invertIfNegative val="0"/>
          <c:errBars>
            <c:errBarType val="both"/>
            <c:errValType val="cust"/>
            <c:noEndCap val="0"/>
            <c:plus>
              <c:numRef>
                <c:f>'Table 6'!$B$40:$B$43</c:f>
                <c:numCache>
                  <c:formatCode>General</c:formatCode>
                  <c:ptCount val="4"/>
                  <c:pt idx="0">
                    <c:v>2.8247106</c:v>
                  </c:pt>
                  <c:pt idx="1">
                    <c:v>5.5308355000000002</c:v>
                  </c:pt>
                  <c:pt idx="2">
                    <c:v>6.6317836999999997</c:v>
                  </c:pt>
                  <c:pt idx="3">
                    <c:v>2.2249629</c:v>
                  </c:pt>
                </c:numCache>
              </c:numRef>
            </c:plus>
            <c:minus>
              <c:numRef>
                <c:f>'Table 6'!$B$40:$B$43</c:f>
                <c:numCache>
                  <c:formatCode>General</c:formatCode>
                  <c:ptCount val="4"/>
                  <c:pt idx="0">
                    <c:v>2.8247106</c:v>
                  </c:pt>
                  <c:pt idx="1">
                    <c:v>5.5308355000000002</c:v>
                  </c:pt>
                  <c:pt idx="2">
                    <c:v>6.6317836999999997</c:v>
                  </c:pt>
                  <c:pt idx="3">
                    <c:v>2.2249629</c:v>
                  </c:pt>
                </c:numCache>
              </c:numRef>
            </c:minus>
            <c:spPr>
              <a:noFill/>
              <a:ln w="9525" cap="flat" cmpd="sng" algn="ctr">
                <a:solidFill>
                  <a:schemeClr val="tx1">
                    <a:lumMod val="65000"/>
                    <a:lumOff val="35000"/>
                  </a:schemeClr>
                </a:solidFill>
                <a:round/>
              </a:ln>
              <a:effectLst/>
            </c:spPr>
          </c:errBars>
          <c:cat>
            <c:strRef>
              <c:f>'Table 6'!$B$5:$B$8</c:f>
              <c:strCache>
                <c:ptCount val="4"/>
                <c:pt idx="0">
                  <c:v>Waking up</c:v>
                </c:pt>
                <c:pt idx="1">
                  <c:v>Leaving for work</c:v>
                </c:pt>
                <c:pt idx="2">
                  <c:v>Returning home from work</c:v>
                </c:pt>
                <c:pt idx="3">
                  <c:v>Going to bed</c:v>
                </c:pt>
              </c:strCache>
            </c:strRef>
          </c:cat>
          <c:val>
            <c:numRef>
              <c:f>'Table 6'!$I$15:$I$18</c:f>
              <c:numCache>
                <c:formatCode>.0</c:formatCode>
                <c:ptCount val="4"/>
                <c:pt idx="0">
                  <c:v>3.1617666</c:v>
                </c:pt>
                <c:pt idx="1">
                  <c:v>-9.1519224000000001</c:v>
                </c:pt>
                <c:pt idx="2">
                  <c:v>-9.7324931999999986</c:v>
                </c:pt>
                <c:pt idx="3">
                  <c:v>2.3590338000000002</c:v>
                </c:pt>
              </c:numCache>
            </c:numRef>
          </c:val>
          <c:extLst>
            <c:ext xmlns:c16="http://schemas.microsoft.com/office/drawing/2014/chart" uri="{C3380CC4-5D6E-409C-BE32-E72D297353CC}">
              <c16:uniqueId val="{00000000-30FE-43DC-879F-610943CC1AA2}"/>
            </c:ext>
          </c:extLst>
        </c:ser>
        <c:ser>
          <c:idx val="1"/>
          <c:order val="1"/>
          <c:tx>
            <c:strRef>
              <c:f>'Table 6'!$W$5</c:f>
              <c:strCache>
                <c:ptCount val="1"/>
                <c:pt idx="0">
                  <c:v>A-women</c:v>
                </c:pt>
              </c:strCache>
            </c:strRef>
          </c:tx>
          <c:spPr>
            <a:solidFill>
              <a:schemeClr val="accent2"/>
            </a:solidFill>
            <a:ln>
              <a:noFill/>
            </a:ln>
            <a:effectLst/>
          </c:spPr>
          <c:invertIfNegative val="0"/>
          <c:errBars>
            <c:errBarType val="both"/>
            <c:errValType val="cust"/>
            <c:noEndCap val="0"/>
            <c:plus>
              <c:numRef>
                <c:f>'Table 6'!$D$40:$D$43</c:f>
                <c:numCache>
                  <c:formatCode>General</c:formatCode>
                  <c:ptCount val="4"/>
                  <c:pt idx="0">
                    <c:v>2.1168478999999998</c:v>
                  </c:pt>
                  <c:pt idx="1">
                    <c:v>5.2710100999999998</c:v>
                  </c:pt>
                  <c:pt idx="2">
                    <c:v>5.9413774000000004</c:v>
                  </c:pt>
                  <c:pt idx="3">
                    <c:v>1.7960015</c:v>
                  </c:pt>
                </c:numCache>
              </c:numRef>
            </c:plus>
            <c:minus>
              <c:numRef>
                <c:f>'Table 6'!$D$40:$D$43</c:f>
                <c:numCache>
                  <c:formatCode>General</c:formatCode>
                  <c:ptCount val="4"/>
                  <c:pt idx="0">
                    <c:v>2.1168478999999998</c:v>
                  </c:pt>
                  <c:pt idx="1">
                    <c:v>5.2710100999999998</c:v>
                  </c:pt>
                  <c:pt idx="2">
                    <c:v>5.9413774000000004</c:v>
                  </c:pt>
                  <c:pt idx="3">
                    <c:v>1.7960015</c:v>
                  </c:pt>
                </c:numCache>
              </c:numRef>
            </c:minus>
            <c:spPr>
              <a:noFill/>
              <a:ln w="9525" cap="flat" cmpd="sng" algn="ctr">
                <a:solidFill>
                  <a:schemeClr val="tx1">
                    <a:lumMod val="65000"/>
                    <a:lumOff val="35000"/>
                  </a:schemeClr>
                </a:solidFill>
                <a:round/>
              </a:ln>
              <a:effectLst/>
            </c:spPr>
          </c:errBars>
          <c:cat>
            <c:strRef>
              <c:f>'Table 6'!$B$5:$B$8</c:f>
              <c:strCache>
                <c:ptCount val="4"/>
                <c:pt idx="0">
                  <c:v>Waking up</c:v>
                </c:pt>
                <c:pt idx="1">
                  <c:v>Leaving for work</c:v>
                </c:pt>
                <c:pt idx="2">
                  <c:v>Returning home from work</c:v>
                </c:pt>
                <c:pt idx="3">
                  <c:v>Going to bed</c:v>
                </c:pt>
              </c:strCache>
            </c:strRef>
          </c:cat>
          <c:val>
            <c:numRef>
              <c:f>'Table 6'!$J$15:$J$18</c:f>
              <c:numCache>
                <c:formatCode>.0</c:formatCode>
                <c:ptCount val="4"/>
                <c:pt idx="0">
                  <c:v>-8.0321999999999996</c:v>
                </c:pt>
                <c:pt idx="1">
                  <c:v>-9.0311412000000004</c:v>
                </c:pt>
                <c:pt idx="2">
                  <c:v>-13.7978214</c:v>
                </c:pt>
                <c:pt idx="3">
                  <c:v>-4.6624895999999998</c:v>
                </c:pt>
              </c:numCache>
            </c:numRef>
          </c:val>
          <c:extLst>
            <c:ext xmlns:c16="http://schemas.microsoft.com/office/drawing/2014/chart" uri="{C3380CC4-5D6E-409C-BE32-E72D297353CC}">
              <c16:uniqueId val="{00000001-30FE-43DC-879F-610943CC1AA2}"/>
            </c:ext>
          </c:extLst>
        </c:ser>
        <c:ser>
          <c:idx val="2"/>
          <c:order val="2"/>
          <c:tx>
            <c:strRef>
              <c:f>'Table 6'!$X$5</c:f>
              <c:strCache>
                <c:ptCount val="1"/>
                <c:pt idx="0">
                  <c:v>J-men</c:v>
                </c:pt>
              </c:strCache>
            </c:strRef>
          </c:tx>
          <c:spPr>
            <a:solidFill>
              <a:schemeClr val="accent3"/>
            </a:solidFill>
            <a:ln>
              <a:noFill/>
            </a:ln>
            <a:effectLst/>
          </c:spPr>
          <c:invertIfNegative val="0"/>
          <c:errBars>
            <c:errBarType val="both"/>
            <c:errValType val="cust"/>
            <c:noEndCap val="0"/>
            <c:plus>
              <c:numRef>
                <c:f>'Table 6'!$M$40:$M$43</c:f>
                <c:numCache>
                  <c:formatCode>General</c:formatCode>
                  <c:ptCount val="4"/>
                  <c:pt idx="0">
                    <c:v>2.3624025999999998</c:v>
                  </c:pt>
                  <c:pt idx="1">
                    <c:v>5.0450024999999998</c:v>
                  </c:pt>
                  <c:pt idx="2">
                    <c:v>6.5913893000000003</c:v>
                  </c:pt>
                  <c:pt idx="3">
                    <c:v>3.1214666000000002</c:v>
                  </c:pt>
                </c:numCache>
              </c:numRef>
            </c:plus>
            <c:minus>
              <c:numRef>
                <c:f>'Table 6'!$M$40:$M$43</c:f>
                <c:numCache>
                  <c:formatCode>General</c:formatCode>
                  <c:ptCount val="4"/>
                  <c:pt idx="0">
                    <c:v>2.3624025999999998</c:v>
                  </c:pt>
                  <c:pt idx="1">
                    <c:v>5.0450024999999998</c:v>
                  </c:pt>
                  <c:pt idx="2">
                    <c:v>6.5913893000000003</c:v>
                  </c:pt>
                  <c:pt idx="3">
                    <c:v>3.1214666000000002</c:v>
                  </c:pt>
                </c:numCache>
              </c:numRef>
            </c:minus>
            <c:spPr>
              <a:noFill/>
              <a:ln w="9525" cap="flat" cmpd="sng" algn="ctr">
                <a:solidFill>
                  <a:schemeClr val="tx1">
                    <a:lumMod val="65000"/>
                    <a:lumOff val="35000"/>
                  </a:schemeClr>
                </a:solidFill>
                <a:round/>
              </a:ln>
              <a:effectLst/>
            </c:spPr>
          </c:errBars>
          <c:cat>
            <c:strRef>
              <c:f>'Table 6'!$B$5:$B$8</c:f>
              <c:strCache>
                <c:ptCount val="4"/>
                <c:pt idx="0">
                  <c:v>Waking up</c:v>
                </c:pt>
                <c:pt idx="1">
                  <c:v>Leaving for work</c:v>
                </c:pt>
                <c:pt idx="2">
                  <c:v>Returning home from work</c:v>
                </c:pt>
                <c:pt idx="3">
                  <c:v>Going to bed</c:v>
                </c:pt>
              </c:strCache>
            </c:strRef>
          </c:cat>
          <c:val>
            <c:numRef>
              <c:f>'Table 6'!$L$15:$L$18</c:f>
              <c:numCache>
                <c:formatCode>.0</c:formatCode>
                <c:ptCount val="4"/>
                <c:pt idx="0">
                  <c:v>2.6493720000000001</c:v>
                </c:pt>
                <c:pt idx="1">
                  <c:v>-4.8432426</c:v>
                </c:pt>
                <c:pt idx="2">
                  <c:v>-1.3483284000000002</c:v>
                </c:pt>
                <c:pt idx="3">
                  <c:v>1.8892182000000002</c:v>
                </c:pt>
              </c:numCache>
            </c:numRef>
          </c:val>
          <c:extLst>
            <c:ext xmlns:c16="http://schemas.microsoft.com/office/drawing/2014/chart" uri="{C3380CC4-5D6E-409C-BE32-E72D297353CC}">
              <c16:uniqueId val="{00000002-30FE-43DC-879F-610943CC1AA2}"/>
            </c:ext>
          </c:extLst>
        </c:ser>
        <c:ser>
          <c:idx val="3"/>
          <c:order val="3"/>
          <c:tx>
            <c:strRef>
              <c:f>'Table 6'!$Y$5</c:f>
              <c:strCache>
                <c:ptCount val="1"/>
                <c:pt idx="0">
                  <c:v>J-women</c:v>
                </c:pt>
              </c:strCache>
            </c:strRef>
          </c:tx>
          <c:spPr>
            <a:solidFill>
              <a:schemeClr val="accent4"/>
            </a:solidFill>
            <a:ln>
              <a:noFill/>
            </a:ln>
            <a:effectLst/>
          </c:spPr>
          <c:invertIfNegative val="0"/>
          <c:errBars>
            <c:errBarType val="both"/>
            <c:errValType val="cust"/>
            <c:noEndCap val="0"/>
            <c:plus>
              <c:numRef>
                <c:f>'Table 6'!$O$40:$O$43</c:f>
                <c:numCache>
                  <c:formatCode>General</c:formatCode>
                  <c:ptCount val="4"/>
                  <c:pt idx="0">
                    <c:v>1.8752896999999999</c:v>
                  </c:pt>
                  <c:pt idx="1">
                    <c:v>5.9813289999999997</c:v>
                  </c:pt>
                  <c:pt idx="2">
                    <c:v>6.9535913000000003</c:v>
                  </c:pt>
                  <c:pt idx="3">
                    <c:v>2.3764715000000001</c:v>
                  </c:pt>
                </c:numCache>
              </c:numRef>
            </c:plus>
            <c:minus>
              <c:numRef>
                <c:f>'Table 6'!$O$40:$O$43</c:f>
                <c:numCache>
                  <c:formatCode>General</c:formatCode>
                  <c:ptCount val="4"/>
                  <c:pt idx="0">
                    <c:v>1.8752896999999999</c:v>
                  </c:pt>
                  <c:pt idx="1">
                    <c:v>5.9813289999999997</c:v>
                  </c:pt>
                  <c:pt idx="2">
                    <c:v>6.9535913000000003</c:v>
                  </c:pt>
                  <c:pt idx="3">
                    <c:v>2.3764715000000001</c:v>
                  </c:pt>
                </c:numCache>
              </c:numRef>
            </c:minus>
            <c:spPr>
              <a:noFill/>
              <a:ln w="9525" cap="flat" cmpd="sng" algn="ctr">
                <a:solidFill>
                  <a:schemeClr val="tx1">
                    <a:lumMod val="65000"/>
                    <a:lumOff val="35000"/>
                  </a:schemeClr>
                </a:solidFill>
                <a:round/>
              </a:ln>
              <a:effectLst/>
            </c:spPr>
          </c:errBars>
          <c:cat>
            <c:strRef>
              <c:f>'Table 6'!$B$5:$B$8</c:f>
              <c:strCache>
                <c:ptCount val="4"/>
                <c:pt idx="0">
                  <c:v>Waking up</c:v>
                </c:pt>
                <c:pt idx="1">
                  <c:v>Leaving for work</c:v>
                </c:pt>
                <c:pt idx="2">
                  <c:v>Returning home from work</c:v>
                </c:pt>
                <c:pt idx="3">
                  <c:v>Going to bed</c:v>
                </c:pt>
              </c:strCache>
            </c:strRef>
          </c:cat>
          <c:val>
            <c:numRef>
              <c:f>'Table 6'!$M$15:$M$18</c:f>
              <c:numCache>
                <c:formatCode>.0</c:formatCode>
                <c:ptCount val="4"/>
                <c:pt idx="0">
                  <c:v>-12.432051</c:v>
                </c:pt>
                <c:pt idx="1">
                  <c:v>-9.6287165999999988</c:v>
                </c:pt>
                <c:pt idx="2">
                  <c:v>-13.4202426</c:v>
                </c:pt>
                <c:pt idx="3">
                  <c:v>-6.0596382000000002</c:v>
                </c:pt>
              </c:numCache>
            </c:numRef>
          </c:val>
          <c:extLst>
            <c:ext xmlns:c16="http://schemas.microsoft.com/office/drawing/2014/chart" uri="{C3380CC4-5D6E-409C-BE32-E72D297353CC}">
              <c16:uniqueId val="{00000003-30FE-43DC-879F-610943CC1AA2}"/>
            </c:ext>
          </c:extLst>
        </c:ser>
        <c:dLbls>
          <c:showLegendKey val="0"/>
          <c:showVal val="0"/>
          <c:showCatName val="0"/>
          <c:showSerName val="0"/>
          <c:showPercent val="0"/>
          <c:showBubbleSize val="0"/>
        </c:dLbls>
        <c:gapWidth val="219"/>
        <c:overlap val="-27"/>
        <c:axId val="298963712"/>
        <c:axId val="596595304"/>
      </c:barChart>
      <c:catAx>
        <c:axId val="298963712"/>
        <c:scaling>
          <c:orientation val="minMax"/>
        </c:scaling>
        <c:delete val="0"/>
        <c:axPos val="b"/>
        <c:numFmt formatCode="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596595304"/>
        <c:crosses val="autoZero"/>
        <c:auto val="1"/>
        <c:lblAlgn val="ctr"/>
        <c:lblOffset val="100"/>
        <c:noMultiLvlLbl val="0"/>
      </c:catAx>
      <c:valAx>
        <c:axId val="596595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298963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ja-JP"/>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0.10655</cdr:x>
      <cdr:y>0.08538</cdr:y>
    </cdr:from>
    <cdr:to>
      <cdr:x>0.21131</cdr:x>
      <cdr:y>0.55959</cdr:y>
    </cdr:to>
    <cdr:sp macro="" textlink="">
      <cdr:nvSpPr>
        <cdr:cNvPr id="2" name="テキスト ボックス 1">
          <a:extLst xmlns:a="http://schemas.openxmlformats.org/drawingml/2006/main">
            <a:ext uri="{FF2B5EF4-FFF2-40B4-BE49-F238E27FC236}">
              <a16:creationId xmlns:a16="http://schemas.microsoft.com/office/drawing/2014/main" id="{19A4696E-EDE5-4C60-9F24-FAAA6477DC0D}"/>
            </a:ext>
          </a:extLst>
        </cdr:cNvPr>
        <cdr:cNvSpPr txBox="1"/>
      </cdr:nvSpPr>
      <cdr:spPr>
        <a:xfrm xmlns:a="http://schemas.openxmlformats.org/drawingml/2006/main">
          <a:off x="1176847" y="565837"/>
          <a:ext cx="1157054" cy="314287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ja-JP" sz="1200" dirty="0">
              <a:solidFill>
                <a:sysClr val="windowText" lastClr="000000"/>
              </a:solidFill>
            </a:rPr>
            <a:t>***</a:t>
          </a:r>
          <a:endParaRPr lang="ja-JP" altLang="en-US" sz="1050" dirty="0">
            <a:solidFill>
              <a:sysClr val="windowText" lastClr="000000"/>
            </a:solidFill>
          </a:endParaRPr>
        </a:p>
      </cdr:txBody>
    </cdr:sp>
  </cdr:relSizeAnchor>
  <cdr:relSizeAnchor xmlns:cdr="http://schemas.openxmlformats.org/drawingml/2006/chartDrawing">
    <cdr:from>
      <cdr:x>0.80724</cdr:x>
      <cdr:y>0.08538</cdr:y>
    </cdr:from>
    <cdr:to>
      <cdr:x>0.912</cdr:x>
      <cdr:y>0.55958</cdr:y>
    </cdr:to>
    <cdr:sp macro="" textlink="">
      <cdr:nvSpPr>
        <cdr:cNvPr id="3" name="テキスト ボックス 1">
          <a:extLst xmlns:a="http://schemas.openxmlformats.org/drawingml/2006/main">
            <a:ext uri="{FF2B5EF4-FFF2-40B4-BE49-F238E27FC236}">
              <a16:creationId xmlns:a16="http://schemas.microsoft.com/office/drawing/2014/main" id="{6584CFB4-760B-4CB2-996A-DA637279FE1C}"/>
            </a:ext>
          </a:extLst>
        </cdr:cNvPr>
        <cdr:cNvSpPr txBox="1"/>
      </cdr:nvSpPr>
      <cdr:spPr>
        <a:xfrm xmlns:a="http://schemas.openxmlformats.org/drawingml/2006/main">
          <a:off x="8915783" y="565837"/>
          <a:ext cx="1157054" cy="314280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200" dirty="0"/>
            <a:t>***</a:t>
          </a:r>
          <a:endParaRPr lang="ja-JP" altLang="en-US" sz="1050" dirty="0"/>
        </a:p>
      </cdr:txBody>
    </cdr:sp>
  </cdr:relSizeAnchor>
  <cdr:relSizeAnchor xmlns:cdr="http://schemas.openxmlformats.org/drawingml/2006/chartDrawing">
    <cdr:from>
      <cdr:x>0.19831</cdr:x>
      <cdr:y>0.08538</cdr:y>
    </cdr:from>
    <cdr:to>
      <cdr:x>0.30307</cdr:x>
      <cdr:y>0.55958</cdr:y>
    </cdr:to>
    <cdr:sp macro="" textlink="">
      <cdr:nvSpPr>
        <cdr:cNvPr id="5" name="テキスト ボックス 1">
          <a:extLst xmlns:a="http://schemas.openxmlformats.org/drawingml/2006/main">
            <a:ext uri="{FF2B5EF4-FFF2-40B4-BE49-F238E27FC236}">
              <a16:creationId xmlns:a16="http://schemas.microsoft.com/office/drawing/2014/main" id="{CE534BB4-3186-4683-A695-BDFDF37619F7}"/>
            </a:ext>
          </a:extLst>
        </cdr:cNvPr>
        <cdr:cNvSpPr txBox="1"/>
      </cdr:nvSpPr>
      <cdr:spPr>
        <a:xfrm xmlns:a="http://schemas.openxmlformats.org/drawingml/2006/main">
          <a:off x="2190324" y="565837"/>
          <a:ext cx="1157054" cy="314280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050" u="sng" dirty="0"/>
            <a:t>*</a:t>
          </a:r>
          <a:endParaRPr lang="ja-JP" altLang="en-US" sz="1050" u="sng" dirty="0"/>
        </a:p>
      </cdr:txBody>
    </cdr:sp>
  </cdr:relSizeAnchor>
  <cdr:relSizeAnchor xmlns:cdr="http://schemas.openxmlformats.org/drawingml/2006/chartDrawing">
    <cdr:from>
      <cdr:x>0.90043</cdr:x>
      <cdr:y>0.08538</cdr:y>
    </cdr:from>
    <cdr:to>
      <cdr:x>0.95014</cdr:x>
      <cdr:y>0.45242</cdr:y>
    </cdr:to>
    <cdr:sp macro="" textlink="">
      <cdr:nvSpPr>
        <cdr:cNvPr id="6" name="テキスト ボックス 1">
          <a:extLst xmlns:a="http://schemas.openxmlformats.org/drawingml/2006/main">
            <a:ext uri="{FF2B5EF4-FFF2-40B4-BE49-F238E27FC236}">
              <a16:creationId xmlns:a16="http://schemas.microsoft.com/office/drawing/2014/main" id="{A0B4E3F2-BD51-4096-BE8E-AF4D10CA9D00}"/>
            </a:ext>
          </a:extLst>
        </cdr:cNvPr>
        <cdr:cNvSpPr txBox="1"/>
      </cdr:nvSpPr>
      <cdr:spPr>
        <a:xfrm xmlns:a="http://schemas.openxmlformats.org/drawingml/2006/main">
          <a:off x="9945116" y="565837"/>
          <a:ext cx="549037" cy="243259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050" u="sng" dirty="0"/>
            <a:t>*</a:t>
          </a:r>
          <a:endParaRPr lang="ja-JP" altLang="en-US" sz="1050" u="sng" dirty="0"/>
        </a:p>
      </cdr:txBody>
    </cdr:sp>
  </cdr:relSizeAnchor>
  <cdr:relSizeAnchor xmlns:cdr="http://schemas.openxmlformats.org/drawingml/2006/chartDrawing">
    <cdr:from>
      <cdr:x>0.57822</cdr:x>
      <cdr:y>0.08538</cdr:y>
    </cdr:from>
    <cdr:to>
      <cdr:x>0.68299</cdr:x>
      <cdr:y>0.45905</cdr:y>
    </cdr:to>
    <cdr:sp macro="" textlink="">
      <cdr:nvSpPr>
        <cdr:cNvPr id="7" name="テキスト ボックス 1">
          <a:extLst xmlns:a="http://schemas.openxmlformats.org/drawingml/2006/main">
            <a:ext uri="{FF2B5EF4-FFF2-40B4-BE49-F238E27FC236}">
              <a16:creationId xmlns:a16="http://schemas.microsoft.com/office/drawing/2014/main" id="{DDADA5C3-0C84-42D9-A7DD-2A85421B4CB3}"/>
            </a:ext>
          </a:extLst>
        </cdr:cNvPr>
        <cdr:cNvSpPr txBox="1"/>
      </cdr:nvSpPr>
      <cdr:spPr>
        <a:xfrm xmlns:a="http://schemas.openxmlformats.org/drawingml/2006/main">
          <a:off x="6386372" y="565837"/>
          <a:ext cx="1157164" cy="247653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050" u="none" dirty="0"/>
            <a:t>†</a:t>
          </a:r>
          <a:endParaRPr lang="ja-JP" altLang="en-US" sz="1050" u="none" dirty="0"/>
        </a:p>
      </cdr:txBody>
    </cdr:sp>
  </cdr:relSizeAnchor>
</c:userShapes>
</file>

<file path=ppt/drawings/drawing2.xml><?xml version="1.0" encoding="utf-8"?>
<c:userShapes xmlns:c="http://schemas.openxmlformats.org/drawingml/2006/chart">
  <cdr:relSizeAnchor xmlns:cdr="http://schemas.openxmlformats.org/drawingml/2006/chartDrawing">
    <cdr:from>
      <cdr:x>0.10227</cdr:x>
      <cdr:y>0.17995</cdr:y>
    </cdr:from>
    <cdr:to>
      <cdr:x>0.20703</cdr:x>
      <cdr:y>0.65416</cdr:y>
    </cdr:to>
    <cdr:sp macro="" textlink="">
      <cdr:nvSpPr>
        <cdr:cNvPr id="2" name="テキスト ボックス 1">
          <a:extLst xmlns:a="http://schemas.openxmlformats.org/drawingml/2006/main">
            <a:ext uri="{FF2B5EF4-FFF2-40B4-BE49-F238E27FC236}">
              <a16:creationId xmlns:a16="http://schemas.microsoft.com/office/drawing/2014/main" id="{88A9B109-B4C1-41E7-825F-C9ED881FE771}"/>
            </a:ext>
          </a:extLst>
        </cdr:cNvPr>
        <cdr:cNvSpPr txBox="1"/>
      </cdr:nvSpPr>
      <cdr:spPr>
        <a:xfrm xmlns:a="http://schemas.openxmlformats.org/drawingml/2006/main">
          <a:off x="1129572" y="1192625"/>
          <a:ext cx="1157053" cy="314287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200" dirty="0">
              <a:solidFill>
                <a:sysClr val="windowText" lastClr="000000"/>
              </a:solidFill>
            </a:rPr>
            <a:t>***</a:t>
          </a:r>
          <a:endParaRPr lang="ja-JP" altLang="en-US" sz="1050" dirty="0">
            <a:solidFill>
              <a:sysClr val="windowText" lastClr="000000"/>
            </a:solidFill>
          </a:endParaRPr>
        </a:p>
      </cdr:txBody>
    </cdr:sp>
  </cdr:relSizeAnchor>
  <cdr:relSizeAnchor xmlns:cdr="http://schemas.openxmlformats.org/drawingml/2006/chartDrawing">
    <cdr:from>
      <cdr:x>0.80897</cdr:x>
      <cdr:y>0.18295</cdr:y>
    </cdr:from>
    <cdr:to>
      <cdr:x>0.91373</cdr:x>
      <cdr:y>0.65716</cdr:y>
    </cdr:to>
    <cdr:sp macro="" textlink="">
      <cdr:nvSpPr>
        <cdr:cNvPr id="3" name="テキスト ボックス 1">
          <a:extLst xmlns:a="http://schemas.openxmlformats.org/drawingml/2006/main">
            <a:ext uri="{FF2B5EF4-FFF2-40B4-BE49-F238E27FC236}">
              <a16:creationId xmlns:a16="http://schemas.microsoft.com/office/drawing/2014/main" id="{C87E3F0A-CE00-4D4D-942D-A09F0CE61DCA}"/>
            </a:ext>
          </a:extLst>
        </cdr:cNvPr>
        <cdr:cNvSpPr txBox="1"/>
      </cdr:nvSpPr>
      <cdr:spPr>
        <a:xfrm xmlns:a="http://schemas.openxmlformats.org/drawingml/2006/main">
          <a:off x="8934898" y="1212526"/>
          <a:ext cx="1157053" cy="314287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200" dirty="0">
              <a:solidFill>
                <a:sysClr val="windowText" lastClr="000000"/>
              </a:solidFill>
            </a:rPr>
            <a:t>***</a:t>
          </a:r>
          <a:endParaRPr lang="ja-JP" altLang="en-US" sz="1050" dirty="0">
            <a:solidFill>
              <a:sysClr val="windowText" lastClr="000000"/>
            </a:solidFill>
          </a:endParaRPr>
        </a:p>
      </cdr:txBody>
    </cdr:sp>
  </cdr:relSizeAnchor>
  <cdr:relSizeAnchor xmlns:cdr="http://schemas.openxmlformats.org/drawingml/2006/chartDrawing">
    <cdr:from>
      <cdr:x>0.18857</cdr:x>
      <cdr:y>0.17658</cdr:y>
    </cdr:from>
    <cdr:to>
      <cdr:x>0.29333</cdr:x>
      <cdr:y>0.65079</cdr:y>
    </cdr:to>
    <cdr:sp macro="" textlink="">
      <cdr:nvSpPr>
        <cdr:cNvPr id="4" name="テキスト ボックス 1">
          <a:extLst xmlns:a="http://schemas.openxmlformats.org/drawingml/2006/main">
            <a:ext uri="{FF2B5EF4-FFF2-40B4-BE49-F238E27FC236}">
              <a16:creationId xmlns:a16="http://schemas.microsoft.com/office/drawing/2014/main" id="{6EB8D075-B944-45DE-A1A4-7D47956E9B05}"/>
            </a:ext>
          </a:extLst>
        </cdr:cNvPr>
        <cdr:cNvSpPr txBox="1"/>
      </cdr:nvSpPr>
      <cdr:spPr>
        <a:xfrm xmlns:a="http://schemas.openxmlformats.org/drawingml/2006/main">
          <a:off x="2082691" y="1170280"/>
          <a:ext cx="1157053" cy="314287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200" u="sng" dirty="0">
              <a:solidFill>
                <a:sysClr val="windowText" lastClr="000000"/>
              </a:solidFill>
            </a:rPr>
            <a:t>***</a:t>
          </a:r>
          <a:endParaRPr lang="ja-JP" altLang="en-US" sz="1050" u="sng" dirty="0">
            <a:solidFill>
              <a:sysClr val="windowText" lastClr="000000"/>
            </a:solidFill>
          </a:endParaRPr>
        </a:p>
      </cdr:txBody>
    </cdr:sp>
  </cdr:relSizeAnchor>
  <cdr:relSizeAnchor xmlns:cdr="http://schemas.openxmlformats.org/drawingml/2006/chartDrawing">
    <cdr:from>
      <cdr:x>0.42463</cdr:x>
      <cdr:y>0.17804</cdr:y>
    </cdr:from>
    <cdr:to>
      <cdr:x>0.52939</cdr:x>
      <cdr:y>0.65225</cdr:y>
    </cdr:to>
    <cdr:sp macro="" textlink="">
      <cdr:nvSpPr>
        <cdr:cNvPr id="5" name="テキスト ボックス 1">
          <a:extLst xmlns:a="http://schemas.openxmlformats.org/drawingml/2006/main">
            <a:ext uri="{FF2B5EF4-FFF2-40B4-BE49-F238E27FC236}">
              <a16:creationId xmlns:a16="http://schemas.microsoft.com/office/drawing/2014/main" id="{ADD8B06B-FFF0-407A-B61A-098C43C11116}"/>
            </a:ext>
          </a:extLst>
        </cdr:cNvPr>
        <cdr:cNvSpPr txBox="1"/>
      </cdr:nvSpPr>
      <cdr:spPr>
        <a:xfrm xmlns:a="http://schemas.openxmlformats.org/drawingml/2006/main">
          <a:off x="4689977" y="1179968"/>
          <a:ext cx="1157053" cy="314287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200" u="sng" dirty="0">
              <a:solidFill>
                <a:sysClr val="windowText" lastClr="000000"/>
              </a:solidFill>
            </a:rPr>
            <a:t>***</a:t>
          </a:r>
          <a:endParaRPr lang="ja-JP" altLang="en-US" sz="1050" u="sng" dirty="0">
            <a:solidFill>
              <a:sysClr val="windowText" lastClr="000000"/>
            </a:solidFill>
          </a:endParaRPr>
        </a:p>
      </cdr:txBody>
    </cdr:sp>
  </cdr:relSizeAnchor>
  <cdr:relSizeAnchor xmlns:cdr="http://schemas.openxmlformats.org/drawingml/2006/chartDrawing">
    <cdr:from>
      <cdr:x>0.65994</cdr:x>
      <cdr:y>0.17804</cdr:y>
    </cdr:from>
    <cdr:to>
      <cdr:x>0.76471</cdr:x>
      <cdr:y>0.65225</cdr:y>
    </cdr:to>
    <cdr:sp macro="" textlink="">
      <cdr:nvSpPr>
        <cdr:cNvPr id="6" name="テキスト ボックス 1">
          <a:extLst xmlns:a="http://schemas.openxmlformats.org/drawingml/2006/main">
            <a:ext uri="{FF2B5EF4-FFF2-40B4-BE49-F238E27FC236}">
              <a16:creationId xmlns:a16="http://schemas.microsoft.com/office/drawing/2014/main" id="{C40AEB74-22C2-4D63-9C43-19342E99AA25}"/>
            </a:ext>
          </a:extLst>
        </cdr:cNvPr>
        <cdr:cNvSpPr txBox="1"/>
      </cdr:nvSpPr>
      <cdr:spPr>
        <a:xfrm xmlns:a="http://schemas.openxmlformats.org/drawingml/2006/main">
          <a:off x="7288896" y="1179968"/>
          <a:ext cx="1157164" cy="314287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200" u="sng" dirty="0">
              <a:solidFill>
                <a:sysClr val="windowText" lastClr="000000"/>
              </a:solidFill>
            </a:rPr>
            <a:t>***</a:t>
          </a:r>
          <a:endParaRPr lang="ja-JP" altLang="en-US" sz="1050" u="sng" dirty="0">
            <a:solidFill>
              <a:sysClr val="windowText" lastClr="000000"/>
            </a:solidFill>
          </a:endParaRPr>
        </a:p>
      </cdr:txBody>
    </cdr:sp>
  </cdr:relSizeAnchor>
  <cdr:relSizeAnchor xmlns:cdr="http://schemas.openxmlformats.org/drawingml/2006/chartDrawing">
    <cdr:from>
      <cdr:x>0.89316</cdr:x>
      <cdr:y>0.17818</cdr:y>
    </cdr:from>
    <cdr:to>
      <cdr:x>0.93311</cdr:x>
      <cdr:y>0.647</cdr:y>
    </cdr:to>
    <cdr:sp macro="" textlink="">
      <cdr:nvSpPr>
        <cdr:cNvPr id="7" name="テキスト ボックス 1">
          <a:extLst xmlns:a="http://schemas.openxmlformats.org/drawingml/2006/main">
            <a:ext uri="{FF2B5EF4-FFF2-40B4-BE49-F238E27FC236}">
              <a16:creationId xmlns:a16="http://schemas.microsoft.com/office/drawing/2014/main" id="{1EF9F03E-E9E7-4641-8F75-6FB3A6453055}"/>
            </a:ext>
          </a:extLst>
        </cdr:cNvPr>
        <cdr:cNvSpPr txBox="1"/>
      </cdr:nvSpPr>
      <cdr:spPr>
        <a:xfrm xmlns:a="http://schemas.openxmlformats.org/drawingml/2006/main">
          <a:off x="9864810" y="1180875"/>
          <a:ext cx="441175" cy="310718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200" u="sng" dirty="0">
              <a:solidFill>
                <a:sysClr val="windowText" lastClr="000000"/>
              </a:solidFill>
            </a:rPr>
            <a:t>***</a:t>
          </a:r>
          <a:endParaRPr lang="ja-JP" altLang="en-US" sz="1050" u="sng" dirty="0">
            <a:solidFill>
              <a:sysClr val="windowText" lastClr="000000"/>
            </a:solidFill>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0.19021</cdr:x>
      <cdr:y>0.18254</cdr:y>
    </cdr:from>
    <cdr:to>
      <cdr:x>0.29497</cdr:x>
      <cdr:y>0.65675</cdr:y>
    </cdr:to>
    <cdr:sp macro="" textlink="">
      <cdr:nvSpPr>
        <cdr:cNvPr id="2" name="テキスト ボックス 1">
          <a:extLst xmlns:a="http://schemas.openxmlformats.org/drawingml/2006/main">
            <a:ext uri="{FF2B5EF4-FFF2-40B4-BE49-F238E27FC236}">
              <a16:creationId xmlns:a16="http://schemas.microsoft.com/office/drawing/2014/main" id="{1EF9F03E-E9E7-4641-8F75-6FB3A6453055}"/>
            </a:ext>
          </a:extLst>
        </cdr:cNvPr>
        <cdr:cNvSpPr txBox="1"/>
      </cdr:nvSpPr>
      <cdr:spPr>
        <a:xfrm xmlns:a="http://schemas.openxmlformats.org/drawingml/2006/main">
          <a:off x="2100849" y="1209803"/>
          <a:ext cx="1157053" cy="314287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200" u="sng" dirty="0">
              <a:solidFill>
                <a:sysClr val="windowText" lastClr="000000"/>
              </a:solidFill>
            </a:rPr>
            <a:t>***</a:t>
          </a:r>
          <a:endParaRPr lang="ja-JP" altLang="en-US" sz="1050" u="sng" dirty="0">
            <a:solidFill>
              <a:sysClr val="windowText" lastClr="000000"/>
            </a:solidFill>
          </a:endParaRPr>
        </a:p>
      </cdr:txBody>
    </cdr:sp>
  </cdr:relSizeAnchor>
  <cdr:relSizeAnchor xmlns:cdr="http://schemas.openxmlformats.org/drawingml/2006/chartDrawing">
    <cdr:from>
      <cdr:x>0.42579</cdr:x>
      <cdr:y>0.18053</cdr:y>
    </cdr:from>
    <cdr:to>
      <cdr:x>0.53055</cdr:x>
      <cdr:y>0.65474</cdr:y>
    </cdr:to>
    <cdr:sp macro="" textlink="">
      <cdr:nvSpPr>
        <cdr:cNvPr id="3" name="テキスト ボックス 1">
          <a:extLst xmlns:a="http://schemas.openxmlformats.org/drawingml/2006/main">
            <a:ext uri="{FF2B5EF4-FFF2-40B4-BE49-F238E27FC236}">
              <a16:creationId xmlns:a16="http://schemas.microsoft.com/office/drawing/2014/main" id="{1EF9F03E-E9E7-4641-8F75-6FB3A6453055}"/>
            </a:ext>
          </a:extLst>
        </cdr:cNvPr>
        <cdr:cNvSpPr txBox="1"/>
      </cdr:nvSpPr>
      <cdr:spPr>
        <a:xfrm xmlns:a="http://schemas.openxmlformats.org/drawingml/2006/main">
          <a:off x="4702723" y="1196487"/>
          <a:ext cx="1157053" cy="314287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200" u="sng" dirty="0">
              <a:solidFill>
                <a:sysClr val="windowText" lastClr="000000"/>
              </a:solidFill>
            </a:rPr>
            <a:t>***</a:t>
          </a:r>
          <a:endParaRPr lang="ja-JP" altLang="en-US" sz="1050" u="sng" dirty="0">
            <a:solidFill>
              <a:sysClr val="windowText" lastClr="000000"/>
            </a:solidFill>
          </a:endParaRPr>
        </a:p>
      </cdr:txBody>
    </cdr:sp>
  </cdr:relSizeAnchor>
  <cdr:relSizeAnchor xmlns:cdr="http://schemas.openxmlformats.org/drawingml/2006/chartDrawing">
    <cdr:from>
      <cdr:x>0.66049</cdr:x>
      <cdr:y>0.18661</cdr:y>
    </cdr:from>
    <cdr:to>
      <cdr:x>0.76525</cdr:x>
      <cdr:y>0.66082</cdr:y>
    </cdr:to>
    <cdr:sp macro="" textlink="">
      <cdr:nvSpPr>
        <cdr:cNvPr id="4" name="テキスト ボックス 1">
          <a:extLst xmlns:a="http://schemas.openxmlformats.org/drawingml/2006/main">
            <a:ext uri="{FF2B5EF4-FFF2-40B4-BE49-F238E27FC236}">
              <a16:creationId xmlns:a16="http://schemas.microsoft.com/office/drawing/2014/main" id="{1EF9F03E-E9E7-4641-8F75-6FB3A6453055}"/>
            </a:ext>
          </a:extLst>
        </cdr:cNvPr>
        <cdr:cNvSpPr txBox="1"/>
      </cdr:nvSpPr>
      <cdr:spPr>
        <a:xfrm xmlns:a="http://schemas.openxmlformats.org/drawingml/2006/main">
          <a:off x="7295028" y="1236758"/>
          <a:ext cx="1157053" cy="314287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200" u="sng" dirty="0">
              <a:solidFill>
                <a:sysClr val="windowText" lastClr="000000"/>
              </a:solidFill>
            </a:rPr>
            <a:t>***</a:t>
          </a:r>
          <a:endParaRPr lang="ja-JP" altLang="en-US" sz="1050" u="sng" dirty="0">
            <a:solidFill>
              <a:sysClr val="windowText" lastClr="000000"/>
            </a:solidFill>
          </a:endParaRPr>
        </a:p>
      </cdr:txBody>
    </cdr:sp>
  </cdr:relSizeAnchor>
  <cdr:relSizeAnchor xmlns:cdr="http://schemas.openxmlformats.org/drawingml/2006/chartDrawing">
    <cdr:from>
      <cdr:x>0.89688</cdr:x>
      <cdr:y>0.18086</cdr:y>
    </cdr:from>
    <cdr:to>
      <cdr:x>0.94315</cdr:x>
      <cdr:y>0.65806</cdr:y>
    </cdr:to>
    <cdr:sp macro="" textlink="">
      <cdr:nvSpPr>
        <cdr:cNvPr id="5" name="テキスト ボックス 1">
          <a:extLst xmlns:a="http://schemas.openxmlformats.org/drawingml/2006/main">
            <a:ext uri="{FF2B5EF4-FFF2-40B4-BE49-F238E27FC236}">
              <a16:creationId xmlns:a16="http://schemas.microsoft.com/office/drawing/2014/main" id="{1EF9F03E-E9E7-4641-8F75-6FB3A6453055}"/>
            </a:ext>
          </a:extLst>
        </cdr:cNvPr>
        <cdr:cNvSpPr txBox="1"/>
      </cdr:nvSpPr>
      <cdr:spPr>
        <a:xfrm xmlns:a="http://schemas.openxmlformats.org/drawingml/2006/main">
          <a:off x="9905845" y="1198695"/>
          <a:ext cx="511111" cy="316266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200" u="sng" dirty="0">
              <a:solidFill>
                <a:sysClr val="windowText" lastClr="000000"/>
              </a:solidFill>
            </a:rPr>
            <a:t>***</a:t>
          </a:r>
          <a:endParaRPr lang="ja-JP" altLang="en-US" sz="1050" u="sng" dirty="0">
            <a:solidFill>
              <a:sysClr val="windowText" lastClr="000000"/>
            </a:solidFill>
          </a:endParaRPr>
        </a:p>
      </cdr:txBody>
    </cdr:sp>
  </cdr:relSizeAnchor>
  <cdr:relSizeAnchor xmlns:cdr="http://schemas.openxmlformats.org/drawingml/2006/chartDrawing">
    <cdr:from>
      <cdr:x>0.10088</cdr:x>
      <cdr:y>0.18112</cdr:y>
    </cdr:from>
    <cdr:to>
      <cdr:x>0.20564</cdr:x>
      <cdr:y>0.65533</cdr:y>
    </cdr:to>
    <cdr:sp macro="" textlink="">
      <cdr:nvSpPr>
        <cdr:cNvPr id="6" name="テキスト ボックス 1">
          <a:extLst xmlns:a="http://schemas.openxmlformats.org/drawingml/2006/main">
            <a:ext uri="{FF2B5EF4-FFF2-40B4-BE49-F238E27FC236}">
              <a16:creationId xmlns:a16="http://schemas.microsoft.com/office/drawing/2014/main" id="{1EF9F03E-E9E7-4641-8F75-6FB3A6453055}"/>
            </a:ext>
          </a:extLst>
        </cdr:cNvPr>
        <cdr:cNvSpPr txBox="1"/>
      </cdr:nvSpPr>
      <cdr:spPr>
        <a:xfrm xmlns:a="http://schemas.openxmlformats.org/drawingml/2006/main">
          <a:off x="1114249" y="1200411"/>
          <a:ext cx="1157053" cy="314287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200" u="none" dirty="0">
              <a:solidFill>
                <a:sysClr val="windowText" lastClr="000000"/>
              </a:solidFill>
            </a:rPr>
            <a:t>***</a:t>
          </a:r>
          <a:endParaRPr lang="ja-JP" altLang="en-US" sz="1050" u="none" dirty="0">
            <a:solidFill>
              <a:sysClr val="windowText" lastClr="000000"/>
            </a:solidFill>
          </a:endParaRPr>
        </a:p>
      </cdr:txBody>
    </cdr:sp>
  </cdr:relSizeAnchor>
  <cdr:relSizeAnchor xmlns:cdr="http://schemas.openxmlformats.org/drawingml/2006/chartDrawing">
    <cdr:from>
      <cdr:x>0.57974</cdr:x>
      <cdr:y>0.18519</cdr:y>
    </cdr:from>
    <cdr:to>
      <cdr:x>0.6845</cdr:x>
      <cdr:y>0.6594</cdr:y>
    </cdr:to>
    <cdr:sp macro="" textlink="">
      <cdr:nvSpPr>
        <cdr:cNvPr id="7" name="テキスト ボックス 1">
          <a:extLst xmlns:a="http://schemas.openxmlformats.org/drawingml/2006/main">
            <a:ext uri="{FF2B5EF4-FFF2-40B4-BE49-F238E27FC236}">
              <a16:creationId xmlns:a16="http://schemas.microsoft.com/office/drawing/2014/main" id="{1EF9F03E-E9E7-4641-8F75-6FB3A6453055}"/>
            </a:ext>
          </a:extLst>
        </cdr:cNvPr>
        <cdr:cNvSpPr txBox="1"/>
      </cdr:nvSpPr>
      <cdr:spPr>
        <a:xfrm xmlns:a="http://schemas.openxmlformats.org/drawingml/2006/main">
          <a:off x="6403139" y="1227365"/>
          <a:ext cx="1157054" cy="314287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200" u="none" dirty="0">
              <a:solidFill>
                <a:sysClr val="windowText" lastClr="000000"/>
              </a:solidFill>
            </a:rPr>
            <a:t>*</a:t>
          </a:r>
          <a:endParaRPr lang="ja-JP" altLang="en-US" sz="1050" u="none" dirty="0">
            <a:solidFill>
              <a:sysClr val="windowText" lastClr="000000"/>
            </a:solidFill>
          </a:endParaRPr>
        </a:p>
      </cdr:txBody>
    </cdr:sp>
  </cdr:relSizeAnchor>
  <cdr:relSizeAnchor xmlns:cdr="http://schemas.openxmlformats.org/drawingml/2006/chartDrawing">
    <cdr:from>
      <cdr:x>0.80752</cdr:x>
      <cdr:y>0.18519</cdr:y>
    </cdr:from>
    <cdr:to>
      <cdr:x>0.91228</cdr:x>
      <cdr:y>0.6594</cdr:y>
    </cdr:to>
    <cdr:sp macro="" textlink="">
      <cdr:nvSpPr>
        <cdr:cNvPr id="8" name="テキスト ボックス 1">
          <a:extLst xmlns:a="http://schemas.openxmlformats.org/drawingml/2006/main">
            <a:ext uri="{FF2B5EF4-FFF2-40B4-BE49-F238E27FC236}">
              <a16:creationId xmlns:a16="http://schemas.microsoft.com/office/drawing/2014/main" id="{1EF9F03E-E9E7-4641-8F75-6FB3A6453055}"/>
            </a:ext>
          </a:extLst>
        </cdr:cNvPr>
        <cdr:cNvSpPr txBox="1"/>
      </cdr:nvSpPr>
      <cdr:spPr>
        <a:xfrm xmlns:a="http://schemas.openxmlformats.org/drawingml/2006/main">
          <a:off x="8918898" y="1227365"/>
          <a:ext cx="1157053" cy="314287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200" u="none" dirty="0">
              <a:solidFill>
                <a:sysClr val="windowText" lastClr="000000"/>
              </a:solidFill>
            </a:rPr>
            <a:t>***</a:t>
          </a:r>
          <a:endParaRPr lang="ja-JP" altLang="en-US" sz="1050" u="none" dirty="0">
            <a:solidFill>
              <a:sysClr val="windowText" lastClr="000000"/>
            </a:solidFill>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0.19233</cdr:x>
      <cdr:y>0.21677</cdr:y>
    </cdr:from>
    <cdr:to>
      <cdr:x>0.29709</cdr:x>
      <cdr:y>0.69098</cdr:y>
    </cdr:to>
    <cdr:sp macro="" textlink="">
      <cdr:nvSpPr>
        <cdr:cNvPr id="2" name="テキスト ボックス 1">
          <a:extLst xmlns:a="http://schemas.openxmlformats.org/drawingml/2006/main">
            <a:ext uri="{FF2B5EF4-FFF2-40B4-BE49-F238E27FC236}">
              <a16:creationId xmlns:a16="http://schemas.microsoft.com/office/drawing/2014/main" id="{1EF9F03E-E9E7-4641-8F75-6FB3A6453055}"/>
            </a:ext>
          </a:extLst>
        </cdr:cNvPr>
        <cdr:cNvSpPr txBox="1"/>
      </cdr:nvSpPr>
      <cdr:spPr>
        <a:xfrm xmlns:a="http://schemas.openxmlformats.org/drawingml/2006/main">
          <a:off x="2124255" y="1436638"/>
          <a:ext cx="1157053" cy="314287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200" u="sng" dirty="0">
              <a:solidFill>
                <a:sysClr val="windowText" lastClr="000000"/>
              </a:solidFill>
            </a:rPr>
            <a:t>***</a:t>
          </a:r>
          <a:endParaRPr lang="ja-JP" altLang="en-US" sz="1050" u="sng" dirty="0">
            <a:solidFill>
              <a:sysClr val="windowText" lastClr="000000"/>
            </a:solidFill>
          </a:endParaRPr>
        </a:p>
      </cdr:txBody>
    </cdr:sp>
  </cdr:relSizeAnchor>
  <cdr:relSizeAnchor xmlns:cdr="http://schemas.openxmlformats.org/drawingml/2006/chartDrawing">
    <cdr:from>
      <cdr:x>0.89439</cdr:x>
      <cdr:y>0.21065</cdr:y>
    </cdr:from>
    <cdr:to>
      <cdr:x>0.94877</cdr:x>
      <cdr:y>0.75956</cdr:y>
    </cdr:to>
    <cdr:sp macro="" textlink="">
      <cdr:nvSpPr>
        <cdr:cNvPr id="3" name="テキスト ボックス 1">
          <a:extLst xmlns:a="http://schemas.openxmlformats.org/drawingml/2006/main">
            <a:ext uri="{FF2B5EF4-FFF2-40B4-BE49-F238E27FC236}">
              <a16:creationId xmlns:a16="http://schemas.microsoft.com/office/drawing/2014/main" id="{1EF9F03E-E9E7-4641-8F75-6FB3A6453055}"/>
            </a:ext>
          </a:extLst>
        </cdr:cNvPr>
        <cdr:cNvSpPr txBox="1"/>
      </cdr:nvSpPr>
      <cdr:spPr>
        <a:xfrm xmlns:a="http://schemas.openxmlformats.org/drawingml/2006/main">
          <a:off x="9878311" y="1396072"/>
          <a:ext cx="600616" cy="363795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200" u="sng" dirty="0">
              <a:solidFill>
                <a:sysClr val="windowText" lastClr="000000"/>
              </a:solidFill>
            </a:rPr>
            <a:t>***</a:t>
          </a:r>
          <a:endParaRPr lang="ja-JP" altLang="en-US" sz="1050" u="sng" dirty="0">
            <a:solidFill>
              <a:sysClr val="windowText" lastClr="000000"/>
            </a:solidFill>
          </a:endParaRPr>
        </a:p>
      </cdr:txBody>
    </cdr:sp>
  </cdr:relSizeAnchor>
  <cdr:relSizeAnchor xmlns:cdr="http://schemas.openxmlformats.org/drawingml/2006/chartDrawing">
    <cdr:from>
      <cdr:x>0.66746</cdr:x>
      <cdr:y>0.21684</cdr:y>
    </cdr:from>
    <cdr:to>
      <cdr:x>0.77222</cdr:x>
      <cdr:y>0.69105</cdr:y>
    </cdr:to>
    <cdr:sp macro="" textlink="">
      <cdr:nvSpPr>
        <cdr:cNvPr id="4" name="テキスト ボックス 1">
          <a:extLst xmlns:a="http://schemas.openxmlformats.org/drawingml/2006/main">
            <a:ext uri="{FF2B5EF4-FFF2-40B4-BE49-F238E27FC236}">
              <a16:creationId xmlns:a16="http://schemas.microsoft.com/office/drawing/2014/main" id="{1EF9F03E-E9E7-4641-8F75-6FB3A6453055}"/>
            </a:ext>
          </a:extLst>
        </cdr:cNvPr>
        <cdr:cNvSpPr txBox="1"/>
      </cdr:nvSpPr>
      <cdr:spPr>
        <a:xfrm xmlns:a="http://schemas.openxmlformats.org/drawingml/2006/main">
          <a:off x="7371953" y="1437146"/>
          <a:ext cx="1157053" cy="314287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200" u="sng" dirty="0">
              <a:solidFill>
                <a:sysClr val="windowText" lastClr="000000"/>
              </a:solidFill>
            </a:rPr>
            <a:t>*</a:t>
          </a:r>
          <a:endParaRPr lang="ja-JP" altLang="en-US" sz="1050" u="sng" dirty="0">
            <a:solidFill>
              <a:sysClr val="windowText" lastClr="000000"/>
            </a:solidFill>
          </a:endParaRPr>
        </a:p>
      </cdr:txBody>
    </cdr:sp>
  </cdr:relSizeAnchor>
  <cdr:relSizeAnchor xmlns:cdr="http://schemas.openxmlformats.org/drawingml/2006/chartDrawing">
    <cdr:from>
      <cdr:x>0.42728</cdr:x>
      <cdr:y>0.21684</cdr:y>
    </cdr:from>
    <cdr:to>
      <cdr:x>0.53204</cdr:x>
      <cdr:y>0.69105</cdr:y>
    </cdr:to>
    <cdr:sp macro="" textlink="">
      <cdr:nvSpPr>
        <cdr:cNvPr id="5" name="テキスト ボックス 1">
          <a:extLst xmlns:a="http://schemas.openxmlformats.org/drawingml/2006/main">
            <a:ext uri="{FF2B5EF4-FFF2-40B4-BE49-F238E27FC236}">
              <a16:creationId xmlns:a16="http://schemas.microsoft.com/office/drawing/2014/main" id="{1EF9F03E-E9E7-4641-8F75-6FB3A6453055}"/>
            </a:ext>
          </a:extLst>
        </cdr:cNvPr>
        <cdr:cNvSpPr txBox="1"/>
      </cdr:nvSpPr>
      <cdr:spPr>
        <a:xfrm xmlns:a="http://schemas.openxmlformats.org/drawingml/2006/main">
          <a:off x="4719266" y="1437146"/>
          <a:ext cx="1157054" cy="314287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200" u="sng" dirty="0">
              <a:solidFill>
                <a:sysClr val="windowText" lastClr="000000"/>
              </a:solidFill>
            </a:rPr>
            <a:t>**</a:t>
          </a:r>
          <a:endParaRPr lang="ja-JP" altLang="en-US" sz="1050" u="sng" dirty="0">
            <a:solidFill>
              <a:sysClr val="windowText" lastClr="000000"/>
            </a:solidFill>
          </a:endParaRPr>
        </a:p>
      </cdr:txBody>
    </cdr:sp>
  </cdr:relSizeAnchor>
  <cdr:relSizeAnchor xmlns:cdr="http://schemas.openxmlformats.org/drawingml/2006/chartDrawing">
    <cdr:from>
      <cdr:x>0.10503</cdr:x>
      <cdr:y>0.21811</cdr:y>
    </cdr:from>
    <cdr:to>
      <cdr:x>0.20979</cdr:x>
      <cdr:y>0.69232</cdr:y>
    </cdr:to>
    <cdr:sp macro="" textlink="">
      <cdr:nvSpPr>
        <cdr:cNvPr id="6" name="テキスト ボックス 1">
          <a:extLst xmlns:a="http://schemas.openxmlformats.org/drawingml/2006/main">
            <a:ext uri="{FF2B5EF4-FFF2-40B4-BE49-F238E27FC236}">
              <a16:creationId xmlns:a16="http://schemas.microsoft.com/office/drawing/2014/main" id="{1EF9F03E-E9E7-4641-8F75-6FB3A6453055}"/>
            </a:ext>
          </a:extLst>
        </cdr:cNvPr>
        <cdr:cNvSpPr txBox="1"/>
      </cdr:nvSpPr>
      <cdr:spPr>
        <a:xfrm xmlns:a="http://schemas.openxmlformats.org/drawingml/2006/main">
          <a:off x="1160087" y="1445514"/>
          <a:ext cx="1157053" cy="314287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200" u="none" dirty="0">
              <a:solidFill>
                <a:sysClr val="windowText" lastClr="000000"/>
              </a:solidFill>
            </a:rPr>
            <a:t>***</a:t>
          </a:r>
          <a:endParaRPr lang="ja-JP" altLang="en-US" sz="1050" u="none" dirty="0">
            <a:solidFill>
              <a:sysClr val="windowText" lastClr="000000"/>
            </a:solidFill>
          </a:endParaRPr>
        </a:p>
      </cdr:txBody>
    </cdr:sp>
  </cdr:relSizeAnchor>
  <cdr:relSizeAnchor xmlns:cdr="http://schemas.openxmlformats.org/drawingml/2006/chartDrawing">
    <cdr:from>
      <cdr:x>0.57691</cdr:x>
      <cdr:y>0.21684</cdr:y>
    </cdr:from>
    <cdr:to>
      <cdr:x>0.68167</cdr:x>
      <cdr:y>0.69105</cdr:y>
    </cdr:to>
    <cdr:sp macro="" textlink="">
      <cdr:nvSpPr>
        <cdr:cNvPr id="7" name="テキスト ボックス 1">
          <a:extLst xmlns:a="http://schemas.openxmlformats.org/drawingml/2006/main">
            <a:ext uri="{FF2B5EF4-FFF2-40B4-BE49-F238E27FC236}">
              <a16:creationId xmlns:a16="http://schemas.microsoft.com/office/drawing/2014/main" id="{1EF9F03E-E9E7-4641-8F75-6FB3A6453055}"/>
            </a:ext>
          </a:extLst>
        </cdr:cNvPr>
        <cdr:cNvSpPr txBox="1"/>
      </cdr:nvSpPr>
      <cdr:spPr>
        <a:xfrm xmlns:a="http://schemas.openxmlformats.org/drawingml/2006/main">
          <a:off x="6371848" y="1437146"/>
          <a:ext cx="1157053" cy="314287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200" u="none" dirty="0">
              <a:solidFill>
                <a:sysClr val="windowText" lastClr="000000"/>
              </a:solidFill>
            </a:rPr>
            <a:t>**</a:t>
          </a:r>
          <a:endParaRPr lang="ja-JP" altLang="en-US" sz="1050" u="none" dirty="0">
            <a:solidFill>
              <a:sysClr val="windowText" lastClr="000000"/>
            </a:solidFill>
          </a:endParaRPr>
        </a:p>
      </cdr:txBody>
    </cdr:sp>
  </cdr:relSizeAnchor>
  <cdr:relSizeAnchor xmlns:cdr="http://schemas.openxmlformats.org/drawingml/2006/chartDrawing">
    <cdr:from>
      <cdr:x>0.80787</cdr:x>
      <cdr:y>0.2155</cdr:y>
    </cdr:from>
    <cdr:to>
      <cdr:x>0.91263</cdr:x>
      <cdr:y>0.75981</cdr:y>
    </cdr:to>
    <cdr:sp macro="" textlink="">
      <cdr:nvSpPr>
        <cdr:cNvPr id="8" name="テキスト ボックス 1">
          <a:extLst xmlns:a="http://schemas.openxmlformats.org/drawingml/2006/main">
            <a:ext uri="{FF2B5EF4-FFF2-40B4-BE49-F238E27FC236}">
              <a16:creationId xmlns:a16="http://schemas.microsoft.com/office/drawing/2014/main" id="{BE8293B6-0A2D-4581-A890-2116C0BE8C1D}"/>
            </a:ext>
          </a:extLst>
        </cdr:cNvPr>
        <cdr:cNvSpPr txBox="1"/>
      </cdr:nvSpPr>
      <cdr:spPr>
        <a:xfrm xmlns:a="http://schemas.openxmlformats.org/drawingml/2006/main">
          <a:off x="8922817" y="1428270"/>
          <a:ext cx="1157054" cy="360746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200" u="none" dirty="0">
              <a:solidFill>
                <a:sysClr val="windowText" lastClr="000000"/>
              </a:solidFill>
            </a:rPr>
            <a:t>***</a:t>
          </a:r>
          <a:endParaRPr lang="ja-JP" altLang="en-US" sz="1050" u="none" dirty="0">
            <a:solidFill>
              <a:sysClr val="windowText" lastClr="000000"/>
            </a:solidFill>
          </a:endParaRPr>
        </a:p>
      </cdr:txBody>
    </cdr:sp>
  </cdr:relSizeAnchor>
  <cdr:relSizeAnchor xmlns:cdr="http://schemas.openxmlformats.org/drawingml/2006/chartDrawing">
    <cdr:from>
      <cdr:x>0.34193</cdr:x>
      <cdr:y>0.21684</cdr:y>
    </cdr:from>
    <cdr:to>
      <cdr:x>0.44669</cdr:x>
      <cdr:y>0.69105</cdr:y>
    </cdr:to>
    <cdr:sp macro="" textlink="">
      <cdr:nvSpPr>
        <cdr:cNvPr id="9" name="テキスト ボックス 1">
          <a:extLst xmlns:a="http://schemas.openxmlformats.org/drawingml/2006/main">
            <a:ext uri="{FF2B5EF4-FFF2-40B4-BE49-F238E27FC236}">
              <a16:creationId xmlns:a16="http://schemas.microsoft.com/office/drawing/2014/main" id="{BE8293B6-0A2D-4581-A890-2116C0BE8C1D}"/>
            </a:ext>
          </a:extLst>
        </cdr:cNvPr>
        <cdr:cNvSpPr txBox="1"/>
      </cdr:nvSpPr>
      <cdr:spPr>
        <a:xfrm xmlns:a="http://schemas.openxmlformats.org/drawingml/2006/main">
          <a:off x="3776536" y="1437146"/>
          <a:ext cx="1157053" cy="314287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200" u="none" dirty="0">
              <a:solidFill>
                <a:sysClr val="windowText" lastClr="000000"/>
              </a:solidFill>
            </a:rPr>
            <a:t>†</a:t>
          </a:r>
          <a:endParaRPr lang="ja-JP" altLang="en-US" sz="1050" u="none" dirty="0">
            <a:solidFill>
              <a:sysClr val="windowText" lastClr="000000"/>
            </a:solidFill>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0.10775</cdr:x>
      <cdr:y>0.1634</cdr:y>
    </cdr:from>
    <cdr:to>
      <cdr:x>0.21251</cdr:x>
      <cdr:y>0.63761</cdr:y>
    </cdr:to>
    <cdr:sp macro="" textlink="">
      <cdr:nvSpPr>
        <cdr:cNvPr id="2" name="テキスト ボックス 1">
          <a:extLst xmlns:a="http://schemas.openxmlformats.org/drawingml/2006/main">
            <a:ext uri="{FF2B5EF4-FFF2-40B4-BE49-F238E27FC236}">
              <a16:creationId xmlns:a16="http://schemas.microsoft.com/office/drawing/2014/main" id="{BC4F13C9-4206-4136-B743-44A618C3753C}"/>
            </a:ext>
          </a:extLst>
        </cdr:cNvPr>
        <cdr:cNvSpPr txBox="1"/>
      </cdr:nvSpPr>
      <cdr:spPr>
        <a:xfrm xmlns:a="http://schemas.openxmlformats.org/drawingml/2006/main">
          <a:off x="1190063" y="1082918"/>
          <a:ext cx="1157053" cy="314287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200" u="none" dirty="0">
              <a:solidFill>
                <a:sysClr val="windowText" lastClr="000000"/>
              </a:solidFill>
            </a:rPr>
            <a:t>**</a:t>
          </a:r>
          <a:endParaRPr lang="ja-JP" altLang="en-US" sz="1050" u="none" dirty="0">
            <a:solidFill>
              <a:sysClr val="windowText" lastClr="000000"/>
            </a:solidFill>
          </a:endParaRPr>
        </a:p>
      </cdr:txBody>
    </cdr:sp>
  </cdr:relSizeAnchor>
  <cdr:relSizeAnchor xmlns:cdr="http://schemas.openxmlformats.org/drawingml/2006/chartDrawing">
    <cdr:from>
      <cdr:x>0.81546</cdr:x>
      <cdr:y>0.16088</cdr:y>
    </cdr:from>
    <cdr:to>
      <cdr:x>0.92022</cdr:x>
      <cdr:y>0.32821</cdr:y>
    </cdr:to>
    <cdr:sp macro="" textlink="">
      <cdr:nvSpPr>
        <cdr:cNvPr id="3" name="テキスト ボックス 1">
          <a:extLst xmlns:a="http://schemas.openxmlformats.org/drawingml/2006/main">
            <a:ext uri="{FF2B5EF4-FFF2-40B4-BE49-F238E27FC236}">
              <a16:creationId xmlns:a16="http://schemas.microsoft.com/office/drawing/2014/main" id="{BC39E092-0876-4325-A114-334469C42461}"/>
            </a:ext>
          </a:extLst>
        </cdr:cNvPr>
        <cdr:cNvSpPr txBox="1"/>
      </cdr:nvSpPr>
      <cdr:spPr>
        <a:xfrm xmlns:a="http://schemas.openxmlformats.org/drawingml/2006/main">
          <a:off x="9006602" y="1066233"/>
          <a:ext cx="1157053" cy="110899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200" u="none" dirty="0">
              <a:solidFill>
                <a:sysClr val="windowText" lastClr="000000"/>
              </a:solidFill>
            </a:rPr>
            <a:t>*</a:t>
          </a:r>
          <a:endParaRPr lang="ja-JP" altLang="en-US" sz="1050" u="none" dirty="0">
            <a:solidFill>
              <a:sysClr val="windowText" lastClr="000000"/>
            </a:solidFill>
          </a:endParaRPr>
        </a:p>
      </cdr:txBody>
    </cdr:sp>
  </cdr:relSizeAnchor>
  <cdr:relSizeAnchor xmlns:cdr="http://schemas.openxmlformats.org/drawingml/2006/chartDrawing">
    <cdr:from>
      <cdr:x>0.19172</cdr:x>
      <cdr:y>0.15945</cdr:y>
    </cdr:from>
    <cdr:to>
      <cdr:x>0.29648</cdr:x>
      <cdr:y>0.63366</cdr:y>
    </cdr:to>
    <cdr:sp macro="" textlink="">
      <cdr:nvSpPr>
        <cdr:cNvPr id="4" name="テキスト ボックス 1">
          <a:extLst xmlns:a="http://schemas.openxmlformats.org/drawingml/2006/main">
            <a:ext uri="{FF2B5EF4-FFF2-40B4-BE49-F238E27FC236}">
              <a16:creationId xmlns:a16="http://schemas.microsoft.com/office/drawing/2014/main" id="{E6F2F36A-BA98-4371-A7D8-7112CE2D0182}"/>
            </a:ext>
          </a:extLst>
        </cdr:cNvPr>
        <cdr:cNvSpPr txBox="1"/>
      </cdr:nvSpPr>
      <cdr:spPr>
        <a:xfrm xmlns:a="http://schemas.openxmlformats.org/drawingml/2006/main">
          <a:off x="2117459" y="1056774"/>
          <a:ext cx="1157053" cy="314287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200" u="sng" dirty="0">
              <a:solidFill>
                <a:sysClr val="windowText" lastClr="000000"/>
              </a:solidFill>
            </a:rPr>
            <a:t>***</a:t>
          </a:r>
          <a:endParaRPr lang="ja-JP" altLang="en-US" sz="1050" u="sng" dirty="0">
            <a:solidFill>
              <a:sysClr val="windowText" lastClr="000000"/>
            </a:solidFill>
          </a:endParaRPr>
        </a:p>
      </cdr:txBody>
    </cdr:sp>
  </cdr:relSizeAnchor>
  <cdr:relSizeAnchor xmlns:cdr="http://schemas.openxmlformats.org/drawingml/2006/chartDrawing">
    <cdr:from>
      <cdr:x>0.90008</cdr:x>
      <cdr:y>0.15932</cdr:y>
    </cdr:from>
    <cdr:to>
      <cdr:x>0.93903</cdr:x>
      <cdr:y>0.64235</cdr:y>
    </cdr:to>
    <cdr:sp macro="" textlink="">
      <cdr:nvSpPr>
        <cdr:cNvPr id="6" name="テキスト ボックス 1">
          <a:extLst xmlns:a="http://schemas.openxmlformats.org/drawingml/2006/main">
            <a:ext uri="{FF2B5EF4-FFF2-40B4-BE49-F238E27FC236}">
              <a16:creationId xmlns:a16="http://schemas.microsoft.com/office/drawing/2014/main" id="{EC8BA255-DC27-4B57-ABEF-C703733BEF8D}"/>
            </a:ext>
          </a:extLst>
        </cdr:cNvPr>
        <cdr:cNvSpPr txBox="1"/>
      </cdr:nvSpPr>
      <cdr:spPr>
        <a:xfrm xmlns:a="http://schemas.openxmlformats.org/drawingml/2006/main">
          <a:off x="9941248" y="1055909"/>
          <a:ext cx="430195" cy="320133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050" u="sng" dirty="0">
              <a:solidFill>
                <a:sysClr val="windowText" lastClr="000000"/>
              </a:solidFill>
            </a:rPr>
            <a:t>*</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44971" cy="49813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545" y="0"/>
            <a:ext cx="2944971" cy="498136"/>
          </a:xfrm>
          <a:prstGeom prst="rect">
            <a:avLst/>
          </a:prstGeom>
        </p:spPr>
        <p:txBody>
          <a:bodyPr vert="horz" lIns="91440" tIns="45720" rIns="91440" bIns="45720" rtlCol="0"/>
          <a:lstStyle>
            <a:lvl1pPr algn="r">
              <a:defRPr sz="1200"/>
            </a:lvl1pPr>
          </a:lstStyle>
          <a:p>
            <a:fld id="{92789B6C-919C-471F-9113-05AB05D8FEAF}" type="datetimeFigureOut">
              <a:rPr kumimoji="1" lang="ja-JP" altLang="en-US" smtClean="0"/>
              <a:t>2020/1/9</a:t>
            </a:fld>
            <a:endParaRPr kumimoji="1" lang="ja-JP" altLang="en-US"/>
          </a:p>
        </p:txBody>
      </p:sp>
      <p:sp>
        <p:nvSpPr>
          <p:cNvPr id="4" name="スライド イメージ プレースホルダー 3"/>
          <p:cNvSpPr>
            <a:spLocks noGrp="1" noRot="1" noChangeAspect="1"/>
          </p:cNvSpPr>
          <p:nvPr>
            <p:ph type="sldImg" idx="2"/>
          </p:nvPr>
        </p:nvSpPr>
        <p:spPr>
          <a:xfrm>
            <a:off x="420688" y="1241425"/>
            <a:ext cx="5954712"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609" y="4777958"/>
            <a:ext cx="5436870" cy="3909239"/>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30092"/>
            <a:ext cx="2944971" cy="49813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545" y="9430092"/>
            <a:ext cx="2944971" cy="498135"/>
          </a:xfrm>
          <a:prstGeom prst="rect">
            <a:avLst/>
          </a:prstGeom>
        </p:spPr>
        <p:txBody>
          <a:bodyPr vert="horz" lIns="91440" tIns="45720" rIns="91440" bIns="45720" rtlCol="0" anchor="b"/>
          <a:lstStyle>
            <a:lvl1pPr algn="r">
              <a:defRPr sz="1200"/>
            </a:lvl1pPr>
          </a:lstStyle>
          <a:p>
            <a:fld id="{7AB1247E-6DBA-4DD9-9CFD-FAB8807538BE}" type="slidenum">
              <a:rPr kumimoji="1" lang="ja-JP" altLang="en-US" smtClean="0"/>
              <a:t>‹#›</a:t>
            </a:fld>
            <a:endParaRPr kumimoji="1" lang="ja-JP" altLang="en-US"/>
          </a:p>
        </p:txBody>
      </p:sp>
    </p:spTree>
    <p:extLst>
      <p:ext uri="{BB962C8B-B14F-4D97-AF65-F5344CB8AC3E}">
        <p14:creationId xmlns:p14="http://schemas.microsoft.com/office/powerpoint/2010/main" val="279156935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AB1247E-6DBA-4DD9-9CFD-FAB8807538BE}" type="slidenum">
              <a:rPr kumimoji="1" lang="ja-JP" altLang="en-US" smtClean="0"/>
              <a:t>19</a:t>
            </a:fld>
            <a:endParaRPr kumimoji="1" lang="ja-JP" altLang="en-US"/>
          </a:p>
        </p:txBody>
      </p:sp>
    </p:spTree>
    <p:extLst>
      <p:ext uri="{BB962C8B-B14F-4D97-AF65-F5344CB8AC3E}">
        <p14:creationId xmlns:p14="http://schemas.microsoft.com/office/powerpoint/2010/main" val="3383238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AB1247E-6DBA-4DD9-9CFD-FAB8807538BE}" type="slidenum">
              <a:rPr kumimoji="1" lang="ja-JP" altLang="en-US" smtClean="0"/>
              <a:t>20</a:t>
            </a:fld>
            <a:endParaRPr kumimoji="1" lang="ja-JP" altLang="en-US"/>
          </a:p>
        </p:txBody>
      </p:sp>
    </p:spTree>
    <p:extLst>
      <p:ext uri="{BB962C8B-B14F-4D97-AF65-F5344CB8AC3E}">
        <p14:creationId xmlns:p14="http://schemas.microsoft.com/office/powerpoint/2010/main" val="3602395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096FD6-6C0B-40C0-A38D-3240195EFB0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186B209-10A1-45B9-94EB-57454DF676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CF866EA-2900-47E3-B16A-DC7BA8BA5186}"/>
              </a:ext>
            </a:extLst>
          </p:cNvPr>
          <p:cNvSpPr>
            <a:spLocks noGrp="1"/>
          </p:cNvSpPr>
          <p:nvPr>
            <p:ph type="dt" sz="half" idx="10"/>
          </p:nvPr>
        </p:nvSpPr>
        <p:spPr/>
        <p:txBody>
          <a:bodyPr/>
          <a:lstStyle/>
          <a:p>
            <a:fld id="{320CB14F-F48F-4C07-B6D2-27DF0EC31270}" type="datetime1">
              <a:rPr kumimoji="1" lang="ja-JP" altLang="en-US" smtClean="0"/>
              <a:t>2020/1/9</a:t>
            </a:fld>
            <a:endParaRPr kumimoji="1" lang="ja-JP" altLang="en-US"/>
          </a:p>
        </p:txBody>
      </p:sp>
      <p:sp>
        <p:nvSpPr>
          <p:cNvPr id="5" name="フッター プレースホルダー 4">
            <a:extLst>
              <a:ext uri="{FF2B5EF4-FFF2-40B4-BE49-F238E27FC236}">
                <a16:creationId xmlns:a16="http://schemas.microsoft.com/office/drawing/2014/main" id="{1E303981-81C4-460D-A534-C7195C6609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60265A-193C-4305-A82A-9615FAB2DC74}"/>
              </a:ext>
            </a:extLst>
          </p:cNvPr>
          <p:cNvSpPr>
            <a:spLocks noGrp="1"/>
          </p:cNvSpPr>
          <p:nvPr>
            <p:ph type="sldNum" sz="quarter" idx="12"/>
          </p:nvPr>
        </p:nvSpPr>
        <p:spPr/>
        <p:txBody>
          <a:bodyPr/>
          <a:lstStyle/>
          <a:p>
            <a:fld id="{67E93A7D-EC85-4E60-B532-D0C91760A6BF}" type="slidenum">
              <a:rPr kumimoji="1" lang="ja-JP" altLang="en-US" smtClean="0"/>
              <a:t>‹#›</a:t>
            </a:fld>
            <a:endParaRPr kumimoji="1" lang="ja-JP" altLang="en-US"/>
          </a:p>
        </p:txBody>
      </p:sp>
    </p:spTree>
    <p:extLst>
      <p:ext uri="{BB962C8B-B14F-4D97-AF65-F5344CB8AC3E}">
        <p14:creationId xmlns:p14="http://schemas.microsoft.com/office/powerpoint/2010/main" val="2802068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C5EF3B-36DF-4792-B967-717693E16EB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5936C8C-07CD-4AB2-AFF2-8D61F623FB1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FB10DC-7EC8-4182-9422-CADEFB0847EF}"/>
              </a:ext>
            </a:extLst>
          </p:cNvPr>
          <p:cNvSpPr>
            <a:spLocks noGrp="1"/>
          </p:cNvSpPr>
          <p:nvPr>
            <p:ph type="dt" sz="half" idx="10"/>
          </p:nvPr>
        </p:nvSpPr>
        <p:spPr/>
        <p:txBody>
          <a:bodyPr/>
          <a:lstStyle/>
          <a:p>
            <a:fld id="{889B3B58-A826-444B-B21D-8D1CFE69C7B9}" type="datetime1">
              <a:rPr kumimoji="1" lang="ja-JP" altLang="en-US" smtClean="0"/>
              <a:t>2020/1/9</a:t>
            </a:fld>
            <a:endParaRPr kumimoji="1" lang="ja-JP" altLang="en-US"/>
          </a:p>
        </p:txBody>
      </p:sp>
      <p:sp>
        <p:nvSpPr>
          <p:cNvPr id="5" name="フッター プレースホルダー 4">
            <a:extLst>
              <a:ext uri="{FF2B5EF4-FFF2-40B4-BE49-F238E27FC236}">
                <a16:creationId xmlns:a16="http://schemas.microsoft.com/office/drawing/2014/main" id="{7C055326-7165-4219-B2DD-59DA8F4D00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E92D6F-0118-4E74-8B76-0A46C7AF01E3}"/>
              </a:ext>
            </a:extLst>
          </p:cNvPr>
          <p:cNvSpPr>
            <a:spLocks noGrp="1"/>
          </p:cNvSpPr>
          <p:nvPr>
            <p:ph type="sldNum" sz="quarter" idx="12"/>
          </p:nvPr>
        </p:nvSpPr>
        <p:spPr/>
        <p:txBody>
          <a:bodyPr/>
          <a:lstStyle/>
          <a:p>
            <a:fld id="{67E93A7D-EC85-4E60-B532-D0C91760A6BF}" type="slidenum">
              <a:rPr kumimoji="1" lang="ja-JP" altLang="en-US" smtClean="0"/>
              <a:t>‹#›</a:t>
            </a:fld>
            <a:endParaRPr kumimoji="1" lang="ja-JP" altLang="en-US"/>
          </a:p>
        </p:txBody>
      </p:sp>
    </p:spTree>
    <p:extLst>
      <p:ext uri="{BB962C8B-B14F-4D97-AF65-F5344CB8AC3E}">
        <p14:creationId xmlns:p14="http://schemas.microsoft.com/office/powerpoint/2010/main" val="1239808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929B126-FF37-4357-A61F-81F32CA0FE5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E6DA3ED-9B99-4D24-9E87-9B0C57A866A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E2B76F-D38A-43BD-9FA7-309F593ACE2A}"/>
              </a:ext>
            </a:extLst>
          </p:cNvPr>
          <p:cNvSpPr>
            <a:spLocks noGrp="1"/>
          </p:cNvSpPr>
          <p:nvPr>
            <p:ph type="dt" sz="half" idx="10"/>
          </p:nvPr>
        </p:nvSpPr>
        <p:spPr/>
        <p:txBody>
          <a:bodyPr/>
          <a:lstStyle/>
          <a:p>
            <a:fld id="{17BD9443-F813-4C49-8B1B-16231EC63D8E}" type="datetime1">
              <a:rPr kumimoji="1" lang="ja-JP" altLang="en-US" smtClean="0"/>
              <a:t>2020/1/9</a:t>
            </a:fld>
            <a:endParaRPr kumimoji="1" lang="ja-JP" altLang="en-US"/>
          </a:p>
        </p:txBody>
      </p:sp>
      <p:sp>
        <p:nvSpPr>
          <p:cNvPr id="5" name="フッター プレースホルダー 4">
            <a:extLst>
              <a:ext uri="{FF2B5EF4-FFF2-40B4-BE49-F238E27FC236}">
                <a16:creationId xmlns:a16="http://schemas.microsoft.com/office/drawing/2014/main" id="{D7D6310B-7975-445B-97EF-679FB49BBF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93C7B68-13F7-472B-AC6E-66C7D9327640}"/>
              </a:ext>
            </a:extLst>
          </p:cNvPr>
          <p:cNvSpPr>
            <a:spLocks noGrp="1"/>
          </p:cNvSpPr>
          <p:nvPr>
            <p:ph type="sldNum" sz="quarter" idx="12"/>
          </p:nvPr>
        </p:nvSpPr>
        <p:spPr/>
        <p:txBody>
          <a:bodyPr/>
          <a:lstStyle/>
          <a:p>
            <a:fld id="{67E93A7D-EC85-4E60-B532-D0C91760A6BF}" type="slidenum">
              <a:rPr kumimoji="1" lang="ja-JP" altLang="en-US" smtClean="0"/>
              <a:t>‹#›</a:t>
            </a:fld>
            <a:endParaRPr kumimoji="1" lang="ja-JP" altLang="en-US"/>
          </a:p>
        </p:txBody>
      </p:sp>
    </p:spTree>
    <p:extLst>
      <p:ext uri="{BB962C8B-B14F-4D97-AF65-F5344CB8AC3E}">
        <p14:creationId xmlns:p14="http://schemas.microsoft.com/office/powerpoint/2010/main" val="2234195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455A59-87BF-465D-A7C0-008CDDC6CDC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E5C24EF-47EB-433E-855C-63177EB2C627}"/>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87584EF7-A73F-4B0A-B891-2B181C8126CE}"/>
              </a:ext>
            </a:extLst>
          </p:cNvPr>
          <p:cNvSpPr>
            <a:spLocks noGrp="1"/>
          </p:cNvSpPr>
          <p:nvPr>
            <p:ph type="dt" sz="half" idx="10"/>
          </p:nvPr>
        </p:nvSpPr>
        <p:spPr/>
        <p:txBody>
          <a:bodyPr/>
          <a:lstStyle/>
          <a:p>
            <a:fld id="{C5032B55-D57C-479E-BC12-D9029DD42BA8}" type="datetime1">
              <a:rPr kumimoji="1" lang="ja-JP" altLang="en-US" smtClean="0"/>
              <a:t>2020/1/9</a:t>
            </a:fld>
            <a:endParaRPr kumimoji="1" lang="ja-JP" altLang="en-US"/>
          </a:p>
        </p:txBody>
      </p:sp>
      <p:sp>
        <p:nvSpPr>
          <p:cNvPr id="5" name="フッター プレースホルダー 4">
            <a:extLst>
              <a:ext uri="{FF2B5EF4-FFF2-40B4-BE49-F238E27FC236}">
                <a16:creationId xmlns:a16="http://schemas.microsoft.com/office/drawing/2014/main" id="{B7EA2E20-68D2-4C78-873A-CDF2744D46F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4E62370-C0A7-42E2-9B3E-6CBECFEBB06A}"/>
              </a:ext>
            </a:extLst>
          </p:cNvPr>
          <p:cNvSpPr>
            <a:spLocks noGrp="1"/>
          </p:cNvSpPr>
          <p:nvPr>
            <p:ph type="sldNum" sz="quarter" idx="12"/>
          </p:nvPr>
        </p:nvSpPr>
        <p:spPr/>
        <p:txBody>
          <a:bodyPr/>
          <a:lstStyle/>
          <a:p>
            <a:fld id="{67E93A7D-EC85-4E60-B532-D0C91760A6BF}" type="slidenum">
              <a:rPr kumimoji="1" lang="ja-JP" altLang="en-US" smtClean="0"/>
              <a:t>‹#›</a:t>
            </a:fld>
            <a:endParaRPr kumimoji="1" lang="ja-JP" altLang="en-US"/>
          </a:p>
        </p:txBody>
      </p:sp>
    </p:spTree>
    <p:extLst>
      <p:ext uri="{BB962C8B-B14F-4D97-AF65-F5344CB8AC3E}">
        <p14:creationId xmlns:p14="http://schemas.microsoft.com/office/powerpoint/2010/main" val="3068691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CC333F-82F5-4957-8292-D200A823914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124B050-AA71-4C10-B774-C5DC66513C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D0CB492-FE88-4208-AA0C-54EB0B1C957A}"/>
              </a:ext>
            </a:extLst>
          </p:cNvPr>
          <p:cNvSpPr>
            <a:spLocks noGrp="1"/>
          </p:cNvSpPr>
          <p:nvPr>
            <p:ph type="dt" sz="half" idx="10"/>
          </p:nvPr>
        </p:nvSpPr>
        <p:spPr/>
        <p:txBody>
          <a:bodyPr/>
          <a:lstStyle/>
          <a:p>
            <a:fld id="{7F73CDAA-A12F-4550-A1E4-B2A208CCD27A}" type="datetime1">
              <a:rPr kumimoji="1" lang="ja-JP" altLang="en-US" smtClean="0"/>
              <a:t>2020/1/9</a:t>
            </a:fld>
            <a:endParaRPr kumimoji="1" lang="ja-JP" altLang="en-US"/>
          </a:p>
        </p:txBody>
      </p:sp>
      <p:sp>
        <p:nvSpPr>
          <p:cNvPr id="5" name="フッター プレースホルダー 4">
            <a:extLst>
              <a:ext uri="{FF2B5EF4-FFF2-40B4-BE49-F238E27FC236}">
                <a16:creationId xmlns:a16="http://schemas.microsoft.com/office/drawing/2014/main" id="{634ACA44-05BD-483C-B8F5-F695970AD71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09449E-5E3C-42B1-A053-49D7FBFDC351}"/>
              </a:ext>
            </a:extLst>
          </p:cNvPr>
          <p:cNvSpPr>
            <a:spLocks noGrp="1"/>
          </p:cNvSpPr>
          <p:nvPr>
            <p:ph type="sldNum" sz="quarter" idx="12"/>
          </p:nvPr>
        </p:nvSpPr>
        <p:spPr/>
        <p:txBody>
          <a:bodyPr/>
          <a:lstStyle/>
          <a:p>
            <a:fld id="{67E93A7D-EC85-4E60-B532-D0C91760A6BF}" type="slidenum">
              <a:rPr kumimoji="1" lang="ja-JP" altLang="en-US" smtClean="0"/>
              <a:t>‹#›</a:t>
            </a:fld>
            <a:endParaRPr kumimoji="1" lang="ja-JP" altLang="en-US"/>
          </a:p>
        </p:txBody>
      </p:sp>
    </p:spTree>
    <p:extLst>
      <p:ext uri="{BB962C8B-B14F-4D97-AF65-F5344CB8AC3E}">
        <p14:creationId xmlns:p14="http://schemas.microsoft.com/office/powerpoint/2010/main" val="27084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FDA494-7657-416D-953C-41176650869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6F3B334-9CB8-4FA3-837E-BF376219CBB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CFFA17B-9CA8-49BF-980F-3615EA789F7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85FF5DA-3914-4EB4-BE28-817F41AD8971}"/>
              </a:ext>
            </a:extLst>
          </p:cNvPr>
          <p:cNvSpPr>
            <a:spLocks noGrp="1"/>
          </p:cNvSpPr>
          <p:nvPr>
            <p:ph type="dt" sz="half" idx="10"/>
          </p:nvPr>
        </p:nvSpPr>
        <p:spPr/>
        <p:txBody>
          <a:bodyPr/>
          <a:lstStyle/>
          <a:p>
            <a:fld id="{15D6C425-E540-408E-BD0C-C7BE388215CF}" type="datetime1">
              <a:rPr kumimoji="1" lang="ja-JP" altLang="en-US" smtClean="0"/>
              <a:t>2020/1/9</a:t>
            </a:fld>
            <a:endParaRPr kumimoji="1" lang="ja-JP" altLang="en-US"/>
          </a:p>
        </p:txBody>
      </p:sp>
      <p:sp>
        <p:nvSpPr>
          <p:cNvPr id="6" name="フッター プレースホルダー 5">
            <a:extLst>
              <a:ext uri="{FF2B5EF4-FFF2-40B4-BE49-F238E27FC236}">
                <a16:creationId xmlns:a16="http://schemas.microsoft.com/office/drawing/2014/main" id="{4EF500EF-97DE-45B3-A898-6EE002F2E98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ECBF41-353F-4FC7-95C3-733F3CEEDF76}"/>
              </a:ext>
            </a:extLst>
          </p:cNvPr>
          <p:cNvSpPr>
            <a:spLocks noGrp="1"/>
          </p:cNvSpPr>
          <p:nvPr>
            <p:ph type="sldNum" sz="quarter" idx="12"/>
          </p:nvPr>
        </p:nvSpPr>
        <p:spPr/>
        <p:txBody>
          <a:bodyPr/>
          <a:lstStyle/>
          <a:p>
            <a:fld id="{67E93A7D-EC85-4E60-B532-D0C91760A6BF}" type="slidenum">
              <a:rPr kumimoji="1" lang="ja-JP" altLang="en-US" smtClean="0"/>
              <a:t>‹#›</a:t>
            </a:fld>
            <a:endParaRPr kumimoji="1" lang="ja-JP" altLang="en-US"/>
          </a:p>
        </p:txBody>
      </p:sp>
    </p:spTree>
    <p:extLst>
      <p:ext uri="{BB962C8B-B14F-4D97-AF65-F5344CB8AC3E}">
        <p14:creationId xmlns:p14="http://schemas.microsoft.com/office/powerpoint/2010/main" val="2724225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D5C37E-0D91-4F35-BCB8-103A14225E8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DA31A0D-14D1-4127-BBCF-32FC6D8B6C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B474D4D-6B0C-4F42-B3D1-76CB5A34BAB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483423B-02A6-43CA-BC9B-BD2BD92439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524A9BF-C2EA-48FB-9787-28E3C0D0C55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3868840-AFFB-4682-8566-E62C6327C83A}"/>
              </a:ext>
            </a:extLst>
          </p:cNvPr>
          <p:cNvSpPr>
            <a:spLocks noGrp="1"/>
          </p:cNvSpPr>
          <p:nvPr>
            <p:ph type="dt" sz="half" idx="10"/>
          </p:nvPr>
        </p:nvSpPr>
        <p:spPr/>
        <p:txBody>
          <a:bodyPr/>
          <a:lstStyle/>
          <a:p>
            <a:fld id="{00CA3E7D-B9CF-428D-9FB9-040A8664DAF7}" type="datetime1">
              <a:rPr kumimoji="1" lang="ja-JP" altLang="en-US" smtClean="0"/>
              <a:t>2020/1/9</a:t>
            </a:fld>
            <a:endParaRPr kumimoji="1" lang="ja-JP" altLang="en-US"/>
          </a:p>
        </p:txBody>
      </p:sp>
      <p:sp>
        <p:nvSpPr>
          <p:cNvPr id="8" name="フッター プレースホルダー 7">
            <a:extLst>
              <a:ext uri="{FF2B5EF4-FFF2-40B4-BE49-F238E27FC236}">
                <a16:creationId xmlns:a16="http://schemas.microsoft.com/office/drawing/2014/main" id="{8D7A2542-31DA-4169-B18D-9589789D3D2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7CD2422-3943-4FAD-9419-7F4D8748D722}"/>
              </a:ext>
            </a:extLst>
          </p:cNvPr>
          <p:cNvSpPr>
            <a:spLocks noGrp="1"/>
          </p:cNvSpPr>
          <p:nvPr>
            <p:ph type="sldNum" sz="quarter" idx="12"/>
          </p:nvPr>
        </p:nvSpPr>
        <p:spPr/>
        <p:txBody>
          <a:bodyPr/>
          <a:lstStyle/>
          <a:p>
            <a:fld id="{67E93A7D-EC85-4E60-B532-D0C91760A6BF}" type="slidenum">
              <a:rPr kumimoji="1" lang="ja-JP" altLang="en-US" smtClean="0"/>
              <a:t>‹#›</a:t>
            </a:fld>
            <a:endParaRPr kumimoji="1" lang="ja-JP" altLang="en-US"/>
          </a:p>
        </p:txBody>
      </p:sp>
    </p:spTree>
    <p:extLst>
      <p:ext uri="{BB962C8B-B14F-4D97-AF65-F5344CB8AC3E}">
        <p14:creationId xmlns:p14="http://schemas.microsoft.com/office/powerpoint/2010/main" val="132188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A8497D-656B-49DE-8C04-C660B9BA2C4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AC73E97-EA1C-45AB-9686-4202B98C9184}"/>
              </a:ext>
            </a:extLst>
          </p:cNvPr>
          <p:cNvSpPr>
            <a:spLocks noGrp="1"/>
          </p:cNvSpPr>
          <p:nvPr>
            <p:ph type="dt" sz="half" idx="10"/>
          </p:nvPr>
        </p:nvSpPr>
        <p:spPr/>
        <p:txBody>
          <a:bodyPr/>
          <a:lstStyle/>
          <a:p>
            <a:fld id="{7232D366-0984-4FFC-A27F-78632E6F1302}" type="datetime1">
              <a:rPr kumimoji="1" lang="ja-JP" altLang="en-US" smtClean="0"/>
              <a:t>2020/1/9</a:t>
            </a:fld>
            <a:endParaRPr kumimoji="1" lang="ja-JP" altLang="en-US"/>
          </a:p>
        </p:txBody>
      </p:sp>
      <p:sp>
        <p:nvSpPr>
          <p:cNvPr id="4" name="フッター プレースホルダー 3">
            <a:extLst>
              <a:ext uri="{FF2B5EF4-FFF2-40B4-BE49-F238E27FC236}">
                <a16:creationId xmlns:a16="http://schemas.microsoft.com/office/drawing/2014/main" id="{FD1C742E-F0B9-48FF-8B32-E0E7A6B12A0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F8FD9A5-769F-4274-A736-07DE6D49CC44}"/>
              </a:ext>
            </a:extLst>
          </p:cNvPr>
          <p:cNvSpPr>
            <a:spLocks noGrp="1"/>
          </p:cNvSpPr>
          <p:nvPr>
            <p:ph type="sldNum" sz="quarter" idx="12"/>
          </p:nvPr>
        </p:nvSpPr>
        <p:spPr/>
        <p:txBody>
          <a:bodyPr/>
          <a:lstStyle/>
          <a:p>
            <a:fld id="{67E93A7D-EC85-4E60-B532-D0C91760A6BF}" type="slidenum">
              <a:rPr kumimoji="1" lang="ja-JP" altLang="en-US" smtClean="0"/>
              <a:t>‹#›</a:t>
            </a:fld>
            <a:endParaRPr kumimoji="1" lang="ja-JP" altLang="en-US"/>
          </a:p>
        </p:txBody>
      </p:sp>
    </p:spTree>
    <p:extLst>
      <p:ext uri="{BB962C8B-B14F-4D97-AF65-F5344CB8AC3E}">
        <p14:creationId xmlns:p14="http://schemas.microsoft.com/office/powerpoint/2010/main" val="4226924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E7EA2B1-AEB2-46E1-A6E3-EBD8F3515CC2}"/>
              </a:ext>
            </a:extLst>
          </p:cNvPr>
          <p:cNvSpPr>
            <a:spLocks noGrp="1"/>
          </p:cNvSpPr>
          <p:nvPr>
            <p:ph type="dt" sz="half" idx="10"/>
          </p:nvPr>
        </p:nvSpPr>
        <p:spPr/>
        <p:txBody>
          <a:bodyPr/>
          <a:lstStyle/>
          <a:p>
            <a:fld id="{3AA79DE4-6A35-48B3-82E2-CB170CD2F1C2}" type="datetime1">
              <a:rPr kumimoji="1" lang="ja-JP" altLang="en-US" smtClean="0"/>
              <a:t>2020/1/9</a:t>
            </a:fld>
            <a:endParaRPr kumimoji="1" lang="ja-JP" altLang="en-US"/>
          </a:p>
        </p:txBody>
      </p:sp>
      <p:sp>
        <p:nvSpPr>
          <p:cNvPr id="3" name="フッター プレースホルダー 2">
            <a:extLst>
              <a:ext uri="{FF2B5EF4-FFF2-40B4-BE49-F238E27FC236}">
                <a16:creationId xmlns:a16="http://schemas.microsoft.com/office/drawing/2014/main" id="{24FD46AA-96DE-4523-90DB-959D7269EA4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09DF0DD-CFB5-4BDA-B529-8BE69848792D}"/>
              </a:ext>
            </a:extLst>
          </p:cNvPr>
          <p:cNvSpPr>
            <a:spLocks noGrp="1"/>
          </p:cNvSpPr>
          <p:nvPr>
            <p:ph type="sldNum" sz="quarter" idx="12"/>
          </p:nvPr>
        </p:nvSpPr>
        <p:spPr/>
        <p:txBody>
          <a:bodyPr/>
          <a:lstStyle/>
          <a:p>
            <a:fld id="{67E93A7D-EC85-4E60-B532-D0C91760A6BF}" type="slidenum">
              <a:rPr kumimoji="1" lang="ja-JP" altLang="en-US" smtClean="0"/>
              <a:t>‹#›</a:t>
            </a:fld>
            <a:endParaRPr kumimoji="1" lang="ja-JP" altLang="en-US"/>
          </a:p>
        </p:txBody>
      </p:sp>
    </p:spTree>
    <p:extLst>
      <p:ext uri="{BB962C8B-B14F-4D97-AF65-F5344CB8AC3E}">
        <p14:creationId xmlns:p14="http://schemas.microsoft.com/office/powerpoint/2010/main" val="3178887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7B20E0-A627-4B20-AE5E-3192C75D2A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626ECA8-6D60-40A7-9C79-E920FEEE13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B6F0277-DCA7-4335-9E1B-A3E7A46555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40E61B5-9B1F-4A9D-AE33-C16A729DC7A3}"/>
              </a:ext>
            </a:extLst>
          </p:cNvPr>
          <p:cNvSpPr>
            <a:spLocks noGrp="1"/>
          </p:cNvSpPr>
          <p:nvPr>
            <p:ph type="dt" sz="half" idx="10"/>
          </p:nvPr>
        </p:nvSpPr>
        <p:spPr/>
        <p:txBody>
          <a:bodyPr/>
          <a:lstStyle/>
          <a:p>
            <a:fld id="{C136522F-B3CE-4C20-9949-B36162E92ED5}" type="datetime1">
              <a:rPr kumimoji="1" lang="ja-JP" altLang="en-US" smtClean="0"/>
              <a:t>2020/1/9</a:t>
            </a:fld>
            <a:endParaRPr kumimoji="1" lang="ja-JP" altLang="en-US"/>
          </a:p>
        </p:txBody>
      </p:sp>
      <p:sp>
        <p:nvSpPr>
          <p:cNvPr id="6" name="フッター プレースホルダー 5">
            <a:extLst>
              <a:ext uri="{FF2B5EF4-FFF2-40B4-BE49-F238E27FC236}">
                <a16:creationId xmlns:a16="http://schemas.microsoft.com/office/drawing/2014/main" id="{341D682D-840B-4862-9105-FB27000C698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86C278D-CCBC-41B6-99D0-B690F93AA08D}"/>
              </a:ext>
            </a:extLst>
          </p:cNvPr>
          <p:cNvSpPr>
            <a:spLocks noGrp="1"/>
          </p:cNvSpPr>
          <p:nvPr>
            <p:ph type="sldNum" sz="quarter" idx="12"/>
          </p:nvPr>
        </p:nvSpPr>
        <p:spPr/>
        <p:txBody>
          <a:bodyPr/>
          <a:lstStyle/>
          <a:p>
            <a:fld id="{67E93A7D-EC85-4E60-B532-D0C91760A6BF}" type="slidenum">
              <a:rPr kumimoji="1" lang="ja-JP" altLang="en-US" smtClean="0"/>
              <a:t>‹#›</a:t>
            </a:fld>
            <a:endParaRPr kumimoji="1" lang="ja-JP" altLang="en-US"/>
          </a:p>
        </p:txBody>
      </p:sp>
    </p:spTree>
    <p:extLst>
      <p:ext uri="{BB962C8B-B14F-4D97-AF65-F5344CB8AC3E}">
        <p14:creationId xmlns:p14="http://schemas.microsoft.com/office/powerpoint/2010/main" val="112994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785887-701E-45CC-82E1-BFC651AD0F3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0FA4F4D-5F24-465E-85A9-7986F300AD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A53EC4D-8E4A-4122-9841-D09974553A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146CA44-8752-401B-B4A2-2F44BFB4CB5E}"/>
              </a:ext>
            </a:extLst>
          </p:cNvPr>
          <p:cNvSpPr>
            <a:spLocks noGrp="1"/>
          </p:cNvSpPr>
          <p:nvPr>
            <p:ph type="dt" sz="half" idx="10"/>
          </p:nvPr>
        </p:nvSpPr>
        <p:spPr/>
        <p:txBody>
          <a:bodyPr/>
          <a:lstStyle/>
          <a:p>
            <a:fld id="{325F7DCA-542C-4316-9A07-DD8049460A78}" type="datetime1">
              <a:rPr kumimoji="1" lang="ja-JP" altLang="en-US" smtClean="0"/>
              <a:t>2020/1/9</a:t>
            </a:fld>
            <a:endParaRPr kumimoji="1" lang="ja-JP" altLang="en-US"/>
          </a:p>
        </p:txBody>
      </p:sp>
      <p:sp>
        <p:nvSpPr>
          <p:cNvPr id="6" name="フッター プレースホルダー 5">
            <a:extLst>
              <a:ext uri="{FF2B5EF4-FFF2-40B4-BE49-F238E27FC236}">
                <a16:creationId xmlns:a16="http://schemas.microsoft.com/office/drawing/2014/main" id="{65D1C83C-F44A-4BE8-9F7B-7B2D80748E4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BBA488-D488-4842-9DD5-9491D13A291B}"/>
              </a:ext>
            </a:extLst>
          </p:cNvPr>
          <p:cNvSpPr>
            <a:spLocks noGrp="1"/>
          </p:cNvSpPr>
          <p:nvPr>
            <p:ph type="sldNum" sz="quarter" idx="12"/>
          </p:nvPr>
        </p:nvSpPr>
        <p:spPr/>
        <p:txBody>
          <a:bodyPr/>
          <a:lstStyle/>
          <a:p>
            <a:fld id="{67E93A7D-EC85-4E60-B532-D0C91760A6BF}" type="slidenum">
              <a:rPr kumimoji="1" lang="ja-JP" altLang="en-US" smtClean="0"/>
              <a:t>‹#›</a:t>
            </a:fld>
            <a:endParaRPr kumimoji="1" lang="ja-JP" altLang="en-US"/>
          </a:p>
        </p:txBody>
      </p:sp>
    </p:spTree>
    <p:extLst>
      <p:ext uri="{BB962C8B-B14F-4D97-AF65-F5344CB8AC3E}">
        <p14:creationId xmlns:p14="http://schemas.microsoft.com/office/powerpoint/2010/main" val="182453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1CFDD38-483F-459B-85F6-EAD2677AAE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5FBDD6-F875-4023-8B5C-79E645B1EB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C2ED57-0AAC-4498-8060-F4CD6B7969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5C8352-12DE-4F59-8F5A-A776055B8EAC}" type="datetime1">
              <a:rPr kumimoji="1" lang="ja-JP" altLang="en-US" smtClean="0"/>
              <a:t>2020/1/9</a:t>
            </a:fld>
            <a:endParaRPr kumimoji="1" lang="ja-JP" altLang="en-US"/>
          </a:p>
        </p:txBody>
      </p:sp>
      <p:sp>
        <p:nvSpPr>
          <p:cNvPr id="5" name="フッター プレースホルダー 4">
            <a:extLst>
              <a:ext uri="{FF2B5EF4-FFF2-40B4-BE49-F238E27FC236}">
                <a16:creationId xmlns:a16="http://schemas.microsoft.com/office/drawing/2014/main" id="{9160EF6E-8DA1-40FB-BDC2-B9B231C09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A90499C-889F-4EAA-BE65-ADFD8E9C84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67E93A7D-EC85-4E60-B532-D0C91760A6BF}" type="slidenum">
              <a:rPr lang="ja-JP" altLang="en-US" smtClean="0"/>
              <a:pPr/>
              <a:t>‹#›</a:t>
            </a:fld>
            <a:endParaRPr lang="ja-JP" altLang="en-US" dirty="0"/>
          </a:p>
        </p:txBody>
      </p:sp>
    </p:spTree>
    <p:extLst>
      <p:ext uri="{BB962C8B-B14F-4D97-AF65-F5344CB8AC3E}">
        <p14:creationId xmlns:p14="http://schemas.microsoft.com/office/powerpoint/2010/main" val="572608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286F6D-D80D-468E-B32E-CC64A98DC905}"/>
              </a:ext>
            </a:extLst>
          </p:cNvPr>
          <p:cNvSpPr>
            <a:spLocks noGrp="1"/>
          </p:cNvSpPr>
          <p:nvPr>
            <p:ph type="ctrTitle"/>
          </p:nvPr>
        </p:nvSpPr>
        <p:spPr>
          <a:xfrm>
            <a:off x="426127" y="173115"/>
            <a:ext cx="11354540" cy="3336848"/>
          </a:xfrm>
        </p:spPr>
        <p:txBody>
          <a:bodyPr>
            <a:noAutofit/>
          </a:bodyPr>
          <a:lstStyle/>
          <a:p>
            <a:r>
              <a:rPr lang="en-US" altLang="ja-JP" sz="4400" dirty="0"/>
              <a:t>How marriage and having children affect the timings of waking up, leaving for work, returning home from work, and going to bed: </a:t>
            </a:r>
            <a:r>
              <a:rPr lang="en-US" altLang="ja-JP" sz="3600" dirty="0"/>
              <a:t>Comparison of Japan and the United States</a:t>
            </a:r>
            <a:endParaRPr kumimoji="1" lang="ja-JP" altLang="en-US" sz="4400" dirty="0"/>
          </a:p>
        </p:txBody>
      </p:sp>
      <p:sp>
        <p:nvSpPr>
          <p:cNvPr id="3" name="字幕 2">
            <a:extLst>
              <a:ext uri="{FF2B5EF4-FFF2-40B4-BE49-F238E27FC236}">
                <a16:creationId xmlns:a16="http://schemas.microsoft.com/office/drawing/2014/main" id="{198D750F-DC5B-40A1-916C-88856A07FC11}"/>
              </a:ext>
            </a:extLst>
          </p:cNvPr>
          <p:cNvSpPr>
            <a:spLocks noGrp="1"/>
          </p:cNvSpPr>
          <p:nvPr>
            <p:ph type="subTitle" idx="1"/>
          </p:nvPr>
        </p:nvSpPr>
        <p:spPr>
          <a:xfrm>
            <a:off x="1524000" y="4085874"/>
            <a:ext cx="9144000" cy="2434778"/>
          </a:xfrm>
        </p:spPr>
        <p:txBody>
          <a:bodyPr>
            <a:normAutofit/>
          </a:bodyPr>
          <a:lstStyle/>
          <a:p>
            <a:r>
              <a:rPr kumimoji="1" lang="en-US" altLang="ja-JP" dirty="0"/>
              <a:t>Minoru</a:t>
            </a:r>
            <a:r>
              <a:rPr lang="ja-JP" altLang="en-US" dirty="0"/>
              <a:t> </a:t>
            </a:r>
            <a:r>
              <a:rPr lang="en-US" altLang="ja-JP" dirty="0"/>
              <a:t>Yagishita</a:t>
            </a:r>
          </a:p>
          <a:p>
            <a:r>
              <a:rPr lang="en-US" altLang="ja-JP" dirty="0"/>
              <a:t>Tokyo Metropolitan University and JSPS research fellow</a:t>
            </a:r>
          </a:p>
          <a:p>
            <a:r>
              <a:rPr lang="en-US" altLang="ja-JP" dirty="0"/>
              <a:t>y</a:t>
            </a:r>
            <a:r>
              <a:rPr kumimoji="1" lang="en-US" altLang="ja-JP" dirty="0"/>
              <a:t>agishita-minoru@ed.tmu.ac.jp</a:t>
            </a:r>
          </a:p>
          <a:p>
            <a:pPr algn="l"/>
            <a:r>
              <a:rPr lang="en-US" altLang="ja-JP" sz="1400" dirty="0"/>
              <a:t>Acknowledgement: Based on the Statistics Act of Japan, National Statistics Center provided anonymized data of Survey on Time Use and Leisure Activities (Ministry of Internal Affairs and Communications). I am fully responsible for the statistics that I created. The results presented here are not identical to the statistics that the Ministry of Internal Affairs and Communications published. The research was supported by JSPS Grant-in-Aid for JSPS Research Fellow Grant Number JP18J11821.</a:t>
            </a:r>
            <a:endParaRPr kumimoji="1" lang="ja-JP" altLang="en-US" sz="1400" dirty="0"/>
          </a:p>
        </p:txBody>
      </p:sp>
    </p:spTree>
    <p:extLst>
      <p:ext uri="{BB962C8B-B14F-4D97-AF65-F5344CB8AC3E}">
        <p14:creationId xmlns:p14="http://schemas.microsoft.com/office/powerpoint/2010/main" val="3496593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69C047-53A5-45DB-BC2B-80B943ED1AF4}"/>
              </a:ext>
            </a:extLst>
          </p:cNvPr>
          <p:cNvSpPr>
            <a:spLocks noGrp="1"/>
          </p:cNvSpPr>
          <p:nvPr>
            <p:ph type="title"/>
          </p:nvPr>
        </p:nvSpPr>
        <p:spPr/>
        <p:txBody>
          <a:bodyPr/>
          <a:lstStyle/>
          <a:p>
            <a:r>
              <a:rPr lang="en-US" altLang="ja-JP" dirty="0"/>
              <a:t>Data and variables</a:t>
            </a:r>
            <a:endParaRPr kumimoji="1" lang="ja-JP" altLang="en-US" dirty="0"/>
          </a:p>
        </p:txBody>
      </p:sp>
      <p:sp>
        <p:nvSpPr>
          <p:cNvPr id="3" name="コンテンツ プレースホルダー 2">
            <a:extLst>
              <a:ext uri="{FF2B5EF4-FFF2-40B4-BE49-F238E27FC236}">
                <a16:creationId xmlns:a16="http://schemas.microsoft.com/office/drawing/2014/main" id="{281A7286-CEE8-4745-A4A5-F4D7AA199EA3}"/>
              </a:ext>
            </a:extLst>
          </p:cNvPr>
          <p:cNvSpPr>
            <a:spLocks noGrp="1"/>
          </p:cNvSpPr>
          <p:nvPr>
            <p:ph idx="1"/>
          </p:nvPr>
        </p:nvSpPr>
        <p:spPr/>
        <p:txBody>
          <a:bodyPr>
            <a:normAutofit fontScale="92500" lnSpcReduction="10000"/>
          </a:bodyPr>
          <a:lstStyle/>
          <a:p>
            <a:pPr>
              <a:lnSpc>
                <a:spcPct val="110000"/>
              </a:lnSpc>
            </a:pPr>
            <a:r>
              <a:rPr lang="en-US" altLang="ja-JP" dirty="0"/>
              <a:t>STULA(or JTUS) 2006 anonymized data &amp; </a:t>
            </a:r>
            <a:r>
              <a:rPr kumimoji="1" lang="en-US" altLang="ja-JP" dirty="0"/>
              <a:t>ATUS 2003-2018</a:t>
            </a:r>
          </a:p>
          <a:p>
            <a:pPr>
              <a:lnSpc>
                <a:spcPct val="110000"/>
              </a:lnSpc>
            </a:pPr>
            <a:r>
              <a:rPr kumimoji="1" lang="en-US" altLang="ja-JP" dirty="0"/>
              <a:t>Analy</a:t>
            </a:r>
            <a:r>
              <a:rPr lang="en-US" altLang="ja-JP" dirty="0"/>
              <a:t>tic samples are restricted to respondents age 20 or over.</a:t>
            </a:r>
            <a:endParaRPr kumimoji="1" lang="en-US" altLang="ja-JP" dirty="0"/>
          </a:p>
          <a:p>
            <a:pPr>
              <a:lnSpc>
                <a:spcPct val="110000"/>
              </a:lnSpc>
            </a:pPr>
            <a:r>
              <a:rPr lang="en-US" altLang="ja-JP" dirty="0"/>
              <a:t>Dependent variables (timings are calculated):</a:t>
            </a:r>
          </a:p>
          <a:p>
            <a:pPr lvl="1">
              <a:lnSpc>
                <a:spcPct val="110000"/>
              </a:lnSpc>
            </a:pPr>
            <a:r>
              <a:rPr lang="en-US" altLang="ja-JP" dirty="0"/>
              <a:t>All population: waking up and going to bed</a:t>
            </a:r>
          </a:p>
          <a:p>
            <a:pPr lvl="1">
              <a:lnSpc>
                <a:spcPct val="110000"/>
              </a:lnSpc>
            </a:pPr>
            <a:r>
              <a:rPr lang="en-US" altLang="ja-JP" dirty="0"/>
              <a:t>Working population: leaving for work and returning home from work</a:t>
            </a:r>
          </a:p>
          <a:p>
            <a:pPr>
              <a:lnSpc>
                <a:spcPct val="110000"/>
              </a:lnSpc>
            </a:pPr>
            <a:r>
              <a:rPr kumimoji="1" lang="en-US" altLang="ja-JP" dirty="0"/>
              <a:t>Independent variables: </a:t>
            </a:r>
          </a:p>
          <a:p>
            <a:pPr lvl="1">
              <a:lnSpc>
                <a:spcPct val="110000"/>
              </a:lnSpc>
            </a:pPr>
            <a:r>
              <a:rPr kumimoji="1" lang="en-US" altLang="ja-JP" dirty="0"/>
              <a:t>Marriage (vs never married) × women</a:t>
            </a:r>
            <a:endParaRPr lang="en-US" altLang="ja-JP" dirty="0"/>
          </a:p>
          <a:p>
            <a:pPr lvl="1">
              <a:lnSpc>
                <a:spcPct val="110000"/>
              </a:lnSpc>
            </a:pPr>
            <a:r>
              <a:rPr kumimoji="1" lang="en-US" altLang="ja-JP" dirty="0"/>
              <a:t>Four Parental </a:t>
            </a:r>
            <a:r>
              <a:rPr lang="en-US" altLang="ja-JP" dirty="0"/>
              <a:t>statuses ×women</a:t>
            </a:r>
          </a:p>
          <a:p>
            <a:pPr lvl="2">
              <a:lnSpc>
                <a:spcPct val="110000"/>
              </a:lnSpc>
            </a:pPr>
            <a:r>
              <a:rPr lang="en-US" altLang="ja-JP" dirty="0"/>
              <a:t> parent with </a:t>
            </a:r>
            <a:r>
              <a:rPr kumimoji="1" lang="en-US" altLang="ja-JP" dirty="0"/>
              <a:t>youngest children age 0-4, 5-9, 10-14, 15-19 vs no child or children age 20 or over</a:t>
            </a:r>
          </a:p>
        </p:txBody>
      </p:sp>
      <p:sp>
        <p:nvSpPr>
          <p:cNvPr id="4" name="スライド番号プレースホルダー 3">
            <a:extLst>
              <a:ext uri="{FF2B5EF4-FFF2-40B4-BE49-F238E27FC236}">
                <a16:creationId xmlns:a16="http://schemas.microsoft.com/office/drawing/2014/main" id="{3BF1A297-F0B9-4C57-B6B2-39F096815943}"/>
              </a:ext>
            </a:extLst>
          </p:cNvPr>
          <p:cNvSpPr>
            <a:spLocks noGrp="1"/>
          </p:cNvSpPr>
          <p:nvPr>
            <p:ph type="sldNum" sz="quarter" idx="12"/>
          </p:nvPr>
        </p:nvSpPr>
        <p:spPr/>
        <p:txBody>
          <a:bodyPr/>
          <a:lstStyle/>
          <a:p>
            <a:fld id="{67E93A7D-EC85-4E60-B532-D0C91760A6BF}" type="slidenum">
              <a:rPr kumimoji="1" lang="ja-JP" altLang="en-US" smtClean="0"/>
              <a:t>10</a:t>
            </a:fld>
            <a:endParaRPr kumimoji="1" lang="ja-JP" altLang="en-US"/>
          </a:p>
        </p:txBody>
      </p:sp>
    </p:spTree>
    <p:extLst>
      <p:ext uri="{BB962C8B-B14F-4D97-AF65-F5344CB8AC3E}">
        <p14:creationId xmlns:p14="http://schemas.microsoft.com/office/powerpoint/2010/main" val="3927085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8F075A-0CB1-404A-A1E0-B4ACE1C47FE5}"/>
              </a:ext>
            </a:extLst>
          </p:cNvPr>
          <p:cNvSpPr>
            <a:spLocks noGrp="1"/>
          </p:cNvSpPr>
          <p:nvPr>
            <p:ph type="title"/>
          </p:nvPr>
        </p:nvSpPr>
        <p:spPr/>
        <p:txBody>
          <a:bodyPr/>
          <a:lstStyle/>
          <a:p>
            <a:r>
              <a:rPr kumimoji="1" lang="en-US" altLang="ja-JP" dirty="0"/>
              <a:t>Control variables</a:t>
            </a:r>
            <a:endParaRPr kumimoji="1" lang="ja-JP" altLang="en-US" dirty="0"/>
          </a:p>
        </p:txBody>
      </p:sp>
      <p:sp>
        <p:nvSpPr>
          <p:cNvPr id="3" name="コンテンツ プレースホルダー 2">
            <a:extLst>
              <a:ext uri="{FF2B5EF4-FFF2-40B4-BE49-F238E27FC236}">
                <a16:creationId xmlns:a16="http://schemas.microsoft.com/office/drawing/2014/main" id="{D456E2AA-6487-4887-9259-84467475B8B3}"/>
              </a:ext>
            </a:extLst>
          </p:cNvPr>
          <p:cNvSpPr>
            <a:spLocks noGrp="1"/>
          </p:cNvSpPr>
          <p:nvPr>
            <p:ph idx="1"/>
          </p:nvPr>
        </p:nvSpPr>
        <p:spPr/>
        <p:txBody>
          <a:bodyPr/>
          <a:lstStyle/>
          <a:p>
            <a:r>
              <a:rPr lang="en-US" altLang="ja-JP" dirty="0"/>
              <a:t>To account for gender specialization: length of sleep, work, commuting, housework, childcare</a:t>
            </a:r>
          </a:p>
          <a:p>
            <a:r>
              <a:rPr lang="en-US" altLang="ja-JP" dirty="0"/>
              <a:t>age, educational attainment, household income, respondents' occupation, day of the week</a:t>
            </a:r>
          </a:p>
          <a:p>
            <a:r>
              <a:rPr lang="en-US" altLang="ja-JP" dirty="0"/>
              <a:t>ATUS only: Race, Years, Months</a:t>
            </a:r>
            <a:endParaRPr kumimoji="1" lang="ja-JP" altLang="en-US" dirty="0"/>
          </a:p>
        </p:txBody>
      </p:sp>
      <p:sp>
        <p:nvSpPr>
          <p:cNvPr id="4" name="スライド番号プレースホルダー 3">
            <a:extLst>
              <a:ext uri="{FF2B5EF4-FFF2-40B4-BE49-F238E27FC236}">
                <a16:creationId xmlns:a16="http://schemas.microsoft.com/office/drawing/2014/main" id="{51EEBE27-E866-4C33-8292-D31D9D34E57E}"/>
              </a:ext>
            </a:extLst>
          </p:cNvPr>
          <p:cNvSpPr>
            <a:spLocks noGrp="1"/>
          </p:cNvSpPr>
          <p:nvPr>
            <p:ph type="sldNum" sz="quarter" idx="12"/>
          </p:nvPr>
        </p:nvSpPr>
        <p:spPr/>
        <p:txBody>
          <a:bodyPr/>
          <a:lstStyle/>
          <a:p>
            <a:fld id="{67E93A7D-EC85-4E60-B532-D0C91760A6BF}" type="slidenum">
              <a:rPr kumimoji="1" lang="ja-JP" altLang="en-US" smtClean="0"/>
              <a:t>11</a:t>
            </a:fld>
            <a:endParaRPr kumimoji="1" lang="ja-JP" altLang="en-US"/>
          </a:p>
        </p:txBody>
      </p:sp>
    </p:spTree>
    <p:extLst>
      <p:ext uri="{BB962C8B-B14F-4D97-AF65-F5344CB8AC3E}">
        <p14:creationId xmlns:p14="http://schemas.microsoft.com/office/powerpoint/2010/main" val="74289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7ED190-1CE3-4DE7-9D9B-5CDE9FF72F95}"/>
              </a:ext>
            </a:extLst>
          </p:cNvPr>
          <p:cNvSpPr>
            <a:spLocks noGrp="1"/>
          </p:cNvSpPr>
          <p:nvPr>
            <p:ph type="title"/>
          </p:nvPr>
        </p:nvSpPr>
        <p:spPr/>
        <p:txBody>
          <a:bodyPr/>
          <a:lstStyle/>
          <a:p>
            <a:r>
              <a:rPr kumimoji="1" lang="en-US" altLang="ja-JP" dirty="0"/>
              <a:t>Definition of waking up by SBJ</a:t>
            </a:r>
            <a:endParaRPr kumimoji="1" lang="ja-JP" altLang="en-US" dirty="0"/>
          </a:p>
        </p:txBody>
      </p:sp>
      <p:sp>
        <p:nvSpPr>
          <p:cNvPr id="3" name="コンテンツ プレースホルダー 2">
            <a:extLst>
              <a:ext uri="{FF2B5EF4-FFF2-40B4-BE49-F238E27FC236}">
                <a16:creationId xmlns:a16="http://schemas.microsoft.com/office/drawing/2014/main" id="{A012090D-1C9B-4655-9094-3A6301F6F555}"/>
              </a:ext>
            </a:extLst>
          </p:cNvPr>
          <p:cNvSpPr>
            <a:spLocks noGrp="1"/>
          </p:cNvSpPr>
          <p:nvPr>
            <p:ph idx="1"/>
          </p:nvPr>
        </p:nvSpPr>
        <p:spPr/>
        <p:txBody>
          <a:bodyPr/>
          <a:lstStyle/>
          <a:p>
            <a:r>
              <a:rPr lang="en-US" altLang="ja-JP" dirty="0"/>
              <a:t>the time at which the activity of sleep ceases; it must have begun at midnight or after and before noon and its duration  must exceed 60 minutes or more. If the duration a non-sleep activity between two sleep activities is 30 minutes or less, that activity is regarded as sleep (Statistics Bureau of Japan 2018a:6). </a:t>
            </a:r>
            <a:endParaRPr kumimoji="1" lang="ja-JP" altLang="en-US" dirty="0"/>
          </a:p>
        </p:txBody>
      </p:sp>
      <p:sp>
        <p:nvSpPr>
          <p:cNvPr id="4" name="スライド番号プレースホルダー 3">
            <a:extLst>
              <a:ext uri="{FF2B5EF4-FFF2-40B4-BE49-F238E27FC236}">
                <a16:creationId xmlns:a16="http://schemas.microsoft.com/office/drawing/2014/main" id="{84F473B6-7354-4F79-BFA2-7910395B814C}"/>
              </a:ext>
            </a:extLst>
          </p:cNvPr>
          <p:cNvSpPr>
            <a:spLocks noGrp="1"/>
          </p:cNvSpPr>
          <p:nvPr>
            <p:ph type="sldNum" sz="quarter" idx="12"/>
          </p:nvPr>
        </p:nvSpPr>
        <p:spPr/>
        <p:txBody>
          <a:bodyPr/>
          <a:lstStyle/>
          <a:p>
            <a:fld id="{67E93A7D-EC85-4E60-B532-D0C91760A6BF}" type="slidenum">
              <a:rPr kumimoji="1" lang="ja-JP" altLang="en-US" smtClean="0"/>
              <a:t>12</a:t>
            </a:fld>
            <a:endParaRPr kumimoji="1" lang="ja-JP" altLang="en-US"/>
          </a:p>
        </p:txBody>
      </p:sp>
    </p:spTree>
    <p:extLst>
      <p:ext uri="{BB962C8B-B14F-4D97-AF65-F5344CB8AC3E}">
        <p14:creationId xmlns:p14="http://schemas.microsoft.com/office/powerpoint/2010/main" val="3736625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995D90-9553-42D5-B981-1F1770C4EF7C}"/>
              </a:ext>
            </a:extLst>
          </p:cNvPr>
          <p:cNvSpPr>
            <a:spLocks noGrp="1"/>
          </p:cNvSpPr>
          <p:nvPr>
            <p:ph type="title"/>
          </p:nvPr>
        </p:nvSpPr>
        <p:spPr/>
        <p:txBody>
          <a:bodyPr/>
          <a:lstStyle/>
          <a:p>
            <a:r>
              <a:rPr kumimoji="1" lang="en-US" altLang="ja-JP" dirty="0"/>
              <a:t>Definition of leaving for work by SBJ</a:t>
            </a:r>
            <a:endParaRPr kumimoji="1" lang="ja-JP" altLang="en-US" dirty="0"/>
          </a:p>
        </p:txBody>
      </p:sp>
      <p:sp>
        <p:nvSpPr>
          <p:cNvPr id="3" name="コンテンツ プレースホルダー 2">
            <a:extLst>
              <a:ext uri="{FF2B5EF4-FFF2-40B4-BE49-F238E27FC236}">
                <a16:creationId xmlns:a16="http://schemas.microsoft.com/office/drawing/2014/main" id="{31495684-E1F9-420C-A628-5AAD05ACDF2E}"/>
              </a:ext>
            </a:extLst>
          </p:cNvPr>
          <p:cNvSpPr>
            <a:spLocks noGrp="1"/>
          </p:cNvSpPr>
          <p:nvPr>
            <p:ph idx="1"/>
          </p:nvPr>
        </p:nvSpPr>
        <p:spPr/>
        <p:txBody>
          <a:bodyPr/>
          <a:lstStyle/>
          <a:p>
            <a:r>
              <a:rPr lang="en-US" altLang="ja-JP" dirty="0"/>
              <a:t>activity start time of the commute that occurs before the first work activity that starts at 15 minutes after midnight or after and before midnight. If there is no commuting activity before the first work activity and there is a commuting activity before another work activities, the start time for the commuting activity for the later work activity is chosen. If there are no commuting activities before any work activities, the start time of the first work activity is chosen</a:t>
            </a:r>
            <a:endParaRPr kumimoji="1" lang="ja-JP" altLang="en-US" dirty="0"/>
          </a:p>
        </p:txBody>
      </p:sp>
      <p:sp>
        <p:nvSpPr>
          <p:cNvPr id="4" name="スライド番号プレースホルダー 3">
            <a:extLst>
              <a:ext uri="{FF2B5EF4-FFF2-40B4-BE49-F238E27FC236}">
                <a16:creationId xmlns:a16="http://schemas.microsoft.com/office/drawing/2014/main" id="{8CB825F5-320B-4413-BC77-56C75AD81A3F}"/>
              </a:ext>
            </a:extLst>
          </p:cNvPr>
          <p:cNvSpPr>
            <a:spLocks noGrp="1"/>
          </p:cNvSpPr>
          <p:nvPr>
            <p:ph type="sldNum" sz="quarter" idx="12"/>
          </p:nvPr>
        </p:nvSpPr>
        <p:spPr/>
        <p:txBody>
          <a:bodyPr/>
          <a:lstStyle/>
          <a:p>
            <a:fld id="{67E93A7D-EC85-4E60-B532-D0C91760A6BF}" type="slidenum">
              <a:rPr kumimoji="1" lang="ja-JP" altLang="en-US" smtClean="0"/>
              <a:t>13</a:t>
            </a:fld>
            <a:endParaRPr kumimoji="1" lang="ja-JP" altLang="en-US"/>
          </a:p>
        </p:txBody>
      </p:sp>
    </p:spTree>
    <p:extLst>
      <p:ext uri="{BB962C8B-B14F-4D97-AF65-F5344CB8AC3E}">
        <p14:creationId xmlns:p14="http://schemas.microsoft.com/office/powerpoint/2010/main" val="1444047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45B473-8D6C-4424-8034-111375C56A1C}"/>
              </a:ext>
            </a:extLst>
          </p:cNvPr>
          <p:cNvSpPr>
            <a:spLocks noGrp="1"/>
          </p:cNvSpPr>
          <p:nvPr>
            <p:ph type="title"/>
          </p:nvPr>
        </p:nvSpPr>
        <p:spPr/>
        <p:txBody>
          <a:bodyPr/>
          <a:lstStyle/>
          <a:p>
            <a:r>
              <a:rPr kumimoji="1" lang="en-US" altLang="ja-JP" dirty="0"/>
              <a:t>Definition of returning home from work</a:t>
            </a:r>
            <a:endParaRPr kumimoji="1" lang="ja-JP" altLang="en-US" dirty="0"/>
          </a:p>
        </p:txBody>
      </p:sp>
      <p:sp>
        <p:nvSpPr>
          <p:cNvPr id="3" name="コンテンツ プレースホルダー 2">
            <a:extLst>
              <a:ext uri="{FF2B5EF4-FFF2-40B4-BE49-F238E27FC236}">
                <a16:creationId xmlns:a16="http://schemas.microsoft.com/office/drawing/2014/main" id="{263D7282-1360-4850-84A4-9B9EA3E0E0E3}"/>
              </a:ext>
            </a:extLst>
          </p:cNvPr>
          <p:cNvSpPr>
            <a:spLocks noGrp="1"/>
          </p:cNvSpPr>
          <p:nvPr>
            <p:ph idx="1"/>
          </p:nvPr>
        </p:nvSpPr>
        <p:spPr/>
        <p:txBody>
          <a:bodyPr>
            <a:normAutofit fontScale="92500" lnSpcReduction="20000"/>
          </a:bodyPr>
          <a:lstStyle/>
          <a:p>
            <a:pPr>
              <a:lnSpc>
                <a:spcPct val="110000"/>
              </a:lnSpc>
            </a:pPr>
            <a:r>
              <a:rPr lang="en-US" altLang="ja-JP" dirty="0"/>
              <a:t>the stop time of the commute that occurs after the last work activity which starts at 0:15 or after and before midnight. If there is no commuting activity following the last work activity and there is a commuting activity after another work activity, the stop time for last commuting activity is chosen. If there are no commuting activities after any work activity, the stop time of the last work activity is chosen. If the last work activity is not followed by commuting but there is commuting before its start, and there is another work activity before the last work activity that have commuting before the start of that work activity, returning home from work is coded as unknown</a:t>
            </a:r>
            <a:endParaRPr kumimoji="1" lang="ja-JP" altLang="en-US" dirty="0"/>
          </a:p>
        </p:txBody>
      </p:sp>
      <p:sp>
        <p:nvSpPr>
          <p:cNvPr id="4" name="スライド番号プレースホルダー 3">
            <a:extLst>
              <a:ext uri="{FF2B5EF4-FFF2-40B4-BE49-F238E27FC236}">
                <a16:creationId xmlns:a16="http://schemas.microsoft.com/office/drawing/2014/main" id="{C91B36FB-4057-4383-AF85-39EB63F9B229}"/>
              </a:ext>
            </a:extLst>
          </p:cNvPr>
          <p:cNvSpPr>
            <a:spLocks noGrp="1"/>
          </p:cNvSpPr>
          <p:nvPr>
            <p:ph type="sldNum" sz="quarter" idx="12"/>
          </p:nvPr>
        </p:nvSpPr>
        <p:spPr/>
        <p:txBody>
          <a:bodyPr/>
          <a:lstStyle/>
          <a:p>
            <a:fld id="{67E93A7D-EC85-4E60-B532-D0C91760A6BF}" type="slidenum">
              <a:rPr kumimoji="1" lang="ja-JP" altLang="en-US" smtClean="0"/>
              <a:t>14</a:t>
            </a:fld>
            <a:endParaRPr kumimoji="1" lang="ja-JP" altLang="en-US"/>
          </a:p>
        </p:txBody>
      </p:sp>
    </p:spTree>
    <p:extLst>
      <p:ext uri="{BB962C8B-B14F-4D97-AF65-F5344CB8AC3E}">
        <p14:creationId xmlns:p14="http://schemas.microsoft.com/office/powerpoint/2010/main" val="3580838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855484-EA36-42AC-8E88-3B6C58432AEE}"/>
              </a:ext>
            </a:extLst>
          </p:cNvPr>
          <p:cNvSpPr>
            <a:spLocks noGrp="1"/>
          </p:cNvSpPr>
          <p:nvPr>
            <p:ph type="title"/>
          </p:nvPr>
        </p:nvSpPr>
        <p:spPr/>
        <p:txBody>
          <a:bodyPr/>
          <a:lstStyle/>
          <a:p>
            <a:r>
              <a:rPr kumimoji="1" lang="en-US" altLang="ja-JP" dirty="0"/>
              <a:t>Definition of going to bed</a:t>
            </a:r>
            <a:endParaRPr kumimoji="1" lang="ja-JP" altLang="en-US" dirty="0"/>
          </a:p>
        </p:txBody>
      </p:sp>
      <p:sp>
        <p:nvSpPr>
          <p:cNvPr id="3" name="コンテンツ プレースホルダー 2">
            <a:extLst>
              <a:ext uri="{FF2B5EF4-FFF2-40B4-BE49-F238E27FC236}">
                <a16:creationId xmlns:a16="http://schemas.microsoft.com/office/drawing/2014/main" id="{14053DCA-F757-44FE-B56C-704EADA3995F}"/>
              </a:ext>
            </a:extLst>
          </p:cNvPr>
          <p:cNvSpPr>
            <a:spLocks noGrp="1"/>
          </p:cNvSpPr>
          <p:nvPr>
            <p:ph idx="1"/>
          </p:nvPr>
        </p:nvSpPr>
        <p:spPr/>
        <p:txBody>
          <a:bodyPr/>
          <a:lstStyle/>
          <a:p>
            <a:r>
              <a:rPr lang="en-US" altLang="ja-JP" dirty="0"/>
              <a:t>the start time for sleep that begins 17:00 or after and before 36:00 (noon the next day) and has a duration that exceeds 60 minutes. If there are more than one sleep activity, the start time for the longest sleep is chosen (if the lengths are the same, the start time of the earlier sleep is chosen). Non-sleep activities between two sleep activities that continue 30 minutes or less are regarded as sleep</a:t>
            </a:r>
            <a:endParaRPr kumimoji="1" lang="ja-JP" altLang="en-US" dirty="0"/>
          </a:p>
        </p:txBody>
      </p:sp>
      <p:sp>
        <p:nvSpPr>
          <p:cNvPr id="4" name="スライド番号プレースホルダー 3">
            <a:extLst>
              <a:ext uri="{FF2B5EF4-FFF2-40B4-BE49-F238E27FC236}">
                <a16:creationId xmlns:a16="http://schemas.microsoft.com/office/drawing/2014/main" id="{FDCB8886-E658-4EC5-96D8-9C9475FAC03E}"/>
              </a:ext>
            </a:extLst>
          </p:cNvPr>
          <p:cNvSpPr>
            <a:spLocks noGrp="1"/>
          </p:cNvSpPr>
          <p:nvPr>
            <p:ph type="sldNum" sz="quarter" idx="12"/>
          </p:nvPr>
        </p:nvSpPr>
        <p:spPr/>
        <p:txBody>
          <a:bodyPr/>
          <a:lstStyle/>
          <a:p>
            <a:fld id="{67E93A7D-EC85-4E60-B532-D0C91760A6BF}" type="slidenum">
              <a:rPr kumimoji="1" lang="ja-JP" altLang="en-US" smtClean="0"/>
              <a:t>15</a:t>
            </a:fld>
            <a:endParaRPr kumimoji="1" lang="ja-JP" altLang="en-US"/>
          </a:p>
        </p:txBody>
      </p:sp>
    </p:spTree>
    <p:extLst>
      <p:ext uri="{BB962C8B-B14F-4D97-AF65-F5344CB8AC3E}">
        <p14:creationId xmlns:p14="http://schemas.microsoft.com/office/powerpoint/2010/main" val="2979280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DFC0E2-4939-4518-9963-95AE1625A46A}"/>
              </a:ext>
            </a:extLst>
          </p:cNvPr>
          <p:cNvSpPr>
            <a:spLocks noGrp="1"/>
          </p:cNvSpPr>
          <p:nvPr>
            <p:ph type="title"/>
          </p:nvPr>
        </p:nvSpPr>
        <p:spPr/>
        <p:txBody>
          <a:bodyPr/>
          <a:lstStyle/>
          <a:p>
            <a:r>
              <a:rPr kumimoji="1" lang="en-US" altLang="ja-JP" dirty="0"/>
              <a:t>Calculation of timings from time use data</a:t>
            </a:r>
            <a:endParaRPr kumimoji="1" lang="ja-JP" altLang="en-US" dirty="0"/>
          </a:p>
        </p:txBody>
      </p:sp>
      <p:sp>
        <p:nvSpPr>
          <p:cNvPr id="3" name="コンテンツ プレースホルダー 2">
            <a:extLst>
              <a:ext uri="{FF2B5EF4-FFF2-40B4-BE49-F238E27FC236}">
                <a16:creationId xmlns:a16="http://schemas.microsoft.com/office/drawing/2014/main" id="{4754A1D7-8690-4F08-9F7E-4ED457EC0F0C}"/>
              </a:ext>
            </a:extLst>
          </p:cNvPr>
          <p:cNvSpPr>
            <a:spLocks noGrp="1"/>
          </p:cNvSpPr>
          <p:nvPr>
            <p:ph idx="1"/>
          </p:nvPr>
        </p:nvSpPr>
        <p:spPr/>
        <p:txBody>
          <a:bodyPr>
            <a:normAutofit fontScale="92500" lnSpcReduction="10000"/>
          </a:bodyPr>
          <a:lstStyle/>
          <a:p>
            <a:pPr>
              <a:lnSpc>
                <a:spcPct val="110000"/>
              </a:lnSpc>
            </a:pPr>
            <a:r>
              <a:rPr kumimoji="1" lang="en-US" altLang="ja-JP" dirty="0"/>
              <a:t>Statistics Bureau of Japan provides the definition of timings (Statistics Bureau of Japan 2017: 81-2) but </a:t>
            </a:r>
            <a:r>
              <a:rPr lang="en-US" altLang="ja-JP" dirty="0"/>
              <a:t>it is </a:t>
            </a:r>
            <a:r>
              <a:rPr kumimoji="1" lang="en-US" altLang="ja-JP" dirty="0"/>
              <a:t>incomplete</a:t>
            </a:r>
          </a:p>
          <a:p>
            <a:pPr lvl="1">
              <a:lnSpc>
                <a:spcPct val="110000"/>
              </a:lnSpc>
            </a:pPr>
            <a:r>
              <a:rPr lang="en-US" altLang="ja-JP" dirty="0"/>
              <a:t>6 timings: waking up, going to bed, start of breakfast, start of dinner, leaving for work, returning home from work</a:t>
            </a:r>
          </a:p>
          <a:p>
            <a:pPr>
              <a:lnSpc>
                <a:spcPct val="110000"/>
              </a:lnSpc>
            </a:pPr>
            <a:r>
              <a:rPr kumimoji="1" lang="en-US" altLang="ja-JP" dirty="0"/>
              <a:t>Anonymized data do not contain those variables</a:t>
            </a:r>
          </a:p>
          <a:p>
            <a:pPr>
              <a:lnSpc>
                <a:spcPct val="110000"/>
              </a:lnSpc>
            </a:pPr>
            <a:r>
              <a:rPr lang="en-US" altLang="ja-JP" dirty="0"/>
              <a:t>Personal communication with Statistics Bureau of Japan allowed me to calculate these timings from anonymized data.</a:t>
            </a:r>
          </a:p>
          <a:p>
            <a:pPr>
              <a:lnSpc>
                <a:spcPct val="110000"/>
              </a:lnSpc>
            </a:pPr>
            <a:r>
              <a:rPr kumimoji="1" lang="en-US" altLang="ja-JP" dirty="0"/>
              <a:t>Similar procedures are used for ATUS to calculate timings</a:t>
            </a:r>
          </a:p>
          <a:p>
            <a:pPr lvl="1">
              <a:lnSpc>
                <a:spcPct val="110000"/>
              </a:lnSpc>
            </a:pPr>
            <a:r>
              <a:rPr lang="en-US" altLang="ja-JP" dirty="0"/>
              <a:t>Differences: Start of the day(JTUS 0:00am; ATUS 4:00am), surveyed days (JTUS two days; ATUS a day), different coding of travels</a:t>
            </a:r>
          </a:p>
        </p:txBody>
      </p:sp>
      <p:sp>
        <p:nvSpPr>
          <p:cNvPr id="4" name="スライド番号プレースホルダー 3">
            <a:extLst>
              <a:ext uri="{FF2B5EF4-FFF2-40B4-BE49-F238E27FC236}">
                <a16:creationId xmlns:a16="http://schemas.microsoft.com/office/drawing/2014/main" id="{70620093-BA25-4BEA-9593-C110D856B73B}"/>
              </a:ext>
            </a:extLst>
          </p:cNvPr>
          <p:cNvSpPr>
            <a:spLocks noGrp="1"/>
          </p:cNvSpPr>
          <p:nvPr>
            <p:ph type="sldNum" sz="quarter" idx="12"/>
          </p:nvPr>
        </p:nvSpPr>
        <p:spPr/>
        <p:txBody>
          <a:bodyPr/>
          <a:lstStyle/>
          <a:p>
            <a:fld id="{67E93A7D-EC85-4E60-B532-D0C91760A6BF}" type="slidenum">
              <a:rPr kumimoji="1" lang="ja-JP" altLang="en-US" smtClean="0"/>
              <a:t>16</a:t>
            </a:fld>
            <a:endParaRPr kumimoji="1" lang="ja-JP" altLang="en-US"/>
          </a:p>
        </p:txBody>
      </p:sp>
    </p:spTree>
    <p:extLst>
      <p:ext uri="{BB962C8B-B14F-4D97-AF65-F5344CB8AC3E}">
        <p14:creationId xmlns:p14="http://schemas.microsoft.com/office/powerpoint/2010/main" val="3363442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A90929-BCCF-413C-906D-CEF30B85536E}"/>
              </a:ext>
            </a:extLst>
          </p:cNvPr>
          <p:cNvSpPr>
            <a:spLocks noGrp="1"/>
          </p:cNvSpPr>
          <p:nvPr>
            <p:ph type="title"/>
          </p:nvPr>
        </p:nvSpPr>
        <p:spPr/>
        <p:txBody>
          <a:bodyPr/>
          <a:lstStyle/>
          <a:p>
            <a:r>
              <a:rPr kumimoji="1" lang="en-US" altLang="ja-JP" dirty="0"/>
              <a:t>Methods</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EDDF736-835F-4B4A-BB1C-6857F2E1AFBD}"/>
                  </a:ext>
                </a:extLst>
              </p:cNvPr>
              <p:cNvSpPr>
                <a:spLocks noGrp="1"/>
              </p:cNvSpPr>
              <p:nvPr>
                <p:ph idx="1"/>
              </p:nvPr>
            </p:nvSpPr>
            <p:spPr/>
            <p:txBody>
              <a:bodyPr/>
              <a:lstStyle/>
              <a:p>
                <a:r>
                  <a:rPr lang="en-US" altLang="ja-JP" dirty="0"/>
                  <a:t>Multiple regression with weights is used for estimation (Stata 16.0).</a:t>
                </a:r>
              </a:p>
              <a:p>
                <a:r>
                  <a:rPr lang="en-US" altLang="ja-JP" dirty="0"/>
                  <a:t>To test equality of coefficients between JTUS and ATUS, I use Z-tests for equality of coefficients by </a:t>
                </a:r>
                <a:r>
                  <a:rPr lang="en-US" altLang="ja-JP" dirty="0" err="1"/>
                  <a:t>Clogg</a:t>
                </a:r>
                <a:r>
                  <a:rPr lang="en-US" altLang="ja-JP" dirty="0"/>
                  <a:t> et al. (1995)</a:t>
                </a:r>
              </a:p>
              <a:p>
                <a:endParaRPr lang="en-US" altLang="ja-JP" dirty="0"/>
              </a:p>
              <a:p>
                <a:pPr marL="0" indent="0" algn="ctr">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𝑧</m:t>
                      </m:r>
                      <m:r>
                        <a:rPr lang="en-US" altLang="ja-JP" b="0" i="1" smtClean="0">
                          <a:latin typeface="Cambria Math" panose="02040503050406030204" pitchFamily="18" charset="0"/>
                        </a:rPr>
                        <m:t>= </m:t>
                      </m:r>
                      <m:f>
                        <m:fP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Sub>
                        </m:num>
                        <m:den>
                          <m:rad>
                            <m:radPr>
                              <m:degHide m:val="on"/>
                              <m:ctrlPr>
                                <a:rPr lang="en-US" altLang="ja-JP" b="0" i="1" smtClean="0">
                                  <a:latin typeface="Cambria Math" panose="02040503050406030204" pitchFamily="18" charset="0"/>
                                </a:rPr>
                              </m:ctrlPr>
                            </m:radPr>
                            <m:deg/>
                            <m:e>
                              <m:r>
                                <a:rPr lang="en-US" altLang="ja-JP" b="0" i="1" smtClean="0">
                                  <a:latin typeface="Cambria Math" panose="02040503050406030204" pitchFamily="18" charset="0"/>
                                </a:rPr>
                                <m:t>𝑠𝑒</m:t>
                              </m:r>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1</m:t>
                                  </m:r>
                                </m:sub>
                                <m:sup>
                                  <m:r>
                                    <a:rPr lang="en-US" altLang="ja-JP" b="0" i="1" smtClean="0">
                                      <a:latin typeface="Cambria Math" panose="02040503050406030204" pitchFamily="18" charset="0"/>
                                    </a:rPr>
                                    <m:t>2</m:t>
                                  </m:r>
                                </m:sup>
                              </m:sSubSup>
                              <m:r>
                                <a:rPr lang="en-US" altLang="ja-JP" b="0" i="1" smtClean="0">
                                  <a:latin typeface="Cambria Math" panose="02040503050406030204" pitchFamily="18" charset="0"/>
                                </a:rPr>
                                <m:t>+</m:t>
                              </m:r>
                              <m:r>
                                <a:rPr lang="en-US" altLang="ja-JP" b="0" i="1" smtClean="0">
                                  <a:latin typeface="Cambria Math" panose="02040503050406030204" pitchFamily="18" charset="0"/>
                                </a:rPr>
                                <m:t>𝑠𝑒</m:t>
                              </m:r>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e>
                          </m:rad>
                        </m:den>
                      </m:f>
                    </m:oMath>
                  </m:oMathPara>
                </a14:m>
                <a:endParaRPr lang="en-US" altLang="ja-JP" dirty="0"/>
              </a:p>
              <a:p>
                <a:endParaRPr lang="en-US" altLang="ja-JP"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EDDF736-835F-4B4A-BB1C-6857F2E1AFBD}"/>
                  </a:ext>
                </a:extLst>
              </p:cNvPr>
              <p:cNvSpPr>
                <a:spLocks noGrp="1" noRot="1" noChangeAspect="1" noMove="1" noResize="1" noEditPoints="1" noAdjustHandles="1" noChangeArrowheads="1" noChangeShapeType="1" noTextEdit="1"/>
              </p:cNvSpPr>
              <p:nvPr>
                <p:ph idx="1"/>
              </p:nvPr>
            </p:nvSpPr>
            <p:spPr>
              <a:blipFill>
                <a:blip r:embed="rId2"/>
                <a:stretch>
                  <a:fillRect l="-1043" t="-2241" r="-214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AFB2469E-9D93-43AB-A84B-A8EC1FD48DC1}"/>
              </a:ext>
            </a:extLst>
          </p:cNvPr>
          <p:cNvSpPr>
            <a:spLocks noGrp="1"/>
          </p:cNvSpPr>
          <p:nvPr>
            <p:ph type="sldNum" sz="quarter" idx="12"/>
          </p:nvPr>
        </p:nvSpPr>
        <p:spPr/>
        <p:txBody>
          <a:bodyPr/>
          <a:lstStyle/>
          <a:p>
            <a:fld id="{67E93A7D-EC85-4E60-B532-D0C91760A6BF}" type="slidenum">
              <a:rPr kumimoji="1" lang="ja-JP" altLang="en-US" smtClean="0"/>
              <a:t>17</a:t>
            </a:fld>
            <a:endParaRPr kumimoji="1" lang="ja-JP" altLang="en-US"/>
          </a:p>
        </p:txBody>
      </p:sp>
    </p:spTree>
    <p:extLst>
      <p:ext uri="{BB962C8B-B14F-4D97-AF65-F5344CB8AC3E}">
        <p14:creationId xmlns:p14="http://schemas.microsoft.com/office/powerpoint/2010/main" val="786695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10E157-1203-4EA4-B458-1B95ADD8CB69}"/>
              </a:ext>
            </a:extLst>
          </p:cNvPr>
          <p:cNvSpPr>
            <a:spLocks noGrp="1"/>
          </p:cNvSpPr>
          <p:nvPr>
            <p:ph type="title"/>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F8027CA-A197-4079-8D30-7EDF77ED09C1}"/>
              </a:ext>
            </a:extLst>
          </p:cNvPr>
          <p:cNvSpPr>
            <a:spLocks noGrp="1"/>
          </p:cNvSpPr>
          <p:nvPr>
            <p:ph type="sldNum" sz="quarter" idx="12"/>
          </p:nvPr>
        </p:nvSpPr>
        <p:spPr/>
        <p:txBody>
          <a:bodyPr/>
          <a:lstStyle/>
          <a:p>
            <a:fld id="{67E93A7D-EC85-4E60-B532-D0C91760A6BF}" type="slidenum">
              <a:rPr kumimoji="1" lang="ja-JP" altLang="en-US" smtClean="0"/>
              <a:t>18</a:t>
            </a:fld>
            <a:endParaRPr kumimoji="1" lang="ja-JP" altLang="en-US"/>
          </a:p>
        </p:txBody>
      </p:sp>
      <p:graphicFrame>
        <p:nvGraphicFramePr>
          <p:cNvPr id="8" name="コンテンツ プレースホルダー 7">
            <a:extLst>
              <a:ext uri="{FF2B5EF4-FFF2-40B4-BE49-F238E27FC236}">
                <a16:creationId xmlns:a16="http://schemas.microsoft.com/office/drawing/2014/main" id="{83C65401-09FA-4A11-BC60-FF90A3A6888B}"/>
              </a:ext>
            </a:extLst>
          </p:cNvPr>
          <p:cNvGraphicFramePr>
            <a:graphicFrameLocks noGrp="1"/>
          </p:cNvGraphicFramePr>
          <p:nvPr>
            <p:ph idx="1"/>
            <p:extLst>
              <p:ext uri="{D42A27DB-BD31-4B8C-83A1-F6EECF244321}">
                <p14:modId xmlns:p14="http://schemas.microsoft.com/office/powerpoint/2010/main" val="1556669177"/>
              </p:ext>
            </p:extLst>
          </p:nvPr>
        </p:nvGraphicFramePr>
        <p:xfrm>
          <a:off x="522144" y="571905"/>
          <a:ext cx="11147711" cy="5714189"/>
        </p:xfrm>
        <a:graphic>
          <a:graphicData uri="http://schemas.openxmlformats.org/drawingml/2006/table">
            <a:tbl>
              <a:tblPr/>
              <a:tblGrid>
                <a:gridCol w="3231709">
                  <a:extLst>
                    <a:ext uri="{9D8B030D-6E8A-4147-A177-3AD203B41FA5}">
                      <a16:colId xmlns:a16="http://schemas.microsoft.com/office/drawing/2014/main" val="2667837975"/>
                    </a:ext>
                  </a:extLst>
                </a:gridCol>
                <a:gridCol w="2374231">
                  <a:extLst>
                    <a:ext uri="{9D8B030D-6E8A-4147-A177-3AD203B41FA5}">
                      <a16:colId xmlns:a16="http://schemas.microsoft.com/office/drawing/2014/main" val="1272347046"/>
                    </a:ext>
                  </a:extLst>
                </a:gridCol>
                <a:gridCol w="1408051">
                  <a:extLst>
                    <a:ext uri="{9D8B030D-6E8A-4147-A177-3AD203B41FA5}">
                      <a16:colId xmlns:a16="http://schemas.microsoft.com/office/drawing/2014/main" val="1410288005"/>
                    </a:ext>
                  </a:extLst>
                </a:gridCol>
                <a:gridCol w="2586433">
                  <a:extLst>
                    <a:ext uri="{9D8B030D-6E8A-4147-A177-3AD203B41FA5}">
                      <a16:colId xmlns:a16="http://schemas.microsoft.com/office/drawing/2014/main" val="2539215769"/>
                    </a:ext>
                  </a:extLst>
                </a:gridCol>
                <a:gridCol w="1322256">
                  <a:extLst>
                    <a:ext uri="{9D8B030D-6E8A-4147-A177-3AD203B41FA5}">
                      <a16:colId xmlns:a16="http://schemas.microsoft.com/office/drawing/2014/main" val="2601467239"/>
                    </a:ext>
                  </a:extLst>
                </a:gridCol>
                <a:gridCol w="225031">
                  <a:extLst>
                    <a:ext uri="{9D8B030D-6E8A-4147-A177-3AD203B41FA5}">
                      <a16:colId xmlns:a16="http://schemas.microsoft.com/office/drawing/2014/main" val="1150935603"/>
                    </a:ext>
                  </a:extLst>
                </a:gridCol>
              </a:tblGrid>
              <a:tr h="512163">
                <a:tc gridSpan="6">
                  <a:txBody>
                    <a:bodyPr/>
                    <a:lstStyle/>
                    <a:p>
                      <a:pPr algn="l" fontAlgn="ctr"/>
                      <a:r>
                        <a:rPr lang="en-US" sz="2800" b="0" i="0" u="none" strike="noStrike" dirty="0">
                          <a:solidFill>
                            <a:srgbClr val="000000"/>
                          </a:solidFill>
                          <a:effectLst/>
                          <a:latin typeface="+mj-lt"/>
                          <a:ea typeface="游ゴシック" panose="020B0400000000000000" pitchFamily="50" charset="-128"/>
                        </a:rPr>
                        <a:t>Comparison of published and calculated values of the timings (JTUS)</a:t>
                      </a:r>
                    </a:p>
                  </a:txBody>
                  <a:tcPr marL="5443" marR="5443" marT="54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l" fontAlgn="ctr"/>
                      <a:endParaRPr lang="en-US" sz="28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5443" marR="5443" marT="54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45523705"/>
                  </a:ext>
                </a:extLst>
              </a:tr>
              <a:tr h="512163">
                <a:tc>
                  <a:txBody>
                    <a:bodyPr/>
                    <a:lstStyle/>
                    <a:p>
                      <a:pPr algn="l" fontAlgn="ctr"/>
                      <a:r>
                        <a:rPr lang="ja-JP" altLang="en-US" sz="2800" b="0" i="0" u="none" strike="noStrike">
                          <a:solidFill>
                            <a:srgbClr val="000000"/>
                          </a:solidFill>
                          <a:effectLst/>
                          <a:latin typeface="+mj-lt"/>
                          <a:ea typeface="游ゴシック" panose="020B0400000000000000" pitchFamily="50" charset="-128"/>
                        </a:rPr>
                        <a:t>　</a:t>
                      </a:r>
                    </a:p>
                  </a:txBody>
                  <a:tcPr marL="5443" marR="5443" marT="54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gridSpan="2">
                  <a:txBody>
                    <a:bodyPr/>
                    <a:lstStyle/>
                    <a:p>
                      <a:pPr algn="ctr" fontAlgn="ctr"/>
                      <a:r>
                        <a:rPr lang="en-US" sz="2400" b="0" i="0" u="none" strike="noStrike" dirty="0">
                          <a:solidFill>
                            <a:srgbClr val="000000"/>
                          </a:solidFill>
                          <a:effectLst/>
                          <a:latin typeface="+mj-lt"/>
                          <a:ea typeface="游ゴシック" panose="020B0400000000000000" pitchFamily="50" charset="-128"/>
                        </a:rPr>
                        <a:t>Published values</a:t>
                      </a:r>
                    </a:p>
                  </a:txBody>
                  <a:tcPr marL="5443" marR="5443" marT="544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kumimoji="1" lang="ja-JP" altLang="en-US"/>
                    </a:p>
                  </a:txBody>
                  <a:tcPr/>
                </a:tc>
                <a:tc gridSpan="2">
                  <a:txBody>
                    <a:bodyPr/>
                    <a:lstStyle/>
                    <a:p>
                      <a:pPr algn="ctr" fontAlgn="ctr"/>
                      <a:r>
                        <a:rPr lang="en-US" sz="2400" b="0" i="0" u="none" strike="noStrike" dirty="0">
                          <a:solidFill>
                            <a:srgbClr val="000000"/>
                          </a:solidFill>
                          <a:effectLst/>
                          <a:latin typeface="+mj-lt"/>
                          <a:ea typeface="游ゴシック" panose="020B0400000000000000" pitchFamily="50" charset="-128"/>
                        </a:rPr>
                        <a:t>Calculated Values (Anonymized)</a:t>
                      </a:r>
                    </a:p>
                  </a:txBody>
                  <a:tcPr marL="5443" marR="5443" marT="544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kumimoji="1" lang="ja-JP" altLang="en-US"/>
                    </a:p>
                  </a:txBody>
                  <a:tcPr/>
                </a:tc>
                <a:tc>
                  <a:txBody>
                    <a:bodyPr/>
                    <a:lstStyle/>
                    <a:p>
                      <a:pPr algn="ctr" fontAlgn="ctr"/>
                      <a:endParaRPr lang="en-US" sz="2800" b="0" i="0" u="none" strike="noStrike" dirty="0">
                        <a:solidFill>
                          <a:srgbClr val="000000"/>
                        </a:solidFill>
                        <a:effectLst/>
                        <a:latin typeface="+mj-lt"/>
                        <a:ea typeface="游ゴシック" panose="020B0400000000000000" pitchFamily="50" charset="-128"/>
                      </a:endParaRPr>
                    </a:p>
                  </a:txBody>
                  <a:tcPr marL="5443" marR="5443" marT="544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0019530"/>
                  </a:ext>
                </a:extLst>
              </a:tr>
              <a:tr h="644348">
                <a:tc>
                  <a:txBody>
                    <a:bodyPr/>
                    <a:lstStyle/>
                    <a:p>
                      <a:pPr algn="l" fontAlgn="ctr"/>
                      <a:r>
                        <a:rPr lang="ja-JP" altLang="en-US" sz="2800" b="0" i="0" u="none" strike="noStrike" dirty="0">
                          <a:solidFill>
                            <a:srgbClr val="000000"/>
                          </a:solidFill>
                          <a:effectLst/>
                          <a:latin typeface="+mj-lt"/>
                          <a:ea typeface="游ゴシック" panose="020B0400000000000000" pitchFamily="50" charset="-128"/>
                        </a:rPr>
                        <a:t>　</a:t>
                      </a:r>
                    </a:p>
                  </a:txBody>
                  <a:tcPr marL="5443" marR="5443" marT="54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2400" b="0" i="0" u="none" strike="noStrike" dirty="0">
                          <a:solidFill>
                            <a:srgbClr val="000000"/>
                          </a:solidFill>
                          <a:effectLst/>
                          <a:latin typeface="+mj-lt"/>
                          <a:ea typeface="游ゴシック" panose="020B0400000000000000" pitchFamily="50" charset="-128"/>
                        </a:rPr>
                        <a:t>Participation Rate</a:t>
                      </a:r>
                    </a:p>
                  </a:txBody>
                  <a:tcPr marL="5443" marR="5443" marT="544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2400" b="0" i="0" u="none" strike="noStrike" dirty="0">
                          <a:solidFill>
                            <a:srgbClr val="000000"/>
                          </a:solidFill>
                          <a:effectLst/>
                          <a:latin typeface="+mj-lt"/>
                          <a:ea typeface="游ゴシック" panose="020B0400000000000000" pitchFamily="50" charset="-128"/>
                        </a:rPr>
                        <a:t>Average</a:t>
                      </a:r>
                    </a:p>
                  </a:txBody>
                  <a:tcPr marL="5443" marR="5443" marT="544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2400" b="0" i="0" u="none" strike="noStrike" dirty="0">
                          <a:solidFill>
                            <a:srgbClr val="000000"/>
                          </a:solidFill>
                          <a:effectLst/>
                          <a:latin typeface="+mj-lt"/>
                          <a:ea typeface="游ゴシック" panose="020B0400000000000000" pitchFamily="50" charset="-128"/>
                        </a:rPr>
                        <a:t>Participation Rate</a:t>
                      </a:r>
                    </a:p>
                  </a:txBody>
                  <a:tcPr marL="5443" marR="5443" marT="544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2400" b="0" i="0" u="none" strike="noStrike" dirty="0">
                          <a:solidFill>
                            <a:srgbClr val="000000"/>
                          </a:solidFill>
                          <a:effectLst/>
                          <a:latin typeface="+mj-lt"/>
                          <a:ea typeface="游ゴシック" panose="020B0400000000000000" pitchFamily="50" charset="-128"/>
                        </a:rPr>
                        <a:t>Average</a:t>
                      </a:r>
                    </a:p>
                  </a:txBody>
                  <a:tcPr marL="5443" marR="5443" marT="544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endParaRPr lang="en-US" sz="2800" b="0" i="0" u="none" strike="noStrike" dirty="0">
                        <a:solidFill>
                          <a:srgbClr val="000000"/>
                        </a:solidFill>
                        <a:effectLst/>
                        <a:latin typeface="+mj-lt"/>
                        <a:ea typeface="游ゴシック" panose="020B0400000000000000" pitchFamily="50" charset="-128"/>
                      </a:endParaRPr>
                    </a:p>
                  </a:txBody>
                  <a:tcPr marL="5443" marR="5443" marT="544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69690914"/>
                  </a:ext>
                </a:extLst>
              </a:tr>
              <a:tr h="512163">
                <a:tc>
                  <a:txBody>
                    <a:bodyPr/>
                    <a:lstStyle/>
                    <a:p>
                      <a:pPr algn="l" fontAlgn="ctr"/>
                      <a:r>
                        <a:rPr lang="en-US" sz="2000" b="0" i="0" u="none" strike="noStrike" dirty="0">
                          <a:solidFill>
                            <a:srgbClr val="000000"/>
                          </a:solidFill>
                          <a:effectLst/>
                          <a:latin typeface="+mj-lt"/>
                          <a:ea typeface="游ゴシック" panose="020B0400000000000000" pitchFamily="50" charset="-128"/>
                        </a:rPr>
                        <a:t>Waking up</a:t>
                      </a:r>
                    </a:p>
                  </a:txBody>
                  <a:tcPr marL="5443" marR="5443" marT="54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2400" b="0" i="0" u="none" strike="noStrike" dirty="0">
                          <a:solidFill>
                            <a:srgbClr val="000000"/>
                          </a:solidFill>
                          <a:effectLst/>
                          <a:latin typeface="+mj-lt"/>
                          <a:ea typeface="游ゴシック" panose="020B0400000000000000" pitchFamily="50" charset="-128"/>
                        </a:rPr>
                        <a:t>99.5</a:t>
                      </a:r>
                    </a:p>
                  </a:txBody>
                  <a:tcPr marL="5443" marR="5443" marT="54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2400" b="0" i="0" u="none" strike="noStrike" dirty="0">
                          <a:solidFill>
                            <a:srgbClr val="000000"/>
                          </a:solidFill>
                          <a:effectLst/>
                          <a:latin typeface="+mj-lt"/>
                          <a:ea typeface="游ゴシック" panose="020B0400000000000000" pitchFamily="50" charset="-128"/>
                        </a:rPr>
                        <a:t>6:39</a:t>
                      </a:r>
                    </a:p>
                  </a:txBody>
                  <a:tcPr marL="5443" marR="5443" marT="54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2400" b="0" i="0" u="none" strike="noStrike" dirty="0">
                          <a:solidFill>
                            <a:srgbClr val="000000"/>
                          </a:solidFill>
                          <a:effectLst/>
                          <a:latin typeface="+mj-lt"/>
                          <a:ea typeface="游ゴシック" panose="020B0400000000000000" pitchFamily="50" charset="-128"/>
                        </a:rPr>
                        <a:t>99.5</a:t>
                      </a:r>
                    </a:p>
                  </a:txBody>
                  <a:tcPr marL="5443" marR="5443" marT="54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2400" b="0" i="0" u="none" strike="noStrike" dirty="0">
                          <a:solidFill>
                            <a:srgbClr val="000000"/>
                          </a:solidFill>
                          <a:effectLst/>
                          <a:latin typeface="+mj-lt"/>
                          <a:ea typeface="游ゴシック" panose="020B0400000000000000" pitchFamily="50" charset="-128"/>
                        </a:rPr>
                        <a:t>6:38</a:t>
                      </a:r>
                    </a:p>
                  </a:txBody>
                  <a:tcPr marL="5443" marR="5443" marT="54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endParaRPr lang="en-US" altLang="ja-JP" sz="2800" b="0" i="0" u="none" strike="noStrike" dirty="0">
                        <a:solidFill>
                          <a:srgbClr val="000000"/>
                        </a:solidFill>
                        <a:effectLst/>
                        <a:latin typeface="+mj-lt"/>
                        <a:ea typeface="游ゴシック" panose="020B0400000000000000" pitchFamily="50" charset="-128"/>
                      </a:endParaRPr>
                    </a:p>
                  </a:txBody>
                  <a:tcPr marL="5443" marR="5443" marT="54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39155743"/>
                  </a:ext>
                </a:extLst>
              </a:tr>
              <a:tr h="515152">
                <a:tc>
                  <a:txBody>
                    <a:bodyPr/>
                    <a:lstStyle/>
                    <a:p>
                      <a:pPr algn="l" fontAlgn="ctr"/>
                      <a:r>
                        <a:rPr lang="en-US" sz="2000" b="0" i="0" u="none" strike="noStrike" dirty="0">
                          <a:solidFill>
                            <a:srgbClr val="000000"/>
                          </a:solidFill>
                          <a:effectLst/>
                          <a:latin typeface="+mj-lt"/>
                          <a:ea typeface="游ゴシック" panose="020B0400000000000000" pitchFamily="50" charset="-128"/>
                        </a:rPr>
                        <a:t>Breakfast</a:t>
                      </a:r>
                    </a:p>
                  </a:txBody>
                  <a:tcPr marL="5443" marR="5443" marT="5443" marB="0" anchor="ctr">
                    <a:lnL>
                      <a:noFill/>
                    </a:lnL>
                    <a:lnR>
                      <a:noFill/>
                    </a:lnR>
                    <a:lnT>
                      <a:noFill/>
                    </a:lnT>
                    <a:lnB>
                      <a:noFill/>
                    </a:lnB>
                    <a:solidFill>
                      <a:srgbClr val="FFFFFF"/>
                    </a:solidFill>
                  </a:tcPr>
                </a:tc>
                <a:tc>
                  <a:txBody>
                    <a:bodyPr/>
                    <a:lstStyle/>
                    <a:p>
                      <a:pPr algn="r" fontAlgn="ctr"/>
                      <a:r>
                        <a:rPr lang="en-US" altLang="ja-JP" sz="2400" b="0" i="0" u="none" strike="noStrike" dirty="0">
                          <a:solidFill>
                            <a:srgbClr val="000000"/>
                          </a:solidFill>
                          <a:effectLst/>
                          <a:latin typeface="+mj-lt"/>
                          <a:ea typeface="游ゴシック" panose="020B0400000000000000" pitchFamily="50" charset="-128"/>
                        </a:rPr>
                        <a:t>85.1</a:t>
                      </a:r>
                    </a:p>
                  </a:txBody>
                  <a:tcPr marL="5443" marR="5443" marT="5443" marB="0" anchor="ctr">
                    <a:lnL>
                      <a:noFill/>
                    </a:lnL>
                    <a:lnR>
                      <a:noFill/>
                    </a:lnR>
                    <a:lnT>
                      <a:noFill/>
                    </a:lnT>
                    <a:lnB>
                      <a:noFill/>
                    </a:lnB>
                    <a:solidFill>
                      <a:srgbClr val="FFFFFF"/>
                    </a:solidFill>
                  </a:tcPr>
                </a:tc>
                <a:tc>
                  <a:txBody>
                    <a:bodyPr/>
                    <a:lstStyle/>
                    <a:p>
                      <a:pPr algn="r" fontAlgn="ctr"/>
                      <a:r>
                        <a:rPr lang="en-US" altLang="ja-JP" sz="2400" b="0" i="0" u="none" strike="noStrike" dirty="0">
                          <a:solidFill>
                            <a:srgbClr val="000000"/>
                          </a:solidFill>
                          <a:effectLst/>
                          <a:latin typeface="+mj-lt"/>
                          <a:ea typeface="游ゴシック" panose="020B0400000000000000" pitchFamily="50" charset="-128"/>
                        </a:rPr>
                        <a:t>7:12</a:t>
                      </a:r>
                    </a:p>
                  </a:txBody>
                  <a:tcPr marL="5443" marR="5443" marT="5443" marB="0" anchor="ctr">
                    <a:lnL>
                      <a:noFill/>
                    </a:lnL>
                    <a:lnR>
                      <a:noFill/>
                    </a:lnR>
                    <a:lnT>
                      <a:noFill/>
                    </a:lnT>
                    <a:lnB>
                      <a:noFill/>
                    </a:lnB>
                    <a:solidFill>
                      <a:srgbClr val="FFFFFF"/>
                    </a:solidFill>
                  </a:tcPr>
                </a:tc>
                <a:tc>
                  <a:txBody>
                    <a:bodyPr/>
                    <a:lstStyle/>
                    <a:p>
                      <a:pPr algn="r" fontAlgn="ctr"/>
                      <a:r>
                        <a:rPr lang="en-US" altLang="ja-JP" sz="2400" b="0" i="0" u="none" strike="noStrike" dirty="0">
                          <a:solidFill>
                            <a:srgbClr val="000000"/>
                          </a:solidFill>
                          <a:effectLst/>
                          <a:latin typeface="+mj-lt"/>
                          <a:ea typeface="游ゴシック" panose="020B0400000000000000" pitchFamily="50" charset="-128"/>
                        </a:rPr>
                        <a:t>85.4</a:t>
                      </a:r>
                    </a:p>
                  </a:txBody>
                  <a:tcPr marL="5443" marR="5443" marT="5443" marB="0" anchor="ctr">
                    <a:lnL>
                      <a:noFill/>
                    </a:lnL>
                    <a:lnR>
                      <a:noFill/>
                    </a:lnR>
                    <a:lnT>
                      <a:noFill/>
                    </a:lnT>
                    <a:lnB>
                      <a:noFill/>
                    </a:lnB>
                    <a:solidFill>
                      <a:srgbClr val="FFFFFF"/>
                    </a:solidFill>
                  </a:tcPr>
                </a:tc>
                <a:tc>
                  <a:txBody>
                    <a:bodyPr/>
                    <a:lstStyle/>
                    <a:p>
                      <a:pPr algn="r" fontAlgn="ctr"/>
                      <a:r>
                        <a:rPr lang="en-US" altLang="ja-JP" sz="2400" b="0" i="0" u="none" strike="noStrike" dirty="0">
                          <a:solidFill>
                            <a:srgbClr val="000000"/>
                          </a:solidFill>
                          <a:effectLst/>
                          <a:latin typeface="+mj-lt"/>
                          <a:ea typeface="游ゴシック" panose="020B0400000000000000" pitchFamily="50" charset="-128"/>
                        </a:rPr>
                        <a:t>7:12</a:t>
                      </a:r>
                    </a:p>
                  </a:txBody>
                  <a:tcPr marL="5443" marR="5443" marT="5443" marB="0" anchor="ctr">
                    <a:lnL>
                      <a:noFill/>
                    </a:lnL>
                    <a:lnR>
                      <a:noFill/>
                    </a:lnR>
                    <a:lnT>
                      <a:noFill/>
                    </a:lnT>
                    <a:lnB>
                      <a:noFill/>
                    </a:lnB>
                    <a:solidFill>
                      <a:srgbClr val="FFFFFF"/>
                    </a:solidFill>
                  </a:tcPr>
                </a:tc>
                <a:tc>
                  <a:txBody>
                    <a:bodyPr/>
                    <a:lstStyle/>
                    <a:p>
                      <a:pPr algn="r" fontAlgn="ctr"/>
                      <a:endParaRPr lang="en-US" altLang="ja-JP" sz="2800" b="0" i="0" u="none" strike="noStrike">
                        <a:solidFill>
                          <a:srgbClr val="000000"/>
                        </a:solidFill>
                        <a:effectLst/>
                        <a:latin typeface="+mj-lt"/>
                        <a:ea typeface="游ゴシック" panose="020B0400000000000000" pitchFamily="50" charset="-128"/>
                      </a:endParaRPr>
                    </a:p>
                  </a:txBody>
                  <a:tcPr marL="5443" marR="5443" marT="5443" marB="0" anchor="ctr">
                    <a:lnL>
                      <a:noFill/>
                    </a:lnL>
                    <a:lnR>
                      <a:noFill/>
                    </a:lnR>
                    <a:lnT>
                      <a:noFill/>
                    </a:lnT>
                    <a:lnB>
                      <a:noFill/>
                    </a:lnB>
                    <a:solidFill>
                      <a:srgbClr val="FFFFFF"/>
                    </a:solidFill>
                  </a:tcPr>
                </a:tc>
                <a:extLst>
                  <a:ext uri="{0D108BD9-81ED-4DB2-BD59-A6C34878D82A}">
                    <a16:rowId xmlns:a16="http://schemas.microsoft.com/office/drawing/2014/main" val="3516906065"/>
                  </a:ext>
                </a:extLst>
              </a:tr>
              <a:tr h="512163">
                <a:tc>
                  <a:txBody>
                    <a:bodyPr/>
                    <a:lstStyle/>
                    <a:p>
                      <a:pPr algn="l" fontAlgn="ctr"/>
                      <a:r>
                        <a:rPr lang="en-US" sz="2000" b="0" i="0" u="none" strike="noStrike" dirty="0">
                          <a:solidFill>
                            <a:srgbClr val="000000"/>
                          </a:solidFill>
                          <a:effectLst/>
                          <a:latin typeface="+mj-lt"/>
                          <a:ea typeface="游ゴシック" panose="020B0400000000000000" pitchFamily="50" charset="-128"/>
                        </a:rPr>
                        <a:t>Dinner</a:t>
                      </a:r>
                    </a:p>
                  </a:txBody>
                  <a:tcPr marL="5443" marR="5443" marT="5443" marB="0" anchor="ctr">
                    <a:lnL>
                      <a:noFill/>
                    </a:lnL>
                    <a:lnR>
                      <a:noFill/>
                    </a:lnR>
                    <a:lnT>
                      <a:noFill/>
                    </a:lnT>
                    <a:lnB>
                      <a:noFill/>
                    </a:lnB>
                    <a:solidFill>
                      <a:srgbClr val="FFFFFF"/>
                    </a:solidFill>
                  </a:tcPr>
                </a:tc>
                <a:tc>
                  <a:txBody>
                    <a:bodyPr/>
                    <a:lstStyle/>
                    <a:p>
                      <a:pPr algn="r" fontAlgn="ctr"/>
                      <a:r>
                        <a:rPr lang="en-US" altLang="ja-JP" sz="2400" b="0" i="0" u="none" strike="noStrike">
                          <a:solidFill>
                            <a:srgbClr val="000000"/>
                          </a:solidFill>
                          <a:effectLst/>
                          <a:latin typeface="+mj-lt"/>
                          <a:ea typeface="游ゴシック" panose="020B0400000000000000" pitchFamily="50" charset="-128"/>
                        </a:rPr>
                        <a:t>90.9</a:t>
                      </a:r>
                    </a:p>
                  </a:txBody>
                  <a:tcPr marL="5443" marR="5443" marT="5443" marB="0" anchor="ctr">
                    <a:lnL>
                      <a:noFill/>
                    </a:lnL>
                    <a:lnR>
                      <a:noFill/>
                    </a:lnR>
                    <a:lnT>
                      <a:noFill/>
                    </a:lnT>
                    <a:lnB>
                      <a:noFill/>
                    </a:lnB>
                    <a:solidFill>
                      <a:srgbClr val="FFFFFF"/>
                    </a:solidFill>
                  </a:tcPr>
                </a:tc>
                <a:tc>
                  <a:txBody>
                    <a:bodyPr/>
                    <a:lstStyle/>
                    <a:p>
                      <a:pPr algn="r" fontAlgn="ctr"/>
                      <a:r>
                        <a:rPr lang="en-US" altLang="ja-JP" sz="2400" b="0" i="0" u="none" strike="noStrike" dirty="0">
                          <a:solidFill>
                            <a:srgbClr val="000000"/>
                          </a:solidFill>
                          <a:effectLst/>
                          <a:latin typeface="+mj-lt"/>
                          <a:ea typeface="游ゴシック" panose="020B0400000000000000" pitchFamily="50" charset="-128"/>
                        </a:rPr>
                        <a:t>19:09</a:t>
                      </a:r>
                    </a:p>
                  </a:txBody>
                  <a:tcPr marL="5443" marR="5443" marT="5443" marB="0" anchor="ctr">
                    <a:lnL>
                      <a:noFill/>
                    </a:lnL>
                    <a:lnR>
                      <a:noFill/>
                    </a:lnR>
                    <a:lnT>
                      <a:noFill/>
                    </a:lnT>
                    <a:lnB>
                      <a:noFill/>
                    </a:lnB>
                    <a:solidFill>
                      <a:srgbClr val="FFFFFF"/>
                    </a:solidFill>
                  </a:tcPr>
                </a:tc>
                <a:tc>
                  <a:txBody>
                    <a:bodyPr/>
                    <a:lstStyle/>
                    <a:p>
                      <a:pPr algn="r" fontAlgn="ctr"/>
                      <a:r>
                        <a:rPr lang="en-US" altLang="ja-JP" sz="2400" b="0" i="0" u="none" strike="noStrike" dirty="0">
                          <a:solidFill>
                            <a:srgbClr val="000000"/>
                          </a:solidFill>
                          <a:effectLst/>
                          <a:latin typeface="+mj-lt"/>
                          <a:ea typeface="游ゴシック" panose="020B0400000000000000" pitchFamily="50" charset="-128"/>
                        </a:rPr>
                        <a:t>91.4</a:t>
                      </a:r>
                    </a:p>
                  </a:txBody>
                  <a:tcPr marL="5443" marR="5443" marT="5443" marB="0" anchor="ctr">
                    <a:lnL>
                      <a:noFill/>
                    </a:lnL>
                    <a:lnR>
                      <a:noFill/>
                    </a:lnR>
                    <a:lnT>
                      <a:noFill/>
                    </a:lnT>
                    <a:lnB>
                      <a:noFill/>
                    </a:lnB>
                    <a:solidFill>
                      <a:srgbClr val="FFFFFF"/>
                    </a:solidFill>
                  </a:tcPr>
                </a:tc>
                <a:tc>
                  <a:txBody>
                    <a:bodyPr/>
                    <a:lstStyle/>
                    <a:p>
                      <a:pPr algn="r" fontAlgn="ctr"/>
                      <a:r>
                        <a:rPr lang="en-US" altLang="ja-JP" sz="2400" b="0" i="0" u="none" strike="noStrike">
                          <a:solidFill>
                            <a:srgbClr val="000000"/>
                          </a:solidFill>
                          <a:effectLst/>
                          <a:latin typeface="+mj-lt"/>
                          <a:ea typeface="游ゴシック" panose="020B0400000000000000" pitchFamily="50" charset="-128"/>
                        </a:rPr>
                        <a:t>19:10</a:t>
                      </a:r>
                    </a:p>
                  </a:txBody>
                  <a:tcPr marL="5443" marR="5443" marT="5443" marB="0" anchor="ctr">
                    <a:lnL>
                      <a:noFill/>
                    </a:lnL>
                    <a:lnR>
                      <a:noFill/>
                    </a:lnR>
                    <a:lnT>
                      <a:noFill/>
                    </a:lnT>
                    <a:lnB>
                      <a:noFill/>
                    </a:lnB>
                    <a:solidFill>
                      <a:srgbClr val="FFFFFF"/>
                    </a:solidFill>
                  </a:tcPr>
                </a:tc>
                <a:tc>
                  <a:txBody>
                    <a:bodyPr/>
                    <a:lstStyle/>
                    <a:p>
                      <a:pPr algn="r" fontAlgn="ctr"/>
                      <a:endParaRPr lang="en-US" altLang="ja-JP" sz="2800" b="0" i="0" u="none" strike="noStrike">
                        <a:solidFill>
                          <a:srgbClr val="000000"/>
                        </a:solidFill>
                        <a:effectLst/>
                        <a:latin typeface="+mj-lt"/>
                        <a:ea typeface="游ゴシック" panose="020B0400000000000000" pitchFamily="50" charset="-128"/>
                      </a:endParaRPr>
                    </a:p>
                  </a:txBody>
                  <a:tcPr marL="5443" marR="5443" marT="5443" marB="0" anchor="ctr">
                    <a:lnL>
                      <a:noFill/>
                    </a:lnL>
                    <a:lnR>
                      <a:noFill/>
                    </a:lnR>
                    <a:lnT>
                      <a:noFill/>
                    </a:lnT>
                    <a:lnB>
                      <a:noFill/>
                    </a:lnB>
                    <a:solidFill>
                      <a:srgbClr val="FFFFFF"/>
                    </a:solidFill>
                  </a:tcPr>
                </a:tc>
                <a:extLst>
                  <a:ext uri="{0D108BD9-81ED-4DB2-BD59-A6C34878D82A}">
                    <a16:rowId xmlns:a16="http://schemas.microsoft.com/office/drawing/2014/main" val="2598022395"/>
                  </a:ext>
                </a:extLst>
              </a:tr>
              <a:tr h="512163">
                <a:tc>
                  <a:txBody>
                    <a:bodyPr/>
                    <a:lstStyle/>
                    <a:p>
                      <a:pPr algn="l" fontAlgn="ctr"/>
                      <a:r>
                        <a:rPr lang="en-US" sz="2000" b="0" i="0" u="none" strike="noStrike" dirty="0">
                          <a:solidFill>
                            <a:srgbClr val="000000"/>
                          </a:solidFill>
                          <a:effectLst/>
                          <a:latin typeface="+mj-lt"/>
                          <a:ea typeface="游ゴシック" panose="020B0400000000000000" pitchFamily="50" charset="-128"/>
                        </a:rPr>
                        <a:t>Going to bed</a:t>
                      </a:r>
                    </a:p>
                  </a:txBody>
                  <a:tcPr marL="5443" marR="5443" marT="5443" marB="0" anchor="ctr">
                    <a:lnL>
                      <a:noFill/>
                    </a:lnL>
                    <a:lnR>
                      <a:noFill/>
                    </a:lnR>
                    <a:lnT>
                      <a:noFill/>
                    </a:lnT>
                    <a:lnB w="6350" cap="flat" cmpd="sng" algn="ctr">
                      <a:solidFill>
                        <a:srgbClr val="000000"/>
                      </a:solidFill>
                      <a:prstDash val="dot"/>
                      <a:round/>
                      <a:headEnd type="none" w="med" len="med"/>
                      <a:tailEnd type="none" w="med" len="med"/>
                    </a:lnB>
                    <a:solidFill>
                      <a:srgbClr val="FFFFFF"/>
                    </a:solidFill>
                  </a:tcPr>
                </a:tc>
                <a:tc>
                  <a:txBody>
                    <a:bodyPr/>
                    <a:lstStyle/>
                    <a:p>
                      <a:pPr algn="r" fontAlgn="ctr"/>
                      <a:r>
                        <a:rPr lang="en-US" altLang="ja-JP" sz="2400" b="0" i="0" u="none" strike="noStrike" dirty="0">
                          <a:solidFill>
                            <a:srgbClr val="000000"/>
                          </a:solidFill>
                          <a:effectLst/>
                          <a:latin typeface="+mj-lt"/>
                          <a:ea typeface="游ゴシック" panose="020B0400000000000000" pitchFamily="50" charset="-128"/>
                        </a:rPr>
                        <a:t>99.5</a:t>
                      </a:r>
                    </a:p>
                  </a:txBody>
                  <a:tcPr marL="5443" marR="5443" marT="5443" marB="0" anchor="ctr">
                    <a:lnL>
                      <a:noFill/>
                    </a:lnL>
                    <a:lnR>
                      <a:noFill/>
                    </a:lnR>
                    <a:lnT>
                      <a:noFill/>
                    </a:lnT>
                    <a:lnB w="6350" cap="flat" cmpd="sng" algn="ctr">
                      <a:solidFill>
                        <a:srgbClr val="000000"/>
                      </a:solidFill>
                      <a:prstDash val="dot"/>
                      <a:round/>
                      <a:headEnd type="none" w="med" len="med"/>
                      <a:tailEnd type="none" w="med" len="med"/>
                    </a:lnB>
                    <a:solidFill>
                      <a:srgbClr val="FFFFFF"/>
                    </a:solidFill>
                  </a:tcPr>
                </a:tc>
                <a:tc>
                  <a:txBody>
                    <a:bodyPr/>
                    <a:lstStyle/>
                    <a:p>
                      <a:pPr algn="r" fontAlgn="ctr"/>
                      <a:r>
                        <a:rPr lang="en-US" altLang="ja-JP" sz="2400" b="0" i="0" u="none" strike="noStrike">
                          <a:solidFill>
                            <a:srgbClr val="000000"/>
                          </a:solidFill>
                          <a:effectLst/>
                          <a:latin typeface="+mj-lt"/>
                          <a:ea typeface="游ゴシック" panose="020B0400000000000000" pitchFamily="50" charset="-128"/>
                        </a:rPr>
                        <a:t>23:16</a:t>
                      </a:r>
                    </a:p>
                  </a:txBody>
                  <a:tcPr marL="5443" marR="5443" marT="5443" marB="0" anchor="ctr">
                    <a:lnL>
                      <a:noFill/>
                    </a:lnL>
                    <a:lnR>
                      <a:noFill/>
                    </a:lnR>
                    <a:lnT>
                      <a:noFill/>
                    </a:lnT>
                    <a:lnB w="6350" cap="flat" cmpd="sng" algn="ctr">
                      <a:solidFill>
                        <a:srgbClr val="000000"/>
                      </a:solidFill>
                      <a:prstDash val="dot"/>
                      <a:round/>
                      <a:headEnd type="none" w="med" len="med"/>
                      <a:tailEnd type="none" w="med" len="med"/>
                    </a:lnB>
                    <a:solidFill>
                      <a:srgbClr val="FFFFFF"/>
                    </a:solidFill>
                  </a:tcPr>
                </a:tc>
                <a:tc>
                  <a:txBody>
                    <a:bodyPr/>
                    <a:lstStyle/>
                    <a:p>
                      <a:pPr algn="r" fontAlgn="ctr"/>
                      <a:r>
                        <a:rPr lang="en-US" altLang="ja-JP" sz="2400" b="0" i="0" u="none" strike="noStrike" dirty="0">
                          <a:solidFill>
                            <a:srgbClr val="000000"/>
                          </a:solidFill>
                          <a:effectLst/>
                          <a:latin typeface="+mj-lt"/>
                          <a:ea typeface="游ゴシック" panose="020B0400000000000000" pitchFamily="50" charset="-128"/>
                        </a:rPr>
                        <a:t>99.4</a:t>
                      </a:r>
                    </a:p>
                  </a:txBody>
                  <a:tcPr marL="5443" marR="5443" marT="5443" marB="0" anchor="ctr">
                    <a:lnL>
                      <a:noFill/>
                    </a:lnL>
                    <a:lnR>
                      <a:noFill/>
                    </a:lnR>
                    <a:lnT>
                      <a:noFill/>
                    </a:lnT>
                    <a:lnB w="6350" cap="flat" cmpd="sng" algn="ctr">
                      <a:solidFill>
                        <a:srgbClr val="000000"/>
                      </a:solidFill>
                      <a:prstDash val="dot"/>
                      <a:round/>
                      <a:headEnd type="none" w="med" len="med"/>
                      <a:tailEnd type="none" w="med" len="med"/>
                    </a:lnB>
                    <a:solidFill>
                      <a:srgbClr val="FFFFFF"/>
                    </a:solidFill>
                  </a:tcPr>
                </a:tc>
                <a:tc>
                  <a:txBody>
                    <a:bodyPr/>
                    <a:lstStyle/>
                    <a:p>
                      <a:pPr algn="r" fontAlgn="ctr"/>
                      <a:r>
                        <a:rPr lang="en-US" altLang="ja-JP" sz="2400" b="0" i="0" u="none" strike="noStrike" dirty="0">
                          <a:solidFill>
                            <a:srgbClr val="000000"/>
                          </a:solidFill>
                          <a:effectLst/>
                          <a:latin typeface="+mj-lt"/>
                          <a:ea typeface="游ゴシック" panose="020B0400000000000000" pitchFamily="50" charset="-128"/>
                        </a:rPr>
                        <a:t>23:15</a:t>
                      </a:r>
                    </a:p>
                  </a:txBody>
                  <a:tcPr marL="5443" marR="5443" marT="5443" marB="0" anchor="ctr">
                    <a:lnL>
                      <a:noFill/>
                    </a:lnL>
                    <a:lnR>
                      <a:noFill/>
                    </a:lnR>
                    <a:lnT>
                      <a:noFill/>
                    </a:lnT>
                    <a:lnB w="6350" cap="flat" cmpd="sng" algn="ctr">
                      <a:solidFill>
                        <a:srgbClr val="000000"/>
                      </a:solidFill>
                      <a:prstDash val="dot"/>
                      <a:round/>
                      <a:headEnd type="none" w="med" len="med"/>
                      <a:tailEnd type="none" w="med" len="med"/>
                    </a:lnB>
                    <a:solidFill>
                      <a:srgbClr val="FFFFFF"/>
                    </a:solidFill>
                  </a:tcPr>
                </a:tc>
                <a:tc>
                  <a:txBody>
                    <a:bodyPr/>
                    <a:lstStyle/>
                    <a:p>
                      <a:pPr algn="r" fontAlgn="ctr"/>
                      <a:endParaRPr lang="en-US" altLang="ja-JP" sz="2800" b="0" i="0" u="none" strike="noStrike" dirty="0">
                        <a:solidFill>
                          <a:srgbClr val="000000"/>
                        </a:solidFill>
                        <a:effectLst/>
                        <a:latin typeface="+mj-lt"/>
                        <a:ea typeface="游ゴシック" panose="020B0400000000000000" pitchFamily="50" charset="-128"/>
                      </a:endParaRPr>
                    </a:p>
                  </a:txBody>
                  <a:tcPr marL="5443" marR="5443" marT="5443" marB="0" anchor="ctr">
                    <a:lnL>
                      <a:noFill/>
                    </a:lnL>
                    <a:lnR>
                      <a:noFill/>
                    </a:lnR>
                    <a:lnT>
                      <a:noFill/>
                    </a:lnT>
                    <a:lnB w="6350" cap="flat" cmpd="sng" algn="ctr">
                      <a:solidFill>
                        <a:srgbClr val="000000"/>
                      </a:solidFill>
                      <a:prstDash val="dot"/>
                      <a:round/>
                      <a:headEnd type="none" w="med" len="med"/>
                      <a:tailEnd type="none" w="med" len="med"/>
                    </a:lnB>
                    <a:solidFill>
                      <a:srgbClr val="FFFFFF"/>
                    </a:solidFill>
                  </a:tcPr>
                </a:tc>
                <a:extLst>
                  <a:ext uri="{0D108BD9-81ED-4DB2-BD59-A6C34878D82A}">
                    <a16:rowId xmlns:a16="http://schemas.microsoft.com/office/drawing/2014/main" val="2336376724"/>
                  </a:ext>
                </a:extLst>
              </a:tr>
              <a:tr h="512163">
                <a:tc>
                  <a:txBody>
                    <a:bodyPr/>
                    <a:lstStyle/>
                    <a:p>
                      <a:pPr algn="l" fontAlgn="ctr"/>
                      <a:r>
                        <a:rPr lang="en-US" sz="2000" b="0" i="0" u="none" strike="noStrike" dirty="0">
                          <a:solidFill>
                            <a:srgbClr val="000000"/>
                          </a:solidFill>
                          <a:effectLst/>
                          <a:latin typeface="+mj-lt"/>
                          <a:ea typeface="游ゴシック" panose="020B0400000000000000" pitchFamily="50" charset="-128"/>
                        </a:rPr>
                        <a:t>Leaving for work</a:t>
                      </a:r>
                    </a:p>
                  </a:txBody>
                  <a:tcPr marL="5443" marR="5443" marT="5443" marB="0" anchor="ctr">
                    <a:lnL>
                      <a:noFill/>
                    </a:lnL>
                    <a:lnR>
                      <a:noFill/>
                    </a:lnR>
                    <a:lnT w="6350" cap="flat" cmpd="sng" algn="ctr">
                      <a:solidFill>
                        <a:srgbClr val="000000"/>
                      </a:solidFill>
                      <a:prstDash val="dot"/>
                      <a:round/>
                      <a:headEnd type="none" w="med" len="med"/>
                      <a:tailEnd type="none" w="med" len="med"/>
                    </a:lnT>
                    <a:lnB>
                      <a:noFill/>
                    </a:lnB>
                    <a:solidFill>
                      <a:srgbClr val="FFFFFF"/>
                    </a:solidFill>
                  </a:tcPr>
                </a:tc>
                <a:tc>
                  <a:txBody>
                    <a:bodyPr/>
                    <a:lstStyle/>
                    <a:p>
                      <a:pPr algn="r" fontAlgn="ctr"/>
                      <a:r>
                        <a:rPr lang="en-US" altLang="ja-JP" sz="2400" b="0" i="0" u="none" strike="noStrike">
                          <a:solidFill>
                            <a:srgbClr val="000000"/>
                          </a:solidFill>
                          <a:effectLst/>
                          <a:latin typeface="+mj-lt"/>
                          <a:ea typeface="游ゴシック" panose="020B0400000000000000" pitchFamily="50" charset="-128"/>
                        </a:rPr>
                        <a:t>86.6</a:t>
                      </a:r>
                    </a:p>
                  </a:txBody>
                  <a:tcPr marL="5443" marR="5443" marT="5443" marB="0" anchor="ctr">
                    <a:lnL>
                      <a:noFill/>
                    </a:lnL>
                    <a:lnR>
                      <a:noFill/>
                    </a:lnR>
                    <a:lnT w="6350" cap="flat" cmpd="sng" algn="ctr">
                      <a:solidFill>
                        <a:srgbClr val="000000"/>
                      </a:solidFill>
                      <a:prstDash val="dot"/>
                      <a:round/>
                      <a:headEnd type="none" w="med" len="med"/>
                      <a:tailEnd type="none" w="med" len="med"/>
                    </a:lnT>
                    <a:lnB>
                      <a:noFill/>
                    </a:lnB>
                    <a:solidFill>
                      <a:srgbClr val="FFFFFF"/>
                    </a:solidFill>
                  </a:tcPr>
                </a:tc>
                <a:tc>
                  <a:txBody>
                    <a:bodyPr/>
                    <a:lstStyle/>
                    <a:p>
                      <a:pPr algn="r" fontAlgn="ctr"/>
                      <a:r>
                        <a:rPr lang="en-US" altLang="ja-JP" sz="2400" b="0" i="0" u="none" strike="noStrike">
                          <a:solidFill>
                            <a:srgbClr val="000000"/>
                          </a:solidFill>
                          <a:effectLst/>
                          <a:latin typeface="+mj-lt"/>
                          <a:ea typeface="游ゴシック" panose="020B0400000000000000" pitchFamily="50" charset="-128"/>
                        </a:rPr>
                        <a:t>8:28</a:t>
                      </a:r>
                    </a:p>
                  </a:txBody>
                  <a:tcPr marL="5443" marR="5443" marT="5443" marB="0" anchor="ctr">
                    <a:lnL>
                      <a:noFill/>
                    </a:lnL>
                    <a:lnR>
                      <a:noFill/>
                    </a:lnR>
                    <a:lnT w="6350" cap="flat" cmpd="sng" algn="ctr">
                      <a:solidFill>
                        <a:srgbClr val="000000"/>
                      </a:solidFill>
                      <a:prstDash val="dot"/>
                      <a:round/>
                      <a:headEnd type="none" w="med" len="med"/>
                      <a:tailEnd type="none" w="med" len="med"/>
                    </a:lnT>
                    <a:lnB>
                      <a:noFill/>
                    </a:lnB>
                    <a:solidFill>
                      <a:srgbClr val="FFFFFF"/>
                    </a:solidFill>
                  </a:tcPr>
                </a:tc>
                <a:tc>
                  <a:txBody>
                    <a:bodyPr/>
                    <a:lstStyle/>
                    <a:p>
                      <a:pPr algn="r" fontAlgn="ctr"/>
                      <a:r>
                        <a:rPr lang="en-US" altLang="ja-JP" sz="2400" b="0" i="0" u="none" strike="noStrike" dirty="0">
                          <a:solidFill>
                            <a:srgbClr val="000000"/>
                          </a:solidFill>
                          <a:effectLst/>
                          <a:latin typeface="+mj-lt"/>
                          <a:ea typeface="游ゴシック" panose="020B0400000000000000" pitchFamily="50" charset="-128"/>
                        </a:rPr>
                        <a:t>86.5</a:t>
                      </a:r>
                    </a:p>
                  </a:txBody>
                  <a:tcPr marL="5443" marR="5443" marT="5443" marB="0" anchor="ctr">
                    <a:lnL>
                      <a:noFill/>
                    </a:lnL>
                    <a:lnR>
                      <a:noFill/>
                    </a:lnR>
                    <a:lnT w="6350" cap="flat" cmpd="sng" algn="ctr">
                      <a:solidFill>
                        <a:srgbClr val="000000"/>
                      </a:solidFill>
                      <a:prstDash val="dot"/>
                      <a:round/>
                      <a:headEnd type="none" w="med" len="med"/>
                      <a:tailEnd type="none" w="med" len="med"/>
                    </a:lnT>
                    <a:lnB>
                      <a:noFill/>
                    </a:lnB>
                    <a:solidFill>
                      <a:srgbClr val="FFFFFF"/>
                    </a:solidFill>
                  </a:tcPr>
                </a:tc>
                <a:tc>
                  <a:txBody>
                    <a:bodyPr/>
                    <a:lstStyle/>
                    <a:p>
                      <a:pPr algn="r" fontAlgn="ctr"/>
                      <a:r>
                        <a:rPr lang="en-US" altLang="ja-JP" sz="2400" b="0" i="0" u="none" strike="noStrike">
                          <a:solidFill>
                            <a:srgbClr val="000000"/>
                          </a:solidFill>
                          <a:effectLst/>
                          <a:latin typeface="+mj-lt"/>
                          <a:ea typeface="游ゴシック" panose="020B0400000000000000" pitchFamily="50" charset="-128"/>
                        </a:rPr>
                        <a:t>8:26</a:t>
                      </a:r>
                    </a:p>
                  </a:txBody>
                  <a:tcPr marL="5443" marR="5443" marT="5443" marB="0" anchor="ctr">
                    <a:lnL>
                      <a:noFill/>
                    </a:lnL>
                    <a:lnR>
                      <a:noFill/>
                    </a:lnR>
                    <a:lnT w="6350" cap="flat" cmpd="sng" algn="ctr">
                      <a:solidFill>
                        <a:srgbClr val="000000"/>
                      </a:solidFill>
                      <a:prstDash val="dot"/>
                      <a:round/>
                      <a:headEnd type="none" w="med" len="med"/>
                      <a:tailEnd type="none" w="med" len="med"/>
                    </a:lnT>
                    <a:lnB>
                      <a:noFill/>
                    </a:lnB>
                    <a:solidFill>
                      <a:srgbClr val="FFFFFF"/>
                    </a:solidFill>
                  </a:tcPr>
                </a:tc>
                <a:tc>
                  <a:txBody>
                    <a:bodyPr/>
                    <a:lstStyle/>
                    <a:p>
                      <a:pPr algn="r" fontAlgn="ctr"/>
                      <a:endParaRPr lang="en-US" altLang="ja-JP" sz="2800" b="0" i="0" u="none" strike="noStrike">
                        <a:solidFill>
                          <a:srgbClr val="000000"/>
                        </a:solidFill>
                        <a:effectLst/>
                        <a:latin typeface="+mj-lt"/>
                        <a:ea typeface="游ゴシック" panose="020B0400000000000000" pitchFamily="50" charset="-128"/>
                      </a:endParaRPr>
                    </a:p>
                  </a:txBody>
                  <a:tcPr marL="5443" marR="5443" marT="5443" marB="0" anchor="ctr">
                    <a:lnL>
                      <a:noFill/>
                    </a:lnL>
                    <a:lnR>
                      <a:noFill/>
                    </a:lnR>
                    <a:lnT w="6350" cap="flat" cmpd="sng" algn="ctr">
                      <a:solidFill>
                        <a:srgbClr val="000000"/>
                      </a:solidFill>
                      <a:prstDash val="dot"/>
                      <a:round/>
                      <a:headEnd type="none" w="med" len="med"/>
                      <a:tailEnd type="none" w="med" len="med"/>
                    </a:lnT>
                    <a:lnB>
                      <a:noFill/>
                    </a:lnB>
                    <a:solidFill>
                      <a:srgbClr val="FFFFFF"/>
                    </a:solidFill>
                  </a:tcPr>
                </a:tc>
                <a:extLst>
                  <a:ext uri="{0D108BD9-81ED-4DB2-BD59-A6C34878D82A}">
                    <a16:rowId xmlns:a16="http://schemas.microsoft.com/office/drawing/2014/main" val="2053309921"/>
                  </a:ext>
                </a:extLst>
              </a:tr>
              <a:tr h="744748">
                <a:tc>
                  <a:txBody>
                    <a:bodyPr/>
                    <a:lstStyle/>
                    <a:p>
                      <a:pPr algn="l" fontAlgn="ctr"/>
                      <a:r>
                        <a:rPr lang="en-US" altLang="ja-JP" sz="2000" b="0" i="0" u="none" strike="noStrike" dirty="0">
                          <a:solidFill>
                            <a:srgbClr val="000000"/>
                          </a:solidFill>
                          <a:effectLst/>
                          <a:latin typeface="+mj-lt"/>
                          <a:ea typeface="游ゴシック" panose="020B0400000000000000" pitchFamily="50" charset="-128"/>
                        </a:rPr>
                        <a:t>R</a:t>
                      </a:r>
                      <a:r>
                        <a:rPr lang="en-US" sz="2000" b="0" i="0" u="none" strike="noStrike" dirty="0">
                          <a:solidFill>
                            <a:srgbClr val="000000"/>
                          </a:solidFill>
                          <a:effectLst/>
                          <a:latin typeface="+mj-lt"/>
                          <a:ea typeface="游ゴシック" panose="020B0400000000000000" pitchFamily="50" charset="-128"/>
                        </a:rPr>
                        <a:t>eturning home from work</a:t>
                      </a:r>
                    </a:p>
                  </a:txBody>
                  <a:tcPr marL="5443" marR="5443" marT="54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2400" b="0" i="0" u="none" strike="noStrike" dirty="0">
                          <a:solidFill>
                            <a:srgbClr val="000000"/>
                          </a:solidFill>
                          <a:effectLst/>
                          <a:latin typeface="+mj-lt"/>
                          <a:ea typeface="游ゴシック" panose="020B0400000000000000" pitchFamily="50" charset="-128"/>
                        </a:rPr>
                        <a:t>86.6</a:t>
                      </a:r>
                    </a:p>
                  </a:txBody>
                  <a:tcPr marL="5443" marR="5443" marT="54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2400" b="0" i="0" u="none" strike="noStrike">
                          <a:solidFill>
                            <a:srgbClr val="000000"/>
                          </a:solidFill>
                          <a:effectLst/>
                          <a:latin typeface="+mj-lt"/>
                          <a:ea typeface="游ゴシック" panose="020B0400000000000000" pitchFamily="50" charset="-128"/>
                        </a:rPr>
                        <a:t>18:58</a:t>
                      </a:r>
                    </a:p>
                  </a:txBody>
                  <a:tcPr marL="5443" marR="5443" marT="54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2400" b="0" i="0" u="none" strike="noStrike" dirty="0">
                          <a:solidFill>
                            <a:srgbClr val="000000"/>
                          </a:solidFill>
                          <a:effectLst/>
                          <a:latin typeface="+mj-lt"/>
                          <a:ea typeface="游ゴシック" panose="020B0400000000000000" pitchFamily="50" charset="-128"/>
                        </a:rPr>
                        <a:t>86.1</a:t>
                      </a:r>
                    </a:p>
                  </a:txBody>
                  <a:tcPr marL="5443" marR="5443" marT="54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2400" b="0" i="0" u="none" strike="noStrike" dirty="0">
                          <a:solidFill>
                            <a:srgbClr val="000000"/>
                          </a:solidFill>
                          <a:effectLst/>
                          <a:latin typeface="+mj-lt"/>
                          <a:ea typeface="游ゴシック" panose="020B0400000000000000" pitchFamily="50" charset="-128"/>
                        </a:rPr>
                        <a:t>18:56</a:t>
                      </a:r>
                    </a:p>
                  </a:txBody>
                  <a:tcPr marL="5443" marR="5443" marT="54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endParaRPr lang="en-US" altLang="ja-JP" sz="2800" b="0" i="0" u="none" strike="noStrike">
                        <a:solidFill>
                          <a:srgbClr val="000000"/>
                        </a:solidFill>
                        <a:effectLst/>
                        <a:latin typeface="+mj-lt"/>
                        <a:ea typeface="游ゴシック" panose="020B0400000000000000" pitchFamily="50" charset="-128"/>
                      </a:endParaRPr>
                    </a:p>
                  </a:txBody>
                  <a:tcPr marL="5443" marR="5443" marT="54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96585234"/>
                  </a:ext>
                </a:extLst>
              </a:tr>
              <a:tr h="512163">
                <a:tc gridSpan="5">
                  <a:txBody>
                    <a:bodyPr/>
                    <a:lstStyle/>
                    <a:p>
                      <a:pPr algn="l" fontAlgn="ctr"/>
                      <a:r>
                        <a:rPr lang="en-US" sz="2000" b="0" i="0" u="none" strike="noStrike" dirty="0">
                          <a:solidFill>
                            <a:srgbClr val="000000"/>
                          </a:solidFill>
                          <a:effectLst/>
                          <a:latin typeface="+mj-lt"/>
                          <a:ea typeface="游ゴシック" panose="020B0400000000000000" pitchFamily="50" charset="-128"/>
                        </a:rPr>
                        <a:t>Note: No distributional difference is found (Kolmogorov–Smirnov tests; </a:t>
                      </a:r>
                      <a:r>
                        <a:rPr lang="en-US" sz="2000" b="0" i="1" u="none" strike="noStrike" dirty="0">
                          <a:solidFill>
                            <a:srgbClr val="000000"/>
                          </a:solidFill>
                          <a:effectLst/>
                          <a:latin typeface="+mj-lt"/>
                          <a:ea typeface="游ゴシック" panose="020B0400000000000000" pitchFamily="50" charset="-128"/>
                        </a:rPr>
                        <a:t>p</a:t>
                      </a:r>
                      <a:r>
                        <a:rPr lang="en-US" sz="2000" b="0" i="0" u="none" strike="noStrike" dirty="0">
                          <a:solidFill>
                            <a:srgbClr val="000000"/>
                          </a:solidFill>
                          <a:effectLst/>
                          <a:latin typeface="+mj-lt"/>
                          <a:ea typeface="游ゴシック" panose="020B0400000000000000" pitchFamily="50" charset="-128"/>
                        </a:rPr>
                        <a:t> &gt; .99).</a:t>
                      </a:r>
                    </a:p>
                  </a:txBody>
                  <a:tcPr marL="5443" marR="5443" marT="54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endParaRPr lang="en-US" sz="2800" b="0" i="0" u="none" strike="noStrike" dirty="0">
                        <a:solidFill>
                          <a:srgbClr val="000000"/>
                        </a:solidFill>
                        <a:effectLst/>
                        <a:latin typeface="+mj-lt"/>
                        <a:ea typeface="游ゴシック" panose="020B0400000000000000" pitchFamily="50" charset="-128"/>
                      </a:endParaRPr>
                    </a:p>
                  </a:txBody>
                  <a:tcPr marL="5443" marR="5443" marT="54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617764192"/>
                  </a:ext>
                </a:extLst>
              </a:tr>
            </a:tbl>
          </a:graphicData>
        </a:graphic>
      </p:graphicFrame>
    </p:spTree>
    <p:extLst>
      <p:ext uri="{BB962C8B-B14F-4D97-AF65-F5344CB8AC3E}">
        <p14:creationId xmlns:p14="http://schemas.microsoft.com/office/powerpoint/2010/main" val="3350382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22D1F5-ED7F-4F42-B508-A3543DA3EE73}"/>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20C19FE6-A91C-478E-AC8D-36EF01FAB75F}"/>
              </a:ext>
            </a:extLst>
          </p:cNvPr>
          <p:cNvSpPr>
            <a:spLocks noGrp="1"/>
          </p:cNvSpPr>
          <p:nvPr>
            <p:ph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3C7A53A0-BE7D-493E-AD6A-A210AFA99F9D}"/>
              </a:ext>
            </a:extLst>
          </p:cNvPr>
          <p:cNvSpPr>
            <a:spLocks noGrp="1"/>
          </p:cNvSpPr>
          <p:nvPr>
            <p:ph type="sldNum" sz="quarter" idx="12"/>
          </p:nvPr>
        </p:nvSpPr>
        <p:spPr/>
        <p:txBody>
          <a:bodyPr/>
          <a:lstStyle/>
          <a:p>
            <a:fld id="{67E93A7D-EC85-4E60-B532-D0C91760A6BF}" type="slidenum">
              <a:rPr kumimoji="1" lang="ja-JP" altLang="en-US" smtClean="0"/>
              <a:t>19</a:t>
            </a:fld>
            <a:endParaRPr kumimoji="1" lang="ja-JP" altLang="en-US"/>
          </a:p>
        </p:txBody>
      </p:sp>
      <p:sp>
        <p:nvSpPr>
          <p:cNvPr id="5" name="テキスト ボックス 4">
            <a:extLst>
              <a:ext uri="{FF2B5EF4-FFF2-40B4-BE49-F238E27FC236}">
                <a16:creationId xmlns:a16="http://schemas.microsoft.com/office/drawing/2014/main" id="{DF5973FE-A9F2-4830-A59C-485B234AA3D6}"/>
              </a:ext>
            </a:extLst>
          </p:cNvPr>
          <p:cNvSpPr txBox="1"/>
          <p:nvPr/>
        </p:nvSpPr>
        <p:spPr>
          <a:xfrm>
            <a:off x="7976056" y="702291"/>
            <a:ext cx="3642344" cy="253916"/>
          </a:xfrm>
          <a:prstGeom prst="rect">
            <a:avLst/>
          </a:prstGeom>
          <a:noFill/>
        </p:spPr>
        <p:txBody>
          <a:bodyPr wrap="none" rtlCol="0">
            <a:spAutoFit/>
          </a:bodyPr>
          <a:lstStyle/>
          <a:p>
            <a:r>
              <a:rPr lang="en-US" altLang="ja-JP" sz="1050" dirty="0"/>
              <a:t>All differences between men and women are significant</a:t>
            </a:r>
            <a:endParaRPr kumimoji="1" lang="ja-JP" altLang="en-US" sz="1050" dirty="0"/>
          </a:p>
        </p:txBody>
      </p:sp>
      <p:graphicFrame>
        <p:nvGraphicFramePr>
          <p:cNvPr id="7" name="グラフ 6">
            <a:extLst>
              <a:ext uri="{FF2B5EF4-FFF2-40B4-BE49-F238E27FC236}">
                <a16:creationId xmlns:a16="http://schemas.microsoft.com/office/drawing/2014/main" id="{969FDAEF-7076-4481-8649-AED303FD6F65}"/>
              </a:ext>
            </a:extLst>
          </p:cNvPr>
          <p:cNvGraphicFramePr>
            <a:graphicFrameLocks/>
          </p:cNvGraphicFramePr>
          <p:nvPr>
            <p:extLst>
              <p:ext uri="{D42A27DB-BD31-4B8C-83A1-F6EECF244321}">
                <p14:modId xmlns:p14="http://schemas.microsoft.com/office/powerpoint/2010/main" val="2959590561"/>
              </p:ext>
            </p:extLst>
          </p:nvPr>
        </p:nvGraphicFramePr>
        <p:xfrm>
          <a:off x="573600" y="115200"/>
          <a:ext cx="11044800" cy="6627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13145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2EEC40-340F-42D7-B273-7E2F23307B61}"/>
              </a:ext>
            </a:extLst>
          </p:cNvPr>
          <p:cNvSpPr>
            <a:spLocks noGrp="1"/>
          </p:cNvSpPr>
          <p:nvPr>
            <p:ph type="title"/>
          </p:nvPr>
        </p:nvSpPr>
        <p:spPr/>
        <p:txBody>
          <a:bodyPr/>
          <a:lstStyle/>
          <a:p>
            <a:r>
              <a:rPr lang="en-US" altLang="ja-JP" dirty="0"/>
              <a:t>Gender inequality in time use</a:t>
            </a:r>
            <a:endParaRPr lang="ja-JP" altLang="en-US" dirty="0"/>
          </a:p>
        </p:txBody>
      </p:sp>
      <p:sp>
        <p:nvSpPr>
          <p:cNvPr id="3" name="コンテンツ プレースホルダー 2">
            <a:extLst>
              <a:ext uri="{FF2B5EF4-FFF2-40B4-BE49-F238E27FC236}">
                <a16:creationId xmlns:a16="http://schemas.microsoft.com/office/drawing/2014/main" id="{4B4ED482-5881-47DF-90D0-9463A0F47131}"/>
              </a:ext>
            </a:extLst>
          </p:cNvPr>
          <p:cNvSpPr>
            <a:spLocks noGrp="1"/>
          </p:cNvSpPr>
          <p:nvPr>
            <p:ph idx="1"/>
          </p:nvPr>
        </p:nvSpPr>
        <p:spPr/>
        <p:txBody>
          <a:bodyPr>
            <a:normAutofit fontScale="85000" lnSpcReduction="10000"/>
          </a:bodyPr>
          <a:lstStyle/>
          <a:p>
            <a:pPr>
              <a:lnSpc>
                <a:spcPct val="110000"/>
              </a:lnSpc>
            </a:pPr>
            <a:r>
              <a:rPr lang="en-US" altLang="ja-JP" dirty="0"/>
              <a:t>Research on gender inequality from aggregate of durations</a:t>
            </a:r>
          </a:p>
          <a:p>
            <a:pPr lvl="1">
              <a:lnSpc>
                <a:spcPct val="110000"/>
              </a:lnSpc>
            </a:pPr>
            <a:r>
              <a:rPr lang="en-US" altLang="ja-JP" dirty="0"/>
              <a:t>Duration: time spent on activities such as housework</a:t>
            </a:r>
          </a:p>
          <a:p>
            <a:pPr lvl="1">
              <a:lnSpc>
                <a:spcPct val="110000"/>
              </a:lnSpc>
            </a:pPr>
            <a:r>
              <a:rPr lang="en-US" altLang="ja-JP" dirty="0"/>
              <a:t>Convergence of men’s and women’s housework across societies </a:t>
            </a:r>
            <a:r>
              <a:rPr lang="ja-JP" altLang="en-US" dirty="0"/>
              <a:t>→ </a:t>
            </a:r>
            <a:r>
              <a:rPr lang="en-US" altLang="ja-JP" dirty="0"/>
              <a:t>Trend toward gender equality</a:t>
            </a:r>
            <a:r>
              <a:rPr lang="en-US" altLang="ja-JP" sz="2100" dirty="0"/>
              <a:t> (</a:t>
            </a:r>
            <a:r>
              <a:rPr lang="en-US" altLang="ja-JP" sz="2100" dirty="0" err="1"/>
              <a:t>Altintas</a:t>
            </a:r>
            <a:r>
              <a:rPr lang="en-US" altLang="ja-JP" sz="2100" dirty="0"/>
              <a:t> and Sullivan 2016; Sullivan, </a:t>
            </a:r>
            <a:r>
              <a:rPr lang="en-US" altLang="ja-JP" sz="2100" dirty="0" err="1"/>
              <a:t>Gershuny</a:t>
            </a:r>
            <a:r>
              <a:rPr lang="en-US" altLang="ja-JP" sz="2100" dirty="0"/>
              <a:t>, and Robinson 2018)</a:t>
            </a:r>
            <a:endParaRPr lang="en-US" altLang="ja-JP" dirty="0"/>
          </a:p>
          <a:p>
            <a:pPr>
              <a:lnSpc>
                <a:spcPct val="110000"/>
              </a:lnSpc>
            </a:pPr>
            <a:r>
              <a:rPr lang="en-US" altLang="ja-JP" dirty="0"/>
              <a:t>Multidimensionality of time</a:t>
            </a:r>
            <a:r>
              <a:rPr lang="en-US" altLang="ja-JP" sz="2100" dirty="0"/>
              <a:t> (</a:t>
            </a:r>
            <a:r>
              <a:rPr lang="en-US" altLang="ja-JP" sz="2100" dirty="0" err="1"/>
              <a:t>Southerton</a:t>
            </a:r>
            <a:r>
              <a:rPr lang="en-US" altLang="ja-JP" sz="2100" dirty="0"/>
              <a:t> 2006; van </a:t>
            </a:r>
            <a:r>
              <a:rPr lang="en-US" altLang="ja-JP" sz="2100" dirty="0" err="1"/>
              <a:t>Tienoven</a:t>
            </a:r>
            <a:r>
              <a:rPr lang="en-US" altLang="ja-JP" sz="2100" dirty="0"/>
              <a:t> 2019; </a:t>
            </a:r>
            <a:r>
              <a:rPr lang="en-US" altLang="ja-JP" sz="2100" dirty="0" err="1"/>
              <a:t>Zerubavel</a:t>
            </a:r>
            <a:r>
              <a:rPr lang="en-US" altLang="ja-JP" sz="2100" dirty="0"/>
              <a:t> 1976)</a:t>
            </a:r>
            <a:endParaRPr lang="en-US" altLang="ja-JP" dirty="0"/>
          </a:p>
          <a:p>
            <a:pPr lvl="1">
              <a:lnSpc>
                <a:spcPct val="110000"/>
              </a:lnSpc>
            </a:pPr>
            <a:r>
              <a:rPr lang="en-US" altLang="ja-JP" dirty="0"/>
              <a:t>duration, timing, tempo, sequence, synchronization, and periodicity </a:t>
            </a:r>
          </a:p>
          <a:p>
            <a:pPr>
              <a:lnSpc>
                <a:spcPct val="110000"/>
              </a:lnSpc>
            </a:pPr>
            <a:r>
              <a:rPr lang="en-US" altLang="ja-JP" dirty="0"/>
              <a:t>Studying gender inequality across societies only from duration perspective limits full understanding of gender inequality in time use</a:t>
            </a:r>
          </a:p>
          <a:p>
            <a:pPr>
              <a:lnSpc>
                <a:spcPct val="110000"/>
              </a:lnSpc>
            </a:pPr>
            <a:r>
              <a:rPr lang="en-US" altLang="ja-JP" dirty="0"/>
              <a:t>I investigate how being married and being a parent influences men’s and women’s timings in Japan and the United States.</a:t>
            </a:r>
          </a:p>
        </p:txBody>
      </p:sp>
      <p:sp>
        <p:nvSpPr>
          <p:cNvPr id="4" name="スライド番号プレースホルダー 3">
            <a:extLst>
              <a:ext uri="{FF2B5EF4-FFF2-40B4-BE49-F238E27FC236}">
                <a16:creationId xmlns:a16="http://schemas.microsoft.com/office/drawing/2014/main" id="{8E3C33B7-3852-4E36-B92A-3031BD8932F2}"/>
              </a:ext>
            </a:extLst>
          </p:cNvPr>
          <p:cNvSpPr>
            <a:spLocks noGrp="1"/>
          </p:cNvSpPr>
          <p:nvPr>
            <p:ph type="sldNum" sz="quarter" idx="12"/>
          </p:nvPr>
        </p:nvSpPr>
        <p:spPr/>
        <p:txBody>
          <a:bodyPr/>
          <a:lstStyle/>
          <a:p>
            <a:fld id="{67E93A7D-EC85-4E60-B532-D0C91760A6BF}" type="slidenum">
              <a:rPr lang="ja-JP" altLang="en-US" smtClean="0"/>
              <a:pPr/>
              <a:t>2</a:t>
            </a:fld>
            <a:endParaRPr lang="ja-JP" altLang="en-US"/>
          </a:p>
        </p:txBody>
      </p:sp>
    </p:spTree>
    <p:extLst>
      <p:ext uri="{BB962C8B-B14F-4D97-AF65-F5344CB8AC3E}">
        <p14:creationId xmlns:p14="http://schemas.microsoft.com/office/powerpoint/2010/main" val="365935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C4941F-CB6D-4F28-BA66-B4BC9576E788}"/>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47DC317E-DD98-4BE3-820C-B509C1F59E15}"/>
              </a:ext>
            </a:extLst>
          </p:cNvPr>
          <p:cNvSpPr>
            <a:spLocks noGrp="1"/>
          </p:cNvSpPr>
          <p:nvPr>
            <p:ph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8948108-7443-4E33-BAAE-013F7A21B1D3}"/>
              </a:ext>
            </a:extLst>
          </p:cNvPr>
          <p:cNvSpPr>
            <a:spLocks noGrp="1"/>
          </p:cNvSpPr>
          <p:nvPr>
            <p:ph type="sldNum" sz="quarter" idx="12"/>
          </p:nvPr>
        </p:nvSpPr>
        <p:spPr/>
        <p:txBody>
          <a:bodyPr/>
          <a:lstStyle/>
          <a:p>
            <a:fld id="{67E93A7D-EC85-4E60-B532-D0C91760A6BF}" type="slidenum">
              <a:rPr kumimoji="1" lang="ja-JP" altLang="en-US" smtClean="0"/>
              <a:t>20</a:t>
            </a:fld>
            <a:endParaRPr kumimoji="1" lang="ja-JP" altLang="en-US"/>
          </a:p>
        </p:txBody>
      </p:sp>
      <p:graphicFrame>
        <p:nvGraphicFramePr>
          <p:cNvPr id="8" name="グラフ 7">
            <a:extLst>
              <a:ext uri="{FF2B5EF4-FFF2-40B4-BE49-F238E27FC236}">
                <a16:creationId xmlns:a16="http://schemas.microsoft.com/office/drawing/2014/main" id="{AA8BF39C-C281-43CF-8890-484B1C782D84}"/>
              </a:ext>
            </a:extLst>
          </p:cNvPr>
          <p:cNvGraphicFramePr>
            <a:graphicFrameLocks/>
          </p:cNvGraphicFramePr>
          <p:nvPr>
            <p:extLst>
              <p:ext uri="{D42A27DB-BD31-4B8C-83A1-F6EECF244321}">
                <p14:modId xmlns:p14="http://schemas.microsoft.com/office/powerpoint/2010/main" val="3828948977"/>
              </p:ext>
            </p:extLst>
          </p:nvPr>
        </p:nvGraphicFramePr>
        <p:xfrm>
          <a:off x="573600" y="115200"/>
          <a:ext cx="11044800" cy="6627600"/>
        </p:xfrm>
        <a:graphic>
          <a:graphicData uri="http://schemas.openxmlformats.org/drawingml/2006/chart">
            <c:chart xmlns:c="http://schemas.openxmlformats.org/drawingml/2006/chart" xmlns:r="http://schemas.openxmlformats.org/officeDocument/2006/relationships" r:id="rId3"/>
          </a:graphicData>
        </a:graphic>
      </p:graphicFrame>
      <p:sp>
        <p:nvSpPr>
          <p:cNvPr id="9" name="テキスト ボックス 8">
            <a:extLst>
              <a:ext uri="{FF2B5EF4-FFF2-40B4-BE49-F238E27FC236}">
                <a16:creationId xmlns:a16="http://schemas.microsoft.com/office/drawing/2014/main" id="{8F5265B9-7CEC-44D8-A566-E7AFAD458869}"/>
              </a:ext>
            </a:extLst>
          </p:cNvPr>
          <p:cNvSpPr txBox="1"/>
          <p:nvPr/>
        </p:nvSpPr>
        <p:spPr>
          <a:xfrm>
            <a:off x="6926090" y="690045"/>
            <a:ext cx="4692310" cy="230832"/>
          </a:xfrm>
          <a:prstGeom prst="rect">
            <a:avLst/>
          </a:prstGeom>
          <a:noFill/>
        </p:spPr>
        <p:txBody>
          <a:bodyPr wrap="none" rtlCol="0">
            <a:spAutoFit/>
          </a:bodyPr>
          <a:lstStyle/>
          <a:p>
            <a:r>
              <a:rPr lang="en-US" altLang="ja-JP" sz="900" dirty="0"/>
              <a:t>All differences between men and women are significant except going to bed in ATUS</a:t>
            </a:r>
            <a:endParaRPr kumimoji="1" lang="ja-JP" altLang="en-US" sz="900" dirty="0"/>
          </a:p>
        </p:txBody>
      </p:sp>
    </p:spTree>
    <p:extLst>
      <p:ext uri="{BB962C8B-B14F-4D97-AF65-F5344CB8AC3E}">
        <p14:creationId xmlns:p14="http://schemas.microsoft.com/office/powerpoint/2010/main" val="3166683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AD243C-41A6-4791-A033-59D38AE2343B}"/>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6F496166-D851-465F-809B-1A7CB3890978}"/>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0BCFEBC-C2FD-43C3-A755-867325767D3B}"/>
              </a:ext>
            </a:extLst>
          </p:cNvPr>
          <p:cNvSpPr>
            <a:spLocks noGrp="1"/>
          </p:cNvSpPr>
          <p:nvPr>
            <p:ph type="sldNum" sz="quarter" idx="12"/>
          </p:nvPr>
        </p:nvSpPr>
        <p:spPr/>
        <p:txBody>
          <a:bodyPr/>
          <a:lstStyle/>
          <a:p>
            <a:fld id="{67E93A7D-EC85-4E60-B532-D0C91760A6BF}" type="slidenum">
              <a:rPr kumimoji="1" lang="ja-JP" altLang="en-US" smtClean="0"/>
              <a:t>21</a:t>
            </a:fld>
            <a:endParaRPr kumimoji="1" lang="ja-JP" altLang="en-US"/>
          </a:p>
        </p:txBody>
      </p:sp>
      <p:graphicFrame>
        <p:nvGraphicFramePr>
          <p:cNvPr id="6" name="グラフ 5">
            <a:extLst>
              <a:ext uri="{FF2B5EF4-FFF2-40B4-BE49-F238E27FC236}">
                <a16:creationId xmlns:a16="http://schemas.microsoft.com/office/drawing/2014/main" id="{C6A3BD8A-F4B0-42BB-81C6-99037BDD953B}"/>
              </a:ext>
            </a:extLst>
          </p:cNvPr>
          <p:cNvGraphicFramePr>
            <a:graphicFrameLocks/>
          </p:cNvGraphicFramePr>
          <p:nvPr>
            <p:extLst>
              <p:ext uri="{D42A27DB-BD31-4B8C-83A1-F6EECF244321}">
                <p14:modId xmlns:p14="http://schemas.microsoft.com/office/powerpoint/2010/main" val="976493994"/>
              </p:ext>
            </p:extLst>
          </p:nvPr>
        </p:nvGraphicFramePr>
        <p:xfrm>
          <a:off x="573600" y="115200"/>
          <a:ext cx="11044800" cy="662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49169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DB42CE-7349-4B9C-9540-0217525AF588}"/>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563DACDD-9B0E-4A8F-BA60-3A5243FA029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60FBF9F-A0A6-4F58-8A2C-C53FFA78F79B}"/>
              </a:ext>
            </a:extLst>
          </p:cNvPr>
          <p:cNvSpPr>
            <a:spLocks noGrp="1"/>
          </p:cNvSpPr>
          <p:nvPr>
            <p:ph type="sldNum" sz="quarter" idx="12"/>
          </p:nvPr>
        </p:nvSpPr>
        <p:spPr/>
        <p:txBody>
          <a:bodyPr/>
          <a:lstStyle/>
          <a:p>
            <a:fld id="{67E93A7D-EC85-4E60-B532-D0C91760A6BF}" type="slidenum">
              <a:rPr kumimoji="1" lang="ja-JP" altLang="en-US" smtClean="0"/>
              <a:t>22</a:t>
            </a:fld>
            <a:endParaRPr kumimoji="1" lang="ja-JP" altLang="en-US"/>
          </a:p>
        </p:txBody>
      </p:sp>
      <p:graphicFrame>
        <p:nvGraphicFramePr>
          <p:cNvPr id="8" name="グラフ 7">
            <a:extLst>
              <a:ext uri="{FF2B5EF4-FFF2-40B4-BE49-F238E27FC236}">
                <a16:creationId xmlns:a16="http://schemas.microsoft.com/office/drawing/2014/main" id="{A9A1F4FD-9755-4A0C-AC43-632E0D89E78B}"/>
              </a:ext>
            </a:extLst>
          </p:cNvPr>
          <p:cNvGraphicFramePr>
            <a:graphicFrameLocks/>
          </p:cNvGraphicFramePr>
          <p:nvPr>
            <p:extLst>
              <p:ext uri="{D42A27DB-BD31-4B8C-83A1-F6EECF244321}">
                <p14:modId xmlns:p14="http://schemas.microsoft.com/office/powerpoint/2010/main" val="1095377792"/>
              </p:ext>
            </p:extLst>
          </p:nvPr>
        </p:nvGraphicFramePr>
        <p:xfrm>
          <a:off x="573600" y="119704"/>
          <a:ext cx="11044800" cy="662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565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0E8F7B-D56E-4E7B-9393-C0640AE85444}"/>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30A50CD3-C9CC-4613-9D73-3A14238A7367}"/>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6C334E-E24D-4951-853B-0C5AEFF551AE}"/>
              </a:ext>
            </a:extLst>
          </p:cNvPr>
          <p:cNvSpPr>
            <a:spLocks noGrp="1"/>
          </p:cNvSpPr>
          <p:nvPr>
            <p:ph type="sldNum" sz="quarter" idx="12"/>
          </p:nvPr>
        </p:nvSpPr>
        <p:spPr/>
        <p:txBody>
          <a:bodyPr/>
          <a:lstStyle/>
          <a:p>
            <a:fld id="{67E93A7D-EC85-4E60-B532-D0C91760A6BF}" type="slidenum">
              <a:rPr kumimoji="1" lang="ja-JP" altLang="en-US" smtClean="0"/>
              <a:t>23</a:t>
            </a:fld>
            <a:endParaRPr kumimoji="1" lang="ja-JP" altLang="en-US"/>
          </a:p>
        </p:txBody>
      </p:sp>
      <p:graphicFrame>
        <p:nvGraphicFramePr>
          <p:cNvPr id="8" name="グラフ 7">
            <a:extLst>
              <a:ext uri="{FF2B5EF4-FFF2-40B4-BE49-F238E27FC236}">
                <a16:creationId xmlns:a16="http://schemas.microsoft.com/office/drawing/2014/main" id="{37BD37C1-4056-44F4-B978-0C7F922AB7CE}"/>
              </a:ext>
            </a:extLst>
          </p:cNvPr>
          <p:cNvGraphicFramePr>
            <a:graphicFrameLocks/>
          </p:cNvGraphicFramePr>
          <p:nvPr>
            <p:extLst>
              <p:ext uri="{D42A27DB-BD31-4B8C-83A1-F6EECF244321}">
                <p14:modId xmlns:p14="http://schemas.microsoft.com/office/powerpoint/2010/main" val="2363980651"/>
              </p:ext>
            </p:extLst>
          </p:nvPr>
        </p:nvGraphicFramePr>
        <p:xfrm>
          <a:off x="573600" y="115200"/>
          <a:ext cx="11044800" cy="662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20714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9C7F9-C970-4602-9A14-BF680B06943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3D815F2B-BF02-45F1-8448-2421B42ED510}"/>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73339AC-9576-4F11-91B2-3185D76B66DC}"/>
              </a:ext>
            </a:extLst>
          </p:cNvPr>
          <p:cNvSpPr>
            <a:spLocks noGrp="1"/>
          </p:cNvSpPr>
          <p:nvPr>
            <p:ph type="sldNum" sz="quarter" idx="12"/>
          </p:nvPr>
        </p:nvSpPr>
        <p:spPr/>
        <p:txBody>
          <a:bodyPr/>
          <a:lstStyle/>
          <a:p>
            <a:fld id="{67E93A7D-EC85-4E60-B532-D0C91760A6BF}" type="slidenum">
              <a:rPr kumimoji="1" lang="ja-JP" altLang="en-US" smtClean="0"/>
              <a:t>24</a:t>
            </a:fld>
            <a:endParaRPr kumimoji="1" lang="ja-JP" altLang="en-US"/>
          </a:p>
        </p:txBody>
      </p:sp>
      <p:graphicFrame>
        <p:nvGraphicFramePr>
          <p:cNvPr id="6" name="グラフ 5">
            <a:extLst>
              <a:ext uri="{FF2B5EF4-FFF2-40B4-BE49-F238E27FC236}">
                <a16:creationId xmlns:a16="http://schemas.microsoft.com/office/drawing/2014/main" id="{2436419A-D92D-4CFB-880D-8F4CA3FE1848}"/>
              </a:ext>
            </a:extLst>
          </p:cNvPr>
          <p:cNvGraphicFramePr>
            <a:graphicFrameLocks/>
          </p:cNvGraphicFramePr>
          <p:nvPr>
            <p:extLst>
              <p:ext uri="{D42A27DB-BD31-4B8C-83A1-F6EECF244321}">
                <p14:modId xmlns:p14="http://schemas.microsoft.com/office/powerpoint/2010/main" val="1921017978"/>
              </p:ext>
            </p:extLst>
          </p:nvPr>
        </p:nvGraphicFramePr>
        <p:xfrm>
          <a:off x="573600" y="115200"/>
          <a:ext cx="11044800" cy="662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40668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1E1E5E-7876-408D-8B4D-5B0A3EA61E1D}"/>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F91F9E7F-4012-4F3B-A81C-2FCEDDC00C6C}"/>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FCE6EB2-0452-4AAB-A72F-39576266E858}"/>
              </a:ext>
            </a:extLst>
          </p:cNvPr>
          <p:cNvSpPr>
            <a:spLocks noGrp="1"/>
          </p:cNvSpPr>
          <p:nvPr>
            <p:ph type="sldNum" sz="quarter" idx="12"/>
          </p:nvPr>
        </p:nvSpPr>
        <p:spPr/>
        <p:txBody>
          <a:bodyPr/>
          <a:lstStyle/>
          <a:p>
            <a:fld id="{67E93A7D-EC85-4E60-B532-D0C91760A6BF}" type="slidenum">
              <a:rPr kumimoji="1" lang="ja-JP" altLang="en-US" smtClean="0"/>
              <a:t>25</a:t>
            </a:fld>
            <a:endParaRPr kumimoji="1" lang="ja-JP" altLang="en-US"/>
          </a:p>
        </p:txBody>
      </p:sp>
      <p:graphicFrame>
        <p:nvGraphicFramePr>
          <p:cNvPr id="7" name="グラフ 6">
            <a:extLst>
              <a:ext uri="{FF2B5EF4-FFF2-40B4-BE49-F238E27FC236}">
                <a16:creationId xmlns:a16="http://schemas.microsoft.com/office/drawing/2014/main" id="{DCB0F070-C8C4-4DE1-AFB7-02C7C1871010}"/>
              </a:ext>
            </a:extLst>
          </p:cNvPr>
          <p:cNvGraphicFramePr>
            <a:graphicFrameLocks/>
          </p:cNvGraphicFramePr>
          <p:nvPr>
            <p:extLst>
              <p:ext uri="{D42A27DB-BD31-4B8C-83A1-F6EECF244321}">
                <p14:modId xmlns:p14="http://schemas.microsoft.com/office/powerpoint/2010/main" val="113909908"/>
              </p:ext>
            </p:extLst>
          </p:nvPr>
        </p:nvGraphicFramePr>
        <p:xfrm>
          <a:off x="573600" y="115200"/>
          <a:ext cx="11044800" cy="662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9104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2EF489-C958-43A5-B410-4AEFEFA878D3}"/>
              </a:ext>
            </a:extLst>
          </p:cNvPr>
          <p:cNvSpPr>
            <a:spLocks noGrp="1"/>
          </p:cNvSpPr>
          <p:nvPr>
            <p:ph type="title"/>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2320CEFF-DFFA-4F07-AD6D-42B6F28C6040}"/>
              </a:ext>
            </a:extLst>
          </p:cNvPr>
          <p:cNvSpPr>
            <a:spLocks noGrp="1"/>
          </p:cNvSpPr>
          <p:nvPr>
            <p:ph type="sldNum" sz="quarter" idx="12"/>
          </p:nvPr>
        </p:nvSpPr>
        <p:spPr/>
        <p:txBody>
          <a:bodyPr/>
          <a:lstStyle/>
          <a:p>
            <a:fld id="{67E93A7D-EC85-4E60-B532-D0C91760A6BF}" type="slidenum">
              <a:rPr kumimoji="1" lang="ja-JP" altLang="en-US" smtClean="0"/>
              <a:t>26</a:t>
            </a:fld>
            <a:endParaRPr kumimoji="1" lang="ja-JP" altLang="en-US"/>
          </a:p>
        </p:txBody>
      </p:sp>
      <p:graphicFrame>
        <p:nvGraphicFramePr>
          <p:cNvPr id="6" name="コンテンツ プレースホルダー 5">
            <a:extLst>
              <a:ext uri="{FF2B5EF4-FFF2-40B4-BE49-F238E27FC236}">
                <a16:creationId xmlns:a16="http://schemas.microsoft.com/office/drawing/2014/main" id="{A3A7DAFA-3237-4BD2-9835-3C0B469405E5}"/>
              </a:ext>
            </a:extLst>
          </p:cNvPr>
          <p:cNvGraphicFramePr>
            <a:graphicFrameLocks noGrp="1"/>
          </p:cNvGraphicFramePr>
          <p:nvPr>
            <p:ph idx="1"/>
            <p:extLst>
              <p:ext uri="{D42A27DB-BD31-4B8C-83A1-F6EECF244321}">
                <p14:modId xmlns:p14="http://schemas.microsoft.com/office/powerpoint/2010/main" val="1280737792"/>
              </p:ext>
            </p:extLst>
          </p:nvPr>
        </p:nvGraphicFramePr>
        <p:xfrm>
          <a:off x="573600" y="136525"/>
          <a:ext cx="11044800" cy="6633075"/>
        </p:xfrm>
        <a:graphic>
          <a:graphicData uri="http://schemas.openxmlformats.org/drawingml/2006/table">
            <a:tbl>
              <a:tblPr/>
              <a:tblGrid>
                <a:gridCol w="4078299">
                  <a:extLst>
                    <a:ext uri="{9D8B030D-6E8A-4147-A177-3AD203B41FA5}">
                      <a16:colId xmlns:a16="http://schemas.microsoft.com/office/drawing/2014/main" val="581604319"/>
                    </a:ext>
                  </a:extLst>
                </a:gridCol>
                <a:gridCol w="909961">
                  <a:extLst>
                    <a:ext uri="{9D8B030D-6E8A-4147-A177-3AD203B41FA5}">
                      <a16:colId xmlns:a16="http://schemas.microsoft.com/office/drawing/2014/main" val="2567029925"/>
                    </a:ext>
                  </a:extLst>
                </a:gridCol>
                <a:gridCol w="830062">
                  <a:extLst>
                    <a:ext uri="{9D8B030D-6E8A-4147-A177-3AD203B41FA5}">
                      <a16:colId xmlns:a16="http://schemas.microsoft.com/office/drawing/2014/main" val="1190826258"/>
                    </a:ext>
                  </a:extLst>
                </a:gridCol>
                <a:gridCol w="874451">
                  <a:extLst>
                    <a:ext uri="{9D8B030D-6E8A-4147-A177-3AD203B41FA5}">
                      <a16:colId xmlns:a16="http://schemas.microsoft.com/office/drawing/2014/main" val="23548479"/>
                    </a:ext>
                  </a:extLst>
                </a:gridCol>
                <a:gridCol w="652509">
                  <a:extLst>
                    <a:ext uri="{9D8B030D-6E8A-4147-A177-3AD203B41FA5}">
                      <a16:colId xmlns:a16="http://schemas.microsoft.com/office/drawing/2014/main" val="190524791"/>
                    </a:ext>
                  </a:extLst>
                </a:gridCol>
                <a:gridCol w="1074198">
                  <a:extLst>
                    <a:ext uri="{9D8B030D-6E8A-4147-A177-3AD203B41FA5}">
                      <a16:colId xmlns:a16="http://schemas.microsoft.com/office/drawing/2014/main" val="857550939"/>
                    </a:ext>
                  </a:extLst>
                </a:gridCol>
                <a:gridCol w="949910">
                  <a:extLst>
                    <a:ext uri="{9D8B030D-6E8A-4147-A177-3AD203B41FA5}">
                      <a16:colId xmlns:a16="http://schemas.microsoft.com/office/drawing/2014/main" val="1670541820"/>
                    </a:ext>
                  </a:extLst>
                </a:gridCol>
                <a:gridCol w="825624">
                  <a:extLst>
                    <a:ext uri="{9D8B030D-6E8A-4147-A177-3AD203B41FA5}">
                      <a16:colId xmlns:a16="http://schemas.microsoft.com/office/drawing/2014/main" val="1668189246"/>
                    </a:ext>
                  </a:extLst>
                </a:gridCol>
                <a:gridCol w="849786">
                  <a:extLst>
                    <a:ext uri="{9D8B030D-6E8A-4147-A177-3AD203B41FA5}">
                      <a16:colId xmlns:a16="http://schemas.microsoft.com/office/drawing/2014/main" val="3467494775"/>
                    </a:ext>
                  </a:extLst>
                </a:gridCol>
              </a:tblGrid>
              <a:tr h="376445">
                <a:tc gridSpan="9">
                  <a:txBody>
                    <a:bodyPr/>
                    <a:lstStyle/>
                    <a:p>
                      <a:pPr algn="l" fontAlgn="ctr"/>
                      <a:r>
                        <a:rPr lang="en-US" sz="1200" b="0" i="0" u="none" strike="noStrike" dirty="0">
                          <a:solidFill>
                            <a:srgbClr val="000000"/>
                          </a:solidFill>
                          <a:effectLst/>
                          <a:latin typeface="+mn-lt"/>
                          <a:ea typeface="游ゴシック" panose="020B0400000000000000" pitchFamily="50" charset="-128"/>
                        </a:rPr>
                        <a:t>Table. Tests of equality of coefficients between ATUS and JTUS</a:t>
                      </a:r>
                      <a:r>
                        <a:rPr lang="ja-JP" altLang="en-US" sz="1200" b="0" i="0" u="none" strike="noStrike" dirty="0">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kumimoji="1" lang="ja-JP" altLang="en-US"/>
                    </a:p>
                  </a:txBody>
                  <a:tcPr/>
                </a:tc>
                <a:tc hMerge="1">
                  <a:txBody>
                    <a:bodyPr/>
                    <a:lstStyle/>
                    <a:p>
                      <a:pPr algn="l" fontAlgn="ctr"/>
                      <a:endParaRPr lang="ja-JP" altLang="en-US" sz="1200" b="0" i="0" u="none" strike="noStrike">
                        <a:solidFill>
                          <a:srgbClr val="000000"/>
                        </a:solidFill>
                        <a:effectLst/>
                        <a:latin typeface="+mn-lt"/>
                        <a:ea typeface="游ゴシック" panose="020B0400000000000000" pitchFamily="50" charset="-128"/>
                      </a:endParaRPr>
                    </a:p>
                  </a:txBody>
                  <a:tcPr marL="3929" marR="3929" marT="3929"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ja-JP" altLang="en-US" sz="1200" b="0" i="0" u="none" strike="noStrike" dirty="0">
                        <a:solidFill>
                          <a:srgbClr val="000000"/>
                        </a:solidFill>
                        <a:effectLst/>
                        <a:latin typeface="+mn-lt"/>
                        <a:ea typeface="游ゴシック" panose="020B0400000000000000" pitchFamily="50" charset="-128"/>
                      </a:endParaRPr>
                    </a:p>
                  </a:txBody>
                  <a:tcPr marL="3929" marR="3929" marT="3929"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ja-JP" altLang="en-US" sz="1200" b="0" i="0" u="none" strike="noStrike" dirty="0">
                        <a:solidFill>
                          <a:srgbClr val="000000"/>
                        </a:solidFill>
                        <a:effectLst/>
                        <a:latin typeface="+mn-lt"/>
                        <a:ea typeface="游ゴシック" panose="020B0400000000000000" pitchFamily="50" charset="-128"/>
                      </a:endParaRPr>
                    </a:p>
                  </a:txBody>
                  <a:tcPr marL="3929" marR="3929" marT="3929"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ja-JP" altLang="en-US" sz="1200" b="0" i="0" u="none" strike="noStrike" dirty="0">
                        <a:solidFill>
                          <a:srgbClr val="000000"/>
                        </a:solidFill>
                        <a:effectLst/>
                        <a:latin typeface="+mn-lt"/>
                        <a:ea typeface="游ゴシック" panose="020B0400000000000000" pitchFamily="50" charset="-128"/>
                      </a:endParaRPr>
                    </a:p>
                  </a:txBody>
                  <a:tcPr marL="3929" marR="3929" marT="3929"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ja-JP" altLang="en-US" sz="1200" b="0" i="0" u="none" strike="noStrike" dirty="0">
                        <a:solidFill>
                          <a:srgbClr val="000000"/>
                        </a:solidFill>
                        <a:effectLst/>
                        <a:latin typeface="+mn-lt"/>
                        <a:ea typeface="游ゴシック" panose="020B0400000000000000" pitchFamily="50" charset="-128"/>
                      </a:endParaRPr>
                    </a:p>
                  </a:txBody>
                  <a:tcPr marL="3929" marR="3929" marT="3929"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ja-JP" altLang="en-US" sz="1200" b="0" i="0" u="none" strike="noStrike" dirty="0">
                        <a:solidFill>
                          <a:srgbClr val="000000"/>
                        </a:solidFill>
                        <a:effectLst/>
                        <a:latin typeface="+mn-lt"/>
                        <a:ea typeface="游ゴシック" panose="020B0400000000000000" pitchFamily="50" charset="-128"/>
                      </a:endParaRPr>
                    </a:p>
                  </a:txBody>
                  <a:tcPr marL="3929" marR="3929" marT="3929"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ja-JP" altLang="en-US" sz="1200" b="0" i="0" u="none" strike="noStrike" dirty="0">
                        <a:solidFill>
                          <a:srgbClr val="000000"/>
                        </a:solidFill>
                        <a:effectLst/>
                        <a:latin typeface="+mn-lt"/>
                        <a:ea typeface="游ゴシック" panose="020B0400000000000000" pitchFamily="50" charset="-128"/>
                      </a:endParaRPr>
                    </a:p>
                  </a:txBody>
                  <a:tcPr marL="3929" marR="3929" marT="3929"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1120911"/>
                  </a:ext>
                </a:extLst>
              </a:tr>
              <a:tr h="376445">
                <a:tc>
                  <a:txBody>
                    <a:bodyPr/>
                    <a:lstStyle/>
                    <a:p>
                      <a:pPr algn="l" fontAlgn="ctr"/>
                      <a:r>
                        <a:rPr lang="ja-JP" altLang="en-US" sz="1200" b="0" i="0" u="none" strike="noStrike" dirty="0">
                          <a:solidFill>
                            <a:srgbClr val="000000"/>
                          </a:solidFill>
                          <a:effectLst/>
                          <a:latin typeface="+mn-lt"/>
                          <a:ea typeface="游ゴシック" panose="020B0400000000000000" pitchFamily="50" charset="-128"/>
                        </a:rPr>
                        <a:t>　</a:t>
                      </a:r>
                    </a:p>
                  </a:txBody>
                  <a:tcPr marL="3929" marR="3929" marT="392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fontAlgn="ctr"/>
                      <a:r>
                        <a:rPr lang="en-US" sz="1200" b="0" i="0" u="none" strike="noStrike" dirty="0">
                          <a:solidFill>
                            <a:srgbClr val="000000"/>
                          </a:solidFill>
                          <a:effectLst/>
                          <a:latin typeface="+mn-lt"/>
                          <a:ea typeface="游ゴシック" panose="020B0400000000000000" pitchFamily="50" charset="-128"/>
                        </a:rPr>
                        <a:t>Waking up</a:t>
                      </a:r>
                      <a:endParaRPr lang="ja-JP" altLang="en-US" sz="1200" b="0" i="0" u="none" strike="noStrike" dirty="0">
                        <a:solidFill>
                          <a:srgbClr val="000000"/>
                        </a:solidFill>
                        <a:effectLst/>
                        <a:latin typeface="+mn-lt"/>
                        <a:ea typeface="游ゴシック" panose="020B0400000000000000" pitchFamily="50" charset="-128"/>
                      </a:endParaRPr>
                    </a:p>
                  </a:txBody>
                  <a:tcPr marL="3929" marR="3929" marT="392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ja-JP" altLang="en-US" sz="1200" b="0" i="0" u="none" strike="noStrike" dirty="0">
                        <a:solidFill>
                          <a:srgbClr val="000000"/>
                        </a:solidFill>
                        <a:effectLst/>
                        <a:latin typeface="+mn-lt"/>
                        <a:ea typeface="游ゴシック" panose="020B0400000000000000" pitchFamily="50" charset="-128"/>
                      </a:endParaRPr>
                    </a:p>
                  </a:txBody>
                  <a:tcPr marL="3929" marR="3929" marT="392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fontAlgn="ctr"/>
                      <a:r>
                        <a:rPr lang="en-US" sz="1200" b="0" i="0" u="none" strike="noStrike" dirty="0">
                          <a:solidFill>
                            <a:srgbClr val="000000"/>
                          </a:solidFill>
                          <a:effectLst/>
                          <a:latin typeface="+mn-lt"/>
                          <a:ea typeface="游ゴシック" panose="020B0400000000000000" pitchFamily="50" charset="-128"/>
                        </a:rPr>
                        <a:t>Leaving for work</a:t>
                      </a:r>
                      <a:r>
                        <a:rPr lang="ja-JP" altLang="en-US" sz="1200" b="0" i="0" u="none" strike="noStrike" dirty="0">
                          <a:solidFill>
                            <a:srgbClr val="000000"/>
                          </a:solidFill>
                          <a:effectLst/>
                          <a:latin typeface="+mn-lt"/>
                          <a:ea typeface="游ゴシック" panose="020B0400000000000000" pitchFamily="50" charset="-128"/>
                        </a:rPr>
                        <a:t>　</a:t>
                      </a:r>
                    </a:p>
                  </a:txBody>
                  <a:tcPr marL="3929" marR="3929" marT="392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ja-JP" altLang="en-US" sz="1200" b="0" i="0" u="none" strike="noStrike" dirty="0">
                        <a:solidFill>
                          <a:srgbClr val="000000"/>
                        </a:solidFill>
                        <a:effectLst/>
                        <a:latin typeface="+mn-lt"/>
                        <a:ea typeface="游ゴシック" panose="020B0400000000000000" pitchFamily="50" charset="-128"/>
                      </a:endParaRPr>
                    </a:p>
                  </a:txBody>
                  <a:tcPr marL="3929" marR="3929" marT="392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fontAlgn="ctr"/>
                      <a:r>
                        <a:rPr lang="en-US" sz="1200" b="0" i="0" u="none" strike="noStrike" dirty="0">
                          <a:solidFill>
                            <a:srgbClr val="000000"/>
                          </a:solidFill>
                          <a:effectLst/>
                          <a:latin typeface="+mn-lt"/>
                          <a:ea typeface="游ゴシック" panose="020B0400000000000000" pitchFamily="50" charset="-128"/>
                        </a:rPr>
                        <a:t>Returning home from work</a:t>
                      </a:r>
                      <a:r>
                        <a:rPr lang="ja-JP" altLang="en-US" sz="1200" b="0" i="0" u="none" strike="noStrike" dirty="0">
                          <a:solidFill>
                            <a:srgbClr val="000000"/>
                          </a:solidFill>
                          <a:effectLst/>
                          <a:latin typeface="+mn-lt"/>
                          <a:ea typeface="游ゴシック" panose="020B0400000000000000" pitchFamily="50" charset="-128"/>
                        </a:rPr>
                        <a:t>　</a:t>
                      </a:r>
                    </a:p>
                  </a:txBody>
                  <a:tcPr marL="3929" marR="3929" marT="392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ja-JP" altLang="en-US" sz="1200" b="0" i="0" u="none" strike="noStrike" dirty="0">
                        <a:solidFill>
                          <a:srgbClr val="000000"/>
                        </a:solidFill>
                        <a:effectLst/>
                        <a:latin typeface="+mn-lt"/>
                        <a:ea typeface="游ゴシック" panose="020B0400000000000000" pitchFamily="50" charset="-128"/>
                      </a:endParaRPr>
                    </a:p>
                  </a:txBody>
                  <a:tcPr marL="3929" marR="3929" marT="392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fontAlgn="ctr"/>
                      <a:r>
                        <a:rPr lang="en-US" sz="1200" b="0" i="0" u="none" strike="noStrike" dirty="0">
                          <a:solidFill>
                            <a:srgbClr val="000000"/>
                          </a:solidFill>
                          <a:effectLst/>
                          <a:latin typeface="+mn-lt"/>
                          <a:ea typeface="游ゴシック" panose="020B0400000000000000" pitchFamily="50" charset="-128"/>
                        </a:rPr>
                        <a:t>Going to bed</a:t>
                      </a:r>
                      <a:r>
                        <a:rPr lang="ja-JP" altLang="en-US" sz="1200" b="0" i="0" u="none" strike="noStrike" dirty="0">
                          <a:solidFill>
                            <a:srgbClr val="000000"/>
                          </a:solidFill>
                          <a:effectLst/>
                          <a:latin typeface="+mn-lt"/>
                          <a:ea typeface="游ゴシック" panose="020B0400000000000000" pitchFamily="50" charset="-128"/>
                        </a:rPr>
                        <a:t>　</a:t>
                      </a:r>
                    </a:p>
                  </a:txBody>
                  <a:tcPr marL="3929" marR="3929" marT="392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ja-JP" altLang="en-US" sz="1200" b="0" i="0" u="none" strike="noStrike" dirty="0">
                        <a:solidFill>
                          <a:srgbClr val="000000"/>
                        </a:solidFill>
                        <a:effectLst/>
                        <a:latin typeface="+mn-lt"/>
                        <a:ea typeface="游ゴシック" panose="020B0400000000000000" pitchFamily="50" charset="-128"/>
                      </a:endParaRPr>
                    </a:p>
                  </a:txBody>
                  <a:tcPr marL="3929" marR="3929" marT="392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74996586"/>
                  </a:ext>
                </a:extLst>
              </a:tr>
              <a:tr h="256996">
                <a:tc>
                  <a:txBody>
                    <a:bodyPr/>
                    <a:lstStyle/>
                    <a:p>
                      <a:pPr algn="l" fontAlgn="ctr"/>
                      <a:r>
                        <a:rPr lang="en-US" sz="1200" b="0" i="0" u="none" strike="noStrike">
                          <a:solidFill>
                            <a:srgbClr val="000000"/>
                          </a:solidFill>
                          <a:effectLst/>
                          <a:latin typeface="+mn-lt"/>
                          <a:ea typeface="游ゴシック" panose="020B0400000000000000" pitchFamily="50" charset="-128"/>
                        </a:rPr>
                        <a:t>Women × Married</a:t>
                      </a:r>
                    </a:p>
                  </a:txBody>
                  <a:tcPr marL="3929" marR="3929" marT="39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ctr"/>
                      <a:r>
                        <a:rPr lang="ja-JP" altLang="en-US" sz="1200" b="0" i="0" u="none" strike="noStrike" dirty="0">
                          <a:solidFill>
                            <a:srgbClr val="000000"/>
                          </a:solidFill>
                          <a:effectLst/>
                          <a:latin typeface="+mn-lt"/>
                          <a:ea typeface="游ゴシック" panose="020B0400000000000000" pitchFamily="50" charset="-128"/>
                        </a:rPr>
                        <a:t>　</a:t>
                      </a:r>
                    </a:p>
                  </a:txBody>
                  <a:tcPr marL="3929" marR="3929" marT="39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062064950"/>
                  </a:ext>
                </a:extLst>
              </a:tr>
              <a:tr h="256996">
                <a:tc>
                  <a:txBody>
                    <a:bodyPr/>
                    <a:lstStyle/>
                    <a:p>
                      <a:pPr algn="l" fontAlgn="ctr"/>
                      <a:r>
                        <a:rPr lang="en-US" sz="1200" b="0" i="0" u="none" strike="noStrike">
                          <a:solidFill>
                            <a:srgbClr val="000000"/>
                          </a:solidFill>
                          <a:effectLst/>
                          <a:latin typeface="+mn-lt"/>
                          <a:ea typeface="游ゴシック" panose="020B0400000000000000" pitchFamily="50" charset="-128"/>
                        </a:rPr>
                        <a:t>  ATUS</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.294</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.123</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.176</a:t>
                      </a:r>
                    </a:p>
                  </a:txBody>
                  <a:tcPr marL="3929" marR="3929" marT="3929" marB="0" anchor="ctr">
                    <a:lnL>
                      <a:noFill/>
                    </a:lnL>
                    <a:lnR>
                      <a:noFill/>
                    </a:lnR>
                    <a:lnT>
                      <a:noFill/>
                    </a:lnT>
                    <a:lnB>
                      <a:noFill/>
                    </a:lnB>
                    <a:solidFill>
                      <a:srgbClr val="FFFFFF"/>
                    </a:solidFill>
                  </a:tcPr>
                </a:tc>
                <a:tc>
                  <a:txBody>
                    <a:bodyPr/>
                    <a:lstStyle/>
                    <a:p>
                      <a:pPr algn="l" fontAlgn="ctr"/>
                      <a:r>
                        <a:rPr lang="en-US" altLang="ja-JP"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.214</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rgbClr val="FFFFFF"/>
                    </a:solidFill>
                  </a:tcPr>
                </a:tc>
                <a:extLst>
                  <a:ext uri="{0D108BD9-81ED-4DB2-BD59-A6C34878D82A}">
                    <a16:rowId xmlns:a16="http://schemas.microsoft.com/office/drawing/2014/main" val="34283958"/>
                  </a:ext>
                </a:extLst>
              </a:tr>
              <a:tr h="256996">
                <a:tc>
                  <a:txBody>
                    <a:bodyPr/>
                    <a:lstStyle/>
                    <a:p>
                      <a:pPr algn="l" fontAlgn="ctr"/>
                      <a:r>
                        <a:rPr lang="en-US" sz="1200" b="0" i="0" u="none" strike="noStrike">
                          <a:solidFill>
                            <a:srgbClr val="000000"/>
                          </a:solidFill>
                          <a:effectLst/>
                          <a:latin typeface="+mn-lt"/>
                          <a:ea typeface="游ゴシック" panose="020B0400000000000000" pitchFamily="50" charset="-128"/>
                        </a:rPr>
                        <a:t>  JTUS</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.125</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-.136</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-.208</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.147</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rgbClr val="FFFFFF"/>
                    </a:solidFill>
                  </a:tcPr>
                </a:tc>
                <a:extLst>
                  <a:ext uri="{0D108BD9-81ED-4DB2-BD59-A6C34878D82A}">
                    <a16:rowId xmlns:a16="http://schemas.microsoft.com/office/drawing/2014/main" val="2340251878"/>
                  </a:ext>
                </a:extLst>
              </a:tr>
              <a:tr h="256996">
                <a:tc>
                  <a:txBody>
                    <a:bodyPr/>
                    <a:lstStyle/>
                    <a:p>
                      <a:pPr algn="l" fontAlgn="ctr"/>
                      <a:r>
                        <a:rPr lang="en-US" sz="1200" b="0" i="0" u="none" strike="noStrike" dirty="0">
                          <a:solidFill>
                            <a:srgbClr val="000000"/>
                          </a:solidFill>
                          <a:effectLst/>
                          <a:latin typeface="+mn-lt"/>
                          <a:ea typeface="游ゴシック" panose="020B0400000000000000" pitchFamily="50" charset="-128"/>
                        </a:rPr>
                        <a:t> Difference JTUS - ATUS</a:t>
                      </a:r>
                    </a:p>
                  </a:txBody>
                  <a:tcPr marL="3929" marR="3929" marT="3929" marB="0" anchor="ctr">
                    <a:lnL>
                      <a:noFill/>
                    </a:lnL>
                    <a:lnR>
                      <a:noFill/>
                    </a:lnR>
                    <a:lnT>
                      <a:noFill/>
                    </a:lnT>
                    <a:lnB>
                      <a:noFill/>
                    </a:lnB>
                    <a:solidFill>
                      <a:schemeClr val="accent1">
                        <a:lumMod val="20000"/>
                        <a:lumOff val="80000"/>
                      </a:schemeClr>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-.169</a:t>
                      </a:r>
                    </a:p>
                  </a:txBody>
                  <a:tcPr marL="3929" marR="3929" marT="3929" marB="0" anchor="ctr">
                    <a:lnL>
                      <a:noFill/>
                    </a:lnL>
                    <a:lnR>
                      <a:noFill/>
                    </a:lnR>
                    <a:lnT>
                      <a:noFill/>
                    </a:lnT>
                    <a:lnB>
                      <a:noFill/>
                    </a:lnB>
                    <a:solidFill>
                      <a:schemeClr val="accent1">
                        <a:lumMod val="20000"/>
                        <a:lumOff val="80000"/>
                      </a:schemeClr>
                    </a:solidFill>
                  </a:tcPr>
                </a:tc>
                <a:tc>
                  <a:txBody>
                    <a:bodyPr/>
                    <a:lstStyle/>
                    <a:p>
                      <a:pPr algn="l" fontAlgn="ctr"/>
                      <a:r>
                        <a:rPr lang="ja-JP" altLang="en-US" sz="1200" b="0" i="0" u="none" strike="noStrike" dirty="0">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chemeClr val="accent1">
                        <a:lumMod val="20000"/>
                        <a:lumOff val="80000"/>
                      </a:schemeClr>
                    </a:solidFill>
                  </a:tcPr>
                </a:tc>
                <a:tc>
                  <a:txBody>
                    <a:bodyPr/>
                    <a:lstStyle/>
                    <a:p>
                      <a:pPr algn="r" fontAlgn="ctr"/>
                      <a:r>
                        <a:rPr lang="en-US" altLang="ja-JP" sz="1200" b="0" i="0" u="none" strike="noStrike" dirty="0">
                          <a:solidFill>
                            <a:srgbClr val="000000"/>
                          </a:solidFill>
                          <a:effectLst/>
                          <a:latin typeface="+mn-lt"/>
                          <a:ea typeface="游ゴシック" panose="020B0400000000000000" pitchFamily="50" charset="-128"/>
                        </a:rPr>
                        <a:t>-.259</a:t>
                      </a:r>
                    </a:p>
                  </a:txBody>
                  <a:tcPr marL="3929" marR="3929" marT="3929" marB="0" anchor="ctr">
                    <a:lnL>
                      <a:noFill/>
                    </a:lnL>
                    <a:lnR>
                      <a:noFill/>
                    </a:lnR>
                    <a:lnT>
                      <a:noFill/>
                    </a:lnT>
                    <a:lnB>
                      <a:noFill/>
                    </a:lnB>
                    <a:solidFill>
                      <a:schemeClr val="accent1">
                        <a:lumMod val="20000"/>
                        <a:lumOff val="80000"/>
                      </a:schemeClr>
                    </a:solidFill>
                  </a:tcPr>
                </a:tc>
                <a:tc>
                  <a:txBody>
                    <a:bodyPr/>
                    <a:lstStyle/>
                    <a:p>
                      <a:pPr algn="l" fontAlgn="ctr"/>
                      <a:r>
                        <a:rPr lang="en-US" altLang="ja-JP" sz="1200" b="0" i="0" u="none" strike="noStrike" dirty="0">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chemeClr val="accent1">
                        <a:lumMod val="20000"/>
                        <a:lumOff val="80000"/>
                      </a:schemeClr>
                    </a:solidFill>
                  </a:tcPr>
                </a:tc>
                <a:tc>
                  <a:txBody>
                    <a:bodyPr/>
                    <a:lstStyle/>
                    <a:p>
                      <a:pPr algn="r" fontAlgn="ctr"/>
                      <a:r>
                        <a:rPr lang="en-US" altLang="ja-JP" sz="1200" b="0" i="0" u="none" strike="noStrike" dirty="0">
                          <a:solidFill>
                            <a:srgbClr val="000000"/>
                          </a:solidFill>
                          <a:effectLst/>
                          <a:latin typeface="+mn-lt"/>
                          <a:ea typeface="游ゴシック" panose="020B0400000000000000" pitchFamily="50" charset="-128"/>
                        </a:rPr>
                        <a:t>-.384</a:t>
                      </a:r>
                    </a:p>
                  </a:txBody>
                  <a:tcPr marL="3929" marR="3929" marT="3929" marB="0" anchor="ctr">
                    <a:lnL>
                      <a:noFill/>
                    </a:lnL>
                    <a:lnR>
                      <a:noFill/>
                    </a:lnR>
                    <a:lnT>
                      <a:noFill/>
                    </a:lnT>
                    <a:lnB>
                      <a:noFill/>
                    </a:lnB>
                    <a:solidFill>
                      <a:schemeClr val="accent1">
                        <a:lumMod val="20000"/>
                        <a:lumOff val="80000"/>
                      </a:schemeClr>
                    </a:solidFill>
                  </a:tcPr>
                </a:tc>
                <a:tc>
                  <a:txBody>
                    <a:bodyPr/>
                    <a:lstStyle/>
                    <a:p>
                      <a:pPr algn="l" fontAlgn="ctr"/>
                      <a:r>
                        <a:rPr lang="ja-JP" altLang="en-US" sz="1200" b="0" i="0" u="none" strike="noStrike" dirty="0">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chemeClr val="accent1">
                        <a:lumMod val="20000"/>
                        <a:lumOff val="80000"/>
                      </a:schemeClr>
                    </a:solidFill>
                  </a:tcPr>
                </a:tc>
                <a:tc>
                  <a:txBody>
                    <a:bodyPr/>
                    <a:lstStyle/>
                    <a:p>
                      <a:pPr algn="r" fontAlgn="ctr"/>
                      <a:r>
                        <a:rPr lang="en-US" altLang="ja-JP" sz="1200" b="0" i="0" u="none" strike="noStrike" dirty="0">
                          <a:solidFill>
                            <a:srgbClr val="000000"/>
                          </a:solidFill>
                          <a:effectLst/>
                          <a:latin typeface="+mn-lt"/>
                          <a:ea typeface="游ゴシック" panose="020B0400000000000000" pitchFamily="50" charset="-128"/>
                        </a:rPr>
                        <a:t>-.067</a:t>
                      </a:r>
                    </a:p>
                  </a:txBody>
                  <a:tcPr marL="3929" marR="3929" marT="3929" marB="0" anchor="ctr">
                    <a:lnL>
                      <a:noFill/>
                    </a:lnL>
                    <a:lnR>
                      <a:noFill/>
                    </a:lnR>
                    <a:lnT>
                      <a:noFill/>
                    </a:lnT>
                    <a:lnB>
                      <a:noFill/>
                    </a:lnB>
                    <a:solidFill>
                      <a:schemeClr val="accent1">
                        <a:lumMod val="20000"/>
                        <a:lumOff val="80000"/>
                      </a:schemeClr>
                    </a:solidFill>
                  </a:tcPr>
                </a:tc>
                <a:tc>
                  <a:txBody>
                    <a:bodyPr/>
                    <a:lstStyle/>
                    <a:p>
                      <a:pPr algn="l" fontAlgn="ctr"/>
                      <a:r>
                        <a:rPr lang="ja-JP" altLang="en-US" sz="1200" b="0" i="0" u="none" strike="noStrike" dirty="0">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697329323"/>
                  </a:ext>
                </a:extLst>
              </a:tr>
              <a:tr h="381918">
                <a:tc>
                  <a:txBody>
                    <a:bodyPr/>
                    <a:lstStyle/>
                    <a:p>
                      <a:pPr algn="l" fontAlgn="ctr"/>
                      <a:r>
                        <a:rPr lang="en-US" sz="1200" b="0" i="0" u="none" strike="noStrike">
                          <a:solidFill>
                            <a:srgbClr val="000000"/>
                          </a:solidFill>
                          <a:effectLst/>
                          <a:latin typeface="+mn-lt"/>
                          <a:ea typeface="游ゴシック" panose="020B0400000000000000" pitchFamily="50" charset="-128"/>
                        </a:rPr>
                        <a:t>Women × Age of youngest children in households 0-4</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dirty="0">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extLst>
                  <a:ext uri="{0D108BD9-81ED-4DB2-BD59-A6C34878D82A}">
                    <a16:rowId xmlns:a16="http://schemas.microsoft.com/office/drawing/2014/main" val="3850934152"/>
                  </a:ext>
                </a:extLst>
              </a:tr>
              <a:tr h="256996">
                <a:tc>
                  <a:txBody>
                    <a:bodyPr/>
                    <a:lstStyle/>
                    <a:p>
                      <a:pPr algn="l" fontAlgn="ctr"/>
                      <a:r>
                        <a:rPr lang="en-US" sz="1200" b="0" i="0" u="none" strike="noStrike">
                          <a:solidFill>
                            <a:srgbClr val="000000"/>
                          </a:solidFill>
                          <a:effectLst/>
                          <a:latin typeface="+mn-lt"/>
                          <a:ea typeface="游ゴシック" panose="020B0400000000000000" pitchFamily="50" charset="-128"/>
                        </a:rPr>
                        <a:t>  ATUS</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-.168</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-.017</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-.044</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-.145</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rgbClr val="FFFFFF"/>
                    </a:solidFill>
                  </a:tcPr>
                </a:tc>
                <a:extLst>
                  <a:ext uri="{0D108BD9-81ED-4DB2-BD59-A6C34878D82A}">
                    <a16:rowId xmlns:a16="http://schemas.microsoft.com/office/drawing/2014/main" val="2035069236"/>
                  </a:ext>
                </a:extLst>
              </a:tr>
              <a:tr h="256996">
                <a:tc>
                  <a:txBody>
                    <a:bodyPr/>
                    <a:lstStyle/>
                    <a:p>
                      <a:pPr algn="l" fontAlgn="ctr"/>
                      <a:r>
                        <a:rPr lang="en-US" sz="1200" b="0" i="0" u="none" strike="noStrike">
                          <a:solidFill>
                            <a:srgbClr val="000000"/>
                          </a:solidFill>
                          <a:effectLst/>
                          <a:latin typeface="+mn-lt"/>
                          <a:ea typeface="游ゴシック" panose="020B0400000000000000" pitchFamily="50" charset="-128"/>
                        </a:rPr>
                        <a:t>  JTUS</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-.560</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-.759</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-.781</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-.565</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rgbClr val="FFFFFF"/>
                    </a:solidFill>
                  </a:tcPr>
                </a:tc>
                <a:extLst>
                  <a:ext uri="{0D108BD9-81ED-4DB2-BD59-A6C34878D82A}">
                    <a16:rowId xmlns:a16="http://schemas.microsoft.com/office/drawing/2014/main" val="1453244789"/>
                  </a:ext>
                </a:extLst>
              </a:tr>
              <a:tr h="256996">
                <a:tc>
                  <a:txBody>
                    <a:bodyPr/>
                    <a:lstStyle/>
                    <a:p>
                      <a:pPr algn="l" fontAlgn="ctr"/>
                      <a:r>
                        <a:rPr lang="en-US" sz="1200" b="0" i="0" u="none" strike="noStrike" dirty="0">
                          <a:solidFill>
                            <a:srgbClr val="000000"/>
                          </a:solidFill>
                          <a:effectLst/>
                          <a:latin typeface="+mn-lt"/>
                          <a:ea typeface="游ゴシック" panose="020B0400000000000000" pitchFamily="50" charset="-128"/>
                        </a:rPr>
                        <a:t> Difference JTUS - ATUS</a:t>
                      </a:r>
                    </a:p>
                  </a:txBody>
                  <a:tcPr marL="3929" marR="3929" marT="3929" marB="0" anchor="ctr">
                    <a:lnL>
                      <a:noFill/>
                    </a:lnL>
                    <a:lnR>
                      <a:noFill/>
                    </a:lnR>
                    <a:lnT>
                      <a:noFill/>
                    </a:lnT>
                    <a:lnB>
                      <a:noFill/>
                    </a:lnB>
                    <a:solidFill>
                      <a:schemeClr val="accent4">
                        <a:lumMod val="20000"/>
                        <a:lumOff val="80000"/>
                      </a:schemeClr>
                    </a:solidFill>
                  </a:tcPr>
                </a:tc>
                <a:tc>
                  <a:txBody>
                    <a:bodyPr/>
                    <a:lstStyle/>
                    <a:p>
                      <a:pPr algn="r" fontAlgn="ctr"/>
                      <a:r>
                        <a:rPr lang="en-US" altLang="ja-JP" sz="1200" b="0" i="0" u="none" strike="noStrike" dirty="0">
                          <a:solidFill>
                            <a:srgbClr val="000000"/>
                          </a:solidFill>
                          <a:effectLst/>
                          <a:latin typeface="+mn-lt"/>
                          <a:ea typeface="游ゴシック" panose="020B0400000000000000" pitchFamily="50" charset="-128"/>
                        </a:rPr>
                        <a:t>-.392</a:t>
                      </a:r>
                    </a:p>
                  </a:txBody>
                  <a:tcPr marL="3929" marR="3929" marT="3929" marB="0" anchor="ctr">
                    <a:lnL>
                      <a:noFill/>
                    </a:lnL>
                    <a:lnR>
                      <a:noFill/>
                    </a:lnR>
                    <a:lnT>
                      <a:noFill/>
                    </a:lnT>
                    <a:lnB>
                      <a:noFill/>
                    </a:lnB>
                    <a:solidFill>
                      <a:schemeClr val="accent4">
                        <a:lumMod val="20000"/>
                        <a:lumOff val="80000"/>
                      </a:schemeClr>
                    </a:solidFill>
                  </a:tcPr>
                </a:tc>
                <a:tc>
                  <a:txBody>
                    <a:bodyPr/>
                    <a:lstStyle/>
                    <a:p>
                      <a:pPr algn="l" fontAlgn="ctr"/>
                      <a:r>
                        <a:rPr lang="ja-JP" altLang="en-US" sz="1200" b="0" i="0" u="none" strike="noStrike" dirty="0">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chemeClr val="accent4">
                        <a:lumMod val="20000"/>
                        <a:lumOff val="80000"/>
                      </a:schemeClr>
                    </a:solidFill>
                  </a:tcPr>
                </a:tc>
                <a:tc>
                  <a:txBody>
                    <a:bodyPr/>
                    <a:lstStyle/>
                    <a:p>
                      <a:pPr algn="r" fontAlgn="ctr"/>
                      <a:r>
                        <a:rPr lang="en-US" altLang="ja-JP" sz="1200" b="0" i="0" u="none" strike="noStrike" dirty="0">
                          <a:solidFill>
                            <a:srgbClr val="000000"/>
                          </a:solidFill>
                          <a:effectLst/>
                          <a:latin typeface="+mn-lt"/>
                          <a:ea typeface="游ゴシック" panose="020B0400000000000000" pitchFamily="50" charset="-128"/>
                        </a:rPr>
                        <a:t>-.742</a:t>
                      </a:r>
                    </a:p>
                  </a:txBody>
                  <a:tcPr marL="3929" marR="3929" marT="3929" marB="0" anchor="ctr">
                    <a:lnL>
                      <a:noFill/>
                    </a:lnL>
                    <a:lnR>
                      <a:noFill/>
                    </a:lnR>
                    <a:lnT>
                      <a:noFill/>
                    </a:lnT>
                    <a:lnB>
                      <a:noFill/>
                    </a:lnB>
                    <a:solidFill>
                      <a:schemeClr val="accent4">
                        <a:lumMod val="20000"/>
                        <a:lumOff val="80000"/>
                      </a:schemeClr>
                    </a:solidFill>
                  </a:tcPr>
                </a:tc>
                <a:tc>
                  <a:txBody>
                    <a:bodyPr/>
                    <a:lstStyle/>
                    <a:p>
                      <a:pPr algn="l" fontAlgn="ctr"/>
                      <a:r>
                        <a:rPr lang="ja-JP" altLang="en-US" sz="1200" b="0" i="0" u="none" strike="noStrike" dirty="0">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chemeClr val="accent4">
                        <a:lumMod val="20000"/>
                        <a:lumOff val="80000"/>
                      </a:schemeClr>
                    </a:solidFill>
                  </a:tcPr>
                </a:tc>
                <a:tc>
                  <a:txBody>
                    <a:bodyPr/>
                    <a:lstStyle/>
                    <a:p>
                      <a:pPr algn="r" fontAlgn="ctr"/>
                      <a:r>
                        <a:rPr lang="en-US" altLang="ja-JP" sz="1200" b="0" i="0" u="none" strike="noStrike" dirty="0">
                          <a:solidFill>
                            <a:srgbClr val="000000"/>
                          </a:solidFill>
                          <a:effectLst/>
                          <a:latin typeface="+mn-lt"/>
                          <a:ea typeface="游ゴシック" panose="020B0400000000000000" pitchFamily="50" charset="-128"/>
                        </a:rPr>
                        <a:t>-.737</a:t>
                      </a:r>
                    </a:p>
                  </a:txBody>
                  <a:tcPr marL="3929" marR="3929" marT="3929" marB="0" anchor="ctr">
                    <a:lnL>
                      <a:noFill/>
                    </a:lnL>
                    <a:lnR>
                      <a:noFill/>
                    </a:lnR>
                    <a:lnT>
                      <a:noFill/>
                    </a:lnT>
                    <a:lnB>
                      <a:noFill/>
                    </a:lnB>
                    <a:solidFill>
                      <a:schemeClr val="accent4">
                        <a:lumMod val="20000"/>
                        <a:lumOff val="80000"/>
                      </a:schemeClr>
                    </a:solidFill>
                  </a:tcPr>
                </a:tc>
                <a:tc>
                  <a:txBody>
                    <a:bodyPr/>
                    <a:lstStyle/>
                    <a:p>
                      <a:pPr algn="l" fontAlgn="ctr"/>
                      <a:r>
                        <a:rPr lang="ja-JP" altLang="en-US" sz="1200" b="0" i="0" u="none" strike="noStrike" dirty="0">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chemeClr val="accent4">
                        <a:lumMod val="20000"/>
                        <a:lumOff val="80000"/>
                      </a:schemeClr>
                    </a:solidFill>
                  </a:tcPr>
                </a:tc>
                <a:tc>
                  <a:txBody>
                    <a:bodyPr/>
                    <a:lstStyle/>
                    <a:p>
                      <a:pPr algn="r" fontAlgn="ctr"/>
                      <a:r>
                        <a:rPr lang="en-US" altLang="ja-JP" sz="1200" b="0" i="0" u="none" strike="noStrike" dirty="0">
                          <a:solidFill>
                            <a:srgbClr val="000000"/>
                          </a:solidFill>
                          <a:effectLst/>
                          <a:latin typeface="+mn-lt"/>
                          <a:ea typeface="游ゴシック" panose="020B0400000000000000" pitchFamily="50" charset="-128"/>
                        </a:rPr>
                        <a:t>-.420</a:t>
                      </a:r>
                    </a:p>
                  </a:txBody>
                  <a:tcPr marL="3929" marR="3929" marT="3929" marB="0" anchor="ctr">
                    <a:lnL>
                      <a:noFill/>
                    </a:lnL>
                    <a:lnR>
                      <a:noFill/>
                    </a:lnR>
                    <a:lnT>
                      <a:noFill/>
                    </a:lnT>
                    <a:lnB>
                      <a:noFill/>
                    </a:lnB>
                    <a:solidFill>
                      <a:schemeClr val="accent4">
                        <a:lumMod val="20000"/>
                        <a:lumOff val="80000"/>
                      </a:schemeClr>
                    </a:solidFill>
                  </a:tcPr>
                </a:tc>
                <a:tc>
                  <a:txBody>
                    <a:bodyPr/>
                    <a:lstStyle/>
                    <a:p>
                      <a:pPr algn="l" fontAlgn="ctr"/>
                      <a:r>
                        <a:rPr lang="ja-JP" altLang="en-US" sz="1200" b="0" i="0" u="none" strike="noStrike" dirty="0">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chemeClr val="accent4">
                        <a:lumMod val="20000"/>
                        <a:lumOff val="80000"/>
                      </a:schemeClr>
                    </a:solidFill>
                  </a:tcPr>
                </a:tc>
                <a:extLst>
                  <a:ext uri="{0D108BD9-81ED-4DB2-BD59-A6C34878D82A}">
                    <a16:rowId xmlns:a16="http://schemas.microsoft.com/office/drawing/2014/main" val="3216540956"/>
                  </a:ext>
                </a:extLst>
              </a:tr>
              <a:tr h="376445">
                <a:tc>
                  <a:txBody>
                    <a:bodyPr/>
                    <a:lstStyle/>
                    <a:p>
                      <a:pPr algn="l" fontAlgn="ctr"/>
                      <a:r>
                        <a:rPr lang="en-US" sz="1200" b="0" i="0" u="none" strike="noStrike" dirty="0">
                          <a:solidFill>
                            <a:srgbClr val="000000"/>
                          </a:solidFill>
                          <a:effectLst/>
                          <a:latin typeface="+mn-lt"/>
                          <a:ea typeface="游ゴシック" panose="020B0400000000000000" pitchFamily="50" charset="-128"/>
                        </a:rPr>
                        <a:t>Women × Age of youngest children in households 5-9</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extLst>
                  <a:ext uri="{0D108BD9-81ED-4DB2-BD59-A6C34878D82A}">
                    <a16:rowId xmlns:a16="http://schemas.microsoft.com/office/drawing/2014/main" val="706886845"/>
                  </a:ext>
                </a:extLst>
              </a:tr>
              <a:tr h="256996">
                <a:tc>
                  <a:txBody>
                    <a:bodyPr/>
                    <a:lstStyle/>
                    <a:p>
                      <a:pPr algn="l" fontAlgn="ctr"/>
                      <a:r>
                        <a:rPr lang="en-US" sz="1200" b="0" i="0" u="none" strike="noStrike">
                          <a:solidFill>
                            <a:srgbClr val="000000"/>
                          </a:solidFill>
                          <a:effectLst/>
                          <a:latin typeface="+mn-lt"/>
                          <a:ea typeface="游ゴシック" panose="020B0400000000000000" pitchFamily="50" charset="-128"/>
                        </a:rPr>
                        <a:t>  ATUS</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-.303</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-.109</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-.249</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-.183</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rgbClr val="FFFFFF"/>
                    </a:solidFill>
                  </a:tcPr>
                </a:tc>
                <a:extLst>
                  <a:ext uri="{0D108BD9-81ED-4DB2-BD59-A6C34878D82A}">
                    <a16:rowId xmlns:a16="http://schemas.microsoft.com/office/drawing/2014/main" val="2681840023"/>
                  </a:ext>
                </a:extLst>
              </a:tr>
              <a:tr h="256996">
                <a:tc>
                  <a:txBody>
                    <a:bodyPr/>
                    <a:lstStyle/>
                    <a:p>
                      <a:pPr algn="l" fontAlgn="ctr"/>
                      <a:r>
                        <a:rPr lang="en-US" sz="1200" b="0" i="0" u="none" strike="noStrike">
                          <a:solidFill>
                            <a:srgbClr val="000000"/>
                          </a:solidFill>
                          <a:effectLst/>
                          <a:latin typeface="+mn-lt"/>
                          <a:ea typeface="游ゴシック" panose="020B0400000000000000" pitchFamily="50" charset="-128"/>
                        </a:rPr>
                        <a:t>  JTUS</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-.556</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-.592</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-.641</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-.493</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rgbClr val="FFFFFF"/>
                    </a:solidFill>
                  </a:tcPr>
                </a:tc>
                <a:extLst>
                  <a:ext uri="{0D108BD9-81ED-4DB2-BD59-A6C34878D82A}">
                    <a16:rowId xmlns:a16="http://schemas.microsoft.com/office/drawing/2014/main" val="3269221744"/>
                  </a:ext>
                </a:extLst>
              </a:tr>
              <a:tr h="256996">
                <a:tc>
                  <a:txBody>
                    <a:bodyPr/>
                    <a:lstStyle/>
                    <a:p>
                      <a:pPr algn="l" fontAlgn="ctr"/>
                      <a:r>
                        <a:rPr lang="en-US" sz="1200" b="0" i="0" u="none" strike="noStrike" dirty="0">
                          <a:solidFill>
                            <a:srgbClr val="000000"/>
                          </a:solidFill>
                          <a:effectLst/>
                          <a:latin typeface="+mn-lt"/>
                          <a:ea typeface="游ゴシック" panose="020B0400000000000000" pitchFamily="50" charset="-128"/>
                        </a:rPr>
                        <a:t> Difference JTUS - ATUS</a:t>
                      </a:r>
                    </a:p>
                  </a:txBody>
                  <a:tcPr marL="3929" marR="3929" marT="3929" marB="0" anchor="ctr">
                    <a:lnL>
                      <a:noFill/>
                    </a:lnL>
                    <a:lnR>
                      <a:noFill/>
                    </a:lnR>
                    <a:lnT>
                      <a:noFill/>
                    </a:lnT>
                    <a:lnB>
                      <a:noFill/>
                    </a:lnB>
                    <a:solidFill>
                      <a:schemeClr val="accent4">
                        <a:lumMod val="20000"/>
                        <a:lumOff val="80000"/>
                      </a:schemeClr>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-.253</a:t>
                      </a:r>
                    </a:p>
                  </a:txBody>
                  <a:tcPr marL="3929" marR="3929" marT="3929" marB="0" anchor="ctr">
                    <a:lnL>
                      <a:noFill/>
                    </a:lnL>
                    <a:lnR>
                      <a:noFill/>
                    </a:lnR>
                    <a:lnT>
                      <a:noFill/>
                    </a:lnT>
                    <a:lnB>
                      <a:noFill/>
                    </a:lnB>
                    <a:solidFill>
                      <a:schemeClr val="accent4">
                        <a:lumMod val="20000"/>
                        <a:lumOff val="80000"/>
                      </a:schemeClr>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chemeClr val="accent4">
                        <a:lumMod val="20000"/>
                        <a:lumOff val="80000"/>
                      </a:schemeClr>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-.483</a:t>
                      </a:r>
                    </a:p>
                  </a:txBody>
                  <a:tcPr marL="3929" marR="3929" marT="3929" marB="0" anchor="ctr">
                    <a:lnL>
                      <a:noFill/>
                    </a:lnL>
                    <a:lnR>
                      <a:noFill/>
                    </a:lnR>
                    <a:lnT>
                      <a:noFill/>
                    </a:lnT>
                    <a:lnB>
                      <a:noFill/>
                    </a:lnB>
                    <a:solidFill>
                      <a:schemeClr val="accent4">
                        <a:lumMod val="20000"/>
                        <a:lumOff val="80000"/>
                      </a:schemeClr>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chemeClr val="accent4">
                        <a:lumMod val="20000"/>
                        <a:lumOff val="80000"/>
                      </a:schemeClr>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-.392</a:t>
                      </a:r>
                    </a:p>
                  </a:txBody>
                  <a:tcPr marL="3929" marR="3929" marT="3929" marB="0" anchor="ctr">
                    <a:lnL>
                      <a:noFill/>
                    </a:lnL>
                    <a:lnR>
                      <a:noFill/>
                    </a:lnR>
                    <a:lnT>
                      <a:noFill/>
                    </a:lnT>
                    <a:lnB>
                      <a:noFill/>
                    </a:lnB>
                    <a:solidFill>
                      <a:schemeClr val="accent4">
                        <a:lumMod val="20000"/>
                        <a:lumOff val="80000"/>
                      </a:schemeClr>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chemeClr val="accent4">
                        <a:lumMod val="20000"/>
                        <a:lumOff val="80000"/>
                      </a:schemeClr>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-.310</a:t>
                      </a:r>
                    </a:p>
                  </a:txBody>
                  <a:tcPr marL="3929" marR="3929" marT="3929" marB="0" anchor="ctr">
                    <a:lnL>
                      <a:noFill/>
                    </a:lnL>
                    <a:lnR>
                      <a:noFill/>
                    </a:lnR>
                    <a:lnT>
                      <a:noFill/>
                    </a:lnT>
                    <a:lnB>
                      <a:noFill/>
                    </a:lnB>
                    <a:solidFill>
                      <a:schemeClr val="accent4">
                        <a:lumMod val="20000"/>
                        <a:lumOff val="80000"/>
                      </a:schemeClr>
                    </a:solidFill>
                  </a:tcPr>
                </a:tc>
                <a:tc>
                  <a:txBody>
                    <a:bodyPr/>
                    <a:lstStyle/>
                    <a:p>
                      <a:pPr algn="l" fontAlgn="ctr"/>
                      <a:r>
                        <a:rPr lang="ja-JP" altLang="en-US" sz="1200" b="0" i="0" u="none" strike="noStrike" dirty="0">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chemeClr val="accent4">
                        <a:lumMod val="20000"/>
                        <a:lumOff val="80000"/>
                      </a:schemeClr>
                    </a:solidFill>
                  </a:tcPr>
                </a:tc>
                <a:extLst>
                  <a:ext uri="{0D108BD9-81ED-4DB2-BD59-A6C34878D82A}">
                    <a16:rowId xmlns:a16="http://schemas.microsoft.com/office/drawing/2014/main" val="3633736067"/>
                  </a:ext>
                </a:extLst>
              </a:tr>
              <a:tr h="376445">
                <a:tc>
                  <a:txBody>
                    <a:bodyPr/>
                    <a:lstStyle/>
                    <a:p>
                      <a:pPr algn="l" fontAlgn="ctr"/>
                      <a:r>
                        <a:rPr lang="en-US" sz="1200" b="0" i="0" u="none" strike="noStrike">
                          <a:solidFill>
                            <a:srgbClr val="000000"/>
                          </a:solidFill>
                          <a:effectLst/>
                          <a:latin typeface="+mn-lt"/>
                          <a:ea typeface="游ゴシック" panose="020B0400000000000000" pitchFamily="50" charset="-128"/>
                        </a:rPr>
                        <a:t>Women × Age of youngest children in households 10-14</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extLst>
                  <a:ext uri="{0D108BD9-81ED-4DB2-BD59-A6C34878D82A}">
                    <a16:rowId xmlns:a16="http://schemas.microsoft.com/office/drawing/2014/main" val="3505904679"/>
                  </a:ext>
                </a:extLst>
              </a:tr>
              <a:tr h="256996">
                <a:tc>
                  <a:txBody>
                    <a:bodyPr/>
                    <a:lstStyle/>
                    <a:p>
                      <a:pPr algn="l" fontAlgn="ctr"/>
                      <a:r>
                        <a:rPr lang="en-US" sz="1200" b="0" i="0" u="none" strike="noStrike">
                          <a:solidFill>
                            <a:srgbClr val="000000"/>
                          </a:solidFill>
                          <a:effectLst/>
                          <a:latin typeface="+mn-lt"/>
                          <a:ea typeface="游ゴシック" panose="020B0400000000000000" pitchFamily="50" charset="-128"/>
                        </a:rPr>
                        <a:t>  ATUS</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-.226</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-.193</a:t>
                      </a:r>
                    </a:p>
                  </a:txBody>
                  <a:tcPr marL="3929" marR="3929" marT="3929" marB="0" anchor="ctr">
                    <a:lnL>
                      <a:noFill/>
                    </a:lnL>
                    <a:lnR>
                      <a:noFill/>
                    </a:lnR>
                    <a:lnT>
                      <a:noFill/>
                    </a:lnT>
                    <a:lnB>
                      <a:noFill/>
                    </a:lnB>
                    <a:solidFill>
                      <a:srgbClr val="FFFFFF"/>
                    </a:solidFill>
                  </a:tcPr>
                </a:tc>
                <a:tc>
                  <a:txBody>
                    <a:bodyPr/>
                    <a:lstStyle/>
                    <a:p>
                      <a:pPr algn="l" fontAlgn="ctr"/>
                      <a:r>
                        <a:rPr lang="en-US" altLang="ja-JP"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-.324</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-.146</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rgbClr val="FFFFFF"/>
                    </a:solidFill>
                  </a:tcPr>
                </a:tc>
                <a:extLst>
                  <a:ext uri="{0D108BD9-81ED-4DB2-BD59-A6C34878D82A}">
                    <a16:rowId xmlns:a16="http://schemas.microsoft.com/office/drawing/2014/main" val="628871843"/>
                  </a:ext>
                </a:extLst>
              </a:tr>
              <a:tr h="256996">
                <a:tc>
                  <a:txBody>
                    <a:bodyPr/>
                    <a:lstStyle/>
                    <a:p>
                      <a:pPr algn="l" fontAlgn="ctr"/>
                      <a:r>
                        <a:rPr lang="en-US" sz="1200" b="0" i="0" u="none" strike="noStrike">
                          <a:solidFill>
                            <a:srgbClr val="000000"/>
                          </a:solidFill>
                          <a:effectLst/>
                          <a:latin typeface="+mn-lt"/>
                          <a:ea typeface="游ゴシック" panose="020B0400000000000000" pitchFamily="50" charset="-128"/>
                        </a:rPr>
                        <a:t>  JTUS</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-.440</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-.380</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-.373</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-.376</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rgbClr val="FFFFFF"/>
                    </a:solidFill>
                  </a:tcPr>
                </a:tc>
                <a:extLst>
                  <a:ext uri="{0D108BD9-81ED-4DB2-BD59-A6C34878D82A}">
                    <a16:rowId xmlns:a16="http://schemas.microsoft.com/office/drawing/2014/main" val="3868617090"/>
                  </a:ext>
                </a:extLst>
              </a:tr>
              <a:tr h="256996">
                <a:tc>
                  <a:txBody>
                    <a:bodyPr/>
                    <a:lstStyle/>
                    <a:p>
                      <a:pPr algn="l" fontAlgn="ctr"/>
                      <a:r>
                        <a:rPr lang="en-US" sz="1200" b="0" i="0" u="none" strike="noStrike">
                          <a:solidFill>
                            <a:srgbClr val="000000"/>
                          </a:solidFill>
                          <a:effectLst/>
                          <a:latin typeface="+mn-lt"/>
                          <a:ea typeface="游ゴシック" panose="020B0400000000000000" pitchFamily="50" charset="-128"/>
                        </a:rPr>
                        <a:t> Difference JTUS - ATUS</a:t>
                      </a:r>
                    </a:p>
                  </a:txBody>
                  <a:tcPr marL="3929" marR="3929" marT="3929" marB="0" anchor="ctr">
                    <a:lnL>
                      <a:noFill/>
                    </a:lnL>
                    <a:lnR>
                      <a:noFill/>
                    </a:lnR>
                    <a:lnT>
                      <a:noFill/>
                    </a:lnT>
                    <a:lnB>
                      <a:noFill/>
                    </a:lnB>
                    <a:solidFill>
                      <a:schemeClr val="accent4">
                        <a:lumMod val="20000"/>
                        <a:lumOff val="80000"/>
                      </a:schemeClr>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-.214</a:t>
                      </a:r>
                    </a:p>
                  </a:txBody>
                  <a:tcPr marL="3929" marR="3929" marT="3929" marB="0" anchor="ctr">
                    <a:lnL>
                      <a:noFill/>
                    </a:lnL>
                    <a:lnR>
                      <a:noFill/>
                    </a:lnR>
                    <a:lnT>
                      <a:noFill/>
                    </a:lnT>
                    <a:lnB>
                      <a:noFill/>
                    </a:lnB>
                    <a:solidFill>
                      <a:schemeClr val="accent4">
                        <a:lumMod val="20000"/>
                        <a:lumOff val="80000"/>
                      </a:schemeClr>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chemeClr val="accent4">
                        <a:lumMod val="20000"/>
                        <a:lumOff val="80000"/>
                      </a:schemeClr>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-.187</a:t>
                      </a:r>
                    </a:p>
                  </a:txBody>
                  <a:tcPr marL="3929" marR="3929" marT="3929" marB="0" anchor="ctr">
                    <a:lnL>
                      <a:noFill/>
                    </a:lnL>
                    <a:lnR>
                      <a:noFill/>
                    </a:lnR>
                    <a:lnT>
                      <a:noFill/>
                    </a:lnT>
                    <a:lnB>
                      <a:noFill/>
                    </a:lnB>
                    <a:solidFill>
                      <a:schemeClr val="accent4">
                        <a:lumMod val="20000"/>
                        <a:lumOff val="80000"/>
                      </a:schemeClr>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chemeClr val="accent4">
                        <a:lumMod val="20000"/>
                        <a:lumOff val="80000"/>
                      </a:schemeClr>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-.049</a:t>
                      </a:r>
                    </a:p>
                  </a:txBody>
                  <a:tcPr marL="3929" marR="3929" marT="3929" marB="0" anchor="ctr">
                    <a:lnL>
                      <a:noFill/>
                    </a:lnL>
                    <a:lnR>
                      <a:noFill/>
                    </a:lnR>
                    <a:lnT>
                      <a:noFill/>
                    </a:lnT>
                    <a:lnB>
                      <a:noFill/>
                    </a:lnB>
                    <a:solidFill>
                      <a:schemeClr val="accent4">
                        <a:lumMod val="20000"/>
                        <a:lumOff val="80000"/>
                      </a:schemeClr>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chemeClr val="accent4">
                        <a:lumMod val="20000"/>
                        <a:lumOff val="80000"/>
                      </a:schemeClr>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-.230</a:t>
                      </a:r>
                    </a:p>
                  </a:txBody>
                  <a:tcPr marL="3929" marR="3929" marT="3929" marB="0" anchor="ctr">
                    <a:lnL>
                      <a:noFill/>
                    </a:lnL>
                    <a:lnR>
                      <a:noFill/>
                    </a:lnR>
                    <a:lnT>
                      <a:noFill/>
                    </a:lnT>
                    <a:lnB>
                      <a:noFill/>
                    </a:lnB>
                    <a:solidFill>
                      <a:schemeClr val="accent4">
                        <a:lumMod val="20000"/>
                        <a:lumOff val="80000"/>
                      </a:schemeClr>
                    </a:solidFill>
                  </a:tcPr>
                </a:tc>
                <a:tc>
                  <a:txBody>
                    <a:bodyPr/>
                    <a:lstStyle/>
                    <a:p>
                      <a:pPr algn="l" fontAlgn="ctr"/>
                      <a:r>
                        <a:rPr lang="ja-JP" altLang="en-US" sz="1200" b="0" i="0" u="none" strike="noStrike" dirty="0">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chemeClr val="accent4">
                        <a:lumMod val="20000"/>
                        <a:lumOff val="80000"/>
                      </a:schemeClr>
                    </a:solidFill>
                  </a:tcPr>
                </a:tc>
                <a:extLst>
                  <a:ext uri="{0D108BD9-81ED-4DB2-BD59-A6C34878D82A}">
                    <a16:rowId xmlns:a16="http://schemas.microsoft.com/office/drawing/2014/main" val="17485564"/>
                  </a:ext>
                </a:extLst>
              </a:tr>
              <a:tr h="376445">
                <a:tc>
                  <a:txBody>
                    <a:bodyPr/>
                    <a:lstStyle/>
                    <a:p>
                      <a:pPr algn="l" fontAlgn="ctr"/>
                      <a:r>
                        <a:rPr lang="en-US" sz="1200" b="0" i="0" u="none" strike="noStrike">
                          <a:solidFill>
                            <a:srgbClr val="000000"/>
                          </a:solidFill>
                          <a:effectLst/>
                          <a:latin typeface="+mn-lt"/>
                          <a:ea typeface="游ゴシック" panose="020B0400000000000000" pitchFamily="50" charset="-128"/>
                        </a:rPr>
                        <a:t>Women × Age of youngest children in households 15-19</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extLst>
                  <a:ext uri="{0D108BD9-81ED-4DB2-BD59-A6C34878D82A}">
                    <a16:rowId xmlns:a16="http://schemas.microsoft.com/office/drawing/2014/main" val="2497179509"/>
                  </a:ext>
                </a:extLst>
              </a:tr>
              <a:tr h="256996">
                <a:tc>
                  <a:txBody>
                    <a:bodyPr/>
                    <a:lstStyle/>
                    <a:p>
                      <a:pPr algn="l" fontAlgn="ctr"/>
                      <a:r>
                        <a:rPr lang="en-US" sz="1200" b="0" i="0" u="none" strike="noStrike">
                          <a:solidFill>
                            <a:srgbClr val="000000"/>
                          </a:solidFill>
                          <a:effectLst/>
                          <a:latin typeface="+mn-lt"/>
                          <a:ea typeface="游ゴシック" panose="020B0400000000000000" pitchFamily="50" charset="-128"/>
                        </a:rPr>
                        <a:t>  ATUS</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-.187</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.002</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-.068</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-.117</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rgbClr val="FFFFFF"/>
                    </a:solidFill>
                  </a:tcPr>
                </a:tc>
                <a:extLst>
                  <a:ext uri="{0D108BD9-81ED-4DB2-BD59-A6C34878D82A}">
                    <a16:rowId xmlns:a16="http://schemas.microsoft.com/office/drawing/2014/main" val="1660409682"/>
                  </a:ext>
                </a:extLst>
              </a:tr>
              <a:tr h="256996">
                <a:tc>
                  <a:txBody>
                    <a:bodyPr/>
                    <a:lstStyle/>
                    <a:p>
                      <a:pPr algn="l" fontAlgn="ctr"/>
                      <a:r>
                        <a:rPr lang="en-US" sz="1200" b="0" i="0" u="none" strike="noStrike">
                          <a:solidFill>
                            <a:srgbClr val="000000"/>
                          </a:solidFill>
                          <a:effectLst/>
                          <a:latin typeface="+mn-lt"/>
                          <a:ea typeface="游ゴシック" panose="020B0400000000000000" pitchFamily="50" charset="-128"/>
                        </a:rPr>
                        <a:t>  JTUS</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-.251</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-.080</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-.201</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a:noFill/>
                    </a:lnB>
                    <a:solidFill>
                      <a:srgbClr val="FFFFFF"/>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-.132</a:t>
                      </a:r>
                    </a:p>
                  </a:txBody>
                  <a:tcPr marL="3929" marR="3929" marT="3929" marB="0" anchor="ctr">
                    <a:lnL>
                      <a:noFill/>
                    </a:lnL>
                    <a:lnR>
                      <a:noFill/>
                    </a:lnR>
                    <a:lnT>
                      <a:noFill/>
                    </a:lnT>
                    <a:lnB>
                      <a:noFill/>
                    </a:lnB>
                    <a:solidFill>
                      <a:srgbClr val="FFFFFF"/>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a:t>
                      </a:r>
                    </a:p>
                  </a:txBody>
                  <a:tcPr marL="3929" marR="3929" marT="3929" marB="0" anchor="ctr">
                    <a:lnL>
                      <a:noFill/>
                    </a:lnL>
                    <a:lnR>
                      <a:noFill/>
                    </a:lnR>
                    <a:lnT>
                      <a:noFill/>
                    </a:lnT>
                    <a:lnB>
                      <a:noFill/>
                    </a:lnB>
                    <a:solidFill>
                      <a:srgbClr val="FFFFFF"/>
                    </a:solidFill>
                  </a:tcPr>
                </a:tc>
                <a:extLst>
                  <a:ext uri="{0D108BD9-81ED-4DB2-BD59-A6C34878D82A}">
                    <a16:rowId xmlns:a16="http://schemas.microsoft.com/office/drawing/2014/main" val="1023429725"/>
                  </a:ext>
                </a:extLst>
              </a:tr>
              <a:tr h="256996">
                <a:tc>
                  <a:txBody>
                    <a:bodyPr/>
                    <a:lstStyle/>
                    <a:p>
                      <a:pPr algn="l" fontAlgn="ctr"/>
                      <a:r>
                        <a:rPr lang="en-US" sz="1200" b="0" i="0" u="none" strike="noStrike">
                          <a:solidFill>
                            <a:srgbClr val="000000"/>
                          </a:solidFill>
                          <a:effectLst/>
                          <a:latin typeface="+mn-lt"/>
                          <a:ea typeface="游ゴシック" panose="020B0400000000000000" pitchFamily="50" charset="-128"/>
                        </a:rPr>
                        <a:t> Difference JTUS - ATUS</a:t>
                      </a:r>
                    </a:p>
                  </a:txBody>
                  <a:tcPr marL="3929" marR="3929" marT="3929" marB="0" anchor="ctr">
                    <a:lnL>
                      <a:noFill/>
                    </a:lnL>
                    <a:lnR>
                      <a:noFill/>
                    </a:lnR>
                    <a:lnT>
                      <a:noFill/>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-.064</a:t>
                      </a:r>
                    </a:p>
                  </a:txBody>
                  <a:tcPr marL="3929" marR="3929" marT="3929" marB="0" anchor="ctr">
                    <a:lnL>
                      <a:noFill/>
                    </a:lnL>
                    <a:lnR>
                      <a:noFill/>
                    </a:lnR>
                    <a:lnT>
                      <a:noFill/>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-.082</a:t>
                      </a:r>
                    </a:p>
                  </a:txBody>
                  <a:tcPr marL="3929" marR="3929" marT="3929" marB="0" anchor="ctr">
                    <a:lnL>
                      <a:noFill/>
                    </a:lnL>
                    <a:lnR>
                      <a:noFill/>
                    </a:lnR>
                    <a:lnT>
                      <a:noFill/>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-.133</a:t>
                      </a:r>
                    </a:p>
                  </a:txBody>
                  <a:tcPr marL="3929" marR="3929" marT="3929" marB="0" anchor="ctr">
                    <a:lnL>
                      <a:noFill/>
                    </a:lnL>
                    <a:lnR>
                      <a:noFill/>
                    </a:lnR>
                    <a:lnT>
                      <a:noFill/>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200" b="0" i="0" u="none" strike="noStrike">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r" fontAlgn="ctr"/>
                      <a:r>
                        <a:rPr lang="en-US" altLang="ja-JP" sz="1200" b="0" i="0" u="none" strike="noStrike">
                          <a:solidFill>
                            <a:srgbClr val="000000"/>
                          </a:solidFill>
                          <a:effectLst/>
                          <a:latin typeface="+mn-lt"/>
                          <a:ea typeface="游ゴシック" panose="020B0400000000000000" pitchFamily="50" charset="-128"/>
                        </a:rPr>
                        <a:t>-.015</a:t>
                      </a:r>
                    </a:p>
                  </a:txBody>
                  <a:tcPr marL="3929" marR="3929" marT="3929" marB="0" anchor="ctr">
                    <a:lnL>
                      <a:noFill/>
                    </a:lnL>
                    <a:lnR>
                      <a:noFill/>
                    </a:lnR>
                    <a:lnT>
                      <a:noFill/>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200" b="0" i="0" u="none" strike="noStrike" dirty="0">
                          <a:solidFill>
                            <a:srgbClr val="000000"/>
                          </a:solidFill>
                          <a:effectLst/>
                          <a:latin typeface="+mn-lt"/>
                          <a:ea typeface="游ゴシック" panose="020B0400000000000000" pitchFamily="50" charset="-128"/>
                        </a:rPr>
                        <a:t>　</a:t>
                      </a:r>
                    </a:p>
                  </a:txBody>
                  <a:tcPr marL="3929" marR="3929" marT="3929" marB="0" anchor="ctr">
                    <a:lnL>
                      <a:noFill/>
                    </a:lnL>
                    <a:lnR>
                      <a:noFill/>
                    </a:lnR>
                    <a:lnT>
                      <a:noFill/>
                    </a:lnT>
                    <a:lnB w="635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74591181"/>
                  </a:ext>
                </a:extLst>
              </a:tr>
              <a:tr h="256996">
                <a:tc gridSpan="9">
                  <a:txBody>
                    <a:bodyPr/>
                    <a:lstStyle/>
                    <a:p>
                      <a:pPr algn="l" fontAlgn="ctr"/>
                      <a:r>
                        <a:rPr lang="en-US" sz="1200" b="0" i="0" u="none" strike="noStrike" dirty="0">
                          <a:solidFill>
                            <a:srgbClr val="000000"/>
                          </a:solidFill>
                          <a:effectLst/>
                          <a:latin typeface="+mn-lt"/>
                          <a:ea typeface="游ゴシック" panose="020B0400000000000000" pitchFamily="50" charset="-128"/>
                        </a:rPr>
                        <a:t>Note: Z-tests are derived from </a:t>
                      </a:r>
                      <a:r>
                        <a:rPr lang="en-US" sz="1200" b="0" i="0" u="none" strike="noStrike" dirty="0" err="1">
                          <a:solidFill>
                            <a:srgbClr val="000000"/>
                          </a:solidFill>
                          <a:effectLst/>
                          <a:latin typeface="+mn-lt"/>
                          <a:ea typeface="游ゴシック" panose="020B0400000000000000" pitchFamily="50" charset="-128"/>
                        </a:rPr>
                        <a:t>Clogg</a:t>
                      </a:r>
                      <a:r>
                        <a:rPr lang="en-US" sz="1200" b="0" i="0" u="none" strike="noStrike" dirty="0">
                          <a:solidFill>
                            <a:srgbClr val="000000"/>
                          </a:solidFill>
                          <a:effectLst/>
                          <a:latin typeface="+mn-lt"/>
                          <a:ea typeface="游ゴシック" panose="020B0400000000000000" pitchFamily="50" charset="-128"/>
                        </a:rPr>
                        <a:t> et al. (1995) .*** </a:t>
                      </a:r>
                      <a:r>
                        <a:rPr lang="en-US" sz="1200" b="0" i="1" u="none" strike="noStrike" dirty="0">
                          <a:solidFill>
                            <a:srgbClr val="000000"/>
                          </a:solidFill>
                          <a:effectLst/>
                          <a:latin typeface="+mn-lt"/>
                          <a:ea typeface="游ゴシック" panose="020B0400000000000000" pitchFamily="50" charset="-128"/>
                        </a:rPr>
                        <a:t>p</a:t>
                      </a:r>
                      <a:r>
                        <a:rPr lang="en-US" sz="1200" b="0" i="0" u="none" strike="noStrike" dirty="0">
                          <a:solidFill>
                            <a:srgbClr val="000000"/>
                          </a:solidFill>
                          <a:effectLst/>
                          <a:latin typeface="+mn-lt"/>
                          <a:ea typeface="游ゴシック" panose="020B0400000000000000" pitchFamily="50" charset="-128"/>
                        </a:rPr>
                        <a:t> &lt; .001; ** </a:t>
                      </a:r>
                      <a:r>
                        <a:rPr lang="en-US" sz="1200" b="0" i="1" u="none" strike="noStrike" dirty="0">
                          <a:solidFill>
                            <a:srgbClr val="000000"/>
                          </a:solidFill>
                          <a:effectLst/>
                          <a:latin typeface="+mn-lt"/>
                          <a:ea typeface="游ゴシック" panose="020B0400000000000000" pitchFamily="50" charset="-128"/>
                        </a:rPr>
                        <a:t>p</a:t>
                      </a:r>
                      <a:r>
                        <a:rPr lang="en-US" sz="1200" b="0" i="0" u="none" strike="noStrike" dirty="0">
                          <a:solidFill>
                            <a:srgbClr val="000000"/>
                          </a:solidFill>
                          <a:effectLst/>
                          <a:latin typeface="+mn-lt"/>
                          <a:ea typeface="游ゴシック" panose="020B0400000000000000" pitchFamily="50" charset="-128"/>
                        </a:rPr>
                        <a:t> &lt; .01; * </a:t>
                      </a:r>
                      <a:r>
                        <a:rPr lang="en-US" sz="1200" b="0" i="1" u="none" strike="noStrike" dirty="0">
                          <a:solidFill>
                            <a:srgbClr val="000000"/>
                          </a:solidFill>
                          <a:effectLst/>
                          <a:latin typeface="+mn-lt"/>
                          <a:ea typeface="游ゴシック" panose="020B0400000000000000" pitchFamily="50" charset="-128"/>
                        </a:rPr>
                        <a:t>p</a:t>
                      </a:r>
                      <a:r>
                        <a:rPr lang="en-US" sz="1200" b="0" i="0" u="none" strike="noStrike" dirty="0">
                          <a:solidFill>
                            <a:srgbClr val="000000"/>
                          </a:solidFill>
                          <a:effectLst/>
                          <a:latin typeface="+mn-lt"/>
                          <a:ea typeface="游ゴシック" panose="020B0400000000000000" pitchFamily="50" charset="-128"/>
                        </a:rPr>
                        <a:t> &lt; .05; † </a:t>
                      </a:r>
                      <a:r>
                        <a:rPr lang="en-US" sz="1200" b="0" i="1" u="none" strike="noStrike" dirty="0">
                          <a:solidFill>
                            <a:srgbClr val="000000"/>
                          </a:solidFill>
                          <a:effectLst/>
                          <a:latin typeface="+mn-lt"/>
                          <a:ea typeface="游ゴシック" panose="020B0400000000000000" pitchFamily="50" charset="-128"/>
                        </a:rPr>
                        <a:t>p</a:t>
                      </a:r>
                      <a:r>
                        <a:rPr lang="en-US" sz="1200" b="0" i="0" u="none" strike="noStrike" dirty="0">
                          <a:solidFill>
                            <a:srgbClr val="000000"/>
                          </a:solidFill>
                          <a:effectLst/>
                          <a:latin typeface="+mn-lt"/>
                          <a:ea typeface="游ゴシック" panose="020B0400000000000000" pitchFamily="50" charset="-128"/>
                        </a:rPr>
                        <a:t> &lt; .1 (two-tailed tests).</a:t>
                      </a:r>
                      <a:r>
                        <a:rPr lang="ja-JP" altLang="en-US" sz="1200" b="0" i="0" u="none" strike="noStrike" dirty="0">
                          <a:solidFill>
                            <a:srgbClr val="000000"/>
                          </a:solidFill>
                          <a:effectLst/>
                          <a:latin typeface="+mn-lt"/>
                          <a:ea typeface="游ゴシック" panose="020B0400000000000000" pitchFamily="50" charset="-128"/>
                        </a:rPr>
                        <a:t>　</a:t>
                      </a:r>
                    </a:p>
                  </a:txBody>
                  <a:tcPr marL="3929" marR="3929" marT="39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l" fontAlgn="ctr"/>
                      <a:endParaRPr lang="ja-JP" altLang="en-US" sz="1200" b="0" i="0" u="none" strike="noStrike" dirty="0">
                        <a:solidFill>
                          <a:srgbClr val="000000"/>
                        </a:solidFill>
                        <a:effectLst/>
                        <a:latin typeface="+mn-lt"/>
                        <a:ea typeface="游ゴシック" panose="020B0400000000000000" pitchFamily="50" charset="-128"/>
                      </a:endParaRPr>
                    </a:p>
                  </a:txBody>
                  <a:tcPr marL="3929" marR="3929" marT="39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hMerge="1">
                  <a:txBody>
                    <a:bodyPr/>
                    <a:lstStyle/>
                    <a:p>
                      <a:pPr algn="l" fontAlgn="ctr"/>
                      <a:endParaRPr lang="ja-JP" altLang="en-US" sz="1200" b="0" i="0" u="none" strike="noStrike" dirty="0">
                        <a:solidFill>
                          <a:srgbClr val="000000"/>
                        </a:solidFill>
                        <a:effectLst/>
                        <a:latin typeface="+mn-lt"/>
                        <a:ea typeface="游ゴシック" panose="020B0400000000000000" pitchFamily="50" charset="-128"/>
                      </a:endParaRPr>
                    </a:p>
                  </a:txBody>
                  <a:tcPr marL="3929" marR="3929" marT="39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hMerge="1">
                  <a:txBody>
                    <a:bodyPr/>
                    <a:lstStyle/>
                    <a:p>
                      <a:pPr algn="l" fontAlgn="ctr"/>
                      <a:endParaRPr lang="ja-JP" altLang="en-US" sz="1200" b="0" i="0" u="none" strike="noStrike" dirty="0">
                        <a:solidFill>
                          <a:srgbClr val="000000"/>
                        </a:solidFill>
                        <a:effectLst/>
                        <a:latin typeface="+mn-lt"/>
                        <a:ea typeface="游ゴシック" panose="020B0400000000000000" pitchFamily="50" charset="-128"/>
                      </a:endParaRPr>
                    </a:p>
                  </a:txBody>
                  <a:tcPr marL="3929" marR="3929" marT="39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614308660"/>
                  </a:ext>
                </a:extLst>
              </a:tr>
            </a:tbl>
          </a:graphicData>
        </a:graphic>
      </p:graphicFrame>
    </p:spTree>
    <p:extLst>
      <p:ext uri="{BB962C8B-B14F-4D97-AF65-F5344CB8AC3E}">
        <p14:creationId xmlns:p14="http://schemas.microsoft.com/office/powerpoint/2010/main" val="1169723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8FB36C-02BB-402A-999C-D0D90A6CB33B}"/>
              </a:ext>
            </a:extLst>
          </p:cNvPr>
          <p:cNvSpPr>
            <a:spLocks noGrp="1"/>
          </p:cNvSpPr>
          <p:nvPr>
            <p:ph type="title"/>
          </p:nvPr>
        </p:nvSpPr>
        <p:spPr/>
        <p:txBody>
          <a:bodyPr/>
          <a:lstStyle/>
          <a:p>
            <a:r>
              <a:rPr kumimoji="1" lang="en-US" altLang="ja-JP" dirty="0"/>
              <a:t>Tests of Hypotheses</a:t>
            </a:r>
            <a:endParaRPr kumimoji="1" lang="ja-JP" altLang="en-US" dirty="0"/>
          </a:p>
        </p:txBody>
      </p:sp>
      <p:sp>
        <p:nvSpPr>
          <p:cNvPr id="3" name="コンテンツ プレースホルダー 2">
            <a:extLst>
              <a:ext uri="{FF2B5EF4-FFF2-40B4-BE49-F238E27FC236}">
                <a16:creationId xmlns:a16="http://schemas.microsoft.com/office/drawing/2014/main" id="{638964B1-02E6-4CB8-87A2-F16063584F11}"/>
              </a:ext>
            </a:extLst>
          </p:cNvPr>
          <p:cNvSpPr>
            <a:spLocks noGrp="1"/>
          </p:cNvSpPr>
          <p:nvPr>
            <p:ph idx="1"/>
          </p:nvPr>
        </p:nvSpPr>
        <p:spPr/>
        <p:txBody>
          <a:bodyPr>
            <a:normAutofit lnSpcReduction="10000"/>
          </a:bodyPr>
          <a:lstStyle/>
          <a:p>
            <a:pPr>
              <a:lnSpc>
                <a:spcPct val="110000"/>
              </a:lnSpc>
            </a:pPr>
            <a:r>
              <a:rPr lang="en-US" altLang="ja-JP" dirty="0"/>
              <a:t>H1: The gender differences in the effect of marriage on four timings are larger in Japan than in the United States.</a:t>
            </a:r>
          </a:p>
          <a:p>
            <a:pPr lvl="1">
              <a:lnSpc>
                <a:spcPct val="110000"/>
              </a:lnSpc>
            </a:pPr>
            <a:r>
              <a:rPr lang="en-US" altLang="ja-JP" dirty="0"/>
              <a:t>Not supported. (Coefficients for ATUS &gt; Coefficients for JTUS)</a:t>
            </a:r>
          </a:p>
          <a:p>
            <a:pPr>
              <a:lnSpc>
                <a:spcPct val="110000"/>
              </a:lnSpc>
            </a:pPr>
            <a:r>
              <a:rPr lang="en-US" altLang="ja-JP" dirty="0"/>
              <a:t>H2: The gender differences in the effect of being a parent on four timings are larger in Japan than in the United States.</a:t>
            </a:r>
          </a:p>
          <a:p>
            <a:pPr lvl="1">
              <a:lnSpc>
                <a:spcPct val="110000"/>
              </a:lnSpc>
            </a:pPr>
            <a:r>
              <a:rPr lang="en-US" altLang="ja-JP" dirty="0"/>
              <a:t>Supported. (Coefficients for ATUS &lt; Coefficients for JTUS)</a:t>
            </a:r>
          </a:p>
          <a:p>
            <a:pPr lvl="2">
              <a:lnSpc>
                <a:spcPct val="110000"/>
              </a:lnSpc>
            </a:pPr>
            <a:r>
              <a:rPr lang="en-US" altLang="ja-JP" dirty="0"/>
              <a:t>Differences in effects of being parents with youngest children 0-4, 5-9 between Japan and the US are significant on all timings</a:t>
            </a:r>
          </a:p>
          <a:p>
            <a:pPr lvl="2">
              <a:lnSpc>
                <a:spcPct val="110000"/>
              </a:lnSpc>
            </a:pPr>
            <a:r>
              <a:rPr lang="en-US" altLang="ja-JP" dirty="0"/>
              <a:t>Differences between JTUS and ATUS decrease as youngest children are older (10-14: significant on two timings, 15-19: no significance is found)</a:t>
            </a:r>
          </a:p>
        </p:txBody>
      </p:sp>
      <p:sp>
        <p:nvSpPr>
          <p:cNvPr id="4" name="スライド番号プレースホルダー 3">
            <a:extLst>
              <a:ext uri="{FF2B5EF4-FFF2-40B4-BE49-F238E27FC236}">
                <a16:creationId xmlns:a16="http://schemas.microsoft.com/office/drawing/2014/main" id="{E214D0BA-31A7-4CF0-86E2-7E50C9B12AC7}"/>
              </a:ext>
            </a:extLst>
          </p:cNvPr>
          <p:cNvSpPr>
            <a:spLocks noGrp="1"/>
          </p:cNvSpPr>
          <p:nvPr>
            <p:ph type="sldNum" sz="quarter" idx="12"/>
          </p:nvPr>
        </p:nvSpPr>
        <p:spPr/>
        <p:txBody>
          <a:bodyPr/>
          <a:lstStyle/>
          <a:p>
            <a:fld id="{67E93A7D-EC85-4E60-B532-D0C91760A6BF}" type="slidenum">
              <a:rPr kumimoji="1" lang="ja-JP" altLang="en-US" smtClean="0"/>
              <a:t>27</a:t>
            </a:fld>
            <a:endParaRPr kumimoji="1" lang="ja-JP" altLang="en-US"/>
          </a:p>
        </p:txBody>
      </p:sp>
    </p:spTree>
    <p:extLst>
      <p:ext uri="{BB962C8B-B14F-4D97-AF65-F5344CB8AC3E}">
        <p14:creationId xmlns:p14="http://schemas.microsoft.com/office/powerpoint/2010/main" val="4283399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CA4D18-6552-4539-9A7A-73B2501FC176}"/>
              </a:ext>
            </a:extLst>
          </p:cNvPr>
          <p:cNvSpPr>
            <a:spLocks noGrp="1"/>
          </p:cNvSpPr>
          <p:nvPr>
            <p:ph type="title"/>
          </p:nvPr>
        </p:nvSpPr>
        <p:spPr/>
        <p:txBody>
          <a:bodyPr>
            <a:normAutofit/>
          </a:bodyPr>
          <a:lstStyle/>
          <a:p>
            <a:r>
              <a:rPr kumimoji="1" lang="en-US" altLang="ja-JP" dirty="0"/>
              <a:t>Is there yearly trend in ATUS ?</a:t>
            </a:r>
            <a:br>
              <a:rPr kumimoji="1" lang="en-US" altLang="ja-JP" dirty="0"/>
            </a:br>
            <a:r>
              <a:rPr kumimoji="1" lang="en-US" altLang="ja-JP" sz="2400" dirty="0"/>
              <a:t>(17 significant in 300 = 4 variables by 5 category by 15 years)</a:t>
            </a:r>
            <a:endParaRPr kumimoji="1" lang="ja-JP" altLang="en-US" dirty="0"/>
          </a:p>
        </p:txBody>
      </p:sp>
      <p:sp>
        <p:nvSpPr>
          <p:cNvPr id="3" name="コンテンツ プレースホルダー 2">
            <a:extLst>
              <a:ext uri="{FF2B5EF4-FFF2-40B4-BE49-F238E27FC236}">
                <a16:creationId xmlns:a16="http://schemas.microsoft.com/office/drawing/2014/main" id="{5ED34945-E116-4B27-9EEF-B508BC158960}"/>
              </a:ext>
            </a:extLst>
          </p:cNvPr>
          <p:cNvSpPr>
            <a:spLocks noGrp="1"/>
          </p:cNvSpPr>
          <p:nvPr>
            <p:ph idx="1"/>
          </p:nvPr>
        </p:nvSpPr>
        <p:spPr/>
        <p:txBody>
          <a:bodyPr>
            <a:normAutofit fontScale="77500" lnSpcReduction="20000"/>
          </a:bodyPr>
          <a:lstStyle/>
          <a:p>
            <a:pPr>
              <a:lnSpc>
                <a:spcPct val="120000"/>
              </a:lnSpc>
            </a:pPr>
            <a:r>
              <a:rPr kumimoji="1" lang="en-US" altLang="ja-JP" dirty="0"/>
              <a:t>Married × women × Year </a:t>
            </a:r>
            <a:r>
              <a:rPr kumimoji="1" lang="en-US" altLang="ja-JP" sz="2100" dirty="0"/>
              <a:t>(</a:t>
            </a:r>
            <a:r>
              <a:rPr lang="en-US" altLang="ja-JP" sz="2100" dirty="0"/>
              <a:t>Leaving home for work &amp; Going to bed: No difference</a:t>
            </a:r>
            <a:r>
              <a:rPr kumimoji="1" lang="en-US" altLang="ja-JP" sz="2100" dirty="0"/>
              <a:t>)</a:t>
            </a:r>
            <a:endParaRPr kumimoji="1" lang="en-US" altLang="ja-JP" sz="1600" dirty="0"/>
          </a:p>
          <a:p>
            <a:pPr lvl="1">
              <a:lnSpc>
                <a:spcPct val="120000"/>
              </a:lnSpc>
            </a:pPr>
            <a:r>
              <a:rPr lang="en-US" altLang="ja-JP" dirty="0"/>
              <a:t>W</a:t>
            </a:r>
            <a:r>
              <a:rPr kumimoji="1" lang="en-US" altLang="ja-JP" dirty="0"/>
              <a:t>aking up: 2016 + (positive coefficient)</a:t>
            </a:r>
          </a:p>
          <a:p>
            <a:pPr lvl="1">
              <a:lnSpc>
                <a:spcPct val="120000"/>
              </a:lnSpc>
            </a:pPr>
            <a:r>
              <a:rPr kumimoji="1" lang="en-US" altLang="ja-JP" dirty="0"/>
              <a:t>Returning home from work: </a:t>
            </a:r>
            <a:r>
              <a:rPr lang="en-US" altLang="ja-JP" dirty="0"/>
              <a:t>2003, 2010, 2018 +</a:t>
            </a:r>
            <a:endParaRPr kumimoji="1" lang="en-US" altLang="ja-JP" dirty="0"/>
          </a:p>
          <a:p>
            <a:pPr>
              <a:lnSpc>
                <a:spcPct val="120000"/>
              </a:lnSpc>
            </a:pPr>
            <a:r>
              <a:rPr lang="en-US" altLang="ja-JP" dirty="0"/>
              <a:t>Parent of 0-4× women × Year: No difference</a:t>
            </a:r>
          </a:p>
          <a:p>
            <a:pPr>
              <a:lnSpc>
                <a:spcPct val="120000"/>
              </a:lnSpc>
            </a:pPr>
            <a:r>
              <a:rPr lang="en-US" altLang="ja-JP" dirty="0"/>
              <a:t>Parent of 5-9× women × Year</a:t>
            </a:r>
          </a:p>
          <a:p>
            <a:pPr lvl="1">
              <a:lnSpc>
                <a:spcPct val="120000"/>
              </a:lnSpc>
            </a:pPr>
            <a:r>
              <a:rPr lang="en-US" altLang="ja-JP" dirty="0"/>
              <a:t>Waking up: 2008 +</a:t>
            </a:r>
          </a:p>
          <a:p>
            <a:pPr lvl="1">
              <a:lnSpc>
                <a:spcPct val="120000"/>
              </a:lnSpc>
            </a:pPr>
            <a:r>
              <a:rPr lang="en-US" altLang="ja-JP" dirty="0"/>
              <a:t>Leaving for work: 2003+</a:t>
            </a:r>
          </a:p>
          <a:p>
            <a:pPr lvl="1">
              <a:lnSpc>
                <a:spcPct val="120000"/>
              </a:lnSpc>
            </a:pPr>
            <a:r>
              <a:rPr lang="en-US" altLang="ja-JP" dirty="0"/>
              <a:t>Going to bed: 2003, 2004, 2008, 2009, 2014 +</a:t>
            </a:r>
          </a:p>
          <a:p>
            <a:pPr>
              <a:lnSpc>
                <a:spcPct val="120000"/>
              </a:lnSpc>
            </a:pPr>
            <a:r>
              <a:rPr lang="en-US" altLang="ja-JP" dirty="0"/>
              <a:t>Other:</a:t>
            </a:r>
          </a:p>
          <a:p>
            <a:pPr lvl="1">
              <a:lnSpc>
                <a:spcPct val="120000"/>
              </a:lnSpc>
            </a:pPr>
            <a:r>
              <a:rPr lang="en-US" altLang="ja-JP" sz="2600" dirty="0"/>
              <a:t> </a:t>
            </a:r>
            <a:r>
              <a:rPr lang="en-US" altLang="ja-JP" dirty="0"/>
              <a:t>Waking: 10-14 2016 </a:t>
            </a:r>
            <a:r>
              <a:rPr lang="ja-JP" altLang="en-US" dirty="0"/>
              <a:t>－</a:t>
            </a:r>
            <a:r>
              <a:rPr lang="en-US" altLang="ja-JP" dirty="0"/>
              <a:t>, 15-19 2014</a:t>
            </a:r>
            <a:r>
              <a:rPr lang="ja-JP" altLang="en-US" dirty="0"/>
              <a:t>－</a:t>
            </a:r>
            <a:r>
              <a:rPr lang="en-US" altLang="ja-JP" dirty="0"/>
              <a:t>/ Going: 10-14 2012, 2016 </a:t>
            </a:r>
            <a:r>
              <a:rPr lang="ja-JP" altLang="en-US" dirty="0"/>
              <a:t>－</a:t>
            </a:r>
            <a:r>
              <a:rPr lang="en-US" altLang="ja-JP" dirty="0"/>
              <a:t>/ Return 10-14 2014, 2016 </a:t>
            </a:r>
            <a:r>
              <a:rPr lang="ja-JP" altLang="en-US" dirty="0"/>
              <a:t>－ </a:t>
            </a:r>
            <a:r>
              <a:rPr lang="en-US" altLang="ja-JP" dirty="0"/>
              <a:t>(negative coefficient)</a:t>
            </a:r>
            <a:endParaRPr kumimoji="1" lang="ja-JP" altLang="en-US" dirty="0"/>
          </a:p>
        </p:txBody>
      </p:sp>
      <p:sp>
        <p:nvSpPr>
          <p:cNvPr id="4" name="スライド番号プレースホルダー 3">
            <a:extLst>
              <a:ext uri="{FF2B5EF4-FFF2-40B4-BE49-F238E27FC236}">
                <a16:creationId xmlns:a16="http://schemas.microsoft.com/office/drawing/2014/main" id="{00D18446-68B5-4912-9163-D9A8537FC3B7}"/>
              </a:ext>
            </a:extLst>
          </p:cNvPr>
          <p:cNvSpPr>
            <a:spLocks noGrp="1"/>
          </p:cNvSpPr>
          <p:nvPr>
            <p:ph type="sldNum" sz="quarter" idx="12"/>
          </p:nvPr>
        </p:nvSpPr>
        <p:spPr/>
        <p:txBody>
          <a:bodyPr/>
          <a:lstStyle/>
          <a:p>
            <a:fld id="{67E93A7D-EC85-4E60-B532-D0C91760A6BF}" type="slidenum">
              <a:rPr kumimoji="1" lang="ja-JP" altLang="en-US" smtClean="0"/>
              <a:t>28</a:t>
            </a:fld>
            <a:endParaRPr kumimoji="1" lang="ja-JP" altLang="en-US"/>
          </a:p>
        </p:txBody>
      </p:sp>
    </p:spTree>
    <p:extLst>
      <p:ext uri="{BB962C8B-B14F-4D97-AF65-F5344CB8AC3E}">
        <p14:creationId xmlns:p14="http://schemas.microsoft.com/office/powerpoint/2010/main" val="1720738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4DE5AC-A3F0-48B8-B8CA-4660B06207C8}"/>
              </a:ext>
            </a:extLst>
          </p:cNvPr>
          <p:cNvSpPr>
            <a:spLocks noGrp="1"/>
          </p:cNvSpPr>
          <p:nvPr>
            <p:ph type="title"/>
          </p:nvPr>
        </p:nvSpPr>
        <p:spPr/>
        <p:txBody>
          <a:bodyPr/>
          <a:lstStyle/>
          <a:p>
            <a:r>
              <a:rPr kumimoji="1" lang="en-US" altLang="ja-JP" dirty="0"/>
              <a:t>Discussion and Conclusions</a:t>
            </a:r>
            <a:endParaRPr kumimoji="1" lang="ja-JP" altLang="en-US" dirty="0"/>
          </a:p>
        </p:txBody>
      </p:sp>
      <p:sp>
        <p:nvSpPr>
          <p:cNvPr id="3" name="コンテンツ プレースホルダー 2">
            <a:extLst>
              <a:ext uri="{FF2B5EF4-FFF2-40B4-BE49-F238E27FC236}">
                <a16:creationId xmlns:a16="http://schemas.microsoft.com/office/drawing/2014/main" id="{35DF8397-00F0-426B-B6D0-4267233C327D}"/>
              </a:ext>
            </a:extLst>
          </p:cNvPr>
          <p:cNvSpPr>
            <a:spLocks noGrp="1"/>
          </p:cNvSpPr>
          <p:nvPr>
            <p:ph idx="1"/>
          </p:nvPr>
        </p:nvSpPr>
        <p:spPr/>
        <p:txBody>
          <a:bodyPr>
            <a:normAutofit/>
          </a:bodyPr>
          <a:lstStyle/>
          <a:p>
            <a:pPr>
              <a:lnSpc>
                <a:spcPct val="110000"/>
              </a:lnSpc>
            </a:pPr>
            <a:r>
              <a:rPr lang="en-US" altLang="ja-JP" dirty="0"/>
              <a:t>Marriage shows similar effects for women in US and Japan, but quite different for men.</a:t>
            </a:r>
            <a:r>
              <a:rPr lang="ja-JP" altLang="en-US" dirty="0"/>
              <a:t> </a:t>
            </a:r>
            <a:endParaRPr lang="en-US" altLang="ja-JP" dirty="0"/>
          </a:p>
          <a:p>
            <a:pPr>
              <a:lnSpc>
                <a:spcPct val="110000"/>
              </a:lnSpc>
            </a:pPr>
            <a:r>
              <a:rPr kumimoji="1" lang="en-US" altLang="ja-JP" dirty="0"/>
              <a:t>Being a parent affects Japanese men and women’s daily schedules in a different direction but not among men and women in the US </a:t>
            </a:r>
            <a:r>
              <a:rPr lang="en-US" altLang="ja-JP" dirty="0"/>
              <a:t>(0-4, 5-9 years old)</a:t>
            </a:r>
            <a:r>
              <a:rPr kumimoji="1" lang="en-US" altLang="ja-JP" dirty="0"/>
              <a:t>.</a:t>
            </a:r>
          </a:p>
          <a:p>
            <a:pPr>
              <a:lnSpc>
                <a:spcPct val="110000"/>
              </a:lnSpc>
            </a:pPr>
            <a:r>
              <a:rPr lang="en-US" altLang="ja-JP" dirty="0"/>
              <a:t>US parents seems to organize their daily schedules to meet the needs of housework and childcare which should be done in certain timings, but only women in Japan?</a:t>
            </a:r>
          </a:p>
        </p:txBody>
      </p:sp>
      <p:sp>
        <p:nvSpPr>
          <p:cNvPr id="4" name="スライド番号プレースホルダー 3">
            <a:extLst>
              <a:ext uri="{FF2B5EF4-FFF2-40B4-BE49-F238E27FC236}">
                <a16:creationId xmlns:a16="http://schemas.microsoft.com/office/drawing/2014/main" id="{01E703EB-C301-4FB9-BB69-F49008D47DC8}"/>
              </a:ext>
            </a:extLst>
          </p:cNvPr>
          <p:cNvSpPr>
            <a:spLocks noGrp="1"/>
          </p:cNvSpPr>
          <p:nvPr>
            <p:ph type="sldNum" sz="quarter" idx="12"/>
          </p:nvPr>
        </p:nvSpPr>
        <p:spPr/>
        <p:txBody>
          <a:bodyPr/>
          <a:lstStyle/>
          <a:p>
            <a:fld id="{67E93A7D-EC85-4E60-B532-D0C91760A6BF}" type="slidenum">
              <a:rPr kumimoji="1" lang="ja-JP" altLang="en-US" smtClean="0"/>
              <a:t>29</a:t>
            </a:fld>
            <a:endParaRPr kumimoji="1" lang="ja-JP" altLang="en-US"/>
          </a:p>
        </p:txBody>
      </p:sp>
    </p:spTree>
    <p:extLst>
      <p:ext uri="{BB962C8B-B14F-4D97-AF65-F5344CB8AC3E}">
        <p14:creationId xmlns:p14="http://schemas.microsoft.com/office/powerpoint/2010/main" val="3667557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B35FA4-53E2-4875-98C8-6D068322D479}"/>
              </a:ext>
            </a:extLst>
          </p:cNvPr>
          <p:cNvSpPr>
            <a:spLocks noGrp="1"/>
          </p:cNvSpPr>
          <p:nvPr>
            <p:ph type="title"/>
          </p:nvPr>
        </p:nvSpPr>
        <p:spPr/>
        <p:txBody>
          <a:bodyPr/>
          <a:lstStyle/>
          <a:p>
            <a:r>
              <a:rPr kumimoji="1" lang="en-US" altLang="ja-JP" dirty="0"/>
              <a:t>Wh</a:t>
            </a:r>
            <a:r>
              <a:rPr lang="en-US" altLang="ja-JP" dirty="0"/>
              <a:t>y those four timings?</a:t>
            </a:r>
            <a:endParaRPr kumimoji="1" lang="ja-JP" altLang="en-US" dirty="0"/>
          </a:p>
        </p:txBody>
      </p:sp>
      <p:sp>
        <p:nvSpPr>
          <p:cNvPr id="3" name="コンテンツ プレースホルダー 2">
            <a:extLst>
              <a:ext uri="{FF2B5EF4-FFF2-40B4-BE49-F238E27FC236}">
                <a16:creationId xmlns:a16="http://schemas.microsoft.com/office/drawing/2014/main" id="{7E511A79-214E-4552-BBEB-7643D19BBE03}"/>
              </a:ext>
            </a:extLst>
          </p:cNvPr>
          <p:cNvSpPr>
            <a:spLocks noGrp="1"/>
          </p:cNvSpPr>
          <p:nvPr>
            <p:ph idx="1"/>
          </p:nvPr>
        </p:nvSpPr>
        <p:spPr/>
        <p:txBody>
          <a:bodyPr>
            <a:normAutofit fontScale="92500" lnSpcReduction="20000"/>
          </a:bodyPr>
          <a:lstStyle/>
          <a:p>
            <a:pPr>
              <a:lnSpc>
                <a:spcPct val="110000"/>
              </a:lnSpc>
            </a:pPr>
            <a:r>
              <a:rPr lang="en-US" altLang="ja-JP" dirty="0"/>
              <a:t>Four timings: waking up, leaving for work, returning home from work, and going to bed</a:t>
            </a:r>
          </a:p>
          <a:p>
            <a:pPr>
              <a:lnSpc>
                <a:spcPct val="110000"/>
              </a:lnSpc>
            </a:pPr>
            <a:r>
              <a:rPr lang="en-US" altLang="ja-JP" dirty="0"/>
              <a:t>These timings are reference points (deadlines or goals) when people organize their daily schedules.</a:t>
            </a:r>
          </a:p>
          <a:p>
            <a:pPr>
              <a:lnSpc>
                <a:spcPct val="110000"/>
              </a:lnSpc>
            </a:pPr>
            <a:r>
              <a:rPr lang="en-US" altLang="ja-JP" dirty="0"/>
              <a:t>Participation rates in those activity are high (most people wake up). Waking up and going to bed divide sleep, which is about a third of the day, and other activities.</a:t>
            </a:r>
          </a:p>
          <a:p>
            <a:pPr>
              <a:lnSpc>
                <a:spcPct val="110000"/>
              </a:lnSpc>
            </a:pPr>
            <a:r>
              <a:rPr lang="en-US" altLang="ja-JP" dirty="0"/>
              <a:t>Leaving for work and returning home from work divide market labor and related activities outside home, and other activities (such as unpaid labor and leisure) inside home.</a:t>
            </a:r>
          </a:p>
        </p:txBody>
      </p:sp>
      <p:sp>
        <p:nvSpPr>
          <p:cNvPr id="4" name="スライド番号プレースホルダー 3">
            <a:extLst>
              <a:ext uri="{FF2B5EF4-FFF2-40B4-BE49-F238E27FC236}">
                <a16:creationId xmlns:a16="http://schemas.microsoft.com/office/drawing/2014/main" id="{C02531BD-20B4-4A76-8B54-4DFE695B0791}"/>
              </a:ext>
            </a:extLst>
          </p:cNvPr>
          <p:cNvSpPr>
            <a:spLocks noGrp="1"/>
          </p:cNvSpPr>
          <p:nvPr>
            <p:ph type="sldNum" sz="quarter" idx="12"/>
          </p:nvPr>
        </p:nvSpPr>
        <p:spPr/>
        <p:txBody>
          <a:bodyPr/>
          <a:lstStyle/>
          <a:p>
            <a:fld id="{67E93A7D-EC85-4E60-B532-D0C91760A6BF}" type="slidenum">
              <a:rPr kumimoji="1" lang="ja-JP" altLang="en-US" smtClean="0"/>
              <a:t>3</a:t>
            </a:fld>
            <a:endParaRPr kumimoji="1" lang="ja-JP" altLang="en-US"/>
          </a:p>
        </p:txBody>
      </p:sp>
    </p:spTree>
    <p:extLst>
      <p:ext uri="{BB962C8B-B14F-4D97-AF65-F5344CB8AC3E}">
        <p14:creationId xmlns:p14="http://schemas.microsoft.com/office/powerpoint/2010/main" val="3085133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A03E5D-1663-4C53-AE11-D6BFF07CBBF2}"/>
              </a:ext>
            </a:extLst>
          </p:cNvPr>
          <p:cNvSpPr>
            <a:spLocks noGrp="1"/>
          </p:cNvSpPr>
          <p:nvPr>
            <p:ph type="title"/>
          </p:nvPr>
        </p:nvSpPr>
        <p:spPr/>
        <p:txBody>
          <a:bodyPr/>
          <a:lstStyle/>
          <a:p>
            <a:r>
              <a:rPr lang="en-US" altLang="ja-JP" dirty="0"/>
              <a:t>Discussion and Conclusions</a:t>
            </a:r>
            <a:endParaRPr kumimoji="1" lang="ja-JP" altLang="en-US" dirty="0"/>
          </a:p>
        </p:txBody>
      </p:sp>
      <p:sp>
        <p:nvSpPr>
          <p:cNvPr id="3" name="コンテンツ プレースホルダー 2">
            <a:extLst>
              <a:ext uri="{FF2B5EF4-FFF2-40B4-BE49-F238E27FC236}">
                <a16:creationId xmlns:a16="http://schemas.microsoft.com/office/drawing/2014/main" id="{F48A7647-46E1-4221-990B-B3E279EFB862}"/>
              </a:ext>
            </a:extLst>
          </p:cNvPr>
          <p:cNvSpPr>
            <a:spLocks noGrp="1"/>
          </p:cNvSpPr>
          <p:nvPr>
            <p:ph idx="1"/>
          </p:nvPr>
        </p:nvSpPr>
        <p:spPr/>
        <p:txBody>
          <a:bodyPr>
            <a:normAutofit fontScale="77500" lnSpcReduction="20000"/>
          </a:bodyPr>
          <a:lstStyle/>
          <a:p>
            <a:pPr>
              <a:lnSpc>
                <a:spcPct val="120000"/>
              </a:lnSpc>
            </a:pPr>
            <a:r>
              <a:rPr lang="en-US" altLang="ja-JP" dirty="0"/>
              <a:t>Comparability might be questioned because not the same procedures are used to create timing variables in JTUS and ATUS. </a:t>
            </a:r>
          </a:p>
          <a:p>
            <a:pPr>
              <a:lnSpc>
                <a:spcPct val="120000"/>
              </a:lnSpc>
            </a:pPr>
            <a:r>
              <a:rPr lang="en-US" altLang="ja-JP" dirty="0"/>
              <a:t>Adding estimates from Nordic countries? However, sequence data are not available esp., Sweden</a:t>
            </a:r>
          </a:p>
          <a:p>
            <a:pPr>
              <a:lnSpc>
                <a:spcPct val="120000"/>
              </a:lnSpc>
            </a:pPr>
            <a:r>
              <a:rPr lang="en-US" altLang="ja-JP" dirty="0"/>
              <a:t>Organizing daily schedules to meet the demands of the household seems to take a toll on Japanese women when they are parents of young children. </a:t>
            </a:r>
          </a:p>
          <a:p>
            <a:pPr>
              <a:lnSpc>
                <a:spcPct val="120000"/>
              </a:lnSpc>
            </a:pPr>
            <a:r>
              <a:rPr lang="en-US" altLang="ja-JP" dirty="0"/>
              <a:t>Next step: What are they doing after returning home?</a:t>
            </a:r>
          </a:p>
          <a:p>
            <a:pPr>
              <a:lnSpc>
                <a:spcPct val="120000"/>
              </a:lnSpc>
            </a:pPr>
            <a:r>
              <a:rPr kumimoji="1" lang="en-US" altLang="ja-JP" dirty="0"/>
              <a:t>By focusing only on duration, gender inequality in timings is overlooked. </a:t>
            </a:r>
            <a:r>
              <a:rPr lang="en-US" altLang="ja-JP" dirty="0"/>
              <a:t>Expanding  duration perspective to time use perspectives with duration, timings, tempo, and sequence might be fruitful.</a:t>
            </a:r>
            <a:endParaRPr kumimoji="1" lang="ja-JP" altLang="en-US" dirty="0"/>
          </a:p>
        </p:txBody>
      </p:sp>
      <p:sp>
        <p:nvSpPr>
          <p:cNvPr id="4" name="スライド番号プレースホルダー 3">
            <a:extLst>
              <a:ext uri="{FF2B5EF4-FFF2-40B4-BE49-F238E27FC236}">
                <a16:creationId xmlns:a16="http://schemas.microsoft.com/office/drawing/2014/main" id="{958B22AD-1A7B-4389-9501-CB6A716C37CA}"/>
              </a:ext>
            </a:extLst>
          </p:cNvPr>
          <p:cNvSpPr>
            <a:spLocks noGrp="1"/>
          </p:cNvSpPr>
          <p:nvPr>
            <p:ph type="sldNum" sz="quarter" idx="12"/>
          </p:nvPr>
        </p:nvSpPr>
        <p:spPr/>
        <p:txBody>
          <a:bodyPr/>
          <a:lstStyle/>
          <a:p>
            <a:fld id="{67E93A7D-EC85-4E60-B532-D0C91760A6BF}" type="slidenum">
              <a:rPr kumimoji="1" lang="ja-JP" altLang="en-US" smtClean="0"/>
              <a:t>30</a:t>
            </a:fld>
            <a:endParaRPr kumimoji="1" lang="ja-JP" altLang="en-US"/>
          </a:p>
        </p:txBody>
      </p:sp>
    </p:spTree>
    <p:extLst>
      <p:ext uri="{BB962C8B-B14F-4D97-AF65-F5344CB8AC3E}">
        <p14:creationId xmlns:p14="http://schemas.microsoft.com/office/powerpoint/2010/main" val="1256803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80C2C-58E5-4819-8018-BDA12D713511}"/>
              </a:ext>
            </a:extLst>
          </p:cNvPr>
          <p:cNvSpPr>
            <a:spLocks noGrp="1"/>
          </p:cNvSpPr>
          <p:nvPr>
            <p:ph type="title"/>
          </p:nvPr>
        </p:nvSpPr>
        <p:spPr/>
        <p:txBody>
          <a:bodyPr/>
          <a:lstStyle/>
          <a:p>
            <a:r>
              <a:rPr lang="en-US" altLang="ja-JP" dirty="0"/>
              <a:t>Effects of marriage and being a parent on men’s and women’s timings</a:t>
            </a:r>
            <a:endParaRPr kumimoji="1" lang="ja-JP" altLang="en-US" dirty="0"/>
          </a:p>
        </p:txBody>
      </p:sp>
      <p:sp>
        <p:nvSpPr>
          <p:cNvPr id="3" name="コンテンツ プレースホルダー 2">
            <a:extLst>
              <a:ext uri="{FF2B5EF4-FFF2-40B4-BE49-F238E27FC236}">
                <a16:creationId xmlns:a16="http://schemas.microsoft.com/office/drawing/2014/main" id="{76808D3D-5BC6-4893-BAD0-1CCB69E9B036}"/>
              </a:ext>
            </a:extLst>
          </p:cNvPr>
          <p:cNvSpPr>
            <a:spLocks noGrp="1"/>
          </p:cNvSpPr>
          <p:nvPr>
            <p:ph idx="1"/>
          </p:nvPr>
        </p:nvSpPr>
        <p:spPr/>
        <p:txBody>
          <a:bodyPr>
            <a:normAutofit fontScale="92500"/>
          </a:bodyPr>
          <a:lstStyle/>
          <a:p>
            <a:pPr>
              <a:lnSpc>
                <a:spcPct val="110000"/>
              </a:lnSpc>
            </a:pPr>
            <a:r>
              <a:rPr kumimoji="1" lang="en-US" altLang="ja-JP" dirty="0"/>
              <a:t>Gender specialization </a:t>
            </a:r>
            <a:r>
              <a:rPr kumimoji="1" lang="en-US" altLang="ja-JP" sz="1900" dirty="0"/>
              <a:t>(Becker 1993)</a:t>
            </a:r>
          </a:p>
          <a:p>
            <a:pPr lvl="1">
              <a:lnSpc>
                <a:spcPct val="110000"/>
              </a:lnSpc>
            </a:pPr>
            <a:r>
              <a:rPr lang="en-US" altLang="ja-JP" dirty="0"/>
              <a:t>Gender differences in the timings of activities arise from men’s (husbands and fathers) greater involvement in the labor market and women’s (wives and mothers) greater involvement in their families.</a:t>
            </a:r>
            <a:endParaRPr kumimoji="1" lang="en-US" altLang="ja-JP" dirty="0"/>
          </a:p>
          <a:p>
            <a:pPr>
              <a:lnSpc>
                <a:spcPct val="110000"/>
              </a:lnSpc>
            </a:pPr>
            <a:r>
              <a:rPr lang="en-US" altLang="ja-JP" dirty="0"/>
              <a:t>Gendered responsibilities for housework and childcare, which needs to be done in certain timings </a:t>
            </a:r>
            <a:r>
              <a:rPr lang="en-US" altLang="ja-JP" sz="1800" dirty="0"/>
              <a:t>(</a:t>
            </a:r>
            <a:r>
              <a:rPr lang="en-US" altLang="ja-JP" sz="1800" dirty="0" err="1"/>
              <a:t>DeVault</a:t>
            </a:r>
            <a:r>
              <a:rPr lang="en-US" altLang="ja-JP" sz="1800" dirty="0"/>
              <a:t> 1994; Yates and </a:t>
            </a:r>
            <a:r>
              <a:rPr lang="en-US" altLang="ja-JP" sz="1800" dirty="0" err="1"/>
              <a:t>Warde</a:t>
            </a:r>
            <a:r>
              <a:rPr lang="en-US" altLang="ja-JP" sz="1800" dirty="0"/>
              <a:t> 2017).</a:t>
            </a:r>
          </a:p>
          <a:p>
            <a:pPr lvl="1">
              <a:lnSpc>
                <a:spcPct val="110000"/>
              </a:lnSpc>
            </a:pPr>
            <a:r>
              <a:rPr lang="en-US" altLang="ja-JP" dirty="0"/>
              <a:t>Women rise from bed to meet familial obligations, and men are less likely to do so </a:t>
            </a:r>
            <a:r>
              <a:rPr lang="en-US" altLang="ja-JP" sz="1900" dirty="0"/>
              <a:t>(</a:t>
            </a:r>
            <a:r>
              <a:rPr lang="en-US" altLang="ja-JP" sz="1900" dirty="0" err="1"/>
              <a:t>Maume</a:t>
            </a:r>
            <a:r>
              <a:rPr lang="en-US" altLang="ja-JP" sz="1900" dirty="0"/>
              <a:t>, Sebastian, and </a:t>
            </a:r>
            <a:r>
              <a:rPr lang="en-US" altLang="ja-JP" sz="1900" dirty="0" err="1"/>
              <a:t>Bardo</a:t>
            </a:r>
            <a:r>
              <a:rPr lang="en-US" altLang="ja-JP" sz="1900" dirty="0"/>
              <a:t> 2010)</a:t>
            </a:r>
            <a:r>
              <a:rPr lang="en-US" altLang="ja-JP" dirty="0"/>
              <a:t>. </a:t>
            </a:r>
          </a:p>
          <a:p>
            <a:pPr lvl="1">
              <a:lnSpc>
                <a:spcPct val="110000"/>
              </a:lnSpc>
            </a:pPr>
            <a:r>
              <a:rPr lang="en-US" altLang="ja-JP" dirty="0"/>
              <a:t>Another study reported that, according to its interviewees, the person who comes home first does the food preparation for the family </a:t>
            </a:r>
            <a:r>
              <a:rPr lang="en-US" altLang="ja-JP" sz="1900" dirty="0"/>
              <a:t>(</a:t>
            </a:r>
            <a:r>
              <a:rPr lang="en-US" altLang="ja-JP" sz="1900" dirty="0" err="1"/>
              <a:t>Beagan</a:t>
            </a:r>
            <a:r>
              <a:rPr lang="en-US" altLang="ja-JP" sz="1900" dirty="0"/>
              <a:t> et al. 2008).</a:t>
            </a:r>
            <a:endParaRPr kumimoji="1" lang="ja-JP" altLang="en-US" dirty="0"/>
          </a:p>
        </p:txBody>
      </p:sp>
      <p:sp>
        <p:nvSpPr>
          <p:cNvPr id="4" name="スライド番号プレースホルダー 3">
            <a:extLst>
              <a:ext uri="{FF2B5EF4-FFF2-40B4-BE49-F238E27FC236}">
                <a16:creationId xmlns:a16="http://schemas.microsoft.com/office/drawing/2014/main" id="{E4712F54-1D01-4F44-A607-15324DA7FDBA}"/>
              </a:ext>
            </a:extLst>
          </p:cNvPr>
          <p:cNvSpPr>
            <a:spLocks noGrp="1"/>
          </p:cNvSpPr>
          <p:nvPr>
            <p:ph type="sldNum" sz="quarter" idx="12"/>
          </p:nvPr>
        </p:nvSpPr>
        <p:spPr/>
        <p:txBody>
          <a:bodyPr/>
          <a:lstStyle/>
          <a:p>
            <a:fld id="{67E93A7D-EC85-4E60-B532-D0C91760A6BF}" type="slidenum">
              <a:rPr kumimoji="1" lang="ja-JP" altLang="en-US" smtClean="0"/>
              <a:t>4</a:t>
            </a:fld>
            <a:endParaRPr kumimoji="1" lang="ja-JP" altLang="en-US"/>
          </a:p>
        </p:txBody>
      </p:sp>
    </p:spTree>
    <p:extLst>
      <p:ext uri="{BB962C8B-B14F-4D97-AF65-F5344CB8AC3E}">
        <p14:creationId xmlns:p14="http://schemas.microsoft.com/office/powerpoint/2010/main" val="2419658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D30CF-3A3F-46AB-B1AF-33E83787F5B5}"/>
              </a:ext>
            </a:extLst>
          </p:cNvPr>
          <p:cNvSpPr>
            <a:spLocks noGrp="1"/>
          </p:cNvSpPr>
          <p:nvPr>
            <p:ph type="title"/>
          </p:nvPr>
        </p:nvSpPr>
        <p:spPr/>
        <p:txBody>
          <a:bodyPr>
            <a:normAutofit/>
          </a:bodyPr>
          <a:lstStyle/>
          <a:p>
            <a:r>
              <a:rPr lang="en-US" altLang="ja-JP" dirty="0"/>
              <a:t>Societal difference in the effects of marriage and a being parent on the timings</a:t>
            </a:r>
            <a:endParaRPr kumimoji="1" lang="ja-JP" altLang="en-US" dirty="0"/>
          </a:p>
        </p:txBody>
      </p:sp>
      <p:sp>
        <p:nvSpPr>
          <p:cNvPr id="3" name="コンテンツ プレースホルダー 2">
            <a:extLst>
              <a:ext uri="{FF2B5EF4-FFF2-40B4-BE49-F238E27FC236}">
                <a16:creationId xmlns:a16="http://schemas.microsoft.com/office/drawing/2014/main" id="{F77F7A08-B281-4010-B23E-211F2A8BB52D}"/>
              </a:ext>
            </a:extLst>
          </p:cNvPr>
          <p:cNvSpPr>
            <a:spLocks noGrp="1"/>
          </p:cNvSpPr>
          <p:nvPr>
            <p:ph idx="1"/>
          </p:nvPr>
        </p:nvSpPr>
        <p:spPr/>
        <p:txBody>
          <a:bodyPr>
            <a:normAutofit fontScale="92500" lnSpcReduction="20000"/>
          </a:bodyPr>
          <a:lstStyle/>
          <a:p>
            <a:pPr>
              <a:lnSpc>
                <a:spcPct val="110000"/>
              </a:lnSpc>
            </a:pPr>
            <a:r>
              <a:rPr lang="en-US" altLang="ja-JP" dirty="0"/>
              <a:t>Are gender differences in the effects of marriage and having children on timings smaller in a more gender equal society in terms of duration of housework?</a:t>
            </a:r>
          </a:p>
          <a:p>
            <a:pPr>
              <a:lnSpc>
                <a:spcPct val="110000"/>
              </a:lnSpc>
            </a:pPr>
            <a:r>
              <a:rPr kumimoji="1" lang="en-US" altLang="ja-JP" dirty="0"/>
              <a:t>Male-breadwinner model: </a:t>
            </a:r>
            <a:r>
              <a:rPr lang="en-US" altLang="ja-JP" dirty="0"/>
              <a:t>men are breadwinners for their families, and women are the caregivers </a:t>
            </a:r>
            <a:r>
              <a:rPr lang="en-US" altLang="ja-JP" sz="2000" dirty="0"/>
              <a:t>(Lewis 1992) </a:t>
            </a:r>
            <a:r>
              <a:rPr lang="en-US" altLang="ja-JP" dirty="0"/>
              <a:t>i.e., Japan</a:t>
            </a:r>
            <a:endParaRPr lang="en-US" altLang="ja-JP" sz="2000" dirty="0"/>
          </a:p>
          <a:p>
            <a:pPr>
              <a:lnSpc>
                <a:spcPct val="110000"/>
              </a:lnSpc>
            </a:pPr>
            <a:r>
              <a:rPr lang="en-US" altLang="ja-JP" dirty="0"/>
              <a:t>In a male-breadwinner model, greater responsibility for housework and childcare fall on women, the timing of those activities for women is affected by their responsibilities, but timing is less affected among men.</a:t>
            </a:r>
          </a:p>
          <a:p>
            <a:pPr>
              <a:lnSpc>
                <a:spcPct val="110000"/>
              </a:lnSpc>
            </a:pPr>
            <a:r>
              <a:rPr kumimoji="1" lang="en-US" altLang="ja-JP" dirty="0"/>
              <a:t>US: dual earner model, less gender differences </a:t>
            </a:r>
            <a:r>
              <a:rPr kumimoji="1" lang="en-US" altLang="ja-JP" sz="2000" dirty="0"/>
              <a:t>(Lewis 2001)</a:t>
            </a:r>
            <a:endParaRPr lang="en-US" altLang="ja-JP" sz="2000" dirty="0"/>
          </a:p>
        </p:txBody>
      </p:sp>
      <p:sp>
        <p:nvSpPr>
          <p:cNvPr id="4" name="スライド番号プレースホルダー 3">
            <a:extLst>
              <a:ext uri="{FF2B5EF4-FFF2-40B4-BE49-F238E27FC236}">
                <a16:creationId xmlns:a16="http://schemas.microsoft.com/office/drawing/2014/main" id="{7CB165BA-93B4-4938-8889-FC991252C674}"/>
              </a:ext>
            </a:extLst>
          </p:cNvPr>
          <p:cNvSpPr>
            <a:spLocks noGrp="1"/>
          </p:cNvSpPr>
          <p:nvPr>
            <p:ph type="sldNum" sz="quarter" idx="12"/>
          </p:nvPr>
        </p:nvSpPr>
        <p:spPr/>
        <p:txBody>
          <a:bodyPr/>
          <a:lstStyle/>
          <a:p>
            <a:fld id="{67E93A7D-EC85-4E60-B532-D0C91760A6BF}" type="slidenum">
              <a:rPr kumimoji="1" lang="ja-JP" altLang="en-US" smtClean="0"/>
              <a:t>5</a:t>
            </a:fld>
            <a:endParaRPr kumimoji="1" lang="ja-JP" altLang="en-US"/>
          </a:p>
        </p:txBody>
      </p:sp>
    </p:spTree>
    <p:extLst>
      <p:ext uri="{BB962C8B-B14F-4D97-AF65-F5344CB8AC3E}">
        <p14:creationId xmlns:p14="http://schemas.microsoft.com/office/powerpoint/2010/main" val="2711067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9F4F62-8D3F-43E3-B613-3ED5D406676A}"/>
              </a:ext>
            </a:extLst>
          </p:cNvPr>
          <p:cNvSpPr>
            <a:spLocks noGrp="1"/>
          </p:cNvSpPr>
          <p:nvPr>
            <p:ph type="title"/>
          </p:nvPr>
        </p:nvSpPr>
        <p:spPr/>
        <p:txBody>
          <a:bodyPr/>
          <a:lstStyle/>
          <a:p>
            <a:r>
              <a:rPr kumimoji="1" lang="en-US" altLang="ja-JP" dirty="0"/>
              <a:t>Hypotheses</a:t>
            </a:r>
            <a:endParaRPr kumimoji="1" lang="ja-JP" altLang="en-US" dirty="0"/>
          </a:p>
        </p:txBody>
      </p:sp>
      <p:sp>
        <p:nvSpPr>
          <p:cNvPr id="3" name="コンテンツ プレースホルダー 2">
            <a:extLst>
              <a:ext uri="{FF2B5EF4-FFF2-40B4-BE49-F238E27FC236}">
                <a16:creationId xmlns:a16="http://schemas.microsoft.com/office/drawing/2014/main" id="{3B8CE3D1-F19E-4B6B-8812-00901876B6F6}"/>
              </a:ext>
            </a:extLst>
          </p:cNvPr>
          <p:cNvSpPr>
            <a:spLocks noGrp="1"/>
          </p:cNvSpPr>
          <p:nvPr>
            <p:ph idx="1"/>
          </p:nvPr>
        </p:nvSpPr>
        <p:spPr/>
        <p:txBody>
          <a:bodyPr/>
          <a:lstStyle/>
          <a:p>
            <a:r>
              <a:rPr lang="en-US" altLang="ja-JP" dirty="0"/>
              <a:t>H1: The gender differences in the effect of marriage on four timings are larger in Japan than in the United States.</a:t>
            </a:r>
          </a:p>
          <a:p>
            <a:pPr lvl="1"/>
            <a:r>
              <a:rPr lang="en-US" altLang="ja-JP" dirty="0"/>
              <a:t>How to test?: Coefficients for marriage × gender are larger for Japan than for the United States.</a:t>
            </a:r>
          </a:p>
          <a:p>
            <a:r>
              <a:rPr lang="en-US" altLang="ja-JP" dirty="0"/>
              <a:t>H2: The gender differences in the effect of being a parent on four timings are larger in Japan than in the United States.</a:t>
            </a:r>
          </a:p>
          <a:p>
            <a:pPr lvl="1"/>
            <a:r>
              <a:rPr lang="en-US" altLang="ja-JP" dirty="0"/>
              <a:t>How to test?: Coefficients for parental status× gender are larger for Japan than for the United States.</a:t>
            </a:r>
            <a:endParaRPr kumimoji="1" lang="ja-JP" altLang="en-US" dirty="0"/>
          </a:p>
        </p:txBody>
      </p:sp>
      <p:sp>
        <p:nvSpPr>
          <p:cNvPr id="4" name="スライド番号プレースホルダー 3">
            <a:extLst>
              <a:ext uri="{FF2B5EF4-FFF2-40B4-BE49-F238E27FC236}">
                <a16:creationId xmlns:a16="http://schemas.microsoft.com/office/drawing/2014/main" id="{C634D04D-069A-4192-9DB5-671D75321CB7}"/>
              </a:ext>
            </a:extLst>
          </p:cNvPr>
          <p:cNvSpPr>
            <a:spLocks noGrp="1"/>
          </p:cNvSpPr>
          <p:nvPr>
            <p:ph type="sldNum" sz="quarter" idx="12"/>
          </p:nvPr>
        </p:nvSpPr>
        <p:spPr/>
        <p:txBody>
          <a:bodyPr/>
          <a:lstStyle/>
          <a:p>
            <a:fld id="{67E93A7D-EC85-4E60-B532-D0C91760A6BF}" type="slidenum">
              <a:rPr kumimoji="1" lang="ja-JP" altLang="en-US" smtClean="0"/>
              <a:t>6</a:t>
            </a:fld>
            <a:endParaRPr kumimoji="1" lang="ja-JP" altLang="en-US"/>
          </a:p>
        </p:txBody>
      </p:sp>
    </p:spTree>
    <p:extLst>
      <p:ext uri="{BB962C8B-B14F-4D97-AF65-F5344CB8AC3E}">
        <p14:creationId xmlns:p14="http://schemas.microsoft.com/office/powerpoint/2010/main" val="706186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3D4C12-09ED-46B0-9F4F-7972F341AF20}"/>
              </a:ext>
            </a:extLst>
          </p:cNvPr>
          <p:cNvSpPr>
            <a:spLocks noGrp="1"/>
          </p:cNvSpPr>
          <p:nvPr>
            <p:ph type="title"/>
          </p:nvPr>
        </p:nvSpPr>
        <p:spPr/>
        <p:txBody>
          <a:bodyPr/>
          <a:lstStyle/>
          <a:p>
            <a:r>
              <a:rPr kumimoji="1" lang="en-US" altLang="ja-JP" dirty="0"/>
              <a:t>Anonymized version of JTUS</a:t>
            </a:r>
            <a:endParaRPr kumimoji="1" lang="ja-JP" altLang="en-US" dirty="0"/>
          </a:p>
        </p:txBody>
      </p:sp>
      <p:sp>
        <p:nvSpPr>
          <p:cNvPr id="3" name="コンテンツ プレースホルダー 2">
            <a:extLst>
              <a:ext uri="{FF2B5EF4-FFF2-40B4-BE49-F238E27FC236}">
                <a16:creationId xmlns:a16="http://schemas.microsoft.com/office/drawing/2014/main" id="{7E3D9126-C2C9-4F03-B42B-0D21BC4ABB60}"/>
              </a:ext>
            </a:extLst>
          </p:cNvPr>
          <p:cNvSpPr>
            <a:spLocks noGrp="1"/>
          </p:cNvSpPr>
          <p:nvPr>
            <p:ph idx="1"/>
          </p:nvPr>
        </p:nvSpPr>
        <p:spPr/>
        <p:txBody>
          <a:bodyPr>
            <a:normAutofit fontScale="92500" lnSpcReduction="20000"/>
          </a:bodyPr>
          <a:lstStyle/>
          <a:p>
            <a:pPr>
              <a:lnSpc>
                <a:spcPct val="110000"/>
              </a:lnSpc>
            </a:pPr>
            <a:r>
              <a:rPr kumimoji="1" lang="en-US" altLang="ja-JP" dirty="0"/>
              <a:t>Questionnaire A Time use: 1991, 1996, 2001, 2006</a:t>
            </a:r>
          </a:p>
          <a:p>
            <a:pPr>
              <a:lnSpc>
                <a:spcPct val="110000"/>
              </a:lnSpc>
            </a:pPr>
            <a:r>
              <a:rPr lang="en-US" altLang="ja-JP" dirty="0"/>
              <a:t>Questionnaire A Behavior: 1991, 1996, 2001, 2006</a:t>
            </a:r>
          </a:p>
          <a:p>
            <a:pPr>
              <a:lnSpc>
                <a:spcPct val="110000"/>
              </a:lnSpc>
            </a:pPr>
            <a:r>
              <a:rPr kumimoji="1" lang="en-US" altLang="ja-JP" dirty="0"/>
              <a:t>Questionnaire B Time use: 2001, 2006</a:t>
            </a:r>
          </a:p>
          <a:p>
            <a:pPr>
              <a:lnSpc>
                <a:spcPct val="110000"/>
              </a:lnSpc>
            </a:pPr>
            <a:r>
              <a:rPr lang="en-US" altLang="ja-JP" dirty="0"/>
              <a:t>Older &amp; Recent datasets are not available</a:t>
            </a:r>
          </a:p>
          <a:p>
            <a:pPr lvl="1">
              <a:lnSpc>
                <a:spcPct val="110000"/>
              </a:lnSpc>
            </a:pPr>
            <a:r>
              <a:rPr kumimoji="1" lang="en-US" altLang="ja-JP" dirty="0"/>
              <a:t>1976, 1981, 1986, 20</a:t>
            </a:r>
            <a:r>
              <a:rPr lang="en-US" altLang="ja-JP" dirty="0"/>
              <a:t>11, 2016</a:t>
            </a:r>
          </a:p>
          <a:p>
            <a:pPr lvl="1">
              <a:lnSpc>
                <a:spcPct val="110000"/>
              </a:lnSpc>
            </a:pPr>
            <a:r>
              <a:rPr lang="en-US" altLang="ja-JP" dirty="0"/>
              <a:t>Those are available on on-site facilities</a:t>
            </a:r>
          </a:p>
          <a:p>
            <a:pPr>
              <a:lnSpc>
                <a:spcPct val="110000"/>
              </a:lnSpc>
            </a:pPr>
            <a:r>
              <a:rPr kumimoji="1" lang="en-US" altLang="ja-JP" dirty="0"/>
              <a:t>Datasets are provided in csv format.</a:t>
            </a:r>
          </a:p>
          <a:p>
            <a:pPr>
              <a:lnSpc>
                <a:spcPct val="110000"/>
              </a:lnSpc>
            </a:pPr>
            <a:r>
              <a:rPr lang="en-US" altLang="ja-JP" dirty="0"/>
              <a:t>Researcher can use datasets in approved places.</a:t>
            </a:r>
          </a:p>
          <a:p>
            <a:pPr>
              <a:lnSpc>
                <a:spcPct val="110000"/>
              </a:lnSpc>
            </a:pPr>
            <a:r>
              <a:rPr kumimoji="1" lang="en-US" altLang="ja-JP" dirty="0"/>
              <a:t>Some </a:t>
            </a:r>
            <a:r>
              <a:rPr lang="en-US" altLang="ja-JP" dirty="0"/>
              <a:t>procedures are taken to achieve anonymity.</a:t>
            </a:r>
            <a:endParaRPr kumimoji="1" lang="ja-JP" altLang="en-US" dirty="0"/>
          </a:p>
        </p:txBody>
      </p:sp>
      <p:sp>
        <p:nvSpPr>
          <p:cNvPr id="4" name="スライド番号プレースホルダー 3">
            <a:extLst>
              <a:ext uri="{FF2B5EF4-FFF2-40B4-BE49-F238E27FC236}">
                <a16:creationId xmlns:a16="http://schemas.microsoft.com/office/drawing/2014/main" id="{8C3E59F5-6B8E-4824-9BF4-868C559916DE}"/>
              </a:ext>
            </a:extLst>
          </p:cNvPr>
          <p:cNvSpPr>
            <a:spLocks noGrp="1"/>
          </p:cNvSpPr>
          <p:nvPr>
            <p:ph type="sldNum" sz="quarter" idx="12"/>
          </p:nvPr>
        </p:nvSpPr>
        <p:spPr/>
        <p:txBody>
          <a:bodyPr/>
          <a:lstStyle/>
          <a:p>
            <a:fld id="{67E93A7D-EC85-4E60-B532-D0C91760A6BF}" type="slidenum">
              <a:rPr kumimoji="1" lang="ja-JP" altLang="en-US" smtClean="0"/>
              <a:t>7</a:t>
            </a:fld>
            <a:endParaRPr kumimoji="1" lang="ja-JP" altLang="en-US"/>
          </a:p>
        </p:txBody>
      </p:sp>
    </p:spTree>
    <p:extLst>
      <p:ext uri="{BB962C8B-B14F-4D97-AF65-F5344CB8AC3E}">
        <p14:creationId xmlns:p14="http://schemas.microsoft.com/office/powerpoint/2010/main" val="1566979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F79699-3AED-48F0-8624-A7E7462C0A36}"/>
              </a:ext>
            </a:extLst>
          </p:cNvPr>
          <p:cNvSpPr>
            <a:spLocks noGrp="1"/>
          </p:cNvSpPr>
          <p:nvPr>
            <p:ph type="title"/>
          </p:nvPr>
        </p:nvSpPr>
        <p:spPr/>
        <p:txBody>
          <a:bodyPr/>
          <a:lstStyle/>
          <a:p>
            <a:r>
              <a:rPr kumimoji="1" lang="en-US" altLang="ja-JP" dirty="0"/>
              <a:t>What is anonymization of JTUS?</a:t>
            </a:r>
            <a:endParaRPr kumimoji="1" lang="ja-JP" altLang="en-US" dirty="0"/>
          </a:p>
        </p:txBody>
      </p:sp>
      <p:sp>
        <p:nvSpPr>
          <p:cNvPr id="3" name="コンテンツ プレースホルダー 2">
            <a:extLst>
              <a:ext uri="{FF2B5EF4-FFF2-40B4-BE49-F238E27FC236}">
                <a16:creationId xmlns:a16="http://schemas.microsoft.com/office/drawing/2014/main" id="{D59521CD-F2E0-424F-A9F8-96C267E481A1}"/>
              </a:ext>
            </a:extLst>
          </p:cNvPr>
          <p:cNvSpPr>
            <a:spLocks noGrp="1"/>
          </p:cNvSpPr>
          <p:nvPr>
            <p:ph idx="1"/>
          </p:nvPr>
        </p:nvSpPr>
        <p:spPr/>
        <p:txBody>
          <a:bodyPr>
            <a:normAutofit/>
          </a:bodyPr>
          <a:lstStyle/>
          <a:p>
            <a:r>
              <a:rPr lang="en-US" altLang="ja-JP" dirty="0"/>
              <a:t>Resampling</a:t>
            </a:r>
          </a:p>
          <a:p>
            <a:pPr lvl="1"/>
            <a:r>
              <a:rPr lang="en-US" altLang="ja-JP" dirty="0"/>
              <a:t>80% of the original sample is resampled</a:t>
            </a:r>
          </a:p>
          <a:p>
            <a:r>
              <a:rPr lang="en-US" altLang="ja-JP" dirty="0"/>
              <a:t>Making identification of respondents difficult</a:t>
            </a:r>
          </a:p>
          <a:p>
            <a:pPr lvl="1"/>
            <a:r>
              <a:rPr lang="en-US" altLang="ja-JP" dirty="0"/>
              <a:t>Some identification variables are deleted</a:t>
            </a:r>
          </a:p>
          <a:p>
            <a:pPr lvl="1"/>
            <a:r>
              <a:rPr lang="en-US" altLang="ja-JP" dirty="0"/>
              <a:t>Observations are reordered</a:t>
            </a:r>
          </a:p>
          <a:p>
            <a:r>
              <a:rPr lang="en-US" altLang="ja-JP" dirty="0"/>
              <a:t>Observations with abnormal values are deleted</a:t>
            </a:r>
          </a:p>
          <a:p>
            <a:pPr lvl="1"/>
            <a:r>
              <a:rPr lang="en-US" altLang="ja-JP" dirty="0"/>
              <a:t>E.g., households with over 8 people</a:t>
            </a:r>
          </a:p>
          <a:p>
            <a:r>
              <a:rPr lang="en-US" altLang="ja-JP" dirty="0"/>
              <a:t>Some variables are Top- and bottom-coded &amp; recoded</a:t>
            </a:r>
          </a:p>
          <a:p>
            <a:pPr lvl="1"/>
            <a:r>
              <a:rPr lang="en-US" altLang="ja-JP" dirty="0"/>
              <a:t>Age: over 85 years old, age 10-14 years old etc.</a:t>
            </a:r>
            <a:endParaRPr kumimoji="1" lang="ja-JP" altLang="en-US" dirty="0"/>
          </a:p>
        </p:txBody>
      </p:sp>
      <p:sp>
        <p:nvSpPr>
          <p:cNvPr id="4" name="スライド番号プレースホルダー 3">
            <a:extLst>
              <a:ext uri="{FF2B5EF4-FFF2-40B4-BE49-F238E27FC236}">
                <a16:creationId xmlns:a16="http://schemas.microsoft.com/office/drawing/2014/main" id="{0F049208-D4D2-42DF-A247-541DDC66C164}"/>
              </a:ext>
            </a:extLst>
          </p:cNvPr>
          <p:cNvSpPr>
            <a:spLocks noGrp="1"/>
          </p:cNvSpPr>
          <p:nvPr>
            <p:ph type="sldNum" sz="quarter" idx="12"/>
          </p:nvPr>
        </p:nvSpPr>
        <p:spPr/>
        <p:txBody>
          <a:bodyPr/>
          <a:lstStyle/>
          <a:p>
            <a:fld id="{67E93A7D-EC85-4E60-B532-D0C91760A6BF}" type="slidenum">
              <a:rPr kumimoji="1" lang="ja-JP" altLang="en-US" smtClean="0"/>
              <a:t>8</a:t>
            </a:fld>
            <a:endParaRPr kumimoji="1" lang="ja-JP" altLang="en-US"/>
          </a:p>
        </p:txBody>
      </p:sp>
    </p:spTree>
    <p:extLst>
      <p:ext uri="{BB962C8B-B14F-4D97-AF65-F5344CB8AC3E}">
        <p14:creationId xmlns:p14="http://schemas.microsoft.com/office/powerpoint/2010/main" val="1024670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FA6556-5FDF-41BC-9726-CA3B8D7AA32D}"/>
              </a:ext>
            </a:extLst>
          </p:cNvPr>
          <p:cNvSpPr>
            <a:spLocks noGrp="1"/>
          </p:cNvSpPr>
          <p:nvPr>
            <p:ph type="title"/>
          </p:nvPr>
        </p:nvSpPr>
        <p:spPr/>
        <p:txBody>
          <a:bodyPr/>
          <a:lstStyle/>
          <a:p>
            <a:r>
              <a:rPr kumimoji="1" lang="en-US" altLang="ja-JP" dirty="0"/>
              <a:t>Pros and Cons for Anonymized JTUS</a:t>
            </a:r>
            <a:endParaRPr kumimoji="1" lang="ja-JP" altLang="en-US" dirty="0"/>
          </a:p>
        </p:txBody>
      </p:sp>
      <p:sp>
        <p:nvSpPr>
          <p:cNvPr id="3" name="コンテンツ プレースホルダー 2">
            <a:extLst>
              <a:ext uri="{FF2B5EF4-FFF2-40B4-BE49-F238E27FC236}">
                <a16:creationId xmlns:a16="http://schemas.microsoft.com/office/drawing/2014/main" id="{1C926DBE-59F2-4F5C-9778-312B46CC40C2}"/>
              </a:ext>
            </a:extLst>
          </p:cNvPr>
          <p:cNvSpPr>
            <a:spLocks noGrp="1"/>
          </p:cNvSpPr>
          <p:nvPr>
            <p:ph idx="1"/>
          </p:nvPr>
        </p:nvSpPr>
        <p:spPr/>
        <p:txBody>
          <a:bodyPr/>
          <a:lstStyle/>
          <a:p>
            <a:r>
              <a:rPr kumimoji="1" lang="en-US" altLang="ja-JP" dirty="0"/>
              <a:t>Pros</a:t>
            </a:r>
          </a:p>
          <a:p>
            <a:pPr lvl="1"/>
            <a:r>
              <a:rPr lang="en-US" altLang="ja-JP" dirty="0"/>
              <a:t>Researcher can use it any time</a:t>
            </a:r>
          </a:p>
          <a:p>
            <a:pPr lvl="1"/>
            <a:r>
              <a:rPr kumimoji="1" lang="en-US" altLang="ja-JP" dirty="0"/>
              <a:t>They do not have to wait for the results approval process</a:t>
            </a:r>
          </a:p>
          <a:p>
            <a:r>
              <a:rPr lang="en-US" altLang="ja-JP" dirty="0"/>
              <a:t>Cons</a:t>
            </a:r>
          </a:p>
          <a:p>
            <a:pPr lvl="1"/>
            <a:r>
              <a:rPr kumimoji="1" lang="en-US" altLang="ja-JP" dirty="0"/>
              <a:t>Anonymized JTUS is not the same as original data.</a:t>
            </a:r>
          </a:p>
          <a:p>
            <a:pPr lvl="1"/>
            <a:r>
              <a:rPr lang="en-US" altLang="ja-JP" dirty="0"/>
              <a:t>Older and recent datasets are not available.</a:t>
            </a:r>
          </a:p>
          <a:p>
            <a:pPr lvl="1"/>
            <a:r>
              <a:rPr kumimoji="1" lang="en-US" altLang="ja-JP" dirty="0"/>
              <a:t>Some variables are not provided.</a:t>
            </a:r>
          </a:p>
          <a:p>
            <a:pPr lvl="1"/>
            <a:r>
              <a:rPr lang="en-US" altLang="ja-JP" dirty="0"/>
              <a:t>Categories of some variables are coarse not fine (Especially age).</a:t>
            </a:r>
            <a:endParaRPr kumimoji="1" lang="en-US" altLang="ja-JP" dirty="0"/>
          </a:p>
        </p:txBody>
      </p:sp>
      <p:sp>
        <p:nvSpPr>
          <p:cNvPr id="4" name="スライド番号プレースホルダー 3">
            <a:extLst>
              <a:ext uri="{FF2B5EF4-FFF2-40B4-BE49-F238E27FC236}">
                <a16:creationId xmlns:a16="http://schemas.microsoft.com/office/drawing/2014/main" id="{607BB6EE-5401-453A-A311-690B4B0E72E2}"/>
              </a:ext>
            </a:extLst>
          </p:cNvPr>
          <p:cNvSpPr>
            <a:spLocks noGrp="1"/>
          </p:cNvSpPr>
          <p:nvPr>
            <p:ph type="sldNum" sz="quarter" idx="12"/>
          </p:nvPr>
        </p:nvSpPr>
        <p:spPr/>
        <p:txBody>
          <a:bodyPr/>
          <a:lstStyle/>
          <a:p>
            <a:fld id="{67E93A7D-EC85-4E60-B532-D0C91760A6BF}" type="slidenum">
              <a:rPr kumimoji="1" lang="ja-JP" altLang="en-US" smtClean="0"/>
              <a:t>9</a:t>
            </a:fld>
            <a:endParaRPr kumimoji="1" lang="ja-JP" altLang="en-US"/>
          </a:p>
        </p:txBody>
      </p:sp>
    </p:spTree>
    <p:extLst>
      <p:ext uri="{BB962C8B-B14F-4D97-AF65-F5344CB8AC3E}">
        <p14:creationId xmlns:p14="http://schemas.microsoft.com/office/powerpoint/2010/main" val="218362045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2621</TotalTime>
  <Words>2604</Words>
  <Application>Microsoft Office PowerPoint</Application>
  <PresentationFormat>ワイド画面</PresentationFormat>
  <Paragraphs>454</Paragraphs>
  <Slides>30</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30</vt:i4>
      </vt:variant>
    </vt:vector>
  </HeadingPairs>
  <TitlesOfParts>
    <vt:vector size="35" baseType="lpstr">
      <vt:lpstr>游ゴシック</vt:lpstr>
      <vt:lpstr>游ゴシック Light</vt:lpstr>
      <vt:lpstr>Arial</vt:lpstr>
      <vt:lpstr>Cambria Math</vt:lpstr>
      <vt:lpstr>Office テーマ</vt:lpstr>
      <vt:lpstr>How marriage and having children affect the timings of waking up, leaving for work, returning home from work, and going to bed: Comparison of Japan and the United States</vt:lpstr>
      <vt:lpstr>Gender inequality in time use</vt:lpstr>
      <vt:lpstr>Why those four timings?</vt:lpstr>
      <vt:lpstr>Effects of marriage and being a parent on men’s and women’s timings</vt:lpstr>
      <vt:lpstr>Societal difference in the effects of marriage and a being parent on the timings</vt:lpstr>
      <vt:lpstr>Hypotheses</vt:lpstr>
      <vt:lpstr>Anonymized version of JTUS</vt:lpstr>
      <vt:lpstr>What is anonymization of JTUS?</vt:lpstr>
      <vt:lpstr>Pros and Cons for Anonymized JTUS</vt:lpstr>
      <vt:lpstr>Data and variables</vt:lpstr>
      <vt:lpstr>Control variables</vt:lpstr>
      <vt:lpstr>Definition of waking up by SBJ</vt:lpstr>
      <vt:lpstr>Definition of leaving for work by SBJ</vt:lpstr>
      <vt:lpstr>Definition of returning home from work</vt:lpstr>
      <vt:lpstr>Definition of going to bed</vt:lpstr>
      <vt:lpstr>Calculation of timings from time use data</vt:lpstr>
      <vt:lpstr>Methods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Tests of Hypotheses</vt:lpstr>
      <vt:lpstr>Is there yearly trend in ATUS ? (17 significant in 300 = 4 variables by 5 category by 15 years)</vt:lpstr>
      <vt:lpstr>Discussion and Conclusions</vt:lpstr>
      <vt:lpstr>Discussion and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marriage and having children affect the timings of waking up, leaving for work, returning home from work, or going to bed: Comparison of Japan and the United States</dc:title>
  <dc:creator>Minoru Yagishita</dc:creator>
  <cp:lastModifiedBy>Minoru Yagishita</cp:lastModifiedBy>
  <cp:revision>334</cp:revision>
  <cp:lastPrinted>2020-01-07T10:22:11Z</cp:lastPrinted>
  <dcterms:created xsi:type="dcterms:W3CDTF">2019-12-30T12:49:33Z</dcterms:created>
  <dcterms:modified xsi:type="dcterms:W3CDTF">2020-01-09T10:01:58Z</dcterms:modified>
</cp:coreProperties>
</file>