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
      <p:font typeface="Roboto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5.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Mon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745932fb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745932fb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745932fb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745932fb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e74f5d85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e74f5d85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74f5d85d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74f5d85d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74f5d85d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74f5d85d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e74f5d85d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e74f5d85d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e74f5d85d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e74f5d85d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3ee091330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73ee091330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3ee091330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73ee091330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e745932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e745932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3ee091330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3ee091330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3ee091330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3ee091330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73ee091330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73ee091330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3ee091330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73ee091330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3ee091330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73ee091330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3ee091330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73ee091330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73ee091330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73ee091330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73ee091330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73ee091330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3ee091330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73ee091330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73ee091330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73ee091330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3ee091330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3ee091330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73ee091330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73ee091330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3ee091330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3ee091330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745932fb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745932f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3ee091330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3ee091330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3ee091330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3ee091330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3ee091330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3ee091330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651750" y="2290775"/>
            <a:ext cx="78405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FFFFFF"/>
                </a:solidFill>
                <a:latin typeface="Nunito"/>
                <a:ea typeface="Nunito"/>
                <a:cs typeface="Nunito"/>
                <a:sym typeface="Nunito"/>
              </a:rPr>
              <a:t>YOUTUBE TRANSCRIPT SUMMARIZER</a:t>
            </a:r>
            <a:endParaRPr b="1" sz="29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nvSpPr>
        <p:spPr>
          <a:xfrm>
            <a:off x="1285200" y="443400"/>
            <a:ext cx="3976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Explaination</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338" name="Google Shape;338;p22"/>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39" name="Google Shape;339;p22"/>
          <p:cNvSpPr txBox="1"/>
          <p:nvPr/>
        </p:nvSpPr>
        <p:spPr>
          <a:xfrm>
            <a:off x="1285200" y="1186800"/>
            <a:ext cx="69762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Nunito"/>
                <a:ea typeface="Nunito"/>
                <a:cs typeface="Nunito"/>
                <a:sym typeface="Nunito"/>
              </a:rPr>
              <a:t>Input YouTube Video Link:</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The user inputs the URL of the YouTube video they want to process.</a:t>
            </a:r>
            <a:br>
              <a:rPr lang="en" sz="1700">
                <a:solidFill>
                  <a:schemeClr val="lt1"/>
                </a:solidFill>
                <a:latin typeface="Nunito"/>
                <a:ea typeface="Nunito"/>
                <a:cs typeface="Nunito"/>
                <a:sym typeface="Nunito"/>
              </a:rPr>
            </a:br>
            <a:endParaRPr sz="1700">
              <a:solidFill>
                <a:schemeClr val="lt1"/>
              </a:solidFill>
              <a:latin typeface="Nunito"/>
              <a:ea typeface="Nunito"/>
              <a:cs typeface="Nunito"/>
              <a:sym typeface="Nunito"/>
            </a:endParaRPr>
          </a:p>
          <a:p>
            <a:pPr indent="0" lvl="0" marL="0" rtl="0" algn="l">
              <a:spcBef>
                <a:spcPts val="0"/>
              </a:spcBef>
              <a:spcAft>
                <a:spcPts val="0"/>
              </a:spcAft>
              <a:buNone/>
            </a:pPr>
            <a:r>
              <a:rPr b="1" lang="en" sz="1700">
                <a:solidFill>
                  <a:schemeClr val="lt1"/>
                </a:solidFill>
                <a:latin typeface="Nunito"/>
                <a:ea typeface="Nunito"/>
                <a:cs typeface="Nunito"/>
                <a:sym typeface="Nunito"/>
              </a:rPr>
              <a:t>Extract Transcript:</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The system extracts the transcript of the YouTube video using an API like YouTubeTranscriptApi. This transcript is the text spoken in the video.</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nvSpPr>
        <p:spPr>
          <a:xfrm>
            <a:off x="206125" y="351075"/>
            <a:ext cx="8799900" cy="4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Nunito"/>
                <a:ea typeface="Nunito"/>
                <a:cs typeface="Nunito"/>
                <a:sym typeface="Nunito"/>
              </a:rPr>
              <a:t>Generate Summary:</a:t>
            </a:r>
            <a:endParaRPr b="1" sz="1600">
              <a:solidFill>
                <a:schemeClr val="lt1"/>
              </a:solidFill>
              <a:latin typeface="Nunito"/>
              <a:ea typeface="Nunito"/>
              <a:cs typeface="Nunito"/>
              <a:sym typeface="Nunito"/>
            </a:endParaRPr>
          </a:p>
          <a:p>
            <a:pPr indent="0" lvl="0" marL="0" rtl="0" algn="l">
              <a:spcBef>
                <a:spcPts val="0"/>
              </a:spcBef>
              <a:spcAft>
                <a:spcPts val="0"/>
              </a:spcAft>
              <a:buNone/>
            </a:pPr>
            <a:r>
              <a:rPr lang="en" sz="1600">
                <a:solidFill>
                  <a:schemeClr val="lt1"/>
                </a:solidFill>
                <a:latin typeface="Nunito"/>
                <a:ea typeface="Nunito"/>
                <a:cs typeface="Nunito"/>
                <a:sym typeface="Nunito"/>
              </a:rPr>
              <a:t>The extracted transcript is fed into a generative AI model (like Google's Gemini model) which processes the transcript and generates a summarized version of the video content.</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b="1" lang="en" sz="1700">
                <a:solidFill>
                  <a:schemeClr val="lt1"/>
                </a:solidFill>
                <a:latin typeface="Nunito"/>
                <a:ea typeface="Nunito"/>
                <a:cs typeface="Nunito"/>
                <a:sym typeface="Nunito"/>
              </a:rPr>
              <a:t>Display Summary:</a:t>
            </a:r>
            <a:endParaRPr b="1" sz="1700">
              <a:solidFill>
                <a:schemeClr val="lt1"/>
              </a:solidFill>
              <a:latin typeface="Nunito"/>
              <a:ea typeface="Nunito"/>
              <a:cs typeface="Nunito"/>
              <a:sym typeface="Nunito"/>
            </a:endParaRPr>
          </a:p>
          <a:p>
            <a:pPr indent="0" lvl="0" marL="0" rtl="0" algn="l">
              <a:spcBef>
                <a:spcPts val="0"/>
              </a:spcBef>
              <a:spcAft>
                <a:spcPts val="0"/>
              </a:spcAft>
              <a:buNone/>
            </a:pPr>
            <a:r>
              <a:rPr lang="en" sz="1600">
                <a:solidFill>
                  <a:schemeClr val="lt1"/>
                </a:solidFill>
                <a:latin typeface="Nunito"/>
                <a:ea typeface="Nunito"/>
                <a:cs typeface="Nunito"/>
                <a:sym typeface="Nunito"/>
              </a:rPr>
              <a:t>The generated summary is displayed to the user on the interface. At this point, the user can review the summary.</a:t>
            </a:r>
            <a:br>
              <a:rPr lang="en" sz="1700">
                <a:solidFill>
                  <a:schemeClr val="lt1"/>
                </a:solidFill>
                <a:latin typeface="Nunito"/>
                <a:ea typeface="Nunito"/>
                <a:cs typeface="Nunito"/>
                <a:sym typeface="Nunito"/>
              </a:rPr>
            </a:br>
            <a:endParaRPr sz="1700">
              <a:solidFill>
                <a:schemeClr val="lt1"/>
              </a:solidFill>
              <a:latin typeface="Nunito"/>
              <a:ea typeface="Nunito"/>
              <a:cs typeface="Nunito"/>
              <a:sym typeface="Nunito"/>
            </a:endParaRPr>
          </a:p>
          <a:p>
            <a:pPr indent="0" lvl="0" marL="0" rtl="0" algn="l">
              <a:spcBef>
                <a:spcPts val="0"/>
              </a:spcBef>
              <a:spcAft>
                <a:spcPts val="0"/>
              </a:spcAft>
              <a:buNone/>
            </a:pPr>
            <a:r>
              <a:rPr b="1" lang="en" sz="1700">
                <a:solidFill>
                  <a:schemeClr val="lt1"/>
                </a:solidFill>
                <a:latin typeface="Nunito"/>
                <a:ea typeface="Nunito"/>
                <a:cs typeface="Nunito"/>
                <a:sym typeface="Nunito"/>
              </a:rPr>
              <a:t>Translate (Optional):</a:t>
            </a:r>
            <a:endParaRPr b="1"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I</a:t>
            </a:r>
            <a:r>
              <a:rPr lang="en" sz="1600">
                <a:solidFill>
                  <a:schemeClr val="lt1"/>
                </a:solidFill>
                <a:latin typeface="Nunito"/>
                <a:ea typeface="Nunito"/>
                <a:cs typeface="Nunito"/>
                <a:sym typeface="Nunito"/>
              </a:rPr>
              <a:t>f the user wants the summary in a different language, they can choose to translate the summary using a translation service (like Google Translate). This step is optional.</a:t>
            </a:r>
            <a:br>
              <a:rPr lang="en" sz="1600">
                <a:solidFill>
                  <a:schemeClr val="lt1"/>
                </a:solidFill>
                <a:latin typeface="Nunito"/>
                <a:ea typeface="Nunito"/>
                <a:cs typeface="Nunito"/>
                <a:sym typeface="Nunito"/>
              </a:rPr>
            </a:br>
            <a:endParaRPr sz="1600">
              <a:solidFill>
                <a:schemeClr val="lt1"/>
              </a:solidFill>
              <a:latin typeface="Nunito"/>
              <a:ea typeface="Nunito"/>
              <a:cs typeface="Nunito"/>
              <a:sym typeface="Nunito"/>
            </a:endParaRPr>
          </a:p>
          <a:p>
            <a:pPr indent="0" lvl="0" marL="0" rtl="0" algn="l">
              <a:spcBef>
                <a:spcPts val="0"/>
              </a:spcBef>
              <a:spcAft>
                <a:spcPts val="0"/>
              </a:spcAft>
              <a:buNone/>
            </a:pPr>
            <a:r>
              <a:rPr b="1" lang="en" sz="1700">
                <a:solidFill>
                  <a:schemeClr val="lt1"/>
                </a:solidFill>
                <a:latin typeface="Nunito"/>
                <a:ea typeface="Nunito"/>
                <a:cs typeface="Nunito"/>
                <a:sym typeface="Nunito"/>
              </a:rPr>
              <a:t>Download Summary:</a:t>
            </a:r>
            <a:endParaRPr b="1" sz="1700">
              <a:solidFill>
                <a:schemeClr val="lt1"/>
              </a:solidFill>
              <a:latin typeface="Nunito"/>
              <a:ea typeface="Nunito"/>
              <a:cs typeface="Nunito"/>
              <a:sym typeface="Nunito"/>
            </a:endParaRPr>
          </a:p>
          <a:p>
            <a:pPr indent="0" lvl="0" marL="0" rtl="0" algn="l">
              <a:spcBef>
                <a:spcPts val="0"/>
              </a:spcBef>
              <a:spcAft>
                <a:spcPts val="0"/>
              </a:spcAft>
              <a:buNone/>
            </a:pPr>
            <a:r>
              <a:rPr lang="en" sz="1600">
                <a:solidFill>
                  <a:schemeClr val="lt1"/>
                </a:solidFill>
                <a:latin typeface="Nunito"/>
                <a:ea typeface="Nunito"/>
                <a:cs typeface="Nunito"/>
                <a:sym typeface="Nunito"/>
              </a:rPr>
              <a:t>The user can download the generated summary. If the translation step was performed, the translated summary can also be downloaded.</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nvSpPr>
        <p:spPr>
          <a:xfrm>
            <a:off x="206125" y="351075"/>
            <a:ext cx="8799900" cy="4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Nunito"/>
                <a:ea typeface="Nunito"/>
                <a:cs typeface="Nunito"/>
                <a:sym typeface="Nunito"/>
              </a:rPr>
              <a:t>Algoithm:</a:t>
            </a:r>
            <a:br>
              <a:rPr b="1" lang="en" sz="1700">
                <a:solidFill>
                  <a:schemeClr val="lt1"/>
                </a:solidFill>
                <a:latin typeface="Nunito"/>
                <a:ea typeface="Nunito"/>
                <a:cs typeface="Nunito"/>
                <a:sym typeface="Nunito"/>
              </a:rPr>
            </a:br>
            <a:br>
              <a:rPr b="1" lang="en" sz="1700">
                <a:solidFill>
                  <a:schemeClr val="lt1"/>
                </a:solidFill>
                <a:latin typeface="Nunito"/>
                <a:ea typeface="Nunito"/>
                <a:cs typeface="Nunito"/>
                <a:sym typeface="Nunito"/>
              </a:rPr>
            </a:br>
            <a:r>
              <a:rPr b="1" lang="en" sz="1700">
                <a:solidFill>
                  <a:schemeClr val="lt1"/>
                </a:solidFill>
                <a:latin typeface="Nunito"/>
                <a:ea typeface="Nunito"/>
                <a:cs typeface="Nunito"/>
                <a:sym typeface="Nunito"/>
              </a:rPr>
              <a:t>1. Initialize: </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 Import necessary libraries: streamlit, dotenv, googletrans, youtube_transcript_api, os, google.generativeai. </a:t>
            </a:r>
            <a:endParaRPr sz="15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 Load environment variables using dotenv (load_dotenv). </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sz="1500">
              <a:solidFill>
                <a:schemeClr val="lt1"/>
              </a:solidFill>
              <a:latin typeface="Nunito"/>
              <a:ea typeface="Nunito"/>
              <a:cs typeface="Nunito"/>
              <a:sym typeface="Nunito"/>
            </a:endParaRPr>
          </a:p>
          <a:p>
            <a:pPr indent="0" lvl="0" marL="0" rtl="0" algn="l">
              <a:spcBef>
                <a:spcPts val="0"/>
              </a:spcBef>
              <a:spcAft>
                <a:spcPts val="0"/>
              </a:spcAft>
              <a:buNone/>
            </a:pPr>
            <a:r>
              <a:rPr b="1" lang="en" sz="1700">
                <a:solidFill>
                  <a:schemeClr val="lt1"/>
                </a:solidFill>
                <a:latin typeface="Nunito"/>
                <a:ea typeface="Nunito"/>
                <a:cs typeface="Nunito"/>
                <a:sym typeface="Nunito"/>
              </a:rPr>
              <a:t>2. Define constants and variables:</a:t>
            </a:r>
            <a:r>
              <a:rPr lang="en" sz="1700">
                <a:solidFill>
                  <a:schemeClr val="lt1"/>
                </a:solidFill>
                <a:latin typeface="Nunito"/>
                <a:ea typeface="Nunito"/>
                <a:cs typeface="Nunito"/>
                <a:sym typeface="Nunito"/>
              </a:rPr>
              <a: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 Define prompt for Gemini Pro model. </a:t>
            </a:r>
            <a:endParaRPr sz="15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 Define languages array for language dropdown. </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sz="1500">
              <a:solidFill>
                <a:schemeClr val="lt1"/>
              </a:solidFill>
              <a:latin typeface="Nunito"/>
              <a:ea typeface="Nunito"/>
              <a:cs typeface="Nunito"/>
              <a:sym typeface="Nunito"/>
            </a:endParaRPr>
          </a:p>
          <a:p>
            <a:pPr indent="0" lvl="0" marL="0" rtl="0" algn="l">
              <a:spcBef>
                <a:spcPts val="0"/>
              </a:spcBef>
              <a:spcAft>
                <a:spcPts val="0"/>
              </a:spcAft>
              <a:buNone/>
            </a:pPr>
            <a:r>
              <a:rPr b="1" lang="en" sz="1700">
                <a:solidFill>
                  <a:schemeClr val="lt1"/>
                </a:solidFill>
                <a:latin typeface="Nunito"/>
                <a:ea typeface="Nunito"/>
                <a:cs typeface="Nunito"/>
                <a:sym typeface="Nunito"/>
              </a:rPr>
              <a:t>3. Define functions: </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function extract_transcript_details(youtube_video_url): </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sz="15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try: extract video_id from youtube_video_url fetch transcript using YouTubeTranscriptApi based on video_id concatenate all transcript text into a single string return transcript </a:t>
            </a:r>
            <a:endParaRPr sz="1500">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nvSpPr>
        <p:spPr>
          <a:xfrm>
            <a:off x="206125" y="351075"/>
            <a:ext cx="8799900" cy="4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Nunito"/>
                <a:ea typeface="Nunito"/>
                <a:cs typeface="Nunito"/>
                <a:sym typeface="Nunito"/>
              </a:rPr>
              <a:t>   </a:t>
            </a:r>
            <a:r>
              <a:rPr lang="en" sz="1700">
                <a:solidFill>
                  <a:schemeClr val="lt1"/>
                </a:solidFill>
                <a:latin typeface="Nunito"/>
                <a:ea typeface="Nunito"/>
                <a:cs typeface="Nunito"/>
                <a:sym typeface="Nunito"/>
              </a:rPr>
              <a:t>except Exception as e:  raise e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function generate_gemini_content(transcript_text, prompt):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initialize GenerativeModel with "gemini-pro"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generate content by providing prompt + transcript_text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return generated content text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function translate_text(text, target_language):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initialize Translator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translate text to target_language using Translator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return translated text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b="1" sz="17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nvSpPr>
        <p:spPr>
          <a:xfrm>
            <a:off x="206125" y="351075"/>
            <a:ext cx="8799900" cy="4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Nunito"/>
                <a:ea typeface="Nunito"/>
                <a:cs typeface="Nunito"/>
                <a:sym typeface="Nunito"/>
              </a:rPr>
              <a:t>4. Create Streamlit web application: </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b="1"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function main():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display title using st.title()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prompt user to enter YouTube video link using st.text_input()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if video link is provided: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extract video_id from video link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display video thumbnail using st.image()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display language dropdown using st.selectbox() to select target language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if st.button("Get summary") is clicked: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extract transcript_text using extract_transcript_details(youtube_video_url)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nvSpPr>
        <p:spPr>
          <a:xfrm>
            <a:off x="206125" y="351075"/>
            <a:ext cx="8799900" cy="4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if transcript_text is not empty: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generate summary using generate_gemini_content(transcript_text, prompt)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if selected_language is not 'English':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translate summary to selected_language using translate_text(summary, selected_language)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display translated summary using st.write() or st.markdown() else: display original summary using st.write() or st.markdown()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provide download button using st.download_button() to download summary as "summary.txt"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Run main function to start the Streamlit application.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b="1" sz="1700">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nvSpPr>
        <p:spPr>
          <a:xfrm>
            <a:off x="206125" y="351075"/>
            <a:ext cx="8799900" cy="4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Nunito"/>
                <a:ea typeface="Nunito"/>
                <a:cs typeface="Nunito"/>
                <a:sym typeface="Nunito"/>
              </a:rPr>
              <a:t>5. Handle exceptions: </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 Use try-except blocks in extract_transcript_details function to catch and raise exceptions.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b="1" lang="en" sz="1700">
                <a:solidFill>
                  <a:schemeClr val="lt1"/>
                </a:solidFill>
                <a:latin typeface="Nunito"/>
                <a:ea typeface="Nunito"/>
                <a:cs typeface="Nunito"/>
                <a:sym typeface="Nunito"/>
              </a:rPr>
              <a:t>6. Run the Streamlit web application: </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rPr lang="en" sz="1700">
                <a:solidFill>
                  <a:schemeClr val="lt1"/>
                </a:solidFill>
                <a:latin typeface="Nunito"/>
                <a:ea typeface="Nunito"/>
                <a:cs typeface="Nunito"/>
                <a:sym typeface="Nunito"/>
              </a:rPr>
              <a:t>- Execute the main() function to run the Streamlit application.</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b="1"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nvSpPr>
        <p:spPr>
          <a:xfrm>
            <a:off x="1285200" y="443400"/>
            <a:ext cx="53943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Technologies and Libraries used</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375" name="Google Shape;375;p29"/>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76" name="Google Shape;376;p29"/>
          <p:cNvSpPr txBox="1"/>
          <p:nvPr/>
        </p:nvSpPr>
        <p:spPr>
          <a:xfrm>
            <a:off x="1285200" y="1186800"/>
            <a:ext cx="69762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Python</a:t>
            </a:r>
            <a:r>
              <a:rPr lang="en" sz="1600">
                <a:solidFill>
                  <a:schemeClr val="lt1"/>
                </a:solidFill>
              </a:rPr>
              <a:t>: The primary programming language used for the entire application.</a:t>
            </a:r>
            <a:endParaRPr b="1" sz="1900">
              <a:solidFill>
                <a:schemeClr val="lt1"/>
              </a:solidFill>
            </a:endParaRPr>
          </a:p>
          <a:p>
            <a:pPr indent="0" lvl="0" marL="0" rtl="0" algn="l">
              <a:spcBef>
                <a:spcPts val="0"/>
              </a:spcBef>
              <a:spcAft>
                <a:spcPts val="0"/>
              </a:spcAft>
              <a:buNone/>
            </a:pPr>
            <a:r>
              <a:t/>
            </a:r>
            <a:endParaRPr b="1" sz="1600">
              <a:solidFill>
                <a:schemeClr val="lt1"/>
              </a:solidFill>
            </a:endParaRPr>
          </a:p>
          <a:p>
            <a:pPr indent="0" lvl="0" marL="0" rtl="0" algn="l">
              <a:spcBef>
                <a:spcPts val="0"/>
              </a:spcBef>
              <a:spcAft>
                <a:spcPts val="0"/>
              </a:spcAft>
              <a:buNone/>
            </a:pPr>
            <a:r>
              <a:rPr b="1" lang="en" sz="1600">
                <a:solidFill>
                  <a:schemeClr val="lt1"/>
                </a:solidFill>
              </a:rPr>
              <a:t>Streamlit:</a:t>
            </a:r>
            <a:r>
              <a:rPr lang="en" sz="1600">
                <a:solidFill>
                  <a:schemeClr val="lt1"/>
                </a:solidFill>
              </a:rPr>
              <a:t> Streamlit is used to create the web application interface for interacting with the user. It simplifies the process of building interactive web apps for data science and machine learning.</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b="1" lang="en" sz="1600">
                <a:solidFill>
                  <a:schemeClr val="lt1"/>
                </a:solidFill>
              </a:rPr>
              <a:t>dotenv</a:t>
            </a:r>
            <a:r>
              <a:rPr lang="en" sz="1600">
                <a:solidFill>
                  <a:schemeClr val="lt1"/>
                </a:solidFill>
              </a:rPr>
              <a:t>: The </a:t>
            </a:r>
            <a:r>
              <a:rPr lang="en" sz="1600">
                <a:solidFill>
                  <a:schemeClr val="lt1"/>
                </a:solidFill>
                <a:latin typeface="Roboto Mono"/>
                <a:ea typeface="Roboto Mono"/>
                <a:cs typeface="Roboto Mono"/>
                <a:sym typeface="Roboto Mono"/>
              </a:rPr>
              <a:t>dotenv</a:t>
            </a:r>
            <a:r>
              <a:rPr lang="en" sz="1600">
                <a:solidFill>
                  <a:schemeClr val="lt1"/>
                </a:solidFill>
              </a:rPr>
              <a:t> library is used to load environment variables from a </a:t>
            </a:r>
            <a:r>
              <a:rPr lang="en" sz="1600">
                <a:solidFill>
                  <a:schemeClr val="lt1"/>
                </a:solidFill>
                <a:latin typeface="Roboto Mono"/>
                <a:ea typeface="Roboto Mono"/>
                <a:cs typeface="Roboto Mono"/>
                <a:sym typeface="Roboto Mono"/>
              </a:rPr>
              <a:t>.env</a:t>
            </a:r>
            <a:r>
              <a:rPr lang="en" sz="1600">
                <a:solidFill>
                  <a:schemeClr val="lt1"/>
                </a:solidFill>
              </a:rPr>
              <a:t> file. This is typically used to store sensitive information like API keys securely.</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2100">
              <a:solidFill>
                <a:schemeClr val="lt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nvSpPr>
        <p:spPr>
          <a:xfrm>
            <a:off x="1285200" y="443400"/>
            <a:ext cx="53943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Technologies and Libraries used</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382" name="Google Shape;382;p30"/>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83" name="Google Shape;383;p30"/>
          <p:cNvSpPr txBox="1"/>
          <p:nvPr/>
        </p:nvSpPr>
        <p:spPr>
          <a:xfrm>
            <a:off x="1285200" y="1186800"/>
            <a:ext cx="69762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googletrans</a:t>
            </a:r>
            <a:r>
              <a:rPr lang="en" sz="1600">
                <a:solidFill>
                  <a:schemeClr val="lt1"/>
                </a:solidFill>
              </a:rPr>
              <a:t>: This library provides a Python wrapper around Google Translate API. It allows for language translation, which in this case, is used to translate the summary text into different languages based on user selection.</a:t>
            </a:r>
            <a:endParaRPr sz="2100">
              <a:solidFill>
                <a:schemeClr val="lt1"/>
              </a:solidFill>
              <a:latin typeface="Nunito"/>
              <a:ea typeface="Nunito"/>
              <a:cs typeface="Nunito"/>
              <a:sym typeface="Nunito"/>
            </a:endParaRPr>
          </a:p>
          <a:p>
            <a:pPr indent="0" lvl="0" marL="0" rtl="0" algn="l">
              <a:spcBef>
                <a:spcPts val="0"/>
              </a:spcBef>
              <a:spcAft>
                <a:spcPts val="0"/>
              </a:spcAft>
              <a:buNone/>
            </a:pPr>
            <a:br>
              <a:rPr b="1" lang="en">
                <a:solidFill>
                  <a:schemeClr val="lt1"/>
                </a:solidFill>
              </a:rPr>
            </a:br>
            <a:br>
              <a:rPr b="1" lang="en">
                <a:solidFill>
                  <a:schemeClr val="lt1"/>
                </a:solidFill>
              </a:rPr>
            </a:br>
            <a:r>
              <a:rPr b="1" lang="en" sz="1500">
                <a:solidFill>
                  <a:schemeClr val="lt1"/>
                </a:solidFill>
              </a:rPr>
              <a:t>youtube_transcript_api</a:t>
            </a:r>
            <a:r>
              <a:rPr lang="en" sz="1500">
                <a:solidFill>
                  <a:schemeClr val="lt1"/>
                </a:solidFill>
              </a:rPr>
              <a:t>: This library allows fetching transcripts of YouTube videos. It's used to extract the transcript text from a YouTube video URL provided by the user.</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b="1" lang="en" sz="1500">
                <a:solidFill>
                  <a:schemeClr val="lt1"/>
                </a:solidFill>
              </a:rPr>
              <a:t>google.generativeai (presumably GenAI)</a:t>
            </a:r>
            <a:r>
              <a:rPr lang="en" sz="1500">
                <a:solidFill>
                  <a:schemeClr val="lt1"/>
                </a:solidFill>
              </a:rPr>
              <a:t>: This library seems to be part of a service (possibly GenAI) that provides access to generative models like Gemini Pro. It is used for generating summaries or content based on given prompts and input text.</a:t>
            </a:r>
            <a:endParaRPr sz="1500">
              <a:solidFill>
                <a:schemeClr val="lt1"/>
              </a:solidFill>
            </a:endParaRPr>
          </a:p>
          <a:p>
            <a:pPr indent="0" lvl="0" marL="0" rtl="0" algn="l">
              <a:spcBef>
                <a:spcPts val="0"/>
              </a:spcBef>
              <a:spcAft>
                <a:spcPts val="0"/>
              </a:spcAft>
              <a:buNone/>
            </a:pPr>
            <a:r>
              <a:t/>
            </a:r>
            <a:endParaRPr sz="1900">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1"/>
          <p:cNvPicPr preferRelativeResize="0"/>
          <p:nvPr/>
        </p:nvPicPr>
        <p:blipFill>
          <a:blip r:embed="rId3">
            <a:alphaModFix/>
          </a:blip>
          <a:stretch>
            <a:fillRect/>
          </a:stretch>
        </p:blipFill>
        <p:spPr>
          <a:xfrm>
            <a:off x="570825" y="443400"/>
            <a:ext cx="576025" cy="529950"/>
          </a:xfrm>
          <a:prstGeom prst="rect">
            <a:avLst/>
          </a:prstGeom>
          <a:noFill/>
          <a:ln>
            <a:noFill/>
          </a:ln>
        </p:spPr>
      </p:pic>
      <p:sp>
        <p:nvSpPr>
          <p:cNvPr id="389" name="Google Shape;389;p31"/>
          <p:cNvSpPr txBox="1"/>
          <p:nvPr/>
        </p:nvSpPr>
        <p:spPr>
          <a:xfrm>
            <a:off x="1190075" y="463925"/>
            <a:ext cx="44259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API  Key Generation</a:t>
            </a:r>
            <a:endParaRPr sz="2400">
              <a:solidFill>
                <a:schemeClr val="lt1"/>
              </a:solidFill>
              <a:latin typeface="Nunito"/>
              <a:ea typeface="Nunito"/>
              <a:cs typeface="Nunito"/>
              <a:sym typeface="Nunito"/>
            </a:endParaRPr>
          </a:p>
        </p:txBody>
      </p:sp>
      <p:pic>
        <p:nvPicPr>
          <p:cNvPr id="390" name="Google Shape;390;p31"/>
          <p:cNvPicPr preferRelativeResize="0"/>
          <p:nvPr/>
        </p:nvPicPr>
        <p:blipFill>
          <a:blip r:embed="rId4">
            <a:alphaModFix/>
          </a:blip>
          <a:stretch>
            <a:fillRect/>
          </a:stretch>
        </p:blipFill>
        <p:spPr>
          <a:xfrm>
            <a:off x="152400" y="1169525"/>
            <a:ext cx="4425901" cy="3201725"/>
          </a:xfrm>
          <a:prstGeom prst="rect">
            <a:avLst/>
          </a:prstGeom>
          <a:noFill/>
          <a:ln>
            <a:noFill/>
          </a:ln>
        </p:spPr>
      </p:pic>
      <p:pic>
        <p:nvPicPr>
          <p:cNvPr id="391" name="Google Shape;391;p31"/>
          <p:cNvPicPr preferRelativeResize="0"/>
          <p:nvPr/>
        </p:nvPicPr>
        <p:blipFill>
          <a:blip r:embed="rId5">
            <a:alphaModFix/>
          </a:blip>
          <a:stretch>
            <a:fillRect/>
          </a:stretch>
        </p:blipFill>
        <p:spPr>
          <a:xfrm>
            <a:off x="4730700" y="1169525"/>
            <a:ext cx="4260899" cy="315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4"/>
          <p:cNvPicPr preferRelativeResize="0"/>
          <p:nvPr/>
        </p:nvPicPr>
        <p:blipFill>
          <a:blip r:embed="rId3">
            <a:alphaModFix/>
          </a:blip>
          <a:stretch>
            <a:fillRect/>
          </a:stretch>
        </p:blipFill>
        <p:spPr>
          <a:xfrm>
            <a:off x="907900" y="528725"/>
            <a:ext cx="714375" cy="657225"/>
          </a:xfrm>
          <a:prstGeom prst="rect">
            <a:avLst/>
          </a:prstGeom>
          <a:noFill/>
          <a:ln>
            <a:noFill/>
          </a:ln>
        </p:spPr>
      </p:pic>
      <p:sp>
        <p:nvSpPr>
          <p:cNvPr id="283" name="Google Shape;283;p14"/>
          <p:cNvSpPr txBox="1"/>
          <p:nvPr/>
        </p:nvSpPr>
        <p:spPr>
          <a:xfrm>
            <a:off x="1622275" y="528725"/>
            <a:ext cx="30603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TEAM MEMBERS</a:t>
            </a:r>
            <a:endParaRPr b="1" sz="2400">
              <a:solidFill>
                <a:schemeClr val="lt1"/>
              </a:solidFill>
              <a:latin typeface="Nunito"/>
              <a:ea typeface="Nunito"/>
              <a:cs typeface="Nunito"/>
              <a:sym typeface="Nunito"/>
            </a:endParaRPr>
          </a:p>
        </p:txBody>
      </p:sp>
      <p:sp>
        <p:nvSpPr>
          <p:cNvPr id="284" name="Google Shape;284;p14"/>
          <p:cNvSpPr txBox="1"/>
          <p:nvPr/>
        </p:nvSpPr>
        <p:spPr>
          <a:xfrm>
            <a:off x="1622275" y="1328400"/>
            <a:ext cx="3907200" cy="238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N190375  -  K.JYOTHISAI</a:t>
            </a:r>
            <a:endParaRPr b="1"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N19</a:t>
            </a:r>
            <a:r>
              <a:rPr b="1" lang="en" sz="1800">
                <a:solidFill>
                  <a:schemeClr val="lt1"/>
                </a:solidFill>
                <a:latin typeface="Nunito"/>
                <a:ea typeface="Nunito"/>
                <a:cs typeface="Nunito"/>
                <a:sym typeface="Nunito"/>
              </a:rPr>
              <a:t>0370</a:t>
            </a:r>
            <a:r>
              <a:rPr b="1" lang="en" sz="1800">
                <a:solidFill>
                  <a:schemeClr val="lt1"/>
                </a:solidFill>
                <a:latin typeface="Nunito"/>
                <a:ea typeface="Nunito"/>
                <a:cs typeface="Nunito"/>
                <a:sym typeface="Nunito"/>
              </a:rPr>
              <a:t>  -  B.VEMESH</a:t>
            </a:r>
            <a:endParaRPr b="1"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N190245  -  A.V.VAMSI</a:t>
            </a:r>
            <a:endParaRPr b="1"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N191035  -  S.SRAVANI</a:t>
            </a:r>
            <a:endParaRPr b="1"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b="1" lang="en" sz="1800">
                <a:solidFill>
                  <a:schemeClr val="lt1"/>
                </a:solidFill>
                <a:latin typeface="Nunito"/>
                <a:ea typeface="Nunito"/>
                <a:cs typeface="Nunito"/>
                <a:sym typeface="Nunito"/>
              </a:rPr>
              <a:t>N190495  -  SK.JASMIN</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nvSpPr>
        <p:spPr>
          <a:xfrm>
            <a:off x="1285200" y="443400"/>
            <a:ext cx="53943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 NLP Techniques Used:</a:t>
            </a:r>
            <a:endParaRPr b="1" sz="2400">
              <a:solidFill>
                <a:schemeClr val="lt1"/>
              </a:solidFill>
              <a:latin typeface="Nunito"/>
              <a:ea typeface="Nunito"/>
              <a:cs typeface="Nunito"/>
              <a:sym typeface="Nunito"/>
            </a:endParaRPr>
          </a:p>
        </p:txBody>
      </p:sp>
      <p:pic>
        <p:nvPicPr>
          <p:cNvPr id="397" name="Google Shape;397;p32"/>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98" name="Google Shape;398;p32"/>
          <p:cNvSpPr txBox="1"/>
          <p:nvPr/>
        </p:nvSpPr>
        <p:spPr>
          <a:xfrm>
            <a:off x="1285200" y="1186800"/>
            <a:ext cx="7607100" cy="3020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b="1" lang="en" sz="1500">
                <a:solidFill>
                  <a:schemeClr val="lt1"/>
                </a:solidFill>
              </a:rPr>
              <a:t>Text Summarization</a:t>
            </a:r>
            <a:r>
              <a:rPr lang="en" sz="1500">
                <a:solidFill>
                  <a:schemeClr val="lt1"/>
                </a:solidFill>
              </a:rPr>
              <a:t>: Using a generative model (Gemini Pro) to summarize video transcripts.</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b="1" lang="en" sz="1500">
                <a:solidFill>
                  <a:schemeClr val="lt1"/>
                </a:solidFill>
              </a:rPr>
              <a:t>Machine Translation</a:t>
            </a:r>
            <a:r>
              <a:rPr lang="en" sz="1500">
                <a:solidFill>
                  <a:schemeClr val="lt1"/>
                </a:solidFill>
              </a:rPr>
              <a:t>: Translating the summary into different languages using Google Translate API.</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b="1" lang="en" sz="1500">
                <a:solidFill>
                  <a:schemeClr val="lt1"/>
                </a:solidFill>
              </a:rPr>
              <a:t>Text Extraction</a:t>
            </a:r>
            <a:r>
              <a:rPr lang="en" sz="1500">
                <a:solidFill>
                  <a:schemeClr val="lt1"/>
                </a:solidFill>
              </a:rPr>
              <a:t>: Extracting textual data (transcripts) from YouTube videos.</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b="1" lang="en" sz="1500">
                <a:solidFill>
                  <a:schemeClr val="lt1"/>
                </a:solidFill>
              </a:rPr>
              <a:t>Content Generation</a:t>
            </a:r>
            <a:r>
              <a:rPr lang="en" sz="1500">
                <a:solidFill>
                  <a:schemeClr val="lt1"/>
                </a:solidFill>
              </a:rPr>
              <a:t>: Generating textual content based on a prompt using a deep learning model.</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b="1" lang="en" sz="1500">
                <a:solidFill>
                  <a:schemeClr val="lt1"/>
                </a:solidFill>
              </a:rPr>
              <a:t>Environment Management</a:t>
            </a:r>
            <a:r>
              <a:rPr lang="en" sz="1500">
                <a:solidFill>
                  <a:schemeClr val="lt1"/>
                </a:solidFill>
              </a:rPr>
              <a:t>: Securely managing and accessing API keys and other sensitive information.</a:t>
            </a:r>
            <a:endParaRPr b="1" sz="1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Hardware and software requirements</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404" name="Google Shape;404;p33"/>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405" name="Google Shape;405;p33"/>
          <p:cNvSpPr txBox="1"/>
          <p:nvPr/>
        </p:nvSpPr>
        <p:spPr>
          <a:xfrm>
            <a:off x="1285200" y="1186800"/>
            <a:ext cx="6976200" cy="27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chemeClr val="lt1"/>
                </a:solidFill>
              </a:rPr>
              <a:t>Minimum Hardware Requirements:</a:t>
            </a: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b="1" lang="en" sz="1500">
                <a:solidFill>
                  <a:schemeClr val="lt1"/>
                </a:solidFill>
              </a:rPr>
              <a:t>RAM</a:t>
            </a:r>
            <a:r>
              <a:rPr lang="en" sz="1500">
                <a:solidFill>
                  <a:schemeClr val="lt1"/>
                </a:solidFill>
              </a:rPr>
              <a:t>: 4GB</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b="1" lang="en" sz="1500">
                <a:solidFill>
                  <a:schemeClr val="lt1"/>
                </a:solidFill>
              </a:rPr>
              <a:t>Storage</a:t>
            </a:r>
            <a:r>
              <a:rPr lang="en" sz="1500">
                <a:solidFill>
                  <a:schemeClr val="lt1"/>
                </a:solidFill>
              </a:rPr>
              <a:t>: HDD or SSD with adequate storage capacity</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b="1" lang="en" sz="1500">
                <a:solidFill>
                  <a:schemeClr val="lt1"/>
                </a:solidFill>
              </a:rPr>
              <a:t>System Type</a:t>
            </a:r>
            <a:r>
              <a:rPr lang="en" sz="1500">
                <a:solidFill>
                  <a:schemeClr val="lt1"/>
                </a:solidFill>
              </a:rPr>
              <a:t>: 64-bit architecture</a:t>
            </a:r>
            <a:endParaRPr sz="1500">
              <a:solidFill>
                <a:schemeClr val="lt1"/>
              </a:solidFill>
            </a:endParaRPr>
          </a:p>
          <a:p>
            <a:pPr indent="0" lvl="0" marL="0" rtl="0" algn="l">
              <a:lnSpc>
                <a:spcPct val="115000"/>
              </a:lnSpc>
              <a:spcBef>
                <a:spcPts val="1200"/>
              </a:spcBef>
              <a:spcAft>
                <a:spcPts val="0"/>
              </a:spcAft>
              <a:buNone/>
            </a:pPr>
            <a:r>
              <a:rPr b="1" lang="en" sz="1500">
                <a:solidFill>
                  <a:schemeClr val="lt1"/>
                </a:solidFill>
              </a:rPr>
              <a:t>Minimum Software Requirements:</a:t>
            </a: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b="1" lang="en" sz="1500">
                <a:solidFill>
                  <a:schemeClr val="lt1"/>
                </a:solidFill>
              </a:rPr>
              <a:t>Operating System</a:t>
            </a:r>
            <a:r>
              <a:rPr lang="en" sz="1500">
                <a:solidFill>
                  <a:schemeClr val="lt1"/>
                </a:solidFill>
              </a:rPr>
              <a:t>: Windows 8 and above</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b="1" lang="en" sz="1500">
                <a:solidFill>
                  <a:schemeClr val="lt1"/>
                </a:solidFill>
              </a:rPr>
              <a:t>Python Version</a:t>
            </a:r>
            <a:r>
              <a:rPr lang="en" sz="1500">
                <a:solidFill>
                  <a:schemeClr val="lt1"/>
                </a:solidFill>
              </a:rPr>
              <a:t>: 3.9 or higher</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b="1" lang="en" sz="1500">
                <a:solidFill>
                  <a:schemeClr val="lt1"/>
                </a:solidFill>
              </a:rPr>
              <a:t>IDE</a:t>
            </a:r>
            <a:r>
              <a:rPr lang="en" sz="1500">
                <a:solidFill>
                  <a:schemeClr val="lt1"/>
                </a:solidFill>
              </a:rPr>
              <a:t>: VS Code, Anaconda</a:t>
            </a:r>
            <a:endParaRPr sz="1500">
              <a:solidFill>
                <a:schemeClr val="lt1"/>
              </a:solidFill>
            </a:endParaRPr>
          </a:p>
          <a:p>
            <a:pPr indent="0" lvl="0" marL="0" rtl="0" algn="l">
              <a:spcBef>
                <a:spcPts val="1200"/>
              </a:spcBef>
              <a:spcAft>
                <a:spcPts val="0"/>
              </a:spcAft>
              <a:buNone/>
            </a:pPr>
            <a:r>
              <a:t/>
            </a:r>
            <a:endParaRPr b="1" sz="18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Results</a:t>
            </a:r>
            <a:br>
              <a:rPr b="1" lang="en" sz="2400">
                <a:solidFill>
                  <a:schemeClr val="lt1"/>
                </a:solidFill>
                <a:latin typeface="Nunito"/>
                <a:ea typeface="Nunito"/>
                <a:cs typeface="Nunito"/>
                <a:sym typeface="Nunito"/>
              </a:rPr>
            </a:b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411" name="Google Shape;411;p34"/>
          <p:cNvPicPr preferRelativeResize="0"/>
          <p:nvPr/>
        </p:nvPicPr>
        <p:blipFill>
          <a:blip r:embed="rId3">
            <a:alphaModFix/>
          </a:blip>
          <a:stretch>
            <a:fillRect/>
          </a:stretch>
        </p:blipFill>
        <p:spPr>
          <a:xfrm>
            <a:off x="570825" y="443400"/>
            <a:ext cx="714375" cy="657225"/>
          </a:xfrm>
          <a:prstGeom prst="rect">
            <a:avLst/>
          </a:prstGeom>
          <a:noFill/>
          <a:ln>
            <a:noFill/>
          </a:ln>
        </p:spPr>
      </p:pic>
      <p:pic>
        <p:nvPicPr>
          <p:cNvPr id="412" name="Google Shape;412;p34"/>
          <p:cNvPicPr preferRelativeResize="0"/>
          <p:nvPr/>
        </p:nvPicPr>
        <p:blipFill rotWithShape="1">
          <a:blip r:embed="rId4">
            <a:alphaModFix/>
          </a:blip>
          <a:srcRect b="0" l="16213" r="21644" t="0"/>
          <a:stretch/>
        </p:blipFill>
        <p:spPr>
          <a:xfrm>
            <a:off x="152725" y="1100625"/>
            <a:ext cx="4419275" cy="3651900"/>
          </a:xfrm>
          <a:prstGeom prst="rect">
            <a:avLst/>
          </a:prstGeom>
          <a:noFill/>
          <a:ln>
            <a:noFill/>
          </a:ln>
        </p:spPr>
      </p:pic>
      <p:pic>
        <p:nvPicPr>
          <p:cNvPr id="413" name="Google Shape;413;p34"/>
          <p:cNvPicPr preferRelativeResize="0"/>
          <p:nvPr/>
        </p:nvPicPr>
        <p:blipFill>
          <a:blip r:embed="rId5">
            <a:alphaModFix/>
          </a:blip>
          <a:stretch>
            <a:fillRect/>
          </a:stretch>
        </p:blipFill>
        <p:spPr>
          <a:xfrm>
            <a:off x="4673825" y="1100625"/>
            <a:ext cx="4348200" cy="3651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Results</a:t>
            </a:r>
            <a:br>
              <a:rPr b="1" lang="en" sz="2400">
                <a:solidFill>
                  <a:schemeClr val="lt1"/>
                </a:solidFill>
                <a:latin typeface="Nunito"/>
                <a:ea typeface="Nunito"/>
                <a:cs typeface="Nunito"/>
                <a:sym typeface="Nunito"/>
              </a:rPr>
            </a:b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419" name="Google Shape;419;p35"/>
          <p:cNvPicPr preferRelativeResize="0"/>
          <p:nvPr/>
        </p:nvPicPr>
        <p:blipFill>
          <a:blip r:embed="rId3">
            <a:alphaModFix/>
          </a:blip>
          <a:stretch>
            <a:fillRect/>
          </a:stretch>
        </p:blipFill>
        <p:spPr>
          <a:xfrm>
            <a:off x="570825" y="443400"/>
            <a:ext cx="714375" cy="657225"/>
          </a:xfrm>
          <a:prstGeom prst="rect">
            <a:avLst/>
          </a:prstGeom>
          <a:noFill/>
          <a:ln>
            <a:noFill/>
          </a:ln>
        </p:spPr>
      </p:pic>
      <p:pic>
        <p:nvPicPr>
          <p:cNvPr id="420" name="Google Shape;420;p35"/>
          <p:cNvPicPr preferRelativeResize="0"/>
          <p:nvPr/>
        </p:nvPicPr>
        <p:blipFill rotWithShape="1">
          <a:blip r:embed="rId4">
            <a:alphaModFix/>
          </a:blip>
          <a:srcRect b="1419" l="9423" r="18696" t="-1420"/>
          <a:stretch/>
        </p:blipFill>
        <p:spPr>
          <a:xfrm>
            <a:off x="152725" y="1057400"/>
            <a:ext cx="4419275" cy="3651900"/>
          </a:xfrm>
          <a:prstGeom prst="rect">
            <a:avLst/>
          </a:prstGeom>
          <a:noFill/>
          <a:ln>
            <a:noFill/>
          </a:ln>
        </p:spPr>
      </p:pic>
      <p:pic>
        <p:nvPicPr>
          <p:cNvPr id="421" name="Google Shape;421;p35"/>
          <p:cNvPicPr preferRelativeResize="0"/>
          <p:nvPr/>
        </p:nvPicPr>
        <p:blipFill rotWithShape="1">
          <a:blip r:embed="rId5">
            <a:alphaModFix/>
          </a:blip>
          <a:srcRect b="0" l="13245" r="20127" t="0"/>
          <a:stretch/>
        </p:blipFill>
        <p:spPr>
          <a:xfrm>
            <a:off x="4665200" y="1100625"/>
            <a:ext cx="4348199" cy="360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Observation</a:t>
            </a:r>
            <a:endParaRPr b="1" sz="2400">
              <a:solidFill>
                <a:schemeClr val="lt1"/>
              </a:solidFill>
              <a:latin typeface="Nunito"/>
              <a:ea typeface="Nunito"/>
              <a:cs typeface="Nunito"/>
              <a:sym typeface="Nunito"/>
            </a:endParaRPr>
          </a:p>
        </p:txBody>
      </p:sp>
      <p:pic>
        <p:nvPicPr>
          <p:cNvPr id="427" name="Google Shape;427;p36"/>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428" name="Google Shape;428;p36"/>
          <p:cNvSpPr txBox="1"/>
          <p:nvPr/>
        </p:nvSpPr>
        <p:spPr>
          <a:xfrm>
            <a:off x="1285200" y="1186800"/>
            <a:ext cx="73563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This Streamlit application efficiently integrates YouTube video transcript extraction and summarization using Google's Gemini Pro API, with added functionality for language translation via Google Translate. The use of environment variables for API keys ensures security, while error handling around transcript extraction could be more robust to handle diverse scenarios. Enhancing user experience through clearer feedback mechanisms during processing and optimizing UI layout for intuitive navigation would further improve usability. </a:t>
            </a:r>
            <a:endParaRPr sz="1500">
              <a:solidFill>
                <a:schemeClr val="lt1"/>
              </a:solidFill>
            </a:endParaRPr>
          </a:p>
          <a:p>
            <a:pPr indent="0" lvl="0" marL="0" rtl="0" algn="l">
              <a:spcBef>
                <a:spcPts val="0"/>
              </a:spcBef>
              <a:spcAft>
                <a:spcPts val="0"/>
              </a:spcAft>
              <a:buNone/>
            </a:pPr>
            <a:r>
              <a:rPr lang="en" sz="1500">
                <a:solidFill>
                  <a:schemeClr val="lt1"/>
                </a:solidFill>
              </a:rPr>
              <a:t>Incorporating caching mechanisms for repeated API calls and ensuring compatibility across different browsers and platforms for the download button functionality would enhance overall reliability. Testing with varied YouTube videos and accent types is crucial to validate the accuracy of transcript extraction and summary generation. Keeping dependencies updated ensures access to the latest features and bug fixes, contributing to the application's stability and performance.</a:t>
            </a:r>
            <a:endParaRPr sz="18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Conclusion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434" name="Google Shape;434;p37"/>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435" name="Google Shape;435;p37"/>
          <p:cNvSpPr txBox="1"/>
          <p:nvPr/>
        </p:nvSpPr>
        <p:spPr>
          <a:xfrm>
            <a:off x="1285200" y="1186800"/>
            <a:ext cx="73563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In conclusion, This Streamlit application efficiently integrates APIs to offer users a streamlined experience for summarizing and translating YouTube video transcripts. It combines YouTubeTranscriptApi for fetching transcripts, Google's Gemini Pro for generating summaries, and Google Translate for translating summaries into multiple languages. With a user-friendly interface and a downloadable summary feature, the app simplifies the process of accessing concise video summaries tailored to user preferences.</a:t>
            </a:r>
            <a:endParaRPr sz="19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Future Scope</a:t>
            </a:r>
            <a:endParaRPr b="1" sz="2400">
              <a:solidFill>
                <a:schemeClr val="lt1"/>
              </a:solidFill>
              <a:latin typeface="Nunito"/>
              <a:ea typeface="Nunito"/>
              <a:cs typeface="Nunito"/>
              <a:sym typeface="Nunito"/>
            </a:endParaRPr>
          </a:p>
        </p:txBody>
      </p:sp>
      <p:pic>
        <p:nvPicPr>
          <p:cNvPr id="441" name="Google Shape;441;p38"/>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442" name="Google Shape;442;p38"/>
          <p:cNvSpPr txBox="1"/>
          <p:nvPr/>
        </p:nvSpPr>
        <p:spPr>
          <a:xfrm>
            <a:off x="1285200" y="1186800"/>
            <a:ext cx="7356300" cy="270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Implement speech-to-text for video summarization instead of using transcribers.</a:t>
            </a:r>
            <a:br>
              <a:rPr lang="en" sz="1600">
                <a:solidFill>
                  <a:schemeClr val="lt1"/>
                </a:solidFill>
              </a:rPr>
            </a:b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Develop it as a website accessible to all users.</a:t>
            </a:r>
            <a:br>
              <a:rPr lang="en" sz="1600">
                <a:solidFill>
                  <a:schemeClr val="lt1"/>
                </a:solidFill>
              </a:rPr>
            </a:b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Add a feature that allows users to find videos by searching keywords or video titles.</a:t>
            </a:r>
            <a:br>
              <a:rPr lang="en" sz="1600">
                <a:solidFill>
                  <a:schemeClr val="lt1"/>
                </a:solidFill>
              </a:rPr>
            </a:b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Enable customization of our user interface by allowing users to define their preferred languages.</a:t>
            </a:r>
            <a:endParaRPr sz="1600">
              <a:solidFill>
                <a:schemeClr val="lt1"/>
              </a:solidFill>
            </a:endParaRPr>
          </a:p>
          <a:p>
            <a:pPr indent="0" lvl="0" marL="0" rtl="0" algn="l">
              <a:spcBef>
                <a:spcPts val="0"/>
              </a:spcBef>
              <a:spcAft>
                <a:spcPts val="0"/>
              </a:spcAft>
              <a:buNone/>
            </a:pPr>
            <a:r>
              <a:t/>
            </a:r>
            <a:endParaRPr sz="1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References</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448" name="Google Shape;448;p39"/>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449" name="Google Shape;449;p39"/>
          <p:cNvSpPr txBox="1"/>
          <p:nvPr/>
        </p:nvSpPr>
        <p:spPr>
          <a:xfrm>
            <a:off x="1285200" y="1186800"/>
            <a:ext cx="7356300" cy="270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GitHub Repository YTtranscriber (GitHub)​</a:t>
            </a:r>
            <a:endParaRPr sz="1600">
              <a:solidFill>
                <a:schemeClr val="lt1"/>
              </a:solidFill>
            </a:endParaRPr>
          </a:p>
          <a:p>
            <a:pPr indent="0" lvl="0" marL="4572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Video summarization: A conceptual framework and survey of the state of the art. Journal of Visual Communication and Image Representation. Volume 19, Issue 2,2008. Pages 12 l Arthur G. Money. Harry Agios. 143. ISSN 1047-3203. </a:t>
            </a:r>
            <a:endParaRPr sz="1600">
              <a:solidFill>
                <a:schemeClr val="lt1"/>
              </a:solidFill>
            </a:endParaRPr>
          </a:p>
          <a:p>
            <a:pPr indent="0" lvl="0" marL="4572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Youtube Video :End To End Youtube Video Transcribe Summarizer LLM App With Google Gemini Pro</a:t>
            </a:r>
            <a:endParaRPr sz="1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nvSpPr>
        <p:spPr>
          <a:xfrm>
            <a:off x="1285200" y="443400"/>
            <a:ext cx="5982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sp>
        <p:nvSpPr>
          <p:cNvPr id="455" name="Google Shape;455;p40"/>
          <p:cNvSpPr txBox="1"/>
          <p:nvPr/>
        </p:nvSpPr>
        <p:spPr>
          <a:xfrm>
            <a:off x="2307100" y="1975350"/>
            <a:ext cx="4875600" cy="11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lt1"/>
                </a:solidFill>
                <a:latin typeface="Nunito"/>
                <a:ea typeface="Nunito"/>
                <a:cs typeface="Nunito"/>
                <a:sym typeface="Nunito"/>
              </a:rPr>
              <a:t>         THANK YOU</a:t>
            </a:r>
            <a:endParaRPr b="1" sz="32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1847050" y="365575"/>
            <a:ext cx="37431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Table Of Contents                    </a:t>
            </a:r>
            <a:endParaRPr sz="2400">
              <a:solidFill>
                <a:schemeClr val="lt1"/>
              </a:solidFill>
              <a:latin typeface="Nunito"/>
              <a:ea typeface="Nunito"/>
              <a:cs typeface="Nunito"/>
              <a:sym typeface="Nunito"/>
            </a:endParaRPr>
          </a:p>
        </p:txBody>
      </p:sp>
      <p:sp>
        <p:nvSpPr>
          <p:cNvPr id="290" name="Google Shape;290;p15"/>
          <p:cNvSpPr txBox="1"/>
          <p:nvPr/>
        </p:nvSpPr>
        <p:spPr>
          <a:xfrm>
            <a:off x="1847050" y="1077675"/>
            <a:ext cx="6008100" cy="289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Abstract</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Introduction </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Theoretical Framework for Transcript Summarizer</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Proposed Methodology</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Technologies and Libraries used</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API Key Generation</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NLP Technologies used</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Hardware and software requirements</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Results</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Observation</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Conclusion and Future Scope</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References</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932825" y="365575"/>
            <a:ext cx="819150" cy="81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nvSpPr>
        <p:spPr>
          <a:xfrm>
            <a:off x="1285200" y="443400"/>
            <a:ext cx="29133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Abstract</a:t>
            </a:r>
            <a:endParaRPr b="1" sz="2400">
              <a:solidFill>
                <a:schemeClr val="lt1"/>
              </a:solidFill>
              <a:latin typeface="Nunito"/>
              <a:ea typeface="Nunito"/>
              <a:cs typeface="Nunito"/>
              <a:sym typeface="Nunito"/>
            </a:endParaRPr>
          </a:p>
        </p:txBody>
      </p:sp>
      <p:pic>
        <p:nvPicPr>
          <p:cNvPr id="297" name="Google Shape;297;p16"/>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298" name="Google Shape;298;p16"/>
          <p:cNvSpPr txBox="1"/>
          <p:nvPr/>
        </p:nvSpPr>
        <p:spPr>
          <a:xfrm>
            <a:off x="1285200" y="1186800"/>
            <a:ext cx="69762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This</a:t>
            </a:r>
            <a:r>
              <a:rPr lang="en" sz="1600">
                <a:solidFill>
                  <a:schemeClr val="lt1"/>
                </a:solidFill>
                <a:latin typeface="Nunito"/>
                <a:ea typeface="Nunito"/>
                <a:cs typeface="Nunito"/>
                <a:sym typeface="Nunito"/>
              </a:rPr>
              <a:t> project involves creating a YouTube transcript summarizer using Google Gemini Pro and Streamlit. The application extracts transcripts from YouTube videos and generates concise summaries using the Google Gemini Pro model. Users can input a YouTube video URL, and the app displays the video's thumbnail. The summary can be translated into multiple languages using the Google Translate API, catering to a diverse audience. The summarized content is available for download in the chosen language, making it convenient for users to save and share the information. This tool provides an efficient way to obtain and disseminate key points from YouTube videos.</a:t>
            </a:r>
            <a:endParaRPr sz="16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nvSpPr>
        <p:spPr>
          <a:xfrm>
            <a:off x="1285200" y="357225"/>
            <a:ext cx="44088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Introduction </a:t>
            </a:r>
            <a:endParaRPr b="1" sz="2400">
              <a:solidFill>
                <a:schemeClr val="lt1"/>
              </a:solidFill>
              <a:latin typeface="Nunito"/>
              <a:ea typeface="Nunito"/>
              <a:cs typeface="Nunito"/>
              <a:sym typeface="Nunito"/>
            </a:endParaRPr>
          </a:p>
        </p:txBody>
      </p:sp>
      <p:pic>
        <p:nvPicPr>
          <p:cNvPr id="304" name="Google Shape;304;p17"/>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05" name="Google Shape;305;p17"/>
          <p:cNvSpPr txBox="1"/>
          <p:nvPr/>
        </p:nvSpPr>
        <p:spPr>
          <a:xfrm>
            <a:off x="1285200" y="1186800"/>
            <a:ext cx="75813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Nunito"/>
                <a:ea typeface="Nunito"/>
                <a:cs typeface="Nunito"/>
                <a:sym typeface="Nunito"/>
              </a:rPr>
              <a:t>This project aims to simplify the process of extracting and summarizing YouTube video content, making it accessible and comprehensible for diverse audiences.</a:t>
            </a:r>
            <a:br>
              <a:rPr lang="en" sz="1700">
                <a:solidFill>
                  <a:schemeClr val="lt1"/>
                </a:solidFill>
                <a:latin typeface="Nunito"/>
                <a:ea typeface="Nunito"/>
                <a:cs typeface="Nunito"/>
                <a:sym typeface="Nunito"/>
              </a:rPr>
            </a:br>
            <a:r>
              <a:rPr lang="en" sz="1700">
                <a:solidFill>
                  <a:schemeClr val="lt1"/>
                </a:solidFill>
                <a:latin typeface="Nunito"/>
                <a:ea typeface="Nunito"/>
                <a:cs typeface="Nunito"/>
                <a:sym typeface="Nunito"/>
              </a:rPr>
              <a:t>By integrating advanced AI models for summarization and translation, users can quickly obtain key insights from videos in their preferred language and complexity level. </a:t>
            </a:r>
            <a:br>
              <a:rPr lang="en" sz="1700">
                <a:solidFill>
                  <a:schemeClr val="lt1"/>
                </a:solidFill>
                <a:latin typeface="Nunito"/>
                <a:ea typeface="Nunito"/>
                <a:cs typeface="Nunito"/>
                <a:sym typeface="Nunito"/>
              </a:rPr>
            </a:br>
            <a:r>
              <a:rPr lang="en" sz="1700">
                <a:solidFill>
                  <a:schemeClr val="lt1"/>
                </a:solidFill>
                <a:latin typeface="Nunito"/>
                <a:ea typeface="Nunito"/>
                <a:cs typeface="Nunito"/>
                <a:sym typeface="Nunito"/>
              </a:rPr>
              <a:t>This tool is particularly useful for students, researchers, and professionals who need to efficiently digest large amounts of video content. </a:t>
            </a:r>
            <a:endParaRPr sz="17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nvSpPr>
        <p:spPr>
          <a:xfrm>
            <a:off x="1285200" y="400313"/>
            <a:ext cx="37776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Real World Applications</a:t>
            </a:r>
            <a:endParaRPr b="1" sz="2400">
              <a:solidFill>
                <a:schemeClr val="lt1"/>
              </a:solidFill>
              <a:latin typeface="Nunito"/>
              <a:ea typeface="Nunito"/>
              <a:cs typeface="Nunito"/>
              <a:sym typeface="Nunito"/>
            </a:endParaRPr>
          </a:p>
        </p:txBody>
      </p:sp>
      <p:pic>
        <p:nvPicPr>
          <p:cNvPr id="311" name="Google Shape;311;p18"/>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12" name="Google Shape;312;p18"/>
          <p:cNvSpPr txBox="1"/>
          <p:nvPr/>
        </p:nvSpPr>
        <p:spPr>
          <a:xfrm>
            <a:off x="1285200" y="1186800"/>
            <a:ext cx="6976200" cy="2709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Nunito"/>
              <a:buChar char="●"/>
            </a:pPr>
            <a:r>
              <a:rPr lang="en" sz="1700">
                <a:solidFill>
                  <a:schemeClr val="lt1"/>
                </a:solidFill>
                <a:latin typeface="Nunito"/>
                <a:ea typeface="Nunito"/>
                <a:cs typeface="Nunito"/>
                <a:sym typeface="Nunito"/>
              </a:rPr>
              <a:t>Education:Helps students and educators quickly grasp key concepts from educational videos.</a:t>
            </a:r>
            <a:br>
              <a:rPr lang="en" sz="1700">
                <a:solidFill>
                  <a:schemeClr val="lt1"/>
                </a:solidFill>
                <a:latin typeface="Nunito"/>
                <a:ea typeface="Nunito"/>
                <a:cs typeface="Nunito"/>
                <a:sym typeface="Nunito"/>
              </a:rPr>
            </a:br>
            <a:endParaRPr sz="1700">
              <a:solidFill>
                <a:schemeClr val="lt1"/>
              </a:solidFill>
              <a:latin typeface="Nunito"/>
              <a:ea typeface="Nunito"/>
              <a:cs typeface="Nunito"/>
              <a:sym typeface="Nunito"/>
            </a:endParaRPr>
          </a:p>
          <a:p>
            <a:pPr indent="-336550" lvl="0" marL="457200" rtl="0" algn="l">
              <a:spcBef>
                <a:spcPts val="0"/>
              </a:spcBef>
              <a:spcAft>
                <a:spcPts val="0"/>
              </a:spcAft>
              <a:buClr>
                <a:schemeClr val="lt1"/>
              </a:buClr>
              <a:buSzPts val="1700"/>
              <a:buFont typeface="Nunito"/>
              <a:buChar char="●"/>
            </a:pPr>
            <a:r>
              <a:rPr lang="en" sz="1700">
                <a:solidFill>
                  <a:schemeClr val="lt1"/>
                </a:solidFill>
                <a:latin typeface="Nunito"/>
                <a:ea typeface="Nunito"/>
                <a:cs typeface="Nunito"/>
                <a:sym typeface="Nunito"/>
              </a:rPr>
              <a:t>Content Creation:Aids content creators in generating concise summaries for video descriptions or social media posts.</a:t>
            </a:r>
            <a:br>
              <a:rPr lang="en" sz="1700">
                <a:solidFill>
                  <a:schemeClr val="lt1"/>
                </a:solidFill>
                <a:latin typeface="Nunito"/>
                <a:ea typeface="Nunito"/>
                <a:cs typeface="Nunito"/>
                <a:sym typeface="Nunito"/>
              </a:rPr>
            </a:br>
            <a:endParaRPr sz="1700">
              <a:solidFill>
                <a:schemeClr val="lt1"/>
              </a:solidFill>
              <a:latin typeface="Nunito"/>
              <a:ea typeface="Nunito"/>
              <a:cs typeface="Nunito"/>
              <a:sym typeface="Nunito"/>
            </a:endParaRPr>
          </a:p>
          <a:p>
            <a:pPr indent="-336550" lvl="0" marL="457200" rtl="0" algn="l">
              <a:spcBef>
                <a:spcPts val="0"/>
              </a:spcBef>
              <a:spcAft>
                <a:spcPts val="0"/>
              </a:spcAft>
              <a:buClr>
                <a:schemeClr val="lt1"/>
              </a:buClr>
              <a:buSzPts val="1700"/>
              <a:buFont typeface="Nunito"/>
              <a:buChar char="●"/>
            </a:pPr>
            <a:r>
              <a:rPr lang="en" sz="1700">
                <a:solidFill>
                  <a:schemeClr val="lt1"/>
                </a:solidFill>
                <a:latin typeface="Nunito"/>
                <a:ea typeface="Nunito"/>
                <a:cs typeface="Nunito"/>
                <a:sym typeface="Nunito"/>
              </a:rPr>
              <a:t>Research: Facilitates researchers in extracting relevant information from academic or instructional videos efficiently.</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nvSpPr>
        <p:spPr>
          <a:xfrm>
            <a:off x="1285200" y="443400"/>
            <a:ext cx="73971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Theoretical Framework for </a:t>
            </a:r>
            <a:endParaRPr b="1" sz="2400">
              <a:solidFill>
                <a:schemeClr val="lt1"/>
              </a:solidFill>
              <a:latin typeface="Nunito"/>
              <a:ea typeface="Nunito"/>
              <a:cs typeface="Nunito"/>
              <a:sym typeface="Nunito"/>
            </a:endParaRPr>
          </a:p>
          <a:p>
            <a:pPr indent="0" lvl="0" marL="0" rtl="0" algn="l">
              <a:spcBef>
                <a:spcPts val="0"/>
              </a:spcBef>
              <a:spcAft>
                <a:spcPts val="0"/>
              </a:spcAft>
              <a:buNone/>
            </a:pPr>
            <a:r>
              <a:rPr b="1" lang="en" sz="2400">
                <a:solidFill>
                  <a:srgbClr val="FFFFFF"/>
                </a:solidFill>
                <a:latin typeface="Nunito"/>
                <a:ea typeface="Nunito"/>
                <a:cs typeface="Nunito"/>
                <a:sym typeface="Nunito"/>
              </a:rPr>
              <a:t>Transcript Summarizer</a:t>
            </a:r>
            <a:endParaRPr b="1" sz="2400">
              <a:solidFill>
                <a:srgbClr val="FFFFFF"/>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318" name="Google Shape;318;p19"/>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19" name="Google Shape;319;p19"/>
          <p:cNvSpPr txBox="1"/>
          <p:nvPr/>
        </p:nvSpPr>
        <p:spPr>
          <a:xfrm>
            <a:off x="1233350" y="1458050"/>
            <a:ext cx="7520700" cy="25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Nunito"/>
                <a:ea typeface="Nunito"/>
                <a:cs typeface="Nunito"/>
                <a:sym typeface="Nunito"/>
              </a:rPr>
              <a:t>The YouTube transcript summarizer framework combines NLP techniques for text extraction with YouTubeTranscriptApi and utilizes Google Gemini Pro for advanced content generation. Streamlit enhances accessibility through its intuitive user interface, facilitating user interaction and summarization process clarity. Integration with Google Translate API enables multilingual accessibility, accommodating diverse language preferences. This framework demonstrate  modern advancements in AI-driven summarization, supporting efficient information retrieval and dissemination across global audiences.</a:t>
            </a:r>
            <a:endParaRPr sz="17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nvSpPr>
        <p:spPr>
          <a:xfrm>
            <a:off x="1285200" y="443400"/>
            <a:ext cx="39765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unito"/>
                <a:ea typeface="Nunito"/>
                <a:cs typeface="Nunito"/>
                <a:sym typeface="Nunito"/>
              </a:rPr>
              <a:t>Proposed Methodology</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a:p>
            <a:pPr indent="0" lvl="0" marL="0" rtl="0" algn="l">
              <a:spcBef>
                <a:spcPts val="0"/>
              </a:spcBef>
              <a:spcAft>
                <a:spcPts val="0"/>
              </a:spcAft>
              <a:buNone/>
            </a:pPr>
            <a:r>
              <a:t/>
            </a:r>
            <a:endParaRPr b="1" sz="2400">
              <a:solidFill>
                <a:schemeClr val="lt1"/>
              </a:solidFill>
              <a:latin typeface="Nunito"/>
              <a:ea typeface="Nunito"/>
              <a:cs typeface="Nunito"/>
              <a:sym typeface="Nunito"/>
            </a:endParaRPr>
          </a:p>
        </p:txBody>
      </p:sp>
      <p:pic>
        <p:nvPicPr>
          <p:cNvPr id="325" name="Google Shape;325;p20"/>
          <p:cNvPicPr preferRelativeResize="0"/>
          <p:nvPr/>
        </p:nvPicPr>
        <p:blipFill>
          <a:blip r:embed="rId3">
            <a:alphaModFix/>
          </a:blip>
          <a:stretch>
            <a:fillRect/>
          </a:stretch>
        </p:blipFill>
        <p:spPr>
          <a:xfrm>
            <a:off x="570825" y="443400"/>
            <a:ext cx="714375" cy="657225"/>
          </a:xfrm>
          <a:prstGeom prst="rect">
            <a:avLst/>
          </a:prstGeom>
          <a:noFill/>
          <a:ln>
            <a:noFill/>
          </a:ln>
        </p:spPr>
      </p:pic>
      <p:sp>
        <p:nvSpPr>
          <p:cNvPr id="326" name="Google Shape;326;p20"/>
          <p:cNvSpPr txBox="1"/>
          <p:nvPr/>
        </p:nvSpPr>
        <p:spPr>
          <a:xfrm>
            <a:off x="1285200" y="1186800"/>
            <a:ext cx="6976200" cy="27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Nunito"/>
                <a:ea typeface="Nunito"/>
                <a:cs typeface="Nunito"/>
                <a:sym typeface="Nunito"/>
              </a:rPr>
              <a:t>This project allows users to input a YouTube video link in a Streamlit interface. Using YouTubeTranscriptApi, it extracts the video's transcript. Google's Gemini Pro model then generates a brief summary based on a predefined prompt. Users can view the summary in its original language or translate it using Google Translate API, with an option to download the summarized content for offline use, ensuring convenient access to distilled information from YouTube videos.</a:t>
            </a:r>
            <a:endParaRPr sz="1700">
              <a:solidFill>
                <a:schemeClr val="lt1"/>
              </a:solidFill>
              <a:latin typeface="Nunito"/>
              <a:ea typeface="Nunito"/>
              <a:cs typeface="Nunito"/>
              <a:sym typeface="Nunito"/>
            </a:endParaRPr>
          </a:p>
          <a:p>
            <a:pPr indent="0" lvl="0" marL="0" rtl="0" algn="l">
              <a:spcBef>
                <a:spcPts val="0"/>
              </a:spcBef>
              <a:spcAft>
                <a:spcPts val="0"/>
              </a:spcAft>
              <a:buNone/>
            </a:pPr>
            <a:r>
              <a:t/>
            </a:r>
            <a:endParaRPr sz="17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1"/>
          <p:cNvPicPr preferRelativeResize="0"/>
          <p:nvPr/>
        </p:nvPicPr>
        <p:blipFill rotWithShape="1">
          <a:blip r:embed="rId3">
            <a:alphaModFix/>
          </a:blip>
          <a:srcRect b="2657" l="0" r="0" t="0"/>
          <a:stretch/>
        </p:blipFill>
        <p:spPr>
          <a:xfrm>
            <a:off x="2571575" y="554550"/>
            <a:ext cx="4000850" cy="4179776"/>
          </a:xfrm>
          <a:prstGeom prst="rect">
            <a:avLst/>
          </a:prstGeom>
          <a:noFill/>
          <a:ln>
            <a:noFill/>
          </a:ln>
        </p:spPr>
      </p:pic>
      <p:sp>
        <p:nvSpPr>
          <p:cNvPr id="332" name="Google Shape;332;p21"/>
          <p:cNvSpPr txBox="1"/>
          <p:nvPr/>
        </p:nvSpPr>
        <p:spPr>
          <a:xfrm>
            <a:off x="168250" y="199500"/>
            <a:ext cx="20556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FlowChart:</a:t>
            </a:r>
            <a:endParaRPr sz="24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